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55"/>
  </p:notesMasterIdLst>
  <p:handoutMasterIdLst>
    <p:handoutMasterId r:id="rId56"/>
  </p:handoutMasterIdLst>
  <p:sldIdLst>
    <p:sldId id="256" r:id="rId2"/>
    <p:sldId id="323" r:id="rId3"/>
    <p:sldId id="439" r:id="rId4"/>
    <p:sldId id="337" r:id="rId5"/>
    <p:sldId id="338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40" r:id="rId20"/>
    <p:sldId id="341" r:id="rId21"/>
    <p:sldId id="342" r:id="rId22"/>
    <p:sldId id="343" r:id="rId23"/>
    <p:sldId id="344" r:id="rId24"/>
    <p:sldId id="345" r:id="rId25"/>
    <p:sldId id="258" r:id="rId26"/>
    <p:sldId id="347" r:id="rId27"/>
    <p:sldId id="441" r:id="rId28"/>
    <p:sldId id="348" r:id="rId29"/>
    <p:sldId id="261" r:id="rId30"/>
    <p:sldId id="350" r:id="rId31"/>
    <p:sldId id="351" r:id="rId32"/>
    <p:sldId id="352" r:id="rId33"/>
    <p:sldId id="353" r:id="rId34"/>
    <p:sldId id="354" r:id="rId35"/>
    <p:sldId id="355" r:id="rId36"/>
    <p:sldId id="356" r:id="rId37"/>
    <p:sldId id="357" r:id="rId38"/>
    <p:sldId id="349" r:id="rId39"/>
    <p:sldId id="392" r:id="rId40"/>
    <p:sldId id="393" r:id="rId41"/>
    <p:sldId id="376" r:id="rId42"/>
    <p:sldId id="384" r:id="rId43"/>
    <p:sldId id="385" r:id="rId44"/>
    <p:sldId id="386" r:id="rId45"/>
    <p:sldId id="387" r:id="rId46"/>
    <p:sldId id="388" r:id="rId47"/>
    <p:sldId id="389" r:id="rId48"/>
    <p:sldId id="390" r:id="rId49"/>
    <p:sldId id="391" r:id="rId50"/>
    <p:sldId id="377" r:id="rId51"/>
    <p:sldId id="378" r:id="rId52"/>
    <p:sldId id="394" r:id="rId53"/>
    <p:sldId id="440" r:id="rId5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300"/>
    <a:srgbClr val="00FF00"/>
    <a:srgbClr val="FFFF00"/>
    <a:srgbClr val="CCECFF"/>
    <a:srgbClr val="FFFFFF"/>
    <a:srgbClr val="F46966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203" autoAdjust="0"/>
  </p:normalViewPr>
  <p:slideViewPr>
    <p:cSldViewPr>
      <p:cViewPr>
        <p:scale>
          <a:sx n="60" d="100"/>
          <a:sy n="60" d="100"/>
        </p:scale>
        <p:origin x="3042" y="10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2.xml"/><Relationship Id="rId13" Type="http://schemas.openxmlformats.org/officeDocument/2006/relationships/slide" Target="slides/slide32.xml"/><Relationship Id="rId18" Type="http://schemas.openxmlformats.org/officeDocument/2006/relationships/slide" Target="slides/slide40.xml"/><Relationship Id="rId26" Type="http://schemas.openxmlformats.org/officeDocument/2006/relationships/slide" Target="slides/slide51.xml"/><Relationship Id="rId3" Type="http://schemas.openxmlformats.org/officeDocument/2006/relationships/slide" Target="slides/slide8.xml"/><Relationship Id="rId21" Type="http://schemas.openxmlformats.org/officeDocument/2006/relationships/slide" Target="slides/slide45.xml"/><Relationship Id="rId7" Type="http://schemas.openxmlformats.org/officeDocument/2006/relationships/slide" Target="slides/slide21.xml"/><Relationship Id="rId12" Type="http://schemas.openxmlformats.org/officeDocument/2006/relationships/slide" Target="slides/slide28.xml"/><Relationship Id="rId17" Type="http://schemas.openxmlformats.org/officeDocument/2006/relationships/slide" Target="slides/slide39.xml"/><Relationship Id="rId25" Type="http://schemas.openxmlformats.org/officeDocument/2006/relationships/slide" Target="slides/slide50.xml"/><Relationship Id="rId2" Type="http://schemas.openxmlformats.org/officeDocument/2006/relationships/slide" Target="slides/slide7.xml"/><Relationship Id="rId16" Type="http://schemas.openxmlformats.org/officeDocument/2006/relationships/slide" Target="slides/slide35.xml"/><Relationship Id="rId20" Type="http://schemas.openxmlformats.org/officeDocument/2006/relationships/slide" Target="slides/slide44.xml"/><Relationship Id="rId1" Type="http://schemas.openxmlformats.org/officeDocument/2006/relationships/slide" Target="slides/slide6.xml"/><Relationship Id="rId6" Type="http://schemas.openxmlformats.org/officeDocument/2006/relationships/slide" Target="slides/slide18.xml"/><Relationship Id="rId11" Type="http://schemas.openxmlformats.org/officeDocument/2006/relationships/slide" Target="slides/slide26.xml"/><Relationship Id="rId24" Type="http://schemas.openxmlformats.org/officeDocument/2006/relationships/slide" Target="slides/slide49.xml"/><Relationship Id="rId5" Type="http://schemas.openxmlformats.org/officeDocument/2006/relationships/slide" Target="slides/slide15.xml"/><Relationship Id="rId15" Type="http://schemas.openxmlformats.org/officeDocument/2006/relationships/slide" Target="slides/slide34.xml"/><Relationship Id="rId23" Type="http://schemas.openxmlformats.org/officeDocument/2006/relationships/slide" Target="slides/slide47.xml"/><Relationship Id="rId10" Type="http://schemas.openxmlformats.org/officeDocument/2006/relationships/slide" Target="slides/slide24.xml"/><Relationship Id="rId19" Type="http://schemas.openxmlformats.org/officeDocument/2006/relationships/slide" Target="slides/slide43.xml"/><Relationship Id="rId4" Type="http://schemas.openxmlformats.org/officeDocument/2006/relationships/slide" Target="slides/slide13.xml"/><Relationship Id="rId9" Type="http://schemas.openxmlformats.org/officeDocument/2006/relationships/slide" Target="slides/slide23.xml"/><Relationship Id="rId14" Type="http://schemas.openxmlformats.org/officeDocument/2006/relationships/slide" Target="slides/slide33.xml"/><Relationship Id="rId22" Type="http://schemas.openxmlformats.org/officeDocument/2006/relationships/slide" Target="slides/slide46.xml"/><Relationship Id="rId27" Type="http://schemas.openxmlformats.org/officeDocument/2006/relationships/slide" Target="slides/slide5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092232C3-7484-4BD7-91FB-30B6AE1967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9DB16746-CEAE-41B5-8CB4-97DB9D4DB7F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840252EE-0909-4972-B66D-D7BEBB3FBBA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058998AC-0619-43E8-95EC-157E7376BD1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AE425EA-14F1-47C5-A961-4462768CC8E1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45212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5495B57-59B3-4A41-9A37-4BC6495811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539A2B3-4ED0-43B9-9812-C0BED95874E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42372D3-3B22-4D60-979B-69E10A6022EB}" type="datetimeFigureOut">
              <a:rPr lang="es-MX"/>
              <a:pPr>
                <a:defRPr/>
              </a:pPr>
              <a:t>20/10/2017</a:t>
            </a:fld>
            <a:endParaRPr lang="es-MX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D8981D73-7930-49CF-9BCC-E4E134C8A1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3227543E-CEEA-4588-B64B-18F59F302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Editar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MX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C358A6-07B8-409D-9A6F-3F8C46B2AB4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CAE322D-02DD-4518-BE9E-35774609A2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7118DB7-5C98-4B7C-A434-05CCB95EBAB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1901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Marcador de imagen de diapositiva 1">
            <a:extLst>
              <a:ext uri="{FF2B5EF4-FFF2-40B4-BE49-F238E27FC236}">
                <a16:creationId xmlns:a16="http://schemas.microsoft.com/office/drawing/2014/main" id="{3AF2DA78-ECA9-4303-BAAA-641DFBEE0D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Marcador de notas 2">
            <a:extLst>
              <a:ext uri="{FF2B5EF4-FFF2-40B4-BE49-F238E27FC236}">
                <a16:creationId xmlns:a16="http://schemas.microsoft.com/office/drawing/2014/main" id="{7E260987-9E15-45C2-9EE4-27497B3181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altLang="es-MX"/>
          </a:p>
        </p:txBody>
      </p:sp>
      <p:sp>
        <p:nvSpPr>
          <p:cNvPr id="15364" name="Marcador de número de diapositiva 3">
            <a:extLst>
              <a:ext uri="{FF2B5EF4-FFF2-40B4-BE49-F238E27FC236}">
                <a16:creationId xmlns:a16="http://schemas.microsoft.com/office/drawing/2014/main" id="{FDB83C27-9A33-4C84-A20B-5982E5596C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6854BA04-BFA4-459F-9921-9D781BE7786A}" type="slidenum">
              <a:rPr lang="es-MX" altLang="es-MX" sz="1200"/>
              <a:pPr/>
              <a:t>10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62B2460F-715B-48F0-B681-87963B7AEA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CB5E88B4-D04B-4A11-9D5D-6D2D2E218D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altLang="es-MX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AA029629-9198-4D66-A7E8-DE4D4605F5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41DB44EF-4535-48DB-AC02-2996F6F87514}" type="slidenum">
              <a:rPr lang="es-MX" altLang="es-MX" sz="1200"/>
              <a:pPr/>
              <a:t>11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118DB7-5C98-4B7C-A434-05CCB95EBAB5}" type="slidenum">
              <a:rPr lang="es-MX" smtClean="0"/>
              <a:pPr>
                <a:defRPr/>
              </a:pPr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4049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50">
            <a:extLst>
              <a:ext uri="{FF2B5EF4-FFF2-40B4-BE49-F238E27FC236}">
                <a16:creationId xmlns:a16="http://schemas.microsoft.com/office/drawing/2014/main" id="{03723D1A-0C3D-4098-8DA8-60384FBA7EC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051">
              <a:extLst>
                <a:ext uri="{FF2B5EF4-FFF2-40B4-BE49-F238E27FC236}">
                  <a16:creationId xmlns:a16="http://schemas.microsoft.com/office/drawing/2014/main" id="{A20B40A5-80C1-4A79-B132-EED6D285E0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2052">
                <a:extLst>
                  <a:ext uri="{FF2B5EF4-FFF2-40B4-BE49-F238E27FC236}">
                    <a16:creationId xmlns:a16="http://schemas.microsoft.com/office/drawing/2014/main" id="{80D52B60-3BDF-4B57-AF49-B4EA24846D3D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ahoma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</a:defRPr>
                </a:lvl9pPr>
              </a:lstStyle>
              <a:p>
                <a:pPr eaLnBrk="1" hangingPunct="1">
                  <a:defRPr/>
                </a:pPr>
                <a:endParaRPr lang="es-MX" altLang="en-US"/>
              </a:p>
            </p:txBody>
          </p:sp>
          <p:grpSp>
            <p:nvGrpSpPr>
              <p:cNvPr id="16" name="Group 2053">
                <a:extLst>
                  <a:ext uri="{FF2B5EF4-FFF2-40B4-BE49-F238E27FC236}">
                    <a16:creationId xmlns:a16="http://schemas.microsoft.com/office/drawing/2014/main" id="{B4236B6D-5023-4674-84D5-F87A0B7970D7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2054">
                  <a:extLst>
                    <a:ext uri="{FF2B5EF4-FFF2-40B4-BE49-F238E27FC236}">
                      <a16:creationId xmlns:a16="http://schemas.microsoft.com/office/drawing/2014/main" id="{D41769A7-5F6B-4A6F-8703-31045FAE47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9" name="Line 2055">
                  <a:extLst>
                    <a:ext uri="{FF2B5EF4-FFF2-40B4-BE49-F238E27FC236}">
                      <a16:creationId xmlns:a16="http://schemas.microsoft.com/office/drawing/2014/main" id="{5D643E6D-0B59-4682-ACA9-5F5C5A3D9A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0" name="Line 2056">
                  <a:extLst>
                    <a:ext uri="{FF2B5EF4-FFF2-40B4-BE49-F238E27FC236}">
                      <a16:creationId xmlns:a16="http://schemas.microsoft.com/office/drawing/2014/main" id="{82B81F94-E8E8-4B75-972E-9732CE142C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1" name="Line 2057">
                  <a:extLst>
                    <a:ext uri="{FF2B5EF4-FFF2-40B4-BE49-F238E27FC236}">
                      <a16:creationId xmlns:a16="http://schemas.microsoft.com/office/drawing/2014/main" id="{D8FC1216-12C0-4DD6-9ECD-6681E4ECE3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2" name="Line 2058">
                  <a:extLst>
                    <a:ext uri="{FF2B5EF4-FFF2-40B4-BE49-F238E27FC236}">
                      <a16:creationId xmlns:a16="http://schemas.microsoft.com/office/drawing/2014/main" id="{4A27DBD2-A974-403C-A1F7-E999324CC5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3" name="Line 2059">
                  <a:extLst>
                    <a:ext uri="{FF2B5EF4-FFF2-40B4-BE49-F238E27FC236}">
                      <a16:creationId xmlns:a16="http://schemas.microsoft.com/office/drawing/2014/main" id="{AD463588-221F-419D-AC53-E59E0759C6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4" name="Line 2060">
                  <a:extLst>
                    <a:ext uri="{FF2B5EF4-FFF2-40B4-BE49-F238E27FC236}">
                      <a16:creationId xmlns:a16="http://schemas.microsoft.com/office/drawing/2014/main" id="{B02BB871-4B14-450C-B81B-E8DAB31333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5" name="Line 2061">
                  <a:extLst>
                    <a:ext uri="{FF2B5EF4-FFF2-40B4-BE49-F238E27FC236}">
                      <a16:creationId xmlns:a16="http://schemas.microsoft.com/office/drawing/2014/main" id="{6AA622DF-A27E-466D-A1AF-170A17F490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6" name="Line 2062">
                  <a:extLst>
                    <a:ext uri="{FF2B5EF4-FFF2-40B4-BE49-F238E27FC236}">
                      <a16:creationId xmlns:a16="http://schemas.microsoft.com/office/drawing/2014/main" id="{3432647D-4244-4C55-BCE5-6E357B53C2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7" name="Line 2063">
                  <a:extLst>
                    <a:ext uri="{FF2B5EF4-FFF2-40B4-BE49-F238E27FC236}">
                      <a16:creationId xmlns:a16="http://schemas.microsoft.com/office/drawing/2014/main" id="{6F5509AE-7CE6-4A2D-BCAA-B7267DDD4B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8" name="Line 2064">
                  <a:extLst>
                    <a:ext uri="{FF2B5EF4-FFF2-40B4-BE49-F238E27FC236}">
                      <a16:creationId xmlns:a16="http://schemas.microsoft.com/office/drawing/2014/main" id="{8BF8B415-89E2-464F-9A97-018BDE7262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9" name="Line 2065">
                  <a:extLst>
                    <a:ext uri="{FF2B5EF4-FFF2-40B4-BE49-F238E27FC236}">
                      <a16:creationId xmlns:a16="http://schemas.microsoft.com/office/drawing/2014/main" id="{B7B9D330-0105-4697-AFFE-3CDBE4672F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0" name="Line 2066">
                  <a:extLst>
                    <a:ext uri="{FF2B5EF4-FFF2-40B4-BE49-F238E27FC236}">
                      <a16:creationId xmlns:a16="http://schemas.microsoft.com/office/drawing/2014/main" id="{7AB5BA20-77D5-4129-A646-D7BC25CF8C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1" name="Line 2067">
                  <a:extLst>
                    <a:ext uri="{FF2B5EF4-FFF2-40B4-BE49-F238E27FC236}">
                      <a16:creationId xmlns:a16="http://schemas.microsoft.com/office/drawing/2014/main" id="{8782A5FB-E5C1-4C81-994C-BE9BFDA6A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2" name="Line 2068">
                  <a:extLst>
                    <a:ext uri="{FF2B5EF4-FFF2-40B4-BE49-F238E27FC236}">
                      <a16:creationId xmlns:a16="http://schemas.microsoft.com/office/drawing/2014/main" id="{159257AC-D83D-487C-9BA4-FE7BF08164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3" name="Line 2069">
                  <a:extLst>
                    <a:ext uri="{FF2B5EF4-FFF2-40B4-BE49-F238E27FC236}">
                      <a16:creationId xmlns:a16="http://schemas.microsoft.com/office/drawing/2014/main" id="{539B8A09-7A4A-4F3F-9254-4023C6D7A2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4" name="Line 2070">
                  <a:extLst>
                    <a:ext uri="{FF2B5EF4-FFF2-40B4-BE49-F238E27FC236}">
                      <a16:creationId xmlns:a16="http://schemas.microsoft.com/office/drawing/2014/main" id="{A5FEB207-836B-4F76-BE5C-50DE6F2A46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5" name="Line 2071">
                  <a:extLst>
                    <a:ext uri="{FF2B5EF4-FFF2-40B4-BE49-F238E27FC236}">
                      <a16:creationId xmlns:a16="http://schemas.microsoft.com/office/drawing/2014/main" id="{A1ECB562-DE6B-4AD9-80ED-951F245E2E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6" name="Line 2072">
                  <a:extLst>
                    <a:ext uri="{FF2B5EF4-FFF2-40B4-BE49-F238E27FC236}">
                      <a16:creationId xmlns:a16="http://schemas.microsoft.com/office/drawing/2014/main" id="{7D7AA99F-D3FA-49B6-A8FB-BDCF0F2784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7" name="Line 2073">
                  <a:extLst>
                    <a:ext uri="{FF2B5EF4-FFF2-40B4-BE49-F238E27FC236}">
                      <a16:creationId xmlns:a16="http://schemas.microsoft.com/office/drawing/2014/main" id="{A89CFBC7-11E5-42CA-8ACD-BDF4404631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8" name="Line 2074">
                  <a:extLst>
                    <a:ext uri="{FF2B5EF4-FFF2-40B4-BE49-F238E27FC236}">
                      <a16:creationId xmlns:a16="http://schemas.microsoft.com/office/drawing/2014/main" id="{A675D5E2-C221-4751-BF1A-18CB449CE6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39" name="Line 2075">
                  <a:extLst>
                    <a:ext uri="{FF2B5EF4-FFF2-40B4-BE49-F238E27FC236}">
                      <a16:creationId xmlns:a16="http://schemas.microsoft.com/office/drawing/2014/main" id="{1A33F98C-8ED1-4953-9CBD-9CEE68AFEA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0" name="Line 2076">
                  <a:extLst>
                    <a:ext uri="{FF2B5EF4-FFF2-40B4-BE49-F238E27FC236}">
                      <a16:creationId xmlns:a16="http://schemas.microsoft.com/office/drawing/2014/main" id="{2E227784-741B-4687-8B93-AA93FC3CB1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1" name="Line 2077">
                  <a:extLst>
                    <a:ext uri="{FF2B5EF4-FFF2-40B4-BE49-F238E27FC236}">
                      <a16:creationId xmlns:a16="http://schemas.microsoft.com/office/drawing/2014/main" id="{094B5056-A194-4F47-B517-173B994F7A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2" name="Line 2078">
                  <a:extLst>
                    <a:ext uri="{FF2B5EF4-FFF2-40B4-BE49-F238E27FC236}">
                      <a16:creationId xmlns:a16="http://schemas.microsoft.com/office/drawing/2014/main" id="{44FFBC1C-70F1-4783-93B3-336E5736FE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3" name="Line 2079">
                  <a:extLst>
                    <a:ext uri="{FF2B5EF4-FFF2-40B4-BE49-F238E27FC236}">
                      <a16:creationId xmlns:a16="http://schemas.microsoft.com/office/drawing/2014/main" id="{AB163D86-BA7B-4A91-A66F-B03CFEA0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4" name="Line 2080">
                  <a:extLst>
                    <a:ext uri="{FF2B5EF4-FFF2-40B4-BE49-F238E27FC236}">
                      <a16:creationId xmlns:a16="http://schemas.microsoft.com/office/drawing/2014/main" id="{EE3EC178-0920-47F5-BB99-DC952C7508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5" name="Line 2081">
                  <a:extLst>
                    <a:ext uri="{FF2B5EF4-FFF2-40B4-BE49-F238E27FC236}">
                      <a16:creationId xmlns:a16="http://schemas.microsoft.com/office/drawing/2014/main" id="{DC832605-4A74-4A9F-B9A8-959AE9546A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6" name="Line 2082">
                  <a:extLst>
                    <a:ext uri="{FF2B5EF4-FFF2-40B4-BE49-F238E27FC236}">
                      <a16:creationId xmlns:a16="http://schemas.microsoft.com/office/drawing/2014/main" id="{ACD2AD7F-D780-47D9-B14F-22B118091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7" name="Line 2083">
                  <a:extLst>
                    <a:ext uri="{FF2B5EF4-FFF2-40B4-BE49-F238E27FC236}">
                      <a16:creationId xmlns:a16="http://schemas.microsoft.com/office/drawing/2014/main" id="{55ED17BC-079D-40C7-A7A8-EE00778446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8" name="Line 2084">
                  <a:extLst>
                    <a:ext uri="{FF2B5EF4-FFF2-40B4-BE49-F238E27FC236}">
                      <a16:creationId xmlns:a16="http://schemas.microsoft.com/office/drawing/2014/main" id="{180DF41D-F374-48DB-AC1E-2EC6B3ACB3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49" name="Line 2085">
                  <a:extLst>
                    <a:ext uri="{FF2B5EF4-FFF2-40B4-BE49-F238E27FC236}">
                      <a16:creationId xmlns:a16="http://schemas.microsoft.com/office/drawing/2014/main" id="{AEC6DE5B-BC70-4C8B-A9C5-12BE011526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0" name="Line 2086">
                  <a:extLst>
                    <a:ext uri="{FF2B5EF4-FFF2-40B4-BE49-F238E27FC236}">
                      <a16:creationId xmlns:a16="http://schemas.microsoft.com/office/drawing/2014/main" id="{DE970080-5572-436E-8FEC-2D5832D1D1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1" name="Line 2087">
                  <a:extLst>
                    <a:ext uri="{FF2B5EF4-FFF2-40B4-BE49-F238E27FC236}">
                      <a16:creationId xmlns:a16="http://schemas.microsoft.com/office/drawing/2014/main" id="{6F95102B-DA36-4FF4-B34F-4F84856C69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2" name="Line 2088">
                  <a:extLst>
                    <a:ext uri="{FF2B5EF4-FFF2-40B4-BE49-F238E27FC236}">
                      <a16:creationId xmlns:a16="http://schemas.microsoft.com/office/drawing/2014/main" id="{4800069A-B885-4AB0-9F50-2B77AAF59F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3" name="Line 2089">
                  <a:extLst>
                    <a:ext uri="{FF2B5EF4-FFF2-40B4-BE49-F238E27FC236}">
                      <a16:creationId xmlns:a16="http://schemas.microsoft.com/office/drawing/2014/main" id="{F17B8BE9-47AF-4847-A216-7F00C3D6A5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4" name="Line 2090">
                  <a:extLst>
                    <a:ext uri="{FF2B5EF4-FFF2-40B4-BE49-F238E27FC236}">
                      <a16:creationId xmlns:a16="http://schemas.microsoft.com/office/drawing/2014/main" id="{92F54752-CC8D-45DE-8C10-65CB287CC6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5" name="Line 2091">
                  <a:extLst>
                    <a:ext uri="{FF2B5EF4-FFF2-40B4-BE49-F238E27FC236}">
                      <a16:creationId xmlns:a16="http://schemas.microsoft.com/office/drawing/2014/main" id="{D5152484-F5CF-42DD-850D-9532EA5A1F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6" name="Line 2092">
                  <a:extLst>
                    <a:ext uri="{FF2B5EF4-FFF2-40B4-BE49-F238E27FC236}">
                      <a16:creationId xmlns:a16="http://schemas.microsoft.com/office/drawing/2014/main" id="{547AB686-9F6B-4F67-902B-E8707F2F38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7" name="Line 2093">
                  <a:extLst>
                    <a:ext uri="{FF2B5EF4-FFF2-40B4-BE49-F238E27FC236}">
                      <a16:creationId xmlns:a16="http://schemas.microsoft.com/office/drawing/2014/main" id="{6FF6BDB4-E9F1-4963-8BDC-7B6FB656A8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8" name="Line 2094">
                  <a:extLst>
                    <a:ext uri="{FF2B5EF4-FFF2-40B4-BE49-F238E27FC236}">
                      <a16:creationId xmlns:a16="http://schemas.microsoft.com/office/drawing/2014/main" id="{8061556D-C478-4C29-9322-A488B904B4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59" name="Line 2095">
                  <a:extLst>
                    <a:ext uri="{FF2B5EF4-FFF2-40B4-BE49-F238E27FC236}">
                      <a16:creationId xmlns:a16="http://schemas.microsoft.com/office/drawing/2014/main" id="{00F8CFBA-2994-429D-A430-C70398EEF6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0" name="Line 2096">
                  <a:extLst>
                    <a:ext uri="{FF2B5EF4-FFF2-40B4-BE49-F238E27FC236}">
                      <a16:creationId xmlns:a16="http://schemas.microsoft.com/office/drawing/2014/main" id="{40E07ED7-D81D-4319-8FA6-686C7992D9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1" name="Line 2097">
                  <a:extLst>
                    <a:ext uri="{FF2B5EF4-FFF2-40B4-BE49-F238E27FC236}">
                      <a16:creationId xmlns:a16="http://schemas.microsoft.com/office/drawing/2014/main" id="{59B7C8B5-228A-4077-983C-A2633B7F77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2" name="Line 2098">
                  <a:extLst>
                    <a:ext uri="{FF2B5EF4-FFF2-40B4-BE49-F238E27FC236}">
                      <a16:creationId xmlns:a16="http://schemas.microsoft.com/office/drawing/2014/main" id="{F08D0D17-5F3D-411F-844C-9D35B971B5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3" name="Line 2099">
                  <a:extLst>
                    <a:ext uri="{FF2B5EF4-FFF2-40B4-BE49-F238E27FC236}">
                      <a16:creationId xmlns:a16="http://schemas.microsoft.com/office/drawing/2014/main" id="{41146268-2425-4644-8D9F-B1AF41EDF2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4" name="Line 2100">
                  <a:extLst>
                    <a:ext uri="{FF2B5EF4-FFF2-40B4-BE49-F238E27FC236}">
                      <a16:creationId xmlns:a16="http://schemas.microsoft.com/office/drawing/2014/main" id="{54C5346A-9005-4A52-8F16-BDCC6CBED4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5" name="Line 2101">
                  <a:extLst>
                    <a:ext uri="{FF2B5EF4-FFF2-40B4-BE49-F238E27FC236}">
                      <a16:creationId xmlns:a16="http://schemas.microsoft.com/office/drawing/2014/main" id="{C78F1A2F-A971-4F7A-BBB1-1DE64328D6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6" name="Line 2102">
                  <a:extLst>
                    <a:ext uri="{FF2B5EF4-FFF2-40B4-BE49-F238E27FC236}">
                      <a16:creationId xmlns:a16="http://schemas.microsoft.com/office/drawing/2014/main" id="{3B9C05DA-480A-417D-A5A6-EDC8733E6B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7" name="Line 2103">
                  <a:extLst>
                    <a:ext uri="{FF2B5EF4-FFF2-40B4-BE49-F238E27FC236}">
                      <a16:creationId xmlns:a16="http://schemas.microsoft.com/office/drawing/2014/main" id="{FF4419C4-9BAE-495C-88CD-744DB28926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68" name="Line 2104">
                  <a:extLst>
                    <a:ext uri="{FF2B5EF4-FFF2-40B4-BE49-F238E27FC236}">
                      <a16:creationId xmlns:a16="http://schemas.microsoft.com/office/drawing/2014/main" id="{7957D547-FBD8-4637-85AD-97F92AFD84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  <p:sp>
            <p:nvSpPr>
              <p:cNvPr id="17" name="Line 2105">
                <a:extLst>
                  <a:ext uri="{FF2B5EF4-FFF2-40B4-BE49-F238E27FC236}">
                    <a16:creationId xmlns:a16="http://schemas.microsoft.com/office/drawing/2014/main" id="{8CBBB945-4FFA-48AC-9F1B-C32A126F87BA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grpSp>
          <p:nvGrpSpPr>
            <p:cNvPr id="6" name="Group 2106">
              <a:extLst>
                <a:ext uri="{FF2B5EF4-FFF2-40B4-BE49-F238E27FC236}">
                  <a16:creationId xmlns:a16="http://schemas.microsoft.com/office/drawing/2014/main" id="{A936319F-C56A-4B30-A572-863BCCFBB8B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2107">
                <a:extLst>
                  <a:ext uri="{FF2B5EF4-FFF2-40B4-BE49-F238E27FC236}">
                    <a16:creationId xmlns:a16="http://schemas.microsoft.com/office/drawing/2014/main" id="{20086DB8-1BA8-4ED4-ABA9-53D59EAE3EAB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2" name="Line 2108">
                <a:extLst>
                  <a:ext uri="{FF2B5EF4-FFF2-40B4-BE49-F238E27FC236}">
                    <a16:creationId xmlns:a16="http://schemas.microsoft.com/office/drawing/2014/main" id="{9BF8E003-3757-4B15-91CC-5FB1A7945607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3" name="Line 2109">
                <a:extLst>
                  <a:ext uri="{FF2B5EF4-FFF2-40B4-BE49-F238E27FC236}">
                    <a16:creationId xmlns:a16="http://schemas.microsoft.com/office/drawing/2014/main" id="{25ABDBA8-15A8-4B58-BD32-9E6887085E78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4" name="Arc 2110">
                <a:extLst>
                  <a:ext uri="{FF2B5EF4-FFF2-40B4-BE49-F238E27FC236}">
                    <a16:creationId xmlns:a16="http://schemas.microsoft.com/office/drawing/2014/main" id="{41688182-94B9-4EDC-BDE1-BC828A2D54BA}"/>
                  </a:ext>
                </a:extLst>
              </p:cNvPr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grpSp>
          <p:nvGrpSpPr>
            <p:cNvPr id="7" name="Group 2111">
              <a:extLst>
                <a:ext uri="{FF2B5EF4-FFF2-40B4-BE49-F238E27FC236}">
                  <a16:creationId xmlns:a16="http://schemas.microsoft.com/office/drawing/2014/main" id="{E012D6E0-B09A-4B4F-A3C2-0B9E686543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2112">
                <a:extLst>
                  <a:ext uri="{FF2B5EF4-FFF2-40B4-BE49-F238E27FC236}">
                    <a16:creationId xmlns:a16="http://schemas.microsoft.com/office/drawing/2014/main" id="{2F315364-2286-4A2F-AD3C-038462F5CCEF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" name="Line 2113">
                <a:extLst>
                  <a:ext uri="{FF2B5EF4-FFF2-40B4-BE49-F238E27FC236}">
                    <a16:creationId xmlns:a16="http://schemas.microsoft.com/office/drawing/2014/main" id="{53736C42-AA39-4BAB-BC26-DAC5482357CC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" name="Arc 2114">
                <a:extLst>
                  <a:ext uri="{FF2B5EF4-FFF2-40B4-BE49-F238E27FC236}">
                    <a16:creationId xmlns:a16="http://schemas.microsoft.com/office/drawing/2014/main" id="{FB470D63-3F35-4139-B836-8515732B903C}"/>
                  </a:ext>
                </a:extLst>
              </p:cNvPr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</p:grpSp>
      <p:sp>
        <p:nvSpPr>
          <p:cNvPr id="79939" name="Rectangle 2115">
            <a:extLst/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 altLang="es-MX" noProof="0"/>
              <a:t>Haga clic para modificar el estilo de título del patrón</a:t>
            </a:r>
          </a:p>
        </p:txBody>
      </p:sp>
      <p:sp>
        <p:nvSpPr>
          <p:cNvPr id="79940" name="Rectangle 2116" descr="Rectangle: Click to edit Master text styles&#10;Second level&#10;Third level&#10;Fourth level&#10;Fifth level">
            <a:extLst/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s-ES" altLang="es-MX" noProof="0"/>
              <a:t>Haga clic para modificar el estilo de subtítulo del patrón</a:t>
            </a:r>
          </a:p>
        </p:txBody>
      </p:sp>
      <p:sp>
        <p:nvSpPr>
          <p:cNvPr id="69" name="Rectangle 2117">
            <a:extLst>
              <a:ext uri="{FF2B5EF4-FFF2-40B4-BE49-F238E27FC236}">
                <a16:creationId xmlns:a16="http://schemas.microsoft.com/office/drawing/2014/main" id="{A3DBCE84-C006-4EAB-A4ED-2D65B4793F3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0" name="Rectangle 2118">
            <a:extLst>
              <a:ext uri="{FF2B5EF4-FFF2-40B4-BE49-F238E27FC236}">
                <a16:creationId xmlns:a16="http://schemas.microsoft.com/office/drawing/2014/main" id="{A5CF9FC1-C150-478D-ADCD-BA68630A24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1" name="Rectangle 2119">
            <a:extLst>
              <a:ext uri="{FF2B5EF4-FFF2-40B4-BE49-F238E27FC236}">
                <a16:creationId xmlns:a16="http://schemas.microsoft.com/office/drawing/2014/main" id="{AC934685-E2E6-469F-B0D8-4AF791123D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6B7583-DC91-449E-B6DD-224EE3D79BE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826034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65">
            <a:extLst>
              <a:ext uri="{FF2B5EF4-FFF2-40B4-BE49-F238E27FC236}">
                <a16:creationId xmlns:a16="http://schemas.microsoft.com/office/drawing/2014/main" id="{0CD3DEAE-2D33-4190-B030-B8553F529C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5" name="Rectangle 66">
            <a:extLst>
              <a:ext uri="{FF2B5EF4-FFF2-40B4-BE49-F238E27FC236}">
                <a16:creationId xmlns:a16="http://schemas.microsoft.com/office/drawing/2014/main" id="{21BDCA5D-853C-4D23-B81A-F41D3A7C29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7">
            <a:extLst>
              <a:ext uri="{FF2B5EF4-FFF2-40B4-BE49-F238E27FC236}">
                <a16:creationId xmlns:a16="http://schemas.microsoft.com/office/drawing/2014/main" id="{E92BFB14-AE35-440B-A3F0-739D297F97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CADEE-E678-4CBA-892A-E0389942623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40781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65">
            <a:extLst>
              <a:ext uri="{FF2B5EF4-FFF2-40B4-BE49-F238E27FC236}">
                <a16:creationId xmlns:a16="http://schemas.microsoft.com/office/drawing/2014/main" id="{FE06FCA0-BBB0-4469-BC40-F969A35F33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5" name="Rectangle 66">
            <a:extLst>
              <a:ext uri="{FF2B5EF4-FFF2-40B4-BE49-F238E27FC236}">
                <a16:creationId xmlns:a16="http://schemas.microsoft.com/office/drawing/2014/main" id="{0CFE853F-22E8-4DB5-9D12-ACE1F294FC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7">
            <a:extLst>
              <a:ext uri="{FF2B5EF4-FFF2-40B4-BE49-F238E27FC236}">
                <a16:creationId xmlns:a16="http://schemas.microsoft.com/office/drawing/2014/main" id="{3B161809-C768-4F5C-A633-96BF82CD63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25A9A-A142-4D38-8C56-A200E5D46BEB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2561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65">
            <a:extLst>
              <a:ext uri="{FF2B5EF4-FFF2-40B4-BE49-F238E27FC236}">
                <a16:creationId xmlns:a16="http://schemas.microsoft.com/office/drawing/2014/main" id="{908D35AB-5775-4281-881F-A6F852836A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5" name="Rectangle 66">
            <a:extLst>
              <a:ext uri="{FF2B5EF4-FFF2-40B4-BE49-F238E27FC236}">
                <a16:creationId xmlns:a16="http://schemas.microsoft.com/office/drawing/2014/main" id="{274C785F-D066-4347-810B-CCD64108B7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7">
            <a:extLst>
              <a:ext uri="{FF2B5EF4-FFF2-40B4-BE49-F238E27FC236}">
                <a16:creationId xmlns:a16="http://schemas.microsoft.com/office/drawing/2014/main" id="{103D6682-9BD2-42ED-89FD-70E52C1D3D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592F0-5F74-4D18-86ED-176DCF5E06CF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652425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Rectangle 65">
            <a:extLst>
              <a:ext uri="{FF2B5EF4-FFF2-40B4-BE49-F238E27FC236}">
                <a16:creationId xmlns:a16="http://schemas.microsoft.com/office/drawing/2014/main" id="{C9CA8BD7-0255-4DD4-BB2B-82EEDDB486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5" name="Rectangle 66">
            <a:extLst>
              <a:ext uri="{FF2B5EF4-FFF2-40B4-BE49-F238E27FC236}">
                <a16:creationId xmlns:a16="http://schemas.microsoft.com/office/drawing/2014/main" id="{578545F4-DA12-4B62-82AC-7BC2CF9240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7">
            <a:extLst>
              <a:ext uri="{FF2B5EF4-FFF2-40B4-BE49-F238E27FC236}">
                <a16:creationId xmlns:a16="http://schemas.microsoft.com/office/drawing/2014/main" id="{6AABF108-8E05-4DF2-97E0-512CCDAC0A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F4488-BC1A-40B0-AC09-65F739B1E05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10672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Rectangle 65">
            <a:extLst>
              <a:ext uri="{FF2B5EF4-FFF2-40B4-BE49-F238E27FC236}">
                <a16:creationId xmlns:a16="http://schemas.microsoft.com/office/drawing/2014/main" id="{CA7AEA5B-A4E4-4DE6-A830-A4E38B3875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6">
            <a:extLst>
              <a:ext uri="{FF2B5EF4-FFF2-40B4-BE49-F238E27FC236}">
                <a16:creationId xmlns:a16="http://schemas.microsoft.com/office/drawing/2014/main" id="{730E948B-222A-47A6-9ED8-0659D6E905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31D1C8BA-A438-4400-B4AB-A0F18202E7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97183-EE5E-4FB9-AEEA-3418B2823AE1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28189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Rectangle 65">
            <a:extLst>
              <a:ext uri="{FF2B5EF4-FFF2-40B4-BE49-F238E27FC236}">
                <a16:creationId xmlns:a16="http://schemas.microsoft.com/office/drawing/2014/main" id="{E3785DB8-0049-4576-8488-E4A14062E4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8" name="Rectangle 66">
            <a:extLst>
              <a:ext uri="{FF2B5EF4-FFF2-40B4-BE49-F238E27FC236}">
                <a16:creationId xmlns:a16="http://schemas.microsoft.com/office/drawing/2014/main" id="{DF7B3CC2-E25E-4347-B07A-F8EAB78386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9" name="Rectangle 67">
            <a:extLst>
              <a:ext uri="{FF2B5EF4-FFF2-40B4-BE49-F238E27FC236}">
                <a16:creationId xmlns:a16="http://schemas.microsoft.com/office/drawing/2014/main" id="{4270EA3C-6799-4D8F-B6D0-41F73DE31E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10D28-EFB9-432A-B6C7-DEFDE23FA51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19388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Rectangle 65">
            <a:extLst>
              <a:ext uri="{FF2B5EF4-FFF2-40B4-BE49-F238E27FC236}">
                <a16:creationId xmlns:a16="http://schemas.microsoft.com/office/drawing/2014/main" id="{1673362F-BBB3-4CCC-A404-D35E7A0C81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4" name="Rectangle 66">
            <a:extLst>
              <a:ext uri="{FF2B5EF4-FFF2-40B4-BE49-F238E27FC236}">
                <a16:creationId xmlns:a16="http://schemas.microsoft.com/office/drawing/2014/main" id="{E0DC015E-CB62-44BE-83EE-B5E0911C1D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5" name="Rectangle 67">
            <a:extLst>
              <a:ext uri="{FF2B5EF4-FFF2-40B4-BE49-F238E27FC236}">
                <a16:creationId xmlns:a16="http://schemas.microsoft.com/office/drawing/2014/main" id="{4862BDA0-CD64-482A-ABC0-021C4C6932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52F4-2249-4A5D-B2DA-36A904A7EE02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7361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>
            <a:extLst>
              <a:ext uri="{FF2B5EF4-FFF2-40B4-BE49-F238E27FC236}">
                <a16:creationId xmlns:a16="http://schemas.microsoft.com/office/drawing/2014/main" id="{0064C136-2D4B-400B-BC8F-76D8827DBF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3" name="Rectangle 66">
            <a:extLst>
              <a:ext uri="{FF2B5EF4-FFF2-40B4-BE49-F238E27FC236}">
                <a16:creationId xmlns:a16="http://schemas.microsoft.com/office/drawing/2014/main" id="{C8E44C2A-60C5-4FCC-B108-216D125D5D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4" name="Rectangle 67">
            <a:extLst>
              <a:ext uri="{FF2B5EF4-FFF2-40B4-BE49-F238E27FC236}">
                <a16:creationId xmlns:a16="http://schemas.microsoft.com/office/drawing/2014/main" id="{FC90DBCB-905F-4E69-9000-4572B2BAB8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90185-DB82-49BC-AD0B-FE4448190C4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12902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/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Rectangle 65">
            <a:extLst>
              <a:ext uri="{FF2B5EF4-FFF2-40B4-BE49-F238E27FC236}">
                <a16:creationId xmlns:a16="http://schemas.microsoft.com/office/drawing/2014/main" id="{84CACBDC-C2C0-4401-9CAC-8B95D2999C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6">
            <a:extLst>
              <a:ext uri="{FF2B5EF4-FFF2-40B4-BE49-F238E27FC236}">
                <a16:creationId xmlns:a16="http://schemas.microsoft.com/office/drawing/2014/main" id="{3275CB52-6C3F-4C70-82FD-D200F9492D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11CCBDE9-6845-49F3-A2B4-D91F5103BA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F35B6-9110-4897-92DE-6A5C861F081F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3992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Marcador de texto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Rectangle 65">
            <a:extLst>
              <a:ext uri="{FF2B5EF4-FFF2-40B4-BE49-F238E27FC236}">
                <a16:creationId xmlns:a16="http://schemas.microsoft.com/office/drawing/2014/main" id="{72AEC3AD-44CC-4444-8A91-2E2E3B2814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6">
            <a:extLst>
              <a:ext uri="{FF2B5EF4-FFF2-40B4-BE49-F238E27FC236}">
                <a16:creationId xmlns:a16="http://schemas.microsoft.com/office/drawing/2014/main" id="{6A2C9D8A-C6B4-469B-B3CC-69C1674CBD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958AAFC9-B97F-43E2-B0CB-7B670CE984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5A182-BA8B-4EE5-AD4D-05AEAFAEA9B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75296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D410B4EF-6096-4835-9D92-64988F9B5F3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>
              <a:extLst>
                <a:ext uri="{FF2B5EF4-FFF2-40B4-BE49-F238E27FC236}">
                  <a16:creationId xmlns:a16="http://schemas.microsoft.com/office/drawing/2014/main" id="{AB9BA73E-CB8D-4494-A577-FB5E8D6AB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>
                <a:extLst>
                  <a:ext uri="{FF2B5EF4-FFF2-40B4-BE49-F238E27FC236}">
                    <a16:creationId xmlns:a16="http://schemas.microsoft.com/office/drawing/2014/main" id="{86CC6110-E89B-4863-8DA5-C3EAD1BC04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>
                  <a:extLst>
                    <a:ext uri="{FF2B5EF4-FFF2-40B4-BE49-F238E27FC236}">
                      <a16:creationId xmlns:a16="http://schemas.microsoft.com/office/drawing/2014/main" id="{8D3119CB-7B5D-4EC1-9674-2E6C4710E4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1" name="Line 6">
                  <a:extLst>
                    <a:ext uri="{FF2B5EF4-FFF2-40B4-BE49-F238E27FC236}">
                      <a16:creationId xmlns:a16="http://schemas.microsoft.com/office/drawing/2014/main" id="{5CA9A9C3-FDB6-428A-AE34-A86264FFE8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2" name="Line 7">
                  <a:extLst>
                    <a:ext uri="{FF2B5EF4-FFF2-40B4-BE49-F238E27FC236}">
                      <a16:creationId xmlns:a16="http://schemas.microsoft.com/office/drawing/2014/main" id="{A47F5B14-8299-4776-BE24-65C87944CA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3" name="Line 8">
                  <a:extLst>
                    <a:ext uri="{FF2B5EF4-FFF2-40B4-BE49-F238E27FC236}">
                      <a16:creationId xmlns:a16="http://schemas.microsoft.com/office/drawing/2014/main" id="{11E0EAF6-84C3-49DD-A612-9A098302EB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4" name="Line 9">
                  <a:extLst>
                    <a:ext uri="{FF2B5EF4-FFF2-40B4-BE49-F238E27FC236}">
                      <a16:creationId xmlns:a16="http://schemas.microsoft.com/office/drawing/2014/main" id="{68445507-6A86-4BEB-8DD0-8D61835C63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5" name="Line 10">
                  <a:extLst>
                    <a:ext uri="{FF2B5EF4-FFF2-40B4-BE49-F238E27FC236}">
                      <a16:creationId xmlns:a16="http://schemas.microsoft.com/office/drawing/2014/main" id="{3C6B4687-C099-4B71-8497-0222C63DF3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6" name="Line 11">
                  <a:extLst>
                    <a:ext uri="{FF2B5EF4-FFF2-40B4-BE49-F238E27FC236}">
                      <a16:creationId xmlns:a16="http://schemas.microsoft.com/office/drawing/2014/main" id="{23C546DF-B9AB-4D17-BA93-44147EA713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7" name="Line 12">
                  <a:extLst>
                    <a:ext uri="{FF2B5EF4-FFF2-40B4-BE49-F238E27FC236}">
                      <a16:creationId xmlns:a16="http://schemas.microsoft.com/office/drawing/2014/main" id="{ECE53CAA-1A65-493D-918D-56F531BA6C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8" name="Line 13">
                  <a:extLst>
                    <a:ext uri="{FF2B5EF4-FFF2-40B4-BE49-F238E27FC236}">
                      <a16:creationId xmlns:a16="http://schemas.microsoft.com/office/drawing/2014/main" id="{49B695EC-25C2-4065-BBE7-8BB33F51FF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79" name="Line 14">
                  <a:extLst>
                    <a:ext uri="{FF2B5EF4-FFF2-40B4-BE49-F238E27FC236}">
                      <a16:creationId xmlns:a16="http://schemas.microsoft.com/office/drawing/2014/main" id="{016B66D9-F60B-4A21-9045-E4ED0D1117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0" name="Line 15">
                  <a:extLst>
                    <a:ext uri="{FF2B5EF4-FFF2-40B4-BE49-F238E27FC236}">
                      <a16:creationId xmlns:a16="http://schemas.microsoft.com/office/drawing/2014/main" id="{A9F84B05-9074-4FFC-91C1-9A116C456E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1" name="Line 16">
                  <a:extLst>
                    <a:ext uri="{FF2B5EF4-FFF2-40B4-BE49-F238E27FC236}">
                      <a16:creationId xmlns:a16="http://schemas.microsoft.com/office/drawing/2014/main" id="{61C980AE-8431-41CA-AA48-B1AFE039EF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2" name="Line 17">
                  <a:extLst>
                    <a:ext uri="{FF2B5EF4-FFF2-40B4-BE49-F238E27FC236}">
                      <a16:creationId xmlns:a16="http://schemas.microsoft.com/office/drawing/2014/main" id="{3A947704-6DFA-4647-957D-36A338B76E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3" name="Line 18">
                  <a:extLst>
                    <a:ext uri="{FF2B5EF4-FFF2-40B4-BE49-F238E27FC236}">
                      <a16:creationId xmlns:a16="http://schemas.microsoft.com/office/drawing/2014/main" id="{DC6D220A-EF7F-4FE7-BFB6-AAA469D31A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4" name="Line 19">
                  <a:extLst>
                    <a:ext uri="{FF2B5EF4-FFF2-40B4-BE49-F238E27FC236}">
                      <a16:creationId xmlns:a16="http://schemas.microsoft.com/office/drawing/2014/main" id="{78AE629F-E62C-4A8E-B3BF-DAFD333638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5" name="Line 20">
                  <a:extLst>
                    <a:ext uri="{FF2B5EF4-FFF2-40B4-BE49-F238E27FC236}">
                      <a16:creationId xmlns:a16="http://schemas.microsoft.com/office/drawing/2014/main" id="{44932492-A67A-4EA4-9442-0CC50D6CA8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6" name="Line 21">
                  <a:extLst>
                    <a:ext uri="{FF2B5EF4-FFF2-40B4-BE49-F238E27FC236}">
                      <a16:creationId xmlns:a16="http://schemas.microsoft.com/office/drawing/2014/main" id="{A96C9FF3-D1BF-4561-874E-E12E0D4369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7" name="Line 22">
                  <a:extLst>
                    <a:ext uri="{FF2B5EF4-FFF2-40B4-BE49-F238E27FC236}">
                      <a16:creationId xmlns:a16="http://schemas.microsoft.com/office/drawing/2014/main" id="{75B9BFAE-F057-45AD-9377-2ABC6271B73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8" name="Line 23">
                  <a:extLst>
                    <a:ext uri="{FF2B5EF4-FFF2-40B4-BE49-F238E27FC236}">
                      <a16:creationId xmlns:a16="http://schemas.microsoft.com/office/drawing/2014/main" id="{6B07DE52-F656-4344-BDE0-8FAE031BBE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89" name="Line 24">
                  <a:extLst>
                    <a:ext uri="{FF2B5EF4-FFF2-40B4-BE49-F238E27FC236}">
                      <a16:creationId xmlns:a16="http://schemas.microsoft.com/office/drawing/2014/main" id="{C9390F95-B4B3-4254-AC64-3FFE9F0C1C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90" name="Line 25">
                  <a:extLst>
                    <a:ext uri="{FF2B5EF4-FFF2-40B4-BE49-F238E27FC236}">
                      <a16:creationId xmlns:a16="http://schemas.microsoft.com/office/drawing/2014/main" id="{FF9E60E5-9A53-4734-98DE-4B6526A85F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91" name="Line 26">
                  <a:extLst>
                    <a:ext uri="{FF2B5EF4-FFF2-40B4-BE49-F238E27FC236}">
                      <a16:creationId xmlns:a16="http://schemas.microsoft.com/office/drawing/2014/main" id="{A023C558-2F36-4D57-AA29-8D19E71998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  <p:grpSp>
            <p:nvGrpSpPr>
              <p:cNvPr id="1040" name="Group 27">
                <a:extLst>
                  <a:ext uri="{FF2B5EF4-FFF2-40B4-BE49-F238E27FC236}">
                    <a16:creationId xmlns:a16="http://schemas.microsoft.com/office/drawing/2014/main" id="{D60AEAEE-4D9C-4446-BAE9-99B16E9236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>
                  <a:extLst>
                    <a:ext uri="{FF2B5EF4-FFF2-40B4-BE49-F238E27FC236}">
                      <a16:creationId xmlns:a16="http://schemas.microsoft.com/office/drawing/2014/main" id="{336EF7D0-EA14-4814-9DE1-6051A98B3B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2" name="Line 29">
                  <a:extLst>
                    <a:ext uri="{FF2B5EF4-FFF2-40B4-BE49-F238E27FC236}">
                      <a16:creationId xmlns:a16="http://schemas.microsoft.com/office/drawing/2014/main" id="{2F602B1D-F6C6-4628-ABF1-4A482938FF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3" name="Line 30">
                  <a:extLst>
                    <a:ext uri="{FF2B5EF4-FFF2-40B4-BE49-F238E27FC236}">
                      <a16:creationId xmlns:a16="http://schemas.microsoft.com/office/drawing/2014/main" id="{1E805D25-C504-4412-997F-1D080979E2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4" name="Line 31">
                  <a:extLst>
                    <a:ext uri="{FF2B5EF4-FFF2-40B4-BE49-F238E27FC236}">
                      <a16:creationId xmlns:a16="http://schemas.microsoft.com/office/drawing/2014/main" id="{C8C1A2AA-9394-476E-A808-2571837B59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5" name="Line 32">
                  <a:extLst>
                    <a:ext uri="{FF2B5EF4-FFF2-40B4-BE49-F238E27FC236}">
                      <a16:creationId xmlns:a16="http://schemas.microsoft.com/office/drawing/2014/main" id="{6A12C66C-6E3A-4992-B45A-18AC96E371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6" name="Line 33">
                  <a:extLst>
                    <a:ext uri="{FF2B5EF4-FFF2-40B4-BE49-F238E27FC236}">
                      <a16:creationId xmlns:a16="http://schemas.microsoft.com/office/drawing/2014/main" id="{C772B0E7-59D3-4562-ACB9-4BF4F873A3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7" name="Line 34">
                  <a:extLst>
                    <a:ext uri="{FF2B5EF4-FFF2-40B4-BE49-F238E27FC236}">
                      <a16:creationId xmlns:a16="http://schemas.microsoft.com/office/drawing/2014/main" id="{919886C1-F62B-4B5A-93B7-7991F87F56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8" name="Line 35">
                  <a:extLst>
                    <a:ext uri="{FF2B5EF4-FFF2-40B4-BE49-F238E27FC236}">
                      <a16:creationId xmlns:a16="http://schemas.microsoft.com/office/drawing/2014/main" id="{23598E8E-A05E-4F9D-BA3C-6D95629FF4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49" name="Line 36">
                  <a:extLst>
                    <a:ext uri="{FF2B5EF4-FFF2-40B4-BE49-F238E27FC236}">
                      <a16:creationId xmlns:a16="http://schemas.microsoft.com/office/drawing/2014/main" id="{017688BB-D139-497B-ADCD-8882BE1705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0" name="Line 37">
                  <a:extLst>
                    <a:ext uri="{FF2B5EF4-FFF2-40B4-BE49-F238E27FC236}">
                      <a16:creationId xmlns:a16="http://schemas.microsoft.com/office/drawing/2014/main" id="{EF24C60C-DD68-44FF-9136-66180D185D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1" name="Line 38">
                  <a:extLst>
                    <a:ext uri="{FF2B5EF4-FFF2-40B4-BE49-F238E27FC236}">
                      <a16:creationId xmlns:a16="http://schemas.microsoft.com/office/drawing/2014/main" id="{9F438133-C8EC-48A8-9B1A-4164ACA2E2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2" name="Line 39">
                  <a:extLst>
                    <a:ext uri="{FF2B5EF4-FFF2-40B4-BE49-F238E27FC236}">
                      <a16:creationId xmlns:a16="http://schemas.microsoft.com/office/drawing/2014/main" id="{5F7AB0DB-D3B7-4819-AB52-3B25C5D183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3" name="Line 40">
                  <a:extLst>
                    <a:ext uri="{FF2B5EF4-FFF2-40B4-BE49-F238E27FC236}">
                      <a16:creationId xmlns:a16="http://schemas.microsoft.com/office/drawing/2014/main" id="{003715B3-2C13-4469-9D67-0AD58C00AB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4" name="Line 41">
                  <a:extLst>
                    <a:ext uri="{FF2B5EF4-FFF2-40B4-BE49-F238E27FC236}">
                      <a16:creationId xmlns:a16="http://schemas.microsoft.com/office/drawing/2014/main" id="{387D5498-C13F-4EC4-AF83-2BAD02CEA8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5" name="Line 42">
                  <a:extLst>
                    <a:ext uri="{FF2B5EF4-FFF2-40B4-BE49-F238E27FC236}">
                      <a16:creationId xmlns:a16="http://schemas.microsoft.com/office/drawing/2014/main" id="{4E65AA99-661B-4DD7-9532-9CBCA72474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6" name="Line 43">
                  <a:extLst>
                    <a:ext uri="{FF2B5EF4-FFF2-40B4-BE49-F238E27FC236}">
                      <a16:creationId xmlns:a16="http://schemas.microsoft.com/office/drawing/2014/main" id="{25819D96-0DC5-4947-97AE-DF1A23B156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7" name="Line 44">
                  <a:extLst>
                    <a:ext uri="{FF2B5EF4-FFF2-40B4-BE49-F238E27FC236}">
                      <a16:creationId xmlns:a16="http://schemas.microsoft.com/office/drawing/2014/main" id="{93ED5597-3478-418A-B608-628841FCB1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8" name="Line 45">
                  <a:extLst>
                    <a:ext uri="{FF2B5EF4-FFF2-40B4-BE49-F238E27FC236}">
                      <a16:creationId xmlns:a16="http://schemas.microsoft.com/office/drawing/2014/main" id="{D7BDCDF9-43AC-41CA-B0EB-40E3EB5A5F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59" name="Line 46">
                  <a:extLst>
                    <a:ext uri="{FF2B5EF4-FFF2-40B4-BE49-F238E27FC236}">
                      <a16:creationId xmlns:a16="http://schemas.microsoft.com/office/drawing/2014/main" id="{CBF59F85-A695-46EE-A9D3-07B32D4786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0" name="Line 47">
                  <a:extLst>
                    <a:ext uri="{FF2B5EF4-FFF2-40B4-BE49-F238E27FC236}">
                      <a16:creationId xmlns:a16="http://schemas.microsoft.com/office/drawing/2014/main" id="{38848F65-8F2F-4C87-B0A3-5E498219D8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1" name="Line 48">
                  <a:extLst>
                    <a:ext uri="{FF2B5EF4-FFF2-40B4-BE49-F238E27FC236}">
                      <a16:creationId xmlns:a16="http://schemas.microsoft.com/office/drawing/2014/main" id="{C4EC584E-C37E-4668-A2A3-5E67070845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2" name="Line 49">
                  <a:extLst>
                    <a:ext uri="{FF2B5EF4-FFF2-40B4-BE49-F238E27FC236}">
                      <a16:creationId xmlns:a16="http://schemas.microsoft.com/office/drawing/2014/main" id="{415D8F31-505F-4E30-B830-A326E6C231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3" name="Line 50">
                  <a:extLst>
                    <a:ext uri="{FF2B5EF4-FFF2-40B4-BE49-F238E27FC236}">
                      <a16:creationId xmlns:a16="http://schemas.microsoft.com/office/drawing/2014/main" id="{3194122E-BF06-4D24-89F5-D3D4F73D60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4" name="Line 51">
                  <a:extLst>
                    <a:ext uri="{FF2B5EF4-FFF2-40B4-BE49-F238E27FC236}">
                      <a16:creationId xmlns:a16="http://schemas.microsoft.com/office/drawing/2014/main" id="{7476BD5A-414E-4C58-A19C-38ABCF2094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5" name="Line 52">
                  <a:extLst>
                    <a:ext uri="{FF2B5EF4-FFF2-40B4-BE49-F238E27FC236}">
                      <a16:creationId xmlns:a16="http://schemas.microsoft.com/office/drawing/2014/main" id="{B7F1E3EC-5BB7-470E-8D35-F7970CC399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6" name="Line 53">
                  <a:extLst>
                    <a:ext uri="{FF2B5EF4-FFF2-40B4-BE49-F238E27FC236}">
                      <a16:creationId xmlns:a16="http://schemas.microsoft.com/office/drawing/2014/main" id="{FF644F9F-88BE-4F20-B3A5-68B39EA67A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7" name="Line 54">
                  <a:extLst>
                    <a:ext uri="{FF2B5EF4-FFF2-40B4-BE49-F238E27FC236}">
                      <a16:creationId xmlns:a16="http://schemas.microsoft.com/office/drawing/2014/main" id="{91BCBB45-2099-4A6F-988B-E3B63B047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8" name="Line 55">
                  <a:extLst>
                    <a:ext uri="{FF2B5EF4-FFF2-40B4-BE49-F238E27FC236}">
                      <a16:creationId xmlns:a16="http://schemas.microsoft.com/office/drawing/2014/main" id="{EFB19618-274A-457D-8460-55B5B5A14B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1069" name="Line 56">
                  <a:extLst>
                    <a:ext uri="{FF2B5EF4-FFF2-40B4-BE49-F238E27FC236}">
                      <a16:creationId xmlns:a16="http://schemas.microsoft.com/office/drawing/2014/main" id="{B36F2FE3-90EA-4C74-8B48-15C5598D72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</p:grpSp>
        <p:sp>
          <p:nvSpPr>
            <p:cNvPr id="1033" name="Rectangle 57" descr="60%">
              <a:extLst>
                <a:ext uri="{FF2B5EF4-FFF2-40B4-BE49-F238E27FC236}">
                  <a16:creationId xmlns:a16="http://schemas.microsoft.com/office/drawing/2014/main" id="{5265BF21-0125-4E58-970D-6ADF024F913B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eaLnBrk="1" hangingPunct="1">
                <a:defRPr/>
              </a:pPr>
              <a:endParaRPr lang="es-MX" altLang="en-US"/>
            </a:p>
          </p:txBody>
        </p:sp>
        <p:sp>
          <p:nvSpPr>
            <p:cNvPr id="1034" name="Line 58">
              <a:extLst>
                <a:ext uri="{FF2B5EF4-FFF2-40B4-BE49-F238E27FC236}">
                  <a16:creationId xmlns:a16="http://schemas.microsoft.com/office/drawing/2014/main" id="{C5ED5AE8-D7FF-42D3-999D-0FEDF1524D78}"/>
                </a:ext>
              </a:extLst>
            </p:cNvPr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grpSp>
          <p:nvGrpSpPr>
            <p:cNvPr id="1035" name="Group 59">
              <a:extLst>
                <a:ext uri="{FF2B5EF4-FFF2-40B4-BE49-F238E27FC236}">
                  <a16:creationId xmlns:a16="http://schemas.microsoft.com/office/drawing/2014/main" id="{1C074397-E037-485F-A507-2A8B580D4E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>
                <a:extLst>
                  <a:ext uri="{FF2B5EF4-FFF2-40B4-BE49-F238E27FC236}">
                    <a16:creationId xmlns:a16="http://schemas.microsoft.com/office/drawing/2014/main" id="{A1B8E59D-37AE-4F19-8FD5-359FBBA59C26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37" name="Line 61">
                <a:extLst>
                  <a:ext uri="{FF2B5EF4-FFF2-40B4-BE49-F238E27FC236}">
                    <a16:creationId xmlns:a16="http://schemas.microsoft.com/office/drawing/2014/main" id="{900A1702-4FCE-4E63-972E-1A383CFEE19E}"/>
                  </a:ext>
                </a:extLst>
              </p:cNvPr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38" name="Arc 62">
                <a:extLst>
                  <a:ext uri="{FF2B5EF4-FFF2-40B4-BE49-F238E27FC236}">
                    <a16:creationId xmlns:a16="http://schemas.microsoft.com/office/drawing/2014/main" id="{DF6F5A9A-1868-437C-818F-8F519586BDF2}"/>
                  </a:ext>
                </a:extLst>
              </p:cNvPr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</p:grpSp>
      <p:sp>
        <p:nvSpPr>
          <p:cNvPr id="1027" name="Rectangle 63">
            <a:extLst>
              <a:ext uri="{FF2B5EF4-FFF2-40B4-BE49-F238E27FC236}">
                <a16:creationId xmlns:a16="http://schemas.microsoft.com/office/drawing/2014/main" id="{AE73236F-6A2F-4B71-9F25-F1EA9AA921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/>
              <a:t>Haga clic para modificar el estilo de título del patrón</a:t>
            </a:r>
          </a:p>
        </p:txBody>
      </p:sp>
      <p:sp>
        <p:nvSpPr>
          <p:cNvPr id="1028" name="Rectangle 64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91747BB-00A9-42E6-A7B4-7162409586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/>
              <a:t>Haga clic para modificar el estilo de texto del patrón</a:t>
            </a:r>
          </a:p>
          <a:p>
            <a:pPr lvl="1"/>
            <a:r>
              <a:rPr lang="es-ES" altLang="es-MX"/>
              <a:t>Segundo nivel</a:t>
            </a:r>
          </a:p>
          <a:p>
            <a:pPr lvl="2"/>
            <a:r>
              <a:rPr lang="es-ES" altLang="es-MX"/>
              <a:t>Tercer nivel</a:t>
            </a:r>
          </a:p>
          <a:p>
            <a:pPr lvl="3"/>
            <a:r>
              <a:rPr lang="es-ES" altLang="es-MX"/>
              <a:t>Cuarto nivel</a:t>
            </a:r>
          </a:p>
          <a:p>
            <a:pPr lvl="4"/>
            <a:r>
              <a:rPr lang="es-ES" altLang="es-MX"/>
              <a:t>Quinto nivel</a:t>
            </a:r>
          </a:p>
        </p:txBody>
      </p:sp>
      <p:sp>
        <p:nvSpPr>
          <p:cNvPr id="78913" name="Rectangle 65">
            <a:extLst>
              <a:ext uri="{FF2B5EF4-FFF2-40B4-BE49-F238E27FC236}">
                <a16:creationId xmlns:a16="http://schemas.microsoft.com/office/drawing/2014/main" id="{25CA30F8-1B88-48CB-8EB1-1CC7BE69AC4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8914" name="Rectangle 66">
            <a:extLst>
              <a:ext uri="{FF2B5EF4-FFF2-40B4-BE49-F238E27FC236}">
                <a16:creationId xmlns:a16="http://schemas.microsoft.com/office/drawing/2014/main" id="{FE304312-1C32-4176-BE5C-FE6D339924F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8915" name="Rectangle 67">
            <a:extLst>
              <a:ext uri="{FF2B5EF4-FFF2-40B4-BE49-F238E27FC236}">
                <a16:creationId xmlns:a16="http://schemas.microsoft.com/office/drawing/2014/main" id="{DA6C3822-FE61-4C85-BCB1-B1FFB6AF4DA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E2EA204-B1EE-457C-ACD5-9A924733E978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wb.com/pourbaix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FEFC9F2-8EBB-44F5-89F7-CA934BAACE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63713" y="4652963"/>
            <a:ext cx="6364287" cy="749300"/>
          </a:xfrm>
        </p:spPr>
        <p:txBody>
          <a:bodyPr/>
          <a:lstStyle/>
          <a:p>
            <a:pPr algn="r" eaLnBrk="1" hangingPunct="1"/>
            <a:r>
              <a:rPr lang="es-MX" altLang="es-MX" sz="2000">
                <a:solidFill>
                  <a:schemeClr val="tx1"/>
                </a:solidFill>
                <a:latin typeface="Allegro BT" pitchFamily="82" charset="0"/>
              </a:rPr>
              <a:t> UNIDAD DE APRENDIZAJE: QUÍMICA DEL AGUA</a:t>
            </a:r>
            <a:br>
              <a:rPr lang="es-MX" altLang="es-MX" sz="2000">
                <a:solidFill>
                  <a:schemeClr val="tx1"/>
                </a:solidFill>
                <a:latin typeface="Allegro BT" pitchFamily="82" charset="0"/>
              </a:rPr>
            </a:br>
            <a:r>
              <a:rPr lang="es-MX" altLang="es-MX" sz="2000">
                <a:solidFill>
                  <a:schemeClr val="tx1"/>
                </a:solidFill>
                <a:latin typeface="Allegro BT" pitchFamily="82" charset="0"/>
              </a:rPr>
              <a:t>DRA. MERCEDES LUCERO CHÁVEZ</a:t>
            </a:r>
            <a:br>
              <a:rPr lang="es-MX" altLang="es-MX" sz="2000">
                <a:solidFill>
                  <a:schemeClr val="tx1"/>
                </a:solidFill>
                <a:latin typeface="Allegro BT" pitchFamily="82" charset="0"/>
              </a:rPr>
            </a:br>
            <a:r>
              <a:rPr lang="es-MX" altLang="es-MX" sz="2000">
                <a:solidFill>
                  <a:schemeClr val="tx1"/>
                </a:solidFill>
                <a:latin typeface="Allegro BT" pitchFamily="82" charset="0"/>
              </a:rPr>
              <a:t>SEMESTRE 2017B</a:t>
            </a:r>
            <a:endParaRPr lang="es-ES" altLang="es-MX" sz="2000">
              <a:solidFill>
                <a:schemeClr val="tx1"/>
              </a:solidFill>
              <a:latin typeface="Allegro BT" pitchFamily="82" charset="0"/>
            </a:endParaRPr>
          </a:p>
        </p:txBody>
      </p:sp>
      <p:sp>
        <p:nvSpPr>
          <p:cNvPr id="5123" name="Rectángulo 1">
            <a:extLst>
              <a:ext uri="{FF2B5EF4-FFF2-40B4-BE49-F238E27FC236}">
                <a16:creationId xmlns:a16="http://schemas.microsoft.com/office/drawing/2014/main" id="{D21C748F-E18D-43D4-B194-61646A583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193" y="293687"/>
            <a:ext cx="767405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n-US" sz="1400" dirty="0"/>
              <a:t>UNIVERSIDAD AUTÓNOMA DEL ESTADO DE MÉXICO</a:t>
            </a:r>
            <a:br>
              <a:rPr lang="es-MX" altLang="en-US" sz="1400" dirty="0"/>
            </a:br>
            <a:r>
              <a:rPr lang="es-MX" altLang="en-US" sz="1400" dirty="0"/>
              <a:t>FACULTAD DE INGENIERÍA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n-US" sz="1400" dirty="0"/>
              <a:t>CENTRO INTERAMERICANO DE RECURSOS DEL AGUA</a:t>
            </a:r>
          </a:p>
        </p:txBody>
      </p:sp>
      <p:pic>
        <p:nvPicPr>
          <p:cNvPr id="5124" name="Imagen 2">
            <a:extLst>
              <a:ext uri="{FF2B5EF4-FFF2-40B4-BE49-F238E27FC236}">
                <a16:creationId xmlns:a16="http://schemas.microsoft.com/office/drawing/2014/main" id="{86500B7B-79CC-449F-91E5-1C0138643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9" y="293687"/>
            <a:ext cx="876131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Subtítulo 6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0060061-0694-460E-8AE0-7FF1D285C30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4075" y="1593850"/>
            <a:ext cx="7750175" cy="1752600"/>
          </a:xfrm>
        </p:spPr>
        <p:txBody>
          <a:bodyPr/>
          <a:lstStyle/>
          <a:p>
            <a:pPr eaLnBrk="1" hangingPunct="1"/>
            <a:endParaRPr lang="es-MX" altLang="en-US"/>
          </a:p>
          <a:p>
            <a:pPr eaLnBrk="1" hangingPunct="1"/>
            <a:r>
              <a:rPr lang="es-MX" altLang="en-US" b="1"/>
              <a:t>REACCIONES DE ÓXIDO REDUCCIÓN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3EBB3B0-AD45-4826-9811-DFF3246A6E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just" eaLnBrk="1" hangingPunct="1"/>
            <a:r>
              <a:rPr lang="es-MX" altLang="es-MX" sz="2800" dirty="0"/>
              <a:t>EL ELECTRÓN Y LAS REACCIONES REDOX</a:t>
            </a:r>
            <a:endParaRPr lang="es-ES" altLang="es-MX" sz="2800" dirty="0"/>
          </a:p>
        </p:txBody>
      </p:sp>
      <p:sp>
        <p:nvSpPr>
          <p:cNvPr id="1433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AA13453-3F4F-4C66-B321-9BE7D2303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1541463"/>
            <a:ext cx="7772400" cy="41148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</a:rPr>
              <a:t>2Fe</a:t>
            </a:r>
            <a:r>
              <a:rPr lang="es-MX" altLang="es-MX" sz="2000" baseline="30000">
                <a:solidFill>
                  <a:srgbClr val="FF0000"/>
                </a:solidFill>
              </a:rPr>
              <a:t>3+</a:t>
            </a:r>
            <a:r>
              <a:rPr lang="es-MX" altLang="es-MX" sz="2000">
                <a:solidFill>
                  <a:srgbClr val="FF0000"/>
                </a:solidFill>
              </a:rPr>
              <a:t>+H</a:t>
            </a:r>
            <a:r>
              <a:rPr lang="es-MX" altLang="es-MX" sz="2000" baseline="-25000">
                <a:solidFill>
                  <a:srgbClr val="FF0000"/>
                </a:solidFill>
              </a:rPr>
              <a:t>2</a:t>
            </a:r>
            <a:r>
              <a:rPr lang="es-MX" altLang="es-MX" sz="2000" baseline="30000">
                <a:solidFill>
                  <a:srgbClr val="FF0000"/>
                </a:solidFill>
              </a:rPr>
              <a:t> 	</a:t>
            </a:r>
            <a:r>
              <a:rPr lang="es-MX" altLang="es-MX" sz="2000">
                <a:solidFill>
                  <a:srgbClr val="FF0000"/>
                </a:solidFill>
              </a:rPr>
              <a:t>2Fe</a:t>
            </a:r>
            <a:r>
              <a:rPr lang="es-MX" altLang="es-MX" sz="2000" baseline="30000">
                <a:solidFill>
                  <a:srgbClr val="FF0000"/>
                </a:solidFill>
              </a:rPr>
              <a:t>2+</a:t>
            </a:r>
            <a:r>
              <a:rPr lang="es-MX" altLang="es-MX" sz="2000">
                <a:solidFill>
                  <a:srgbClr val="FF0000"/>
                </a:solidFill>
              </a:rPr>
              <a:t>+2H</a:t>
            </a:r>
            <a:r>
              <a:rPr lang="es-MX" altLang="es-MX" sz="2000" baseline="30000">
                <a:solidFill>
                  <a:srgbClr val="FF0000"/>
                </a:solidFill>
              </a:rPr>
              <a:t>+</a:t>
            </a:r>
            <a:endParaRPr lang="es-MX" altLang="es-MX" sz="200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</a:rPr>
              <a:t>2Fe</a:t>
            </a:r>
            <a:r>
              <a:rPr lang="es-MX" altLang="es-MX" sz="2000" baseline="30000">
                <a:solidFill>
                  <a:srgbClr val="FF0000"/>
                </a:solidFill>
              </a:rPr>
              <a:t>3 +</a:t>
            </a:r>
            <a:r>
              <a:rPr lang="es-MX" altLang="es-MX" sz="2000">
                <a:solidFill>
                  <a:srgbClr val="FF0000"/>
                </a:solidFill>
              </a:rPr>
              <a:t>+2e</a:t>
            </a:r>
            <a:r>
              <a:rPr lang="es-MX" altLang="es-MX" sz="2000" baseline="30000">
                <a:solidFill>
                  <a:srgbClr val="FF0000"/>
                </a:solidFill>
              </a:rPr>
              <a:t>- 	</a:t>
            </a:r>
            <a:r>
              <a:rPr lang="es-MX" altLang="es-MX" sz="2000">
                <a:solidFill>
                  <a:srgbClr val="FF0000"/>
                </a:solidFill>
              </a:rPr>
              <a:t>2Fe</a:t>
            </a:r>
            <a:r>
              <a:rPr lang="es-MX" altLang="es-MX" sz="2000" baseline="30000">
                <a:solidFill>
                  <a:srgbClr val="FF0000"/>
                </a:solidFill>
              </a:rPr>
              <a:t>2+	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</a:rPr>
              <a:t>H</a:t>
            </a:r>
            <a:r>
              <a:rPr lang="es-MX" altLang="es-MX" sz="2000" baseline="-25000">
                <a:solidFill>
                  <a:srgbClr val="FF0000"/>
                </a:solidFill>
              </a:rPr>
              <a:t>2</a:t>
            </a:r>
            <a:r>
              <a:rPr lang="es-MX" altLang="es-MX" sz="2000" baseline="30000">
                <a:solidFill>
                  <a:srgbClr val="FF0000"/>
                </a:solidFill>
              </a:rPr>
              <a:t> 		   </a:t>
            </a:r>
            <a:r>
              <a:rPr lang="es-MX" altLang="es-MX" sz="2000">
                <a:solidFill>
                  <a:srgbClr val="FF0000"/>
                </a:solidFill>
              </a:rPr>
              <a:t>2H</a:t>
            </a:r>
            <a:r>
              <a:rPr lang="es-MX" altLang="es-MX" sz="2000" baseline="30000">
                <a:solidFill>
                  <a:srgbClr val="FF0000"/>
                </a:solidFill>
              </a:rPr>
              <a:t>+ </a:t>
            </a:r>
            <a:r>
              <a:rPr lang="es-MX" altLang="es-MX" sz="2000">
                <a:solidFill>
                  <a:srgbClr val="FF0000"/>
                </a:solidFill>
              </a:rPr>
              <a:t>+2e</a:t>
            </a:r>
            <a:r>
              <a:rPr lang="es-MX" altLang="es-MX" sz="2000" baseline="30000">
                <a:solidFill>
                  <a:srgbClr val="FF0000"/>
                </a:solidFill>
              </a:rPr>
              <a:t>- 			</a:t>
            </a:r>
            <a:r>
              <a:rPr lang="es-MX" altLang="es-MX" sz="2000" baseline="30000"/>
              <a:t>E°=0.00 volts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</a:rPr>
              <a:t>Fe</a:t>
            </a:r>
            <a:r>
              <a:rPr lang="es-MX" altLang="es-MX" sz="2000" baseline="30000">
                <a:solidFill>
                  <a:srgbClr val="FF0000"/>
                </a:solidFill>
              </a:rPr>
              <a:t>3 +</a:t>
            </a:r>
            <a:r>
              <a:rPr lang="es-MX" altLang="es-MX" sz="2000">
                <a:solidFill>
                  <a:srgbClr val="FF0000"/>
                </a:solidFill>
              </a:rPr>
              <a:t>+ e</a:t>
            </a:r>
            <a:r>
              <a:rPr lang="es-MX" altLang="es-MX" sz="2000" baseline="30000">
                <a:solidFill>
                  <a:srgbClr val="FF0000"/>
                </a:solidFill>
              </a:rPr>
              <a:t>- 	</a:t>
            </a:r>
            <a:r>
              <a:rPr lang="es-MX" altLang="es-MX" sz="2000">
                <a:solidFill>
                  <a:srgbClr val="FF0000"/>
                </a:solidFill>
              </a:rPr>
              <a:t>Fe</a:t>
            </a:r>
            <a:r>
              <a:rPr lang="es-MX" altLang="es-MX" sz="2000" baseline="30000">
                <a:solidFill>
                  <a:srgbClr val="FF0000"/>
                </a:solidFill>
              </a:rPr>
              <a:t>2+			</a:t>
            </a:r>
            <a:r>
              <a:rPr lang="es-MX" altLang="es-MX" sz="2000" baseline="30000"/>
              <a:t>E°=+0.77 volts</a:t>
            </a:r>
            <a:endParaRPr lang="es-MX" altLang="es-MX" sz="2000"/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Electrodo estándar de hidrógeno, ESH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Potencial del electrodo, E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Potencial del electrodo estándar, E°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1800"/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1800"/>
          </a:p>
        </p:txBody>
      </p:sp>
      <p:sp>
        <p:nvSpPr>
          <p:cNvPr id="14340" name="Line 5">
            <a:extLst>
              <a:ext uri="{FF2B5EF4-FFF2-40B4-BE49-F238E27FC236}">
                <a16:creationId xmlns:a16="http://schemas.microsoft.com/office/drawing/2014/main" id="{00136EEA-3B03-4B15-915F-5F8266A953B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1700213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1" name="Line 6">
            <a:extLst>
              <a:ext uri="{FF2B5EF4-FFF2-40B4-BE49-F238E27FC236}">
                <a16:creationId xmlns:a16="http://schemas.microsoft.com/office/drawing/2014/main" id="{168FA2F1-C948-4B55-B7DF-88B228CA4C4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1844675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2" name="Line 7">
            <a:extLst>
              <a:ext uri="{FF2B5EF4-FFF2-40B4-BE49-F238E27FC236}">
                <a16:creationId xmlns:a16="http://schemas.microsoft.com/office/drawing/2014/main" id="{74A28904-3A3D-4BA6-83FA-5BC38D16F8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33600" y="25654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3" name="Line 8">
            <a:extLst>
              <a:ext uri="{FF2B5EF4-FFF2-40B4-BE49-F238E27FC236}">
                <a16:creationId xmlns:a16="http://schemas.microsoft.com/office/drawing/2014/main" id="{0700FAC1-199C-4DC6-897D-307B4598B7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1913" y="3357563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4" name="Line 9">
            <a:extLst>
              <a:ext uri="{FF2B5EF4-FFF2-40B4-BE49-F238E27FC236}">
                <a16:creationId xmlns:a16="http://schemas.microsoft.com/office/drawing/2014/main" id="{509256E8-446D-49C5-9B78-CEF695BE121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1913" y="32131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5" name="Line 10">
            <a:extLst>
              <a:ext uri="{FF2B5EF4-FFF2-40B4-BE49-F238E27FC236}">
                <a16:creationId xmlns:a16="http://schemas.microsoft.com/office/drawing/2014/main" id="{5D7FA2A1-971C-487A-A455-04F4B82AA3EF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24384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6" name="Line 11">
            <a:extLst>
              <a:ext uri="{FF2B5EF4-FFF2-40B4-BE49-F238E27FC236}">
                <a16:creationId xmlns:a16="http://schemas.microsoft.com/office/drawing/2014/main" id="{7D857EBB-2C1B-4665-B47B-711889575A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4005263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47" name="Line 12">
            <a:extLst>
              <a:ext uri="{FF2B5EF4-FFF2-40B4-BE49-F238E27FC236}">
                <a16:creationId xmlns:a16="http://schemas.microsoft.com/office/drawing/2014/main" id="{D873B06A-777A-40C8-B13F-63EE8748B63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38608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3AFD1B0-E392-45C6-9F5B-FE63850C2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150" y="4313238"/>
            <a:ext cx="3087688" cy="2179637"/>
          </a:xfrm>
          <a:prstGeom prst="rect">
            <a:avLst/>
          </a:prstGeom>
          <a:ln w="38100" cap="sq" cmpd="dbl">
            <a:solidFill>
              <a:srgbClr val="00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6B3F2F1-22DB-4044-A533-E18864DC2C24}"/>
              </a:ext>
            </a:extLst>
          </p:cNvPr>
          <p:cNvSpPr txBox="1"/>
          <p:nvPr/>
        </p:nvSpPr>
        <p:spPr>
          <a:xfrm>
            <a:off x="7075488" y="5084763"/>
            <a:ext cx="1079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000" b="1" dirty="0">
                <a:solidFill>
                  <a:schemeClr val="accent6">
                    <a:lumMod val="50000"/>
                  </a:schemeClr>
                </a:solidFill>
              </a:rPr>
              <a:t>Puente salino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8307DBB-4185-40A2-86BB-709BBE0F4D7D}"/>
              </a:ext>
            </a:extLst>
          </p:cNvPr>
          <p:cNvSpPr txBox="1"/>
          <p:nvPr/>
        </p:nvSpPr>
        <p:spPr>
          <a:xfrm>
            <a:off x="7092950" y="6467475"/>
            <a:ext cx="19002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</a:t>
            </a:r>
            <a:r>
              <a:rPr lang="es-MX" sz="1000" dirty="0" err="1">
                <a:solidFill>
                  <a:schemeClr val="tx1">
                    <a:lumMod val="50000"/>
                  </a:schemeClr>
                </a:solidFill>
              </a:rPr>
              <a:t>Manahan</a:t>
            </a: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 (2000)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ACB9C01-68CE-426B-87E1-48AB281CC9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just" eaLnBrk="1" hangingPunct="1"/>
            <a:r>
              <a:rPr lang="es-MX" altLang="es-MX" sz="2800" dirty="0"/>
              <a:t>LA ACTIVIDAD DEL ELECTRÓN Y  </a:t>
            </a:r>
            <a:r>
              <a:rPr lang="es-MX" altLang="es-MX" sz="2800" dirty="0" err="1"/>
              <a:t>pE</a:t>
            </a:r>
            <a:endParaRPr lang="es-ES" altLang="es-MX" sz="2800" dirty="0"/>
          </a:p>
        </p:txBody>
      </p:sp>
      <p:sp>
        <p:nvSpPr>
          <p:cNvPr id="1638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CD279DB-CC60-4D6B-9EFD-1C046CFFD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1628775"/>
            <a:ext cx="8382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/>
              <a:t>			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/>
              <a:t>			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/>
              <a:t>			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/>
              <a:t>						   </a:t>
            </a:r>
            <a:r>
              <a:rPr lang="es-MX" altLang="es-MX" sz="2000"/>
              <a:t>R= Constante de gas molar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						   T= Temperatura absoluta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						   F = Constante de Faraday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pH= - log (a</a:t>
            </a:r>
            <a:r>
              <a:rPr lang="es-MX" altLang="es-MX" sz="1200"/>
              <a:t>H</a:t>
            </a:r>
            <a:r>
              <a:rPr lang="es-MX" altLang="es-MX" sz="1200" baseline="30000"/>
              <a:t>+</a:t>
            </a:r>
            <a:r>
              <a:rPr lang="es-MX" altLang="es-MX" sz="2000"/>
              <a:t>)		a</a:t>
            </a:r>
            <a:r>
              <a:rPr lang="es-MX" altLang="es-MX" sz="1200"/>
              <a:t>H</a:t>
            </a:r>
            <a:r>
              <a:rPr lang="es-MX" altLang="es-MX" sz="1200" baseline="30000"/>
              <a:t>+</a:t>
            </a:r>
            <a:r>
              <a:rPr lang="es-MX" altLang="es-MX" sz="2000" baseline="30000"/>
              <a:t> </a:t>
            </a:r>
            <a:r>
              <a:rPr lang="es-MX" altLang="es-MX" sz="2000"/>
              <a:t>= La actividad del ión hidrógeno en solución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/>
              <a:t>pE= - log (a</a:t>
            </a:r>
            <a:r>
              <a:rPr lang="es-MX" altLang="es-MX" sz="1400"/>
              <a:t>e</a:t>
            </a:r>
            <a:r>
              <a:rPr lang="es-MX" altLang="es-MX" sz="1400" baseline="30000"/>
              <a:t>-</a:t>
            </a:r>
            <a:r>
              <a:rPr lang="es-MX" altLang="es-MX" sz="2000"/>
              <a:t>)		a</a:t>
            </a:r>
            <a:r>
              <a:rPr lang="es-MX" altLang="es-MX" sz="1400"/>
              <a:t>e</a:t>
            </a:r>
            <a:r>
              <a:rPr lang="es-MX" altLang="es-MX" sz="1400" baseline="30000"/>
              <a:t>-</a:t>
            </a:r>
            <a:r>
              <a:rPr lang="es-MX" altLang="es-MX" sz="2000" baseline="30000"/>
              <a:t> </a:t>
            </a:r>
            <a:r>
              <a:rPr lang="es-MX" altLang="es-MX" sz="2000"/>
              <a:t>= La actividad del electrón en solución</a:t>
            </a:r>
            <a:endParaRPr lang="es-ES" altLang="es-MX" sz="2000"/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200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7ADC5F7-1B75-4357-B853-19108058FFF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3015" y="1663257"/>
            <a:ext cx="4545049" cy="2207014"/>
          </a:xfrm>
          <a:prstGeom prst="rect">
            <a:avLst/>
          </a:prstGeom>
          <a:blipFill>
            <a:blip r:embed="rId4"/>
            <a:stretch>
              <a:fillRect l="-2148" b="-1381"/>
            </a:stretch>
          </a:blipFill>
        </p:spPr>
        <p:txBody>
          <a:bodyPr/>
          <a:lstStyle/>
          <a:p>
            <a:r>
              <a:rPr lang="es-MX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3FE4377-71C8-45A8-9F8C-77D1B06ADD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LA ECUACIÓN DE NERNST</a:t>
            </a:r>
            <a:endParaRPr lang="es-ES" altLang="es-MX" sz="2800" dirty="0"/>
          </a:p>
        </p:txBody>
      </p:sp>
      <p:sp>
        <p:nvSpPr>
          <p:cNvPr id="1843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87A0E07-C582-4606-A671-B13A54405D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42900" y="1520825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Se usa para considerar los efectos de actividades diferentes en potencial electrodo.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     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3+</a:t>
            </a:r>
            <a:r>
              <a:rPr lang="es-MX" altLang="es-MX" sz="2000" dirty="0">
                <a:solidFill>
                  <a:srgbClr val="FF0000"/>
                </a:solidFill>
              </a:rPr>
              <a:t>+ 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 	   </a:t>
            </a:r>
            <a:r>
              <a:rPr lang="es-MX" altLang="es-MX" sz="2000" dirty="0">
                <a:solidFill>
                  <a:srgbClr val="FF0000"/>
                </a:solidFill>
              </a:rPr>
              <a:t>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       </a:t>
            </a:r>
            <a:r>
              <a:rPr lang="es-MX" altLang="es-MX" sz="2000" dirty="0" err="1"/>
              <a:t>E°</a:t>
            </a:r>
            <a:r>
              <a:rPr lang="es-MX" altLang="es-MX" sz="2000" dirty="0"/>
              <a:t>=+0.77 volts     </a:t>
            </a:r>
            <a:r>
              <a:rPr lang="es-MX" altLang="es-MX" sz="2000" dirty="0" err="1"/>
              <a:t>pE°</a:t>
            </a:r>
            <a:r>
              <a:rPr lang="es-MX" altLang="es-MX" sz="2000" dirty="0"/>
              <a:t>=13.2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</a:t>
            </a:r>
            <a:r>
              <a:rPr lang="es-MX" altLang="es-MX" sz="2000" dirty="0"/>
              <a:t>Ecuación de </a:t>
            </a:r>
            <a:r>
              <a:rPr lang="es-MX" altLang="es-MX" sz="2000" dirty="0" err="1"/>
              <a:t>Nernst</a:t>
            </a: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	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600" dirty="0"/>
              <a:t>	       Donde: n = Número de electrones involucrados en la media reacción.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Considerando que: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La ecuación de </a:t>
            </a:r>
            <a:r>
              <a:rPr lang="es-MX" altLang="es-MX" sz="2000" dirty="0" err="1"/>
              <a:t>Nernst</a:t>
            </a:r>
            <a:r>
              <a:rPr lang="es-MX" altLang="es-MX" sz="2000" dirty="0"/>
              <a:t> puede ser expresada en términos de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y </a:t>
            </a:r>
            <a:r>
              <a:rPr lang="es-MX" altLang="es-MX" sz="2000" dirty="0" err="1"/>
              <a:t>pE°</a:t>
            </a: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	    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000" dirty="0"/>
          </a:p>
        </p:txBody>
      </p:sp>
      <p:sp>
        <p:nvSpPr>
          <p:cNvPr id="18436" name="Line 4">
            <a:extLst>
              <a:ext uri="{FF2B5EF4-FFF2-40B4-BE49-F238E27FC236}">
                <a16:creationId xmlns:a16="http://schemas.microsoft.com/office/drawing/2014/main" id="{E02E887E-57A5-4557-AA39-027883A8D9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5150" y="2636838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37" name="Line 5">
            <a:extLst>
              <a:ext uri="{FF2B5EF4-FFF2-40B4-BE49-F238E27FC236}">
                <a16:creationId xmlns:a16="http://schemas.microsoft.com/office/drawing/2014/main" id="{BEDA996C-4A7F-4A28-9408-6D000A9C77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17688" y="27813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175337C-36CD-4A4C-AB5C-3AEF2706458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87624" y="3532086"/>
            <a:ext cx="6161430" cy="66172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s-MX" dirty="0">
                <a:noFill/>
              </a:rPr>
              <a:t> 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D8E5B2C-0A69-478A-8504-77AEFF5AD6F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32020" y="4849925"/>
            <a:ext cx="3706849" cy="7776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es-MX">
                <a:noFill/>
              </a:rPr>
              <a:t> 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1F7A80-DC89-49E2-8B52-3724B94D104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55379" y="6182551"/>
            <a:ext cx="5306901" cy="66172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s-MX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5E11B60-49A3-49F6-85A6-26960F9F95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ym typeface="Symbol" panose="05050102010706020507" pitchFamily="18" charset="2"/>
              </a:rPr>
              <a:t></a:t>
            </a:r>
            <a:r>
              <a:rPr lang="es-MX" altLang="es-MX" sz="2000"/>
              <a:t>Fe</a:t>
            </a:r>
            <a:r>
              <a:rPr lang="es-MX" altLang="es-MX" sz="2000" baseline="30000"/>
              <a:t>3+</a:t>
            </a:r>
            <a:r>
              <a:rPr lang="es-MX" altLang="es-MX" sz="2000">
                <a:sym typeface="Symbol" panose="05050102010706020507" pitchFamily="18" charset="2"/>
              </a:rPr>
              <a:t> es 2.35X10</a:t>
            </a:r>
            <a:r>
              <a:rPr lang="es-MX" altLang="es-MX" sz="2000" baseline="30000">
                <a:sym typeface="Symbol" panose="05050102010706020507" pitchFamily="18" charset="2"/>
              </a:rPr>
              <a:t>-3</a:t>
            </a:r>
            <a:r>
              <a:rPr lang="es-MX" altLang="es-MX" sz="2000">
                <a:sym typeface="Symbol" panose="05050102010706020507" pitchFamily="18" charset="2"/>
              </a:rPr>
              <a:t> M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ym typeface="Symbol" panose="05050102010706020507" pitchFamily="18" charset="2"/>
              </a:rPr>
              <a:t></a:t>
            </a:r>
            <a:r>
              <a:rPr lang="es-MX" altLang="es-MX" sz="2000"/>
              <a:t>Fe</a:t>
            </a:r>
            <a:r>
              <a:rPr lang="es-MX" altLang="es-MX" sz="2000" baseline="30000"/>
              <a:t>2+</a:t>
            </a:r>
            <a:r>
              <a:rPr lang="es-MX" altLang="es-MX" sz="2000">
                <a:sym typeface="Symbol" panose="05050102010706020507" pitchFamily="18" charset="2"/>
              </a:rPr>
              <a:t> es 7.85X10</a:t>
            </a:r>
            <a:r>
              <a:rPr lang="es-MX" altLang="es-MX" sz="2000" baseline="30000">
                <a:sym typeface="Symbol" panose="05050102010706020507" pitchFamily="18" charset="2"/>
              </a:rPr>
              <a:t>-5</a:t>
            </a:r>
            <a:r>
              <a:rPr lang="es-MX" altLang="es-MX" sz="2000">
                <a:sym typeface="Symbol" panose="05050102010706020507" pitchFamily="18" charset="2"/>
              </a:rPr>
              <a:t> M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ym typeface="Symbol" panose="05050102010706020507" pitchFamily="18" charset="2"/>
              </a:rPr>
              <a:t>¿Cuál es el valor de pE?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MX" altLang="es-MX" sz="2000">
                <a:sym typeface="Symbol" panose="05050102010706020507" pitchFamily="18" charset="2"/>
              </a:rPr>
              <a:t>Como la concentración de </a:t>
            </a:r>
            <a:r>
              <a:rPr lang="es-MX" altLang="es-MX" sz="2000"/>
              <a:t>Fe</a:t>
            </a:r>
            <a:r>
              <a:rPr lang="es-MX" altLang="es-MX" sz="2000" baseline="30000"/>
              <a:t>3+</a:t>
            </a:r>
            <a:r>
              <a:rPr lang="es-MX" altLang="es-MX" sz="2000">
                <a:sym typeface="Symbol" panose="05050102010706020507" pitchFamily="18" charset="2"/>
              </a:rPr>
              <a:t> incrementa a la concentración de </a:t>
            </a:r>
            <a:r>
              <a:rPr lang="es-MX" altLang="es-MX" sz="2000"/>
              <a:t>Fe</a:t>
            </a:r>
            <a:r>
              <a:rPr lang="es-MX" altLang="es-MX" sz="2000" baseline="30000"/>
              <a:t>2+ </a:t>
            </a:r>
            <a:r>
              <a:rPr lang="es-MX" altLang="es-MX" sz="2000"/>
              <a:t>el valor de pE se vuelve alto (más positivo)</a:t>
            </a:r>
          </a:p>
          <a:p>
            <a:pPr algn="just" eaLnBrk="1" hangingPunct="1">
              <a:lnSpc>
                <a:spcPct val="90000"/>
              </a:lnSpc>
            </a:pPr>
            <a:r>
              <a:rPr lang="es-MX" altLang="es-MX" sz="2000">
                <a:sym typeface="Symbol" panose="05050102010706020507" pitchFamily="18" charset="2"/>
              </a:rPr>
              <a:t>La concentración de </a:t>
            </a:r>
            <a:r>
              <a:rPr lang="es-MX" altLang="es-MX" sz="2000"/>
              <a:t>Fe</a:t>
            </a:r>
            <a:r>
              <a:rPr lang="es-MX" altLang="es-MX" sz="2000" baseline="30000"/>
              <a:t>2+</a:t>
            </a:r>
            <a:r>
              <a:rPr lang="es-MX" altLang="es-MX" sz="2000">
                <a:sym typeface="Symbol" panose="05050102010706020507" pitchFamily="18" charset="2"/>
              </a:rPr>
              <a:t> incrementa a la concentración de </a:t>
            </a:r>
            <a:r>
              <a:rPr lang="es-MX" altLang="es-MX" sz="2000"/>
              <a:t>Fe</a:t>
            </a:r>
            <a:r>
              <a:rPr lang="es-MX" altLang="es-MX" sz="2000" baseline="30000"/>
              <a:t>3+</a:t>
            </a:r>
            <a:r>
              <a:rPr lang="es-MX" altLang="es-MX" sz="2000"/>
              <a:t>, el valor de pE se vuelve bajo (más negativo)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es-ES" altLang="es-MX" sz="2800"/>
          </a:p>
        </p:txBody>
      </p:sp>
      <p:sp>
        <p:nvSpPr>
          <p:cNvPr id="19459" name="Rectangle 5">
            <a:extLst>
              <a:ext uri="{FF2B5EF4-FFF2-40B4-BE49-F238E27FC236}">
                <a16:creationId xmlns:a16="http://schemas.microsoft.com/office/drawing/2014/main" id="{908FD872-AF04-438A-A2A5-5AC9B44C85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eaLnBrk="1" hangingPunct="1"/>
            <a:r>
              <a:rPr lang="es-MX" altLang="es-MX" sz="2800" dirty="0"/>
              <a:t>EJEMPLO</a:t>
            </a:r>
            <a:endParaRPr lang="es-ES" altLang="es-MX" sz="2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E2A4B32-C0F0-45C3-893F-AB9989ECFB3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5616" y="2965616"/>
            <a:ext cx="4061112" cy="61760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s-MX" dirty="0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698BC80C-5F32-41C4-B5FA-5E794909C1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TENDENCIA DE LA REACCIÓN </a:t>
            </a:r>
            <a:endParaRPr lang="es-ES" altLang="es-MX" sz="2800" dirty="0"/>
          </a:p>
        </p:txBody>
      </p:sp>
      <p:sp>
        <p:nvSpPr>
          <p:cNvPr id="1638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27A69C52-CEBF-4096-8BE7-FD542D65E7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637088"/>
          </a:xfrm>
        </p:spPr>
        <p:txBody>
          <a:bodyPr/>
          <a:lstStyle/>
          <a:p>
            <a:pPr marL="0" indent="0" algn="just" eaLnBrk="1" hangingPunct="1">
              <a:buFont typeface="Wingdings" panose="05000000000000000000" pitchFamily="2" charset="2"/>
              <a:buNone/>
              <a:defRPr/>
            </a:pPr>
            <a:r>
              <a:rPr lang="es-MX" altLang="es-MX" sz="2000" dirty="0"/>
              <a:t>Como los valores de </a:t>
            </a:r>
            <a:r>
              <a:rPr lang="es-MX" altLang="es-MX" sz="2000" dirty="0" err="1"/>
              <a:t>pE°</a:t>
            </a:r>
            <a:r>
              <a:rPr lang="es-MX" altLang="es-MX" sz="2000" dirty="0"/>
              <a:t> de las medias reacciones pueden ser usados para predecir la dirección de la reacción.</a:t>
            </a:r>
          </a:p>
          <a:p>
            <a:pPr marL="0" indent="360363" algn="just" eaLnBrk="1" hangingPunct="1">
              <a:buFont typeface="Wingdings" panose="05000000000000000000" pitchFamily="2" charset="2"/>
              <a:buNone/>
              <a:defRPr/>
            </a:pPr>
            <a:endParaRPr lang="es-MX" altLang="es-MX" sz="2400" dirty="0">
              <a:solidFill>
                <a:srgbClr val="FF0000"/>
              </a:solidFill>
            </a:endParaRPr>
          </a:p>
          <a:p>
            <a:pPr marL="0" indent="360363" algn="just" eaLnBrk="1" hangingPunct="1">
              <a:buFont typeface="Wingdings" panose="05000000000000000000" pitchFamily="2" charset="2"/>
              <a:buNone/>
              <a:defRPr/>
            </a:pPr>
            <a:r>
              <a:rPr lang="es-MX" altLang="es-MX" sz="2000" dirty="0">
                <a:solidFill>
                  <a:srgbClr val="FF0000"/>
                </a:solidFill>
              </a:rPr>
              <a:t>Hg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 </a:t>
            </a:r>
            <a:r>
              <a:rPr lang="es-MX" altLang="es-MX" sz="2000" dirty="0">
                <a:solidFill>
                  <a:srgbClr val="FF0000"/>
                </a:solidFill>
              </a:rPr>
              <a:t>+ 2e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 	          </a:t>
            </a:r>
            <a:r>
              <a:rPr lang="es-MX" altLang="es-MX" sz="2000" dirty="0">
                <a:solidFill>
                  <a:srgbClr val="FF0000"/>
                </a:solidFill>
              </a:rPr>
              <a:t>Hg</a:t>
            </a:r>
            <a:r>
              <a:rPr lang="es-MX" altLang="es-MX" sz="2000" baseline="30000" dirty="0">
                <a:solidFill>
                  <a:srgbClr val="FF0000"/>
                </a:solidFill>
              </a:rPr>
              <a:t>                   	 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= 13.35</a:t>
            </a:r>
          </a:p>
          <a:p>
            <a:pPr marL="0" indent="0" algn="just" eaLnBrk="1" hangingPunct="1">
              <a:buFont typeface="Wingdings" panose="05000000000000000000" pitchFamily="2" charset="2"/>
              <a:buNone/>
              <a:defRPr/>
            </a:pPr>
            <a:endParaRPr lang="es-MX" altLang="es-MX" sz="2000" dirty="0">
              <a:solidFill>
                <a:srgbClr val="FF0000"/>
              </a:solidFill>
            </a:endParaRPr>
          </a:p>
          <a:p>
            <a:pPr marL="0" indent="0" algn="just" eaLnBrk="1" hangingPunct="1">
              <a:buFont typeface="Wingdings" panose="05000000000000000000" pitchFamily="2" charset="2"/>
              <a:buNone/>
              <a:tabLst>
                <a:tab pos="360363" algn="l"/>
                <a:tab pos="2330450" algn="l"/>
                <a:tab pos="4662488" algn="l"/>
              </a:tabLst>
              <a:defRPr/>
            </a:pPr>
            <a:r>
              <a:rPr lang="es-MX" altLang="es-MX" sz="2000" dirty="0">
                <a:solidFill>
                  <a:srgbClr val="FF0000"/>
                </a:solidFill>
              </a:rPr>
              <a:t>	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3+</a:t>
            </a:r>
            <a:r>
              <a:rPr lang="es-MX" altLang="es-MX" sz="2000" dirty="0">
                <a:solidFill>
                  <a:srgbClr val="FF0000"/>
                </a:solidFill>
              </a:rPr>
              <a:t>+ 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	</a:t>
            </a:r>
            <a:r>
              <a:rPr lang="es-MX" altLang="es-MX" sz="2000" dirty="0">
                <a:solidFill>
                  <a:srgbClr val="FF0000"/>
                </a:solidFill>
              </a:rPr>
              <a:t>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	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= 13.2</a:t>
            </a:r>
          </a:p>
          <a:p>
            <a:pPr algn="just" eaLnBrk="1" hangingPunct="1">
              <a:defRPr/>
            </a:pPr>
            <a:endParaRPr lang="es-ES" altLang="es-MX" sz="2000" dirty="0"/>
          </a:p>
          <a:p>
            <a:pPr marL="0" indent="361950" algn="just" eaLnBrk="1" hangingPunct="1">
              <a:buFont typeface="Wingdings" panose="05000000000000000000" pitchFamily="2" charset="2"/>
              <a:buNone/>
              <a:tabLst>
                <a:tab pos="2330450" algn="l"/>
                <a:tab pos="4662488" algn="l"/>
              </a:tabLst>
              <a:defRPr/>
            </a:pPr>
            <a:r>
              <a:rPr lang="es-MX" altLang="es-MX" sz="2000" dirty="0">
                <a:solidFill>
                  <a:srgbClr val="FF0000"/>
                </a:solidFill>
              </a:rPr>
              <a:t>Cu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 </a:t>
            </a:r>
            <a:r>
              <a:rPr lang="es-MX" altLang="es-MX" sz="2000" dirty="0">
                <a:solidFill>
                  <a:srgbClr val="FF0000"/>
                </a:solidFill>
              </a:rPr>
              <a:t>+ 2e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 	</a:t>
            </a:r>
            <a:r>
              <a:rPr lang="es-MX" altLang="es-MX" sz="2000" dirty="0">
                <a:solidFill>
                  <a:srgbClr val="FF0000"/>
                </a:solidFill>
              </a:rPr>
              <a:t>Cu	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= 5.71</a:t>
            </a:r>
          </a:p>
          <a:p>
            <a:pPr marL="0" indent="361950" algn="just" eaLnBrk="1" hangingPunct="1">
              <a:buFont typeface="Wingdings" panose="05000000000000000000" pitchFamily="2" charset="2"/>
              <a:buNone/>
              <a:defRPr/>
            </a:pPr>
            <a:endParaRPr lang="es-ES" altLang="es-MX" sz="2000" dirty="0"/>
          </a:p>
          <a:p>
            <a:pPr marL="0" indent="361950" algn="just" eaLnBrk="1" hangingPunct="1">
              <a:buFont typeface="Wingdings" panose="05000000000000000000" pitchFamily="2" charset="2"/>
              <a:buNone/>
              <a:tabLst>
                <a:tab pos="2330450" algn="l"/>
              </a:tabLst>
              <a:defRPr/>
            </a:pPr>
            <a:r>
              <a:rPr lang="es-MX" altLang="es-MX" sz="2000" dirty="0">
                <a:solidFill>
                  <a:srgbClr val="FF0000"/>
                </a:solidFill>
              </a:rPr>
              <a:t>2H</a:t>
            </a:r>
            <a:r>
              <a:rPr lang="es-MX" altLang="es-MX" sz="2000" baseline="30000" dirty="0">
                <a:solidFill>
                  <a:srgbClr val="FF0000"/>
                </a:solidFill>
              </a:rPr>
              <a:t>+ </a:t>
            </a:r>
            <a:r>
              <a:rPr lang="es-MX" altLang="es-MX" sz="2000" dirty="0">
                <a:solidFill>
                  <a:srgbClr val="FF0000"/>
                </a:solidFill>
              </a:rPr>
              <a:t>+ 2e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 	</a:t>
            </a:r>
            <a:r>
              <a:rPr lang="es-MX" altLang="es-MX" sz="2000" dirty="0">
                <a:solidFill>
                  <a:srgbClr val="FF0000"/>
                </a:solidFill>
              </a:rPr>
              <a:t>H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2			</a:t>
            </a:r>
            <a:r>
              <a:rPr lang="es-MX" altLang="es-MX" sz="2000" dirty="0">
                <a:solidFill>
                  <a:srgbClr val="FF0000"/>
                </a:solidFill>
              </a:rPr>
              <a:t> 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= 0.00</a:t>
            </a:r>
            <a:endParaRPr lang="es-MX" altLang="es-MX" sz="2000" baseline="-25000" dirty="0">
              <a:solidFill>
                <a:srgbClr val="FF0000"/>
              </a:solidFill>
            </a:endParaRPr>
          </a:p>
          <a:p>
            <a:pPr marL="0" indent="361950" algn="just" eaLnBrk="1" hangingPunct="1">
              <a:buFont typeface="Wingdings" panose="05000000000000000000" pitchFamily="2" charset="2"/>
              <a:buNone/>
              <a:defRPr/>
            </a:pPr>
            <a:endParaRPr lang="es-ES" altLang="es-MX" sz="2000" dirty="0"/>
          </a:p>
          <a:p>
            <a:pPr marL="0" indent="361950" algn="just" eaLnBrk="1" hangingPunct="1">
              <a:buFont typeface="Wingdings" panose="05000000000000000000" pitchFamily="2" charset="2"/>
              <a:buNone/>
              <a:tabLst>
                <a:tab pos="2330450" algn="l"/>
              </a:tabLst>
              <a:defRPr/>
            </a:pPr>
            <a:r>
              <a:rPr lang="es-MX" altLang="es-MX" sz="2000" dirty="0">
                <a:solidFill>
                  <a:srgbClr val="FF0000"/>
                </a:solidFill>
              </a:rPr>
              <a:t>Pb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</a:t>
            </a:r>
            <a:r>
              <a:rPr lang="es-MX" altLang="es-MX" sz="2000" dirty="0">
                <a:solidFill>
                  <a:srgbClr val="FF0000"/>
                </a:solidFill>
              </a:rPr>
              <a:t>+ 2e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 	</a:t>
            </a:r>
            <a:r>
              <a:rPr lang="es-MX" altLang="es-MX" sz="2000" dirty="0">
                <a:solidFill>
                  <a:srgbClr val="FF0000"/>
                </a:solidFill>
              </a:rPr>
              <a:t>Pb			</a:t>
            </a:r>
            <a:r>
              <a:rPr lang="es-MX" altLang="es-MX" sz="2400" dirty="0">
                <a:solidFill>
                  <a:srgbClr val="FF0000"/>
                </a:solidFill>
              </a:rPr>
              <a:t> 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= -2.13</a:t>
            </a:r>
            <a:endParaRPr lang="es-ES" altLang="es-MX" sz="2000" dirty="0"/>
          </a:p>
        </p:txBody>
      </p:sp>
      <p:cxnSp>
        <p:nvCxnSpPr>
          <p:cNvPr id="20484" name="Conector recto de flecha 2">
            <a:extLst>
              <a:ext uri="{FF2B5EF4-FFF2-40B4-BE49-F238E27FC236}">
                <a16:creationId xmlns:a16="http://schemas.microsoft.com/office/drawing/2014/main" id="{3E141D83-E6C3-45F3-A596-6E0CC6900F0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55875" y="2852738"/>
            <a:ext cx="503238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5" name="Conector recto de flecha 4">
            <a:extLst>
              <a:ext uri="{FF2B5EF4-FFF2-40B4-BE49-F238E27FC236}">
                <a16:creationId xmlns:a16="http://schemas.microsoft.com/office/drawing/2014/main" id="{1899423D-F05A-4005-874B-D50EE9077E92}"/>
              </a:ext>
            </a:extLst>
          </p:cNvPr>
          <p:cNvCxnSpPr>
            <a:cxnSpLocks/>
          </p:cNvCxnSpPr>
          <p:nvPr/>
        </p:nvCxnSpPr>
        <p:spPr bwMode="auto">
          <a:xfrm flipH="1">
            <a:off x="2540000" y="2924175"/>
            <a:ext cx="504825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6" name="Conector recto de flecha 9">
            <a:extLst>
              <a:ext uri="{FF2B5EF4-FFF2-40B4-BE49-F238E27FC236}">
                <a16:creationId xmlns:a16="http://schemas.microsoft.com/office/drawing/2014/main" id="{C2F252AA-6408-4AEE-8F4F-C2B54417C8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51088" y="3617913"/>
            <a:ext cx="503237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7" name="Conector recto de flecha 11">
            <a:extLst>
              <a:ext uri="{FF2B5EF4-FFF2-40B4-BE49-F238E27FC236}">
                <a16:creationId xmlns:a16="http://schemas.microsoft.com/office/drawing/2014/main" id="{86DB021D-B5CE-47C9-8305-E7B1AF315EC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6188" y="5805488"/>
            <a:ext cx="504825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8" name="Conector recto de flecha 12">
            <a:extLst>
              <a:ext uri="{FF2B5EF4-FFF2-40B4-BE49-F238E27FC236}">
                <a16:creationId xmlns:a16="http://schemas.microsoft.com/office/drawing/2014/main" id="{48D8D006-DF62-42B9-86CF-10FF5110E2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40000" y="5097463"/>
            <a:ext cx="504825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9" name="Conector recto de flecha 13">
            <a:extLst>
              <a:ext uri="{FF2B5EF4-FFF2-40B4-BE49-F238E27FC236}">
                <a16:creationId xmlns:a16="http://schemas.microsoft.com/office/drawing/2014/main" id="{D1E2AB60-AFA8-4B5B-8B06-C738D6BCBE8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6188" y="4365625"/>
            <a:ext cx="504825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0" name="Conector recto de flecha 14">
            <a:extLst>
              <a:ext uri="{FF2B5EF4-FFF2-40B4-BE49-F238E27FC236}">
                <a16:creationId xmlns:a16="http://schemas.microsoft.com/office/drawing/2014/main" id="{F2E49413-B82C-4CF4-8972-330D21912AAE}"/>
              </a:ext>
            </a:extLst>
          </p:cNvPr>
          <p:cNvCxnSpPr>
            <a:cxnSpLocks/>
          </p:cNvCxnSpPr>
          <p:nvPr/>
        </p:nvCxnSpPr>
        <p:spPr bwMode="auto">
          <a:xfrm flipH="1">
            <a:off x="2351088" y="3716338"/>
            <a:ext cx="503237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1" name="Conector recto de flecha 15">
            <a:extLst>
              <a:ext uri="{FF2B5EF4-FFF2-40B4-BE49-F238E27FC236}">
                <a16:creationId xmlns:a16="http://schemas.microsoft.com/office/drawing/2014/main" id="{A726DCB9-2FE7-4EAA-B0B1-0A1D4C347402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1425" y="5876925"/>
            <a:ext cx="503238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2" name="Conector recto de flecha 16">
            <a:extLst>
              <a:ext uri="{FF2B5EF4-FFF2-40B4-BE49-F238E27FC236}">
                <a16:creationId xmlns:a16="http://schemas.microsoft.com/office/drawing/2014/main" id="{93CB869E-4AE5-439F-ADC1-FA7F57D889EF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6188" y="5157788"/>
            <a:ext cx="504825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3" name="Conector recto de flecha 17">
            <a:extLst>
              <a:ext uri="{FF2B5EF4-FFF2-40B4-BE49-F238E27FC236}">
                <a16:creationId xmlns:a16="http://schemas.microsoft.com/office/drawing/2014/main" id="{FCE20660-F7A8-410A-86C5-294CBE26569E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6188" y="4437063"/>
            <a:ext cx="504825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00DE716-62EC-48B4-954B-7D490A3D94E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838200" y="1600200"/>
            <a:ext cx="7772400" cy="5257800"/>
          </a:xfrm>
          <a:blipFill>
            <a:blip r:embed="rId2"/>
            <a:stretch>
              <a:fillRect t="-812" r="-627"/>
            </a:stretch>
          </a:blipFill>
          <a:extLst/>
        </p:spPr>
        <p:txBody>
          <a:bodyPr/>
          <a:lstStyle/>
          <a:p>
            <a:pPr marL="0" indent="0">
              <a:buNone/>
            </a:pPr>
            <a:r>
              <a:rPr lang="es-MX" dirty="0">
                <a:noFill/>
              </a:rPr>
              <a:t> </a:t>
            </a:r>
          </a:p>
        </p:txBody>
      </p:sp>
      <p:sp>
        <p:nvSpPr>
          <p:cNvPr id="21507" name="Line 4">
            <a:extLst>
              <a:ext uri="{FF2B5EF4-FFF2-40B4-BE49-F238E27FC236}">
                <a16:creationId xmlns:a16="http://schemas.microsoft.com/office/drawing/2014/main" id="{01EF7E37-CB3B-49D0-9765-E43F53DB7D0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09825" y="2636838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cxnSp>
        <p:nvCxnSpPr>
          <p:cNvPr id="21508" name="Conector recto 2">
            <a:extLst>
              <a:ext uri="{FF2B5EF4-FFF2-40B4-BE49-F238E27FC236}">
                <a16:creationId xmlns:a16="http://schemas.microsoft.com/office/drawing/2014/main" id="{41B83430-1B4D-4375-84CF-DD86ADC65CA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58888" y="3716338"/>
            <a:ext cx="5257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09" name="Conector recto de flecha 4">
            <a:extLst>
              <a:ext uri="{FF2B5EF4-FFF2-40B4-BE49-F238E27FC236}">
                <a16:creationId xmlns:a16="http://schemas.microsoft.com/office/drawing/2014/main" id="{F60D011F-46A5-447C-8F64-9A604C2A57A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95563" y="3141663"/>
            <a:ext cx="609600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10" name="Conector recto de flecha 6">
            <a:extLst>
              <a:ext uri="{FF2B5EF4-FFF2-40B4-BE49-F238E27FC236}">
                <a16:creationId xmlns:a16="http://schemas.microsoft.com/office/drawing/2014/main" id="{21B84E00-2EA6-497B-B8FF-428AAA33F0F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536825" y="3213100"/>
            <a:ext cx="609600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11" name="Conector recto de flecha 11">
            <a:extLst>
              <a:ext uri="{FF2B5EF4-FFF2-40B4-BE49-F238E27FC236}">
                <a16:creationId xmlns:a16="http://schemas.microsoft.com/office/drawing/2014/main" id="{AA3326E0-88F3-440E-B75A-26D7D1477F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95563" y="3429000"/>
            <a:ext cx="609600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12" name="Conector recto de flecha 12">
            <a:extLst>
              <a:ext uri="{FF2B5EF4-FFF2-40B4-BE49-F238E27FC236}">
                <a16:creationId xmlns:a16="http://schemas.microsoft.com/office/drawing/2014/main" id="{74094F65-113B-4F6B-91C1-946CB69FAB3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592388" y="3500438"/>
            <a:ext cx="609600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13" name="Conector recto de flecha 13">
            <a:extLst>
              <a:ext uri="{FF2B5EF4-FFF2-40B4-BE49-F238E27FC236}">
                <a16:creationId xmlns:a16="http://schemas.microsoft.com/office/drawing/2014/main" id="{96905318-AE6D-4C7A-8C27-AA76313F9E4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03488" y="3933825"/>
            <a:ext cx="609600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14" name="Conector recto de flecha 14">
            <a:extLst>
              <a:ext uri="{FF2B5EF4-FFF2-40B4-BE49-F238E27FC236}">
                <a16:creationId xmlns:a16="http://schemas.microsoft.com/office/drawing/2014/main" id="{6CD61BF4-3EC9-4C07-B0F7-0B115CD14D5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536825" y="4005263"/>
            <a:ext cx="609600" cy="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5">
            <a:extLst>
              <a:ext uri="{FF2B5EF4-FFF2-40B4-BE49-F238E27FC236}">
                <a16:creationId xmlns:a16="http://schemas.microsoft.com/office/drawing/2014/main" id="{9C0DB0EE-DBE2-431A-AA1E-5ED124081B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noFill/>
        </p:spPr>
        <p:txBody>
          <a:bodyPr anchor="ctr"/>
          <a:lstStyle/>
          <a:p>
            <a:pPr eaLnBrk="1" hangingPunct="1"/>
            <a:r>
              <a:rPr lang="es-MX" altLang="es-MX" sz="2400" dirty="0"/>
              <a:t>EJEMPLO</a:t>
            </a:r>
            <a:endParaRPr lang="es-ES" altLang="es-MX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C5224204-765C-43EC-8995-7C08E76882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sz="1600"/>
              <a:t>* CELDA  PARA  LA  MEDICIÓN DE  pE ENTRE LA MEDIA CELDA DEL PLOMO Y   MEDIA CELDA DEL COBRE.</a:t>
            </a:r>
            <a:br>
              <a:rPr lang="es-MX" altLang="es-MX" sz="1600"/>
            </a:br>
            <a:r>
              <a:rPr lang="es-MX" altLang="es-MX" sz="1600"/>
              <a:t>* EN ESTA CONFIGURACIÓN pE TIENE UNA ALTA RESISTENCIA Y EL FLUJO PUEDE NO OCURRIR.</a:t>
            </a:r>
            <a:endParaRPr lang="es-ES" altLang="es-MX" sz="160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1BF2CB8-0BFE-4EA4-B761-594E4138E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0" y="1628775"/>
            <a:ext cx="5168900" cy="3876675"/>
          </a:xfrm>
          <a:prstGeom prst="rect">
            <a:avLst/>
          </a:prstGeom>
          <a:ln w="38100" cap="sq" cmpd="dbl">
            <a:solidFill>
              <a:srgbClr val="00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D12EF84-7684-48CD-BEFA-86B2B1F0FAF0}"/>
              </a:ext>
            </a:extLst>
          </p:cNvPr>
          <p:cNvSpPr txBox="1"/>
          <p:nvPr/>
        </p:nvSpPr>
        <p:spPr>
          <a:xfrm>
            <a:off x="5210175" y="5559425"/>
            <a:ext cx="19002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</a:t>
            </a:r>
            <a:r>
              <a:rPr lang="es-MX" sz="1000" dirty="0" err="1">
                <a:solidFill>
                  <a:schemeClr val="tx1">
                    <a:lumMod val="50000"/>
                  </a:schemeClr>
                </a:solidFill>
              </a:rPr>
              <a:t>Manahan</a:t>
            </a: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 (2000)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62F35AB-BD35-4456-B113-30207A9EE589}"/>
              </a:ext>
            </a:extLst>
          </p:cNvPr>
          <p:cNvSpPr txBox="1"/>
          <p:nvPr/>
        </p:nvSpPr>
        <p:spPr>
          <a:xfrm>
            <a:off x="3956050" y="2636838"/>
            <a:ext cx="1079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000" b="1" dirty="0">
                <a:solidFill>
                  <a:schemeClr val="accent6">
                    <a:lumMod val="50000"/>
                  </a:schemeClr>
                </a:solidFill>
              </a:rPr>
              <a:t>Puente salino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AEA42A92-73D5-432B-A709-0F68B0259A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ECUACIÓN DE NERNST Y EQUILIBRIO QUÍMICO</a:t>
            </a:r>
            <a:endParaRPr lang="es-ES" altLang="es-MX" sz="2800" dirty="0"/>
          </a:p>
        </p:txBody>
      </p:sp>
      <p:sp>
        <p:nvSpPr>
          <p:cNvPr id="1945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23A5EE7-1BE3-4CE9-92B1-B84B09CF7B4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914400" y="1828800"/>
            <a:ext cx="7772400" cy="4114800"/>
          </a:xfrm>
          <a:blipFill>
            <a:blip r:embed="rId2"/>
            <a:stretch>
              <a:fillRect t="-1481" r="-1020" b="-889"/>
            </a:stretch>
          </a:blipFill>
          <a:extLst/>
        </p:spPr>
        <p:txBody>
          <a:bodyPr/>
          <a:lstStyle/>
          <a:p>
            <a:pPr marL="0" indent="0">
              <a:buNone/>
            </a:pPr>
            <a:r>
              <a:rPr lang="es-MX" dirty="0">
                <a:noFill/>
              </a:rPr>
              <a:t> </a:t>
            </a:r>
          </a:p>
        </p:txBody>
      </p:sp>
      <p:sp>
        <p:nvSpPr>
          <p:cNvPr id="23556" name="Line 5">
            <a:extLst>
              <a:ext uri="{FF2B5EF4-FFF2-40B4-BE49-F238E27FC236}">
                <a16:creationId xmlns:a16="http://schemas.microsoft.com/office/drawing/2014/main" id="{3AA98791-2962-444D-9FEB-484581BD0F07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3141663"/>
            <a:ext cx="468313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3557" name="Line 6">
            <a:extLst>
              <a:ext uri="{FF2B5EF4-FFF2-40B4-BE49-F238E27FC236}">
                <a16:creationId xmlns:a16="http://schemas.microsoft.com/office/drawing/2014/main" id="{0A6BB915-65EC-4F37-8D4E-8F687ECC9B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90800" y="3276600"/>
            <a:ext cx="468313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EC6E9441-6DF0-4054-8CEE-8DE74805F9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9251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800" dirty="0"/>
              <a:t>	</a:t>
            </a:r>
            <a:r>
              <a:rPr lang="es-MX" altLang="es-MX" sz="2000" dirty="0"/>
              <a:t>La constante de equilibrio puede ser calculada de la ecuación de </a:t>
            </a:r>
            <a:r>
              <a:rPr lang="es-MX" altLang="es-MX" sz="2000" dirty="0" err="1"/>
              <a:t>Nernst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=0 y </a:t>
            </a:r>
            <a:r>
              <a:rPr lang="es-MX" altLang="es-MX" sz="2000" dirty="0">
                <a:cs typeface="Tahoma" panose="020B0604030504040204" pitchFamily="34" charset="0"/>
              </a:rPr>
              <a:t>[</a:t>
            </a:r>
            <a:r>
              <a:rPr lang="es-MX" altLang="es-MX" sz="2000" dirty="0"/>
              <a:t>Cu</a:t>
            </a:r>
            <a:r>
              <a:rPr lang="es-MX" altLang="es-MX" sz="2000" baseline="30000" dirty="0"/>
              <a:t>2+</a:t>
            </a:r>
            <a:r>
              <a:rPr lang="es-MX" altLang="es-MX" sz="2000" dirty="0">
                <a:cs typeface="Tahoma" panose="020B0604030504040204" pitchFamily="34" charset="0"/>
              </a:rPr>
              <a:t>]</a:t>
            </a:r>
            <a:r>
              <a:rPr lang="es-MX" altLang="es-MX" sz="2000" dirty="0"/>
              <a:t> </a:t>
            </a:r>
            <a:r>
              <a:rPr lang="es-MX" altLang="es-MX" sz="2000" dirty="0">
                <a:cs typeface="Tahoma" panose="020B0604030504040204" pitchFamily="34" charset="0"/>
              </a:rPr>
              <a:t>[</a:t>
            </a:r>
            <a:r>
              <a:rPr lang="es-MX" altLang="es-MX" sz="2000" dirty="0"/>
              <a:t>Pb</a:t>
            </a:r>
            <a:r>
              <a:rPr lang="es-MX" altLang="es-MX" sz="2000" baseline="30000" dirty="0"/>
              <a:t>2+</a:t>
            </a:r>
            <a:r>
              <a:rPr lang="es-MX" altLang="es-MX" sz="2000" dirty="0">
                <a:cs typeface="Tahoma" panose="020B0604030504040204" pitchFamily="34" charset="0"/>
              </a:rPr>
              <a:t>] son concentraciones en equilibrio.</a:t>
            </a:r>
            <a:r>
              <a:rPr lang="es-MX" altLang="es-MX" sz="2000" baseline="30000" dirty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El menos es colocado en la contante de equilibrio en la forma correcta. El valor de logaritmo de K = 15.7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La constante de equilibrio para una reacción </a:t>
            </a:r>
            <a:r>
              <a:rPr lang="es-MX" altLang="es-MX" sz="2000" dirty="0" err="1"/>
              <a:t>redox</a:t>
            </a:r>
            <a:r>
              <a:rPr lang="es-MX" altLang="es-MX" sz="2000" dirty="0"/>
              <a:t> involucra n electrones,  dado en términos de 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es simplificado por: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		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0099FF"/>
                </a:solidFill>
              </a:rPr>
              <a:t>log K = n(</a:t>
            </a:r>
            <a:r>
              <a:rPr lang="es-MX" altLang="es-MX" sz="2000" dirty="0" err="1">
                <a:solidFill>
                  <a:srgbClr val="0099FF"/>
                </a:solidFill>
              </a:rPr>
              <a:t>pE°</a:t>
            </a:r>
            <a:r>
              <a:rPr lang="es-MX" altLang="es-MX" sz="2000" dirty="0">
                <a:solidFill>
                  <a:srgbClr val="0099FF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A12B22E2-B3E5-48BD-B850-22CFA2A371A8}"/>
                  </a:ext>
                </a:extLst>
              </p:cNvPr>
              <p:cNvSpPr txBox="1"/>
              <p:nvPr/>
            </p:nvSpPr>
            <p:spPr>
              <a:xfrm>
                <a:off x="1475656" y="2536285"/>
                <a:ext cx="4608512" cy="8940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pE</m:t>
                    </m:r>
                    <m:r>
                      <a:rPr lang="pt-BR" sz="200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pE</m:t>
                    </m:r>
                    <m: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°+</m:t>
                    </m:r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log</m:t>
                    </m:r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pt-BR" sz="200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pt-BR" sz="200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Cu</m:t>
                                </m:r>
                              </m:e>
                              <m:sup>
                                <m: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2+</m:t>
                                </m:r>
                              </m:sup>
                            </m:sSup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pt-BR" sz="200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pt-BR" sz="200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Pb</m:t>
                                </m:r>
                              </m:e>
                              <m:sup>
                                <m: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2+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s-MX" sz="2000" dirty="0">
                    <a:solidFill>
                      <a:srgbClr val="0099FF"/>
                    </a:solidFill>
                    <a:latin typeface="Cambria Math" panose="02040503050406030204" pitchFamily="18" charset="0"/>
                  </a:rPr>
                  <a:t>= </a:t>
                </a:r>
                <a:r>
                  <a:rPr lang="es-MX" sz="2000" dirty="0" err="1">
                    <a:solidFill>
                      <a:srgbClr val="0099FF"/>
                    </a:solidFill>
                    <a:latin typeface="Cambria Math" panose="02040503050406030204" pitchFamily="18" charset="0"/>
                  </a:rPr>
                  <a:t>pE°</a:t>
                </a:r>
                <a:r>
                  <a:rPr lang="es-MX" sz="2000" dirty="0">
                    <a:solidFill>
                      <a:srgbClr val="0099FF"/>
                    </a:solidFill>
                    <a:latin typeface="Cambria Math" panose="02040503050406030204" pitchFamily="18" charset="0"/>
                  </a:rPr>
                  <a:t> +</a:t>
                </a:r>
                <a:r>
                  <a:rPr lang="pt-BR" sz="2000" dirty="0">
                    <a:solidFill>
                      <a:srgbClr val="0099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log</m:t>
                    </m:r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den>
                    </m:f>
                  </m:oMath>
                </a14:m>
                <a:endParaRPr lang="es-MX" sz="2000" dirty="0">
                  <a:latin typeface="Cambria Math" panose="02040503050406030204" pitchFamily="18" charset="0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A12B22E2-B3E5-48BD-B850-22CFA2A37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2536285"/>
                <a:ext cx="4608512" cy="8940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58ADEB7-93BF-4F0C-95AF-F09DDD22B9EB}"/>
                  </a:ext>
                </a:extLst>
              </p:cNvPr>
              <p:cNvSpPr txBox="1"/>
              <p:nvPr/>
            </p:nvSpPr>
            <p:spPr>
              <a:xfrm>
                <a:off x="1443529" y="3356992"/>
                <a:ext cx="5440082" cy="8940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pE</m:t>
                    </m:r>
                    <m:r>
                      <a:rPr lang="pt-BR" sz="200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0.00=7.84 −</m:t>
                    </m:r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log</m:t>
                    </m:r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pt-BR" sz="200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pt-BR" sz="200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Pb</m:t>
                                </m:r>
                              </m:e>
                              <m:sup>
                                <m: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2+</m:t>
                                </m:r>
                              </m:sup>
                            </m:sSup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pt-BR" sz="200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pt-BR" sz="200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Cu</m:t>
                                </m:r>
                              </m:e>
                              <m:sup>
                                <m:r>
                                  <a:rPr lang="es-MX" sz="2000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2+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s-MX" sz="2000" dirty="0">
                    <a:solidFill>
                      <a:srgbClr val="0099FF"/>
                    </a:solidFill>
                    <a:latin typeface="Cambria Math" panose="02040503050406030204" pitchFamily="18" charset="0"/>
                  </a:rPr>
                  <a:t>= 7.84 +</a:t>
                </a:r>
                <a:r>
                  <a:rPr lang="pt-BR" sz="2000" dirty="0">
                    <a:solidFill>
                      <a:srgbClr val="0099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00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sz="2000" b="0" i="0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log</m:t>
                    </m:r>
                    <m:r>
                      <a:rPr lang="es-MX" sz="2000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00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s-MX" sz="2000" dirty="0">
                  <a:latin typeface="Cambria Math" panose="02040503050406030204" pitchFamily="18" charset="0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58ADEB7-93BF-4F0C-95AF-F09DDD22B9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529" y="3356992"/>
                <a:ext cx="5440082" cy="8940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>
            <a:extLst>
              <a:ext uri="{FF2B5EF4-FFF2-40B4-BE49-F238E27FC236}">
                <a16:creationId xmlns:a16="http://schemas.microsoft.com/office/drawing/2014/main" id="{8A38469B-9527-4E72-BB86-D4A225259C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ECUACIÓN DE NERNST Y EQUILIBRIO QUÍMICO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6F6B091-6829-4FC5-8511-FCF520EABD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RELACIÓN ENTRE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 y ENERGÍA LIBRE</a:t>
            </a:r>
            <a:endParaRPr lang="es-ES" altLang="es-MX" sz="2800" dirty="0"/>
          </a:p>
        </p:txBody>
      </p:sp>
      <p:sp>
        <p:nvSpPr>
          <p:cNvPr id="25603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9B6610F-0D79-4853-B02F-820B83132B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2400" dirty="0"/>
              <a:t>El cambio de energía libre para una reacción </a:t>
            </a:r>
            <a:r>
              <a:rPr lang="es-MX" altLang="es-MX" sz="2400" dirty="0" err="1"/>
              <a:t>redox</a:t>
            </a:r>
            <a:r>
              <a:rPr lang="es-MX" altLang="es-MX" sz="2400" dirty="0"/>
              <a:t> involucra </a:t>
            </a:r>
            <a:r>
              <a:rPr lang="es-MX" altLang="es-MX" sz="2400" u="sng" dirty="0"/>
              <a:t>n</a:t>
            </a:r>
            <a:r>
              <a:rPr lang="es-MX" altLang="es-MX" sz="2400" dirty="0"/>
              <a:t> electrones y una temperatura absoluta.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400" dirty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400" dirty="0"/>
              <a:t>	Energía Libre     </a:t>
            </a:r>
            <a:r>
              <a:rPr lang="es-MX" altLang="es-MX" sz="2400" dirty="0">
                <a:solidFill>
                  <a:srgbClr val="0099FF"/>
                </a:solidFill>
              </a:rPr>
              <a:t>AG = -2.303nRT(</a:t>
            </a:r>
            <a:r>
              <a:rPr lang="es-MX" altLang="es-MX" sz="2400" dirty="0" err="1">
                <a:solidFill>
                  <a:srgbClr val="0099FF"/>
                </a:solidFill>
              </a:rPr>
              <a:t>pE</a:t>
            </a:r>
            <a:r>
              <a:rPr lang="es-MX" altLang="es-MX" sz="2400" dirty="0">
                <a:solidFill>
                  <a:srgbClr val="0099FF"/>
                </a:solidFill>
              </a:rPr>
              <a:t>)</a:t>
            </a:r>
          </a:p>
          <a:p>
            <a:pPr lvl="1" algn="just" eaLnBrk="1" hangingPunct="1">
              <a:buFont typeface="Wingdings" panose="05000000000000000000" pitchFamily="2" charset="2"/>
              <a:buNone/>
            </a:pPr>
            <a:endParaRPr lang="es-MX" altLang="es-MX" sz="2400" dirty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800" dirty="0"/>
              <a:t> 	</a:t>
            </a:r>
            <a:r>
              <a:rPr lang="es-MX" altLang="es-MX" sz="2400" dirty="0"/>
              <a:t>Cuando todas las reacciones participantes están en su estado estándar  (líquido puro, sólido puro, </a:t>
            </a:r>
            <a:r>
              <a:rPr lang="es-MX" altLang="es-MX" sz="2400" dirty="0" err="1"/>
              <a:t>etc</a:t>
            </a:r>
            <a:r>
              <a:rPr lang="es-MX" altLang="es-MX" sz="2400" dirty="0"/>
              <a:t>)</a:t>
            </a:r>
          </a:p>
          <a:p>
            <a:pPr lvl="1" algn="just" eaLnBrk="1" hangingPunct="1">
              <a:buFont typeface="Wingdings" panose="05000000000000000000" pitchFamily="2" charset="2"/>
              <a:buNone/>
            </a:pPr>
            <a:endParaRPr lang="es-MX" altLang="es-MX" sz="2400" dirty="0"/>
          </a:p>
          <a:p>
            <a:pPr lvl="1" algn="just" eaLnBrk="1" hangingPunct="1">
              <a:buFont typeface="Wingdings" panose="05000000000000000000" pitchFamily="2" charset="2"/>
              <a:buNone/>
            </a:pPr>
            <a:r>
              <a:rPr lang="es-MX" altLang="es-MX" sz="2400" dirty="0">
                <a:solidFill>
                  <a:srgbClr val="0099FF"/>
                </a:solidFill>
              </a:rPr>
              <a:t>			        </a:t>
            </a:r>
            <a:r>
              <a:rPr lang="es-MX" altLang="es-MX" sz="2400" dirty="0" err="1">
                <a:solidFill>
                  <a:srgbClr val="0099FF"/>
                </a:solidFill>
              </a:rPr>
              <a:t>AG°</a:t>
            </a:r>
            <a:r>
              <a:rPr lang="es-MX" altLang="es-MX" sz="2400" dirty="0">
                <a:solidFill>
                  <a:srgbClr val="0099FF"/>
                </a:solidFill>
              </a:rPr>
              <a:t> = -2.303nRT(</a:t>
            </a:r>
            <a:r>
              <a:rPr lang="es-MX" altLang="es-MX" sz="2400" dirty="0" err="1">
                <a:solidFill>
                  <a:srgbClr val="0099FF"/>
                </a:solidFill>
              </a:rPr>
              <a:t>pE°</a:t>
            </a:r>
            <a:r>
              <a:rPr lang="es-MX" altLang="es-MX" sz="2400" dirty="0">
                <a:solidFill>
                  <a:srgbClr val="0099FF"/>
                </a:solidFill>
              </a:rPr>
              <a:t>)</a:t>
            </a:r>
            <a:endParaRPr lang="es-ES" altLang="es-MX" sz="2400" dirty="0">
              <a:solidFill>
                <a:srgbClr val="0099FF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None/>
            </a:pPr>
            <a:endParaRPr lang="es-ES" altLang="es-MX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4B199A2-CCED-4C15-BE30-2E5ABC5772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165100"/>
            <a:ext cx="7772400" cy="1143000"/>
          </a:xfrm>
        </p:spPr>
        <p:txBody>
          <a:bodyPr anchor="ctr"/>
          <a:lstStyle/>
          <a:p>
            <a:pPr algn="just" eaLnBrk="1" hangingPunct="1"/>
            <a:r>
              <a:rPr lang="es-MX" altLang="es-MX" sz="2800" dirty="0"/>
              <a:t>RELEVANCIA DE LOS FENÓMENOS DE ÓXIDO-REDUCCIÓN (REDOX)</a:t>
            </a:r>
            <a:endParaRPr lang="es-ES" altLang="es-MX" sz="2800" dirty="0"/>
          </a:p>
        </p:txBody>
      </p:sp>
      <p:sp>
        <p:nvSpPr>
          <p:cNvPr id="614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F3C114E-4460-498C-8D98-2A8FE279BC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06916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/>
              <a:t>Las reacciones </a:t>
            </a:r>
            <a:r>
              <a:rPr lang="es-MX" altLang="es-MX" sz="2000" dirty="0" err="1"/>
              <a:t>redox</a:t>
            </a:r>
            <a:r>
              <a:rPr lang="es-MX" altLang="es-MX" sz="2000" dirty="0"/>
              <a:t> involucran cambios en los estados de oxidación de los reactantes.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/>
              <a:t>Existe transferencia de electrones de una especie a otra.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/>
              <a:t>El cadmio soluble es removido del agua residual por reacción con el hierro metálico.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  <a:r>
              <a:rPr lang="es-MX" altLang="es-MX" sz="2000" dirty="0">
                <a:solidFill>
                  <a:srgbClr val="FF0000"/>
                </a:solidFill>
              </a:rPr>
              <a:t>Cd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</a:t>
            </a:r>
            <a:r>
              <a:rPr lang="es-MX" altLang="es-MX" sz="2000" dirty="0">
                <a:solidFill>
                  <a:srgbClr val="FF0000"/>
                </a:solidFill>
              </a:rPr>
              <a:t> + Fe 	    Cd + 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>
              <a:solidFill>
                <a:srgbClr val="FF0000"/>
              </a:solidFill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es-MX" altLang="es-MX" sz="2000" dirty="0"/>
              <a:t>Media reacción de reducción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	</a:t>
            </a:r>
            <a:r>
              <a:rPr lang="es-MX" altLang="es-MX" sz="2000" dirty="0">
                <a:solidFill>
                  <a:srgbClr val="FF0000"/>
                </a:solidFill>
              </a:rPr>
              <a:t>Cd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</a:t>
            </a:r>
            <a:r>
              <a:rPr lang="es-MX" altLang="es-MX" sz="2000" dirty="0">
                <a:solidFill>
                  <a:srgbClr val="FF0000"/>
                </a:solidFill>
              </a:rPr>
              <a:t> + 2e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</a:t>
            </a:r>
            <a:r>
              <a:rPr lang="es-MX" altLang="es-MX" sz="2000" dirty="0">
                <a:solidFill>
                  <a:srgbClr val="FF0000"/>
                </a:solidFill>
              </a:rPr>
              <a:t> 	 Cd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solidFill>
                <a:srgbClr val="FF0000"/>
              </a:solidFill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es-MX" altLang="es-MX" sz="2000" dirty="0"/>
              <a:t>Media reacción de oxidación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	</a:t>
            </a:r>
            <a:r>
              <a:rPr lang="es-MX" altLang="es-MX" sz="2000" dirty="0">
                <a:solidFill>
                  <a:srgbClr val="FF0000"/>
                </a:solidFill>
              </a:rPr>
              <a:t>Fe                 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  </a:t>
            </a:r>
            <a:r>
              <a:rPr lang="es-MX" altLang="es-MX" sz="2000" dirty="0">
                <a:solidFill>
                  <a:srgbClr val="FF0000"/>
                </a:solidFill>
              </a:rPr>
              <a:t>+ 2e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800" baseline="30000" dirty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800" baseline="30000" dirty="0"/>
          </a:p>
        </p:txBody>
      </p:sp>
      <p:sp>
        <p:nvSpPr>
          <p:cNvPr id="6148" name="Line 4">
            <a:extLst>
              <a:ext uri="{FF2B5EF4-FFF2-40B4-BE49-F238E27FC236}">
                <a16:creationId xmlns:a16="http://schemas.microsoft.com/office/drawing/2014/main" id="{6D2BF161-F77A-4CE1-8D5A-95299BD68FC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54275" y="4365625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6149" name="Line 5">
            <a:extLst>
              <a:ext uri="{FF2B5EF4-FFF2-40B4-BE49-F238E27FC236}">
                <a16:creationId xmlns:a16="http://schemas.microsoft.com/office/drawing/2014/main" id="{075DF448-904F-4EAB-89F4-7CC2EAD4489B}"/>
              </a:ext>
            </a:extLst>
          </p:cNvPr>
          <p:cNvSpPr>
            <a:spLocks noChangeShapeType="1"/>
          </p:cNvSpPr>
          <p:nvPr/>
        </p:nvSpPr>
        <p:spPr bwMode="auto">
          <a:xfrm>
            <a:off x="2454275" y="6237312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6150" name="Line 6">
            <a:extLst>
              <a:ext uri="{FF2B5EF4-FFF2-40B4-BE49-F238E27FC236}">
                <a16:creationId xmlns:a16="http://schemas.microsoft.com/office/drawing/2014/main" id="{8FA74CF6-8196-46EA-9A4A-50DE7E41CD2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1840" y="52292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B0622B90-A5D3-439F-9D1F-561D54C055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304800"/>
            <a:ext cx="8496944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REACCIONES EN TERMINOS DE UN ELECTRÓN-MOL</a:t>
            </a:r>
            <a:endParaRPr lang="es-ES" altLang="es-MX" sz="2800" dirty="0"/>
          </a:p>
        </p:txBody>
      </p:sp>
      <p:sp>
        <p:nvSpPr>
          <p:cNvPr id="2662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81FA9099-CF15-4D32-91EE-AF3B295AF6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MX" altLang="es-MX" dirty="0"/>
              <a:t>Transferencia de exactamente 1 mol de electrones.</a:t>
            </a:r>
            <a:br>
              <a:rPr lang="es-MX" altLang="es-MX" dirty="0"/>
            </a:br>
            <a:endParaRPr lang="es-MX" altLang="es-MX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 dirty="0">
                <a:solidFill>
                  <a:srgbClr val="FF0000"/>
                </a:solidFill>
              </a:rPr>
              <a:t>NH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4</a:t>
            </a:r>
            <a:r>
              <a:rPr lang="es-MX" altLang="es-MX" sz="2400" baseline="30000" dirty="0">
                <a:solidFill>
                  <a:srgbClr val="FF0000"/>
                </a:solidFill>
              </a:rPr>
              <a:t>+</a:t>
            </a:r>
            <a:r>
              <a:rPr lang="es-MX" altLang="es-MX" sz="2400" dirty="0">
                <a:solidFill>
                  <a:srgbClr val="FF0000"/>
                </a:solidFill>
              </a:rPr>
              <a:t> + 2O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2	         </a:t>
            </a:r>
            <a:r>
              <a:rPr lang="es-MX" altLang="es-MX" sz="2400" dirty="0">
                <a:solidFill>
                  <a:srgbClr val="FF0000"/>
                </a:solidFill>
              </a:rPr>
              <a:t>NO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3</a:t>
            </a:r>
            <a:r>
              <a:rPr lang="es-MX" altLang="es-MX" sz="2400" baseline="30000" dirty="0">
                <a:solidFill>
                  <a:srgbClr val="FF0000"/>
                </a:solidFill>
              </a:rPr>
              <a:t>-</a:t>
            </a:r>
            <a:r>
              <a:rPr lang="es-MX" altLang="es-MX" sz="2400" dirty="0">
                <a:solidFill>
                  <a:srgbClr val="FF0000"/>
                </a:solidFill>
              </a:rPr>
              <a:t> + 2H</a:t>
            </a:r>
            <a:r>
              <a:rPr lang="es-MX" altLang="es-MX" sz="2400" baseline="30000" dirty="0">
                <a:solidFill>
                  <a:srgbClr val="FF0000"/>
                </a:solidFill>
              </a:rPr>
              <a:t>+</a:t>
            </a:r>
            <a:r>
              <a:rPr lang="es-MX" altLang="es-MX" sz="2400" dirty="0">
                <a:solidFill>
                  <a:srgbClr val="FF0000"/>
                </a:solidFill>
              </a:rPr>
              <a:t> + H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400" dirty="0">
                <a:solidFill>
                  <a:srgbClr val="FF0000"/>
                </a:solidFill>
              </a:rPr>
              <a:t>O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 dirty="0">
                <a:solidFill>
                  <a:srgbClr val="FF0000"/>
                </a:solidFill>
              </a:rPr>
              <a:t>		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 dirty="0">
                <a:solidFill>
                  <a:srgbClr val="FF0000"/>
                </a:solidFill>
              </a:rPr>
              <a:t>					</a:t>
            </a:r>
            <a:r>
              <a:rPr lang="es-MX" altLang="es-MX" sz="2400" dirty="0" err="1">
                <a:solidFill>
                  <a:srgbClr val="FF0000"/>
                </a:solidFill>
              </a:rPr>
              <a:t>pE°</a:t>
            </a:r>
            <a:r>
              <a:rPr lang="es-MX" altLang="es-MX" sz="2400" dirty="0">
                <a:solidFill>
                  <a:srgbClr val="FF0000"/>
                </a:solidFill>
              </a:rPr>
              <a:t>= 5.85  (cambio de 8 e</a:t>
            </a:r>
            <a:r>
              <a:rPr lang="es-MX" altLang="es-MX" sz="2400" baseline="30000" dirty="0">
                <a:solidFill>
                  <a:srgbClr val="FF0000"/>
                </a:solidFill>
              </a:rPr>
              <a:t>-</a:t>
            </a:r>
            <a:r>
              <a:rPr lang="es-MX" altLang="es-MX" sz="2400" dirty="0">
                <a:solidFill>
                  <a:srgbClr val="FF0000"/>
                </a:solidFill>
              </a:rPr>
              <a:t>)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400" dirty="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400" dirty="0">
                <a:solidFill>
                  <a:srgbClr val="FF0000"/>
                </a:solidFill>
              </a:rPr>
              <a:t>2Fe</a:t>
            </a:r>
            <a:r>
              <a:rPr lang="es-MX" altLang="es-MX" sz="2400" baseline="30000" dirty="0">
                <a:solidFill>
                  <a:srgbClr val="FF0000"/>
                </a:solidFill>
              </a:rPr>
              <a:t>2+</a:t>
            </a:r>
            <a:r>
              <a:rPr lang="es-MX" altLang="es-MX" sz="2400" dirty="0">
                <a:solidFill>
                  <a:srgbClr val="FF0000"/>
                </a:solidFill>
              </a:rPr>
              <a:t>+O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400" baseline="30000" dirty="0">
                <a:solidFill>
                  <a:srgbClr val="FF0000"/>
                </a:solidFill>
              </a:rPr>
              <a:t> </a:t>
            </a:r>
            <a:r>
              <a:rPr lang="es-MX" altLang="es-MX" sz="2400" dirty="0">
                <a:solidFill>
                  <a:srgbClr val="FF0000"/>
                </a:solidFill>
              </a:rPr>
              <a:t>+ 10H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400" dirty="0">
                <a:solidFill>
                  <a:srgbClr val="FF0000"/>
                </a:solidFill>
              </a:rPr>
              <a:t>O</a:t>
            </a:r>
            <a:r>
              <a:rPr lang="es-MX" altLang="es-MX" sz="2400" baseline="30000" dirty="0">
                <a:solidFill>
                  <a:srgbClr val="FF0000"/>
                </a:solidFill>
              </a:rPr>
              <a:t>	         </a:t>
            </a:r>
            <a:r>
              <a:rPr lang="es-MX" altLang="es-MX" sz="2400" dirty="0">
                <a:solidFill>
                  <a:srgbClr val="FF0000"/>
                </a:solidFill>
              </a:rPr>
              <a:t>4Fe(OH)</a:t>
            </a:r>
            <a:r>
              <a:rPr lang="es-MX" altLang="es-MX" sz="2400" baseline="-25000" dirty="0">
                <a:solidFill>
                  <a:srgbClr val="FF0000"/>
                </a:solidFill>
              </a:rPr>
              <a:t>3(s)</a:t>
            </a:r>
            <a:r>
              <a:rPr lang="es-MX" altLang="es-MX" sz="2400" dirty="0">
                <a:solidFill>
                  <a:srgbClr val="FF0000"/>
                </a:solidFill>
              </a:rPr>
              <a:t>+ 8H</a:t>
            </a:r>
            <a:r>
              <a:rPr lang="es-MX" altLang="es-MX" sz="2400" baseline="30000" dirty="0">
                <a:solidFill>
                  <a:srgbClr val="FF0000"/>
                </a:solidFill>
              </a:rPr>
              <a:t>+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400" baseline="30000" dirty="0">
                <a:solidFill>
                  <a:srgbClr val="FF0000"/>
                </a:solidFill>
              </a:rPr>
              <a:t>					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400" baseline="30000" dirty="0">
                <a:solidFill>
                  <a:srgbClr val="FF0000"/>
                </a:solidFill>
              </a:rPr>
              <a:t>					</a:t>
            </a:r>
            <a:r>
              <a:rPr lang="es-MX" altLang="es-MX" sz="2400" dirty="0" err="1">
                <a:solidFill>
                  <a:srgbClr val="FF0000"/>
                </a:solidFill>
              </a:rPr>
              <a:t>pE°</a:t>
            </a:r>
            <a:r>
              <a:rPr lang="es-MX" altLang="es-MX" sz="2400" dirty="0">
                <a:solidFill>
                  <a:srgbClr val="FF0000"/>
                </a:solidFill>
              </a:rPr>
              <a:t>= 7.60 (cambio de 4 e</a:t>
            </a:r>
            <a:r>
              <a:rPr lang="es-MX" altLang="es-MX" sz="2400" baseline="30000" dirty="0">
                <a:solidFill>
                  <a:srgbClr val="FF0000"/>
                </a:solidFill>
              </a:rPr>
              <a:t>-</a:t>
            </a:r>
            <a:r>
              <a:rPr lang="es-MX" altLang="es-MX" sz="2400" dirty="0">
                <a:solidFill>
                  <a:srgbClr val="FF0000"/>
                </a:solidFill>
              </a:rPr>
              <a:t>)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es-MX" altLang="es-MX" sz="2400" dirty="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400" baseline="30000" dirty="0">
              <a:solidFill>
                <a:srgbClr val="FF0000"/>
              </a:solidFill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ES" altLang="es-MX" sz="2400" dirty="0">
              <a:solidFill>
                <a:srgbClr val="FF0000"/>
              </a:solidFill>
            </a:endParaRPr>
          </a:p>
        </p:txBody>
      </p:sp>
      <p:sp>
        <p:nvSpPr>
          <p:cNvPr id="26628" name="Line 4">
            <a:extLst>
              <a:ext uri="{FF2B5EF4-FFF2-40B4-BE49-F238E27FC236}">
                <a16:creationId xmlns:a16="http://schemas.microsoft.com/office/drawing/2014/main" id="{7B20C335-AF6F-4AE0-B17D-1649A47914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3645024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6629" name="Line 5">
            <a:extLst>
              <a:ext uri="{FF2B5EF4-FFF2-40B4-BE49-F238E27FC236}">
                <a16:creationId xmlns:a16="http://schemas.microsoft.com/office/drawing/2014/main" id="{7B829998-1291-4A12-9A4C-7A14334AA0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19400" y="37338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6630" name="Line 6">
            <a:extLst>
              <a:ext uri="{FF2B5EF4-FFF2-40B4-BE49-F238E27FC236}">
                <a16:creationId xmlns:a16="http://schemas.microsoft.com/office/drawing/2014/main" id="{03D3709E-D07A-412B-B19D-BEC4888DB0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7904" y="5445224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6631" name="Line 7">
            <a:extLst>
              <a:ext uri="{FF2B5EF4-FFF2-40B4-BE49-F238E27FC236}">
                <a16:creationId xmlns:a16="http://schemas.microsoft.com/office/drawing/2014/main" id="{95C95E3B-17CF-41E1-964A-1A16669A58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07904" y="5517232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2FF366C-3DE6-44B3-8FCF-7BB2D6FDB5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772400" cy="41148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</a:rPr>
              <a:t>1/8NH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4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  <a:r>
              <a:rPr lang="es-MX" altLang="es-MX" sz="1800" dirty="0">
                <a:solidFill>
                  <a:srgbClr val="FF0000"/>
                </a:solidFill>
              </a:rPr>
              <a:t> + 1/4O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	           </a:t>
            </a:r>
            <a:r>
              <a:rPr lang="es-MX" altLang="es-MX" sz="1800" dirty="0">
                <a:solidFill>
                  <a:srgbClr val="FF0000"/>
                </a:solidFill>
              </a:rPr>
              <a:t>1/8NO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3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</a:t>
            </a:r>
            <a:r>
              <a:rPr lang="es-MX" altLang="es-MX" sz="1800" dirty="0">
                <a:solidFill>
                  <a:srgbClr val="FF0000"/>
                </a:solidFill>
              </a:rPr>
              <a:t> + 1/4H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  <a:r>
              <a:rPr lang="es-MX" altLang="es-MX" sz="1800" dirty="0">
                <a:solidFill>
                  <a:srgbClr val="FF0000"/>
                </a:solidFill>
              </a:rPr>
              <a:t> + 1/8H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O					      </a:t>
            </a: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= 5.85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</a:rPr>
              <a:t>	Fe</a:t>
            </a:r>
            <a:r>
              <a:rPr lang="es-MX" altLang="es-MX" sz="1800" baseline="30000" dirty="0">
                <a:solidFill>
                  <a:srgbClr val="FF0000"/>
                </a:solidFill>
              </a:rPr>
              <a:t>2+</a:t>
            </a:r>
            <a:r>
              <a:rPr lang="es-MX" altLang="es-MX" sz="1800" dirty="0">
                <a:solidFill>
                  <a:srgbClr val="FF0000"/>
                </a:solidFill>
              </a:rPr>
              <a:t>+ 1/4O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baseline="30000" dirty="0">
                <a:solidFill>
                  <a:srgbClr val="FF0000"/>
                </a:solidFill>
              </a:rPr>
              <a:t> 	</a:t>
            </a:r>
            <a:r>
              <a:rPr lang="es-MX" altLang="es-MX" sz="1800" dirty="0">
                <a:solidFill>
                  <a:srgbClr val="FF0000"/>
                </a:solidFill>
              </a:rPr>
              <a:t>+ 5/2H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O</a:t>
            </a:r>
            <a:r>
              <a:rPr lang="es-MX" altLang="es-MX" sz="1800" baseline="30000" dirty="0">
                <a:solidFill>
                  <a:srgbClr val="FF0000"/>
                </a:solidFill>
              </a:rPr>
              <a:t>	</a:t>
            </a:r>
            <a:r>
              <a:rPr lang="es-MX" altLang="es-MX" sz="1800" dirty="0">
                <a:solidFill>
                  <a:srgbClr val="FF0000"/>
                </a:solidFill>
              </a:rPr>
              <a:t>Fe(OH)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3(s)</a:t>
            </a:r>
            <a:r>
              <a:rPr lang="es-MX" altLang="es-MX" sz="1800" dirty="0">
                <a:solidFill>
                  <a:srgbClr val="FF0000"/>
                </a:solidFill>
              </a:rPr>
              <a:t>+ 2H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= 7.60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 err="1">
                <a:solidFill>
                  <a:srgbClr val="0099FF"/>
                </a:solidFill>
              </a:rPr>
              <a:t>AG°</a:t>
            </a:r>
            <a:r>
              <a:rPr lang="es-MX" altLang="es-MX" sz="1800" dirty="0">
                <a:solidFill>
                  <a:srgbClr val="0099FF"/>
                </a:solidFill>
              </a:rPr>
              <a:t> = -2.303nRT(</a:t>
            </a:r>
            <a:r>
              <a:rPr lang="es-MX" altLang="es-MX" sz="1800" dirty="0" err="1">
                <a:solidFill>
                  <a:srgbClr val="0099FF"/>
                </a:solidFill>
              </a:rPr>
              <a:t>pE°</a:t>
            </a:r>
            <a:r>
              <a:rPr lang="es-MX" altLang="es-MX" sz="1800" dirty="0">
                <a:solidFill>
                  <a:srgbClr val="0099FF"/>
                </a:solidFill>
              </a:rPr>
              <a:t>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Para una reacción  electrón – mol se vuelve: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 err="1">
                <a:solidFill>
                  <a:srgbClr val="0099FF"/>
                </a:solidFill>
              </a:rPr>
              <a:t>AG°</a:t>
            </a:r>
            <a:r>
              <a:rPr lang="es-MX" altLang="es-MX" sz="1800" dirty="0">
                <a:solidFill>
                  <a:srgbClr val="0099FF"/>
                </a:solidFill>
              </a:rPr>
              <a:t> = -2.303RT(</a:t>
            </a:r>
            <a:r>
              <a:rPr lang="es-MX" altLang="es-MX" sz="1800" dirty="0" err="1">
                <a:solidFill>
                  <a:srgbClr val="0099FF"/>
                </a:solidFill>
              </a:rPr>
              <a:t>pE°</a:t>
            </a:r>
            <a:r>
              <a:rPr lang="es-MX" altLang="es-MX" sz="1800" dirty="0">
                <a:solidFill>
                  <a:srgbClr val="0099FF"/>
                </a:solidFill>
              </a:rPr>
              <a:t>)</a:t>
            </a:r>
            <a:r>
              <a:rPr lang="es-MX" altLang="es-MX" sz="1800" dirty="0"/>
              <a:t>		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0099FF"/>
                </a:solidFill>
              </a:rPr>
              <a:t>log K = n(</a:t>
            </a:r>
            <a:r>
              <a:rPr lang="es-MX" altLang="es-MX" sz="1800" dirty="0" err="1">
                <a:solidFill>
                  <a:srgbClr val="0099FF"/>
                </a:solidFill>
              </a:rPr>
              <a:t>pE°</a:t>
            </a:r>
            <a:r>
              <a:rPr lang="es-MX" altLang="es-MX" sz="1800" dirty="0">
                <a:solidFill>
                  <a:srgbClr val="0099FF"/>
                </a:solidFill>
              </a:rPr>
              <a:t>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Para una reacción  electrón – mol se vuelve: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0099FF"/>
                </a:solidFill>
              </a:rPr>
              <a:t>log K = </a:t>
            </a:r>
            <a:r>
              <a:rPr lang="es-MX" altLang="es-MX" sz="1800" dirty="0" err="1">
                <a:solidFill>
                  <a:srgbClr val="0099FF"/>
                </a:solidFill>
              </a:rPr>
              <a:t>pE°</a:t>
            </a:r>
            <a:endParaRPr lang="es-MX" altLang="es-MX" sz="1800" dirty="0">
              <a:solidFill>
                <a:srgbClr val="0099FF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4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4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4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baseline="300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altLang="es-MX" sz="2800" dirty="0"/>
          </a:p>
        </p:txBody>
      </p:sp>
      <p:sp>
        <p:nvSpPr>
          <p:cNvPr id="27651" name="Line 4">
            <a:extLst>
              <a:ext uri="{FF2B5EF4-FFF2-40B4-BE49-F238E27FC236}">
                <a16:creationId xmlns:a16="http://schemas.microsoft.com/office/drawing/2014/main" id="{829DD728-3775-4225-8034-39FC028EF4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1700808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7652" name="Line 6">
            <a:extLst>
              <a:ext uri="{FF2B5EF4-FFF2-40B4-BE49-F238E27FC236}">
                <a16:creationId xmlns:a16="http://schemas.microsoft.com/office/drawing/2014/main" id="{FA87F671-9E23-4EF0-A784-A2EE7470FB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48000" y="1785501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7653" name="Line 7">
            <a:extLst>
              <a:ext uri="{FF2B5EF4-FFF2-40B4-BE49-F238E27FC236}">
                <a16:creationId xmlns:a16="http://schemas.microsoft.com/office/drawing/2014/main" id="{1DAB9B45-25E4-4E43-8897-2799A8B2B37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2492896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7654" name="Line 8">
            <a:extLst>
              <a:ext uri="{FF2B5EF4-FFF2-40B4-BE49-F238E27FC236}">
                <a16:creationId xmlns:a16="http://schemas.microsoft.com/office/drawing/2014/main" id="{6740A011-514B-4933-BD36-D251564E95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6200" y="25908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3642C87-0A48-4EAF-BC85-CC8382BF8A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304800"/>
            <a:ext cx="8496944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REACCIONES EN TERMINOS DE UN ELECTRÓN-MOL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0E75E418-FC83-45EF-8EA0-7216456813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blipFill>
            <a:blip r:embed="rId2"/>
            <a:stretch>
              <a:fillRect t="-889" r="-1333"/>
            </a:stretch>
          </a:blipFill>
          <a:extLst/>
        </p:spPr>
        <p:txBody>
          <a:bodyPr/>
          <a:lstStyle/>
          <a:p>
            <a:pPr marL="0" indent="0">
              <a:buNone/>
            </a:pPr>
            <a:r>
              <a:rPr lang="es-MX">
                <a:noFill/>
              </a:rPr>
              <a:t> </a:t>
            </a:r>
          </a:p>
        </p:txBody>
      </p:sp>
      <p:sp>
        <p:nvSpPr>
          <p:cNvPr id="28675" name="Line 6">
            <a:extLst>
              <a:ext uri="{FF2B5EF4-FFF2-40B4-BE49-F238E27FC236}">
                <a16:creationId xmlns:a16="http://schemas.microsoft.com/office/drawing/2014/main" id="{396149BC-6533-4F47-927D-C4A12384D5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060575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8676" name="Line 7">
            <a:extLst>
              <a:ext uri="{FF2B5EF4-FFF2-40B4-BE49-F238E27FC236}">
                <a16:creationId xmlns:a16="http://schemas.microsoft.com/office/drawing/2014/main" id="{EC162B18-27CE-4D1F-93AD-89B3C68266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81400" y="2205038"/>
            <a:ext cx="4572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407491A-F56C-4E12-977E-E25D52F24A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304800"/>
            <a:ext cx="8496944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REACCIONES EN TERMINOS DE UN ELECTRÓN-MOL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5562EF0-C642-4D2E-827F-A3C72DDB39DD}"/>
              </a:ext>
            </a:extLst>
          </p:cNvPr>
          <p:cNvSpPr txBox="1"/>
          <p:nvPr/>
        </p:nvSpPr>
        <p:spPr>
          <a:xfrm>
            <a:off x="1041852" y="6162781"/>
            <a:ext cx="80119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aseline="30000" dirty="0"/>
              <a:t>1</a:t>
            </a:r>
            <a:r>
              <a:rPr lang="es-MX" sz="1000" dirty="0"/>
              <a:t> (W) indica </a:t>
            </a:r>
            <a:r>
              <a:rPr lang="el-GR" sz="1000" dirty="0"/>
              <a:t>α</a:t>
            </a:r>
            <a:r>
              <a:rPr lang="es-MX" sz="1000" baseline="-25000" dirty="0"/>
              <a:t>H</a:t>
            </a:r>
            <a:r>
              <a:rPr lang="es-MX" sz="1000" baseline="10000" dirty="0"/>
              <a:t>+</a:t>
            </a:r>
            <a:r>
              <a:rPr lang="es-MX" sz="1000" dirty="0"/>
              <a:t> = 1.00X10</a:t>
            </a:r>
            <a:r>
              <a:rPr lang="es-MX" sz="1000" baseline="30000" dirty="0"/>
              <a:t>-7</a:t>
            </a:r>
            <a:r>
              <a:rPr lang="es-MX" sz="1000" dirty="0"/>
              <a:t> M y </a:t>
            </a:r>
            <a:r>
              <a:rPr lang="es-MX" sz="1000" dirty="0" err="1"/>
              <a:t>pE°</a:t>
            </a:r>
            <a:r>
              <a:rPr lang="es-MX" sz="1000" dirty="0"/>
              <a:t> (W) es un </a:t>
            </a:r>
            <a:r>
              <a:rPr lang="es-MX" sz="1000" dirty="0" err="1"/>
              <a:t>pE°</a:t>
            </a:r>
            <a:r>
              <a:rPr lang="es-MX" sz="1000" dirty="0"/>
              <a:t> a </a:t>
            </a:r>
            <a:r>
              <a:rPr lang="el-GR" sz="1000" dirty="0"/>
              <a:t>α</a:t>
            </a:r>
            <a:r>
              <a:rPr lang="es-MX" sz="1000" baseline="-25000" dirty="0"/>
              <a:t>H</a:t>
            </a:r>
            <a:r>
              <a:rPr lang="es-MX" sz="1000" baseline="10000" dirty="0"/>
              <a:t>+</a:t>
            </a:r>
            <a:r>
              <a:rPr lang="es-MX" sz="1000" dirty="0"/>
              <a:t> = 1.00X10</a:t>
            </a:r>
            <a:r>
              <a:rPr lang="es-MX" sz="1000" baseline="30000" dirty="0"/>
              <a:t>-7</a:t>
            </a:r>
            <a:r>
              <a:rPr lang="es-MX" sz="1000" dirty="0"/>
              <a:t> M</a:t>
            </a:r>
          </a:p>
          <a:p>
            <a:pPr marL="90488" indent="-90488"/>
            <a:r>
              <a:rPr lang="es-MX" sz="1000" baseline="30000" dirty="0"/>
              <a:t>2</a:t>
            </a:r>
            <a:r>
              <a:rPr lang="es-MX" sz="1000" dirty="0"/>
              <a:t> Este dato corresponde a </a:t>
            </a:r>
            <a:r>
              <a:rPr lang="el-GR" sz="1000" dirty="0"/>
              <a:t>α</a:t>
            </a:r>
            <a:r>
              <a:rPr lang="es-MX" sz="1000" baseline="-25000" dirty="0"/>
              <a:t>HCO3</a:t>
            </a:r>
            <a:r>
              <a:rPr lang="es-MX" sz="1000" baseline="10000" dirty="0"/>
              <a:t>- </a:t>
            </a:r>
            <a:r>
              <a:rPr lang="es-MX" sz="1000" dirty="0"/>
              <a:t>= 1.00X10</a:t>
            </a:r>
            <a:r>
              <a:rPr lang="es-MX" sz="1000" baseline="30000" dirty="0"/>
              <a:t>-3</a:t>
            </a:r>
            <a:r>
              <a:rPr lang="es-MX" sz="1000" dirty="0"/>
              <a:t> M en lugar de la unidad y por lo tanto no son exactamente </a:t>
            </a:r>
            <a:r>
              <a:rPr lang="es-MX" sz="1000" dirty="0" err="1"/>
              <a:t>pE°</a:t>
            </a:r>
            <a:r>
              <a:rPr lang="es-MX" sz="1000" dirty="0"/>
              <a:t> (W); representan condiciones acuáticas típicas más exactamente que los valores de </a:t>
            </a:r>
            <a:r>
              <a:rPr lang="es-MX" sz="1000" dirty="0" err="1"/>
              <a:t>pE°</a:t>
            </a:r>
            <a:r>
              <a:rPr lang="es-MX" sz="1000" dirty="0"/>
              <a:t>.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B8FB7A2F-24F6-431F-BE25-8BD683A0A6CC}"/>
              </a:ext>
            </a:extLst>
          </p:cNvPr>
          <p:cNvSpPr txBox="1">
            <a:spLocks/>
          </p:cNvSpPr>
          <p:nvPr/>
        </p:nvSpPr>
        <p:spPr bwMode="auto">
          <a:xfrm>
            <a:off x="664490" y="1628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21A409E-5012-4EE5-84FD-5B1024F73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691132"/>
              </p:ext>
            </p:extLst>
          </p:nvPr>
        </p:nvGraphicFramePr>
        <p:xfrm>
          <a:off x="1043608" y="628859"/>
          <a:ext cx="7272808" cy="551203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515453">
                  <a:extLst>
                    <a:ext uri="{9D8B030D-6E8A-4147-A177-3AD203B41FA5}">
                      <a16:colId xmlns:a16="http://schemas.microsoft.com/office/drawing/2014/main" val="3517412513"/>
                    </a:ext>
                  </a:extLst>
                </a:gridCol>
                <a:gridCol w="4885147">
                  <a:extLst>
                    <a:ext uri="{9D8B030D-6E8A-4147-A177-3AD203B41FA5}">
                      <a16:colId xmlns:a16="http://schemas.microsoft.com/office/drawing/2014/main" val="373823509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69919214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727568194"/>
                    </a:ext>
                  </a:extLst>
                </a:gridCol>
              </a:tblGrid>
              <a:tr h="284211"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00" dirty="0"/>
                        <a:t>Reacción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err="1"/>
                        <a:t>pE°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err="1"/>
                        <a:t>pE°</a:t>
                      </a:r>
                      <a:r>
                        <a:rPr lang="es-MX" sz="1000" dirty="0"/>
                        <a:t>(W)</a:t>
                      </a:r>
                      <a:r>
                        <a:rPr lang="es-MX" sz="1000" baseline="300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446523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00" dirty="0"/>
                        <a:t>1/2O</a:t>
                      </a:r>
                      <a:r>
                        <a:rPr lang="es-MX" sz="1000" baseline="-25000" dirty="0"/>
                        <a:t>2(g) </a:t>
                      </a:r>
                      <a:r>
                        <a:rPr lang="es-MX" sz="1000" dirty="0"/>
                        <a:t>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1/2H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+20.75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+13.75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454378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(2)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1/5NO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baseline="40000" dirty="0"/>
                        <a:t>-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+ 6/5H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1/10N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 + 3/5H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+21.05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+12.65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925974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(3)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1/2MnO</a:t>
                      </a:r>
                      <a:r>
                        <a:rPr lang="es-MX" sz="1000" baseline="-25000" dirty="0"/>
                        <a:t>2 </a:t>
                      </a:r>
                      <a:r>
                        <a:rPr lang="es-MX" sz="1000" dirty="0"/>
                        <a:t>+ 1/2HCO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baseline="30000" dirty="0"/>
                        <a:t>-</a:t>
                      </a:r>
                      <a:r>
                        <a:rPr lang="es-MX" sz="1000" dirty="0"/>
                        <a:t> (10</a:t>
                      </a:r>
                      <a:r>
                        <a:rPr lang="es-MX" sz="1000" baseline="30000" dirty="0"/>
                        <a:t>-3</a:t>
                      </a:r>
                      <a:r>
                        <a:rPr lang="es-MX" sz="1000" dirty="0"/>
                        <a:t>) + 3/2H</a:t>
                      </a:r>
                      <a:r>
                        <a:rPr lang="es-MX" sz="1000" baseline="30000" dirty="0"/>
                        <a:t>+ </a:t>
                      </a:r>
                      <a:r>
                        <a:rPr lang="es-MX" sz="1000" dirty="0"/>
                        <a:t>(W) + e</a:t>
                      </a:r>
                      <a:r>
                        <a:rPr lang="es-MX" sz="1000" baseline="30000" dirty="0"/>
                        <a:t>-  </a:t>
                      </a:r>
                      <a:r>
                        <a:rPr lang="es-MX" sz="1000" dirty="0"/>
                        <a:t>           1/2MnCO</a:t>
                      </a:r>
                      <a:r>
                        <a:rPr lang="es-MX" sz="1000" baseline="-25000" dirty="0"/>
                        <a:t>3(s) </a:t>
                      </a:r>
                      <a:r>
                        <a:rPr lang="es-MX" sz="1000" dirty="0"/>
                        <a:t>+ 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+8.5</a:t>
                      </a:r>
                      <a:r>
                        <a:rPr lang="es-MX" sz="1000" baseline="300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995018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(4)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1/2NO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baseline="40000" dirty="0"/>
                        <a:t>-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1/2NO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baseline="40000" dirty="0"/>
                        <a:t>-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+ 1/2H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+14.15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+7.15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20388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(5)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1/8NO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baseline="40000" dirty="0"/>
                        <a:t>-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+ 5/4H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1/8NH</a:t>
                      </a:r>
                      <a:r>
                        <a:rPr lang="es-MX" sz="1000" baseline="-25000" dirty="0"/>
                        <a:t>4</a:t>
                      </a:r>
                      <a:r>
                        <a:rPr lang="es-MX" sz="1000" baseline="40000" dirty="0"/>
                        <a:t>+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+ 3/8H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+14.90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+6.15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504160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(6)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1/6NO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baseline="40000" dirty="0"/>
                        <a:t>-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+ 4/3H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1/6NH</a:t>
                      </a:r>
                      <a:r>
                        <a:rPr lang="es-MX" sz="1000" baseline="-25000" dirty="0"/>
                        <a:t>4</a:t>
                      </a:r>
                      <a:r>
                        <a:rPr lang="es-MX" sz="1000" baseline="40000" dirty="0"/>
                        <a:t>+</a:t>
                      </a:r>
                      <a:r>
                        <a:rPr lang="es-MX" sz="1000" baseline="-25000" dirty="0"/>
                        <a:t> </a:t>
                      </a:r>
                      <a:r>
                        <a:rPr lang="es-MX" sz="1000" dirty="0"/>
                        <a:t>+ 1/3H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+15.14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+5.82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85265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(7)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00" dirty="0"/>
                        <a:t>1/2CH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dirty="0"/>
                        <a:t>OH 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 </a:t>
                      </a:r>
                      <a:r>
                        <a:rPr lang="es-MX" sz="1000" dirty="0"/>
                        <a:t>1/2CH</a:t>
                      </a:r>
                      <a:r>
                        <a:rPr lang="es-MX" sz="1000" baseline="-25000" dirty="0"/>
                        <a:t>4(g) </a:t>
                      </a:r>
                      <a:r>
                        <a:rPr lang="es-MX" sz="1000" dirty="0"/>
                        <a:t>+ 1/2H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  <a:r>
                        <a:rPr lang="es-MX" sz="1000" baseline="30000" dirty="0"/>
                        <a:t>     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+9.88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+2.88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823105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(8)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1/4CH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 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     </a:t>
                      </a:r>
                      <a:r>
                        <a:rPr lang="es-MX" sz="1000" dirty="0"/>
                        <a:t>1/4CH</a:t>
                      </a:r>
                      <a:r>
                        <a:rPr lang="es-MX" sz="1000" baseline="-25000" dirty="0"/>
                        <a:t>4(g) </a:t>
                      </a:r>
                      <a:r>
                        <a:rPr lang="es-MX" sz="1000" dirty="0"/>
                        <a:t>+ 1/4H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  <a:r>
                        <a:rPr lang="es-MX" sz="1000" baseline="30000" dirty="0"/>
                        <a:t>     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+6.94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-0.06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450711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(9)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00" dirty="0" err="1"/>
                        <a:t>FeOOH</a:t>
                      </a:r>
                      <a:r>
                        <a:rPr lang="es-MX" sz="1000" baseline="-25000" dirty="0"/>
                        <a:t>(g) </a:t>
                      </a:r>
                      <a:r>
                        <a:rPr lang="es-MX" sz="1000" dirty="0"/>
                        <a:t> + HCO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baseline="30000" dirty="0"/>
                        <a:t>-</a:t>
                      </a:r>
                      <a:r>
                        <a:rPr lang="es-MX" sz="1000" dirty="0"/>
                        <a:t> (10</a:t>
                      </a:r>
                      <a:r>
                        <a:rPr lang="es-MX" sz="1000" baseline="30000" dirty="0"/>
                        <a:t>-3</a:t>
                      </a:r>
                      <a:r>
                        <a:rPr lang="es-MX" sz="1000" dirty="0"/>
                        <a:t>) + 2H</a:t>
                      </a:r>
                      <a:r>
                        <a:rPr lang="es-MX" sz="1000" baseline="30000" dirty="0"/>
                        <a:t>+ </a:t>
                      </a:r>
                      <a:r>
                        <a:rPr lang="es-MX" sz="1000" dirty="0"/>
                        <a:t>(W) + e</a:t>
                      </a:r>
                      <a:r>
                        <a:rPr lang="es-MX" sz="1000" baseline="30000" dirty="0"/>
                        <a:t>-                    </a:t>
                      </a:r>
                      <a:r>
                        <a:rPr lang="es-MX" sz="1000" dirty="0"/>
                        <a:t>FeCO</a:t>
                      </a:r>
                      <a:r>
                        <a:rPr lang="es-MX" sz="1000" baseline="-25000" dirty="0"/>
                        <a:t>3(s)</a:t>
                      </a:r>
                      <a:r>
                        <a:rPr lang="es-MX" sz="1000" dirty="0"/>
                        <a:t> + 2H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  <a:r>
                        <a:rPr lang="es-MX" sz="1000" baseline="30000" dirty="0"/>
                        <a:t> 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-1.67</a:t>
                      </a:r>
                      <a:r>
                        <a:rPr lang="es-MX" sz="1000" baseline="300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469231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(10)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1/2CH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 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     </a:t>
                      </a:r>
                      <a:r>
                        <a:rPr lang="es-MX" sz="1000" dirty="0"/>
                        <a:t>1/2CH</a:t>
                      </a:r>
                      <a:r>
                        <a:rPr lang="es-MX" sz="1000" baseline="-25000" dirty="0"/>
                        <a:t>3</a:t>
                      </a:r>
                      <a:r>
                        <a:rPr lang="es-MX" sz="1000" baseline="0" dirty="0"/>
                        <a:t>OH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+3.99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-3.01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487303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(11)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1/6SO</a:t>
                      </a:r>
                      <a:r>
                        <a:rPr lang="es-MX" sz="1000" baseline="-25000" dirty="0"/>
                        <a:t>4</a:t>
                      </a:r>
                      <a:r>
                        <a:rPr lang="es-MX" sz="1000" baseline="30000" dirty="0"/>
                        <a:t>2-</a:t>
                      </a:r>
                      <a:r>
                        <a:rPr lang="es-MX" sz="1000" dirty="0"/>
                        <a:t> + 4/3H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</a:t>
                      </a:r>
                      <a:r>
                        <a:rPr lang="es-MX" sz="1000" dirty="0"/>
                        <a:t>1/6S</a:t>
                      </a:r>
                      <a:r>
                        <a:rPr lang="es-MX" sz="1000" baseline="-25000" dirty="0"/>
                        <a:t>(s)</a:t>
                      </a:r>
                      <a:r>
                        <a:rPr lang="es-MX" sz="1000" baseline="0" dirty="0"/>
                        <a:t> +2/3</a:t>
                      </a:r>
                      <a:r>
                        <a:rPr lang="es-MX" sz="1000" dirty="0"/>
                        <a:t>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+6.03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-3.30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018880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(12)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1/8SO</a:t>
                      </a:r>
                      <a:r>
                        <a:rPr lang="es-MX" sz="1000" baseline="-25000" dirty="0"/>
                        <a:t>4</a:t>
                      </a:r>
                      <a:r>
                        <a:rPr lang="es-MX" sz="1000" baseline="30000" dirty="0"/>
                        <a:t>2-</a:t>
                      </a:r>
                      <a:r>
                        <a:rPr lang="es-MX" sz="1000" dirty="0"/>
                        <a:t> + 5/4H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</a:t>
                      </a:r>
                      <a:r>
                        <a:rPr lang="es-MX" sz="1000" dirty="0"/>
                        <a:t>1/8H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S</a:t>
                      </a:r>
                      <a:r>
                        <a:rPr lang="es-MX" sz="1000" baseline="-25000" dirty="0"/>
                        <a:t>(g)</a:t>
                      </a:r>
                      <a:r>
                        <a:rPr lang="es-MX" sz="1000" baseline="0" dirty="0"/>
                        <a:t> +1/2</a:t>
                      </a:r>
                      <a:r>
                        <a:rPr lang="es-MX" sz="1000" dirty="0"/>
                        <a:t>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+5.75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-3.50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471793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(13)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1/8SO</a:t>
                      </a:r>
                      <a:r>
                        <a:rPr lang="es-MX" sz="1000" baseline="-25000" dirty="0"/>
                        <a:t>4</a:t>
                      </a:r>
                      <a:r>
                        <a:rPr lang="es-MX" sz="1000" baseline="30000" dirty="0"/>
                        <a:t>2-</a:t>
                      </a:r>
                      <a:r>
                        <a:rPr lang="es-MX" sz="1000" dirty="0"/>
                        <a:t> + 9/8H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</a:t>
                      </a:r>
                      <a:r>
                        <a:rPr lang="es-MX" sz="1000" dirty="0"/>
                        <a:t>1/8HS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baseline="0" dirty="0"/>
                        <a:t> +1/2</a:t>
                      </a:r>
                      <a:r>
                        <a:rPr lang="es-MX" sz="1000" dirty="0"/>
                        <a:t>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+4.13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-3.75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326615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(14)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1/2S</a:t>
                      </a:r>
                      <a:r>
                        <a:rPr lang="es-MX" sz="1000" baseline="-25000" dirty="0"/>
                        <a:t>(S)</a:t>
                      </a:r>
                      <a:r>
                        <a:rPr lang="es-MX" sz="1000" dirty="0"/>
                        <a:t> 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                   </a:t>
                      </a:r>
                      <a:r>
                        <a:rPr lang="es-MX" sz="1000" dirty="0"/>
                        <a:t>1/2H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S</a:t>
                      </a:r>
                      <a:r>
                        <a:rPr lang="es-MX" sz="1000" baseline="-25000" dirty="0"/>
                        <a:t>(g)</a:t>
                      </a:r>
                      <a:r>
                        <a:rPr lang="es-MX" sz="1000" baseline="0" dirty="0"/>
                        <a:t> 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+2.89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-4.11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27093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(15)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1/8CO</a:t>
                      </a:r>
                      <a:r>
                        <a:rPr lang="es-MX" sz="1000" baseline="-25000" dirty="0"/>
                        <a:t>2 </a:t>
                      </a:r>
                      <a:r>
                        <a:rPr lang="es-MX" sz="1000" dirty="0"/>
                        <a:t>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1/8CH</a:t>
                      </a:r>
                      <a:r>
                        <a:rPr lang="es-MX" sz="1000" baseline="-25000" dirty="0"/>
                        <a:t>4  </a:t>
                      </a:r>
                      <a:r>
                        <a:rPr lang="es-MX" sz="1000" baseline="0" dirty="0"/>
                        <a:t>+1/4</a:t>
                      </a:r>
                      <a:r>
                        <a:rPr lang="es-MX" sz="1000" dirty="0"/>
                        <a:t>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+2.87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-4.13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536057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(16)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1/6N</a:t>
                      </a:r>
                      <a:r>
                        <a:rPr lang="es-MX" sz="1000" baseline="-25000" dirty="0"/>
                        <a:t>2 </a:t>
                      </a:r>
                      <a:r>
                        <a:rPr lang="es-MX" sz="1000" dirty="0"/>
                        <a:t>+ 4/3H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1/3NH</a:t>
                      </a:r>
                      <a:r>
                        <a:rPr lang="es-MX" sz="1000" baseline="-25000" dirty="0"/>
                        <a:t>4</a:t>
                      </a:r>
                      <a:r>
                        <a:rPr lang="es-MX" sz="1000" baseline="40000" dirty="0"/>
                        <a:t>+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+4.68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-4.65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582797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(17)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00" dirty="0"/>
                        <a:t>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1/2H</a:t>
                      </a:r>
                      <a:r>
                        <a:rPr lang="es-MX" sz="1000" baseline="-25000" dirty="0"/>
                        <a:t>2(g)</a:t>
                      </a:r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0.00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-7.00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694708"/>
                  </a:ext>
                </a:extLst>
              </a:tr>
              <a:tr h="284211">
                <a:tc>
                  <a:txBody>
                    <a:bodyPr/>
                    <a:lstStyle/>
                    <a:p>
                      <a:r>
                        <a:rPr lang="es-MX" sz="1000" dirty="0"/>
                        <a:t>(18)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1/4CO</a:t>
                      </a:r>
                      <a:r>
                        <a:rPr lang="es-MX" sz="1000" baseline="-25000" dirty="0"/>
                        <a:t>2(g) </a:t>
                      </a:r>
                      <a:r>
                        <a:rPr lang="es-MX" sz="1000" dirty="0"/>
                        <a:t>+ H</a:t>
                      </a:r>
                      <a:r>
                        <a:rPr lang="es-MX" sz="1000" baseline="30000" dirty="0"/>
                        <a:t>+</a:t>
                      </a:r>
                      <a:r>
                        <a:rPr lang="es-MX" sz="1000" dirty="0"/>
                        <a:t>(W)  + e</a:t>
                      </a:r>
                      <a:r>
                        <a:rPr lang="es-MX" sz="1000" baseline="30000" dirty="0"/>
                        <a:t>- </a:t>
                      </a:r>
                      <a:r>
                        <a:rPr lang="es-MX" sz="1000" dirty="0"/>
                        <a:t>               1/2CH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  <a:r>
                        <a:rPr lang="es-MX" sz="1000" baseline="-25000" dirty="0"/>
                        <a:t>  </a:t>
                      </a:r>
                      <a:r>
                        <a:rPr lang="es-MX" sz="1000" baseline="0" dirty="0"/>
                        <a:t>+1/4</a:t>
                      </a:r>
                      <a:r>
                        <a:rPr lang="es-MX" sz="1000" dirty="0"/>
                        <a:t>H</a:t>
                      </a:r>
                      <a:r>
                        <a:rPr lang="es-MX" sz="1000" baseline="-25000" dirty="0"/>
                        <a:t>2</a:t>
                      </a:r>
                      <a:r>
                        <a:rPr lang="es-MX" sz="1000" dirty="0"/>
                        <a:t>O</a:t>
                      </a:r>
                    </a:p>
                    <a:p>
                      <a:endParaRPr lang="es-MX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-1.20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-8.20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36903"/>
                  </a:ext>
                </a:extLst>
              </a:tr>
            </a:tbl>
          </a:graphicData>
        </a:graphic>
      </p:graphicFrame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FC56A37F-A900-4547-A55A-690668ABDAB0}"/>
              </a:ext>
            </a:extLst>
          </p:cNvPr>
          <p:cNvCxnSpPr/>
          <p:nvPr/>
        </p:nvCxnSpPr>
        <p:spPr bwMode="auto">
          <a:xfrm>
            <a:off x="3071019" y="985681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79FCED0-18E2-4997-8308-1921EDEE079C}"/>
              </a:ext>
            </a:extLst>
          </p:cNvPr>
          <p:cNvCxnSpPr/>
          <p:nvPr/>
        </p:nvCxnSpPr>
        <p:spPr bwMode="auto">
          <a:xfrm flipH="1">
            <a:off x="3055719" y="105273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6A3326D-20CC-40AF-B0C3-66D48486A28D}"/>
              </a:ext>
            </a:extLst>
          </p:cNvPr>
          <p:cNvSpPr txBox="1"/>
          <p:nvPr/>
        </p:nvSpPr>
        <p:spPr>
          <a:xfrm>
            <a:off x="670245" y="153036"/>
            <a:ext cx="7897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cap="all" dirty="0">
                <a:solidFill>
                  <a:schemeClr val="tx2"/>
                </a:solidFill>
              </a:rPr>
              <a:t>Valores </a:t>
            </a:r>
            <a:r>
              <a:rPr lang="es-MX" sz="1600" dirty="0" err="1">
                <a:solidFill>
                  <a:schemeClr val="tx2"/>
                </a:solidFill>
              </a:rPr>
              <a:t>pE°</a:t>
            </a:r>
            <a:r>
              <a:rPr lang="es-MX" sz="1600" dirty="0">
                <a:solidFill>
                  <a:schemeClr val="tx2"/>
                </a:solidFill>
              </a:rPr>
              <a:t> </a:t>
            </a:r>
            <a:r>
              <a:rPr lang="es-MX" sz="1600" cap="all" dirty="0">
                <a:solidFill>
                  <a:schemeClr val="tx2"/>
                </a:solidFill>
              </a:rPr>
              <a:t>de reacciones </a:t>
            </a:r>
            <a:r>
              <a:rPr lang="es-MX" sz="1600" cap="all" dirty="0" err="1">
                <a:solidFill>
                  <a:schemeClr val="tx2"/>
                </a:solidFill>
              </a:rPr>
              <a:t>redox</a:t>
            </a:r>
            <a:r>
              <a:rPr lang="es-MX" sz="1600" cap="all" dirty="0">
                <a:solidFill>
                  <a:schemeClr val="tx2"/>
                </a:solidFill>
              </a:rPr>
              <a:t> importantes en aguas naturales a 25°C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8B2ABE38-F259-4DA4-999B-6A76103FF24D}"/>
              </a:ext>
            </a:extLst>
          </p:cNvPr>
          <p:cNvCxnSpPr/>
          <p:nvPr/>
        </p:nvCxnSpPr>
        <p:spPr bwMode="auto">
          <a:xfrm>
            <a:off x="3037777" y="1307764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B5DEC458-D28B-4B3F-8268-0A8855189F9A}"/>
              </a:ext>
            </a:extLst>
          </p:cNvPr>
          <p:cNvCxnSpPr/>
          <p:nvPr/>
        </p:nvCxnSpPr>
        <p:spPr bwMode="auto">
          <a:xfrm flipH="1">
            <a:off x="2987824" y="134076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B0552C0-B299-403F-89FC-041B653B123E}"/>
              </a:ext>
            </a:extLst>
          </p:cNvPr>
          <p:cNvCxnSpPr/>
          <p:nvPr/>
        </p:nvCxnSpPr>
        <p:spPr bwMode="auto">
          <a:xfrm>
            <a:off x="4262658" y="155980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AE2EBE8E-57B0-414F-BE9D-38430EE5A85C}"/>
              </a:ext>
            </a:extLst>
          </p:cNvPr>
          <p:cNvCxnSpPr/>
          <p:nvPr/>
        </p:nvCxnSpPr>
        <p:spPr bwMode="auto">
          <a:xfrm flipH="1">
            <a:off x="4262658" y="1637011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EA587E43-F16B-47FF-B73D-320FC3B0E479}"/>
              </a:ext>
            </a:extLst>
          </p:cNvPr>
          <p:cNvCxnSpPr/>
          <p:nvPr/>
        </p:nvCxnSpPr>
        <p:spPr bwMode="auto">
          <a:xfrm>
            <a:off x="3087517" y="185520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FF6695CA-ADD1-4A12-85D3-CB3EB7EEED2D}"/>
              </a:ext>
            </a:extLst>
          </p:cNvPr>
          <p:cNvCxnSpPr/>
          <p:nvPr/>
        </p:nvCxnSpPr>
        <p:spPr bwMode="auto">
          <a:xfrm flipH="1">
            <a:off x="3055719" y="191683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4A638C72-F138-44C6-9502-6EF279570F88}"/>
              </a:ext>
            </a:extLst>
          </p:cNvPr>
          <p:cNvCxnSpPr/>
          <p:nvPr/>
        </p:nvCxnSpPr>
        <p:spPr bwMode="auto">
          <a:xfrm>
            <a:off x="3266471" y="213285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02240DD9-AF60-459B-A751-60AFE462A7FD}"/>
              </a:ext>
            </a:extLst>
          </p:cNvPr>
          <p:cNvCxnSpPr/>
          <p:nvPr/>
        </p:nvCxnSpPr>
        <p:spPr bwMode="auto">
          <a:xfrm flipH="1">
            <a:off x="3231533" y="2204864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1018228D-578C-41A6-B5BD-DFFB49A9EDC1}"/>
              </a:ext>
            </a:extLst>
          </p:cNvPr>
          <p:cNvCxnSpPr/>
          <p:nvPr/>
        </p:nvCxnSpPr>
        <p:spPr bwMode="auto">
          <a:xfrm>
            <a:off x="3275856" y="249289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48E95184-B319-470D-B305-1B52178C4C1B}"/>
              </a:ext>
            </a:extLst>
          </p:cNvPr>
          <p:cNvCxnSpPr/>
          <p:nvPr/>
        </p:nvCxnSpPr>
        <p:spPr bwMode="auto">
          <a:xfrm flipH="1">
            <a:off x="3266471" y="2564904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80A5F713-77BC-4750-8F86-E3C9604A135C}"/>
              </a:ext>
            </a:extLst>
          </p:cNvPr>
          <p:cNvCxnSpPr/>
          <p:nvPr/>
        </p:nvCxnSpPr>
        <p:spPr bwMode="auto">
          <a:xfrm>
            <a:off x="3184090" y="270892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50A4C53C-C87C-41F0-846A-F79E3EB3156C}"/>
              </a:ext>
            </a:extLst>
          </p:cNvPr>
          <p:cNvCxnSpPr/>
          <p:nvPr/>
        </p:nvCxnSpPr>
        <p:spPr bwMode="auto">
          <a:xfrm flipH="1">
            <a:off x="3135382" y="278092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885AD6C2-6264-47EF-A780-457D1E37CA80}"/>
              </a:ext>
            </a:extLst>
          </p:cNvPr>
          <p:cNvCxnSpPr/>
          <p:nvPr/>
        </p:nvCxnSpPr>
        <p:spPr bwMode="auto">
          <a:xfrm>
            <a:off x="3203582" y="299695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1867634A-923C-4709-98B1-A95CBA2989D6}"/>
              </a:ext>
            </a:extLst>
          </p:cNvPr>
          <p:cNvCxnSpPr/>
          <p:nvPr/>
        </p:nvCxnSpPr>
        <p:spPr bwMode="auto">
          <a:xfrm flipH="1">
            <a:off x="3147786" y="306896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7D579A2B-F028-43D5-BA7E-1D8582B3EBF4}"/>
              </a:ext>
            </a:extLst>
          </p:cNvPr>
          <p:cNvCxnSpPr/>
          <p:nvPr/>
        </p:nvCxnSpPr>
        <p:spPr bwMode="auto">
          <a:xfrm>
            <a:off x="4099549" y="3284984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95889CB9-8088-4C82-B3CF-994176B9F013}"/>
              </a:ext>
            </a:extLst>
          </p:cNvPr>
          <p:cNvCxnSpPr/>
          <p:nvPr/>
        </p:nvCxnSpPr>
        <p:spPr bwMode="auto">
          <a:xfrm flipH="1">
            <a:off x="4044604" y="335699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F3F919A3-1C7F-4616-A59B-E2B788620B72}"/>
              </a:ext>
            </a:extLst>
          </p:cNvPr>
          <p:cNvCxnSpPr/>
          <p:nvPr/>
        </p:nvCxnSpPr>
        <p:spPr bwMode="auto">
          <a:xfrm>
            <a:off x="3237701" y="357301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A335A084-BC2C-4A2C-A07B-BB6BC00EE101}"/>
              </a:ext>
            </a:extLst>
          </p:cNvPr>
          <p:cNvCxnSpPr/>
          <p:nvPr/>
        </p:nvCxnSpPr>
        <p:spPr bwMode="auto">
          <a:xfrm flipH="1">
            <a:off x="3212718" y="3667984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31A32A19-2873-4335-B3F5-2631EFE02E85}"/>
              </a:ext>
            </a:extLst>
          </p:cNvPr>
          <p:cNvCxnSpPr/>
          <p:nvPr/>
        </p:nvCxnSpPr>
        <p:spPr bwMode="auto">
          <a:xfrm>
            <a:off x="3231533" y="386104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72050520-9020-423A-97BD-50065B5C8032}"/>
              </a:ext>
            </a:extLst>
          </p:cNvPr>
          <p:cNvCxnSpPr/>
          <p:nvPr/>
        </p:nvCxnSpPr>
        <p:spPr bwMode="auto">
          <a:xfrm flipH="1">
            <a:off x="3199806" y="393305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34C6CB10-2DB2-41A2-9426-72CDB6519396}"/>
              </a:ext>
            </a:extLst>
          </p:cNvPr>
          <p:cNvCxnSpPr/>
          <p:nvPr/>
        </p:nvCxnSpPr>
        <p:spPr bwMode="auto">
          <a:xfrm>
            <a:off x="3275856" y="414908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DAD453B7-A051-4282-B99F-4B5E9A5BBB27}"/>
              </a:ext>
            </a:extLst>
          </p:cNvPr>
          <p:cNvCxnSpPr/>
          <p:nvPr/>
        </p:nvCxnSpPr>
        <p:spPr bwMode="auto">
          <a:xfrm flipH="1">
            <a:off x="3252888" y="422108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E59C12BA-6689-41A9-BFDD-F5AA874BFC60}"/>
              </a:ext>
            </a:extLst>
          </p:cNvPr>
          <p:cNvCxnSpPr/>
          <p:nvPr/>
        </p:nvCxnSpPr>
        <p:spPr bwMode="auto">
          <a:xfrm>
            <a:off x="3254931" y="443711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04BA5358-8BD8-4FE3-ABA7-1300C1294F13}"/>
              </a:ext>
            </a:extLst>
          </p:cNvPr>
          <p:cNvCxnSpPr/>
          <p:nvPr/>
        </p:nvCxnSpPr>
        <p:spPr bwMode="auto">
          <a:xfrm flipH="1">
            <a:off x="3265688" y="450912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FE1676DA-F25E-40AD-9DF9-84C62DBD2B85}"/>
              </a:ext>
            </a:extLst>
          </p:cNvPr>
          <p:cNvCxnSpPr/>
          <p:nvPr/>
        </p:nvCxnSpPr>
        <p:spPr bwMode="auto">
          <a:xfrm>
            <a:off x="2943501" y="4725144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id="{8C361637-E102-455A-AF98-F01AE109C0CC}"/>
              </a:ext>
            </a:extLst>
          </p:cNvPr>
          <p:cNvCxnSpPr/>
          <p:nvPr/>
        </p:nvCxnSpPr>
        <p:spPr bwMode="auto">
          <a:xfrm flipH="1">
            <a:off x="2763091" y="501317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39ED1FC6-7B4F-49FE-849B-D5BA86CA76A1}"/>
              </a:ext>
            </a:extLst>
          </p:cNvPr>
          <p:cNvCxnSpPr/>
          <p:nvPr/>
        </p:nvCxnSpPr>
        <p:spPr bwMode="auto">
          <a:xfrm>
            <a:off x="2836730" y="494116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id="{CFF3D305-CBD2-46A4-9409-A413BCB9396E}"/>
              </a:ext>
            </a:extLst>
          </p:cNvPr>
          <p:cNvCxnSpPr/>
          <p:nvPr/>
        </p:nvCxnSpPr>
        <p:spPr bwMode="auto">
          <a:xfrm flipH="1">
            <a:off x="2943501" y="479715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de flecha 50">
            <a:extLst>
              <a:ext uri="{FF2B5EF4-FFF2-40B4-BE49-F238E27FC236}">
                <a16:creationId xmlns:a16="http://schemas.microsoft.com/office/drawing/2014/main" id="{905CDB6E-06DA-43AE-AF4B-CBDED3208FEF}"/>
              </a:ext>
            </a:extLst>
          </p:cNvPr>
          <p:cNvCxnSpPr/>
          <p:nvPr/>
        </p:nvCxnSpPr>
        <p:spPr bwMode="auto">
          <a:xfrm>
            <a:off x="3087517" y="522920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AF259260-669B-4A6B-A415-A01096D0E96E}"/>
              </a:ext>
            </a:extLst>
          </p:cNvPr>
          <p:cNvCxnSpPr/>
          <p:nvPr/>
        </p:nvCxnSpPr>
        <p:spPr bwMode="auto">
          <a:xfrm flipH="1">
            <a:off x="3090433" y="5301208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Conector recto de flecha 52">
            <a:extLst>
              <a:ext uri="{FF2B5EF4-FFF2-40B4-BE49-F238E27FC236}">
                <a16:creationId xmlns:a16="http://schemas.microsoft.com/office/drawing/2014/main" id="{938DD974-6B6B-47A6-A379-B5F1142DEB07}"/>
              </a:ext>
            </a:extLst>
          </p:cNvPr>
          <p:cNvCxnSpPr/>
          <p:nvPr/>
        </p:nvCxnSpPr>
        <p:spPr bwMode="auto">
          <a:xfrm>
            <a:off x="2511453" y="551723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4D177738-B28C-41F7-852F-A63940912A05}"/>
              </a:ext>
            </a:extLst>
          </p:cNvPr>
          <p:cNvCxnSpPr/>
          <p:nvPr/>
        </p:nvCxnSpPr>
        <p:spPr bwMode="auto">
          <a:xfrm flipH="1">
            <a:off x="2461713" y="558924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de flecha 54">
            <a:extLst>
              <a:ext uri="{FF2B5EF4-FFF2-40B4-BE49-F238E27FC236}">
                <a16:creationId xmlns:a16="http://schemas.microsoft.com/office/drawing/2014/main" id="{1F4C679C-DA0B-41D4-8159-4ED2D69AEE23}"/>
              </a:ext>
            </a:extLst>
          </p:cNvPr>
          <p:cNvCxnSpPr/>
          <p:nvPr/>
        </p:nvCxnSpPr>
        <p:spPr bwMode="auto">
          <a:xfrm>
            <a:off x="3199735" y="587727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de flecha 55">
            <a:extLst>
              <a:ext uri="{FF2B5EF4-FFF2-40B4-BE49-F238E27FC236}">
                <a16:creationId xmlns:a16="http://schemas.microsoft.com/office/drawing/2014/main" id="{584629C2-3CD4-4C0B-AC9E-F6A546B8E8C5}"/>
              </a:ext>
            </a:extLst>
          </p:cNvPr>
          <p:cNvCxnSpPr/>
          <p:nvPr/>
        </p:nvCxnSpPr>
        <p:spPr bwMode="auto">
          <a:xfrm flipH="1">
            <a:off x="3177588" y="594928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CuadroTexto 56">
            <a:extLst>
              <a:ext uri="{FF2B5EF4-FFF2-40B4-BE49-F238E27FC236}">
                <a16:creationId xmlns:a16="http://schemas.microsoft.com/office/drawing/2014/main" id="{4387F1F6-F496-45AE-9286-6DEE1328A6CD}"/>
              </a:ext>
            </a:extLst>
          </p:cNvPr>
          <p:cNvSpPr txBox="1"/>
          <p:nvPr/>
        </p:nvSpPr>
        <p:spPr>
          <a:xfrm>
            <a:off x="7118477" y="6593747"/>
            <a:ext cx="19002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</a:t>
            </a:r>
            <a:r>
              <a:rPr lang="es-MX" sz="1000" dirty="0" err="1">
                <a:solidFill>
                  <a:schemeClr val="tx1">
                    <a:lumMod val="50000"/>
                  </a:schemeClr>
                </a:solidFill>
              </a:rPr>
              <a:t>Manahan</a:t>
            </a: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 (2010)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35B69F2-B2A6-4379-B569-04992A9BB7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r>
              <a:rPr lang="es-MX" altLang="es-MX" sz="2400" dirty="0"/>
              <a:t>La mayoría de los valores anteriores son calculados de datos termodinámicos más que de mediciones potenciométricas directas en una celda electroquímica.</a:t>
            </a:r>
          </a:p>
          <a:p>
            <a:pPr eaLnBrk="1" hangingPunct="1">
              <a:buFont typeface="Wingdings" panose="05000000000000000000" pitchFamily="2" charset="2"/>
              <a:buChar char="F"/>
            </a:pPr>
            <a:endParaRPr lang="es-ES" altLang="es-MX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3476F53C-E1EF-4EBD-BF53-A341EAB54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LOS LÍMITES DE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 EN AGUA</a:t>
            </a:r>
            <a:endParaRPr lang="es-ES" altLang="es-MX" sz="2800" dirty="0"/>
          </a:p>
        </p:txBody>
      </p:sp>
      <p:sp>
        <p:nvSpPr>
          <p:cNvPr id="3174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C3995B9-510F-44DC-8572-199E08FA1F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853136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Dependen del pH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endParaRPr lang="es-MX" altLang="es-MX" sz="1800" dirty="0"/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Rango en el que el agua es termodinámicamente estable (Las 2 reacciones determinan el límite de </a:t>
            </a:r>
            <a:r>
              <a:rPr lang="es-MX" altLang="es-MX" sz="1800" dirty="0" err="1"/>
              <a:t>pE</a:t>
            </a:r>
            <a:r>
              <a:rPr lang="es-MX" altLang="es-MX" sz="1800" dirty="0"/>
              <a:t> en el agua. Las condiciones de P</a:t>
            </a:r>
            <a:r>
              <a:rPr lang="es-MX" altLang="es-MX" sz="1200" dirty="0"/>
              <a:t>O</a:t>
            </a:r>
            <a:r>
              <a:rPr lang="es-MX" altLang="es-MX" sz="1400" baseline="-25000" dirty="0"/>
              <a:t>2</a:t>
            </a:r>
            <a:r>
              <a:rPr lang="es-MX" altLang="es-MX" sz="1800" dirty="0"/>
              <a:t> y P</a:t>
            </a:r>
            <a:r>
              <a:rPr lang="es-MX" altLang="es-MX" sz="1200" dirty="0"/>
              <a:t>H</a:t>
            </a:r>
            <a:r>
              <a:rPr lang="es-MX" altLang="es-MX" sz="1400" baseline="-25000" dirty="0"/>
              <a:t>2 </a:t>
            </a:r>
            <a:r>
              <a:rPr lang="es-MX" altLang="es-MX" sz="1800" dirty="0"/>
              <a:t>= 1 atm, puede ser considerado como el límite oxidante y reductor del agua respectivamente)</a:t>
            </a:r>
          </a:p>
          <a:p>
            <a:pPr lvl="1"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Se puede oxidar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MX" altLang="es-MX" sz="1800" dirty="0"/>
              <a:t>	</a:t>
            </a:r>
            <a:r>
              <a:rPr lang="es-MX" altLang="es-MX" sz="1800" dirty="0">
                <a:solidFill>
                  <a:srgbClr val="FF0000"/>
                </a:solidFill>
              </a:rPr>
              <a:t>2H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O	   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 + 4H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 </a:t>
            </a:r>
            <a:r>
              <a:rPr lang="es-MX" altLang="es-MX" sz="1800" dirty="0">
                <a:solidFill>
                  <a:srgbClr val="FF0000"/>
                </a:solidFill>
              </a:rPr>
              <a:t>+ 4e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     	</a:t>
            </a:r>
            <a:endParaRPr lang="es-MX" altLang="es-MX" sz="1800" dirty="0"/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O reducir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MX" altLang="es-MX" sz="1800" dirty="0"/>
              <a:t>	</a:t>
            </a:r>
            <a:r>
              <a:rPr lang="es-MX" altLang="es-MX" sz="1800" dirty="0">
                <a:solidFill>
                  <a:srgbClr val="FF0000"/>
                </a:solidFill>
              </a:rPr>
              <a:t>2H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O + 2e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 </a:t>
            </a:r>
            <a:r>
              <a:rPr lang="es-MX" altLang="es-MX" sz="1800" dirty="0">
                <a:solidFill>
                  <a:srgbClr val="FF0000"/>
                </a:solidFill>
              </a:rPr>
              <a:t>	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 + 2OH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</a:t>
            </a:r>
            <a:r>
              <a:rPr lang="es-MX" altLang="es-MX" sz="1800" dirty="0">
                <a:solidFill>
                  <a:srgbClr val="FF0000"/>
                </a:solidFill>
              </a:rPr>
              <a:t>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MX" altLang="es-MX" sz="1800" baseline="30000" dirty="0">
                <a:solidFill>
                  <a:srgbClr val="FF0000"/>
                </a:solidFill>
              </a:rPr>
              <a:t>	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Las condiciones de contorno o frontera permiten calcular los límites de estabilidad en el agua.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endParaRPr lang="es-MX" altLang="es-MX" sz="1800" dirty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</a:rPr>
              <a:t>	1/4O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  <a:r>
              <a:rPr lang="es-MX" altLang="es-MX" sz="1800" dirty="0">
                <a:solidFill>
                  <a:srgbClr val="FF0000"/>
                </a:solidFill>
              </a:rPr>
              <a:t> + 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  <a:r>
              <a:rPr lang="es-MX" altLang="es-MX" sz="1800" dirty="0">
                <a:solidFill>
                  <a:srgbClr val="FF0000"/>
                </a:solidFill>
              </a:rPr>
              <a:t> + e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</a:t>
            </a:r>
            <a:r>
              <a:rPr lang="es-MX" altLang="es-MX" sz="1800" dirty="0">
                <a:solidFill>
                  <a:srgbClr val="FF0000"/>
                </a:solidFill>
              </a:rPr>
              <a:t>	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     </a:t>
            </a:r>
            <a:r>
              <a:rPr lang="es-MX" altLang="es-MX" sz="1800" dirty="0">
                <a:solidFill>
                  <a:srgbClr val="FF0000"/>
                </a:solidFill>
              </a:rPr>
              <a:t>1/2H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O	          </a:t>
            </a: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= 20.75 (Tabla)</a:t>
            </a:r>
            <a:endParaRPr lang="es-MX" altLang="es-MX" sz="1800" dirty="0"/>
          </a:p>
          <a:p>
            <a:pPr algn="just" eaLnBrk="1" hangingPunct="1">
              <a:buFont typeface="Wingdings" panose="05000000000000000000" pitchFamily="2" charset="2"/>
              <a:buChar char="F"/>
            </a:pPr>
            <a:endParaRPr lang="es-MX" altLang="es-MX" sz="1800" dirty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s-MX" altLang="es-MX" sz="1800" dirty="0">
              <a:solidFill>
                <a:srgbClr val="FF0000"/>
              </a:solidFill>
            </a:endParaRPr>
          </a:p>
        </p:txBody>
      </p:sp>
      <p:sp>
        <p:nvSpPr>
          <p:cNvPr id="31748" name="Line 5">
            <a:extLst>
              <a:ext uri="{FF2B5EF4-FFF2-40B4-BE49-F238E27FC236}">
                <a16:creationId xmlns:a16="http://schemas.microsoft.com/office/drawing/2014/main" id="{90C03995-8F65-4897-ABF4-7E171B9AE7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3933056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1749" name="Line 6">
            <a:extLst>
              <a:ext uri="{FF2B5EF4-FFF2-40B4-BE49-F238E27FC236}">
                <a16:creationId xmlns:a16="http://schemas.microsoft.com/office/drawing/2014/main" id="{E53653CC-332E-4EEA-BF8D-245BBF994AE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62200" y="4005064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1750" name="Line 7">
            <a:extLst>
              <a:ext uri="{FF2B5EF4-FFF2-40B4-BE49-F238E27FC236}">
                <a16:creationId xmlns:a16="http://schemas.microsoft.com/office/drawing/2014/main" id="{87F7FF59-4308-4F32-B54A-02E28212F0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9900" y="4653136"/>
            <a:ext cx="4953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1751" name="Line 8">
            <a:extLst>
              <a:ext uri="{FF2B5EF4-FFF2-40B4-BE49-F238E27FC236}">
                <a16:creationId xmlns:a16="http://schemas.microsoft.com/office/drawing/2014/main" id="{CA7C9BFD-AC52-4C87-9472-FEDA0ACD8B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4581128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1752" name="Line 9">
            <a:extLst>
              <a:ext uri="{FF2B5EF4-FFF2-40B4-BE49-F238E27FC236}">
                <a16:creationId xmlns:a16="http://schemas.microsoft.com/office/drawing/2014/main" id="{74A2141C-D56F-4796-9AF1-E13BAAF6B5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24200" y="6093296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1753" name="Line 10">
            <a:extLst>
              <a:ext uri="{FF2B5EF4-FFF2-40B4-BE49-F238E27FC236}">
                <a16:creationId xmlns:a16="http://schemas.microsoft.com/office/drawing/2014/main" id="{74D06A76-C5AB-45C1-84EA-715449E7849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6021288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75B51CF-2DE6-4903-B306-CB549C9D3D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257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Esta ecuación define que el pH depende de los límites de oxidación del agua.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</a:rPr>
              <a:t>	1/4O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 + 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  <a:r>
              <a:rPr lang="es-MX" altLang="es-MX" sz="1800" dirty="0">
                <a:solidFill>
                  <a:srgbClr val="FF0000"/>
                </a:solidFill>
              </a:rPr>
              <a:t> + e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</a:t>
            </a:r>
            <a:r>
              <a:rPr lang="es-MX" altLang="es-MX" sz="1800" dirty="0">
                <a:solidFill>
                  <a:srgbClr val="FF0000"/>
                </a:solidFill>
              </a:rPr>
              <a:t>	1/2H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O	          </a:t>
            </a: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= 20.75 </a:t>
            </a:r>
            <a:endParaRPr lang="es-MX" altLang="es-MX" sz="18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A un pH específico, el </a:t>
            </a:r>
            <a:r>
              <a:rPr lang="es-MX" altLang="es-MX" sz="1800" dirty="0" err="1"/>
              <a:t>pE</a:t>
            </a:r>
            <a:r>
              <a:rPr lang="es-MX" altLang="es-MX" sz="1800" dirty="0"/>
              <a:t> es un valor más positivo que el obtenido, en la siguiente ecuación indica que no puede existir equilibrio en el agua  en contacto con la atmósfera.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</a:t>
            </a:r>
            <a:r>
              <a:rPr lang="es-MX" altLang="es-MX" sz="1800" dirty="0" err="1">
                <a:solidFill>
                  <a:srgbClr val="FF0000"/>
                </a:solidFill>
              </a:rPr>
              <a:t>pE</a:t>
            </a:r>
            <a:r>
              <a:rPr lang="es-MX" altLang="es-MX" sz="1800" dirty="0">
                <a:solidFill>
                  <a:srgbClr val="FF0000"/>
                </a:solidFill>
              </a:rPr>
              <a:t> = </a:t>
            </a: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 + log(P</a:t>
            </a:r>
            <a:r>
              <a:rPr lang="es-MX" altLang="es-MX" sz="1800" baseline="30000" dirty="0">
                <a:solidFill>
                  <a:srgbClr val="FF0000"/>
                </a:solidFill>
              </a:rPr>
              <a:t>1/4</a:t>
            </a:r>
            <a:r>
              <a:rPr lang="es-MX" altLang="es-MX" sz="1800" dirty="0">
                <a:solidFill>
                  <a:srgbClr val="FF0000"/>
                </a:solidFill>
              </a:rPr>
              <a:t>O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[H</a:t>
            </a:r>
            <a:r>
              <a:rPr lang="es-MX" altLang="es-MX" sz="1800" baseline="30000" dirty="0">
                <a:solidFill>
                  <a:srgbClr val="FF0000"/>
                </a:solidFill>
                <a:cs typeface="Tahoma" panose="020B0604030504040204" pitchFamily="34" charset="0"/>
              </a:rPr>
              <a:t>+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])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  <a:r>
              <a:rPr lang="es-MX" altLang="es-MX" sz="1800" dirty="0" err="1">
                <a:solidFill>
                  <a:srgbClr val="FF0000"/>
                </a:solidFill>
                <a:cs typeface="Tahoma" panose="020B0604030504040204" pitchFamily="34" charset="0"/>
              </a:rPr>
              <a:t>pE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 = 20.75 – pH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</a:t>
            </a:r>
            <a:r>
              <a:rPr lang="es-MX" altLang="es-MX" sz="1800" dirty="0">
                <a:cs typeface="Tahoma" panose="020B0604030504040204" pitchFamily="34" charset="0"/>
              </a:rPr>
              <a:t>La relación </a:t>
            </a:r>
            <a:r>
              <a:rPr lang="es-MX" altLang="es-MX" sz="1800" dirty="0" err="1">
                <a:cs typeface="Tahoma" panose="020B0604030504040204" pitchFamily="34" charset="0"/>
              </a:rPr>
              <a:t>pE</a:t>
            </a:r>
            <a:r>
              <a:rPr lang="es-MX" altLang="es-MX" sz="1800" dirty="0">
                <a:cs typeface="Tahoma" panose="020B0604030504040204" pitchFamily="34" charset="0"/>
              </a:rPr>
              <a:t>-pH para los límites reductores del agua tomado a P</a:t>
            </a:r>
            <a:r>
              <a:rPr lang="es-MX" altLang="es-MX" sz="1200" dirty="0">
                <a:cs typeface="Tahoma" panose="020B0604030504040204" pitchFamily="34" charset="0"/>
              </a:rPr>
              <a:t>H</a:t>
            </a:r>
            <a:r>
              <a:rPr lang="es-MX" altLang="es-MX" sz="1200" baseline="-25000" dirty="0">
                <a:cs typeface="Tahoma" panose="020B0604030504040204" pitchFamily="34" charset="0"/>
              </a:rPr>
              <a:t>2</a:t>
            </a:r>
            <a:r>
              <a:rPr lang="es-MX" altLang="es-MX" sz="1800" dirty="0">
                <a:cs typeface="Tahoma" panose="020B0604030504040204" pitchFamily="34" charset="0"/>
              </a:rPr>
              <a:t>= 1.0 atm, esta dada por la siguiente derivación.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</a:rPr>
              <a:t>	H</a:t>
            </a:r>
            <a:r>
              <a:rPr lang="es-MX" altLang="es-MX" sz="1800" baseline="30000" dirty="0">
                <a:solidFill>
                  <a:srgbClr val="FF0000"/>
                </a:solidFill>
              </a:rPr>
              <a:t>+</a:t>
            </a:r>
            <a:r>
              <a:rPr lang="es-MX" altLang="es-MX" sz="1800" dirty="0">
                <a:solidFill>
                  <a:srgbClr val="FF0000"/>
                </a:solidFill>
              </a:rPr>
              <a:t> +  e</a:t>
            </a:r>
            <a:r>
              <a:rPr lang="es-MX" altLang="es-MX" sz="1800" baseline="30000" dirty="0">
                <a:solidFill>
                  <a:srgbClr val="FF0000"/>
                </a:solidFill>
              </a:rPr>
              <a:t>-</a:t>
            </a:r>
            <a:r>
              <a:rPr lang="es-MX" altLang="es-MX" sz="1800" dirty="0">
                <a:solidFill>
                  <a:srgbClr val="FF0000"/>
                </a:solidFill>
              </a:rPr>
              <a:t>	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     </a:t>
            </a:r>
            <a:r>
              <a:rPr lang="es-MX" altLang="es-MX" sz="1800" dirty="0">
                <a:solidFill>
                  <a:srgbClr val="FF0000"/>
                </a:solidFill>
              </a:rPr>
              <a:t>1/2H</a:t>
            </a:r>
            <a:r>
              <a:rPr lang="es-MX" altLang="es-MX" sz="1800" baseline="-25000" dirty="0">
                <a:solidFill>
                  <a:srgbClr val="FF0000"/>
                </a:solidFill>
              </a:rPr>
              <a:t>2</a:t>
            </a:r>
            <a:r>
              <a:rPr lang="es-MX" altLang="es-MX" sz="1800" dirty="0">
                <a:solidFill>
                  <a:srgbClr val="FF0000"/>
                </a:solidFill>
              </a:rPr>
              <a:t>	          </a:t>
            </a: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= 0.00</a:t>
            </a:r>
            <a:endParaRPr lang="es-MX" altLang="es-MX" sz="1800" dirty="0"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</a:rPr>
              <a:t>	</a:t>
            </a:r>
            <a:r>
              <a:rPr lang="es-MX" altLang="es-MX" sz="1800" dirty="0" err="1">
                <a:solidFill>
                  <a:srgbClr val="FF0000"/>
                </a:solidFill>
              </a:rPr>
              <a:t>pE</a:t>
            </a:r>
            <a:r>
              <a:rPr lang="es-MX" altLang="es-MX" sz="1800" dirty="0">
                <a:solidFill>
                  <a:srgbClr val="FF0000"/>
                </a:solidFill>
              </a:rPr>
              <a:t> = </a:t>
            </a:r>
            <a:r>
              <a:rPr lang="es-MX" altLang="es-MX" sz="1800" dirty="0" err="1">
                <a:solidFill>
                  <a:srgbClr val="FF0000"/>
                </a:solidFill>
              </a:rPr>
              <a:t>pE°</a:t>
            </a:r>
            <a:r>
              <a:rPr lang="es-MX" altLang="es-MX" sz="1800" dirty="0">
                <a:solidFill>
                  <a:srgbClr val="FF0000"/>
                </a:solidFill>
              </a:rPr>
              <a:t> + log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[H</a:t>
            </a:r>
            <a:r>
              <a:rPr lang="es-MX" altLang="es-MX" sz="1800" baseline="30000" dirty="0">
                <a:solidFill>
                  <a:srgbClr val="FF0000"/>
                </a:solidFill>
                <a:cs typeface="Tahoma" panose="020B0604030504040204" pitchFamily="34" charset="0"/>
              </a:rPr>
              <a:t>+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]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  <a:r>
              <a:rPr lang="es-MX" altLang="es-MX" sz="1800" dirty="0" err="1">
                <a:solidFill>
                  <a:srgbClr val="FF0000"/>
                </a:solidFill>
                <a:cs typeface="Tahoma" panose="020B0604030504040204" pitchFamily="34" charset="0"/>
              </a:rPr>
              <a:t>pE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 = – pH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cs typeface="Tahoma" panose="020B0604030504040204" pitchFamily="34" charset="0"/>
              </a:rPr>
              <a:t>	La descomposición del agua es muy lenta en ausencia de un catalizador, el agua puede estar temporalmente en un no equilibrio.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000" dirty="0"/>
          </a:p>
        </p:txBody>
      </p:sp>
      <p:sp>
        <p:nvSpPr>
          <p:cNvPr id="32771" name="Line 4">
            <a:extLst>
              <a:ext uri="{FF2B5EF4-FFF2-40B4-BE49-F238E27FC236}">
                <a16:creationId xmlns:a16="http://schemas.microsoft.com/office/drawing/2014/main" id="{89171AAD-056E-45C2-94B9-17520DBA3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832" y="2276872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2772" name="Line 5">
            <a:extLst>
              <a:ext uri="{FF2B5EF4-FFF2-40B4-BE49-F238E27FC236}">
                <a16:creationId xmlns:a16="http://schemas.microsoft.com/office/drawing/2014/main" id="{5CCD6B53-8865-4DDA-9944-705FC691B3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48000" y="234888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2773" name="Line 6">
            <a:extLst>
              <a:ext uri="{FF2B5EF4-FFF2-40B4-BE49-F238E27FC236}">
                <a16:creationId xmlns:a16="http://schemas.microsoft.com/office/drawing/2014/main" id="{A924215A-60A7-4DD9-BC33-7C67E15927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52578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2774" name="Line 7">
            <a:extLst>
              <a:ext uri="{FF2B5EF4-FFF2-40B4-BE49-F238E27FC236}">
                <a16:creationId xmlns:a16="http://schemas.microsoft.com/office/drawing/2014/main" id="{A0CF2EAF-11CE-4877-AAD2-FD51EB7A9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14600" y="5204209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476F53C-E1EF-4EBD-BF53-A341EAB54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LOS LÍMITES DE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 EN AGUA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30717FCB-ACA8-4930-90CD-0ECB51444D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400" dirty="0"/>
              <a:t>VALORES DE </a:t>
            </a:r>
            <a:r>
              <a:rPr lang="es-MX" altLang="es-MX" sz="2400" dirty="0" err="1"/>
              <a:t>pE</a:t>
            </a:r>
            <a:r>
              <a:rPr lang="es-MX" altLang="es-MX" sz="2400" dirty="0"/>
              <a:t> EN SISTEMAS DE AGUAS NATURALES</a:t>
            </a:r>
            <a:endParaRPr lang="es-ES" altLang="es-MX" sz="2400" dirty="0"/>
          </a:p>
        </p:txBody>
      </p:sp>
      <p:sp>
        <p:nvSpPr>
          <p:cNvPr id="3379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CB58DF6-12D1-4DFB-BC17-19F67E1485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/>
              <a:t>Generalmente no es posible obtenerlos por mediciones </a:t>
            </a:r>
            <a:r>
              <a:rPr lang="es-MX" altLang="es-MX" sz="2000" dirty="0" err="1"/>
              <a:t>potenciometricas</a:t>
            </a:r>
            <a:r>
              <a:rPr lang="es-MX" altLang="es-MX" sz="2000" dirty="0"/>
              <a:t> directas.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/>
              <a:t>Los valores pueden ser calculados de las especies presentes en equilibrio con la atmósfera. </a:t>
            </a:r>
            <a:r>
              <a:rPr lang="es-MX" altLang="es-MX" sz="2000" dirty="0">
                <a:cs typeface="Tahoma" panose="020B0604030504040204" pitchFamily="34" charset="0"/>
              </a:rPr>
              <a:t>P</a:t>
            </a:r>
            <a:r>
              <a:rPr lang="es-MX" altLang="es-MX" sz="1600" dirty="0">
                <a:cs typeface="Tahoma" panose="020B0604030504040204" pitchFamily="34" charset="0"/>
              </a:rPr>
              <a:t>O</a:t>
            </a:r>
            <a:r>
              <a:rPr lang="es-MX" altLang="es-MX" sz="1600" baseline="-25000" dirty="0">
                <a:cs typeface="Tahoma" panose="020B0604030504040204" pitchFamily="34" charset="0"/>
              </a:rPr>
              <a:t>2</a:t>
            </a:r>
            <a:r>
              <a:rPr lang="es-MX" altLang="es-MX" sz="2000" dirty="0">
                <a:cs typeface="Tahoma" panose="020B0604030504040204" pitchFamily="34" charset="0"/>
              </a:rPr>
              <a:t>= 0.21 atm y [H</a:t>
            </a:r>
            <a:r>
              <a:rPr lang="es-MX" altLang="es-MX" sz="2000" baseline="30000" dirty="0">
                <a:cs typeface="Tahoma" panose="020B0604030504040204" pitchFamily="34" charset="0"/>
              </a:rPr>
              <a:t>+</a:t>
            </a:r>
            <a:r>
              <a:rPr lang="es-MX" altLang="es-MX" sz="2000" dirty="0">
                <a:cs typeface="Tahoma" panose="020B0604030504040204" pitchFamily="34" charset="0"/>
              </a:rPr>
              <a:t>]=1.00X10</a:t>
            </a:r>
            <a:r>
              <a:rPr lang="es-MX" altLang="es-MX" sz="2000" baseline="30000" dirty="0">
                <a:cs typeface="Tahoma" panose="020B0604030504040204" pitchFamily="34" charset="0"/>
              </a:rPr>
              <a:t>-7</a:t>
            </a:r>
            <a:r>
              <a:rPr lang="es-MX" altLang="es-MX" sz="2000" dirty="0">
                <a:cs typeface="Tahoma" panose="020B0604030504040204" pitchFamily="34" charset="0"/>
              </a:rPr>
              <a:t> M</a:t>
            </a:r>
            <a:endParaRPr lang="es-MX" altLang="es-MX" sz="2000" baseline="30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</a:t>
            </a:r>
            <a:r>
              <a:rPr lang="es-MX" altLang="es-MX" sz="2000" dirty="0" err="1">
                <a:solidFill>
                  <a:srgbClr val="FF0000"/>
                </a:solidFill>
              </a:rPr>
              <a:t>pE</a:t>
            </a:r>
            <a:r>
              <a:rPr lang="es-MX" altLang="es-MX" sz="2000" dirty="0">
                <a:solidFill>
                  <a:srgbClr val="FF0000"/>
                </a:solidFill>
              </a:rPr>
              <a:t> = 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 + log(P</a:t>
            </a:r>
            <a:r>
              <a:rPr lang="es-MX" altLang="es-MX" sz="2000" baseline="30000" dirty="0">
                <a:solidFill>
                  <a:srgbClr val="FF0000"/>
                </a:solidFill>
              </a:rPr>
              <a:t>1/4</a:t>
            </a:r>
            <a:r>
              <a:rPr lang="es-MX" altLang="es-MX" sz="1200" dirty="0">
                <a:solidFill>
                  <a:srgbClr val="FF0000"/>
                </a:solidFill>
              </a:rPr>
              <a:t>O</a:t>
            </a:r>
            <a:r>
              <a:rPr lang="es-MX" altLang="es-MX" sz="12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[H</a:t>
            </a:r>
            <a:r>
              <a:rPr lang="es-MX" altLang="es-MX" sz="2000" baseline="30000" dirty="0">
                <a:solidFill>
                  <a:srgbClr val="FF0000"/>
                </a:solidFill>
                <a:cs typeface="Tahoma" panose="020B0604030504040204" pitchFamily="34" charset="0"/>
              </a:rPr>
              <a:t>+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])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	PE = 20.75 – </a:t>
            </a:r>
            <a:r>
              <a:rPr lang="es-MX" altLang="es-MX" sz="2000" dirty="0">
                <a:solidFill>
                  <a:srgbClr val="FF0000"/>
                </a:solidFill>
              </a:rPr>
              <a:t>log 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{</a:t>
            </a:r>
            <a:r>
              <a:rPr lang="es-MX" altLang="es-MX" sz="2000" dirty="0">
                <a:solidFill>
                  <a:srgbClr val="FF0000"/>
                </a:solidFill>
              </a:rPr>
              <a:t>(0.21)</a:t>
            </a:r>
            <a:r>
              <a:rPr lang="es-MX" altLang="es-MX" sz="2000" baseline="30000" dirty="0">
                <a:solidFill>
                  <a:srgbClr val="FF0000"/>
                </a:solidFill>
              </a:rPr>
              <a:t>1/4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X 1.00X10</a:t>
            </a:r>
            <a:r>
              <a:rPr lang="es-MX" altLang="es-MX" sz="2000" baseline="30000" dirty="0">
                <a:solidFill>
                  <a:srgbClr val="FF0000"/>
                </a:solidFill>
                <a:cs typeface="Tahoma" panose="020B0604030504040204" pitchFamily="34" charset="0"/>
              </a:rPr>
              <a:t>-7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}=13.8 </a:t>
            </a:r>
            <a:r>
              <a:rPr lang="es-MX" altLang="es-MX" sz="2000" dirty="0">
                <a:cs typeface="Tahoma" panose="020B0604030504040204" pitchFamily="34" charset="0"/>
              </a:rPr>
              <a:t>(aeróbicas)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>
                <a:cs typeface="Tahoma" panose="020B0604030504040204" pitchFamily="34" charset="0"/>
              </a:rPr>
              <a:t>Condiciones </a:t>
            </a:r>
            <a:r>
              <a:rPr lang="es-MX" altLang="es-MX" sz="2000" dirty="0" err="1">
                <a:cs typeface="Tahoma" panose="020B0604030504040204" pitchFamily="34" charset="0"/>
              </a:rPr>
              <a:t>anaerobicas</a:t>
            </a:r>
            <a:r>
              <a:rPr lang="es-MX" altLang="es-MX" sz="2000" dirty="0">
                <a:cs typeface="Tahoma" panose="020B0604030504040204" pitchFamily="34" charset="0"/>
              </a:rPr>
              <a:t> en el agua (metano y dióxido de carbono están siendo producidos por </a:t>
            </a:r>
            <a:r>
              <a:rPr lang="es-MX" altLang="es-MX" sz="2000" dirty="0" err="1">
                <a:cs typeface="Tahoma" panose="020B0604030504040204" pitchFamily="34" charset="0"/>
              </a:rPr>
              <a:t>micoorganismos</a:t>
            </a:r>
            <a:r>
              <a:rPr lang="es-MX" altLang="es-MX" sz="2000" dirty="0">
                <a:cs typeface="Tahoma" panose="020B0604030504040204" pitchFamily="34" charset="0"/>
              </a:rPr>
              <a:t>).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Se asume P</a:t>
            </a:r>
            <a:r>
              <a:rPr lang="es-MX" altLang="es-MX" sz="1200" dirty="0"/>
              <a:t>CO</a:t>
            </a:r>
            <a:r>
              <a:rPr lang="es-MX" altLang="es-MX" sz="1200" baseline="-25000" dirty="0"/>
              <a:t>2</a:t>
            </a:r>
            <a:r>
              <a:rPr lang="es-MX" altLang="es-MX" sz="2000" dirty="0">
                <a:cs typeface="Tahoma" panose="020B0604030504040204" pitchFamily="34" charset="0"/>
              </a:rPr>
              <a:t> = P</a:t>
            </a:r>
            <a:r>
              <a:rPr lang="es-MX" altLang="es-MX" sz="1200" dirty="0"/>
              <a:t>CH</a:t>
            </a:r>
            <a:r>
              <a:rPr lang="es-MX" altLang="es-MX" sz="1200" baseline="-25000" dirty="0"/>
              <a:t>4</a:t>
            </a:r>
            <a:r>
              <a:rPr lang="es-MX" altLang="es-MX" sz="2000" dirty="0">
                <a:cs typeface="Tahoma" panose="020B0604030504040204" pitchFamily="34" charset="0"/>
              </a:rPr>
              <a:t> y que el pH = 7.00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1/8CO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000" dirty="0">
                <a:solidFill>
                  <a:srgbClr val="FF0000"/>
                </a:solidFill>
              </a:rPr>
              <a:t> + H</a:t>
            </a:r>
            <a:r>
              <a:rPr lang="es-MX" altLang="es-MX" sz="2000" baseline="30000" dirty="0">
                <a:solidFill>
                  <a:srgbClr val="FF0000"/>
                </a:solidFill>
              </a:rPr>
              <a:t>+</a:t>
            </a:r>
            <a:r>
              <a:rPr lang="es-MX" altLang="es-MX" sz="2000" dirty="0">
                <a:solidFill>
                  <a:srgbClr val="FF0000"/>
                </a:solidFill>
              </a:rPr>
              <a:t> + 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</a:t>
            </a:r>
            <a:r>
              <a:rPr lang="es-MX" altLang="es-MX" sz="2000" dirty="0">
                <a:solidFill>
                  <a:srgbClr val="FF0000"/>
                </a:solidFill>
              </a:rPr>
              <a:t>	        1/8CH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4 </a:t>
            </a:r>
            <a:r>
              <a:rPr lang="es-MX" altLang="es-MX" sz="2000" dirty="0">
                <a:solidFill>
                  <a:srgbClr val="FF0000"/>
                </a:solidFill>
              </a:rPr>
              <a:t>+ 1/4H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000" dirty="0">
                <a:solidFill>
                  <a:srgbClr val="FF0000"/>
                </a:solidFill>
              </a:rPr>
              <a:t>O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</a:t>
            </a:r>
            <a:r>
              <a:rPr lang="es-MX" altLang="es-MX" sz="2000" dirty="0"/>
              <a:t>La ecuación de </a:t>
            </a:r>
            <a:r>
              <a:rPr lang="es-MX" altLang="es-MX" sz="2000" dirty="0" err="1"/>
              <a:t>Nernst</a:t>
            </a: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000" dirty="0"/>
          </a:p>
        </p:txBody>
      </p:sp>
      <p:sp>
        <p:nvSpPr>
          <p:cNvPr id="33796" name="Line 7">
            <a:extLst>
              <a:ext uri="{FF2B5EF4-FFF2-40B4-BE49-F238E27FC236}">
                <a16:creationId xmlns:a16="http://schemas.microsoft.com/office/drawing/2014/main" id="{372DBA89-FFBB-4756-9523-29F4A53D20F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45720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33797" name="Line 9">
            <a:extLst>
              <a:ext uri="{FF2B5EF4-FFF2-40B4-BE49-F238E27FC236}">
                <a16:creationId xmlns:a16="http://schemas.microsoft.com/office/drawing/2014/main" id="{8BA91024-6B5C-4298-9529-818D9CDD7D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6600" y="47244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AE2D1174-0AF6-4A2D-93F7-C532E203E62E}"/>
                  </a:ext>
                </a:extLst>
              </p:cNvPr>
              <p:cNvSpPr txBox="1"/>
              <p:nvPr/>
            </p:nvSpPr>
            <p:spPr>
              <a:xfrm>
                <a:off x="1043608" y="5810225"/>
                <a:ext cx="7521739" cy="8916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sz="2000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sz="2000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=2.87+</m:t>
                      </m:r>
                      <m:func>
                        <m:funcPr>
                          <m:ctrlPr>
                            <a:rPr lang="es-MX" sz="2000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000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s-MX" sz="2000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s-MX" sz="2000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sz="2000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s-MX" sz="2000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sz="2000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</m:t>
                                      </m:r>
                                    </m:e>
                                    <m:sub>
                                      <m:r>
                                        <a:rPr lang="es-MX" sz="2000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s-MX" sz="2000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1/8</m:t>
                                  </m:r>
                                </m:sup>
                              </m:sSub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sz="2000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sz="2000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sz="2000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sz="2000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bSup>
                                <m:sSubSupPr>
                                  <m:ctrlPr>
                                    <a:rPr lang="es-MX" sz="2000" i="1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sz="2000" i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s-MX" sz="2000" i="1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sz="2000" i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MX" sz="2000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s-MX" sz="2000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s-MX" sz="2000" i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1/8</m:t>
                                  </m:r>
                                </m:sup>
                              </m:sSub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sz="2000" i="1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sz="2000" i="1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sz="2000" i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sz="2000" i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e>
                      </m:func>
                      <m:r>
                        <a:rPr lang="es-MX" sz="2000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=2.87+</m:t>
                      </m:r>
                      <m:r>
                        <m:rPr>
                          <m:sty m:val="p"/>
                        </m:rPr>
                        <a:rPr lang="es-MX" sz="2000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000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sz="2000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 sz="2000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s-MX" sz="2000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s-MX" sz="2000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=2.87−7.00=−4.13</m:t>
                      </m:r>
                    </m:oMath>
                  </m:oMathPara>
                </a14:m>
                <a:endParaRPr lang="es-MX" sz="20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AE2D1174-0AF6-4A2D-93F7-C532E203E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810225"/>
                <a:ext cx="7521739" cy="8916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1556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08CB6734-6252-4D6C-99E9-F77BDC4AD5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</a:rPr>
              <a:t>	pE = pE° + log(P</a:t>
            </a:r>
            <a:r>
              <a:rPr lang="es-MX" altLang="es-MX" sz="2000" baseline="30000">
                <a:solidFill>
                  <a:srgbClr val="FF0000"/>
                </a:solidFill>
              </a:rPr>
              <a:t>1/4</a:t>
            </a:r>
            <a:r>
              <a:rPr lang="es-MX" altLang="es-MX" sz="1200">
                <a:solidFill>
                  <a:srgbClr val="FF0000"/>
                </a:solidFill>
              </a:rPr>
              <a:t>O</a:t>
            </a:r>
            <a:r>
              <a:rPr lang="es-MX" altLang="es-MX" sz="1200" baseline="-25000">
                <a:solidFill>
                  <a:srgbClr val="FF0000"/>
                </a:solidFill>
              </a:rPr>
              <a:t>2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[H</a:t>
            </a:r>
            <a:r>
              <a:rPr lang="es-MX" altLang="es-MX" sz="2000" baseline="30000">
                <a:solidFill>
                  <a:srgbClr val="FF0000"/>
                </a:solidFill>
                <a:cs typeface="Tahoma" panose="020B0604030504040204" pitchFamily="34" charset="0"/>
              </a:rPr>
              <a:t>+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])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	PE = 20.75 – pH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	-4.13 = 20.75 + </a:t>
            </a:r>
            <a:r>
              <a:rPr lang="es-MX" altLang="es-MX" sz="2000">
                <a:solidFill>
                  <a:srgbClr val="FF0000"/>
                </a:solidFill>
              </a:rPr>
              <a:t>log(P</a:t>
            </a:r>
            <a:r>
              <a:rPr lang="es-MX" altLang="es-MX" sz="2000" baseline="30000">
                <a:solidFill>
                  <a:srgbClr val="FF0000"/>
                </a:solidFill>
              </a:rPr>
              <a:t>1/4</a:t>
            </a:r>
            <a:r>
              <a:rPr lang="es-MX" altLang="es-MX" sz="1200">
                <a:solidFill>
                  <a:srgbClr val="FF0000"/>
                </a:solidFill>
              </a:rPr>
              <a:t>O</a:t>
            </a:r>
            <a:r>
              <a:rPr lang="es-MX" altLang="es-MX" sz="1200" baseline="-25000">
                <a:solidFill>
                  <a:srgbClr val="FF0000"/>
                </a:solidFill>
              </a:rPr>
              <a:t>2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X 1.00X10</a:t>
            </a:r>
            <a:r>
              <a:rPr lang="es-MX" altLang="es-MX" sz="2000" baseline="30000">
                <a:solidFill>
                  <a:srgbClr val="FF0000"/>
                </a:solidFill>
                <a:cs typeface="Tahoma" panose="020B0604030504040204" pitchFamily="34" charset="0"/>
              </a:rPr>
              <a:t>-7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)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  <a:r>
              <a:rPr lang="es-MX" altLang="es-MX" sz="2000">
                <a:cs typeface="Tahoma" panose="020B0604030504040204" pitchFamily="34" charset="0"/>
              </a:rPr>
              <a:t>La presión del oxígeno es 3.0X10</a:t>
            </a:r>
            <a:r>
              <a:rPr lang="es-MX" altLang="es-MX" sz="2000" baseline="30000">
                <a:cs typeface="Tahoma" panose="020B0604030504040204" pitchFamily="34" charset="0"/>
              </a:rPr>
              <a:t>-72</a:t>
            </a:r>
            <a:r>
              <a:rPr lang="es-MX" altLang="es-MX" sz="2000">
                <a:cs typeface="Tahoma" panose="020B0604030504040204" pitchFamily="34" charset="0"/>
              </a:rPr>
              <a:t> atm, la cual es muy baja por lo que el equilibrio con respecto a la presión parcial de  oxígeno no se logra. 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cs typeface="Tahoma" panose="020B060403050404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cs typeface="Tahoma" panose="020B060403050404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/>
            <a:endParaRPr lang="es-ES" altLang="es-MX"/>
          </a:p>
        </p:txBody>
      </p:sp>
      <p:sp>
        <p:nvSpPr>
          <p:cNvPr id="2" name="1 Rectángulo"/>
          <p:cNvSpPr/>
          <p:nvPr/>
        </p:nvSpPr>
        <p:spPr>
          <a:xfrm>
            <a:off x="611560" y="54868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dirty="0"/>
              <a:t>VALORES DE </a:t>
            </a:r>
            <a:r>
              <a:rPr lang="es-MX" altLang="es-MX" dirty="0" err="1"/>
              <a:t>pE</a:t>
            </a:r>
            <a:r>
              <a:rPr lang="es-MX" altLang="es-MX" dirty="0"/>
              <a:t> EN SISTEMAS DE AGUAS NATURALES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C9F7558-161C-42B2-BAE7-395113ED31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z="4000"/>
              <a:t>DIAGRAMAS pE - pH</a:t>
            </a:r>
            <a:endParaRPr lang="es-ES" altLang="es-MX" sz="4000"/>
          </a:p>
        </p:txBody>
      </p:sp>
      <p:sp>
        <p:nvSpPr>
          <p:cNvPr id="35843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7A66E9AA-AE75-4D84-824E-A87E2E75F0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>
                <a:cs typeface="Times New Roman" panose="02020603050405020304" pitchFamily="18" charset="0"/>
              </a:rPr>
              <a:t>	Muestran la región de estabilidad de las distintas especies en agua.</a:t>
            </a:r>
            <a:endParaRPr lang="es-ES" altLang="es-MX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C9F5889-3D17-4327-AF0E-0BCC33390A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72400" cy="1143000"/>
          </a:xfrm>
        </p:spPr>
        <p:txBody>
          <a:bodyPr anchor="ctr"/>
          <a:lstStyle/>
          <a:p>
            <a:pPr algn="just" eaLnBrk="1" hangingPunct="1"/>
            <a:r>
              <a:rPr lang="es-MX" altLang="es-MX" sz="2800" dirty="0"/>
              <a:t>SINOPSIS DE LA TERMINOLOGÍA QUE SE USA PARA DESCRIBIR CELDAS VOLTAICAS</a:t>
            </a:r>
            <a:endParaRPr lang="es-ES" altLang="es-MX" sz="2800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2833679B-32C8-49CD-AD10-574F742AAC2C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/>
          <a:srcRect l="25403" t="23462" r="44554" b="34425"/>
          <a:stretch/>
        </p:blipFill>
        <p:spPr bwMode="auto">
          <a:xfrm>
            <a:off x="900113" y="1628775"/>
            <a:ext cx="6940550" cy="4572000"/>
          </a:xfrm>
          <a:prstGeom prst="rect">
            <a:avLst/>
          </a:prstGeom>
          <a:ln w="38100" cap="sq" cmpd="dbl">
            <a:solidFill>
              <a:srgbClr val="0099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B86F829-1373-4093-8A8A-95B9027FBA28}"/>
              </a:ext>
            </a:extLst>
          </p:cNvPr>
          <p:cNvSpPr txBox="1"/>
          <p:nvPr/>
        </p:nvSpPr>
        <p:spPr>
          <a:xfrm>
            <a:off x="5940425" y="6453188"/>
            <a:ext cx="1900238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Brown et al (2009)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35B7F81-22B0-45F1-918A-EACCD79354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es-MX" altLang="es-MX" sz="2000"/>
              <a:t>Diagrama de pE-pH para el hierro puede ser construido asumiendo una concentracción máxima de hierro en solución 1.0X10</a:t>
            </a:r>
            <a:r>
              <a:rPr lang="es-MX" altLang="es-MX" sz="2000" baseline="30000"/>
              <a:t>-5</a:t>
            </a:r>
            <a:r>
              <a:rPr lang="es-MX" altLang="es-MX" sz="2000"/>
              <a:t> M</a:t>
            </a:r>
            <a:br>
              <a:rPr lang="es-MX" altLang="es-MX" sz="2000"/>
            </a:br>
            <a:r>
              <a:rPr lang="es-MX" altLang="es-MX" sz="2000"/>
              <a:t>El siguiente equilibrio puede ser considerado:</a:t>
            </a:r>
            <a:endParaRPr lang="es-ES" altLang="es-MX" sz="2000"/>
          </a:p>
        </p:txBody>
      </p:sp>
      <p:sp>
        <p:nvSpPr>
          <p:cNvPr id="3686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1EC8479-49E8-4A04-9AEB-7F4A9A47E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075" y="1628800"/>
            <a:ext cx="7772400" cy="496855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3+</a:t>
            </a:r>
            <a:r>
              <a:rPr lang="es-MX" altLang="es-MX" sz="2000" dirty="0">
                <a:solidFill>
                  <a:srgbClr val="FF0000"/>
                </a:solidFill>
              </a:rPr>
              <a:t>+ 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-</a:t>
            </a:r>
            <a:r>
              <a:rPr lang="es-MX" altLang="es-MX" sz="2000" dirty="0">
                <a:solidFill>
                  <a:srgbClr val="FF0000"/>
                </a:solidFill>
              </a:rPr>
              <a:t> </a:t>
            </a:r>
            <a:r>
              <a:rPr lang="es-MX" altLang="es-MX" sz="2000" baseline="30000" dirty="0">
                <a:solidFill>
                  <a:srgbClr val="FF0000"/>
                </a:solidFill>
              </a:rPr>
              <a:t>	     </a:t>
            </a:r>
            <a:r>
              <a:rPr lang="es-MX" altLang="es-MX" sz="2000" dirty="0">
                <a:solidFill>
                  <a:srgbClr val="FF0000"/>
                </a:solidFill>
              </a:rPr>
              <a:t>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			               </a:t>
            </a:r>
            <a:r>
              <a:rPr lang="es-MX" altLang="es-MX" sz="2000" dirty="0" err="1">
                <a:solidFill>
                  <a:srgbClr val="FF0000"/>
                </a:solidFill>
              </a:rPr>
              <a:t>pE°</a:t>
            </a:r>
            <a:r>
              <a:rPr lang="es-MX" altLang="es-MX" sz="2000" dirty="0">
                <a:solidFill>
                  <a:srgbClr val="FF0000"/>
                </a:solidFill>
              </a:rPr>
              <a:t>= + 13.2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Fe(OH)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2(s)</a:t>
            </a:r>
            <a:r>
              <a:rPr lang="es-MX" altLang="es-MX" sz="2000" dirty="0">
                <a:solidFill>
                  <a:srgbClr val="FF0000"/>
                </a:solidFill>
              </a:rPr>
              <a:t> + 2H</a:t>
            </a:r>
            <a:r>
              <a:rPr lang="es-MX" altLang="es-MX" sz="2000" baseline="30000" dirty="0">
                <a:solidFill>
                  <a:srgbClr val="FF0000"/>
                </a:solidFill>
              </a:rPr>
              <a:t>+</a:t>
            </a:r>
            <a:r>
              <a:rPr lang="es-MX" altLang="es-MX" sz="2000" dirty="0">
                <a:solidFill>
                  <a:srgbClr val="FF0000"/>
                </a:solidFill>
              </a:rPr>
              <a:t> 	 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2+ </a:t>
            </a:r>
            <a:r>
              <a:rPr lang="es-MX" altLang="es-MX" sz="2000" dirty="0">
                <a:solidFill>
                  <a:srgbClr val="FF0000"/>
                </a:solidFill>
              </a:rPr>
              <a:t>+ 2H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000" dirty="0">
                <a:solidFill>
                  <a:srgbClr val="FF0000"/>
                </a:solidFill>
              </a:rPr>
              <a:t>O</a:t>
            </a:r>
          </a:p>
          <a:p>
            <a:pPr eaLnBrk="1" hangingPunct="1">
              <a:lnSpc>
                <a:spcPct val="90000"/>
              </a:lnSpc>
            </a:pPr>
            <a:endParaRPr lang="es-MX" altLang="es-MX" sz="2800" dirty="0"/>
          </a:p>
          <a:p>
            <a:pPr eaLnBrk="1" hangingPunct="1">
              <a:lnSpc>
                <a:spcPct val="90000"/>
              </a:lnSpc>
            </a:pPr>
            <a:endParaRPr lang="es-MX" altLang="es-MX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s-MX" altLang="es-MX" sz="2800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Fe(OH)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3(s)</a:t>
            </a:r>
            <a:r>
              <a:rPr lang="es-MX" altLang="es-MX" sz="2000" dirty="0">
                <a:solidFill>
                  <a:srgbClr val="FF0000"/>
                </a:solidFill>
              </a:rPr>
              <a:t> + 3H</a:t>
            </a:r>
            <a:r>
              <a:rPr lang="es-MX" altLang="es-MX" sz="2000" baseline="30000" dirty="0">
                <a:solidFill>
                  <a:srgbClr val="FF0000"/>
                </a:solidFill>
              </a:rPr>
              <a:t>+</a:t>
            </a:r>
            <a:r>
              <a:rPr lang="es-MX" altLang="es-MX" sz="2000" dirty="0">
                <a:solidFill>
                  <a:srgbClr val="FF0000"/>
                </a:solidFill>
              </a:rPr>
              <a:t> 	 Fe</a:t>
            </a:r>
            <a:r>
              <a:rPr lang="es-MX" altLang="es-MX" sz="2000" baseline="30000" dirty="0">
                <a:solidFill>
                  <a:srgbClr val="FF0000"/>
                </a:solidFill>
              </a:rPr>
              <a:t>3+ </a:t>
            </a:r>
            <a:r>
              <a:rPr lang="es-MX" altLang="es-MX" sz="2000" dirty="0">
                <a:solidFill>
                  <a:srgbClr val="FF0000"/>
                </a:solidFill>
              </a:rPr>
              <a:t>+ 3H</a:t>
            </a:r>
            <a:r>
              <a:rPr lang="es-MX" altLang="es-MX" sz="2000" baseline="-25000" dirty="0">
                <a:solidFill>
                  <a:srgbClr val="FF0000"/>
                </a:solidFill>
              </a:rPr>
              <a:t>2</a:t>
            </a:r>
            <a:r>
              <a:rPr lang="es-MX" altLang="es-MX" sz="2000" dirty="0">
                <a:solidFill>
                  <a:srgbClr val="FF0000"/>
                </a:solidFill>
              </a:rPr>
              <a:t>O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s-MX" altLang="es-MX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s-MX" altLang="es-MX" sz="2800" dirty="0"/>
          </a:p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Las constantes de solubilidad son derivadas de los productos de solubilidad y son expresadas en términos de </a:t>
            </a:r>
            <a:r>
              <a:rPr lang="es-MX" altLang="es-MX" sz="1800" dirty="0">
                <a:cs typeface="Tahoma" panose="020B0604030504040204" pitchFamily="34" charset="0"/>
              </a:rPr>
              <a:t>[H</a:t>
            </a:r>
            <a:r>
              <a:rPr lang="es-MX" altLang="es-MX" sz="1800" baseline="30000" dirty="0">
                <a:cs typeface="Tahoma" panose="020B0604030504040204" pitchFamily="34" charset="0"/>
              </a:rPr>
              <a:t>+</a:t>
            </a:r>
            <a:r>
              <a:rPr lang="es-MX" altLang="es-MX" sz="1800" dirty="0">
                <a:cs typeface="Tahoma" panose="020B0604030504040204" pitchFamily="34" charset="0"/>
              </a:rPr>
              <a:t>] para facilitar los cálculos.</a:t>
            </a:r>
          </a:p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cs typeface="Tahoma" panose="020B0604030504040204" pitchFamily="34" charset="0"/>
              </a:rPr>
              <a:t>La formación de especies: Fe(OH)</a:t>
            </a:r>
            <a:r>
              <a:rPr lang="es-MX" altLang="es-MX" sz="1800" baseline="30000" dirty="0">
                <a:cs typeface="Tahoma" panose="020B0604030504040204" pitchFamily="34" charset="0"/>
              </a:rPr>
              <a:t>2+</a:t>
            </a:r>
            <a:r>
              <a:rPr lang="es-MX" altLang="es-MX" sz="1800" dirty="0">
                <a:cs typeface="Tahoma" panose="020B0604030504040204" pitchFamily="34" charset="0"/>
              </a:rPr>
              <a:t>, Fe(OH)</a:t>
            </a:r>
            <a:r>
              <a:rPr lang="es-MX" altLang="es-MX" sz="1800" baseline="-25000" dirty="0">
                <a:cs typeface="Tahoma" panose="020B0604030504040204" pitchFamily="34" charset="0"/>
              </a:rPr>
              <a:t>2</a:t>
            </a:r>
            <a:r>
              <a:rPr lang="es-MX" altLang="es-MX" sz="1800" baseline="30000" dirty="0">
                <a:cs typeface="Tahoma" panose="020B0604030504040204" pitchFamily="34" charset="0"/>
              </a:rPr>
              <a:t>+</a:t>
            </a:r>
            <a:r>
              <a:rPr lang="es-MX" altLang="es-MX" sz="1800" dirty="0">
                <a:cs typeface="Tahoma" panose="020B0604030504040204" pitchFamily="34" charset="0"/>
              </a:rPr>
              <a:t> y FeCO</a:t>
            </a:r>
            <a:r>
              <a:rPr lang="es-MX" altLang="es-MX" sz="1800" baseline="-25000" dirty="0">
                <a:cs typeface="Tahoma" panose="020B0604030504040204" pitchFamily="34" charset="0"/>
              </a:rPr>
              <a:t>3</a:t>
            </a:r>
            <a:r>
              <a:rPr lang="es-MX" altLang="es-MX" sz="1800" dirty="0">
                <a:cs typeface="Tahoma" panose="020B0604030504040204" pitchFamily="34" charset="0"/>
              </a:rPr>
              <a:t> sólido o </a:t>
            </a:r>
            <a:r>
              <a:rPr lang="es-MX" altLang="es-MX" sz="1800" dirty="0" err="1">
                <a:cs typeface="Tahoma" panose="020B0604030504040204" pitchFamily="34" charset="0"/>
              </a:rPr>
              <a:t>FeS</a:t>
            </a:r>
            <a:r>
              <a:rPr lang="es-MX" altLang="es-MX" sz="1800" dirty="0">
                <a:cs typeface="Tahoma" panose="020B0604030504040204" pitchFamily="34" charset="0"/>
              </a:rPr>
              <a:t>, pueden ser no importantes en un agua natural, por lo que no se consideran </a:t>
            </a:r>
            <a:endParaRPr lang="es-MX" altLang="es-MX" sz="1800" dirty="0"/>
          </a:p>
          <a:p>
            <a:pPr algn="just" eaLnBrk="1" hangingPunct="1">
              <a:lnSpc>
                <a:spcPct val="90000"/>
              </a:lnSpc>
            </a:pPr>
            <a:endParaRPr lang="es-ES" altLang="es-MX" sz="2800" dirty="0"/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4003B012-3029-47D2-A40D-E64FFE47BC51}"/>
              </a:ext>
            </a:extLst>
          </p:cNvPr>
          <p:cNvCxnSpPr/>
          <p:nvPr/>
        </p:nvCxnSpPr>
        <p:spPr bwMode="auto">
          <a:xfrm>
            <a:off x="2195736" y="1772816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8FB838FD-D993-4276-A3E4-FD2F35BEBC2F}"/>
              </a:ext>
            </a:extLst>
          </p:cNvPr>
          <p:cNvCxnSpPr/>
          <p:nvPr/>
        </p:nvCxnSpPr>
        <p:spPr bwMode="auto">
          <a:xfrm flipH="1">
            <a:off x="2195736" y="1916832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6DFA734E-1DD8-416B-8432-7F395CA665F6}"/>
              </a:ext>
            </a:extLst>
          </p:cNvPr>
          <p:cNvCxnSpPr/>
          <p:nvPr/>
        </p:nvCxnSpPr>
        <p:spPr bwMode="auto">
          <a:xfrm>
            <a:off x="2915816" y="2132856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4DF7428F-3086-4F87-A563-0671B85D60A1}"/>
              </a:ext>
            </a:extLst>
          </p:cNvPr>
          <p:cNvCxnSpPr/>
          <p:nvPr/>
        </p:nvCxnSpPr>
        <p:spPr bwMode="auto">
          <a:xfrm flipH="1">
            <a:off x="2926088" y="2276872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E895302-36E9-42BE-976F-C41466EA0DED}"/>
                  </a:ext>
                </a:extLst>
              </p:cNvPr>
              <p:cNvSpPr txBox="1"/>
              <p:nvPr/>
            </p:nvSpPr>
            <p:spPr>
              <a:xfrm>
                <a:off x="837433" y="2441392"/>
                <a:ext cx="3388685" cy="816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=8.0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p>
                        <m:sSup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E895302-36E9-42BE-976F-C41466EA0D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433" y="2441392"/>
                <a:ext cx="3388685" cy="81657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45F8A82-63C1-4F77-943D-4A7D77B96359}"/>
                  </a:ext>
                </a:extLst>
              </p:cNvPr>
              <p:cNvSpPr txBox="1"/>
              <p:nvPr/>
            </p:nvSpPr>
            <p:spPr>
              <a:xfrm>
                <a:off x="751446" y="4058507"/>
                <a:ext cx="3475439" cy="794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3+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=9.1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p>
                        <m:sSup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45F8A82-63C1-4F77-943D-4A7D77B963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46" y="4058507"/>
                <a:ext cx="3475439" cy="7941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9C8968C-A00C-4D0A-837F-F465A6CDD562}"/>
              </a:ext>
            </a:extLst>
          </p:cNvPr>
          <p:cNvCxnSpPr/>
          <p:nvPr/>
        </p:nvCxnSpPr>
        <p:spPr bwMode="auto">
          <a:xfrm>
            <a:off x="2915816" y="3861048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E1022029-34E4-4960-8BA9-B48D631E08B5}"/>
              </a:ext>
            </a:extLst>
          </p:cNvPr>
          <p:cNvCxnSpPr/>
          <p:nvPr/>
        </p:nvCxnSpPr>
        <p:spPr bwMode="auto">
          <a:xfrm flipH="1">
            <a:off x="2915816" y="4005064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245E155C-F3A4-4C63-AC81-FFEEEEB01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CONSTRUYENDO UN DIAGRAMA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-pH</a:t>
            </a:r>
            <a:endParaRPr lang="es-ES" altLang="es-MX" sz="2800" dirty="0"/>
          </a:p>
        </p:txBody>
      </p:sp>
      <p:sp>
        <p:nvSpPr>
          <p:cNvPr id="3789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D70DD78-F3AA-4210-9B5F-3CB2B8BF97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70912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Los límites de la estabilidad del agua son definidos por: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Límite alto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	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20.75 – pH	     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1 </a:t>
            </a:r>
            <a:r>
              <a:rPr lang="es-MX" altLang="es-MX" sz="1600" dirty="0"/>
              <a:t>Límite O</a:t>
            </a:r>
            <a:r>
              <a:rPr lang="es-MX" altLang="es-MX" sz="1600" baseline="-25000" dirty="0"/>
              <a:t>2</a:t>
            </a:r>
            <a:r>
              <a:rPr lang="es-MX" altLang="es-MX" sz="1600" dirty="0"/>
              <a:t> - H</a:t>
            </a:r>
            <a:r>
              <a:rPr lang="es-MX" altLang="es-MX" sz="1600" baseline="-25000" dirty="0"/>
              <a:t>2</a:t>
            </a:r>
            <a:r>
              <a:rPr lang="es-MX" altLang="es-MX" sz="1600" dirty="0"/>
              <a:t>O </a:t>
            </a:r>
            <a:endParaRPr lang="es-MX" altLang="es-MX" sz="1600" dirty="0">
              <a:solidFill>
                <a:srgbClr val="00FF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Límite bajo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	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- pH		     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2 </a:t>
            </a:r>
            <a:r>
              <a:rPr lang="es-MX" altLang="es-MX" sz="1600" dirty="0"/>
              <a:t>Límite H</a:t>
            </a:r>
            <a:r>
              <a:rPr lang="es-MX" altLang="es-MX" sz="1600" baseline="-25000" dirty="0"/>
              <a:t>2</a:t>
            </a:r>
            <a:r>
              <a:rPr lang="es-MX" altLang="es-MX" sz="1600" dirty="0"/>
              <a:t> - H</a:t>
            </a:r>
            <a:r>
              <a:rPr lang="es-MX" altLang="es-MX" sz="1600" baseline="-25000" dirty="0"/>
              <a:t>2</a:t>
            </a:r>
            <a:r>
              <a:rPr lang="es-MX" altLang="es-MX" sz="1600" dirty="0"/>
              <a:t>O	</a:t>
            </a:r>
            <a:endParaRPr lang="es-MX" altLang="es-MX" sz="1600" dirty="0">
              <a:solidFill>
                <a:srgbClr val="00FF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6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Debajo de pH 3.0, Fe</a:t>
            </a:r>
            <a:r>
              <a:rPr lang="es-MX" altLang="es-MX" sz="2000" baseline="30000" dirty="0">
                <a:cs typeface="Tahoma" panose="020B0604030504040204" pitchFamily="34" charset="0"/>
              </a:rPr>
              <a:t>3+</a:t>
            </a:r>
            <a:r>
              <a:rPr lang="es-MX" altLang="es-MX" sz="2000" dirty="0">
                <a:cs typeface="Tahoma" panose="020B0604030504040204" pitchFamily="34" charset="0"/>
              </a:rPr>
              <a:t> puede existir en equilibrio con Fe</a:t>
            </a:r>
            <a:r>
              <a:rPr lang="es-MX" altLang="es-MX" sz="2000" baseline="30000" dirty="0">
                <a:cs typeface="Tahoma" panose="020B0604030504040204" pitchFamily="34" charset="0"/>
              </a:rPr>
              <a:t>2+</a:t>
            </a:r>
            <a:r>
              <a:rPr lang="es-MX" altLang="es-MX" sz="2000" dirty="0">
                <a:cs typeface="Tahoma" panose="020B0604030504040204" pitchFamily="34" charset="0"/>
              </a:rPr>
              <a:t>. La línea límite que separa estas dos especies, donde </a:t>
            </a:r>
            <a:r>
              <a:rPr lang="es-MX" altLang="es-MX" sz="1800" dirty="0"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cs typeface="Tahoma" panose="020B0604030504040204" pitchFamily="34" charset="0"/>
              </a:rPr>
              <a:t>Fe</a:t>
            </a:r>
            <a:r>
              <a:rPr lang="es-MX" altLang="es-MX" sz="2000" baseline="30000" dirty="0">
                <a:cs typeface="Tahoma" panose="020B0604030504040204" pitchFamily="34" charset="0"/>
              </a:rPr>
              <a:t>3+</a:t>
            </a:r>
            <a:r>
              <a:rPr lang="es-MX" altLang="es-MX" sz="1800" dirty="0">
                <a:cs typeface="Tahoma" panose="020B0604030504040204" pitchFamily="34" charset="0"/>
              </a:rPr>
              <a:t>]=[</a:t>
            </a:r>
            <a:r>
              <a:rPr lang="es-MX" altLang="es-MX" sz="2000" dirty="0">
                <a:cs typeface="Tahoma" panose="020B0604030504040204" pitchFamily="34" charset="0"/>
              </a:rPr>
              <a:t>Fe</a:t>
            </a:r>
            <a:r>
              <a:rPr lang="es-MX" altLang="es-MX" sz="2000" baseline="30000" dirty="0">
                <a:cs typeface="Tahoma" panose="020B0604030504040204" pitchFamily="34" charset="0"/>
              </a:rPr>
              <a:t>2+</a:t>
            </a:r>
            <a:r>
              <a:rPr lang="es-MX" altLang="es-MX" sz="1800" dirty="0">
                <a:cs typeface="Tahoma" panose="020B0604030504040204" pitchFamily="34" charset="0"/>
              </a:rPr>
              <a:t>], esta dado por los siguientes cálculos.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algn="just" defTabSz="179388" eaLnBrk="1" hangingPunct="1">
              <a:lnSpc>
                <a:spcPct val="90000"/>
              </a:lnSpc>
              <a:buFont typeface="Wingdings" panose="05000000000000000000" pitchFamily="2" charset="2"/>
              <a:buNone/>
              <a:tabLst>
                <a:tab pos="355600" algn="l"/>
                <a:tab pos="450850" algn="l"/>
              </a:tabLst>
            </a:pPr>
            <a:endParaRPr lang="es-MX" altLang="es-MX" sz="2000" dirty="0">
              <a:cs typeface="Tahoma" panose="020B0604030504040204" pitchFamily="34" charset="0"/>
            </a:endParaRPr>
          </a:p>
          <a:p>
            <a:pPr algn="just" defTabSz="179388" eaLnBrk="1" hangingPunct="1">
              <a:lnSpc>
                <a:spcPct val="90000"/>
              </a:lnSpc>
              <a:buFont typeface="Wingdings" panose="05000000000000000000" pitchFamily="2" charset="2"/>
              <a:buNone/>
              <a:tabLst>
                <a:tab pos="355600" algn="l"/>
                <a:tab pos="450850" algn="l"/>
              </a:tabLst>
            </a:pPr>
            <a:endParaRPr lang="es-MX" altLang="es-MX" sz="2000" dirty="0">
              <a:solidFill>
                <a:srgbClr val="0099FF"/>
              </a:solidFill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0099FF"/>
                </a:solidFill>
                <a:cs typeface="Tahoma" panose="020B0604030504040204" pitchFamily="34" charset="0"/>
              </a:rPr>
              <a:t>   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0099FF"/>
                </a:solidFill>
                <a:cs typeface="Tahoma" panose="020B0604030504040204" pitchFamily="34" charset="0"/>
              </a:rPr>
              <a:t>	</a:t>
            </a:r>
            <a:r>
              <a:rPr lang="es-MX" altLang="es-MX" sz="2000" dirty="0" err="1">
                <a:solidFill>
                  <a:srgbClr val="002060"/>
                </a:solidFill>
                <a:cs typeface="Tahoma" panose="020B0604030504040204" pitchFamily="34" charset="0"/>
              </a:rPr>
              <a:t>pE</a:t>
            </a:r>
            <a:r>
              <a:rPr lang="es-MX" altLang="es-MX" sz="2000" dirty="0">
                <a:solidFill>
                  <a:srgbClr val="002060"/>
                </a:solidFill>
                <a:cs typeface="Tahoma" panose="020B0604030504040204" pitchFamily="34" charset="0"/>
              </a:rPr>
              <a:t> = 13.2 (independiente del pH)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	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					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							    3 </a:t>
            </a:r>
            <a:r>
              <a:rPr lang="es-MX" altLang="es-MX" sz="1600" dirty="0"/>
              <a:t>Límite Fe</a:t>
            </a:r>
            <a:r>
              <a:rPr lang="es-MX" altLang="es-MX" sz="1600" baseline="30000" dirty="0">
                <a:cs typeface="Tahoma" panose="020B0604030504040204" pitchFamily="34" charset="0"/>
              </a:rPr>
              <a:t>3+</a:t>
            </a:r>
            <a:r>
              <a:rPr lang="es-MX" altLang="es-MX" sz="1600" dirty="0"/>
              <a:t>- Fe</a:t>
            </a:r>
            <a:r>
              <a:rPr lang="es-MX" altLang="es-MX" sz="1600" baseline="30000" dirty="0">
                <a:cs typeface="Tahoma" panose="020B0604030504040204" pitchFamily="34" charset="0"/>
              </a:rPr>
              <a:t>2+</a:t>
            </a:r>
            <a:endParaRPr lang="es-MX" altLang="es-MX" sz="1600" dirty="0">
              <a:solidFill>
                <a:srgbClr val="00FF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600" dirty="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DB68AC00-BB1A-4115-B057-AD2095622C89}"/>
                  </a:ext>
                </a:extLst>
              </p:cNvPr>
              <p:cNvSpPr txBox="1"/>
              <p:nvPr/>
            </p:nvSpPr>
            <p:spPr>
              <a:xfrm>
                <a:off x="1259632" y="3936405"/>
                <a:ext cx="3098412" cy="794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3+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DB68AC00-BB1A-4115-B057-AD2095622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936405"/>
                <a:ext cx="3098412" cy="7941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FE4C0A86-1DB6-4874-98BF-1C4099422BCA}"/>
                  </a:ext>
                </a:extLst>
              </p:cNvPr>
              <p:cNvSpPr/>
              <p:nvPr/>
            </p:nvSpPr>
            <p:spPr>
              <a:xfrm>
                <a:off x="1115616" y="4752975"/>
                <a:ext cx="235570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MX" altLang="es-MX" i="1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  <a:cs typeface="Tahoma" panose="020B060403050404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altLang="es-MX" i="1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  <a:cs typeface="Tahoma" panose="020B0604030504040204" pitchFamily="34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 altLang="es-MX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  <a:cs typeface="Tahoma" panose="020B0604030504040204" pitchFamily="34" charset="0"/>
                                </a:rPr>
                                <m:t>Fe</m:t>
                              </m:r>
                            </m:e>
                            <m:sup>
                              <m:r>
                                <a:rPr lang="es-MX" altLang="es-MX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  <a:cs typeface="Tahoma" panose="020B0604030504040204" pitchFamily="34" charset="0"/>
                                </a:rPr>
                                <m:t>3+</m:t>
                              </m:r>
                            </m:sup>
                          </m:sSup>
                        </m:e>
                      </m:d>
                      <m:r>
                        <a:rPr lang="es-MX" altLang="es-MX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  <a:cs typeface="Tahoma" panose="020B0604030504040204" pitchFamily="34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i="1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  <a:cs typeface="Tahoma" panose="020B060403050404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altLang="es-MX" i="1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  <a:cs typeface="Tahoma" panose="020B0604030504040204" pitchFamily="34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 altLang="es-MX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  <a:cs typeface="Tahoma" panose="020B0604030504040204" pitchFamily="34" charset="0"/>
                                </a:rPr>
                                <m:t>Fe</m:t>
                              </m:r>
                            </m:e>
                            <m:sup>
                              <m:r>
                                <a:rPr lang="es-MX" altLang="es-MX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  <a:cs typeface="Tahoma" panose="020B0604030504040204" pitchFamily="34" charset="0"/>
                                </a:rPr>
                                <m:t>2+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FE4C0A86-1DB6-4874-98BF-1C4099422B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752975"/>
                <a:ext cx="2355709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3C6CFC1-240C-42C8-934C-50525CAFFD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El pH incrementa de bajos valores, Fe(OH)</a:t>
            </a:r>
            <a:r>
              <a:rPr lang="es-MX" altLang="es-MX" sz="2000" baseline="-25000"/>
              <a:t>3</a:t>
            </a:r>
            <a:r>
              <a:rPr lang="es-MX" altLang="es-MX" sz="2000"/>
              <a:t> precipita de una solución de Fe</a:t>
            </a:r>
            <a:r>
              <a:rPr lang="es-MX" altLang="es-MX" sz="2000" baseline="30000">
                <a:cs typeface="Tahoma" panose="020B0604030504040204" pitchFamily="34" charset="0"/>
              </a:rPr>
              <a:t>3+</a:t>
            </a:r>
            <a:r>
              <a:rPr lang="es-MX" altLang="es-MX" sz="2000"/>
              <a:t>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El pH al cual la precipitación ocurre depende sobre la concentracion del Fe</a:t>
            </a:r>
            <a:r>
              <a:rPr lang="es-MX" altLang="es-MX" sz="2000" baseline="30000">
                <a:cs typeface="Tahoma" panose="020B0604030504040204" pitchFamily="34" charset="0"/>
              </a:rPr>
              <a:t>3+</a:t>
            </a:r>
            <a:r>
              <a:rPr lang="es-MX" altLang="es-MX" sz="2000"/>
              <a:t>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En este ejemplo, la concentración máxima soluble del hierro es 1.00X10</a:t>
            </a:r>
            <a:r>
              <a:rPr lang="es-MX" altLang="es-MX" sz="2000" baseline="30000"/>
              <a:t>-5</a:t>
            </a:r>
            <a:r>
              <a:rPr lang="es-MX" altLang="es-MX" sz="2000"/>
              <a:t> M, límite de la relación Fe</a:t>
            </a:r>
            <a:r>
              <a:rPr lang="es-MX" altLang="es-MX" sz="2000" baseline="30000">
                <a:cs typeface="Tahoma" panose="020B0604030504040204" pitchFamily="34" charset="0"/>
              </a:rPr>
              <a:t>3+</a:t>
            </a:r>
            <a:r>
              <a:rPr lang="es-MX" altLang="es-MX" sz="2000"/>
              <a:t>/Fe(OH) </a:t>
            </a:r>
            <a:r>
              <a:rPr lang="es-MX" altLang="es-MX" sz="2000" baseline="-25000"/>
              <a:t>3</a:t>
            </a:r>
            <a:r>
              <a:rPr lang="es-MX" altLang="es-MX" sz="2000"/>
              <a:t>, </a:t>
            </a:r>
            <a:r>
              <a:rPr lang="es-MX" altLang="es-MX" sz="1800">
                <a:cs typeface="Tahoma" panose="020B0604030504040204" pitchFamily="34" charset="0"/>
              </a:rPr>
              <a:t>[</a:t>
            </a:r>
            <a:r>
              <a:rPr lang="es-MX" altLang="es-MX" sz="2000">
                <a:cs typeface="Tahoma" panose="020B0604030504040204" pitchFamily="34" charset="0"/>
              </a:rPr>
              <a:t>Fe</a:t>
            </a:r>
            <a:r>
              <a:rPr lang="es-MX" altLang="es-MX" sz="2000" baseline="30000">
                <a:cs typeface="Tahoma" panose="020B0604030504040204" pitchFamily="34" charset="0"/>
              </a:rPr>
              <a:t>3+</a:t>
            </a:r>
            <a:r>
              <a:rPr lang="es-MX" altLang="es-MX" sz="1800">
                <a:cs typeface="Tahoma" panose="020B0604030504040204" pitchFamily="34" charset="0"/>
              </a:rPr>
              <a:t>]</a:t>
            </a:r>
            <a:r>
              <a:rPr lang="es-MX" altLang="es-MX" sz="2000"/>
              <a:t> = 1.0X10</a:t>
            </a:r>
            <a:r>
              <a:rPr lang="es-MX" altLang="es-MX" sz="2000" baseline="30000"/>
              <a:t>-5</a:t>
            </a:r>
            <a:r>
              <a:rPr lang="es-MX" altLang="es-MX" sz="2000"/>
              <a:t> M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Sustituyendo: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lvl="4"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/>
              <a:t>pH = 2.9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>
                <a:solidFill>
                  <a:srgbClr val="00FF00"/>
                </a:solidFill>
              </a:rPr>
              <a:t>					4 </a:t>
            </a:r>
            <a:r>
              <a:rPr lang="es-MX" altLang="es-MX" sz="1600"/>
              <a:t>Límite Fe</a:t>
            </a:r>
            <a:r>
              <a:rPr lang="es-MX" altLang="es-MX" sz="1600" baseline="30000">
                <a:cs typeface="Tahoma" panose="020B0604030504040204" pitchFamily="34" charset="0"/>
              </a:rPr>
              <a:t>3+</a:t>
            </a:r>
            <a:r>
              <a:rPr lang="es-MX" altLang="es-MX" sz="1600"/>
              <a:t>- Fe(OH)</a:t>
            </a:r>
            <a:r>
              <a:rPr lang="es-MX" altLang="es-MX" sz="1600" baseline="-25000"/>
              <a:t>3</a:t>
            </a:r>
            <a:r>
              <a:rPr lang="es-MX" altLang="es-MX" sz="1600"/>
              <a:t>	</a:t>
            </a:r>
            <a:endParaRPr lang="es-ES" altLang="es-MX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0E51EBF-66ED-4B6D-B470-F658E88FCDDE}"/>
                  </a:ext>
                </a:extLst>
              </p:cNvPr>
              <p:cNvSpPr txBox="1"/>
              <p:nvPr/>
            </p:nvSpPr>
            <p:spPr>
              <a:xfrm>
                <a:off x="1248961" y="4243694"/>
                <a:ext cx="3475439" cy="794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3+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=9.1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p>
                        <m:sSup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0E51EBF-66ED-4B6D-B470-F658E88FC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961" y="4243694"/>
                <a:ext cx="3475439" cy="7941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51143550-5D3F-4930-BE1C-ACDAB99C1F15}"/>
                  </a:ext>
                </a:extLst>
              </p:cNvPr>
              <p:cNvSpPr txBox="1"/>
              <p:nvPr/>
            </p:nvSpPr>
            <p:spPr>
              <a:xfrm>
                <a:off x="1239869" y="5301208"/>
                <a:ext cx="3906519" cy="8537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3+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ps</m:t>
                              </m:r>
                            </m:sub>
                          </m:sSub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1.00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9.1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51143550-5D3F-4930-BE1C-ACDAB99C1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869" y="5301208"/>
                <a:ext cx="3906519" cy="8537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>
            <a:extLst>
              <a:ext uri="{FF2B5EF4-FFF2-40B4-BE49-F238E27FC236}">
                <a16:creationId xmlns:a16="http://schemas.microsoft.com/office/drawing/2014/main" id="{245E155C-F3A4-4C63-AC81-FFEEEEB01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CONSTRUYENDO UN DIAGRAMA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-pH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73EC0F5-1BCD-4182-A9D1-BBF57978AB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De manera similar, el límite entre Fe</a:t>
            </a:r>
            <a:r>
              <a:rPr lang="es-MX" altLang="es-MX" sz="2000" baseline="30000">
                <a:cs typeface="Tahoma" panose="020B0604030504040204" pitchFamily="34" charset="0"/>
              </a:rPr>
              <a:t>2+ </a:t>
            </a:r>
            <a:r>
              <a:rPr lang="es-MX" altLang="es-MX" sz="2000"/>
              <a:t>y Fe(OH)</a:t>
            </a:r>
            <a:r>
              <a:rPr lang="es-MX" altLang="es-MX" sz="2000" baseline="-25000"/>
              <a:t>2</a:t>
            </a:r>
            <a:r>
              <a:rPr lang="es-MX" altLang="es-MX" sz="2000"/>
              <a:t> sólido puede ser definido, asumiendo </a:t>
            </a:r>
            <a:r>
              <a:rPr lang="es-MX" altLang="es-MX" sz="1800">
                <a:cs typeface="Tahoma" panose="020B0604030504040204" pitchFamily="34" charset="0"/>
              </a:rPr>
              <a:t>[</a:t>
            </a:r>
            <a:r>
              <a:rPr lang="es-MX" altLang="es-MX" sz="2000">
                <a:cs typeface="Tahoma" panose="020B0604030504040204" pitchFamily="34" charset="0"/>
              </a:rPr>
              <a:t>Fe</a:t>
            </a:r>
            <a:r>
              <a:rPr lang="es-MX" altLang="es-MX" sz="2000" baseline="30000">
                <a:cs typeface="Tahoma" panose="020B0604030504040204" pitchFamily="34" charset="0"/>
              </a:rPr>
              <a:t>2+</a:t>
            </a:r>
            <a:r>
              <a:rPr lang="es-MX" altLang="es-MX" sz="1800">
                <a:cs typeface="Tahoma" panose="020B0604030504040204" pitchFamily="34" charset="0"/>
              </a:rPr>
              <a:t>]</a:t>
            </a:r>
            <a:r>
              <a:rPr lang="es-MX" altLang="es-MX" sz="2000"/>
              <a:t> = 1.0X10</a:t>
            </a:r>
            <a:r>
              <a:rPr lang="es-MX" altLang="es-MX" sz="2000" baseline="30000"/>
              <a:t>-5</a:t>
            </a:r>
            <a:r>
              <a:rPr lang="es-MX" altLang="es-MX" sz="2000"/>
              <a:t> M (la máxima concentración de hierro soluble especifícada).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Sustituyendo: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lvl="4"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/>
              <a:t>pH = 8.95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>
                <a:solidFill>
                  <a:srgbClr val="00FF00"/>
                </a:solidFill>
              </a:rPr>
              <a:t>					5 </a:t>
            </a:r>
            <a:r>
              <a:rPr lang="es-MX" altLang="es-MX" sz="1600"/>
              <a:t>Límite Fe</a:t>
            </a:r>
            <a:r>
              <a:rPr lang="es-MX" altLang="es-MX" sz="1600" baseline="30000">
                <a:cs typeface="Tahoma" panose="020B0604030504040204" pitchFamily="34" charset="0"/>
              </a:rPr>
              <a:t>2+</a:t>
            </a:r>
            <a:r>
              <a:rPr lang="es-MX" altLang="es-MX" sz="1600"/>
              <a:t>- Fe(OH)</a:t>
            </a:r>
            <a:r>
              <a:rPr lang="es-MX" altLang="es-MX" sz="1600" baseline="-25000"/>
              <a:t>2</a:t>
            </a:r>
            <a:r>
              <a:rPr lang="es-MX" altLang="es-MX" sz="1600"/>
              <a:t>	</a:t>
            </a:r>
            <a:endParaRPr lang="es-ES" altLang="es-MX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7504F65-D2EF-4E68-9CA3-38334B3CE39A}"/>
                  </a:ext>
                </a:extLst>
              </p:cNvPr>
              <p:cNvSpPr txBox="1"/>
              <p:nvPr/>
            </p:nvSpPr>
            <p:spPr>
              <a:xfrm>
                <a:off x="1187624" y="3468390"/>
                <a:ext cx="3388685" cy="816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=8.0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p>
                        <m:sSup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7504F65-D2EF-4E68-9CA3-38334B3CE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3468390"/>
                <a:ext cx="3388685" cy="81657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2638CA1-C57D-4247-8C2B-5A087A4D16F9}"/>
                  </a:ext>
                </a:extLst>
              </p:cNvPr>
              <p:cNvSpPr txBox="1"/>
              <p:nvPr/>
            </p:nvSpPr>
            <p:spPr>
              <a:xfrm>
                <a:off x="1187624" y="4468882"/>
                <a:ext cx="3906519" cy="8537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ps</m:t>
                              </m:r>
                            </m:sub>
                          </m:sSub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1.00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8.0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2638CA1-C57D-4247-8C2B-5A087A4D1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468882"/>
                <a:ext cx="3906519" cy="8537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>
            <a:extLst>
              <a:ext uri="{FF2B5EF4-FFF2-40B4-BE49-F238E27FC236}">
                <a16:creationId xmlns:a16="http://schemas.microsoft.com/office/drawing/2014/main" id="{245E155C-F3A4-4C63-AC81-FFEEEEB01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CONSTRUYENDO UN DIAGRAMA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-pH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FE2DFB5-46D8-41B1-9EC7-B21092C0D9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400" dirty="0"/>
              <a:t>	</a:t>
            </a:r>
            <a:r>
              <a:rPr lang="es-MX" altLang="es-MX" sz="2000" dirty="0"/>
              <a:t>A lo largo de un amplio rango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-pH, Fe</a:t>
            </a:r>
            <a:r>
              <a:rPr lang="es-MX" altLang="es-MX" sz="2000" baseline="30000" dirty="0"/>
              <a:t>2+</a:t>
            </a:r>
            <a:r>
              <a:rPr lang="es-MX" altLang="es-MX" sz="2000" dirty="0"/>
              <a:t> es la especie de hierro soluble predominante en equilibrio con el oxido de hierro hidratado sólido (III), Fe(OH)</a:t>
            </a:r>
            <a:r>
              <a:rPr lang="es-MX" altLang="es-MX" sz="2000" baseline="-25000" dirty="0"/>
              <a:t>3</a:t>
            </a:r>
            <a:r>
              <a:rPr lang="es-MX" altLang="es-MX" sz="2000" dirty="0"/>
              <a:t>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Los límites entre estas dos especies depende sobre ambos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y pH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Sustituyendo la ecuación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dentro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Se obtiene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F7BE29A9-4A47-4B54-B1D1-865B4AB1C7C2}"/>
                  </a:ext>
                </a:extLst>
              </p:cNvPr>
              <p:cNvSpPr txBox="1"/>
              <p:nvPr/>
            </p:nvSpPr>
            <p:spPr>
              <a:xfrm>
                <a:off x="4283968" y="3458785"/>
                <a:ext cx="3475439" cy="794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3+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=9.1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sSup>
                        <m:sSup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F7BE29A9-4A47-4B54-B1D1-865B4AB1C7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3458785"/>
                <a:ext cx="3475439" cy="7941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62BAE27-0877-4483-B237-0BD56DEEB939}"/>
                  </a:ext>
                </a:extLst>
              </p:cNvPr>
              <p:cNvSpPr txBox="1"/>
              <p:nvPr/>
            </p:nvSpPr>
            <p:spPr>
              <a:xfrm>
                <a:off x="2555776" y="4348701"/>
                <a:ext cx="3098412" cy="794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3+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62BAE27-0877-4483-B237-0BD56DEEB9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348701"/>
                <a:ext cx="3098412" cy="7941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4974068-35FD-4CF4-92CC-6DDACFF89985}"/>
                  </a:ext>
                </a:extLst>
              </p:cNvPr>
              <p:cNvSpPr txBox="1"/>
              <p:nvPr/>
            </p:nvSpPr>
            <p:spPr>
              <a:xfrm>
                <a:off x="2843808" y="5303585"/>
                <a:ext cx="3551357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ps</m:t>
                              </m:r>
                            </m:sub>
                          </m:sSub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4974068-35FD-4CF4-92CC-6DDACFF89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5303585"/>
                <a:ext cx="3551357" cy="8079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2">
            <a:extLst>
              <a:ext uri="{FF2B5EF4-FFF2-40B4-BE49-F238E27FC236}">
                <a16:creationId xmlns:a16="http://schemas.microsoft.com/office/drawing/2014/main" id="{245E155C-F3A4-4C63-AC81-FFEEEEB01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CONSTRUYENDO UN DIAGRAMA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-pH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4">
            <a:extLst>
              <a:ext uri="{FF2B5EF4-FFF2-40B4-BE49-F238E27FC236}">
                <a16:creationId xmlns:a16="http://schemas.microsoft.com/office/drawing/2014/main" id="{5C17C430-51C4-4944-A135-FF30D0E88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50292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400">
                <a:solidFill>
                  <a:srgbClr val="00FF00"/>
                </a:solidFill>
              </a:rPr>
              <a:t>6 </a:t>
            </a:r>
            <a:r>
              <a:rPr lang="es-MX" altLang="es-MX" sz="1600"/>
              <a:t>Límite Fe</a:t>
            </a:r>
            <a:r>
              <a:rPr lang="es-MX" altLang="es-MX" sz="1600" baseline="30000">
                <a:cs typeface="Tahoma" panose="020B0604030504040204" pitchFamily="34" charset="0"/>
              </a:rPr>
              <a:t>2+</a:t>
            </a:r>
            <a:r>
              <a:rPr lang="es-MX" altLang="es-MX" sz="1600"/>
              <a:t>- Fe(OH)</a:t>
            </a:r>
            <a:r>
              <a:rPr lang="es-MX" altLang="es-MX" sz="1600" baseline="-25000"/>
              <a:t>3</a:t>
            </a:r>
            <a:endParaRPr lang="es-ES" altLang="es-MX" sz="1600" baseline="-25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43722-A8B1-4E69-AFD0-A04DD492001E}"/>
                  </a:ext>
                </a:extLst>
              </p:cNvPr>
              <p:cNvSpPr txBox="1"/>
              <p:nvPr/>
            </p:nvSpPr>
            <p:spPr>
              <a:xfrm>
                <a:off x="899592" y="1700808"/>
                <a:ext cx="3551357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ps</m:t>
                              </m:r>
                            </m:sub>
                          </m:sSub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43722-A8B1-4E69-AFD0-A04DD4920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700808"/>
                <a:ext cx="3551357" cy="8079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8F41D210-EED8-4D1F-A69E-DD5A0632BF36}"/>
                  </a:ext>
                </a:extLst>
              </p:cNvPr>
              <p:cNvSpPr txBox="1"/>
              <p:nvPr/>
            </p:nvSpPr>
            <p:spPr>
              <a:xfrm>
                <a:off x="755576" y="3055500"/>
                <a:ext cx="7748916" cy="373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9.1</m:t>
                          </m:r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1.00</m:t>
                              </m:r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sup>
                          </m:sSup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Xlog</m:t>
                          </m:r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8F41D210-EED8-4D1F-A69E-DD5A0632B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055500"/>
                <a:ext cx="7748916" cy="373500"/>
              </a:xfrm>
              <a:prstGeom prst="rect">
                <a:avLst/>
              </a:prstGeom>
              <a:blipFill>
                <a:blip r:embed="rId4"/>
                <a:stretch>
                  <a:fillRect b="-370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5285B614-D05F-40E4-9F51-A33E2A62563A}"/>
                  </a:ext>
                </a:extLst>
              </p:cNvPr>
              <p:cNvSpPr/>
              <p:nvPr/>
            </p:nvSpPr>
            <p:spPr>
              <a:xfrm>
                <a:off x="735301" y="4077072"/>
                <a:ext cx="252024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22.2−3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pH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5285B614-D05F-40E4-9F51-A33E2A6256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01" y="4077072"/>
                <a:ext cx="2520242" cy="461665"/>
              </a:xfrm>
              <a:prstGeom prst="rect">
                <a:avLst/>
              </a:prstGeom>
              <a:blipFill>
                <a:blip r:embed="rId5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>
            <a:extLst>
              <a:ext uri="{FF2B5EF4-FFF2-40B4-BE49-F238E27FC236}">
                <a16:creationId xmlns:a16="http://schemas.microsoft.com/office/drawing/2014/main" id="{245E155C-F3A4-4C63-AC81-FFEEEEB01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CONSTRUYENDO UN DIAGRAMA </a:t>
            </a:r>
            <a:r>
              <a:rPr lang="es-MX" altLang="es-MX" sz="2800" dirty="0" err="1"/>
              <a:t>pE</a:t>
            </a:r>
            <a:r>
              <a:rPr lang="es-MX" altLang="es-MX" sz="2800" dirty="0"/>
              <a:t>-pH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D23484DC-D534-4B3F-84FD-08FF839A16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sz="2000" dirty="0"/>
              <a:t>El límite entre la fase sólida Fe(OH)</a:t>
            </a:r>
            <a:r>
              <a:rPr lang="es-MX" altLang="es-MX" sz="2000" baseline="-25000" dirty="0"/>
              <a:t>2</a:t>
            </a:r>
            <a:r>
              <a:rPr lang="es-MX" altLang="es-MX" sz="2000" dirty="0"/>
              <a:t> y Fe(OH)</a:t>
            </a:r>
            <a:r>
              <a:rPr lang="es-MX" altLang="es-MX" sz="2000" baseline="-25000" dirty="0"/>
              <a:t>3</a:t>
            </a:r>
            <a:r>
              <a:rPr lang="es-MX" altLang="es-MX" sz="2000" dirty="0"/>
              <a:t> de manera similar dependen de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y pH, pero no dependen de un valor asumido de hierro soluble total.</a:t>
            </a:r>
            <a:br>
              <a:rPr lang="es-MX" altLang="es-MX" sz="2000" dirty="0"/>
            </a:br>
            <a:r>
              <a:rPr lang="es-MX" altLang="es-MX" sz="2000" dirty="0"/>
              <a:t>La relación requerida es derivada de la sustitución de las siguientes ecuaciones:</a:t>
            </a:r>
            <a:endParaRPr lang="es-ES" altLang="es-MX" sz="2000" dirty="0"/>
          </a:p>
        </p:txBody>
      </p:sp>
      <p:sp>
        <p:nvSpPr>
          <p:cNvPr id="43012" name="Text Box 4">
            <a:extLst>
              <a:ext uri="{FF2B5EF4-FFF2-40B4-BE49-F238E27FC236}">
                <a16:creationId xmlns:a16="http://schemas.microsoft.com/office/drawing/2014/main" id="{499B62D3-6CA1-495A-AF4A-25F602D4D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5410200"/>
            <a:ext cx="274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000">
                <a:solidFill>
                  <a:srgbClr val="00FF00"/>
                </a:solidFill>
              </a:rPr>
              <a:t>7 </a:t>
            </a:r>
            <a:r>
              <a:rPr lang="es-MX" altLang="es-MX" sz="1600"/>
              <a:t> Límite Fe(OH)</a:t>
            </a:r>
            <a:r>
              <a:rPr lang="es-MX" altLang="es-MX" sz="1600" baseline="-25000"/>
              <a:t>2</a:t>
            </a:r>
            <a:r>
              <a:rPr lang="es-MX" altLang="es-MX" sz="1600"/>
              <a:t>-Fe(OH)</a:t>
            </a:r>
            <a:r>
              <a:rPr lang="es-MX" altLang="es-MX" sz="1600" baseline="-25000"/>
              <a:t>3</a:t>
            </a:r>
            <a:endParaRPr lang="es-ES" altLang="es-MX" sz="1600" baseline="-25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DB8E654-3D88-4894-9BF7-73C4E83BCB2A}"/>
                  </a:ext>
                </a:extLst>
              </p:cNvPr>
              <p:cNvSpPr txBox="1"/>
              <p:nvPr/>
            </p:nvSpPr>
            <p:spPr>
              <a:xfrm>
                <a:off x="899592" y="1772816"/>
                <a:ext cx="3567323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sp</m:t>
                              </m:r>
                            </m:sub>
                          </m:sSub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DB8E654-3D88-4894-9BF7-73C4E83BC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772816"/>
                <a:ext cx="3567323" cy="8079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C32204AE-AC88-4CF6-BED8-1807733220E0}"/>
                  </a:ext>
                </a:extLst>
              </p:cNvPr>
              <p:cNvSpPr txBox="1"/>
              <p:nvPr/>
            </p:nvSpPr>
            <p:spPr>
              <a:xfrm>
                <a:off x="908828" y="2754770"/>
                <a:ext cx="3539239" cy="857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sp</m:t>
                              </m:r>
                            </m:sub>
                          </m:sSub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sp</m:t>
                              </m:r>
                            </m:sub>
                          </m:sSub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C32204AE-AC88-4CF6-BED8-180773322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828" y="2754770"/>
                <a:ext cx="3539239" cy="857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AE443AFD-4C3D-4034-9FA7-B4226CB8CEEC}"/>
                  </a:ext>
                </a:extLst>
              </p:cNvPr>
              <p:cNvSpPr txBox="1"/>
              <p:nvPr/>
            </p:nvSpPr>
            <p:spPr>
              <a:xfrm>
                <a:off x="893751" y="3790304"/>
                <a:ext cx="5050100" cy="741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13.2+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es-MX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9.1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8.0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AE443AFD-4C3D-4034-9FA7-B4226CB8CE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751" y="3790304"/>
                <a:ext cx="5050100" cy="7411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EF13AA7A-52CF-4CDA-AA17-3E78B6014486}"/>
                  </a:ext>
                </a:extLst>
              </p:cNvPr>
              <p:cNvSpPr txBox="1"/>
              <p:nvPr/>
            </p:nvSpPr>
            <p:spPr>
              <a:xfrm>
                <a:off x="899592" y="4669100"/>
                <a:ext cx="20456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4.3−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pH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EF13AA7A-52CF-4CDA-AA17-3E78B6014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669100"/>
                <a:ext cx="2045688" cy="369332"/>
              </a:xfrm>
              <a:prstGeom prst="rect">
                <a:avLst/>
              </a:prstGeom>
              <a:blipFill>
                <a:blip r:embed="rId6"/>
                <a:stretch>
                  <a:fillRect l="-2985" r="-2985" b="-3606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9C1845AD-8043-467C-A827-8185274CC3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just" eaLnBrk="1" hangingPunct="1"/>
            <a:r>
              <a:rPr lang="es-MX" altLang="es-MX" sz="2400" dirty="0"/>
              <a:t>ECUACIONES NECESARIAS PARA CONTAR CON EL DIAGRAMA </a:t>
            </a:r>
            <a:r>
              <a:rPr lang="es-MX" altLang="es-MX" sz="2400" dirty="0" err="1"/>
              <a:t>pE</a:t>
            </a:r>
            <a:r>
              <a:rPr lang="es-MX" altLang="es-MX" sz="2400" dirty="0"/>
              <a:t>- pH</a:t>
            </a:r>
            <a:endParaRPr lang="es-ES" altLang="es-MX" sz="2400" dirty="0"/>
          </a:p>
        </p:txBody>
      </p:sp>
      <p:sp>
        <p:nvSpPr>
          <p:cNvPr id="4403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A37A119-444B-4835-A606-676509E930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/>
              <a:t>	</a:t>
            </a:r>
            <a:r>
              <a:rPr lang="es-MX" altLang="es-MX" sz="2400">
                <a:solidFill>
                  <a:srgbClr val="00FF00"/>
                </a:solidFill>
              </a:rPr>
              <a:t>1</a:t>
            </a:r>
            <a:r>
              <a:rPr lang="es-MX" altLang="es-MX" sz="2400"/>
              <a:t> Límite O</a:t>
            </a:r>
            <a:r>
              <a:rPr lang="es-MX" altLang="es-MX" sz="2400" baseline="-25000"/>
              <a:t>2</a:t>
            </a:r>
            <a:r>
              <a:rPr lang="es-MX" altLang="es-MX" sz="2400"/>
              <a:t> - H</a:t>
            </a:r>
            <a:r>
              <a:rPr lang="es-MX" altLang="es-MX" sz="2400" baseline="-25000"/>
              <a:t>2</a:t>
            </a:r>
            <a:r>
              <a:rPr lang="es-MX" altLang="es-MX" sz="2400"/>
              <a:t>O 		</a:t>
            </a:r>
            <a:r>
              <a:rPr lang="es-MX" altLang="es-MX" sz="2400">
                <a:solidFill>
                  <a:srgbClr val="FF0000"/>
                </a:solidFill>
              </a:rPr>
              <a:t>p</a:t>
            </a:r>
            <a:r>
              <a:rPr lang="es-MX" altLang="es-MX" sz="2400">
                <a:solidFill>
                  <a:srgbClr val="FF0000"/>
                </a:solidFill>
                <a:cs typeface="Tahoma" panose="020B0604030504040204" pitchFamily="34" charset="0"/>
              </a:rPr>
              <a:t>E = 20.75 – pH</a:t>
            </a:r>
            <a:endParaRPr lang="es-MX" altLang="es-MX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/>
              <a:t>	</a:t>
            </a:r>
            <a:r>
              <a:rPr lang="es-MX" altLang="es-MX" sz="2400">
                <a:solidFill>
                  <a:srgbClr val="00FF00"/>
                </a:solidFill>
                <a:cs typeface="Tahoma" panose="020B0604030504040204" pitchFamily="34" charset="0"/>
              </a:rPr>
              <a:t>2 </a:t>
            </a:r>
            <a:r>
              <a:rPr lang="es-MX" altLang="es-MX" sz="2400"/>
              <a:t>Límite H</a:t>
            </a:r>
            <a:r>
              <a:rPr lang="es-MX" altLang="es-MX" sz="2400" baseline="-25000"/>
              <a:t>2</a:t>
            </a:r>
            <a:r>
              <a:rPr lang="es-MX" altLang="es-MX" sz="2400"/>
              <a:t> - H</a:t>
            </a:r>
            <a:r>
              <a:rPr lang="es-MX" altLang="es-MX" sz="2400" baseline="-25000"/>
              <a:t>2</a:t>
            </a:r>
            <a:r>
              <a:rPr lang="es-MX" altLang="es-MX" sz="2400"/>
              <a:t>O			</a:t>
            </a:r>
            <a:r>
              <a:rPr lang="es-MX" altLang="es-MX" sz="2400">
                <a:solidFill>
                  <a:srgbClr val="FF0000"/>
                </a:solidFill>
              </a:rPr>
              <a:t>p</a:t>
            </a:r>
            <a:r>
              <a:rPr lang="es-MX" altLang="es-MX" sz="2400">
                <a:solidFill>
                  <a:srgbClr val="FF0000"/>
                </a:solidFill>
                <a:cs typeface="Tahoma" panose="020B0604030504040204" pitchFamily="34" charset="0"/>
              </a:rPr>
              <a:t>E = - pH		</a:t>
            </a:r>
            <a:endParaRPr lang="es-MX" altLang="es-MX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/>
              <a:t>	</a:t>
            </a:r>
            <a:r>
              <a:rPr lang="es-MX" altLang="es-MX" sz="2400">
                <a:solidFill>
                  <a:srgbClr val="00FF00"/>
                </a:solidFill>
              </a:rPr>
              <a:t>3</a:t>
            </a:r>
            <a:r>
              <a:rPr lang="es-MX" altLang="es-MX" sz="2400"/>
              <a:t> Límite Fe</a:t>
            </a:r>
            <a:r>
              <a:rPr lang="es-MX" altLang="es-MX" sz="2400" baseline="30000">
                <a:cs typeface="Tahoma" panose="020B0604030504040204" pitchFamily="34" charset="0"/>
              </a:rPr>
              <a:t>3+</a:t>
            </a:r>
            <a:r>
              <a:rPr lang="es-MX" altLang="es-MX" sz="2400"/>
              <a:t>- Fe</a:t>
            </a:r>
            <a:r>
              <a:rPr lang="es-MX" altLang="es-MX" sz="2400" baseline="30000">
                <a:cs typeface="Tahoma" panose="020B0604030504040204" pitchFamily="34" charset="0"/>
              </a:rPr>
              <a:t>2+</a:t>
            </a:r>
            <a:r>
              <a:rPr lang="es-MX" altLang="es-MX" sz="2400"/>
              <a:t>		</a:t>
            </a:r>
            <a:r>
              <a:rPr lang="es-MX" altLang="es-MX" sz="2400">
                <a:solidFill>
                  <a:srgbClr val="FF0000"/>
                </a:solidFill>
              </a:rPr>
              <a:t>pE = 13.9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>
                <a:solidFill>
                  <a:srgbClr val="00FF00"/>
                </a:solidFill>
              </a:rPr>
              <a:t>	4</a:t>
            </a:r>
            <a:r>
              <a:rPr lang="es-MX" altLang="es-MX" sz="2400"/>
              <a:t> Límite Fe</a:t>
            </a:r>
            <a:r>
              <a:rPr lang="es-MX" altLang="es-MX" sz="2400" baseline="30000">
                <a:cs typeface="Tahoma" panose="020B0604030504040204" pitchFamily="34" charset="0"/>
              </a:rPr>
              <a:t>3+</a:t>
            </a:r>
            <a:r>
              <a:rPr lang="es-MX" altLang="es-MX" sz="2400"/>
              <a:t>- Fe(OH)</a:t>
            </a:r>
            <a:r>
              <a:rPr lang="es-MX" altLang="es-MX" sz="2400" baseline="-25000"/>
              <a:t>3</a:t>
            </a:r>
            <a:r>
              <a:rPr lang="es-MX" altLang="es-MX" sz="2400"/>
              <a:t>		</a:t>
            </a:r>
            <a:r>
              <a:rPr lang="es-MX" altLang="es-MX" sz="2400">
                <a:solidFill>
                  <a:srgbClr val="FF0000"/>
                </a:solidFill>
              </a:rPr>
              <a:t>pH = 2.99</a:t>
            </a:r>
            <a:endParaRPr lang="es-ES" altLang="es-MX" sz="240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>
                <a:solidFill>
                  <a:srgbClr val="00FF00"/>
                </a:solidFill>
              </a:rPr>
              <a:t>	5</a:t>
            </a:r>
            <a:r>
              <a:rPr lang="es-MX" altLang="es-MX" sz="2400"/>
              <a:t> Límite Fe</a:t>
            </a:r>
            <a:r>
              <a:rPr lang="es-MX" altLang="es-MX" sz="2400" baseline="30000">
                <a:cs typeface="Tahoma" panose="020B0604030504040204" pitchFamily="34" charset="0"/>
              </a:rPr>
              <a:t>2+</a:t>
            </a:r>
            <a:r>
              <a:rPr lang="es-MX" altLang="es-MX" sz="2400"/>
              <a:t>- Fe(OH)</a:t>
            </a:r>
            <a:r>
              <a:rPr lang="es-MX" altLang="es-MX" sz="2400" baseline="-25000"/>
              <a:t>2</a:t>
            </a:r>
            <a:r>
              <a:rPr lang="es-MX" altLang="es-MX" sz="2400"/>
              <a:t>		</a:t>
            </a:r>
            <a:r>
              <a:rPr lang="es-MX" altLang="es-MX" sz="2400">
                <a:solidFill>
                  <a:srgbClr val="FF0000"/>
                </a:solidFill>
              </a:rPr>
              <a:t>pH = 8.95</a:t>
            </a:r>
            <a:endParaRPr lang="es-ES" altLang="es-MX" sz="240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>
                <a:solidFill>
                  <a:srgbClr val="00FF00"/>
                </a:solidFill>
              </a:rPr>
              <a:t>	6</a:t>
            </a:r>
            <a:r>
              <a:rPr lang="es-MX" altLang="es-MX" sz="2400"/>
              <a:t> Límite Fe</a:t>
            </a:r>
            <a:r>
              <a:rPr lang="es-MX" altLang="es-MX" sz="2400" baseline="30000">
                <a:cs typeface="Tahoma" panose="020B0604030504040204" pitchFamily="34" charset="0"/>
              </a:rPr>
              <a:t>2+</a:t>
            </a:r>
            <a:r>
              <a:rPr lang="es-MX" altLang="es-MX" sz="2400"/>
              <a:t>- Fe(OH)</a:t>
            </a:r>
            <a:r>
              <a:rPr lang="es-MX" altLang="es-MX" sz="2400" baseline="-25000"/>
              <a:t>3</a:t>
            </a:r>
            <a:r>
              <a:rPr lang="es-MX" altLang="es-MX" sz="2400"/>
              <a:t>		</a:t>
            </a:r>
            <a:r>
              <a:rPr lang="es-MX" altLang="es-MX" sz="2400">
                <a:solidFill>
                  <a:srgbClr val="FF0000"/>
                </a:solidFill>
              </a:rPr>
              <a:t>pE = 22.2- 3 pH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400">
                <a:solidFill>
                  <a:srgbClr val="00FF00"/>
                </a:solidFill>
              </a:rPr>
              <a:t>	7</a:t>
            </a:r>
            <a:r>
              <a:rPr lang="es-MX" altLang="es-MX" sz="2400"/>
              <a:t> Límite Fe(OH)</a:t>
            </a:r>
            <a:r>
              <a:rPr lang="es-MX" altLang="es-MX" sz="2400" baseline="-25000"/>
              <a:t>2</a:t>
            </a:r>
            <a:r>
              <a:rPr lang="es-MX" altLang="es-MX" sz="2400"/>
              <a:t>-Fe(OH)</a:t>
            </a:r>
            <a:r>
              <a:rPr lang="es-MX" altLang="es-MX" sz="2400" baseline="-25000"/>
              <a:t>3</a:t>
            </a:r>
            <a:r>
              <a:rPr lang="es-MX" altLang="es-MX" sz="2400"/>
              <a:t>	</a:t>
            </a:r>
            <a:r>
              <a:rPr lang="es-MX" altLang="es-MX" sz="2400">
                <a:solidFill>
                  <a:srgbClr val="FF0000"/>
                </a:solidFill>
              </a:rPr>
              <a:t>pE = 4.3 - pH</a:t>
            </a:r>
            <a:endParaRPr lang="es-ES" altLang="es-MX" sz="240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240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240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240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>
            <a:extLst>
              <a:ext uri="{FF2B5EF4-FFF2-40B4-BE49-F238E27FC236}">
                <a16:creationId xmlns:a16="http://schemas.microsoft.com/office/drawing/2014/main" id="{A02137F2-54DC-4B9F-A101-BD4F55DFFC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just" eaLnBrk="1" hangingPunct="1"/>
            <a:r>
              <a:rPr lang="es-MX" altLang="es-MX" sz="2000" dirty="0"/>
              <a:t>DIAGRAMA SIMPLIFICADO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-pH PARA EL HIERRO EN AGUA. LA MAXIMA CONCENTRACIÓN DE HIERRO SOLUBLE ES 1.00x10</a:t>
            </a:r>
            <a:r>
              <a:rPr lang="es-MX" altLang="es-MX" sz="2000" baseline="30000" dirty="0"/>
              <a:t>-5</a:t>
            </a:r>
            <a:r>
              <a:rPr lang="es-MX" altLang="es-MX" sz="2000" dirty="0"/>
              <a:t> M</a:t>
            </a:r>
            <a:endParaRPr lang="es-ES" altLang="es-MX" sz="2000" dirty="0"/>
          </a:p>
        </p:txBody>
      </p:sp>
      <p:pic>
        <p:nvPicPr>
          <p:cNvPr id="45059" name="Picture 1027">
            <a:extLst>
              <a:ext uri="{FF2B5EF4-FFF2-40B4-BE49-F238E27FC236}">
                <a16:creationId xmlns:a16="http://schemas.microsoft.com/office/drawing/2014/main" id="{F61A4609-31DC-4C57-A505-3097FE8F6ECA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905000"/>
            <a:ext cx="6629400" cy="4114800"/>
          </a:xfrm>
          <a:ln w="38100" cmpd="dbl">
            <a:solidFill>
              <a:srgbClr val="0099FF"/>
            </a:solidFill>
            <a:miter lim="800000"/>
            <a:headEnd/>
            <a:tailEnd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6F95D67-2293-4423-AB41-8171667007BB}"/>
              </a:ext>
            </a:extLst>
          </p:cNvPr>
          <p:cNvSpPr txBox="1"/>
          <p:nvPr/>
        </p:nvSpPr>
        <p:spPr>
          <a:xfrm>
            <a:off x="7092950" y="6467475"/>
            <a:ext cx="19002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</a:t>
            </a:r>
            <a:r>
              <a:rPr lang="es-MX" sz="1000" dirty="0" err="1">
                <a:solidFill>
                  <a:schemeClr val="tx1">
                    <a:lumMod val="50000"/>
                  </a:schemeClr>
                </a:solidFill>
              </a:rPr>
              <a:t>Manahan</a:t>
            </a: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 (2010)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C47211F-7177-4C25-BCA4-4DC59B5B22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Alta actividad del ion hidrógeno y del electrón (medio reductor ácido).</a:t>
            </a:r>
          </a:p>
          <a:p>
            <a:pPr lvl="1"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Ion Fe</a:t>
            </a:r>
            <a:r>
              <a:rPr lang="es-MX" altLang="es-MX" sz="1800" baseline="30000" dirty="0"/>
              <a:t>2+</a:t>
            </a:r>
            <a:r>
              <a:rPr lang="es-MX" altLang="es-MX" sz="1800" dirty="0"/>
              <a:t> es la especie predominante (algunas aguas subterráneas contienen apreciables niveles de hierro bajo estas condiciones, en la mayoría de los sistemas de aguas naturales, el hierro precipita como </a:t>
            </a:r>
            <a:r>
              <a:rPr lang="es-MX" altLang="es-MX" sz="1800" dirty="0" err="1"/>
              <a:t>FeS</a:t>
            </a:r>
            <a:r>
              <a:rPr lang="es-MX" altLang="es-MX" sz="1800" dirty="0"/>
              <a:t> y FeCO</a:t>
            </a:r>
            <a:r>
              <a:rPr lang="es-MX" altLang="es-MX" sz="1800" baseline="-25000" dirty="0"/>
              <a:t>3</a:t>
            </a:r>
            <a:r>
              <a:rPr lang="es-MX" altLang="es-MX" sz="1800" dirty="0"/>
              <a:t>).</a:t>
            </a:r>
          </a:p>
          <a:p>
            <a:pPr lvl="1"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18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Alta actividad del ion hidrógeno y baja actividad del electrón (medio oxidante ácido)</a:t>
            </a:r>
          </a:p>
          <a:p>
            <a:pPr lvl="1"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 Ion Fe</a:t>
            </a:r>
            <a:r>
              <a:rPr lang="es-MX" altLang="es-MX" sz="1800" baseline="30000" dirty="0"/>
              <a:t>3+</a:t>
            </a:r>
            <a:r>
              <a:rPr lang="es-MX" altLang="es-MX" sz="1800" dirty="0"/>
              <a:t> es la especie predominante.</a:t>
            </a:r>
          </a:p>
          <a:p>
            <a:pPr lvl="1"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18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En un medio oxidante y baja acidez, el Fe(OH)</a:t>
            </a:r>
            <a:r>
              <a:rPr lang="es-MX" altLang="es-MX" sz="1800" baseline="-25000" dirty="0"/>
              <a:t>3</a:t>
            </a:r>
            <a:r>
              <a:rPr lang="es-MX" altLang="es-MX" sz="1800" dirty="0"/>
              <a:t> es la especie primaria presente.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18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 dirty="0"/>
              <a:t>En un medio reductor básico con baja actividad del ion hidrógeno y alta actividad del electrón, el sólido Fe(OH)</a:t>
            </a:r>
            <a:r>
              <a:rPr lang="es-MX" altLang="es-MX" sz="1800" baseline="-25000" dirty="0"/>
              <a:t>2 </a:t>
            </a:r>
            <a:r>
              <a:rPr lang="es-MX" altLang="es-MX" sz="1800" dirty="0"/>
              <a:t>es estable.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8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800" dirty="0"/>
          </a:p>
        </p:txBody>
      </p:sp>
      <p:sp>
        <p:nvSpPr>
          <p:cNvPr id="3" name="Rectangle 1026">
            <a:extLst>
              <a:ext uri="{FF2B5EF4-FFF2-40B4-BE49-F238E27FC236}">
                <a16:creationId xmlns:a16="http://schemas.microsoft.com/office/drawing/2014/main" id="{A02137F2-54DC-4B9F-A101-BD4F55DFFC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algn="just" eaLnBrk="1" hangingPunct="1"/>
            <a:r>
              <a:rPr lang="es-MX" altLang="es-MX" sz="2800" dirty="0"/>
              <a:t>CONCLUSIONES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E0A6403-0606-416E-ABFB-AD39262BC7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800" dirty="0"/>
              <a:t>CELDA VOLTAICA</a:t>
            </a:r>
            <a:endParaRPr lang="es-ES" altLang="es-MX" sz="2800" dirty="0"/>
          </a:p>
        </p:txBody>
      </p:sp>
      <p:pic>
        <p:nvPicPr>
          <p:cNvPr id="8195" name="Picture 5">
            <a:extLst>
              <a:ext uri="{FF2B5EF4-FFF2-40B4-BE49-F238E27FC236}">
                <a16:creationId xmlns:a16="http://schemas.microsoft.com/office/drawing/2014/main" id="{6AC05A81-848E-40E1-8953-249A985F543F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1524000"/>
            <a:ext cx="3462338" cy="4114800"/>
          </a:xfrm>
          <a:noFill/>
          <a:ln w="38100" cap="flat" cmpd="dbl">
            <a:solidFill>
              <a:srgbClr val="0099FF"/>
            </a:solidFill>
            <a:miter lim="800000"/>
            <a:headEnd type="none" w="med" len="med"/>
            <a:tailEnd type="none" w="med" len="med"/>
          </a:ln>
        </p:spPr>
      </p:pic>
      <p:sp>
        <p:nvSpPr>
          <p:cNvPr id="8196" name="Text Box 6">
            <a:extLst>
              <a:ext uri="{FF2B5EF4-FFF2-40B4-BE49-F238E27FC236}">
                <a16:creationId xmlns:a16="http://schemas.microsoft.com/office/drawing/2014/main" id="{EFB6DDAE-2F97-4FA0-A155-A3E305CFA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048000"/>
            <a:ext cx="22098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1800"/>
              <a:t>CuSO</a:t>
            </a:r>
            <a:r>
              <a:rPr lang="es-MX" altLang="es-MX" sz="1800" baseline="-25000"/>
              <a:t>4</a:t>
            </a:r>
            <a:r>
              <a:rPr lang="es-MX" altLang="es-MX" sz="1800"/>
              <a:t> 1 M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1800"/>
              <a:t>Electrodo de Cobre</a:t>
            </a:r>
            <a:endParaRPr lang="es-ES" altLang="es-MX" sz="1800"/>
          </a:p>
        </p:txBody>
      </p:sp>
      <p:sp>
        <p:nvSpPr>
          <p:cNvPr id="8197" name="Text Box 7">
            <a:extLst>
              <a:ext uri="{FF2B5EF4-FFF2-40B4-BE49-F238E27FC236}">
                <a16:creationId xmlns:a16="http://schemas.microsoft.com/office/drawing/2014/main" id="{A2C6CE75-2FAF-43B5-AD34-C28E55A00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3200400"/>
            <a:ext cx="22098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1800"/>
              <a:t>ZnSO</a:t>
            </a:r>
            <a:r>
              <a:rPr lang="es-MX" altLang="es-MX" sz="1800" baseline="-25000"/>
              <a:t>4</a:t>
            </a:r>
            <a:r>
              <a:rPr lang="es-MX" altLang="es-MX" sz="1800"/>
              <a:t> 1 M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1800"/>
              <a:t>Electrodo de Zinc</a:t>
            </a:r>
            <a:endParaRPr lang="es-ES" altLang="es-MX" sz="1800"/>
          </a:p>
        </p:txBody>
      </p:sp>
      <p:sp>
        <p:nvSpPr>
          <p:cNvPr id="8198" name="Text Box 8">
            <a:extLst>
              <a:ext uri="{FF2B5EF4-FFF2-40B4-BE49-F238E27FC236}">
                <a16:creationId xmlns:a16="http://schemas.microsoft.com/office/drawing/2014/main" id="{82867CEE-B2C2-42DC-8981-D24EFB3DB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5667375"/>
            <a:ext cx="3429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1800"/>
              <a:t>Conectadas mediante un disco de vidrio poroso (contacto entre las dos soluciones).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DA6E4CA-1F1A-4499-ACC8-7C1CAE17BB13}"/>
              </a:ext>
            </a:extLst>
          </p:cNvPr>
          <p:cNvSpPr txBox="1"/>
          <p:nvPr/>
        </p:nvSpPr>
        <p:spPr>
          <a:xfrm>
            <a:off x="7218363" y="6459538"/>
            <a:ext cx="1900237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Brown et al (2009)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840390FD-DE3F-46C5-B14D-626AFB863F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2400"/>
              <a:t>En aguas anaeróbicas, bajo pE, niveles de Fe</a:t>
            </a:r>
            <a:r>
              <a:rPr lang="es-MX" altLang="es-MX" sz="2400" baseline="30000"/>
              <a:t>2+</a:t>
            </a:r>
            <a:r>
              <a:rPr lang="es-MX" altLang="es-MX" sz="2400"/>
              <a:t> pueden estar presentes.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sz="2400"/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2400"/>
              <a:t>Al estar expuesta con el Oxígeno atmósferico el pE se eleva y el Fe(OH)</a:t>
            </a:r>
            <a:r>
              <a:rPr lang="es-MX" altLang="es-MX" sz="2400" baseline="-25000"/>
              <a:t>3</a:t>
            </a:r>
            <a:r>
              <a:rPr lang="es-MX" altLang="es-MX" sz="2400"/>
              <a:t> precipita.</a:t>
            </a:r>
          </a:p>
          <a:p>
            <a:pPr eaLnBrk="1" hangingPunct="1">
              <a:buFont typeface="Wingdings" panose="05000000000000000000" pitchFamily="2" charset="2"/>
              <a:buChar char="F"/>
            </a:pPr>
            <a:endParaRPr lang="es-MX" altLang="es-MX" sz="2400"/>
          </a:p>
          <a:p>
            <a:pPr eaLnBrk="1" hangingPunct="1">
              <a:buFont typeface="Wingdings" panose="05000000000000000000" pitchFamily="2" charset="2"/>
              <a:buChar char="F"/>
            </a:pPr>
            <a:endParaRPr lang="es-ES" altLang="es-MX" sz="2400"/>
          </a:p>
        </p:txBody>
      </p:sp>
      <p:sp>
        <p:nvSpPr>
          <p:cNvPr id="3" name="Rectangle 1026">
            <a:extLst>
              <a:ext uri="{FF2B5EF4-FFF2-40B4-BE49-F238E27FC236}">
                <a16:creationId xmlns:a16="http://schemas.microsoft.com/office/drawing/2014/main" id="{A02137F2-54DC-4B9F-A101-BD4F55DFFC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algn="just" eaLnBrk="1" hangingPunct="1"/>
            <a:r>
              <a:rPr lang="es-MX" altLang="es-MX" sz="2800" dirty="0"/>
              <a:t>CONCLUSIONES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97A43540-B140-445E-8173-0A1644DEA9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000" dirty="0"/>
              <a:t>CONSTRUYENDO EL DIAGRAMA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-pH o EH-pH PARA EL SISTEMA DE CLORO ACUOSO</a:t>
            </a:r>
            <a:endParaRPr lang="es-ES" altLang="es-MX" sz="2000" dirty="0"/>
          </a:p>
        </p:txBody>
      </p:sp>
      <p:sp>
        <p:nvSpPr>
          <p:cNvPr id="4813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BCDA67E-5ACD-41C6-BFB8-D41AE89AFA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E</a:t>
            </a:r>
            <a:r>
              <a:rPr lang="es-MX" altLang="es-MX" sz="1200"/>
              <a:t>H</a:t>
            </a:r>
            <a:r>
              <a:rPr lang="es-MX" altLang="es-MX" sz="2000"/>
              <a:t>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Dominio de estabilidad del agua.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 </a:t>
            </a:r>
            <a:r>
              <a:rPr lang="es-MX" altLang="es-MX" sz="2000">
                <a:solidFill>
                  <a:srgbClr val="FF3300"/>
                </a:solidFill>
              </a:rPr>
              <a:t>4</a:t>
            </a:r>
            <a:r>
              <a:rPr lang="es-MX" altLang="es-MX" sz="1800">
                <a:solidFill>
                  <a:srgbClr val="FF0000"/>
                </a:solidFill>
              </a:rPr>
              <a:t>e</a:t>
            </a:r>
            <a:r>
              <a:rPr lang="es-MX" altLang="es-MX" sz="1800" baseline="30000">
                <a:solidFill>
                  <a:srgbClr val="FF0000"/>
                </a:solidFill>
              </a:rPr>
              <a:t>-</a:t>
            </a:r>
            <a:r>
              <a:rPr lang="es-MX" altLang="es-MX" sz="2000"/>
              <a:t> </a:t>
            </a:r>
            <a:r>
              <a:rPr lang="es-MX" altLang="es-MX" sz="1800">
                <a:solidFill>
                  <a:srgbClr val="FF0000"/>
                </a:solidFill>
              </a:rPr>
              <a:t>+  4H</a:t>
            </a:r>
            <a:r>
              <a:rPr lang="es-MX" altLang="es-MX" sz="1800" baseline="30000">
                <a:solidFill>
                  <a:srgbClr val="FF0000"/>
                </a:solidFill>
              </a:rPr>
              <a:t>+</a:t>
            </a:r>
            <a:r>
              <a:rPr lang="es-MX" altLang="es-MX" sz="1800">
                <a:solidFill>
                  <a:srgbClr val="FF0000"/>
                </a:solidFill>
              </a:rPr>
              <a:t> + 4O</a:t>
            </a:r>
            <a:r>
              <a:rPr lang="es-MX" altLang="es-MX" sz="1800" baseline="-25000">
                <a:solidFill>
                  <a:srgbClr val="FF0000"/>
                </a:solidFill>
              </a:rPr>
              <a:t>2(g)</a:t>
            </a:r>
            <a:r>
              <a:rPr lang="es-MX" altLang="es-MX" sz="1800">
                <a:solidFill>
                  <a:srgbClr val="FF0000"/>
                </a:solidFill>
              </a:rPr>
              <a:t> 		 2H</a:t>
            </a:r>
            <a:r>
              <a:rPr lang="es-MX" altLang="es-MX" sz="1800" baseline="-25000">
                <a:solidFill>
                  <a:srgbClr val="FF0000"/>
                </a:solidFill>
              </a:rPr>
              <a:t>2</a:t>
            </a:r>
            <a:r>
              <a:rPr lang="es-MX" altLang="es-MX" sz="1800">
                <a:solidFill>
                  <a:srgbClr val="FF0000"/>
                </a:solidFill>
              </a:rPr>
              <a:t>O	</a:t>
            </a: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De la ecuación: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 </a:t>
            </a:r>
            <a:r>
              <a:rPr lang="es-MX" altLang="es-MX" sz="2000">
                <a:solidFill>
                  <a:srgbClr val="FF0000"/>
                </a:solidFill>
              </a:rPr>
              <a:t>p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E = +20.75 + 1/4logP</a:t>
            </a:r>
            <a:r>
              <a:rPr lang="es-MX" altLang="es-MX" sz="1600">
                <a:solidFill>
                  <a:srgbClr val="FF0000"/>
                </a:solidFill>
                <a:cs typeface="Tahoma" panose="020B0604030504040204" pitchFamily="34" charset="0"/>
              </a:rPr>
              <a:t>O</a:t>
            </a:r>
            <a:r>
              <a:rPr lang="es-MX" altLang="es-MX" sz="2000" baseline="-25000">
                <a:solidFill>
                  <a:srgbClr val="FF00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 – pH 		P</a:t>
            </a:r>
            <a:r>
              <a:rPr lang="es-MX" altLang="es-MX" sz="1600">
                <a:solidFill>
                  <a:srgbClr val="FF0000"/>
                </a:solidFill>
                <a:cs typeface="Tahoma" panose="020B0604030504040204" pitchFamily="34" charset="0"/>
              </a:rPr>
              <a:t>O</a:t>
            </a:r>
            <a:r>
              <a:rPr lang="es-MX" altLang="es-MX" sz="2000" baseline="-25000">
                <a:solidFill>
                  <a:srgbClr val="FF00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=0.21 atm</a:t>
            </a: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     </a:t>
            </a:r>
            <a:r>
              <a:rPr lang="es-MX" altLang="es-MX" sz="2000">
                <a:solidFill>
                  <a:srgbClr val="FF0000"/>
                </a:solidFill>
              </a:rPr>
              <a:t>p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E = 20.75 – pH				     </a:t>
            </a:r>
            <a:r>
              <a:rPr lang="es-MX" altLang="es-MX" sz="2000">
                <a:solidFill>
                  <a:srgbClr val="00FF00"/>
                </a:solidFill>
                <a:cs typeface="Tahoma" panose="020B0604030504040204" pitchFamily="34" charset="0"/>
              </a:rPr>
              <a:t>1 </a:t>
            </a:r>
            <a:r>
              <a:rPr lang="es-MX" altLang="es-MX" sz="1600"/>
              <a:t>Límite O</a:t>
            </a:r>
            <a:r>
              <a:rPr lang="es-MX" altLang="es-MX" sz="1600" baseline="-25000"/>
              <a:t>2</a:t>
            </a:r>
            <a:r>
              <a:rPr lang="es-MX" altLang="es-MX" sz="1600"/>
              <a:t> - H</a:t>
            </a:r>
            <a:r>
              <a:rPr lang="es-MX" altLang="es-MX" sz="1600" baseline="-25000"/>
              <a:t>2</a:t>
            </a:r>
            <a:r>
              <a:rPr lang="es-MX" altLang="es-MX" sz="1600"/>
              <a:t>O </a:t>
            </a:r>
            <a:endParaRPr lang="es-MX" altLang="es-MX" sz="1600">
              <a:solidFill>
                <a:srgbClr val="00FF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Reducción del agua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1800">
                <a:solidFill>
                  <a:srgbClr val="FF0000"/>
                </a:solidFill>
              </a:rPr>
              <a:t>2H</a:t>
            </a:r>
            <a:r>
              <a:rPr lang="es-MX" altLang="es-MX" sz="1800" baseline="-25000">
                <a:solidFill>
                  <a:srgbClr val="FF0000"/>
                </a:solidFill>
              </a:rPr>
              <a:t>2</a:t>
            </a:r>
            <a:r>
              <a:rPr lang="es-MX" altLang="es-MX" sz="1800">
                <a:solidFill>
                  <a:srgbClr val="FF0000"/>
                </a:solidFill>
              </a:rPr>
              <a:t>O	+ </a:t>
            </a:r>
            <a:r>
              <a:rPr lang="es-MX" altLang="es-MX" sz="2000">
                <a:solidFill>
                  <a:srgbClr val="FF3300"/>
                </a:solidFill>
              </a:rPr>
              <a:t>2</a:t>
            </a:r>
            <a:r>
              <a:rPr lang="es-MX" altLang="es-MX" sz="1800">
                <a:solidFill>
                  <a:srgbClr val="FF0000"/>
                </a:solidFill>
              </a:rPr>
              <a:t>e</a:t>
            </a:r>
            <a:r>
              <a:rPr lang="es-MX" altLang="es-MX" sz="1800" baseline="30000">
                <a:solidFill>
                  <a:srgbClr val="FF0000"/>
                </a:solidFill>
              </a:rPr>
              <a:t>-</a:t>
            </a:r>
            <a:r>
              <a:rPr lang="es-MX" altLang="es-MX" sz="2000"/>
              <a:t> 		 </a:t>
            </a:r>
            <a:r>
              <a:rPr lang="es-MX" altLang="es-MX" sz="1800">
                <a:solidFill>
                  <a:srgbClr val="FF0000"/>
                </a:solidFill>
              </a:rPr>
              <a:t>H</a:t>
            </a:r>
            <a:r>
              <a:rPr lang="es-MX" altLang="es-MX" sz="1800" baseline="-25000">
                <a:solidFill>
                  <a:srgbClr val="FF0000"/>
                </a:solidFill>
              </a:rPr>
              <a:t>2(g)</a:t>
            </a:r>
            <a:r>
              <a:rPr lang="es-MX" altLang="es-MX" sz="1800">
                <a:solidFill>
                  <a:srgbClr val="FF0000"/>
                </a:solidFill>
              </a:rPr>
              <a:t> + 2OH</a:t>
            </a:r>
            <a:r>
              <a:rPr lang="es-MX" altLang="es-MX" sz="1800" baseline="30000">
                <a:solidFill>
                  <a:srgbClr val="FF0000"/>
                </a:solidFill>
              </a:rPr>
              <a:t>-</a:t>
            </a:r>
            <a:r>
              <a:rPr lang="es-MX" altLang="es-MX" sz="1800">
                <a:solidFill>
                  <a:srgbClr val="FF0000"/>
                </a:solidFill>
              </a:rPr>
              <a:t> </a:t>
            </a:r>
            <a:r>
              <a:rPr lang="es-MX" altLang="es-MX" sz="2000"/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De la ecuación: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2000">
                <a:solidFill>
                  <a:srgbClr val="FF0000"/>
                </a:solidFill>
              </a:rPr>
              <a:t>p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E = -14 - 1/2logP</a:t>
            </a:r>
            <a:r>
              <a:rPr lang="es-MX" altLang="es-MX" sz="1600">
                <a:solidFill>
                  <a:srgbClr val="FF0000"/>
                </a:solidFill>
                <a:cs typeface="Tahoma" panose="020B0604030504040204" pitchFamily="34" charset="0"/>
              </a:rPr>
              <a:t>H</a:t>
            </a:r>
            <a:r>
              <a:rPr lang="es-MX" altLang="es-MX" sz="2000" baseline="-25000">
                <a:solidFill>
                  <a:srgbClr val="FF00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 + pOH			P</a:t>
            </a:r>
            <a:r>
              <a:rPr lang="es-MX" altLang="es-MX" sz="1600">
                <a:solidFill>
                  <a:srgbClr val="FF0000"/>
                </a:solidFill>
                <a:cs typeface="Tahoma" panose="020B0604030504040204" pitchFamily="34" charset="0"/>
              </a:rPr>
              <a:t>H</a:t>
            </a:r>
            <a:r>
              <a:rPr lang="es-MX" altLang="es-MX" sz="2000" baseline="-25000">
                <a:solidFill>
                  <a:srgbClr val="FF00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=1 	</a:t>
            </a: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2000">
                <a:solidFill>
                  <a:srgbClr val="FF0000"/>
                </a:solidFill>
              </a:rPr>
              <a:t>p</a:t>
            </a:r>
            <a:r>
              <a:rPr lang="es-MX" altLang="es-MX" sz="2000">
                <a:solidFill>
                  <a:srgbClr val="FF0000"/>
                </a:solidFill>
                <a:cs typeface="Tahoma" panose="020B0604030504040204" pitchFamily="34" charset="0"/>
              </a:rPr>
              <a:t>E = - 14 + pOH     				   </a:t>
            </a:r>
            <a:r>
              <a:rPr lang="es-MX" altLang="es-MX" sz="2000">
                <a:solidFill>
                  <a:srgbClr val="00FF00"/>
                </a:solidFill>
                <a:cs typeface="Tahoma" panose="020B0604030504040204" pitchFamily="34" charset="0"/>
              </a:rPr>
              <a:t>2 </a:t>
            </a:r>
            <a:r>
              <a:rPr lang="es-MX" altLang="es-MX" sz="1600"/>
              <a:t>Límite H</a:t>
            </a:r>
            <a:r>
              <a:rPr lang="es-MX" altLang="es-MX" sz="1600" baseline="-25000"/>
              <a:t>2</a:t>
            </a:r>
            <a:r>
              <a:rPr lang="es-MX" altLang="es-MX" sz="1600"/>
              <a:t> - H</a:t>
            </a:r>
            <a:r>
              <a:rPr lang="es-MX" altLang="es-MX" sz="1600" baseline="-25000"/>
              <a:t>2</a:t>
            </a:r>
            <a:r>
              <a:rPr lang="es-MX" altLang="es-MX" sz="1600"/>
              <a:t>O	</a:t>
            </a:r>
            <a:endParaRPr lang="es-MX" altLang="es-MX" sz="1600">
              <a:solidFill>
                <a:srgbClr val="00FF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60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cs typeface="Tahoma" panose="020B0604030504040204" pitchFamily="34" charset="0"/>
              </a:rPr>
              <a:t>	</a:t>
            </a:r>
            <a:endParaRPr lang="es-MX" altLang="es-MX" sz="160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1600"/>
          </a:p>
        </p:txBody>
      </p:sp>
      <p:sp>
        <p:nvSpPr>
          <p:cNvPr id="48132" name="Line 6">
            <a:extLst>
              <a:ext uri="{FF2B5EF4-FFF2-40B4-BE49-F238E27FC236}">
                <a16:creationId xmlns:a16="http://schemas.microsoft.com/office/drawing/2014/main" id="{DA5C4AE5-A169-4FA2-83E9-63FB056F78D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2743200"/>
            <a:ext cx="3810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8133" name="Line 7">
            <a:extLst>
              <a:ext uri="{FF2B5EF4-FFF2-40B4-BE49-F238E27FC236}">
                <a16:creationId xmlns:a16="http://schemas.microsoft.com/office/drawing/2014/main" id="{0A33AC84-8D81-45F2-B388-18F84B4D89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33800" y="2895600"/>
            <a:ext cx="3810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  <p:sp>
        <p:nvSpPr>
          <p:cNvPr id="4915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8721404-6C44-4A36-9034-6608769452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Ecuaciones en términos de pH y pE que relacionan cada especie entre si.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Reacciones básicas: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2000">
                <a:solidFill>
                  <a:srgbClr val="FF3300"/>
                </a:solidFill>
              </a:rPr>
              <a:t>e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</a:rPr>
              <a:t> + H</a:t>
            </a:r>
            <a:r>
              <a:rPr lang="es-MX" altLang="es-MX" sz="2000" baseline="30000">
                <a:solidFill>
                  <a:srgbClr val="FF3300"/>
                </a:solidFill>
              </a:rPr>
              <a:t>+</a:t>
            </a:r>
            <a:r>
              <a:rPr lang="es-MX" altLang="es-MX" sz="2000">
                <a:solidFill>
                  <a:srgbClr val="FF3300"/>
                </a:solidFill>
              </a:rPr>
              <a:t> + HOCl	        1/2Cl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>
                <a:solidFill>
                  <a:srgbClr val="FF3300"/>
                </a:solidFill>
              </a:rPr>
              <a:t>(ac) </a:t>
            </a:r>
            <a:r>
              <a:rPr lang="es-MX" altLang="es-MX" sz="2000">
                <a:solidFill>
                  <a:srgbClr val="FF3300"/>
                </a:solidFill>
              </a:rPr>
              <a:t>+ H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3300"/>
                </a:solidFill>
              </a:rPr>
              <a:t>O</a:t>
            </a:r>
            <a:r>
              <a:rPr lang="es-MX" altLang="es-MX" sz="2000"/>
              <a:t>  	pE°=+27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3300"/>
                </a:solidFill>
              </a:rPr>
              <a:t>	2e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</a:rPr>
              <a:t> + Cl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>
                <a:solidFill>
                  <a:srgbClr val="FF3300"/>
                </a:solidFill>
              </a:rPr>
              <a:t>(ac) </a:t>
            </a:r>
            <a:r>
              <a:rPr lang="es-MX" altLang="es-MX" sz="2000">
                <a:solidFill>
                  <a:srgbClr val="FF3300"/>
                </a:solidFill>
              </a:rPr>
              <a:t>		  2Cl </a:t>
            </a:r>
            <a:r>
              <a:rPr lang="es-MX" altLang="es-MX" sz="2000" baseline="30000">
                <a:solidFill>
                  <a:srgbClr val="FF3300"/>
                </a:solidFill>
              </a:rPr>
              <a:t>-			</a:t>
            </a:r>
            <a:r>
              <a:rPr lang="es-MX" altLang="es-MX" sz="2000"/>
              <a:t>pE°=+23.5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2000">
                <a:solidFill>
                  <a:srgbClr val="FF3300"/>
                </a:solidFill>
              </a:rPr>
              <a:t>HOCl	       	 H</a:t>
            </a:r>
            <a:r>
              <a:rPr lang="es-MX" altLang="es-MX" sz="2000" baseline="30000">
                <a:solidFill>
                  <a:srgbClr val="FF3300"/>
                </a:solidFill>
              </a:rPr>
              <a:t>+</a:t>
            </a:r>
            <a:r>
              <a:rPr lang="es-MX" altLang="es-MX" sz="2000">
                <a:solidFill>
                  <a:srgbClr val="FF3300"/>
                </a:solidFill>
              </a:rPr>
              <a:t> + OCl</a:t>
            </a:r>
            <a:r>
              <a:rPr lang="es-MX" altLang="es-MX" sz="2000" baseline="30000">
                <a:solidFill>
                  <a:srgbClr val="FF3300"/>
                </a:solidFill>
              </a:rPr>
              <a:t>-			</a:t>
            </a:r>
            <a:r>
              <a:rPr lang="es-MX" altLang="es-MX" sz="2000"/>
              <a:t>pKa=7.5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Concentración total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2000">
                <a:solidFill>
                  <a:srgbClr val="FF3300"/>
                </a:solidFill>
              </a:rPr>
              <a:t>C</a:t>
            </a:r>
            <a:r>
              <a:rPr lang="es-MX" altLang="es-MX" sz="2000" baseline="-25000">
                <a:solidFill>
                  <a:srgbClr val="FF3300"/>
                </a:solidFill>
              </a:rPr>
              <a:t>T, Cl</a:t>
            </a:r>
            <a:r>
              <a:rPr lang="es-MX" altLang="es-MX" sz="2000">
                <a:solidFill>
                  <a:srgbClr val="FF3300"/>
                </a:solidFill>
              </a:rPr>
              <a:t>= 10</a:t>
            </a:r>
            <a:r>
              <a:rPr lang="es-MX" altLang="es-MX" sz="2000" baseline="30000">
                <a:solidFill>
                  <a:srgbClr val="FF3300"/>
                </a:solidFill>
              </a:rPr>
              <a:t>-4</a:t>
            </a:r>
            <a:r>
              <a:rPr lang="es-MX" altLang="es-MX" sz="2000">
                <a:solidFill>
                  <a:srgbClr val="FF3300"/>
                </a:solidFill>
              </a:rPr>
              <a:t> M = 2</a:t>
            </a:r>
            <a:r>
              <a:rPr lang="es-MX" altLang="es-MX" sz="200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>
                <a:solidFill>
                  <a:srgbClr val="FF3300"/>
                </a:solidFill>
              </a:rPr>
              <a:t>Cl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>
                <a:solidFill>
                  <a:srgbClr val="FF3300"/>
                </a:solidFill>
              </a:rPr>
              <a:t>(ac)</a:t>
            </a:r>
            <a:r>
              <a:rPr lang="es-MX" altLang="es-MX" sz="200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>
                <a:solidFill>
                  <a:srgbClr val="FF3300"/>
                </a:solidFill>
              </a:rPr>
              <a:t>HOCl</a:t>
            </a:r>
            <a:r>
              <a:rPr lang="es-MX" altLang="es-MX" sz="200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>
                <a:solidFill>
                  <a:srgbClr val="FF3300"/>
                </a:solidFill>
              </a:rPr>
              <a:t>OCl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>
                <a:solidFill>
                  <a:srgbClr val="FF3300"/>
                </a:solidFill>
              </a:rPr>
              <a:t>Cl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  <a:r>
              <a:rPr lang="es-MX" altLang="es-MX" sz="1600">
                <a:solidFill>
                  <a:srgbClr val="FF3300"/>
                </a:solidFill>
              </a:rPr>
              <a:t>	</a:t>
            </a:r>
            <a:endParaRPr lang="es-MX" altLang="es-MX" sz="160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60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60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1600"/>
          </a:p>
        </p:txBody>
      </p:sp>
      <p:sp>
        <p:nvSpPr>
          <p:cNvPr id="49156" name="Line 5">
            <a:extLst>
              <a:ext uri="{FF2B5EF4-FFF2-40B4-BE49-F238E27FC236}">
                <a16:creationId xmlns:a16="http://schemas.microsoft.com/office/drawing/2014/main" id="{7B7743A5-CEF4-43AE-A336-9993BCE0A2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924944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9157" name="Line 6">
            <a:extLst>
              <a:ext uri="{FF2B5EF4-FFF2-40B4-BE49-F238E27FC236}">
                <a16:creationId xmlns:a16="http://schemas.microsoft.com/office/drawing/2014/main" id="{FA4606EE-DD7C-43F9-8734-D49E9E4BD4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6600" y="3048000"/>
            <a:ext cx="4572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9158" name="Line 7">
            <a:extLst>
              <a:ext uri="{FF2B5EF4-FFF2-40B4-BE49-F238E27FC236}">
                <a16:creationId xmlns:a16="http://schemas.microsoft.com/office/drawing/2014/main" id="{DD3B5524-6E5E-4EF7-BA57-D645B7F1961C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34290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9159" name="Line 8">
            <a:extLst>
              <a:ext uri="{FF2B5EF4-FFF2-40B4-BE49-F238E27FC236}">
                <a16:creationId xmlns:a16="http://schemas.microsoft.com/office/drawing/2014/main" id="{80D30FE0-3B0F-4066-B693-71B1492B0E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19400" y="3505200"/>
            <a:ext cx="4572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9160" name="Line 9">
            <a:extLst>
              <a:ext uri="{FF2B5EF4-FFF2-40B4-BE49-F238E27FC236}">
                <a16:creationId xmlns:a16="http://schemas.microsoft.com/office/drawing/2014/main" id="{7AF5744D-BAEC-40EF-A0F7-811D504D52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3733800"/>
            <a:ext cx="4572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9161" name="Line 10">
            <a:extLst>
              <a:ext uri="{FF2B5EF4-FFF2-40B4-BE49-F238E27FC236}">
                <a16:creationId xmlns:a16="http://schemas.microsoft.com/office/drawing/2014/main" id="{2FF7ACEA-F0DB-4775-AC36-797B5B0DED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36576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F7EB8AF-773D-4AD3-8E02-103B73C7C0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s-MX" altLang="es-MX" sz="2400" dirty="0"/>
              <a:t>Encontrar las relaciones entre: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						</a:t>
            </a:r>
            <a:endParaRPr lang="es-MX" altLang="es-MX" sz="2000" dirty="0"/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2000" dirty="0">
                <a:solidFill>
                  <a:srgbClr val="FF3300"/>
                </a:solidFill>
              </a:rPr>
              <a:t>y 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</a:rPr>
              <a:t>			 </a:t>
            </a:r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y 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			</a:t>
            </a:r>
            <a:endParaRPr lang="es-MX" altLang="es-MX" sz="2000" dirty="0">
              <a:solidFill>
                <a:srgbClr val="FF3300"/>
              </a:solidFill>
            </a:endParaRPr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y 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			 </a:t>
            </a:r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</a:rPr>
              <a:t>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y 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endParaRPr lang="es-MX" altLang="es-MX" sz="20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</a:rPr>
              <a:t> y 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endParaRPr lang="es-MX" altLang="es-MX" sz="20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Char char="F"/>
            </a:pP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y 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endParaRPr lang="es-MX" altLang="es-MX" sz="20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MX" altLang="es-MX" dirty="0"/>
          </a:p>
          <a:p>
            <a:pPr lvl="1" eaLnBrk="1" hangingPunct="1">
              <a:buFont typeface="Wingdings" panose="05000000000000000000" pitchFamily="2" charset="2"/>
              <a:buChar char="F"/>
            </a:pPr>
            <a:endParaRPr lang="es-ES" altLang="es-MX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B783456-1D99-43E1-B048-D29400FDC2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029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s-MX" altLang="es-MX" sz="2000" dirty="0"/>
              <a:t>Se trabaja primero con las especies que presentan mejor oxidación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2000" dirty="0">
                <a:solidFill>
                  <a:srgbClr val="FF3300"/>
                </a:solidFill>
              </a:rPr>
              <a:t>y 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 e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</a:rPr>
              <a:t> + H</a:t>
            </a:r>
            <a:r>
              <a:rPr lang="es-MX" altLang="es-MX" sz="2000" baseline="30000" dirty="0">
                <a:solidFill>
                  <a:srgbClr val="FF3300"/>
                </a:solidFill>
              </a:rPr>
              <a:t>+</a:t>
            </a:r>
            <a:r>
              <a:rPr lang="es-MX" altLang="es-MX" sz="2000" dirty="0">
                <a:solidFill>
                  <a:srgbClr val="FF3300"/>
                </a:solidFill>
              </a:rPr>
              <a:t> + 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</a:rPr>
              <a:t>	        1/2Cl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2000" dirty="0">
                <a:solidFill>
                  <a:srgbClr val="FF3300"/>
                </a:solidFill>
              </a:rPr>
              <a:t>+ H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dirty="0">
                <a:solidFill>
                  <a:srgbClr val="FF3300"/>
                </a:solidFill>
              </a:rPr>
              <a:t>O</a:t>
            </a:r>
            <a:r>
              <a:rPr lang="es-MX" altLang="es-MX" sz="2000" dirty="0"/>
              <a:t>       </a:t>
            </a:r>
            <a:r>
              <a:rPr lang="es-MX" altLang="es-MX" sz="2000" dirty="0" err="1"/>
              <a:t>pE°</a:t>
            </a:r>
            <a:r>
              <a:rPr lang="es-MX" altLang="es-MX" sz="2000" dirty="0"/>
              <a:t>=+27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En el límite cuando </a:t>
            </a:r>
            <a:r>
              <a:rPr lang="es-MX" altLang="es-MX" sz="2000" dirty="0">
                <a:cs typeface="Tahoma" panose="020B0604030504040204" pitchFamily="34" charset="0"/>
              </a:rPr>
              <a:t>[</a:t>
            </a:r>
            <a:r>
              <a:rPr lang="es-MX" altLang="es-MX" sz="2000" dirty="0" err="1"/>
              <a:t>HOCl</a:t>
            </a:r>
            <a:r>
              <a:rPr lang="es-MX" altLang="es-MX" sz="2000" dirty="0">
                <a:cs typeface="Tahoma" panose="020B0604030504040204" pitchFamily="34" charset="0"/>
              </a:rPr>
              <a:t>]= [</a:t>
            </a:r>
            <a:r>
              <a:rPr lang="es-MX" altLang="es-MX" sz="2000" dirty="0"/>
              <a:t>Cl</a:t>
            </a:r>
            <a:r>
              <a:rPr lang="es-MX" altLang="es-MX" sz="2000" baseline="-25000" dirty="0">
                <a:cs typeface="Tahoma" panose="020B0604030504040204" pitchFamily="34" charset="0"/>
              </a:rPr>
              <a:t>2</a:t>
            </a:r>
            <a:r>
              <a:rPr lang="es-MX" altLang="es-MX" sz="2000" baseline="-25000" dirty="0"/>
              <a:t>(ac)</a:t>
            </a:r>
            <a:r>
              <a:rPr lang="es-MX" altLang="es-MX" sz="2000" dirty="0">
                <a:cs typeface="Tahoma" panose="020B0604030504040204" pitchFamily="34" charset="0"/>
              </a:rPr>
              <a:t>], la relación [</a:t>
            </a:r>
            <a:r>
              <a:rPr lang="es-MX" altLang="es-MX" sz="2000" dirty="0"/>
              <a:t>Cl</a:t>
            </a:r>
            <a:r>
              <a:rPr lang="es-MX" altLang="es-MX" sz="2000" baseline="-25000" dirty="0">
                <a:cs typeface="Tahoma" panose="020B0604030504040204" pitchFamily="34" charset="0"/>
              </a:rPr>
              <a:t>2</a:t>
            </a:r>
            <a:r>
              <a:rPr lang="es-MX" altLang="es-MX" sz="2000" baseline="-25000" dirty="0"/>
              <a:t>(ac)</a:t>
            </a:r>
            <a:r>
              <a:rPr lang="es-MX" altLang="es-MX" sz="2000" dirty="0">
                <a:cs typeface="Tahoma" panose="020B0604030504040204" pitchFamily="34" charset="0"/>
              </a:rPr>
              <a:t>]</a:t>
            </a:r>
            <a:r>
              <a:rPr lang="es-MX" altLang="es-MX" sz="2000" baseline="30000" dirty="0">
                <a:cs typeface="Tahoma" panose="020B0604030504040204" pitchFamily="34" charset="0"/>
              </a:rPr>
              <a:t>1/2</a:t>
            </a:r>
            <a:r>
              <a:rPr lang="es-MX" altLang="es-MX" sz="2000" dirty="0">
                <a:cs typeface="Tahoma" panose="020B0604030504040204" pitchFamily="34" charset="0"/>
              </a:rPr>
              <a:t>[</a:t>
            </a:r>
            <a:r>
              <a:rPr lang="es-MX" altLang="es-MX" sz="2000" dirty="0" err="1"/>
              <a:t>HOCl</a:t>
            </a:r>
            <a:r>
              <a:rPr lang="es-MX" altLang="es-MX" sz="2000" dirty="0">
                <a:cs typeface="Tahoma" panose="020B0604030504040204" pitchFamily="34" charset="0"/>
              </a:rPr>
              <a:t>] es función de </a:t>
            </a:r>
            <a:r>
              <a:rPr lang="es-MX" altLang="es-MX" sz="2000" dirty="0"/>
              <a:t>C</a:t>
            </a:r>
            <a:r>
              <a:rPr lang="es-MX" altLang="es-MX" sz="2000" baseline="-25000" dirty="0"/>
              <a:t>T, Cl</a:t>
            </a:r>
            <a:endParaRPr lang="es-MX" altLang="es-MX" sz="2000" dirty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2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&gt;&gt; [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  <a:r>
              <a:rPr lang="es-MX" altLang="es-MX" sz="1600" dirty="0">
                <a:solidFill>
                  <a:srgbClr val="FF3300"/>
                </a:solidFill>
              </a:rPr>
              <a:t>	</a:t>
            </a:r>
            <a:endParaRPr lang="es-MX" altLang="es-MX" sz="16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6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000" dirty="0"/>
          </a:p>
        </p:txBody>
      </p:sp>
      <p:sp>
        <p:nvSpPr>
          <p:cNvPr id="51205" name="Line 6">
            <a:extLst>
              <a:ext uri="{FF2B5EF4-FFF2-40B4-BE49-F238E27FC236}">
                <a16:creationId xmlns:a16="http://schemas.microsoft.com/office/drawing/2014/main" id="{A28D0ADD-B351-4A10-A8DE-26E8C86A62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2773088"/>
            <a:ext cx="3810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1206" name="Line 7">
            <a:extLst>
              <a:ext uri="{FF2B5EF4-FFF2-40B4-BE49-F238E27FC236}">
                <a16:creationId xmlns:a16="http://schemas.microsoft.com/office/drawing/2014/main" id="{883C2F4B-7C7B-4370-9EB7-A69EC6AA2A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29000" y="2708920"/>
            <a:ext cx="3048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B3B366B-4E47-440F-BFE8-F577F549C379}"/>
                  </a:ext>
                </a:extLst>
              </p:cNvPr>
              <p:cNvSpPr txBox="1"/>
              <p:nvPr/>
            </p:nvSpPr>
            <p:spPr>
              <a:xfrm>
                <a:off x="1171337" y="3343275"/>
                <a:ext cx="3521862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°− 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red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ox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B3B366B-4E47-440F-BFE8-F577F549C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337" y="3343275"/>
                <a:ext cx="3521862" cy="8298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87C455F-95F3-4B04-AC37-4952519A494E}"/>
                  </a:ext>
                </a:extLst>
              </p:cNvPr>
              <p:cNvSpPr txBox="1"/>
              <p:nvPr/>
            </p:nvSpPr>
            <p:spPr>
              <a:xfrm>
                <a:off x="1155474" y="4233279"/>
                <a:ext cx="1910202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°= 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87C455F-95F3-4B04-AC37-4952519A4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474" y="4233279"/>
                <a:ext cx="1910202" cy="6914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D94018E-D286-4E98-8573-33F4E5031A7A}"/>
                  </a:ext>
                </a:extLst>
              </p:cNvPr>
              <p:cNvSpPr txBox="1"/>
              <p:nvPr/>
            </p:nvSpPr>
            <p:spPr>
              <a:xfrm>
                <a:off x="5026336" y="3342849"/>
                <a:ext cx="3755579" cy="1033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°− 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Cl</m:t>
                                      </m:r>
                                    </m:e>
                                    <m:sub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2(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ac</m:t>
                                      </m:r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HClO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D94018E-D286-4E98-8573-33F4E5031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336" y="3342849"/>
                <a:ext cx="3755579" cy="10332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0A8E187C-A43A-4840-B6A3-FA4FEC6E3994}"/>
                  </a:ext>
                </a:extLst>
              </p:cNvPr>
              <p:cNvSpPr txBox="1"/>
              <p:nvPr/>
            </p:nvSpPr>
            <p:spPr>
              <a:xfrm>
                <a:off x="4288783" y="4468392"/>
                <a:ext cx="4528484" cy="1033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+27.0−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Cl</m:t>
                                      </m:r>
                                    </m:e>
                                    <m:sub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2(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ac</m:t>
                                      </m:r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HClO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0A8E187C-A43A-4840-B6A3-FA4FEC6E3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8783" y="4468392"/>
                <a:ext cx="4528484" cy="10332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5F823EB-CE63-4CBF-9325-644FB7EE16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14116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 dirty="0"/>
              <a:t>Sustituyendo en el balance de masas, se obtiene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  <a:r>
              <a:rPr lang="es-MX" altLang="es-MX" sz="2000" dirty="0">
                <a:solidFill>
                  <a:srgbClr val="FF3300"/>
                </a:solidFill>
              </a:rPr>
              <a:t>C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T, Cl</a:t>
            </a:r>
            <a:r>
              <a:rPr lang="es-MX" altLang="es-MX" sz="2000" dirty="0">
                <a:solidFill>
                  <a:srgbClr val="FF3300"/>
                </a:solidFill>
              </a:rPr>
              <a:t>= 2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= </a:t>
            </a:r>
            <a:r>
              <a:rPr lang="es-MX" altLang="es-MX" sz="2000" dirty="0">
                <a:solidFill>
                  <a:srgbClr val="FF3300"/>
                </a:solidFill>
              </a:rPr>
              <a:t>10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-4</a:t>
            </a:r>
            <a:r>
              <a:rPr lang="es-MX" altLang="es-MX" sz="2000" dirty="0">
                <a:solidFill>
                  <a:srgbClr val="FF3300"/>
                </a:solidFill>
              </a:rPr>
              <a:t> M </a:t>
            </a: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En el límite, </a:t>
            </a:r>
            <a:r>
              <a:rPr lang="es-MX" altLang="es-MX" sz="2000" dirty="0">
                <a:cs typeface="Tahoma" panose="020B0604030504040204" pitchFamily="34" charset="0"/>
              </a:rPr>
              <a:t>[</a:t>
            </a:r>
            <a:r>
              <a:rPr lang="es-MX" altLang="es-MX" sz="2000" dirty="0" err="1"/>
              <a:t>HOCl</a:t>
            </a:r>
            <a:r>
              <a:rPr lang="es-MX" altLang="es-MX" sz="2000" dirty="0">
                <a:cs typeface="Tahoma" panose="020B0604030504040204" pitchFamily="34" charset="0"/>
              </a:rPr>
              <a:t>]= [</a:t>
            </a:r>
            <a:r>
              <a:rPr lang="es-MX" altLang="es-MX" sz="2000" dirty="0"/>
              <a:t>Cl</a:t>
            </a:r>
            <a:r>
              <a:rPr lang="es-MX" altLang="es-MX" sz="2000" baseline="-25000" dirty="0">
                <a:cs typeface="Tahoma" panose="020B0604030504040204" pitchFamily="34" charset="0"/>
              </a:rPr>
              <a:t>2</a:t>
            </a:r>
            <a:r>
              <a:rPr lang="es-MX" altLang="es-MX" sz="2000" baseline="-25000" dirty="0"/>
              <a:t>(ac)</a:t>
            </a:r>
            <a:r>
              <a:rPr lang="es-MX" altLang="es-MX" sz="2000" dirty="0">
                <a:cs typeface="Tahoma" panose="020B0604030504040204" pitchFamily="34" charset="0"/>
              </a:rPr>
              <a:t>]; por tanto,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3[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</a:t>
            </a:r>
            <a:r>
              <a:rPr lang="es-MX" altLang="es-MX" sz="2000" baseline="30000" dirty="0">
                <a:solidFill>
                  <a:srgbClr val="FF3300"/>
                </a:solidFill>
                <a:cs typeface="Tahoma" panose="020B0604030504040204" pitchFamily="34" charset="0"/>
              </a:rPr>
              <a:t>1/2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= </a:t>
            </a:r>
            <a:r>
              <a:rPr lang="es-MX" altLang="es-MX" sz="2000" dirty="0">
                <a:solidFill>
                  <a:srgbClr val="FF3300"/>
                </a:solidFill>
              </a:rPr>
              <a:t>10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-4</a:t>
            </a:r>
            <a:r>
              <a:rPr lang="es-MX" altLang="es-MX" sz="2000" dirty="0">
                <a:solidFill>
                  <a:srgbClr val="FF3300"/>
                </a:solidFill>
              </a:rPr>
              <a:t> M  y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= 3.3X10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-5</a:t>
            </a:r>
            <a:r>
              <a:rPr lang="es-MX" altLang="es-MX" sz="2000" dirty="0">
                <a:solidFill>
                  <a:srgbClr val="FF3300"/>
                </a:solidFill>
              </a:rPr>
              <a:t> M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/>
              <a:t>Evaluando el término </a:t>
            </a:r>
            <a:r>
              <a:rPr lang="es-MX" altLang="es-MX" sz="2000" dirty="0" err="1"/>
              <a:t>logaritmico</a:t>
            </a:r>
            <a:r>
              <a:rPr lang="es-MX" altLang="es-MX" sz="2000" dirty="0"/>
              <a:t>, se encuentra que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/>
              <a:t>Sustituyendo el valor en la ecuación de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, se determina que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+27 - pH – log 174</a:t>
            </a: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    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24.7 – pH		</a:t>
            </a:r>
            <a:endParaRPr lang="es-MX" altLang="es-MX" sz="2000" dirty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							  3 </a:t>
            </a:r>
            <a:r>
              <a:rPr lang="es-MX" altLang="es-MX" sz="2000" dirty="0"/>
              <a:t>Límite 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-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37BF5B7-A693-4C13-A10A-17FF8608F46A}"/>
                  </a:ext>
                </a:extLst>
              </p:cNvPr>
              <p:cNvSpPr txBox="1"/>
              <p:nvPr/>
            </p:nvSpPr>
            <p:spPr>
              <a:xfrm>
                <a:off x="1763688" y="4365104"/>
                <a:ext cx="5775877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s-MX" b="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MX" b="0" i="1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Cl</m:t>
                                    </m:r>
                                  </m:e>
                                  <m:sub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ac</m:t>
                                    </m:r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HClO</m:t>
                            </m:r>
                          </m:e>
                        </m:d>
                      </m:den>
                    </m:f>
                    <m:r>
                      <a:rPr lang="es-MX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b="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MX" b="0" i="1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Cl</m:t>
                                    </m:r>
                                  </m:e>
                                  <m:sub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ac</m:t>
                                    </m:r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  <m: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Cl</m:t>
                            </m:r>
                            <m: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Cl</m:t>
                                </m:r>
                              </m:e>
                              <m:sub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2(</m:t>
                                </m:r>
                                <m:r>
                                  <m:rPr>
                                    <m:sty m:val="p"/>
                                  </m:rP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ac</m:t>
                                </m:r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s-MX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b="0" i="1" smtClean="0">
                            <a:solidFill>
                              <a:srgbClr val="0099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s-MX" b="0" i="1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3.3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s-MX" b="0" i="0" smtClean="0">
                                        <a:solidFill>
                                          <a:srgbClr val="0099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s-MX" b="0" i="1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b="0" i="0" smtClean="0">
                                    <a:solidFill>
                                      <a:srgbClr val="0099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s-MX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3.3</m:t>
                            </m:r>
                            <m:r>
                              <m:rPr>
                                <m:sty m:val="p"/>
                              </m:rP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s-MX" b="0" i="0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den>
                    </m:f>
                    <m:r>
                      <a:rPr lang="es-MX" b="0" i="0" smtClean="0">
                        <a:solidFill>
                          <a:srgbClr val="0099FF"/>
                        </a:solidFill>
                        <a:latin typeface="Cambria Math" panose="02040503050406030204" pitchFamily="18" charset="0"/>
                      </a:rPr>
                      <m:t>=174</m:t>
                    </m:r>
                  </m:oMath>
                </a14:m>
                <a:r>
                  <a:rPr lang="es-MX" dirty="0"/>
                  <a:t> 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37BF5B7-A693-4C13-A10A-17FF8608F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4365104"/>
                <a:ext cx="5775877" cy="8617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  <p:sp>
        <p:nvSpPr>
          <p:cNvPr id="2" name="1 Rectángulo"/>
          <p:cNvSpPr/>
          <p:nvPr/>
        </p:nvSpPr>
        <p:spPr>
          <a:xfrm>
            <a:off x="2286000" y="3050435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14AF235-2288-4B4A-A851-E75462530D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0292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2000" dirty="0">
                <a:solidFill>
                  <a:srgbClr val="FF3300"/>
                </a:solidFill>
              </a:rPr>
              <a:t>y 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2e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</a:rPr>
              <a:t> + 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2000" dirty="0">
                <a:solidFill>
                  <a:srgbClr val="FF3300"/>
                </a:solidFill>
              </a:rPr>
              <a:t>		  2Cl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	</a:t>
            </a:r>
            <a:r>
              <a:rPr lang="es-MX" altLang="es-MX" sz="2000" dirty="0"/>
              <a:t>		        </a:t>
            </a:r>
            <a:r>
              <a:rPr lang="es-MX" altLang="es-MX" sz="2000" dirty="0" err="1"/>
              <a:t>pE°</a:t>
            </a:r>
            <a:r>
              <a:rPr lang="es-MX" altLang="es-MX" sz="2000" dirty="0"/>
              <a:t>=+23.5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MX" altLang="es-MX" sz="2000" dirty="0"/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De la ecuación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MX" altLang="es-MX" sz="2000" dirty="0"/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 En esta región del diagrama </a:t>
            </a:r>
            <a:r>
              <a:rPr lang="es-MX" altLang="es-MX" sz="2000" dirty="0">
                <a:solidFill>
                  <a:srgbClr val="FF3300"/>
                </a:solidFill>
              </a:rPr>
              <a:t>2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]+[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&gt;&gt;[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+[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	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</a:t>
            </a:r>
            <a:r>
              <a:rPr lang="es-MX" altLang="es-MX" sz="2000" dirty="0"/>
              <a:t>Sustituyendo en el balance de masas, se obtiene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  <a:r>
              <a:rPr lang="es-MX" altLang="es-MX" sz="2000" dirty="0">
                <a:solidFill>
                  <a:srgbClr val="FF3300"/>
                </a:solidFill>
              </a:rPr>
              <a:t>C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T, Cl</a:t>
            </a:r>
            <a:r>
              <a:rPr lang="es-MX" altLang="es-MX" sz="2000" dirty="0">
                <a:solidFill>
                  <a:srgbClr val="FF3300"/>
                </a:solidFill>
              </a:rPr>
              <a:t>= 10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-4</a:t>
            </a:r>
            <a:r>
              <a:rPr lang="es-MX" altLang="es-MX" sz="2000" dirty="0">
                <a:solidFill>
                  <a:srgbClr val="FF3300"/>
                </a:solidFill>
              </a:rPr>
              <a:t> M </a:t>
            </a:r>
            <a:r>
              <a:rPr lang="es-MX" altLang="es-MX" sz="2000" dirty="0">
                <a:solidFill>
                  <a:srgbClr val="FF3300"/>
                </a:solidFill>
                <a:sym typeface="Symbol" panose="05050102010706020507" pitchFamily="18" charset="2"/>
              </a:rPr>
              <a:t></a:t>
            </a:r>
            <a:r>
              <a:rPr lang="es-MX" altLang="es-MX" sz="2000" dirty="0">
                <a:solidFill>
                  <a:srgbClr val="FF3300"/>
                </a:solidFill>
              </a:rPr>
              <a:t> 2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+ [</a:t>
            </a:r>
            <a:r>
              <a:rPr lang="es-MX" altLang="es-MX" sz="2000" dirty="0">
                <a:solidFill>
                  <a:srgbClr val="FF3300"/>
                </a:solidFill>
              </a:rPr>
              <a:t>Cl 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	 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= [</a:t>
            </a:r>
            <a:r>
              <a:rPr lang="es-MX" altLang="es-MX" sz="2000" dirty="0">
                <a:solidFill>
                  <a:srgbClr val="FF3300"/>
                </a:solidFill>
              </a:rPr>
              <a:t>Cl 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</a:t>
            </a:r>
            <a:r>
              <a:rPr lang="es-MX" altLang="es-MX" sz="2000" dirty="0">
                <a:solidFill>
                  <a:srgbClr val="FF3300"/>
                </a:solidFill>
              </a:rPr>
              <a:t>	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(ac)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= 3.3X10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-5</a:t>
            </a:r>
            <a:r>
              <a:rPr lang="es-MX" altLang="es-MX" sz="2000" dirty="0">
                <a:solidFill>
                  <a:srgbClr val="FF3300"/>
                </a:solidFill>
              </a:rPr>
              <a:t> M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+23.5 – ½ log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3.3X10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-5</a:t>
            </a:r>
            <a:r>
              <a:rPr lang="es-MX" altLang="es-MX" sz="2000" dirty="0">
                <a:solidFill>
                  <a:srgbClr val="FF3300"/>
                </a:solidFill>
              </a:rPr>
              <a:t> M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 err="1">
                <a:solidFill>
                  <a:srgbClr val="FF3300"/>
                </a:solidFill>
              </a:rPr>
              <a:t>pE</a:t>
            </a:r>
            <a:r>
              <a:rPr lang="es-MX" altLang="es-MX" sz="2000" dirty="0">
                <a:solidFill>
                  <a:srgbClr val="FF3300"/>
                </a:solidFill>
              </a:rPr>
              <a:t> = 25.7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				                4 </a:t>
            </a:r>
            <a:r>
              <a:rPr lang="es-MX" altLang="es-MX" sz="1600" dirty="0"/>
              <a:t>Límite Cl</a:t>
            </a:r>
            <a:r>
              <a:rPr lang="es-MX" altLang="es-MX" sz="1600" baseline="30000" dirty="0"/>
              <a:t>-</a:t>
            </a:r>
            <a:r>
              <a:rPr lang="es-MX" altLang="es-MX" sz="1600" dirty="0"/>
              <a:t>  - H</a:t>
            </a:r>
            <a:r>
              <a:rPr lang="es-MX" altLang="es-MX" sz="1600" baseline="-25000" dirty="0"/>
              <a:t>2</a:t>
            </a:r>
            <a:r>
              <a:rPr lang="es-MX" altLang="es-MX" sz="1600" dirty="0"/>
              <a:t>O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</a:t>
            </a:r>
            <a:r>
              <a:rPr lang="es-MX" altLang="es-MX" sz="1600" dirty="0">
                <a:solidFill>
                  <a:srgbClr val="FF3300"/>
                </a:solidFill>
              </a:rPr>
              <a:t>	</a:t>
            </a:r>
            <a:endParaRPr lang="es-MX" altLang="es-MX" sz="16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6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endParaRPr lang="es-ES" altLang="es-MX" sz="2000" dirty="0"/>
          </a:p>
        </p:txBody>
      </p:sp>
      <p:sp>
        <p:nvSpPr>
          <p:cNvPr id="53251" name="Line 4">
            <a:extLst>
              <a:ext uri="{FF2B5EF4-FFF2-40B4-BE49-F238E27FC236}">
                <a16:creationId xmlns:a16="http://schemas.microsoft.com/office/drawing/2014/main" id="{C33EBFC6-B3A5-4E93-9712-4D53543941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24384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3252" name="Line 5">
            <a:extLst>
              <a:ext uri="{FF2B5EF4-FFF2-40B4-BE49-F238E27FC236}">
                <a16:creationId xmlns:a16="http://schemas.microsoft.com/office/drawing/2014/main" id="{1D948110-ECD9-4594-84BC-81B6EF1896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5600" y="2514600"/>
            <a:ext cx="4572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1D944EA-8B80-4A61-A87B-025E5E893C6A}"/>
                  </a:ext>
                </a:extLst>
              </p:cNvPr>
              <p:cNvSpPr txBox="1"/>
              <p:nvPr/>
            </p:nvSpPr>
            <p:spPr>
              <a:xfrm>
                <a:off x="3162300" y="2682071"/>
                <a:ext cx="3437031" cy="8802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pt-BR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°−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pt-BR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pt-BR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𝐶𝑙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𝐶𝑙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2(</m:t>
                                  </m:r>
                                  <m: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𝑎𝑐</m:t>
                                  </m:r>
                                  <m:r>
                                    <a:rPr lang="es-MX" b="0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s-MX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1D944EA-8B80-4A61-A87B-025E5E893C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300" y="2682071"/>
                <a:ext cx="3437031" cy="8802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95BE02D-F6F7-4C6C-B0E1-B457685C72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0292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baseline="-25000" dirty="0">
                <a:solidFill>
                  <a:srgbClr val="FF3300"/>
                </a:solidFill>
              </a:rPr>
              <a:t> </a:t>
            </a:r>
            <a:r>
              <a:rPr lang="es-MX" altLang="es-MX" sz="2000" dirty="0">
                <a:solidFill>
                  <a:srgbClr val="FF3300"/>
                </a:solidFill>
              </a:rPr>
              <a:t>y 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</a:rPr>
              <a:t>	       	 H</a:t>
            </a:r>
            <a:r>
              <a:rPr lang="es-MX" altLang="es-MX" sz="2000" baseline="30000" dirty="0">
                <a:solidFill>
                  <a:srgbClr val="FF3300"/>
                </a:solidFill>
              </a:rPr>
              <a:t>+</a:t>
            </a:r>
            <a:r>
              <a:rPr lang="es-MX" altLang="es-MX" sz="2000" dirty="0">
                <a:solidFill>
                  <a:srgbClr val="FF3300"/>
                </a:solidFill>
              </a:rPr>
              <a:t> + 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				</a:t>
            </a:r>
            <a:r>
              <a:rPr lang="es-MX" altLang="es-MX" sz="2000" dirty="0"/>
              <a:t>pKa=7.5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MX" altLang="es-MX" sz="20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Cuando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= [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  <a:endParaRPr lang="es-MX" altLang="es-MX" sz="20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	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MX" altLang="es-MX" sz="2000" dirty="0">
              <a:solidFill>
                <a:srgbClr val="00FF00"/>
              </a:solidFill>
              <a:cs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       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>
                <a:cs typeface="Tahoma" panose="020B0604030504040204" pitchFamily="34" charset="0"/>
              </a:rPr>
              <a:t>			pH= 7.5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				 5 </a:t>
            </a:r>
            <a:r>
              <a:rPr lang="es-MX" altLang="es-MX" sz="1600" dirty="0"/>
              <a:t>Límite </a:t>
            </a:r>
            <a:r>
              <a:rPr lang="es-MX" altLang="es-MX" sz="1600" dirty="0" err="1"/>
              <a:t>HOCl</a:t>
            </a:r>
            <a:r>
              <a:rPr lang="es-MX" altLang="es-MX" sz="1600" dirty="0"/>
              <a:t> - </a:t>
            </a:r>
            <a:r>
              <a:rPr lang="es-MX" altLang="es-MX" sz="1600" dirty="0" err="1"/>
              <a:t>OCl</a:t>
            </a:r>
            <a:r>
              <a:rPr lang="es-MX" altLang="es-MX" sz="1600" baseline="30000" dirty="0"/>
              <a:t>-</a:t>
            </a:r>
            <a:r>
              <a:rPr lang="es-MX" altLang="es-MX" sz="1600" dirty="0"/>
              <a:t>  </a:t>
            </a: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</a:t>
            </a:r>
            <a:r>
              <a:rPr lang="es-MX" altLang="es-MX" sz="1600" dirty="0">
                <a:solidFill>
                  <a:srgbClr val="FF3300"/>
                </a:solidFill>
              </a:rPr>
              <a:t>	</a:t>
            </a:r>
            <a:endParaRPr lang="es-MX" altLang="es-MX" sz="1600" dirty="0">
              <a:solidFill>
                <a:srgbClr val="FF3300"/>
              </a:solidFill>
              <a:cs typeface="Tahom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16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eaLnBrk="1" hangingPunct="1">
              <a:buFont typeface="Wingdings" panose="05000000000000000000" pitchFamily="2" charset="2"/>
              <a:buChar char="F"/>
            </a:pPr>
            <a:endParaRPr lang="es-MX" altLang="es-MX" sz="20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endParaRPr lang="es-ES" altLang="es-MX" sz="2000" dirty="0">
              <a:solidFill>
                <a:srgbClr val="FF3300"/>
              </a:solidFill>
            </a:endParaRPr>
          </a:p>
        </p:txBody>
      </p:sp>
      <p:sp>
        <p:nvSpPr>
          <p:cNvPr id="54275" name="Line 3">
            <a:extLst>
              <a:ext uri="{FF2B5EF4-FFF2-40B4-BE49-F238E27FC236}">
                <a16:creationId xmlns:a16="http://schemas.microsoft.com/office/drawing/2014/main" id="{51E7E267-6E2A-43B5-B863-3D5A7BE63D3B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3622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4276" name="Line 4">
            <a:extLst>
              <a:ext uri="{FF2B5EF4-FFF2-40B4-BE49-F238E27FC236}">
                <a16:creationId xmlns:a16="http://schemas.microsoft.com/office/drawing/2014/main" id="{31A313B8-ECE9-41AE-9F1B-A5076F0ACF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2438400"/>
            <a:ext cx="4572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F7A94AC8-419D-4660-880E-9A456922C490}"/>
                  </a:ext>
                </a:extLst>
              </p:cNvPr>
              <p:cNvSpPr txBox="1"/>
              <p:nvPr/>
            </p:nvSpPr>
            <p:spPr>
              <a:xfrm>
                <a:off x="1169938" y="3673703"/>
                <a:ext cx="3538540" cy="783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pt-BR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OCl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HOCl</m:t>
                              </m:r>
                            </m:e>
                          </m:d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MX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F7A94AC8-419D-4660-880E-9A456922C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9938" y="3673703"/>
                <a:ext cx="3538540" cy="783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D8BB8EB7-0875-4FE6-84FF-5298F4DA43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es-MX" altLang="es-MX" sz="2000"/>
              <a:t>PARA ENCONTRAR LAS OTRAS RELACIONES ENTRE LAS ESPECIES DEL CLORO DEBEN UTILIZARSE COMBINACIONES DE LAS ECUACIONES</a:t>
            </a:r>
            <a:endParaRPr lang="es-ES" altLang="es-MX" sz="2000" baseline="30000"/>
          </a:p>
        </p:txBody>
      </p:sp>
      <p:sp>
        <p:nvSpPr>
          <p:cNvPr id="5529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E15D11F5-E548-4783-92BD-F31517D0E1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 err="1"/>
              <a:t>HOCl</a:t>
            </a:r>
            <a:r>
              <a:rPr lang="es-MX" altLang="es-MX" sz="2000" dirty="0"/>
              <a:t>  y	 Cl </a:t>
            </a:r>
            <a:r>
              <a:rPr lang="es-MX" altLang="es-MX" sz="2000" baseline="30000" dirty="0"/>
              <a:t>-</a:t>
            </a: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Sumando las ecuaciones: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						</a:t>
            </a:r>
            <a:r>
              <a:rPr lang="es-MX" altLang="es-MX" sz="1800" dirty="0" err="1"/>
              <a:t>AG°</a:t>
            </a:r>
            <a:r>
              <a:rPr lang="es-MX" altLang="es-MX" sz="1800" dirty="0"/>
              <a:t>= - </a:t>
            </a:r>
            <a:r>
              <a:rPr lang="es-MX" altLang="es-MX" sz="1800" dirty="0" err="1"/>
              <a:t>nFE°</a:t>
            </a:r>
            <a:endParaRPr lang="es-MX" altLang="es-MX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</a:t>
            </a:r>
            <a:r>
              <a:rPr lang="es-MX" altLang="es-MX" sz="1800" dirty="0">
                <a:solidFill>
                  <a:srgbClr val="FF3300"/>
                </a:solidFill>
              </a:rPr>
              <a:t>e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 + H</a:t>
            </a:r>
            <a:r>
              <a:rPr lang="es-MX" altLang="es-MX" sz="1800" baseline="30000" dirty="0">
                <a:solidFill>
                  <a:srgbClr val="FF3300"/>
                </a:solidFill>
              </a:rPr>
              <a:t>+</a:t>
            </a:r>
            <a:r>
              <a:rPr lang="es-MX" altLang="es-MX" sz="1800" dirty="0">
                <a:solidFill>
                  <a:srgbClr val="FF3300"/>
                </a:solidFill>
              </a:rPr>
              <a:t> + </a:t>
            </a:r>
            <a:r>
              <a:rPr lang="es-MX" altLang="es-MX" sz="1800" dirty="0" err="1">
                <a:solidFill>
                  <a:srgbClr val="FF3300"/>
                </a:solidFill>
              </a:rPr>
              <a:t>HOCl</a:t>
            </a:r>
            <a:r>
              <a:rPr lang="es-MX" altLang="es-MX" sz="1800" dirty="0">
                <a:solidFill>
                  <a:srgbClr val="FF3300"/>
                </a:solidFill>
              </a:rPr>
              <a:t>	        ½ Cl</a:t>
            </a:r>
            <a:r>
              <a:rPr lang="es-MX" altLang="es-MX" sz="18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18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1800" dirty="0">
                <a:solidFill>
                  <a:srgbClr val="FF3300"/>
                </a:solidFill>
              </a:rPr>
              <a:t>+ H</a:t>
            </a:r>
            <a:r>
              <a:rPr lang="es-MX" altLang="es-MX" sz="18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1800" dirty="0">
                <a:solidFill>
                  <a:srgbClr val="FF3300"/>
                </a:solidFill>
              </a:rPr>
              <a:t>O</a:t>
            </a:r>
            <a:r>
              <a:rPr lang="es-MX" altLang="es-MX" sz="1800" dirty="0"/>
              <a:t>  	-F(+1.60)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3300"/>
                </a:solidFill>
              </a:rPr>
              <a:t>	e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 + ½ Cl</a:t>
            </a:r>
            <a:r>
              <a:rPr lang="es-MX" altLang="es-MX" sz="18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1800" baseline="-25000" dirty="0">
                <a:solidFill>
                  <a:srgbClr val="FF3300"/>
                </a:solidFill>
              </a:rPr>
              <a:t>(ac) </a:t>
            </a:r>
            <a:r>
              <a:rPr lang="es-MX" altLang="es-MX" sz="1800" dirty="0">
                <a:solidFill>
                  <a:srgbClr val="FF3300"/>
                </a:solidFill>
              </a:rPr>
              <a:t>		  2Cl 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			</a:t>
            </a:r>
            <a:r>
              <a:rPr lang="es-MX" altLang="es-MX" sz="1800" dirty="0"/>
              <a:t>-F(1.39)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</a:t>
            </a:r>
            <a:r>
              <a:rPr lang="es-MX" altLang="es-MX" sz="1800" dirty="0" err="1">
                <a:solidFill>
                  <a:srgbClr val="FF3300"/>
                </a:solidFill>
              </a:rPr>
              <a:t>HOCl</a:t>
            </a:r>
            <a:r>
              <a:rPr lang="es-MX" altLang="es-MX" sz="1800" dirty="0">
                <a:solidFill>
                  <a:srgbClr val="FF3300"/>
                </a:solidFill>
              </a:rPr>
              <a:t> + H</a:t>
            </a:r>
            <a:r>
              <a:rPr lang="es-MX" altLang="es-MX" sz="1800" baseline="30000" dirty="0">
                <a:solidFill>
                  <a:srgbClr val="FF3300"/>
                </a:solidFill>
              </a:rPr>
              <a:t>+</a:t>
            </a:r>
            <a:r>
              <a:rPr lang="es-MX" altLang="es-MX" sz="1800" dirty="0">
                <a:solidFill>
                  <a:srgbClr val="FF3300"/>
                </a:solidFill>
              </a:rPr>
              <a:t> + 2e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 	        Cl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+ H</a:t>
            </a:r>
            <a:r>
              <a:rPr lang="es-MX" altLang="es-MX" sz="18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1800" dirty="0">
                <a:solidFill>
                  <a:srgbClr val="FF3300"/>
                </a:solidFill>
              </a:rPr>
              <a:t>O</a:t>
            </a:r>
            <a:r>
              <a:rPr lang="es-MX" altLang="es-MX" sz="1800" dirty="0"/>
              <a:t> 	   -2F° = -F(+1.60+1.39)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						</a:t>
            </a:r>
            <a:r>
              <a:rPr lang="es-MX" altLang="es-MX" sz="1800" dirty="0" err="1"/>
              <a:t>E°</a:t>
            </a:r>
            <a:r>
              <a:rPr lang="es-MX" altLang="es-MX" sz="1800" dirty="0"/>
              <a:t> = + 1.50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De la ecuación, </a:t>
            </a:r>
            <a:r>
              <a:rPr lang="es-MX" altLang="es-MX" sz="1800" dirty="0" err="1"/>
              <a:t>pE°</a:t>
            </a:r>
            <a:r>
              <a:rPr lang="es-MX" altLang="es-MX" sz="1800" dirty="0"/>
              <a:t>=16.9E°=25.4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          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+25.4 – ½ pH – ½ log (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/[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)</a:t>
            </a:r>
            <a:endParaRPr lang="es-MX" altLang="es-MX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Cuando 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[</a:t>
            </a:r>
            <a:r>
              <a:rPr lang="es-MX" altLang="es-MX" sz="2000" dirty="0" err="1">
                <a:solidFill>
                  <a:srgbClr val="FF3300"/>
                </a:solidFill>
              </a:rPr>
              <a:t>HOCl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= [</a:t>
            </a:r>
            <a:r>
              <a:rPr lang="es-MX" altLang="es-MX" sz="2000" dirty="0">
                <a:solidFill>
                  <a:srgbClr val="FF3300"/>
                </a:solidFill>
              </a:rPr>
              <a:t>Cl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</a:rPr>
              <a:t>		</a:t>
            </a:r>
            <a:r>
              <a:rPr lang="es-MX" altLang="es-MX" sz="2000" dirty="0" err="1">
                <a:solidFill>
                  <a:srgbClr val="FF0000"/>
                </a:solidFill>
              </a:rPr>
              <a:t>p</a:t>
            </a:r>
            <a:r>
              <a:rPr lang="es-MX" altLang="es-MX" sz="2000" dirty="0" err="1">
                <a:solidFill>
                  <a:srgbClr val="FF0000"/>
                </a:solidFill>
                <a:cs typeface="Tahoma" panose="020B0604030504040204" pitchFamily="34" charset="0"/>
              </a:rPr>
              <a:t>E</a:t>
            </a: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 = +25.4 – ½ pH 			    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6 </a:t>
            </a:r>
            <a:r>
              <a:rPr lang="es-MX" altLang="es-MX" sz="1600" dirty="0"/>
              <a:t>Límite </a:t>
            </a:r>
            <a:r>
              <a:rPr lang="es-MX" altLang="es-MX" sz="1600" dirty="0" err="1"/>
              <a:t>HOCl</a:t>
            </a:r>
            <a:r>
              <a:rPr lang="es-MX" altLang="es-MX" sz="1600" dirty="0"/>
              <a:t> - Cl</a:t>
            </a:r>
            <a:r>
              <a:rPr lang="es-MX" altLang="es-MX" sz="1600" baseline="30000" dirty="0"/>
              <a:t>-</a:t>
            </a:r>
            <a:r>
              <a:rPr lang="es-MX" altLang="es-MX" sz="1600" dirty="0"/>
              <a:t> </a:t>
            </a:r>
            <a:endParaRPr lang="es-MX" altLang="es-MX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 dirty="0"/>
              <a:t>	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1800" dirty="0"/>
          </a:p>
        </p:txBody>
      </p:sp>
      <p:sp>
        <p:nvSpPr>
          <p:cNvPr id="55300" name="Line 4">
            <a:extLst>
              <a:ext uri="{FF2B5EF4-FFF2-40B4-BE49-F238E27FC236}">
                <a16:creationId xmlns:a16="http://schemas.microsoft.com/office/drawing/2014/main" id="{904F1851-321E-43FA-BBE5-F101B643A9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31242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5301" name="Line 6">
            <a:extLst>
              <a:ext uri="{FF2B5EF4-FFF2-40B4-BE49-F238E27FC236}">
                <a16:creationId xmlns:a16="http://schemas.microsoft.com/office/drawing/2014/main" id="{7A59B2F4-8039-434C-A550-E32E7832EF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33528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5302" name="Line 11">
            <a:extLst>
              <a:ext uri="{FF2B5EF4-FFF2-40B4-BE49-F238E27FC236}">
                <a16:creationId xmlns:a16="http://schemas.microsoft.com/office/drawing/2014/main" id="{BE180857-C68A-48AA-A1C2-E89BE8BFAD2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35052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5303" name="Line 12">
            <a:extLst>
              <a:ext uri="{FF2B5EF4-FFF2-40B4-BE49-F238E27FC236}">
                <a16:creationId xmlns:a16="http://schemas.microsoft.com/office/drawing/2014/main" id="{90D334B4-C92A-431B-8D2E-1732F565AF08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36576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757256D-35B9-4E24-9591-DE1DA4BBA2F1}"/>
                  </a:ext>
                </a:extLst>
              </p:cNvPr>
              <p:cNvSpPr txBox="1"/>
              <p:nvPr/>
            </p:nvSpPr>
            <p:spPr>
              <a:xfrm>
                <a:off x="609600" y="4439785"/>
                <a:ext cx="3538540" cy="7705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°=</m:t>
                      </m:r>
                      <m:f>
                        <m:fPr>
                          <m:ctrlPr>
                            <a:rPr lang="pt-BR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MX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°</m:t>
                          </m:r>
                        </m:num>
                        <m:den>
                          <m:d>
                            <m:dPr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2.3</m:t>
                              </m:r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RT</m:t>
                              </m:r>
                            </m:e>
                          </m:d>
                        </m:den>
                      </m:f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=16.9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s-MX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757256D-35B9-4E24-9591-DE1DA4BBA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439785"/>
                <a:ext cx="3538540" cy="7705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BF9C921-AD29-4F06-8AB2-34901883FCC9}"/>
                  </a:ext>
                </a:extLst>
              </p:cNvPr>
              <p:cNvSpPr txBox="1"/>
              <p:nvPr/>
            </p:nvSpPr>
            <p:spPr>
              <a:xfrm>
                <a:off x="4856476" y="4324151"/>
                <a:ext cx="4030527" cy="7705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pt-BR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°−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pt-BR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HOCl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BF9C921-AD29-4F06-8AB2-34901883FC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476" y="4324151"/>
                <a:ext cx="4030527" cy="7705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795ADFE-9F04-4476-B52E-4540D4C791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5257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99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 dirty="0" err="1"/>
              <a:t>OCl</a:t>
            </a:r>
            <a:r>
              <a:rPr lang="es-MX" altLang="es-MX" sz="2000" dirty="0"/>
              <a:t> </a:t>
            </a:r>
            <a:r>
              <a:rPr lang="es-MX" altLang="es-MX" sz="2000" baseline="30000" dirty="0"/>
              <a:t>–</a:t>
            </a:r>
            <a:r>
              <a:rPr lang="es-MX" altLang="es-MX" sz="2000" dirty="0"/>
              <a:t> y  Cl </a:t>
            </a:r>
            <a:r>
              <a:rPr lang="es-MX" altLang="es-MX" sz="2000" baseline="30000" dirty="0"/>
              <a:t>-</a:t>
            </a:r>
            <a:endParaRPr lang="es-MX" altLang="es-MX" sz="20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/>
              <a:t>Sumando las ecuaciones: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/>
              <a:t>							</a:t>
            </a:r>
            <a:r>
              <a:rPr lang="es-MX" altLang="es-MX" sz="1800" dirty="0" err="1"/>
              <a:t>AG°</a:t>
            </a:r>
            <a:r>
              <a:rPr lang="es-MX" altLang="es-MX" sz="1800" dirty="0"/>
              <a:t>= - </a:t>
            </a:r>
            <a:r>
              <a:rPr lang="es-MX" altLang="es-MX" sz="1800" dirty="0" err="1"/>
              <a:t>nFE°</a:t>
            </a:r>
            <a:endParaRPr lang="es-MX" altLang="es-MX" sz="18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3300"/>
                </a:solidFill>
              </a:rPr>
              <a:t>	</a:t>
            </a:r>
            <a:r>
              <a:rPr lang="es-MX" altLang="es-MX" sz="1800" dirty="0" err="1">
                <a:solidFill>
                  <a:srgbClr val="FF3300"/>
                </a:solidFill>
              </a:rPr>
              <a:t>HOCl</a:t>
            </a:r>
            <a:r>
              <a:rPr lang="es-MX" altLang="es-MX" sz="1800" dirty="0">
                <a:solidFill>
                  <a:srgbClr val="FF3300"/>
                </a:solidFill>
              </a:rPr>
              <a:t> + H</a:t>
            </a:r>
            <a:r>
              <a:rPr lang="es-MX" altLang="es-MX" sz="1800" baseline="30000" dirty="0">
                <a:solidFill>
                  <a:srgbClr val="FF3300"/>
                </a:solidFill>
              </a:rPr>
              <a:t>+</a:t>
            </a:r>
            <a:r>
              <a:rPr lang="es-MX" altLang="es-MX" sz="1800" dirty="0">
                <a:solidFill>
                  <a:srgbClr val="FF3300"/>
                </a:solidFill>
              </a:rPr>
              <a:t> + 2e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              Cl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+ H</a:t>
            </a:r>
            <a:r>
              <a:rPr lang="es-MX" altLang="es-MX" sz="18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1800" dirty="0">
                <a:solidFill>
                  <a:srgbClr val="FF3300"/>
                </a:solidFill>
              </a:rPr>
              <a:t>O</a:t>
            </a:r>
            <a:r>
              <a:rPr lang="es-MX" altLang="es-MX" sz="1800" dirty="0"/>
              <a:t> 	   -2F° (1.50)   = -69.2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3300"/>
                </a:solidFill>
              </a:rPr>
              <a:t>-  (	 </a:t>
            </a:r>
            <a:r>
              <a:rPr lang="es-MX" altLang="es-MX" sz="1800" dirty="0" err="1">
                <a:solidFill>
                  <a:srgbClr val="FF3300"/>
                </a:solidFill>
              </a:rPr>
              <a:t>OCl</a:t>
            </a:r>
            <a:r>
              <a:rPr lang="es-MX" altLang="es-MX" sz="1800" dirty="0">
                <a:solidFill>
                  <a:srgbClr val="FF3300"/>
                </a:solidFill>
              </a:rPr>
              <a:t> 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 + H</a:t>
            </a:r>
            <a:r>
              <a:rPr lang="es-MX" altLang="es-MX" sz="1800" baseline="30000" dirty="0">
                <a:solidFill>
                  <a:srgbClr val="FF3300"/>
                </a:solidFill>
              </a:rPr>
              <a:t>+</a:t>
            </a:r>
            <a:r>
              <a:rPr lang="es-MX" altLang="es-MX" sz="1800" dirty="0">
                <a:solidFill>
                  <a:srgbClr val="FF3300"/>
                </a:solidFill>
              </a:rPr>
              <a:t> 	       	    </a:t>
            </a:r>
            <a:r>
              <a:rPr lang="es-MX" altLang="es-MX" sz="1800" dirty="0" err="1">
                <a:solidFill>
                  <a:srgbClr val="FF3300"/>
                </a:solidFill>
              </a:rPr>
              <a:t>HOCl</a:t>
            </a:r>
            <a:r>
              <a:rPr lang="es-MX" altLang="es-MX" sz="1800" dirty="0">
                <a:solidFill>
                  <a:srgbClr val="FF3300"/>
                </a:solidFill>
              </a:rPr>
              <a:t>)	</a:t>
            </a:r>
            <a:r>
              <a:rPr lang="es-MX" altLang="es-MX" sz="2000" dirty="0">
                <a:solidFill>
                  <a:srgbClr val="FF3300"/>
                </a:solidFill>
              </a:rPr>
              <a:t>	   </a:t>
            </a:r>
            <a:r>
              <a:rPr lang="es-MX" altLang="es-MX" sz="1800" dirty="0"/>
              <a:t>-RT In 10</a:t>
            </a:r>
            <a:r>
              <a:rPr lang="es-MX" altLang="es-MX" sz="1800" baseline="30000" dirty="0"/>
              <a:t>7.5</a:t>
            </a:r>
            <a:r>
              <a:rPr lang="es-MX" altLang="es-MX" sz="1800" dirty="0"/>
              <a:t>  = -10.2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3300"/>
                </a:solidFill>
              </a:rPr>
              <a:t>	</a:t>
            </a:r>
            <a:r>
              <a:rPr lang="es-MX" altLang="es-MX" sz="2000" dirty="0" err="1">
                <a:solidFill>
                  <a:srgbClr val="FF3300"/>
                </a:solidFill>
              </a:rPr>
              <a:t>OCl</a:t>
            </a:r>
            <a:r>
              <a:rPr lang="es-MX" altLang="es-MX" sz="2000" dirty="0">
                <a:solidFill>
                  <a:srgbClr val="FF3300"/>
                </a:solidFill>
              </a:rPr>
              <a:t> </a:t>
            </a:r>
            <a:r>
              <a:rPr lang="es-MX" altLang="es-MX" sz="2000" baseline="30000" dirty="0">
                <a:solidFill>
                  <a:srgbClr val="FF3300"/>
                </a:solidFill>
              </a:rPr>
              <a:t>- </a:t>
            </a:r>
            <a:r>
              <a:rPr lang="es-MX" altLang="es-MX" sz="2000" dirty="0">
                <a:solidFill>
                  <a:srgbClr val="FF3300"/>
                </a:solidFill>
              </a:rPr>
              <a:t>+ 2H</a:t>
            </a:r>
            <a:r>
              <a:rPr lang="es-MX" altLang="es-MX" sz="2000" baseline="30000" dirty="0">
                <a:solidFill>
                  <a:srgbClr val="FF3300"/>
                </a:solidFill>
              </a:rPr>
              <a:t>+</a:t>
            </a:r>
            <a:r>
              <a:rPr lang="es-MX" altLang="es-MX" sz="2000" dirty="0">
                <a:solidFill>
                  <a:srgbClr val="FF3300"/>
                </a:solidFill>
              </a:rPr>
              <a:t> + </a:t>
            </a:r>
            <a:r>
              <a:rPr lang="es-MX" altLang="es-MX" sz="1800" dirty="0">
                <a:solidFill>
                  <a:srgbClr val="FF3300"/>
                </a:solidFill>
              </a:rPr>
              <a:t>2e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 </a:t>
            </a:r>
            <a:r>
              <a:rPr lang="es-MX" altLang="es-MX" sz="1800" dirty="0">
                <a:solidFill>
                  <a:srgbClr val="FF3300"/>
                </a:solidFill>
              </a:rPr>
              <a:t> 	    Cl</a:t>
            </a:r>
            <a:r>
              <a:rPr lang="es-MX" altLang="es-MX" sz="1800" baseline="30000" dirty="0">
                <a:solidFill>
                  <a:srgbClr val="FF3300"/>
                </a:solidFill>
              </a:rPr>
              <a:t>-</a:t>
            </a:r>
            <a:r>
              <a:rPr lang="es-MX" altLang="es-MX" sz="1800" dirty="0">
                <a:solidFill>
                  <a:srgbClr val="FF3300"/>
                </a:solidFill>
              </a:rPr>
              <a:t>+ H</a:t>
            </a:r>
            <a:r>
              <a:rPr lang="es-MX" altLang="es-MX" sz="1800" baseline="-25000" dirty="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1800" dirty="0">
                <a:solidFill>
                  <a:srgbClr val="FF3300"/>
                </a:solidFill>
              </a:rPr>
              <a:t>O</a:t>
            </a:r>
            <a:r>
              <a:rPr lang="es-MX" altLang="es-MX" sz="1800" dirty="0"/>
              <a:t> 	                         -79.4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3300"/>
                </a:solidFill>
              </a:rPr>
              <a:t>						</a:t>
            </a:r>
            <a:r>
              <a:rPr lang="es-MX" altLang="es-MX" sz="1800" dirty="0" err="1">
                <a:solidFill>
                  <a:srgbClr val="FF3300"/>
                </a:solidFill>
              </a:rPr>
              <a:t>E°</a:t>
            </a:r>
            <a:r>
              <a:rPr lang="es-MX" altLang="es-MX" sz="1800" dirty="0">
                <a:solidFill>
                  <a:srgbClr val="FF3300"/>
                </a:solidFill>
              </a:rPr>
              <a:t>=79.4/2F = +1.72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>
                <a:solidFill>
                  <a:srgbClr val="FF3300"/>
                </a:solidFill>
              </a:rPr>
              <a:t>						</a:t>
            </a:r>
            <a:r>
              <a:rPr lang="es-MX" altLang="es-MX" sz="1800" dirty="0" err="1">
                <a:solidFill>
                  <a:srgbClr val="FF3300"/>
                </a:solidFill>
              </a:rPr>
              <a:t>pE°</a:t>
            </a:r>
            <a:r>
              <a:rPr lang="es-MX" altLang="es-MX" sz="1800" dirty="0">
                <a:solidFill>
                  <a:srgbClr val="FF3300"/>
                </a:solidFill>
              </a:rPr>
              <a:t>=16.9E° = +29.1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1800" dirty="0">
              <a:solidFill>
                <a:srgbClr val="FF33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18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2000" dirty="0">
                <a:solidFill>
                  <a:srgbClr val="FF0000"/>
                </a:solidFill>
                <a:cs typeface="Tahoma" panose="020B0604030504040204" pitchFamily="34" charset="0"/>
              </a:rPr>
              <a:t>		   					 </a:t>
            </a:r>
            <a:r>
              <a:rPr lang="es-MX" altLang="es-MX" sz="1800" dirty="0"/>
              <a:t>	</a:t>
            </a:r>
            <a:r>
              <a:rPr lang="es-MX" altLang="es-MX" sz="1800" dirty="0">
                <a:solidFill>
                  <a:srgbClr val="FF0000"/>
                </a:solidFill>
                <a:cs typeface="Tahoma" panose="020B0604030504040204" pitchFamily="34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1800" dirty="0">
              <a:cs typeface="Tahom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sz="1800" dirty="0">
                <a:cs typeface="Tahoma" panose="020B0604030504040204" pitchFamily="34" charset="0"/>
              </a:rPr>
              <a:t>Cuando </a:t>
            </a:r>
            <a:r>
              <a:rPr lang="es-MX" altLang="es-MX" sz="2000" dirty="0">
                <a:cs typeface="Tahoma" panose="020B0604030504040204" pitchFamily="34" charset="0"/>
              </a:rPr>
              <a:t>[</a:t>
            </a:r>
            <a:r>
              <a:rPr lang="es-MX" altLang="es-MX" sz="2000" dirty="0"/>
              <a:t>Cl</a:t>
            </a:r>
            <a:r>
              <a:rPr lang="es-MX" altLang="es-MX" sz="2000" baseline="30000" dirty="0"/>
              <a:t>-</a:t>
            </a:r>
            <a:r>
              <a:rPr lang="es-MX" altLang="es-MX" sz="2000" dirty="0">
                <a:cs typeface="Tahoma" panose="020B0604030504040204" pitchFamily="34" charset="0"/>
              </a:rPr>
              <a:t>] = [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>
                <a:cs typeface="Tahoma" panose="020B0604030504040204" pitchFamily="34" charset="0"/>
              </a:rPr>
              <a:t>]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  	</a:t>
            </a:r>
            <a:r>
              <a:rPr lang="es-MX" altLang="es-MX" sz="2000" dirty="0" err="1">
                <a:solidFill>
                  <a:srgbClr val="FF3300"/>
                </a:solidFill>
                <a:cs typeface="Tahoma" panose="020B0604030504040204" pitchFamily="34" charset="0"/>
              </a:rPr>
              <a:t>pE</a:t>
            </a:r>
            <a:r>
              <a:rPr lang="es-MX" altLang="es-MX" sz="2000" dirty="0">
                <a:solidFill>
                  <a:srgbClr val="FF3300"/>
                </a:solidFill>
                <a:cs typeface="Tahoma" panose="020B0604030504040204" pitchFamily="34" charset="0"/>
              </a:rPr>
              <a:t>=29.1 – pH		    </a:t>
            </a:r>
            <a:r>
              <a:rPr lang="es-MX" altLang="es-MX" sz="2000" dirty="0">
                <a:solidFill>
                  <a:srgbClr val="00FF00"/>
                </a:solidFill>
                <a:cs typeface="Tahoma" panose="020B0604030504040204" pitchFamily="34" charset="0"/>
              </a:rPr>
              <a:t>7 </a:t>
            </a:r>
            <a:r>
              <a:rPr lang="es-MX" altLang="es-MX" sz="1600" dirty="0"/>
              <a:t>Límite </a:t>
            </a:r>
            <a:r>
              <a:rPr lang="es-MX" altLang="es-MX" sz="1600" dirty="0" err="1"/>
              <a:t>OCl</a:t>
            </a:r>
            <a:r>
              <a:rPr lang="es-MX" altLang="es-MX" sz="1600" baseline="30000" dirty="0"/>
              <a:t>-</a:t>
            </a:r>
            <a:r>
              <a:rPr lang="es-MX" altLang="es-MX" sz="1600" dirty="0"/>
              <a:t> - Cl</a:t>
            </a:r>
            <a:r>
              <a:rPr lang="es-MX" altLang="es-MX" sz="1600" baseline="30000" dirty="0"/>
              <a:t>-</a:t>
            </a:r>
            <a:r>
              <a:rPr lang="es-MX" altLang="es-MX" sz="1600" dirty="0"/>
              <a:t> </a:t>
            </a:r>
            <a:endParaRPr lang="es-MX" altLang="es-MX" sz="1800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s-MX" altLang="es-MX" sz="1800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sz="1800" dirty="0"/>
          </a:p>
        </p:txBody>
      </p:sp>
      <p:sp>
        <p:nvSpPr>
          <p:cNvPr id="56323" name="Line 4">
            <a:extLst>
              <a:ext uri="{FF2B5EF4-FFF2-40B4-BE49-F238E27FC236}">
                <a16:creationId xmlns:a16="http://schemas.microsoft.com/office/drawing/2014/main" id="{BD10A729-32BE-4E77-BC06-D371B02E97B0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30480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6324" name="Line 5">
            <a:extLst>
              <a:ext uri="{FF2B5EF4-FFF2-40B4-BE49-F238E27FC236}">
                <a16:creationId xmlns:a16="http://schemas.microsoft.com/office/drawing/2014/main" id="{F433FD9E-D9AA-4B1F-841D-C93C57F724CB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33528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6325" name="Line 6">
            <a:extLst>
              <a:ext uri="{FF2B5EF4-FFF2-40B4-BE49-F238E27FC236}">
                <a16:creationId xmlns:a16="http://schemas.microsoft.com/office/drawing/2014/main" id="{53D8A234-5045-4FEB-9EC4-3B0F952B79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37338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6326" name="Line 7">
            <a:extLst>
              <a:ext uri="{FF2B5EF4-FFF2-40B4-BE49-F238E27FC236}">
                <a16:creationId xmlns:a16="http://schemas.microsoft.com/office/drawing/2014/main" id="{0F020C40-C054-4A72-9B2B-E6880919826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3657600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F6A5FB5C-7337-424A-B2C0-E7E87F16F194}"/>
                  </a:ext>
                </a:extLst>
              </p:cNvPr>
              <p:cNvSpPr txBox="1"/>
              <p:nvPr/>
            </p:nvSpPr>
            <p:spPr>
              <a:xfrm>
                <a:off x="1043608" y="4267200"/>
                <a:ext cx="3949414" cy="7705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pt-BR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°−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pt-BR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OCl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pt-BR" i="1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s-MX" b="0" i="0" smtClean="0">
                                          <a:solidFill>
                                            <a:srgbClr val="0099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MX" b="0" i="0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F6A5FB5C-7337-424A-B2C0-E7E87F16F1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267200"/>
                <a:ext cx="3949414" cy="7705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E5EBEB8-5C69-4C75-98D8-794102F8ABA8}"/>
                  </a:ext>
                </a:extLst>
              </p:cNvPr>
              <p:cNvSpPr txBox="1"/>
              <p:nvPr/>
            </p:nvSpPr>
            <p:spPr>
              <a:xfrm>
                <a:off x="1043608" y="5118572"/>
                <a:ext cx="4119268" cy="7705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pE</m:t>
                      </m:r>
                      <m:r>
                        <a:rPr lang="pt-BR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29.1−</m:t>
                      </m:r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b="0" i="0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b="0" i="0" smtClean="0">
                          <a:solidFill>
                            <a:srgbClr val="0099F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f>
                        <m:fPr>
                          <m:ctrlPr>
                            <a:rPr lang="pt-BR" i="1" smtClean="0">
                              <a:solidFill>
                                <a:srgbClr val="00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pt-BR" i="1" smtClean="0">
                                  <a:solidFill>
                                    <a:srgbClr val="009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OCl</m:t>
                                  </m:r>
                                </m:e>
                                <m:sup>
                                  <m:r>
                                    <a:rPr lang="es-MX" b="0" i="0" smtClean="0">
                                      <a:solidFill>
                                        <a:srgbClr val="0099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MX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E5EBEB8-5C69-4C75-98D8-794102F8A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118572"/>
                <a:ext cx="4119268" cy="7705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2">
            <a:extLst>
              <a:ext uri="{FF2B5EF4-FFF2-40B4-BE49-F238E27FC236}">
                <a16:creationId xmlns:a16="http://schemas.microsoft.com/office/drawing/2014/main" id="{FB45FAC1-2AE2-4B81-8DDA-23983991C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s-MX" altLang="es-MX" sz="2000" dirty="0"/>
              <a:t>ESPECIES DE INTERÉS PARA EL SISTEMA CLORO ACUOSO: Cl</a:t>
            </a:r>
            <a:r>
              <a:rPr lang="es-MX" altLang="es-MX" sz="2000" baseline="-25000" dirty="0"/>
              <a:t>2(ac)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OHCl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, </a:t>
            </a:r>
            <a:r>
              <a:rPr lang="es-MX" altLang="es-MX" sz="2000" dirty="0" err="1"/>
              <a:t>OCl</a:t>
            </a:r>
            <a:r>
              <a:rPr lang="es-MX" altLang="es-MX" sz="2000" baseline="30000" dirty="0"/>
              <a:t>-</a:t>
            </a:r>
            <a:r>
              <a:rPr lang="es-MX" altLang="es-MX" sz="2000" dirty="0"/>
              <a:t> y Cl</a:t>
            </a:r>
            <a:r>
              <a:rPr lang="es-MX" altLang="es-MX" sz="2000" baseline="30000" dirty="0"/>
              <a:t>-</a:t>
            </a:r>
            <a:endParaRPr lang="es-ES" altLang="es-MX" sz="2000" baseline="30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DE60655F-B4EA-43D2-BEFE-4A538E05DA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CELDA VOLTAICA CON PUENTE SALINO</a:t>
            </a:r>
            <a:endParaRPr lang="es-ES" altLang="es-MX" sz="2800" dirty="0"/>
          </a:p>
        </p:txBody>
      </p:sp>
      <p:pic>
        <p:nvPicPr>
          <p:cNvPr id="9219" name="Picture 1027">
            <a:extLst>
              <a:ext uri="{FF2B5EF4-FFF2-40B4-BE49-F238E27FC236}">
                <a16:creationId xmlns:a16="http://schemas.microsoft.com/office/drawing/2014/main" id="{399B517E-41D4-4970-A763-117BC98E6E2C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905000"/>
            <a:ext cx="5181600" cy="4114800"/>
          </a:xfrm>
          <a:ln w="38100" cmpd="dbl">
            <a:solidFill>
              <a:srgbClr val="0099FF"/>
            </a:solidFill>
            <a:miter lim="800000"/>
            <a:headEnd/>
            <a:tailEnd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484F263-25AC-4BB1-8D65-F0D30EB1AD7D}"/>
              </a:ext>
            </a:extLst>
          </p:cNvPr>
          <p:cNvSpPr txBox="1"/>
          <p:nvPr/>
        </p:nvSpPr>
        <p:spPr>
          <a:xfrm>
            <a:off x="7092950" y="6467475"/>
            <a:ext cx="19002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Brown et al (1997)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E5696853-8914-4700-AA52-55BDF109D8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MX" altLang="es-MX" sz="2800" dirty="0"/>
              <a:t>	</a:t>
            </a:r>
            <a:endParaRPr lang="es-ES" altLang="es-MX" sz="2800" dirty="0"/>
          </a:p>
        </p:txBody>
      </p:sp>
      <p:sp>
        <p:nvSpPr>
          <p:cNvPr id="57348" name="Rectangle 8">
            <a:extLst>
              <a:ext uri="{FF2B5EF4-FFF2-40B4-BE49-F238E27FC236}">
                <a16:creationId xmlns:a16="http://schemas.microsoft.com/office/drawing/2014/main" id="{C87361B3-3030-47D8-931A-56EB5A7075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just" eaLnBrk="1" hangingPunct="1"/>
            <a:r>
              <a:rPr lang="es-MX" altLang="es-MX" sz="2000" dirty="0"/>
              <a:t>DIAGRAMA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= pH PARA CLORO ACUOSO; 25°C, </a:t>
            </a:r>
            <a:r>
              <a:rPr lang="es-MX" altLang="es-MX" sz="2000" dirty="0" err="1"/>
              <a:t>C</a:t>
            </a:r>
            <a:r>
              <a:rPr lang="es-MX" altLang="es-MX" sz="2000" baseline="-25000" dirty="0" err="1"/>
              <a:t>TCl</a:t>
            </a:r>
            <a:r>
              <a:rPr lang="es-MX" altLang="es-MX" sz="2000" dirty="0"/>
              <a:t> = 1X10</a:t>
            </a:r>
            <a:r>
              <a:rPr lang="es-MX" altLang="es-MX" sz="2000" baseline="30000" dirty="0"/>
              <a:t>-4</a:t>
            </a:r>
            <a:endParaRPr lang="es-ES" altLang="es-MX" sz="2000" baseline="30000" dirty="0"/>
          </a:p>
        </p:txBody>
      </p:sp>
      <p:sp>
        <p:nvSpPr>
          <p:cNvPr id="57349" name="Text Box 9">
            <a:extLst>
              <a:ext uri="{FF2B5EF4-FFF2-40B4-BE49-F238E27FC236}">
                <a16:creationId xmlns:a16="http://schemas.microsoft.com/office/drawing/2014/main" id="{CC7E23F2-6777-49BF-BBF6-83D22437A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64008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s-MX" altLang="es-MX" sz="2400"/>
          </a:p>
        </p:txBody>
      </p:sp>
      <p:sp>
        <p:nvSpPr>
          <p:cNvPr id="57350" name="Text Box 10">
            <a:extLst>
              <a:ext uri="{FF2B5EF4-FFF2-40B4-BE49-F238E27FC236}">
                <a16:creationId xmlns:a16="http://schemas.microsoft.com/office/drawing/2014/main" id="{D4C53B8B-013A-4076-B937-5482C3625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6316663"/>
            <a:ext cx="7467600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60000"/>
              <a:buFont typeface="Wingdings" panose="05000000000000000000" pitchFamily="2" charset="2"/>
              <a:buNone/>
            </a:pPr>
            <a:r>
              <a:rPr lang="es-MX" altLang="es-MX" sz="1600" dirty="0"/>
              <a:t>Cl</a:t>
            </a:r>
            <a:r>
              <a:rPr lang="es-MX" altLang="es-MX" sz="1600" baseline="-25000" dirty="0">
                <a:cs typeface="Tahoma" panose="020B0604030504040204" pitchFamily="34" charset="0"/>
              </a:rPr>
              <a:t>2  </a:t>
            </a:r>
            <a:r>
              <a:rPr lang="es-MX" altLang="es-MX" sz="1600" dirty="0"/>
              <a:t>no es una línea predominante, por lo que </a:t>
            </a:r>
            <a:r>
              <a:rPr lang="es-MX" altLang="es-MX" sz="1600" dirty="0">
                <a:cs typeface="Tahoma" panose="020B0604030504040204" pitchFamily="34" charset="0"/>
              </a:rPr>
              <a:t> </a:t>
            </a:r>
            <a:r>
              <a:rPr lang="es-MX" altLang="es-MX" sz="1600" dirty="0" err="1"/>
              <a:t>OCl</a:t>
            </a:r>
            <a:r>
              <a:rPr lang="es-MX" altLang="es-MX" sz="1600" baseline="30000" dirty="0"/>
              <a:t>-</a:t>
            </a:r>
            <a:r>
              <a:rPr lang="es-MX" altLang="es-MX" sz="1600" dirty="0"/>
              <a:t>/Cl</a:t>
            </a:r>
            <a:r>
              <a:rPr lang="es-MX" altLang="es-MX" sz="1600" baseline="-25000" dirty="0">
                <a:cs typeface="Tahoma" panose="020B0604030504040204" pitchFamily="34" charset="0"/>
              </a:rPr>
              <a:t>2</a:t>
            </a:r>
            <a:r>
              <a:rPr lang="es-MX" altLang="es-MX" sz="1600" baseline="-25000" dirty="0"/>
              <a:t>(</a:t>
            </a:r>
            <a:r>
              <a:rPr lang="es-MX" altLang="es-MX" sz="1600" baseline="-25000" dirty="0" err="1"/>
              <a:t>ac</a:t>
            </a:r>
            <a:r>
              <a:rPr lang="es-MX" altLang="es-MX" sz="1600" baseline="-25000" dirty="0"/>
              <a:t>)</a:t>
            </a:r>
            <a:r>
              <a:rPr lang="es-MX" altLang="es-MX" sz="1600" baseline="30000" dirty="0"/>
              <a:t> </a:t>
            </a:r>
            <a:r>
              <a:rPr lang="es-MX" altLang="es-MX" sz="1600" dirty="0"/>
              <a:t>se puede eliminar.</a:t>
            </a:r>
            <a:r>
              <a:rPr lang="es-MX" altLang="es-MX" sz="2000" baseline="30000" dirty="0">
                <a:solidFill>
                  <a:srgbClr val="FF3300"/>
                </a:solidFill>
              </a:rPr>
              <a:t>		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2400" dirty="0"/>
          </a:p>
        </p:txBody>
      </p:sp>
      <p:pic>
        <p:nvPicPr>
          <p:cNvPr id="9" name="Imagen 8" descr="Imagen que contiene texto, pizarra&#10;&#10;Descripción generada con confianza muy alta">
            <a:extLst>
              <a:ext uri="{FF2B5EF4-FFF2-40B4-BE49-F238E27FC236}">
                <a16:creationId xmlns:a16="http://schemas.microsoft.com/office/drawing/2014/main" id="{41B18B05-311B-4E70-90DF-5DF3481C7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33241"/>
            <a:ext cx="6360624" cy="4535402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C31E6F02-63FB-417A-9735-8F04CD2B2BFD}"/>
              </a:ext>
            </a:extLst>
          </p:cNvPr>
          <p:cNvSpPr txBox="1"/>
          <p:nvPr/>
        </p:nvSpPr>
        <p:spPr>
          <a:xfrm>
            <a:off x="6732240" y="6602104"/>
            <a:ext cx="24117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</a:t>
            </a:r>
            <a:r>
              <a:rPr lang="es-MX" sz="1000" dirty="0" err="1">
                <a:solidFill>
                  <a:schemeClr val="tx1">
                    <a:lumMod val="50000"/>
                  </a:schemeClr>
                </a:solidFill>
              </a:rPr>
              <a:t>Snoeyink</a:t>
            </a: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 y Jenkins,  (1990)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F5747DA-6571-49CA-9E7F-720735738E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7772400" cy="50403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/>
              <a:t>Cl</a:t>
            </a:r>
            <a:r>
              <a:rPr lang="es-MX" altLang="es-MX" sz="1800" baseline="-25000">
                <a:cs typeface="Tahoma" panose="020B0604030504040204" pitchFamily="34" charset="0"/>
              </a:rPr>
              <a:t>2  </a:t>
            </a:r>
            <a:r>
              <a:rPr lang="es-MX" altLang="es-MX" sz="1800"/>
              <a:t>como especie predominante sólo existe a pH bajos (debajo pH=0). A medida que la  C</a:t>
            </a:r>
            <a:r>
              <a:rPr lang="es-MX" altLang="es-MX" sz="1800" baseline="-25000"/>
              <a:t>TCl</a:t>
            </a:r>
            <a:r>
              <a:rPr lang="es-MX" altLang="es-MX" sz="1800"/>
              <a:t>  aumenta, en cálculos similares se muestra que el valor de pH al cual predomina Cl</a:t>
            </a:r>
            <a:r>
              <a:rPr lang="es-MX" altLang="es-MX" sz="1800" baseline="-25000">
                <a:cs typeface="Tahoma" panose="020B0604030504040204" pitchFamily="34" charset="0"/>
              </a:rPr>
              <a:t>2</a:t>
            </a:r>
            <a:r>
              <a:rPr lang="es-MX" altLang="es-MX" sz="1800" baseline="-25000"/>
              <a:t>(ac)</a:t>
            </a:r>
            <a:r>
              <a:rPr lang="es-MX" altLang="es-MX" sz="1800" baseline="30000"/>
              <a:t> </a:t>
            </a:r>
            <a:r>
              <a:rPr lang="es-MX" altLang="es-MX" sz="1800"/>
              <a:t>aumenta.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18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/>
              <a:t>A valores más altos de pH, el Cl</a:t>
            </a:r>
            <a:r>
              <a:rPr lang="es-MX" altLang="es-MX" sz="1800" baseline="-25000">
                <a:cs typeface="Tahoma" panose="020B0604030504040204" pitchFamily="34" charset="0"/>
              </a:rPr>
              <a:t>2</a:t>
            </a:r>
            <a:r>
              <a:rPr lang="es-MX" altLang="es-MX" sz="1800" baseline="-25000"/>
              <a:t>(ac)</a:t>
            </a:r>
            <a:r>
              <a:rPr lang="es-MX" altLang="es-MX" sz="1800"/>
              <a:t> se desproporciona formando HClO y Cl</a:t>
            </a:r>
            <a:r>
              <a:rPr lang="es-MX" altLang="es-MX" sz="1800" baseline="30000"/>
              <a:t>-</a:t>
            </a:r>
            <a:r>
              <a:rPr lang="es-MX" altLang="es-MX" sz="1800"/>
              <a:t>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18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/>
              <a:t>El ion cloruro es la especie estable que contiene cloro en el intervalo pE=pH de las aguas naturales.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18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1800"/>
              <a:t>Cl</a:t>
            </a:r>
            <a:r>
              <a:rPr lang="es-MX" altLang="es-MX" sz="1800" baseline="-25000">
                <a:cs typeface="Tahoma" panose="020B0604030504040204" pitchFamily="34" charset="0"/>
              </a:rPr>
              <a:t>2(ac)</a:t>
            </a:r>
            <a:r>
              <a:rPr lang="es-MX" altLang="es-MX" sz="1800"/>
              <a:t>, HClO y Cl</a:t>
            </a:r>
            <a:r>
              <a:rPr lang="es-MX" altLang="es-MX" sz="1800" baseline="30000"/>
              <a:t>-</a:t>
            </a:r>
            <a:r>
              <a:rPr lang="es-MX" altLang="es-MX" sz="1800"/>
              <a:t> son oxidantes más fuertes que el O</a:t>
            </a:r>
            <a:r>
              <a:rPr lang="es-MX" altLang="es-MX" sz="1800" baseline="-25000">
                <a:cs typeface="Tahoma" panose="020B0604030504040204" pitchFamily="34" charset="0"/>
              </a:rPr>
              <a:t>2</a:t>
            </a:r>
            <a:r>
              <a:rPr lang="es-MX" altLang="es-MX" sz="1800"/>
              <a:t> de acuerdo con la reacción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3300"/>
                </a:solidFill>
              </a:rPr>
              <a:t>	2HOCl	Cl</a:t>
            </a:r>
            <a:r>
              <a:rPr lang="es-MX" altLang="es-MX" sz="18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</a:rPr>
              <a:t> + 2H</a:t>
            </a:r>
            <a:r>
              <a:rPr lang="es-MX" altLang="es-MX" sz="1800" baseline="30000">
                <a:solidFill>
                  <a:srgbClr val="FF3300"/>
                </a:solidFill>
              </a:rPr>
              <a:t>+</a:t>
            </a:r>
            <a:r>
              <a:rPr lang="es-MX" altLang="es-MX" sz="2000">
                <a:solidFill>
                  <a:srgbClr val="FF3300"/>
                </a:solidFill>
              </a:rPr>
              <a:t> </a:t>
            </a:r>
            <a:r>
              <a:rPr lang="es-MX" altLang="es-MX" sz="2000" baseline="-25000">
                <a:solidFill>
                  <a:srgbClr val="FF3300"/>
                </a:solidFill>
              </a:rPr>
              <a:t> </a:t>
            </a:r>
            <a:r>
              <a:rPr lang="es-MX" altLang="es-MX" sz="2000">
                <a:solidFill>
                  <a:srgbClr val="FF3300"/>
                </a:solidFill>
              </a:rPr>
              <a:t>+ O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2(ac)</a:t>
            </a:r>
            <a:r>
              <a:rPr lang="es-MX" altLang="es-MX" sz="2000">
                <a:solidFill>
                  <a:srgbClr val="FF3300"/>
                </a:solidFill>
              </a:rPr>
              <a:t>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3300"/>
                </a:solidFill>
              </a:rPr>
              <a:t>	</a:t>
            </a:r>
            <a:r>
              <a:rPr lang="es-MX" altLang="es-MX" sz="2000"/>
              <a:t>Que es la suma de las dos hemirreacciones</a:t>
            </a:r>
            <a:r>
              <a:rPr lang="es-MX" altLang="es-MX" sz="2000">
                <a:solidFill>
                  <a:srgbClr val="FF3300"/>
                </a:solidFill>
              </a:rPr>
              <a:t>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1800"/>
              <a:t>	</a:t>
            </a:r>
            <a:r>
              <a:rPr lang="es-MX" altLang="es-MX" sz="2000"/>
              <a:t>Catalizador: luz  ultravioleta     </a:t>
            </a:r>
            <a:r>
              <a:rPr lang="es-MX" altLang="es-MX" sz="2000">
                <a:solidFill>
                  <a:srgbClr val="FF3300"/>
                </a:solidFill>
              </a:rPr>
              <a:t>2H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3300"/>
                </a:solidFill>
              </a:rPr>
              <a:t>O	        4H</a:t>
            </a:r>
            <a:r>
              <a:rPr lang="es-MX" altLang="es-MX" sz="2000" baseline="30000">
                <a:solidFill>
                  <a:srgbClr val="FF3300"/>
                </a:solidFill>
              </a:rPr>
              <a:t>+</a:t>
            </a:r>
            <a:r>
              <a:rPr lang="es-MX" altLang="es-MX" sz="2000">
                <a:solidFill>
                  <a:srgbClr val="FF3300"/>
                </a:solidFill>
              </a:rPr>
              <a:t>+ 4e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</a:rPr>
              <a:t> + O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2(ac)</a:t>
            </a:r>
            <a:r>
              <a:rPr lang="es-MX" altLang="es-MX">
                <a:solidFill>
                  <a:srgbClr val="FF3300"/>
                </a:solidFill>
              </a:rPr>
              <a:t> 			   </a:t>
            </a:r>
            <a:r>
              <a:rPr lang="es-MX" altLang="es-MX" sz="2000">
                <a:solidFill>
                  <a:srgbClr val="FF3300"/>
                </a:solidFill>
              </a:rPr>
              <a:t>2HOCl + 2H</a:t>
            </a:r>
            <a:r>
              <a:rPr lang="es-MX" altLang="es-MX" sz="2000" baseline="30000">
                <a:solidFill>
                  <a:srgbClr val="FF3300"/>
                </a:solidFill>
              </a:rPr>
              <a:t>+</a:t>
            </a:r>
            <a:r>
              <a:rPr lang="es-MX" altLang="es-MX" sz="2000">
                <a:solidFill>
                  <a:srgbClr val="FF3300"/>
                </a:solidFill>
              </a:rPr>
              <a:t> +4e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</a:rPr>
              <a:t> 	         2Cl</a:t>
            </a:r>
            <a:r>
              <a:rPr lang="es-MX" altLang="es-MX" sz="2000" baseline="30000">
                <a:solidFill>
                  <a:srgbClr val="FF3300"/>
                </a:solidFill>
              </a:rPr>
              <a:t>-</a:t>
            </a:r>
            <a:r>
              <a:rPr lang="es-MX" altLang="es-MX" sz="2000">
                <a:solidFill>
                  <a:srgbClr val="FF3300"/>
                </a:solidFill>
              </a:rPr>
              <a:t> + 2H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2</a:t>
            </a:r>
            <a:r>
              <a:rPr lang="es-MX" altLang="es-MX" sz="2000">
                <a:solidFill>
                  <a:srgbClr val="FF3300"/>
                </a:solidFill>
              </a:rPr>
              <a:t>O</a:t>
            </a:r>
            <a:r>
              <a:rPr lang="es-MX" altLang="es-MX" sz="2000" baseline="-25000">
                <a:solidFill>
                  <a:srgbClr val="FF3300"/>
                </a:solidFill>
                <a:cs typeface="Tahoma" panose="020B0604030504040204" pitchFamily="34" charset="0"/>
              </a:rPr>
              <a:t> </a:t>
            </a:r>
            <a:endParaRPr lang="es-ES" altLang="es-MX" sz="2000"/>
          </a:p>
        </p:txBody>
      </p:sp>
      <p:sp>
        <p:nvSpPr>
          <p:cNvPr id="58371" name="Rectangle 6">
            <a:extLst>
              <a:ext uri="{FF2B5EF4-FFF2-40B4-BE49-F238E27FC236}">
                <a16:creationId xmlns:a16="http://schemas.microsoft.com/office/drawing/2014/main" id="{B46C5213-2131-44E5-A69D-27E27A8A69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s-MX" altLang="es-MX" sz="2000"/>
              <a:t>CONCLUSIONES </a:t>
            </a:r>
            <a:br>
              <a:rPr lang="es-MX" altLang="es-MX" sz="2000"/>
            </a:br>
            <a:r>
              <a:rPr lang="es-MX" altLang="es-MX" sz="2000"/>
              <a:t>DIAGRAMA pE = pH PARA CLORO ACUOSO; 25°C, C</a:t>
            </a:r>
            <a:r>
              <a:rPr lang="es-MX" altLang="es-MX" sz="2000" baseline="-25000"/>
              <a:t>TCl</a:t>
            </a:r>
            <a:r>
              <a:rPr lang="es-MX" altLang="es-MX" sz="2000"/>
              <a:t> = 1X10</a:t>
            </a:r>
            <a:r>
              <a:rPr lang="es-MX" altLang="es-MX" sz="2000" baseline="30000"/>
              <a:t>-4</a:t>
            </a:r>
            <a:endParaRPr lang="es-ES" altLang="es-MX" sz="2000" baseline="30000"/>
          </a:p>
        </p:txBody>
      </p:sp>
      <p:sp>
        <p:nvSpPr>
          <p:cNvPr id="58372" name="Line 7">
            <a:extLst>
              <a:ext uri="{FF2B5EF4-FFF2-40B4-BE49-F238E27FC236}">
                <a16:creationId xmlns:a16="http://schemas.microsoft.com/office/drawing/2014/main" id="{2ACBCFA1-A14B-4C17-86D5-218D42A3628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5011738"/>
            <a:ext cx="576262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8373" name="Line 8">
            <a:extLst>
              <a:ext uri="{FF2B5EF4-FFF2-40B4-BE49-F238E27FC236}">
                <a16:creationId xmlns:a16="http://schemas.microsoft.com/office/drawing/2014/main" id="{4A2DC5E9-0DFB-4D3D-98B0-83AAEF2CFAE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79613" y="5157788"/>
            <a:ext cx="549275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8374" name="Line 7">
            <a:extLst>
              <a:ext uri="{FF2B5EF4-FFF2-40B4-BE49-F238E27FC236}">
                <a16:creationId xmlns:a16="http://schemas.microsoft.com/office/drawing/2014/main" id="{F9177F51-27C5-45E9-8584-DBA99D8F92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4163" y="5876925"/>
            <a:ext cx="576262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8375" name="Line 8">
            <a:extLst>
              <a:ext uri="{FF2B5EF4-FFF2-40B4-BE49-F238E27FC236}">
                <a16:creationId xmlns:a16="http://schemas.microsoft.com/office/drawing/2014/main" id="{3419339F-10E3-42BC-9B00-F96DF67EBA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64163" y="5949950"/>
            <a:ext cx="549275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8376" name="Line 8">
            <a:extLst>
              <a:ext uri="{FF2B5EF4-FFF2-40B4-BE49-F238E27FC236}">
                <a16:creationId xmlns:a16="http://schemas.microsoft.com/office/drawing/2014/main" id="{82932A61-F75F-4474-8251-9D754E6D72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91150" y="6381750"/>
            <a:ext cx="549275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8377" name="Line 7">
            <a:extLst>
              <a:ext uri="{FF2B5EF4-FFF2-40B4-BE49-F238E27FC236}">
                <a16:creationId xmlns:a16="http://schemas.microsoft.com/office/drawing/2014/main" id="{54919C75-BFBC-497B-B28D-2E5D5BE7901A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1150" y="6308725"/>
            <a:ext cx="576263" cy="0"/>
          </a:xfrm>
          <a:prstGeom prst="line">
            <a:avLst/>
          </a:prstGeom>
          <a:noFill/>
          <a:ln w="9525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BC39881-4862-45B9-A761-CE1C0AAE5F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2000"/>
              <a:t>En estos calculos se utilizó sólo C</a:t>
            </a:r>
            <a:r>
              <a:rPr lang="es-MX" altLang="es-MX" sz="2000" baseline="-25000"/>
              <a:t>TCl</a:t>
            </a:r>
            <a:r>
              <a:rPr lang="es-MX" altLang="es-MX" sz="2000"/>
              <a:t> = 1X10</a:t>
            </a:r>
            <a:r>
              <a:rPr lang="es-MX" altLang="es-MX" sz="2000" baseline="30000"/>
              <a:t>-4</a:t>
            </a:r>
            <a:r>
              <a:rPr lang="es-MX" altLang="es-MX" sz="2000"/>
              <a:t>, pero cuando los valores de C</a:t>
            </a:r>
            <a:r>
              <a:rPr lang="es-MX" altLang="es-MX" sz="2000" baseline="-25000"/>
              <a:t>TCl</a:t>
            </a:r>
            <a:r>
              <a:rPr lang="es-MX" altLang="es-MX" sz="2000"/>
              <a:t> son distintos se observa que las fronteras o límites del diagrama pE=pH tienen poca variación con C</a:t>
            </a:r>
            <a:r>
              <a:rPr lang="es-MX" altLang="es-MX" sz="2000" baseline="-25000"/>
              <a:t>TCl</a:t>
            </a:r>
            <a:r>
              <a:rPr lang="es-MX" altLang="es-MX" sz="2000"/>
              <a:t>. Por lo tanto el diagrama presentado se aplica en general a otras concentraciones totales.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endParaRPr lang="es-MX" altLang="es-MX" sz="2000"/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A4C24824-DCD9-4018-8A48-46ADB14C01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s-MX" altLang="es-MX" sz="2000" dirty="0"/>
              <a:t>CONCLUSIONES </a:t>
            </a:r>
            <a:br>
              <a:rPr lang="es-MX" altLang="es-MX" sz="2000" dirty="0"/>
            </a:br>
            <a:r>
              <a:rPr lang="es-MX" altLang="es-MX" sz="2000" dirty="0"/>
              <a:t>DIAGRAMA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 = pH PARA CLORO ACUOSO; 25°C, </a:t>
            </a:r>
            <a:r>
              <a:rPr lang="es-MX" altLang="es-MX" sz="2000" dirty="0" err="1"/>
              <a:t>C</a:t>
            </a:r>
            <a:r>
              <a:rPr lang="es-MX" altLang="es-MX" sz="2000" baseline="-25000" dirty="0" err="1"/>
              <a:t>TCl</a:t>
            </a:r>
            <a:r>
              <a:rPr lang="es-MX" altLang="es-MX" sz="2000" dirty="0"/>
              <a:t> = 1X10</a:t>
            </a:r>
            <a:r>
              <a:rPr lang="es-MX" altLang="es-MX" sz="2000" baseline="30000" dirty="0"/>
              <a:t>-4</a:t>
            </a:r>
            <a:endParaRPr lang="es-ES" altLang="es-MX" sz="2000" baseline="300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94716782-992B-4ACB-810B-59240C5F8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BIBLIOGRAFÍA</a:t>
            </a:r>
            <a:endParaRPr lang="es-ES" altLang="es-MX" sz="2800" dirty="0"/>
          </a:p>
        </p:txBody>
      </p:sp>
      <p:sp>
        <p:nvSpPr>
          <p:cNvPr id="6041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605589D-C70D-40B9-B3DB-4293C2C770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 err="1">
                <a:solidFill>
                  <a:srgbClr val="002060"/>
                </a:solidFill>
              </a:rPr>
              <a:t>Manahan</a:t>
            </a:r>
            <a:r>
              <a:rPr lang="es-MX" altLang="es-MX" sz="1800" dirty="0">
                <a:solidFill>
                  <a:srgbClr val="002060"/>
                </a:solidFill>
              </a:rPr>
              <a:t> S. 2000. </a:t>
            </a:r>
            <a:r>
              <a:rPr lang="es-MX" altLang="es-MX" sz="1800" dirty="0" err="1">
                <a:solidFill>
                  <a:srgbClr val="002060"/>
                </a:solidFill>
              </a:rPr>
              <a:t>Environmental</a:t>
            </a:r>
            <a:r>
              <a:rPr lang="es-MX" altLang="es-MX" sz="1800" dirty="0">
                <a:solidFill>
                  <a:srgbClr val="002060"/>
                </a:solidFill>
              </a:rPr>
              <a:t> </a:t>
            </a:r>
            <a:r>
              <a:rPr lang="es-MX" altLang="es-MX" sz="1800" dirty="0" err="1">
                <a:solidFill>
                  <a:srgbClr val="002060"/>
                </a:solidFill>
              </a:rPr>
              <a:t>Chemestry</a:t>
            </a:r>
            <a:r>
              <a:rPr lang="es-MX" altLang="es-MX" sz="1800" dirty="0">
                <a:solidFill>
                  <a:srgbClr val="002060"/>
                </a:solidFill>
              </a:rPr>
              <a:t>. Ed. CRC </a:t>
            </a:r>
            <a:r>
              <a:rPr lang="es-MX" altLang="es-MX" sz="1800" dirty="0" err="1">
                <a:solidFill>
                  <a:srgbClr val="002060"/>
                </a:solidFill>
              </a:rPr>
              <a:t>Press</a:t>
            </a:r>
            <a:r>
              <a:rPr lang="es-MX" altLang="es-MX" sz="1800" dirty="0">
                <a:solidFill>
                  <a:srgbClr val="002060"/>
                </a:solidFill>
              </a:rPr>
              <a:t>. USA.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 err="1"/>
              <a:t>Manahan</a:t>
            </a:r>
            <a:r>
              <a:rPr lang="es-MX" altLang="es-MX" sz="1800" dirty="0"/>
              <a:t> S. 2010. </a:t>
            </a:r>
            <a:r>
              <a:rPr lang="es-MX" altLang="es-MX" sz="1800" dirty="0" err="1"/>
              <a:t>Environmental</a:t>
            </a:r>
            <a:r>
              <a:rPr lang="es-MX" altLang="es-MX" sz="1800" dirty="0"/>
              <a:t> </a:t>
            </a:r>
            <a:r>
              <a:rPr lang="es-MX" altLang="es-MX" sz="1800" dirty="0" err="1"/>
              <a:t>Chemestry</a:t>
            </a:r>
            <a:r>
              <a:rPr lang="es-MX" altLang="es-MX" sz="1800" dirty="0"/>
              <a:t>. Ed. CRC </a:t>
            </a:r>
            <a:r>
              <a:rPr lang="es-MX" altLang="es-MX" sz="1800" dirty="0" err="1"/>
              <a:t>Press</a:t>
            </a:r>
            <a:r>
              <a:rPr lang="es-MX" altLang="es-MX" sz="1800" dirty="0"/>
              <a:t>. USA.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Brown T., </a:t>
            </a:r>
            <a:r>
              <a:rPr lang="es-MX" altLang="es-MX" sz="1800" dirty="0" err="1"/>
              <a:t>Lemay</a:t>
            </a:r>
            <a:r>
              <a:rPr lang="es-MX" altLang="es-MX" sz="1800" dirty="0"/>
              <a:t> H. y </a:t>
            </a:r>
            <a:r>
              <a:rPr lang="es-MX" altLang="es-MX" sz="1800" dirty="0" err="1"/>
              <a:t>Bursten</a:t>
            </a:r>
            <a:r>
              <a:rPr lang="es-MX" altLang="es-MX" sz="1800" dirty="0"/>
              <a:t> B. 1997. Química. La ciencia central. Ed. Prentice Hall. México.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Brown T., </a:t>
            </a:r>
            <a:r>
              <a:rPr lang="es-MX" altLang="es-MX" sz="1800" dirty="0" err="1"/>
              <a:t>Lemay</a:t>
            </a:r>
            <a:r>
              <a:rPr lang="es-MX" altLang="es-MX" sz="1800" dirty="0"/>
              <a:t> H. y </a:t>
            </a:r>
            <a:r>
              <a:rPr lang="es-MX" altLang="es-MX" sz="1800" dirty="0" err="1"/>
              <a:t>Bursten</a:t>
            </a:r>
            <a:r>
              <a:rPr lang="es-MX" altLang="es-MX" sz="1800" dirty="0"/>
              <a:t> B. 2009. Química. La ciencia central.  Editorial Pearson </a:t>
            </a:r>
            <a:r>
              <a:rPr lang="es-MX" altLang="es-MX" sz="1800" dirty="0" err="1"/>
              <a:t>Education</a:t>
            </a:r>
            <a:r>
              <a:rPr lang="es-MX" altLang="es-MX" sz="1800" dirty="0"/>
              <a:t>. México.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 err="1"/>
              <a:t>Mortimer</a:t>
            </a:r>
            <a:r>
              <a:rPr lang="es-MX" altLang="es-MX" sz="1800" dirty="0"/>
              <a:t>. 1983. Química. Editorial Grupo Editorial </a:t>
            </a:r>
            <a:r>
              <a:rPr lang="es-MX" altLang="es-MX" sz="1800" dirty="0" err="1"/>
              <a:t>Iberoamerica</a:t>
            </a:r>
            <a:r>
              <a:rPr lang="es-MX" altLang="es-MX" sz="1800" dirty="0"/>
              <a:t>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 err="1"/>
              <a:t>Snoeyink</a:t>
            </a:r>
            <a:r>
              <a:rPr lang="es-MX" altLang="es-MX" sz="1800" dirty="0"/>
              <a:t> V. y Jenkins D. 1990. Química del Agua. Ed </a:t>
            </a:r>
            <a:r>
              <a:rPr lang="es-MX" altLang="es-MX" sz="1800" dirty="0" err="1"/>
              <a:t>Limusa</a:t>
            </a:r>
            <a:r>
              <a:rPr lang="es-MX" altLang="es-MX" sz="1800" dirty="0"/>
              <a:t> Noriega.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MX" altLang="es-MX" sz="1800" dirty="0"/>
              <a:t>Clair N. S. </a:t>
            </a:r>
            <a:r>
              <a:rPr lang="es-MX" altLang="es-MX" sz="1800" dirty="0" err="1"/>
              <a:t>Chemestry</a:t>
            </a:r>
            <a:r>
              <a:rPr lang="es-MX" altLang="es-MX" sz="1800" dirty="0"/>
              <a:t> </a:t>
            </a:r>
            <a:r>
              <a:rPr lang="es-MX" altLang="es-MX" sz="1800" dirty="0" err="1"/>
              <a:t>for</a:t>
            </a:r>
            <a:r>
              <a:rPr lang="es-MX" altLang="es-MX" sz="1800" dirty="0"/>
              <a:t> </a:t>
            </a:r>
            <a:r>
              <a:rPr lang="es-MX" altLang="es-MX" sz="1800" dirty="0" err="1"/>
              <a:t>Environmental</a:t>
            </a:r>
            <a:r>
              <a:rPr lang="es-MX" altLang="es-MX" sz="1800" dirty="0"/>
              <a:t> </a:t>
            </a:r>
            <a:r>
              <a:rPr lang="es-MX" altLang="es-MX" sz="1800" dirty="0" err="1"/>
              <a:t>Engineering</a:t>
            </a:r>
            <a:r>
              <a:rPr lang="es-MX" altLang="es-MX" sz="1800" dirty="0"/>
              <a:t>. Ed. McGraw Hill Book Company</a:t>
            </a:r>
          </a:p>
          <a:p>
            <a:pPr algn="just" eaLnBrk="1" hangingPunct="1">
              <a:buFont typeface="Wingdings" panose="05000000000000000000" pitchFamily="2" charset="2"/>
              <a:buChar char="F"/>
            </a:pPr>
            <a:r>
              <a:rPr lang="es-ES" altLang="es-MX" sz="1800" dirty="0" err="1"/>
              <a:t>The</a:t>
            </a:r>
            <a:r>
              <a:rPr lang="es-ES" altLang="es-MX" sz="1800" dirty="0"/>
              <a:t> </a:t>
            </a:r>
            <a:r>
              <a:rPr lang="es-ES" altLang="es-MX" sz="1800" dirty="0" err="1"/>
              <a:t>Geochemist’s</a:t>
            </a:r>
            <a:r>
              <a:rPr lang="es-ES" altLang="es-MX" sz="1800" dirty="0"/>
              <a:t> </a:t>
            </a:r>
            <a:r>
              <a:rPr lang="es-ES" altLang="es-MX" sz="1800" dirty="0" err="1"/>
              <a:t>Work</a:t>
            </a:r>
            <a:r>
              <a:rPr lang="es-ES" altLang="es-MX" sz="1800" dirty="0"/>
              <a:t> </a:t>
            </a:r>
            <a:r>
              <a:rPr lang="es-ES" altLang="es-MX" sz="1800" dirty="0" err="1"/>
              <a:t>Bench</a:t>
            </a:r>
            <a:r>
              <a:rPr lang="es-ES" altLang="es-MX" sz="1800" dirty="0"/>
              <a:t> (Consultado  el 11/09/2017).</a:t>
            </a:r>
          </a:p>
          <a:p>
            <a:pPr marL="0" indent="0" algn="just" eaLnBrk="1" hangingPunct="1">
              <a:buNone/>
            </a:pPr>
            <a:r>
              <a:rPr lang="es-ES" altLang="es-MX" sz="1800" dirty="0"/>
              <a:t>    </a:t>
            </a:r>
            <a:r>
              <a:rPr lang="es-ES" altLang="es-MX" sz="1800" dirty="0">
                <a:hlinkClick r:id="rId2"/>
              </a:rPr>
              <a:t>https://www.gwb.com/pourbaix.php</a:t>
            </a:r>
            <a:endParaRPr lang="es-ES" altLang="es-MX" sz="1800" dirty="0"/>
          </a:p>
          <a:p>
            <a:pPr algn="just" eaLnBrk="1" hangingPunct="1">
              <a:buFont typeface="Wingdings" panose="05000000000000000000" pitchFamily="2" charset="2"/>
              <a:buChar char="F"/>
            </a:pPr>
            <a:endParaRPr lang="es-ES" altLang="es-MX" sz="1800" dirty="0"/>
          </a:p>
        </p:txBody>
      </p:sp>
    </p:spTree>
    <p:extLst>
      <p:ext uri="{BB962C8B-B14F-4D97-AF65-F5344CB8AC3E}">
        <p14:creationId xmlns:p14="http://schemas.microsoft.com/office/powerpoint/2010/main" val="1319268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7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3CFD69A8-5707-48E2-8C2D-A5D406EAB3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Los fenómenos redox son importantes en la química ambiental de aguas naturales y aguas residuales, ejemplo, la reducción de O</a:t>
            </a:r>
            <a:r>
              <a:rPr lang="es-MX" altLang="es-MX" sz="2000" baseline="-25000">
                <a:sym typeface="Symbol" panose="05050102010706020507" pitchFamily="18" charset="2"/>
              </a:rPr>
              <a:t>2 </a:t>
            </a:r>
            <a:r>
              <a:rPr lang="es-MX" altLang="es-MX" sz="2000"/>
              <a:t>por materia orgánica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 </a:t>
            </a:r>
            <a:r>
              <a:rPr lang="es-ES" altLang="es-MX" sz="2000">
                <a:solidFill>
                  <a:srgbClr val="FF0000"/>
                </a:solidFill>
                <a:sym typeface="Symbol" panose="05050102010706020507" pitchFamily="18" charset="2"/>
              </a:rPr>
              <a:t>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CH</a:t>
            </a:r>
            <a:r>
              <a:rPr lang="es-MX" altLang="es-MX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O</a:t>
            </a:r>
            <a:r>
              <a:rPr lang="es-ES" altLang="es-MX" sz="2000">
                <a:solidFill>
                  <a:srgbClr val="FF0000"/>
                </a:solidFill>
                <a:sym typeface="Symbol" panose="05050102010706020507" pitchFamily="18" charset="2"/>
              </a:rPr>
              <a:t>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+O</a:t>
            </a:r>
            <a:r>
              <a:rPr lang="es-MX" altLang="es-MX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		CO</a:t>
            </a:r>
            <a:r>
              <a:rPr lang="es-MX" altLang="es-MX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  + H</a:t>
            </a:r>
            <a:r>
              <a:rPr lang="es-MX" altLang="es-MX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O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ym typeface="Symbol" panose="05050102010706020507" pitchFamily="18" charset="2"/>
              </a:rPr>
              <a:t>	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ym typeface="Symbol" panose="05050102010706020507" pitchFamily="18" charset="2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ym typeface="Symbol" panose="05050102010706020507" pitchFamily="18" charset="2"/>
              </a:rPr>
              <a:t>	El resultado es la disminución de O</a:t>
            </a:r>
            <a:r>
              <a:rPr lang="es-MX" altLang="es-MX" sz="2000" baseline="-25000">
                <a:sym typeface="Symbol" panose="05050102010706020507" pitchFamily="18" charset="2"/>
              </a:rPr>
              <a:t>2</a:t>
            </a:r>
            <a:r>
              <a:rPr lang="es-MX" altLang="es-MX" sz="2000"/>
              <a:t>,</a:t>
            </a:r>
            <a:r>
              <a:rPr lang="es-MX" altLang="es-MX" sz="2000" baseline="-25000">
                <a:sym typeface="Symbol" panose="05050102010706020507" pitchFamily="18" charset="2"/>
              </a:rPr>
              <a:t> </a:t>
            </a:r>
            <a:r>
              <a:rPr lang="es-MX" altLang="es-MX" sz="2000"/>
              <a:t>la cual puede ser fatal por para los pescados</a:t>
            </a:r>
            <a:r>
              <a:rPr lang="es-MX" altLang="es-MX" sz="2000">
                <a:sym typeface="Symbol" panose="05050102010706020507" pitchFamily="18" charset="2"/>
              </a:rPr>
              <a:t> </a:t>
            </a:r>
          </a:p>
          <a:p>
            <a:pPr lvl="1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400">
              <a:sym typeface="Symbol" panose="05050102010706020507" pitchFamily="18" charset="2"/>
            </a:endParaRPr>
          </a:p>
          <a:p>
            <a:pPr lvl="1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400">
              <a:sym typeface="Symbol" panose="05050102010706020507" pitchFamily="18" charset="2"/>
            </a:endParaRPr>
          </a:p>
        </p:txBody>
      </p:sp>
      <p:sp>
        <p:nvSpPr>
          <p:cNvPr id="10243" name="Line 1028">
            <a:extLst>
              <a:ext uri="{FF2B5EF4-FFF2-40B4-BE49-F238E27FC236}">
                <a16:creationId xmlns:a16="http://schemas.microsoft.com/office/drawing/2014/main" id="{39511A6A-B48D-499E-8AF3-B4FB6D2BFAE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3284538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44" name="Rectangle 1026">
            <a:extLst>
              <a:ext uri="{FF2B5EF4-FFF2-40B4-BE49-F238E27FC236}">
                <a16:creationId xmlns:a16="http://schemas.microsoft.com/office/drawing/2014/main" id="{A749E7C3-5A38-4946-BBD8-F6DEB258C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REDOX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46B5414-FF35-46B1-BD25-A67D582476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El grado en el cual los desechos son oxidados, es crucial para la operación de las plantas de tratamiento.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Reducción del hierro insoluble (III) a hierro soluble(II)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>
                <a:solidFill>
                  <a:srgbClr val="FF0000"/>
                </a:solidFill>
              </a:rPr>
              <a:t>	Fe(OH)</a:t>
            </a:r>
            <a:r>
              <a:rPr lang="es-MX" altLang="es-MX" sz="2000" baseline="-25000">
                <a:solidFill>
                  <a:srgbClr val="FF0000"/>
                </a:solidFill>
              </a:rPr>
              <a:t>3(s)</a:t>
            </a:r>
            <a:r>
              <a:rPr lang="es-MX" altLang="es-MX" sz="2000">
                <a:solidFill>
                  <a:srgbClr val="FF0000"/>
                </a:solidFill>
              </a:rPr>
              <a:t>+3H</a:t>
            </a:r>
            <a:r>
              <a:rPr lang="es-MX" altLang="es-MX" sz="2000" baseline="30000">
                <a:solidFill>
                  <a:srgbClr val="FF0000"/>
                </a:solidFill>
              </a:rPr>
              <a:t>+ </a:t>
            </a:r>
            <a:r>
              <a:rPr lang="es-MX" altLang="es-MX" sz="2000">
                <a:solidFill>
                  <a:srgbClr val="FF0000"/>
                </a:solidFill>
              </a:rPr>
              <a:t>+ e</a:t>
            </a:r>
            <a:r>
              <a:rPr lang="es-MX" altLang="es-MX" sz="2000" baseline="30000">
                <a:solidFill>
                  <a:srgbClr val="FF0000"/>
                </a:solidFill>
              </a:rPr>
              <a:t>-</a:t>
            </a:r>
            <a:r>
              <a:rPr lang="es-MX" altLang="es-MX" sz="2000">
                <a:solidFill>
                  <a:srgbClr val="FF0000"/>
                </a:solidFill>
              </a:rPr>
              <a:t>	       Fe</a:t>
            </a:r>
            <a:r>
              <a:rPr lang="es-MX" altLang="es-MX" sz="2000" baseline="30000">
                <a:solidFill>
                  <a:srgbClr val="FF0000"/>
                </a:solidFill>
              </a:rPr>
              <a:t>2+</a:t>
            </a:r>
            <a:r>
              <a:rPr lang="es-MX" altLang="es-MX" sz="2000">
                <a:solidFill>
                  <a:srgbClr val="FF0000"/>
                </a:solidFill>
              </a:rPr>
              <a:t>+3H</a:t>
            </a:r>
            <a:r>
              <a:rPr lang="es-MX" altLang="es-MX" sz="2000" baseline="-25000">
                <a:solidFill>
                  <a:srgbClr val="FF0000"/>
                </a:solidFill>
              </a:rPr>
              <a:t>2</a:t>
            </a:r>
            <a:r>
              <a:rPr lang="es-MX" altLang="es-MX" sz="2000">
                <a:solidFill>
                  <a:srgbClr val="FF0000"/>
                </a:solidFill>
              </a:rPr>
              <a:t>O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00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Oxidación de NH</a:t>
            </a:r>
            <a:r>
              <a:rPr lang="es-MX" altLang="es-MX" sz="2000" baseline="-25000"/>
              <a:t>4</a:t>
            </a:r>
            <a:r>
              <a:rPr lang="es-MX" altLang="es-MX" sz="2000" baseline="30000"/>
              <a:t>+</a:t>
            </a:r>
            <a:r>
              <a:rPr lang="es-MX" altLang="es-MX" sz="2000"/>
              <a:t> a NO</a:t>
            </a:r>
            <a:r>
              <a:rPr lang="es-MX" altLang="es-MX" sz="2000" baseline="-25000">
                <a:sym typeface="Symbol" panose="05050102010706020507" pitchFamily="18" charset="2"/>
              </a:rPr>
              <a:t>3</a:t>
            </a:r>
            <a:r>
              <a:rPr lang="es-MX" altLang="es-MX" sz="2000" baseline="30000"/>
              <a:t>-</a:t>
            </a:r>
            <a:r>
              <a:rPr lang="es-MX" altLang="es-MX" sz="2000"/>
              <a:t> en agua, que es la forma más asimilable por las algas en el agua.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000"/>
              <a:t>	</a:t>
            </a:r>
            <a:r>
              <a:rPr lang="es-MX" altLang="es-MX" sz="2000">
                <a:solidFill>
                  <a:srgbClr val="FF0000"/>
                </a:solidFill>
              </a:rPr>
              <a:t>NH</a:t>
            </a:r>
            <a:r>
              <a:rPr lang="es-MX" altLang="es-MX" sz="2000" baseline="-25000">
                <a:solidFill>
                  <a:srgbClr val="FF0000"/>
                </a:solidFill>
              </a:rPr>
              <a:t>4</a:t>
            </a:r>
            <a:r>
              <a:rPr lang="es-MX" altLang="es-MX" sz="2000" baseline="30000">
                <a:solidFill>
                  <a:srgbClr val="FF0000"/>
                </a:solidFill>
              </a:rPr>
              <a:t>+</a:t>
            </a:r>
            <a:r>
              <a:rPr lang="es-MX" altLang="es-MX" sz="2000">
                <a:solidFill>
                  <a:srgbClr val="FF0000"/>
                </a:solidFill>
              </a:rPr>
              <a:t>+ 2</a:t>
            </a:r>
            <a:r>
              <a:rPr lang="es-MX" altLang="es-MX" sz="2000">
                <a:solidFill>
                  <a:srgbClr val="FF0000"/>
                </a:solidFill>
                <a:sym typeface="Symbol" panose="05050102010706020507" pitchFamily="18" charset="2"/>
              </a:rPr>
              <a:t>O</a:t>
            </a:r>
            <a:r>
              <a:rPr lang="es-MX" altLang="es-MX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2     </a:t>
            </a:r>
            <a:r>
              <a:rPr lang="es-MX" altLang="es-MX" sz="2000">
                <a:solidFill>
                  <a:srgbClr val="FF0000"/>
                </a:solidFill>
              </a:rPr>
              <a:t> 	NO</a:t>
            </a:r>
            <a:r>
              <a:rPr lang="es-MX" altLang="es-MX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3</a:t>
            </a:r>
            <a:r>
              <a:rPr lang="es-MX" altLang="es-MX" sz="2000" baseline="30000">
                <a:solidFill>
                  <a:srgbClr val="FF0000"/>
                </a:solidFill>
              </a:rPr>
              <a:t>- </a:t>
            </a:r>
            <a:r>
              <a:rPr lang="es-MX" altLang="es-MX" sz="2000">
                <a:solidFill>
                  <a:srgbClr val="FF0000"/>
                </a:solidFill>
              </a:rPr>
              <a:t>+ 2H</a:t>
            </a:r>
            <a:r>
              <a:rPr lang="es-MX" altLang="es-MX" sz="2000" baseline="30000">
                <a:solidFill>
                  <a:srgbClr val="FF0000"/>
                </a:solidFill>
              </a:rPr>
              <a:t>+ </a:t>
            </a:r>
            <a:r>
              <a:rPr lang="es-MX" altLang="es-MX" sz="2000">
                <a:solidFill>
                  <a:srgbClr val="FF0000"/>
                </a:solidFill>
              </a:rPr>
              <a:t>+</a:t>
            </a:r>
            <a:r>
              <a:rPr lang="es-MX" altLang="es-MX" sz="2000" baseline="30000">
                <a:solidFill>
                  <a:srgbClr val="FF0000"/>
                </a:solidFill>
              </a:rPr>
              <a:t> </a:t>
            </a:r>
            <a:r>
              <a:rPr lang="es-MX" altLang="es-MX" sz="2000">
                <a:solidFill>
                  <a:srgbClr val="FF0000"/>
                </a:solidFill>
              </a:rPr>
              <a:t>H</a:t>
            </a:r>
            <a:r>
              <a:rPr lang="es-MX" altLang="es-MX" sz="2000" baseline="-25000">
                <a:solidFill>
                  <a:srgbClr val="FF0000"/>
                </a:solidFill>
              </a:rPr>
              <a:t>2</a:t>
            </a:r>
            <a:r>
              <a:rPr lang="es-MX" altLang="es-MX" sz="2000">
                <a:solidFill>
                  <a:srgbClr val="FF0000"/>
                </a:solidFill>
              </a:rPr>
              <a:t>O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ES" altLang="es-MX" sz="2800">
              <a:solidFill>
                <a:srgbClr val="FF0000"/>
              </a:solidFill>
            </a:endParaRPr>
          </a:p>
        </p:txBody>
      </p:sp>
      <p:sp>
        <p:nvSpPr>
          <p:cNvPr id="11267" name="Line 5">
            <a:extLst>
              <a:ext uri="{FF2B5EF4-FFF2-40B4-BE49-F238E27FC236}">
                <a16:creationId xmlns:a16="http://schemas.microsoft.com/office/drawing/2014/main" id="{C51853B6-5E6B-466B-B9AF-60DD6D2E194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3357563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268" name="Line 6">
            <a:extLst>
              <a:ext uri="{FF2B5EF4-FFF2-40B4-BE49-F238E27FC236}">
                <a16:creationId xmlns:a16="http://schemas.microsoft.com/office/drawing/2014/main" id="{E020DD53-A1C9-43E3-A8E4-03218BB244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5875" y="5013325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269" name="Rectangle 1026">
            <a:extLst>
              <a:ext uri="{FF2B5EF4-FFF2-40B4-BE49-F238E27FC236}">
                <a16:creationId xmlns:a16="http://schemas.microsoft.com/office/drawing/2014/main" id="{6858A149-69E8-49EC-ABF6-50F323014A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REDOX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3DEB87B-9859-4390-949E-CA3F44B928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pE es analógo al pH y es definido como el negativo del logaritmo de la actividad del electrón.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Bajos valores de pE son indicativos de condiciones reductoras.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Altos valores de pE reflejan condiciones de oxidación.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r>
              <a:rPr lang="es-MX" altLang="es-MX" sz="2000"/>
              <a:t>Las más importantes reacciones redox son catalizadas por microorganismos.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MX" altLang="es-MX" sz="200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F"/>
            </a:pPr>
            <a:endParaRPr lang="es-ES" altLang="es-MX" sz="2800"/>
          </a:p>
        </p:txBody>
      </p:sp>
      <p:sp>
        <p:nvSpPr>
          <p:cNvPr id="12291" name="Rectangle 1026">
            <a:extLst>
              <a:ext uri="{FF2B5EF4-FFF2-40B4-BE49-F238E27FC236}">
                <a16:creationId xmlns:a16="http://schemas.microsoft.com/office/drawing/2014/main" id="{6275A67D-A723-45B8-9D6E-8FA1BA3B01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s-MX" altLang="es-MX" sz="2800" dirty="0"/>
              <a:t>REDOX</a:t>
            </a:r>
            <a:endParaRPr lang="es-ES" altLang="es-MX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D5E92575-F961-41C2-8CFA-6AA9D5E936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z="2000" dirty="0"/>
              <a:t>Predominio de varias especies químicas en un cuerpo estratificado de agua que tiene una alta concentración de O</a:t>
            </a:r>
            <a:r>
              <a:rPr lang="es-MX" altLang="es-MX" sz="2000" baseline="-25000" dirty="0"/>
              <a:t>2</a:t>
            </a:r>
            <a:r>
              <a:rPr lang="es-MX" altLang="es-MX" sz="2000" dirty="0"/>
              <a:t> (alto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) cerca de la superficie y baja concentración de O</a:t>
            </a:r>
            <a:r>
              <a:rPr lang="es-MX" altLang="es-MX" sz="2000" baseline="-25000" dirty="0"/>
              <a:t>2</a:t>
            </a:r>
            <a:r>
              <a:rPr lang="es-MX" altLang="es-MX" sz="2000" dirty="0"/>
              <a:t> cerca del fondo (bajo </a:t>
            </a:r>
            <a:r>
              <a:rPr lang="es-MX" altLang="es-MX" sz="2000" dirty="0" err="1"/>
              <a:t>pE</a:t>
            </a:r>
            <a:r>
              <a:rPr lang="es-MX" altLang="es-MX" sz="2000" dirty="0"/>
              <a:t>)</a:t>
            </a:r>
            <a:endParaRPr lang="es-ES" altLang="es-MX" sz="2000" dirty="0"/>
          </a:p>
        </p:txBody>
      </p:sp>
      <p:sp>
        <p:nvSpPr>
          <p:cNvPr id="13315" name="Marcador de contenido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4B3CAB0-540B-4571-B813-E0A319FD2B8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s-MX" altLang="es-MX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E82349C-7BB9-4AE9-86B4-7E92CF4EA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905000"/>
            <a:ext cx="7734300" cy="4057650"/>
          </a:xfrm>
          <a:prstGeom prst="rect">
            <a:avLst/>
          </a:prstGeom>
          <a:ln w="38100" cap="sq" cmpd="dbl">
            <a:solidFill>
              <a:srgbClr val="00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FB83DC3-7DF8-4207-8AE8-15C5D7440364}"/>
              </a:ext>
            </a:extLst>
          </p:cNvPr>
          <p:cNvSpPr txBox="1"/>
          <p:nvPr/>
        </p:nvSpPr>
        <p:spPr>
          <a:xfrm>
            <a:off x="5076825" y="3068638"/>
            <a:ext cx="129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400" b="1" dirty="0">
                <a:solidFill>
                  <a:schemeClr val="accent6">
                    <a:lumMod val="50000"/>
                  </a:schemeClr>
                </a:solidFill>
              </a:rPr>
              <a:t>Oxidando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816B6BB-AC19-4E2A-9999-210E5FB62A20}"/>
              </a:ext>
            </a:extLst>
          </p:cNvPr>
          <p:cNvSpPr txBox="1"/>
          <p:nvPr/>
        </p:nvSpPr>
        <p:spPr>
          <a:xfrm>
            <a:off x="3471863" y="4076700"/>
            <a:ext cx="129698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400" b="1" dirty="0">
                <a:solidFill>
                  <a:schemeClr val="accent6">
                    <a:lumMod val="50000"/>
                  </a:schemeClr>
                </a:solidFill>
              </a:rPr>
              <a:t>Reduciendo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8389CDF-D26C-4CF0-A907-19CBA84DDDAB}"/>
              </a:ext>
            </a:extLst>
          </p:cNvPr>
          <p:cNvSpPr txBox="1"/>
          <p:nvPr/>
        </p:nvSpPr>
        <p:spPr>
          <a:xfrm>
            <a:off x="7092950" y="6467475"/>
            <a:ext cx="19002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Fuente: </a:t>
            </a:r>
            <a:r>
              <a:rPr lang="es-MX" sz="1000" dirty="0" err="1">
                <a:solidFill>
                  <a:schemeClr val="tx1">
                    <a:lumMod val="50000"/>
                  </a:schemeClr>
                </a:solidFill>
              </a:rPr>
              <a:t>Manahan</a:t>
            </a:r>
            <a:r>
              <a:rPr lang="es-MX" sz="1000" dirty="0">
                <a:solidFill>
                  <a:schemeClr val="tx1">
                    <a:lumMod val="50000"/>
                  </a:schemeClr>
                </a:solidFill>
              </a:rPr>
              <a:t> (2000)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uía">
  <a:themeElements>
    <a:clrScheme name="Guía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Guí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s-MX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s-MX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lnDef>
  </a:objectDefaults>
  <a:extraClrSchemeLst>
    <a:extraClrScheme>
      <a:clrScheme name="Guía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presentaciones\Guía.pot</Template>
  <TotalTime>4896</TotalTime>
  <Words>2289</Words>
  <Application>Microsoft Office PowerPoint</Application>
  <PresentationFormat>Presentación en pantalla (4:3)</PresentationFormat>
  <Paragraphs>628</Paragraphs>
  <Slides>53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62" baseType="lpstr">
      <vt:lpstr>Allegro BT</vt:lpstr>
      <vt:lpstr>Arial</vt:lpstr>
      <vt:lpstr>Calibri</vt:lpstr>
      <vt:lpstr>Cambria Math</vt:lpstr>
      <vt:lpstr>Symbol</vt:lpstr>
      <vt:lpstr>Tahoma</vt:lpstr>
      <vt:lpstr>Times New Roman</vt:lpstr>
      <vt:lpstr>Wingdings</vt:lpstr>
      <vt:lpstr>Guía</vt:lpstr>
      <vt:lpstr> UNIDAD DE APRENDIZAJE: QUÍMICA DEL AGUA DRA. MERCEDES LUCERO CHÁVEZ SEMESTRE 2017B</vt:lpstr>
      <vt:lpstr>RELEVANCIA DE LOS FENÓMENOS DE ÓXIDO-REDUCCIÓN (REDOX)</vt:lpstr>
      <vt:lpstr>SINOPSIS DE LA TERMINOLOGÍA QUE SE USA PARA DESCRIBIR CELDAS VOLTAICAS</vt:lpstr>
      <vt:lpstr>CELDA VOLTAICA</vt:lpstr>
      <vt:lpstr>CELDA VOLTAICA CON PUENTE SALINO</vt:lpstr>
      <vt:lpstr>REDOX</vt:lpstr>
      <vt:lpstr>REDOX</vt:lpstr>
      <vt:lpstr>REDOX</vt:lpstr>
      <vt:lpstr>Predominio de varias especies químicas en un cuerpo estratificado de agua que tiene una alta concentración de O2 (alto pE) cerca de la superficie y baja concentración de O2 cerca del fondo (bajo pE)</vt:lpstr>
      <vt:lpstr>EL ELECTRÓN Y LAS REACCIONES REDOX</vt:lpstr>
      <vt:lpstr>LA ACTIVIDAD DEL ELECTRÓN Y  pE</vt:lpstr>
      <vt:lpstr>LA ECUACIÓN DE NERNST</vt:lpstr>
      <vt:lpstr>EJEMPLO</vt:lpstr>
      <vt:lpstr>TENDENCIA DE LA REACCIÓN </vt:lpstr>
      <vt:lpstr>EJEMPLO</vt:lpstr>
      <vt:lpstr>* CELDA  PARA  LA  MEDICIÓN DE  pE ENTRE LA MEDIA CELDA DEL PLOMO Y   MEDIA CELDA DEL COBRE. * EN ESTA CONFIGURACIÓN pE TIENE UNA ALTA RESISTENCIA Y EL FLUJO PUEDE NO OCURRIR.</vt:lpstr>
      <vt:lpstr>ECUACIÓN DE NERNST Y EQUILIBRIO QUÍMICO</vt:lpstr>
      <vt:lpstr>ECUACIÓN DE NERNST Y EQUILIBRIO QUÍMICO</vt:lpstr>
      <vt:lpstr>RELACIÓN ENTRE pE y ENERGÍA LIBRE</vt:lpstr>
      <vt:lpstr>REACCIONES EN TERMINOS DE UN ELECTRÓN-MOL</vt:lpstr>
      <vt:lpstr>REACCIONES EN TERMINOS DE UN ELECTRÓN-MOL</vt:lpstr>
      <vt:lpstr>REACCIONES EN TERMINOS DE UN ELECTRÓN-MOL</vt:lpstr>
      <vt:lpstr>Presentación de PowerPoint</vt:lpstr>
      <vt:lpstr>Presentación de PowerPoint</vt:lpstr>
      <vt:lpstr>LOS LÍMITES DE pE EN AGUA</vt:lpstr>
      <vt:lpstr>LOS LÍMITES DE pE EN AGUA</vt:lpstr>
      <vt:lpstr>VALORES DE pE EN SISTEMAS DE AGUAS NATURALES</vt:lpstr>
      <vt:lpstr>Presentación de PowerPoint</vt:lpstr>
      <vt:lpstr>DIAGRAMAS pE - pH</vt:lpstr>
      <vt:lpstr>Diagrama de pE-pH para el hierro puede ser construido asumiendo una concentracción máxima de hierro en solución 1.0X10-5 M El siguiente equilibrio puede ser considerado:</vt:lpstr>
      <vt:lpstr>CONSTRUYENDO UN DIAGRAMA pE-pH</vt:lpstr>
      <vt:lpstr>CONSTRUYENDO UN DIAGRAMA pE-pH</vt:lpstr>
      <vt:lpstr>CONSTRUYENDO UN DIAGRAMA pE-pH</vt:lpstr>
      <vt:lpstr>CONSTRUYENDO UN DIAGRAMA pE-pH</vt:lpstr>
      <vt:lpstr>CONSTRUYENDO UN DIAGRAMA pE-pH</vt:lpstr>
      <vt:lpstr>El límite entre la fase sólida Fe(OH)2 y Fe(OH)3 de manera similar dependen de pE y pH, pero no dependen de un valor asumido de hierro soluble total. La relación requerida es derivada de la sustitución de las siguientes ecuaciones:</vt:lpstr>
      <vt:lpstr>ECUACIONES NECESARIAS PARA CONTAR CON EL DIAGRAMA pE- pH</vt:lpstr>
      <vt:lpstr>DIAGRAMA SIMPLIFICADO pE-pH PARA EL HIERRO EN AGUA. LA MAXIMA CONCENTRACIÓN DE HIERRO SOLUBLE ES 1.00x10-5 M</vt:lpstr>
      <vt:lpstr>CONCLUSIONES</vt:lpstr>
      <vt:lpstr>CONCLUSIONES</vt:lpstr>
      <vt:lpstr>CONSTRUYENDO EL DIAGRAMA pE-pH o EH-pH PARA EL SISTEMA DE CLORO ACUOSO</vt:lpstr>
      <vt:lpstr>ESPECIES DE INTERÉS PARA EL SISTEMA CLORO ACUOSO: Cl2(ac), OHCl-, OCl- y Cl-</vt:lpstr>
      <vt:lpstr>ESPECIES DE INTERÉS PARA EL SISTEMA CLORO ACUOSO: Cl2(ac), OHCl-, OCl- y Cl-</vt:lpstr>
      <vt:lpstr>ESPECIES DE INTERÉS PARA EL SISTEMA CLORO ACUOSO: Cl2(ac), OHCl-, OCl- y Cl-</vt:lpstr>
      <vt:lpstr>ESPECIES DE INTERÉS PARA EL SISTEMA CLORO ACUOSO: Cl2(ac), OHCl-, OCl- y Cl-</vt:lpstr>
      <vt:lpstr>ESPECIES DE INTERÉS PARA EL SISTEMA CLORO ACUOSO: Cl2(ac), OHCl-, OCl- y Cl-</vt:lpstr>
      <vt:lpstr>ESPECIES DE INTERÉS PARA EL SISTEMA CLORO ACUOSO: Cl2(ac), OHCl-, OCl- y Cl-</vt:lpstr>
      <vt:lpstr>PARA ENCONTRAR LAS OTRAS RELACIONES ENTRE LAS ESPECIES DEL CLORO DEBEN UTILIZARSE COMBINACIONES DE LAS ECUACIONES</vt:lpstr>
      <vt:lpstr>ESPECIES DE INTERÉS PARA EL SISTEMA CLORO ACUOSO: Cl2(ac), OHCl-, OCl- y Cl-</vt:lpstr>
      <vt:lpstr>DIAGRAMA pE = pH PARA CLORO ACUOSO; 25°C, CTCl = 1X10-4</vt:lpstr>
      <vt:lpstr>CONCLUSIONES  DIAGRAMA pE = pH PARA CLORO ACUOSO; 25°C, CTCl = 1X10-4</vt:lpstr>
      <vt:lpstr>CONCLUSIONES  DIAGRAMA pE = pH PARA CLORO ACUOSO; 25°C, CTCl = 1X10-4</vt:lpstr>
      <vt:lpstr>BIBLIOGRAFÍA</vt:lpstr>
    </vt:vector>
  </TitlesOfParts>
  <Company>PERSONAL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QUÍMICA DEL AGUA</dc:title>
  <dc:creator>LUCERO</dc:creator>
  <cp:lastModifiedBy>Mercedes Lucero</cp:lastModifiedBy>
  <cp:revision>132</cp:revision>
  <dcterms:created xsi:type="dcterms:W3CDTF">2003-09-03T01:55:38Z</dcterms:created>
  <dcterms:modified xsi:type="dcterms:W3CDTF">2017-10-20T23:38:49Z</dcterms:modified>
</cp:coreProperties>
</file>