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77" r:id="rId2"/>
    <p:sldMasterId id="2147483701" r:id="rId3"/>
  </p:sldMasterIdLst>
  <p:notesMasterIdLst>
    <p:notesMasterId r:id="rId56"/>
  </p:notesMasterIdLst>
  <p:sldIdLst>
    <p:sldId id="333" r:id="rId4"/>
    <p:sldId id="343" r:id="rId5"/>
    <p:sldId id="344" r:id="rId6"/>
    <p:sldId id="345" r:id="rId7"/>
    <p:sldId id="346" r:id="rId8"/>
    <p:sldId id="349" r:id="rId9"/>
    <p:sldId id="256" r:id="rId10"/>
    <p:sldId id="257" r:id="rId11"/>
    <p:sldId id="334" r:id="rId12"/>
    <p:sldId id="335" r:id="rId13"/>
    <p:sldId id="302" r:id="rId14"/>
    <p:sldId id="303" r:id="rId15"/>
    <p:sldId id="304" r:id="rId16"/>
    <p:sldId id="301" r:id="rId17"/>
    <p:sldId id="283" r:id="rId18"/>
    <p:sldId id="284" r:id="rId19"/>
    <p:sldId id="273" r:id="rId20"/>
    <p:sldId id="274" r:id="rId21"/>
    <p:sldId id="282" r:id="rId22"/>
    <p:sldId id="275" r:id="rId23"/>
    <p:sldId id="276" r:id="rId24"/>
    <p:sldId id="258" r:id="rId25"/>
    <p:sldId id="277" r:id="rId26"/>
    <p:sldId id="279" r:id="rId27"/>
    <p:sldId id="337" r:id="rId28"/>
    <p:sldId id="281" r:id="rId29"/>
    <p:sldId id="259" r:id="rId30"/>
    <p:sldId id="278" r:id="rId31"/>
    <p:sldId id="338" r:id="rId32"/>
    <p:sldId id="341" r:id="rId33"/>
    <p:sldId id="336" r:id="rId34"/>
    <p:sldId id="261" r:id="rId35"/>
    <p:sldId id="287" r:id="rId36"/>
    <p:sldId id="285" r:id="rId37"/>
    <p:sldId id="339" r:id="rId38"/>
    <p:sldId id="288" r:id="rId39"/>
    <p:sldId id="289" r:id="rId40"/>
    <p:sldId id="290" r:id="rId41"/>
    <p:sldId id="286" r:id="rId42"/>
    <p:sldId id="293" r:id="rId43"/>
    <p:sldId id="294" r:id="rId44"/>
    <p:sldId id="295" r:id="rId45"/>
    <p:sldId id="291" r:id="rId46"/>
    <p:sldId id="308" r:id="rId47"/>
    <p:sldId id="340" r:id="rId48"/>
    <p:sldId id="309" r:id="rId49"/>
    <p:sldId id="352" r:id="rId50"/>
    <p:sldId id="353" r:id="rId51"/>
    <p:sldId id="354" r:id="rId52"/>
    <p:sldId id="355" r:id="rId53"/>
    <p:sldId id="350" r:id="rId54"/>
    <p:sldId id="351" r:id="rId5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9933"/>
    <a:srgbClr val="FFFFCC"/>
    <a:srgbClr val="000066"/>
    <a:srgbClr val="FFFF66"/>
    <a:srgbClr val="00CC00"/>
    <a:srgbClr val="FF00FF"/>
    <a:srgbClr val="3333FF"/>
    <a:srgbClr val="CCFF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97986" autoAdjust="0"/>
  </p:normalViewPr>
  <p:slideViewPr>
    <p:cSldViewPr>
      <p:cViewPr varScale="1">
        <p:scale>
          <a:sx n="109" d="100"/>
          <a:sy n="109" d="100"/>
        </p:scale>
        <p:origin x="121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FBC68B6-5B03-43AD-B586-88EC7379DD47}" type="slidenum">
              <a:rPr lang="en-US"/>
              <a:pPr>
                <a:defRPr/>
              </a:pPr>
              <a:t>‹Nº›</a:t>
            </a:fld>
            <a:endParaRPr lang="en-US"/>
          </a:p>
        </p:txBody>
      </p:sp>
    </p:spTree>
    <p:extLst>
      <p:ext uri="{BB962C8B-B14F-4D97-AF65-F5344CB8AC3E}">
        <p14:creationId xmlns:p14="http://schemas.microsoft.com/office/powerpoint/2010/main" val="41379062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7DD76849-5B3B-4A16-B943-FF8BB5CFF6A3}" type="slidenum">
              <a:rPr lang="en-US" smtClean="0"/>
              <a:pPr/>
              <a:t>7</a:t>
            </a:fld>
            <a:endParaRPr lang="en-US" smtClean="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r>
              <a:rPr lang="es-ES" smtClean="0"/>
              <a:t>Haga clic para agregar notas</a:t>
            </a:r>
          </a:p>
        </p:txBody>
      </p:sp>
    </p:spTree>
    <p:extLst>
      <p:ext uri="{BB962C8B-B14F-4D97-AF65-F5344CB8AC3E}">
        <p14:creationId xmlns:p14="http://schemas.microsoft.com/office/powerpoint/2010/main" val="2464708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p>
            <a:fld id="{C545388D-FA71-476E-9B0C-49960DEC39CA}" type="slidenum">
              <a:rPr lang="en-US" smtClean="0"/>
              <a:pPr/>
              <a:t>16</a:t>
            </a:fld>
            <a:endParaRPr lang="en-US" smtClean="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752713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fld id="{A9FF18F3-F5F0-45D6-B9F0-3CE6630FF4FC}" type="slidenum">
              <a:rPr lang="en-US" smtClean="0"/>
              <a:pPr/>
              <a:t>17</a:t>
            </a:fld>
            <a:endParaRPr lang="en-US" smtClean="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473462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448A05B5-B005-49E2-B402-945B24E168EE}" type="slidenum">
              <a:rPr lang="en-US" smtClean="0"/>
              <a:pPr/>
              <a:t>18</a:t>
            </a:fld>
            <a:endParaRPr lang="en-US" smtClean="0"/>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4275458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6E9AC5C-7C00-48B4-8CB9-D10094E8215F}" type="slidenum">
              <a:rPr lang="en-US" sz="1200"/>
              <a:pPr algn="r"/>
              <a:t>19</a:t>
            </a:fld>
            <a:endParaRPr lang="en-US" sz="1200"/>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4216591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p>
            <a:fld id="{97C5AA7E-F4CC-4506-B22A-19CDD0A9D320}" type="slidenum">
              <a:rPr lang="en-US" smtClean="0"/>
              <a:pPr/>
              <a:t>20</a:t>
            </a:fld>
            <a:endParaRPr lang="en-US" smtClean="0"/>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126348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fld id="{86A311B3-21EA-4C05-ADAD-B7179FC0C835}" type="slidenum">
              <a:rPr lang="en-US" smtClean="0"/>
              <a:pPr/>
              <a:t>21</a:t>
            </a:fld>
            <a:endParaRPr lang="en-US" smtClean="0"/>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065852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p>
            <a:fld id="{C7E003C3-6577-4346-BE27-9F3E402B3B7A}" type="slidenum">
              <a:rPr lang="en-US" smtClean="0"/>
              <a:pPr/>
              <a:t>22</a:t>
            </a:fld>
            <a:endParaRPr lang="en-US" smtClean="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4098024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4BB2F03B-7F3D-48FA-9544-926696812DD3}" type="slidenum">
              <a:rPr lang="en-US" smtClean="0"/>
              <a:pPr/>
              <a:t>23</a:t>
            </a:fld>
            <a:endParaRPr lang="en-US" smtClean="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494573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4330A090-1FB6-4972-86B8-C9D1F725EFDA}" type="slidenum">
              <a:rPr lang="en-US" smtClean="0"/>
              <a:pPr/>
              <a:t>24</a:t>
            </a:fld>
            <a:endParaRPr lang="en-US" smtClean="0"/>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6556698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4330A090-1FB6-4972-86B8-C9D1F725EFDA}" type="slidenum">
              <a:rPr lang="en-US" smtClean="0"/>
              <a:pPr/>
              <a:t>25</a:t>
            </a:fld>
            <a:endParaRPr lang="en-US" smtClean="0"/>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061010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FD7BFB94-62CF-43C6-881D-7F0BDA74440A}" type="slidenum">
              <a:rPr lang="en-US" smtClean="0"/>
              <a:pPr/>
              <a:t>8</a:t>
            </a:fld>
            <a:endParaRPr lang="en-US"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13263526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A9AB9CD-6362-4365-AB55-8B68FB23DC8C}" type="slidenum">
              <a:rPr lang="en-US" sz="1200"/>
              <a:pPr algn="r"/>
              <a:t>26</a:t>
            </a:fld>
            <a:endParaRPr lang="en-US" sz="120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17163704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p>
            <a:fld id="{DAD580B5-F107-4622-9C1B-90DADEEE92DA}" type="slidenum">
              <a:rPr lang="en-US" smtClean="0"/>
              <a:pPr/>
              <a:t>27</a:t>
            </a:fld>
            <a:endParaRPr lang="en-US" smtClean="0"/>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7084369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7A69B83A-3BCA-4A7E-B6AB-24A440F440A9}" type="slidenum">
              <a:rPr lang="en-US" smtClean="0"/>
              <a:pPr/>
              <a:t>28</a:t>
            </a:fld>
            <a:endParaRPr lang="en-US" smtClean="0"/>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4146107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7A69B83A-3BCA-4A7E-B6AB-24A440F440A9}" type="slidenum">
              <a:rPr lang="en-US" smtClean="0"/>
              <a:pPr/>
              <a:t>29</a:t>
            </a:fld>
            <a:endParaRPr lang="en-US" smtClean="0"/>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5316881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1B98D33F-430D-461C-A230-F89430297D3A}" type="slidenum">
              <a:rPr lang="en-US" smtClean="0">
                <a:solidFill>
                  <a:srgbClr val="000000"/>
                </a:solidFill>
              </a:rPr>
              <a:pPr/>
              <a:t>30</a:t>
            </a:fld>
            <a:endParaRPr lang="en-US" smtClean="0">
              <a:solidFill>
                <a:srgbClr val="000000"/>
              </a:solidFill>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973256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7A69B83A-3BCA-4A7E-B6AB-24A440F440A9}" type="slidenum">
              <a:rPr lang="en-US" smtClean="0"/>
              <a:pPr/>
              <a:t>31</a:t>
            </a:fld>
            <a:endParaRPr lang="en-US" smtClean="0"/>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1911978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fld id="{639595B6-D659-4EC4-AF07-A09F5A5A6CBC}" type="slidenum">
              <a:rPr lang="en-US" smtClean="0"/>
              <a:pPr/>
              <a:t>32</a:t>
            </a:fld>
            <a:endParaRPr lang="en-US" smtClean="0"/>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42663347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EDCC30E1-3F96-417A-A3EE-3034DEAE21D8}" type="slidenum">
              <a:rPr lang="en-US" smtClean="0"/>
              <a:pPr/>
              <a:t>33</a:t>
            </a:fld>
            <a:endParaRPr lang="en-US" smtClean="0"/>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5490141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a:noFill/>
        </p:spPr>
        <p:txBody>
          <a:bodyPr/>
          <a:lstStyle/>
          <a:p>
            <a:fld id="{05F7E34F-8B41-4D0E-AC91-3E731E9C0124}" type="slidenum">
              <a:rPr lang="en-US" smtClean="0"/>
              <a:pPr/>
              <a:t>34</a:t>
            </a:fld>
            <a:endParaRPr lang="en-US" smtClean="0"/>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4194381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a:noFill/>
        </p:spPr>
        <p:txBody>
          <a:bodyPr/>
          <a:lstStyle/>
          <a:p>
            <a:fld id="{05F7E34F-8B41-4D0E-AC91-3E731E9C0124}" type="slidenum">
              <a:rPr lang="en-US" smtClean="0"/>
              <a:pPr/>
              <a:t>35</a:t>
            </a:fld>
            <a:endParaRPr lang="en-US" smtClean="0"/>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898533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FD7BFB94-62CF-43C6-881D-7F0BDA74440A}" type="slidenum">
              <a:rPr lang="en-US" smtClean="0"/>
              <a:pPr/>
              <a:t>9</a:t>
            </a:fld>
            <a:endParaRPr lang="en-US"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11244951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a:noFill/>
        </p:spPr>
        <p:txBody>
          <a:bodyPr/>
          <a:lstStyle/>
          <a:p>
            <a:fld id="{C19EE35E-EC36-4FE2-AC64-B71FC4235641}" type="slidenum">
              <a:rPr lang="en-US" smtClean="0"/>
              <a:pPr/>
              <a:t>36</a:t>
            </a:fld>
            <a:endParaRPr lang="en-US" smtClean="0"/>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7728514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a:noFill/>
        </p:spPr>
        <p:txBody>
          <a:bodyPr/>
          <a:lstStyle/>
          <a:p>
            <a:fld id="{FF68A1E4-B404-4053-B8D1-572F9F564537}" type="slidenum">
              <a:rPr lang="en-US" smtClean="0"/>
              <a:pPr/>
              <a:t>37</a:t>
            </a:fld>
            <a:endParaRPr lang="en-US" smtClean="0"/>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7524649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a:noFill/>
        </p:spPr>
        <p:txBody>
          <a:bodyPr/>
          <a:lstStyle/>
          <a:p>
            <a:fld id="{365DABB2-7AF5-49E0-A918-52084BC60FD0}" type="slidenum">
              <a:rPr lang="en-US" smtClean="0"/>
              <a:pPr/>
              <a:t>38</a:t>
            </a:fld>
            <a:endParaRPr lang="en-US" smtClean="0"/>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11009384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a:noFill/>
        </p:spPr>
        <p:txBody>
          <a:bodyPr/>
          <a:lstStyle/>
          <a:p>
            <a:fld id="{A8855CB4-D3D1-4366-9E75-A5307F2BF374}" type="slidenum">
              <a:rPr lang="en-US" smtClean="0"/>
              <a:pPr/>
              <a:t>39</a:t>
            </a:fld>
            <a:endParaRPr lang="en-US" smtClean="0"/>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7127849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p:spPr>
        <p:txBody>
          <a:bodyPr/>
          <a:lstStyle/>
          <a:p>
            <a:fld id="{E9B55623-8000-4884-A86F-56DB2D1423E5}" type="slidenum">
              <a:rPr lang="en-US" smtClean="0"/>
              <a:pPr/>
              <a:t>40</a:t>
            </a:fld>
            <a:endParaRPr lang="en-US" smtClean="0"/>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41698098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a:noFill/>
        </p:spPr>
        <p:txBody>
          <a:bodyPr/>
          <a:lstStyle/>
          <a:p>
            <a:fld id="{DF35AF31-960F-4FA5-980C-79A3B8572EA7}" type="slidenum">
              <a:rPr lang="en-US" smtClean="0"/>
              <a:pPr/>
              <a:t>41</a:t>
            </a:fld>
            <a:endParaRPr lang="en-US" smtClean="0"/>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9361696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a:noFill/>
        </p:spPr>
        <p:txBody>
          <a:bodyPr/>
          <a:lstStyle/>
          <a:p>
            <a:fld id="{BEA10BA9-2359-450F-ABCF-701D5CF1374A}" type="slidenum">
              <a:rPr lang="en-US" smtClean="0"/>
              <a:pPr/>
              <a:t>42</a:t>
            </a:fld>
            <a:endParaRPr lang="en-US" smtClean="0"/>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0547219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1B98D33F-430D-461C-A230-F89430297D3A}" type="slidenum">
              <a:rPr lang="en-US" smtClean="0"/>
              <a:pPr/>
              <a:t>43</a:t>
            </a:fld>
            <a:endParaRPr lang="en-US" smtClean="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3898053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1B98D33F-430D-461C-A230-F89430297D3A}" type="slidenum">
              <a:rPr lang="en-US" smtClean="0"/>
              <a:pPr/>
              <a:t>44</a:t>
            </a:fld>
            <a:endParaRPr lang="en-US" smtClean="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9596578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1B98D33F-430D-461C-A230-F89430297D3A}" type="slidenum">
              <a:rPr lang="en-US" smtClean="0"/>
              <a:pPr/>
              <a:t>45</a:t>
            </a:fld>
            <a:endParaRPr lang="en-US" smtClean="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1026887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FD7BFB94-62CF-43C6-881D-7F0BDA74440A}" type="slidenum">
              <a:rPr lang="en-US" smtClean="0"/>
              <a:pPr/>
              <a:t>10</a:t>
            </a:fld>
            <a:endParaRPr lang="en-US"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9998892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1B98D33F-430D-461C-A230-F89430297D3A}" type="slidenum">
              <a:rPr lang="en-US" smtClean="0"/>
              <a:pPr/>
              <a:t>46</a:t>
            </a:fld>
            <a:endParaRPr lang="en-US" smtClean="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7168625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1B98D33F-430D-461C-A230-F89430297D3A}" type="slidenum">
              <a:rPr lang="en-US" smtClean="0"/>
              <a:pPr/>
              <a:t>47</a:t>
            </a:fld>
            <a:endParaRPr lang="en-US" smtClean="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9943983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1B98D33F-430D-461C-A230-F89430297D3A}" type="slidenum">
              <a:rPr lang="en-US" smtClean="0"/>
              <a:pPr/>
              <a:t>48</a:t>
            </a:fld>
            <a:endParaRPr lang="en-US" smtClean="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9552274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1B98D33F-430D-461C-A230-F89430297D3A}" type="slidenum">
              <a:rPr lang="en-US" smtClean="0"/>
              <a:pPr/>
              <a:t>49</a:t>
            </a:fld>
            <a:endParaRPr lang="en-US" smtClean="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4284898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1B98D33F-430D-461C-A230-F89430297D3A}" type="slidenum">
              <a:rPr lang="en-US" smtClean="0"/>
              <a:pPr/>
              <a:t>50</a:t>
            </a:fld>
            <a:endParaRPr lang="en-US" smtClean="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1460637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FD7BFB94-62CF-43C6-881D-7F0BDA74440A}" type="slidenum">
              <a:rPr lang="en-US" smtClean="0"/>
              <a:pPr/>
              <a:t>11</a:t>
            </a:fld>
            <a:endParaRPr lang="en-US"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937897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FD7BFB94-62CF-43C6-881D-7F0BDA74440A}" type="slidenum">
              <a:rPr lang="en-US" smtClean="0"/>
              <a:pPr/>
              <a:t>12</a:t>
            </a:fld>
            <a:endParaRPr lang="en-US"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40222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FD7BFB94-62CF-43C6-881D-7F0BDA74440A}" type="slidenum">
              <a:rPr lang="en-US" smtClean="0"/>
              <a:pPr/>
              <a:t>13</a:t>
            </a:fld>
            <a:endParaRPr lang="en-US"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2797067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FD7BFB94-62CF-43C6-881D-7F0BDA74440A}" type="slidenum">
              <a:rPr lang="en-US" smtClean="0"/>
              <a:pPr/>
              <a:t>14</a:t>
            </a:fld>
            <a:endParaRPr lang="en-US"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1595250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74308693-AA2E-459C-99D3-B605B6D6FE7D}" type="slidenum">
              <a:rPr lang="en-US" smtClean="0"/>
              <a:pPr/>
              <a:t>15</a:t>
            </a:fld>
            <a:endParaRPr lang="en-US" smtClean="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pPr lvl="1" eaLnBrk="1" hangingPunct="1">
              <a:buFontTx/>
              <a:buChar char="•"/>
            </a:pPr>
            <a:endParaRPr lang="es-ES" smtClean="0"/>
          </a:p>
        </p:txBody>
      </p:sp>
    </p:spTree>
    <p:extLst>
      <p:ext uri="{BB962C8B-B14F-4D97-AF65-F5344CB8AC3E}">
        <p14:creationId xmlns:p14="http://schemas.microsoft.com/office/powerpoint/2010/main" val="3468515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E07432E2-BE7D-4713-BE85-8F94FC048EDF}" type="slidenum">
              <a:rPr lang="es-MX"/>
              <a:pPr>
                <a:defRPr/>
              </a:pPr>
              <a:t>‹Nº›</a:t>
            </a:fld>
            <a:endParaRPr lang="es-MX"/>
          </a:p>
        </p:txBody>
      </p:sp>
    </p:spTree>
    <p:extLst>
      <p:ext uri="{BB962C8B-B14F-4D97-AF65-F5344CB8AC3E}">
        <p14:creationId xmlns:p14="http://schemas.microsoft.com/office/powerpoint/2010/main" val="2759137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5FDBCFD3-15EF-4004-8C35-5993A8DC0680}" type="slidenum">
              <a:rPr lang="es-MX"/>
              <a:pPr>
                <a:defRPr/>
              </a:pPr>
              <a:t>‹Nº›</a:t>
            </a:fld>
            <a:endParaRPr lang="es-MX"/>
          </a:p>
        </p:txBody>
      </p:sp>
    </p:spTree>
    <p:extLst>
      <p:ext uri="{BB962C8B-B14F-4D97-AF65-F5344CB8AC3E}">
        <p14:creationId xmlns:p14="http://schemas.microsoft.com/office/powerpoint/2010/main" val="157944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1E77558-988A-4B1C-85FC-41846C62D03C}" type="slidenum">
              <a:rPr lang="es-MX"/>
              <a:pPr>
                <a:defRPr/>
              </a:pPr>
              <a:t>‹Nº›</a:t>
            </a:fld>
            <a:endParaRPr lang="es-MX"/>
          </a:p>
        </p:txBody>
      </p:sp>
    </p:spTree>
    <p:extLst>
      <p:ext uri="{BB962C8B-B14F-4D97-AF65-F5344CB8AC3E}">
        <p14:creationId xmlns:p14="http://schemas.microsoft.com/office/powerpoint/2010/main" val="20572825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041400"/>
            <a:ext cx="6858000" cy="2387600"/>
          </a:xfrm>
        </p:spPr>
        <p:txBody>
          <a:bodyPr anchor="b"/>
          <a:lstStyle>
            <a:lvl1pPr algn="ctr">
              <a:defRPr sz="405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1FB469F-2423-4B8D-B8BC-D2BF215B878C}" type="slidenum">
              <a:rPr lang="en-US" smtClean="0"/>
              <a:pPr>
                <a:defRPr/>
              </a:pPr>
              <a:t>‹Nº›</a:t>
            </a:fld>
            <a:endParaRPr lang="en-US"/>
          </a:p>
        </p:txBody>
      </p:sp>
    </p:spTree>
    <p:extLst>
      <p:ext uri="{BB962C8B-B14F-4D97-AF65-F5344CB8AC3E}">
        <p14:creationId xmlns:p14="http://schemas.microsoft.com/office/powerpoint/2010/main" val="33437272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728B3A4-C38F-4ABD-BE3E-089C70A00BDB}" type="slidenum">
              <a:rPr lang="en-US" smtClean="0"/>
              <a:pPr>
                <a:defRPr/>
              </a:pPr>
              <a:t>‹Nº›</a:t>
            </a:fld>
            <a:endParaRPr lang="en-US"/>
          </a:p>
        </p:txBody>
      </p:sp>
    </p:spTree>
    <p:extLst>
      <p:ext uri="{BB962C8B-B14F-4D97-AF65-F5344CB8AC3E}">
        <p14:creationId xmlns:p14="http://schemas.microsoft.com/office/powerpoint/2010/main" val="3697115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4406901"/>
            <a:ext cx="7886700" cy="1362075"/>
          </a:xfrm>
        </p:spPr>
        <p:txBody>
          <a:bodyPr anchor="t"/>
          <a:lstStyle>
            <a:lvl1pPr>
              <a:defRPr sz="3000" b="1"/>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23888" y="2906713"/>
            <a:ext cx="78867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4EC8C3A-0F3D-4A50-A563-26134A091C0E}" type="slidenum">
              <a:rPr lang="en-US" smtClean="0"/>
              <a:pPr>
                <a:defRPr/>
              </a:pPr>
              <a:t>‹Nº›</a:t>
            </a:fld>
            <a:endParaRPr lang="en-US"/>
          </a:p>
        </p:txBody>
      </p:sp>
    </p:spTree>
    <p:extLst>
      <p:ext uri="{BB962C8B-B14F-4D97-AF65-F5344CB8AC3E}">
        <p14:creationId xmlns:p14="http://schemas.microsoft.com/office/powerpoint/2010/main" val="35938781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28650" y="1820863"/>
            <a:ext cx="3886200" cy="4351337"/>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29150" y="1820863"/>
            <a:ext cx="3886200" cy="4351337"/>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BEC07FB-BC82-46DB-BD6F-124D0A66CCA1}" type="slidenum">
              <a:rPr lang="en-US" smtClean="0"/>
              <a:pPr>
                <a:defRPr/>
              </a:pPr>
              <a:t>‹Nº›</a:t>
            </a:fld>
            <a:endParaRPr lang="en-US"/>
          </a:p>
        </p:txBody>
      </p:sp>
    </p:spTree>
    <p:extLst>
      <p:ext uri="{BB962C8B-B14F-4D97-AF65-F5344CB8AC3E}">
        <p14:creationId xmlns:p14="http://schemas.microsoft.com/office/powerpoint/2010/main" val="19863764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274638"/>
            <a:ext cx="7886700" cy="1143000"/>
          </a:xfrm>
        </p:spPr>
        <p:txBody>
          <a:body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23888" y="1535113"/>
            <a:ext cx="3867150"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3888" y="2174876"/>
            <a:ext cx="3867150" cy="399732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2248" y="1535113"/>
            <a:ext cx="3868340"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2248" y="2174876"/>
            <a:ext cx="3868340" cy="399732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85E58EEB-F1F1-436F-B293-A700EBAB3CB8}" type="slidenum">
              <a:rPr lang="en-US" smtClean="0"/>
              <a:pPr>
                <a:defRPr/>
              </a:pPr>
              <a:t>‹Nº›</a:t>
            </a:fld>
            <a:endParaRPr lang="en-US"/>
          </a:p>
        </p:txBody>
      </p:sp>
    </p:spTree>
    <p:extLst>
      <p:ext uri="{BB962C8B-B14F-4D97-AF65-F5344CB8AC3E}">
        <p14:creationId xmlns:p14="http://schemas.microsoft.com/office/powerpoint/2010/main" val="1682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AE74710-34C1-43B0-873E-ABFD0EFEDEC2}" type="slidenum">
              <a:rPr lang="en-US" smtClean="0"/>
              <a:pPr>
                <a:defRPr/>
              </a:pPr>
              <a:t>‹Nº›</a:t>
            </a:fld>
            <a:endParaRPr lang="en-US"/>
          </a:p>
        </p:txBody>
      </p:sp>
    </p:spTree>
    <p:extLst>
      <p:ext uri="{BB962C8B-B14F-4D97-AF65-F5344CB8AC3E}">
        <p14:creationId xmlns:p14="http://schemas.microsoft.com/office/powerpoint/2010/main" val="2747750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0CF89246-A379-4B75-8A39-9C8395F33F2D}" type="slidenum">
              <a:rPr lang="en-US" smtClean="0"/>
              <a:pPr>
                <a:defRPr/>
              </a:pPr>
              <a:t>‹Nº›</a:t>
            </a:fld>
            <a:endParaRPr lang="en-US"/>
          </a:p>
        </p:txBody>
      </p:sp>
    </p:spTree>
    <p:extLst>
      <p:ext uri="{BB962C8B-B14F-4D97-AF65-F5344CB8AC3E}">
        <p14:creationId xmlns:p14="http://schemas.microsoft.com/office/powerpoint/2010/main" val="1569590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3888" y="685801"/>
            <a:ext cx="3009900" cy="1160463"/>
          </a:xfrm>
        </p:spPr>
        <p:txBody>
          <a:bodyPr anchor="b"/>
          <a:lstStyle>
            <a:lvl1pPr>
              <a:defRPr sz="15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784998" y="685800"/>
            <a:ext cx="4725590" cy="54864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623888" y="1846264"/>
            <a:ext cx="3009900" cy="432593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4D34FFF-0782-4DDD-B04E-FEB8B42F1DB0}" type="slidenum">
              <a:rPr lang="en-US" smtClean="0"/>
              <a:pPr>
                <a:defRPr/>
              </a:pPr>
              <a:t>‹Nº›</a:t>
            </a:fld>
            <a:endParaRPr lang="en-US"/>
          </a:p>
        </p:txBody>
      </p:sp>
    </p:spTree>
    <p:extLst>
      <p:ext uri="{BB962C8B-B14F-4D97-AF65-F5344CB8AC3E}">
        <p14:creationId xmlns:p14="http://schemas.microsoft.com/office/powerpoint/2010/main" val="1800680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7EBF902F-EA93-487F-B1B6-F514A27108E0}" type="slidenum">
              <a:rPr lang="es-MX"/>
              <a:pPr>
                <a:defRPr/>
              </a:pPr>
              <a:t>‹Nº›</a:t>
            </a:fld>
            <a:endParaRPr lang="es-MX"/>
          </a:p>
        </p:txBody>
      </p:sp>
    </p:spTree>
    <p:extLst>
      <p:ext uri="{BB962C8B-B14F-4D97-AF65-F5344CB8AC3E}">
        <p14:creationId xmlns:p14="http://schemas.microsoft.com/office/powerpoint/2010/main" val="11637211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878806" y="4800600"/>
            <a:ext cx="5382816" cy="566738"/>
          </a:xfrm>
        </p:spPr>
        <p:txBody>
          <a:bodyPr anchor="b"/>
          <a:lstStyle>
            <a:lvl1pPr>
              <a:defRPr sz="1500" b="1"/>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878806" y="685801"/>
            <a:ext cx="5382816" cy="40417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1878806" y="5367338"/>
            <a:ext cx="5382816"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4145A59-A954-418A-B965-E0A401D3FBE6}" type="slidenum">
              <a:rPr lang="en-US" smtClean="0"/>
              <a:pPr>
                <a:defRPr/>
              </a:pPr>
              <a:t>‹Nº›</a:t>
            </a:fld>
            <a:endParaRPr lang="en-US"/>
          </a:p>
        </p:txBody>
      </p:sp>
    </p:spTree>
    <p:extLst>
      <p:ext uri="{BB962C8B-B14F-4D97-AF65-F5344CB8AC3E}">
        <p14:creationId xmlns:p14="http://schemas.microsoft.com/office/powerpoint/2010/main" val="8000828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95D891C-3C56-4DD9-87B5-4DC4C622735B}" type="slidenum">
              <a:rPr lang="en-US" smtClean="0"/>
              <a:pPr>
                <a:defRPr/>
              </a:pPr>
              <a:t>‹Nº›</a:t>
            </a:fld>
            <a:endParaRPr lang="en-US"/>
          </a:p>
        </p:txBody>
      </p:sp>
    </p:spTree>
    <p:extLst>
      <p:ext uri="{BB962C8B-B14F-4D97-AF65-F5344CB8AC3E}">
        <p14:creationId xmlns:p14="http://schemas.microsoft.com/office/powerpoint/2010/main" val="6807310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5897562"/>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28650" y="274638"/>
            <a:ext cx="5800725"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B07D3A1-2828-4674-A9A4-26C30F9CC950}" type="slidenum">
              <a:rPr lang="en-US" smtClean="0"/>
              <a:pPr>
                <a:defRPr/>
              </a:pPr>
              <a:t>‹Nº›</a:t>
            </a:fld>
            <a:endParaRPr lang="en-US"/>
          </a:p>
        </p:txBody>
      </p:sp>
    </p:spTree>
    <p:extLst>
      <p:ext uri="{BB962C8B-B14F-4D97-AF65-F5344CB8AC3E}">
        <p14:creationId xmlns:p14="http://schemas.microsoft.com/office/powerpoint/2010/main" val="921298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7E395A45-4C37-4391-8A5A-C39053ADE514}" type="datetime1">
              <a:rPr lang="es-MX"/>
              <a:pPr>
                <a:defRPr/>
              </a:pPr>
              <a:t>19/10/2017</a:t>
            </a:fld>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83C58D2A-FA24-425D-BAA7-6178C50A07D9}" type="slidenum">
              <a:rPr lang="es-MX"/>
              <a:pPr>
                <a:defRPr/>
              </a:pPr>
              <a:t>‹Nº›</a:t>
            </a:fld>
            <a:endParaRPr lang="es-MX"/>
          </a:p>
        </p:txBody>
      </p:sp>
    </p:spTree>
    <p:extLst>
      <p:ext uri="{BB962C8B-B14F-4D97-AF65-F5344CB8AC3E}">
        <p14:creationId xmlns:p14="http://schemas.microsoft.com/office/powerpoint/2010/main" val="3019595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65DA1A49-2E46-4B5C-ABCC-AF9BB83EC789}" type="datetime1">
              <a:rPr lang="es-MX"/>
              <a:pPr>
                <a:defRPr/>
              </a:pPr>
              <a:t>19/10/2017</a:t>
            </a:fld>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5738A379-A666-49B6-B999-03754415AC0A}" type="slidenum">
              <a:rPr lang="es-MX"/>
              <a:pPr>
                <a:defRPr/>
              </a:pPr>
              <a:t>‹Nº›</a:t>
            </a:fld>
            <a:endParaRPr lang="es-MX"/>
          </a:p>
        </p:txBody>
      </p:sp>
    </p:spTree>
    <p:extLst>
      <p:ext uri="{BB962C8B-B14F-4D97-AF65-F5344CB8AC3E}">
        <p14:creationId xmlns:p14="http://schemas.microsoft.com/office/powerpoint/2010/main" val="22475693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5D8BE3F9-6B63-4DEF-B845-7D8A229C5185}" type="datetime1">
              <a:rPr lang="es-MX"/>
              <a:pPr>
                <a:defRPr/>
              </a:pPr>
              <a:t>19/10/2017</a:t>
            </a:fld>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5EBAA88C-2BBA-44C7-8990-63D52A112195}" type="slidenum">
              <a:rPr lang="es-MX"/>
              <a:pPr>
                <a:defRPr/>
              </a:pPr>
              <a:t>‹Nº›</a:t>
            </a:fld>
            <a:endParaRPr lang="es-MX"/>
          </a:p>
        </p:txBody>
      </p:sp>
    </p:spTree>
    <p:extLst>
      <p:ext uri="{BB962C8B-B14F-4D97-AF65-F5344CB8AC3E}">
        <p14:creationId xmlns:p14="http://schemas.microsoft.com/office/powerpoint/2010/main" val="25589423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8F15D63F-4F76-45DF-9F97-12D381DE7E25}" type="datetime1">
              <a:rPr lang="es-MX"/>
              <a:pPr>
                <a:defRPr/>
              </a:pPr>
              <a:t>19/10/2017</a:t>
            </a:fld>
            <a:endParaRPr lang="es-MX"/>
          </a:p>
        </p:txBody>
      </p:sp>
      <p:sp>
        <p:nvSpPr>
          <p:cNvPr id="6" name="Marcador de pie de página 5"/>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73FE24DE-22AE-4975-A9B8-1572DA7E06A2}" type="slidenum">
              <a:rPr lang="es-MX"/>
              <a:pPr>
                <a:defRPr/>
              </a:pPr>
              <a:t>‹Nº›</a:t>
            </a:fld>
            <a:endParaRPr lang="es-MX"/>
          </a:p>
        </p:txBody>
      </p:sp>
    </p:spTree>
    <p:extLst>
      <p:ext uri="{BB962C8B-B14F-4D97-AF65-F5344CB8AC3E}">
        <p14:creationId xmlns:p14="http://schemas.microsoft.com/office/powerpoint/2010/main" val="9840077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42B73A49-A1B9-4DEA-82DA-87D4FCABFBA8}" type="datetime1">
              <a:rPr lang="es-MX"/>
              <a:pPr>
                <a:defRPr/>
              </a:pPr>
              <a:t>19/10/2017</a:t>
            </a:fld>
            <a:endParaRPr lang="es-MX"/>
          </a:p>
        </p:txBody>
      </p:sp>
      <p:sp>
        <p:nvSpPr>
          <p:cNvPr id="8" name="Marcador de pie de página 7"/>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9" name="Marcador de número de diapositiva 8"/>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D0655987-B5C2-4F0D-8DAA-E83A84437F37}" type="slidenum">
              <a:rPr lang="es-MX"/>
              <a:pPr>
                <a:defRPr/>
              </a:pPr>
              <a:t>‹Nº›</a:t>
            </a:fld>
            <a:endParaRPr lang="es-MX"/>
          </a:p>
        </p:txBody>
      </p:sp>
    </p:spTree>
    <p:extLst>
      <p:ext uri="{BB962C8B-B14F-4D97-AF65-F5344CB8AC3E}">
        <p14:creationId xmlns:p14="http://schemas.microsoft.com/office/powerpoint/2010/main" val="3054108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41137387-7E86-4D19-918A-16403E8BC2A3}" type="datetime1">
              <a:rPr lang="es-MX"/>
              <a:pPr>
                <a:defRPr/>
              </a:pPr>
              <a:t>19/10/2017</a:t>
            </a:fld>
            <a:endParaRPr lang="es-MX"/>
          </a:p>
        </p:txBody>
      </p:sp>
      <p:sp>
        <p:nvSpPr>
          <p:cNvPr id="4" name="Marcador de pie de página 3"/>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5" name="Marcador de número de diapositiva 4"/>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EADC37C1-4B8A-4CF0-B986-ABF052F8B32D}" type="slidenum">
              <a:rPr lang="es-MX"/>
              <a:pPr>
                <a:defRPr/>
              </a:pPr>
              <a:t>‹Nº›</a:t>
            </a:fld>
            <a:endParaRPr lang="es-MX"/>
          </a:p>
        </p:txBody>
      </p:sp>
    </p:spTree>
    <p:extLst>
      <p:ext uri="{BB962C8B-B14F-4D97-AF65-F5344CB8AC3E}">
        <p14:creationId xmlns:p14="http://schemas.microsoft.com/office/powerpoint/2010/main" val="34829278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98819C83-E1A8-480F-B822-9C5FA3D0CC6D}" type="datetime1">
              <a:rPr lang="es-MX"/>
              <a:pPr>
                <a:defRPr/>
              </a:pPr>
              <a:t>19/10/2017</a:t>
            </a:fld>
            <a:endParaRPr lang="es-MX"/>
          </a:p>
        </p:txBody>
      </p:sp>
      <p:sp>
        <p:nvSpPr>
          <p:cNvPr id="3" name="Marcador de pie de página 2"/>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4" name="Marcador de número de diapositiva 3"/>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A50B263C-A5F1-40B4-A5CF-A398B4A6B63A}" type="slidenum">
              <a:rPr lang="es-MX"/>
              <a:pPr>
                <a:defRPr/>
              </a:pPr>
              <a:t>‹Nº›</a:t>
            </a:fld>
            <a:endParaRPr lang="es-MX"/>
          </a:p>
        </p:txBody>
      </p:sp>
    </p:spTree>
    <p:extLst>
      <p:ext uri="{BB962C8B-B14F-4D97-AF65-F5344CB8AC3E}">
        <p14:creationId xmlns:p14="http://schemas.microsoft.com/office/powerpoint/2010/main" val="1410768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35FD0D0-BF04-44AD-B3E4-CEBAA64F9DDA}" type="slidenum">
              <a:rPr lang="es-MX"/>
              <a:pPr>
                <a:defRPr/>
              </a:pPr>
              <a:t>‹Nº›</a:t>
            </a:fld>
            <a:endParaRPr lang="es-MX"/>
          </a:p>
        </p:txBody>
      </p:sp>
    </p:spTree>
    <p:extLst>
      <p:ext uri="{BB962C8B-B14F-4D97-AF65-F5344CB8AC3E}">
        <p14:creationId xmlns:p14="http://schemas.microsoft.com/office/powerpoint/2010/main" val="35788574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B8BE1A31-4F7E-4634-906C-70DA5D433BD1}" type="datetime1">
              <a:rPr lang="es-MX"/>
              <a:pPr>
                <a:defRPr/>
              </a:pPr>
              <a:t>19/10/2017</a:t>
            </a:fld>
            <a:endParaRPr lang="es-MX"/>
          </a:p>
        </p:txBody>
      </p:sp>
      <p:sp>
        <p:nvSpPr>
          <p:cNvPr id="6" name="Marcador de pie de página 5"/>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C5BC62CE-A0A4-420F-825E-4F4F95669A9C}" type="slidenum">
              <a:rPr lang="es-MX"/>
              <a:pPr>
                <a:defRPr/>
              </a:pPr>
              <a:t>‹Nº›</a:t>
            </a:fld>
            <a:endParaRPr lang="es-MX"/>
          </a:p>
        </p:txBody>
      </p:sp>
    </p:spTree>
    <p:extLst>
      <p:ext uri="{BB962C8B-B14F-4D97-AF65-F5344CB8AC3E}">
        <p14:creationId xmlns:p14="http://schemas.microsoft.com/office/powerpoint/2010/main" val="16126814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MX" noProof="0"/>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37A27995-684F-4FC8-BE97-F74583770089}" type="datetime1">
              <a:rPr lang="es-MX"/>
              <a:pPr>
                <a:defRPr/>
              </a:pPr>
              <a:t>19/10/2017</a:t>
            </a:fld>
            <a:endParaRPr lang="es-MX"/>
          </a:p>
        </p:txBody>
      </p:sp>
      <p:sp>
        <p:nvSpPr>
          <p:cNvPr id="6" name="Marcador de pie de página 5"/>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4C8F49B1-EBF6-4792-B055-D162C9E120A2}" type="slidenum">
              <a:rPr lang="es-MX"/>
              <a:pPr>
                <a:defRPr/>
              </a:pPr>
              <a:t>‹Nº›</a:t>
            </a:fld>
            <a:endParaRPr lang="es-MX"/>
          </a:p>
        </p:txBody>
      </p:sp>
    </p:spTree>
    <p:extLst>
      <p:ext uri="{BB962C8B-B14F-4D97-AF65-F5344CB8AC3E}">
        <p14:creationId xmlns:p14="http://schemas.microsoft.com/office/powerpoint/2010/main" val="16007718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8238BA0E-DC42-4F12-AA3A-867545056E22}" type="datetime1">
              <a:rPr lang="es-MX"/>
              <a:pPr>
                <a:defRPr/>
              </a:pPr>
              <a:t>19/10/2017</a:t>
            </a:fld>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F8AA2447-F1B4-4FFF-816E-8EC3676D372C}" type="slidenum">
              <a:rPr lang="es-MX"/>
              <a:pPr>
                <a:defRPr/>
              </a:pPr>
              <a:t>‹Nº›</a:t>
            </a:fld>
            <a:endParaRPr lang="es-MX"/>
          </a:p>
        </p:txBody>
      </p:sp>
    </p:spTree>
    <p:extLst>
      <p:ext uri="{BB962C8B-B14F-4D97-AF65-F5344CB8AC3E}">
        <p14:creationId xmlns:p14="http://schemas.microsoft.com/office/powerpoint/2010/main" val="30019136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494ECD80-1D8C-4A02-A3D9-39FAF5FC4CEB}" type="datetime1">
              <a:rPr lang="es-MX"/>
              <a:pPr>
                <a:defRPr/>
              </a:pPr>
              <a:t>19/10/2017</a:t>
            </a:fld>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4164119D-DAE3-42FD-88CD-F82452133AF9}" type="slidenum">
              <a:rPr lang="es-MX"/>
              <a:pPr>
                <a:defRPr/>
              </a:pPr>
              <a:t>‹Nº›</a:t>
            </a:fld>
            <a:endParaRPr lang="es-MX"/>
          </a:p>
        </p:txBody>
      </p:sp>
    </p:spTree>
    <p:extLst>
      <p:ext uri="{BB962C8B-B14F-4D97-AF65-F5344CB8AC3E}">
        <p14:creationId xmlns:p14="http://schemas.microsoft.com/office/powerpoint/2010/main" val="1095825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pie de página 5"/>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5EA21B2-C7BC-4F0B-B3A2-8BF7EB9F1BF4}" type="slidenum">
              <a:rPr lang="es-MX"/>
              <a:pPr>
                <a:defRPr/>
              </a:pPr>
              <a:t>‹Nº›</a:t>
            </a:fld>
            <a:endParaRPr lang="es-MX"/>
          </a:p>
        </p:txBody>
      </p:sp>
    </p:spTree>
    <p:extLst>
      <p:ext uri="{BB962C8B-B14F-4D97-AF65-F5344CB8AC3E}">
        <p14:creationId xmlns:p14="http://schemas.microsoft.com/office/powerpoint/2010/main" val="1469365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8" name="Marcador de pie de página 7"/>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9" name="Marcador de número de diapositiva 8"/>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9833BCF8-2B80-4A53-9674-F2CD63D4C322}" type="slidenum">
              <a:rPr lang="es-MX"/>
              <a:pPr>
                <a:defRPr/>
              </a:pPr>
              <a:t>‹Nº›</a:t>
            </a:fld>
            <a:endParaRPr lang="es-MX"/>
          </a:p>
        </p:txBody>
      </p:sp>
    </p:spTree>
    <p:extLst>
      <p:ext uri="{BB962C8B-B14F-4D97-AF65-F5344CB8AC3E}">
        <p14:creationId xmlns:p14="http://schemas.microsoft.com/office/powerpoint/2010/main" val="4210797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4" name="Marcador de pie de página 3"/>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número de diapositiva 4"/>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25D5461-0262-443F-90DF-56822E3E5078}" type="slidenum">
              <a:rPr lang="es-MX"/>
              <a:pPr>
                <a:defRPr/>
              </a:pPr>
              <a:t>‹Nº›</a:t>
            </a:fld>
            <a:endParaRPr lang="es-MX"/>
          </a:p>
        </p:txBody>
      </p:sp>
    </p:spTree>
    <p:extLst>
      <p:ext uri="{BB962C8B-B14F-4D97-AF65-F5344CB8AC3E}">
        <p14:creationId xmlns:p14="http://schemas.microsoft.com/office/powerpoint/2010/main" val="4170366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3" name="Marcador de pie de página 2"/>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4" name="Marcador de número de diapositiva 3"/>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5C4B43AB-1247-4A32-8EDC-BBDC95ADA628}" type="slidenum">
              <a:rPr lang="es-MX"/>
              <a:pPr>
                <a:defRPr/>
              </a:pPr>
              <a:t>‹Nº›</a:t>
            </a:fld>
            <a:endParaRPr lang="es-MX"/>
          </a:p>
        </p:txBody>
      </p:sp>
    </p:spTree>
    <p:extLst>
      <p:ext uri="{BB962C8B-B14F-4D97-AF65-F5344CB8AC3E}">
        <p14:creationId xmlns:p14="http://schemas.microsoft.com/office/powerpoint/2010/main" val="1477905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pie de página 5"/>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AE98E559-C5C8-49C8-9BB8-6483B0E88634}" type="slidenum">
              <a:rPr lang="es-MX"/>
              <a:pPr>
                <a:defRPr/>
              </a:pPr>
              <a:t>‹Nº›</a:t>
            </a:fld>
            <a:endParaRPr lang="es-MX"/>
          </a:p>
        </p:txBody>
      </p:sp>
    </p:spTree>
    <p:extLst>
      <p:ext uri="{BB962C8B-B14F-4D97-AF65-F5344CB8AC3E}">
        <p14:creationId xmlns:p14="http://schemas.microsoft.com/office/powerpoint/2010/main" val="2001961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MX" noProof="0"/>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pie de página 5"/>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FCF6142-7FC9-420D-AEB5-2EF228BE472B}" type="slidenum">
              <a:rPr lang="es-MX"/>
              <a:pPr>
                <a:defRPr/>
              </a:pPr>
              <a:t>‹Nº›</a:t>
            </a:fld>
            <a:endParaRPr lang="es-MX"/>
          </a:p>
        </p:txBody>
      </p:sp>
    </p:spTree>
    <p:extLst>
      <p:ext uri="{BB962C8B-B14F-4D97-AF65-F5344CB8AC3E}">
        <p14:creationId xmlns:p14="http://schemas.microsoft.com/office/powerpoint/2010/main" val="2237900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Marcador de título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2051" name="Marcador de texto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prstClr val="black">
                    <a:tint val="75000"/>
                  </a:prstClr>
                </a:solidFill>
                <a:latin typeface="Calibri"/>
              </a:defRPr>
            </a:lvl1pPr>
          </a:lstStyle>
          <a:p>
            <a:pPr>
              <a:defRPr/>
            </a:pPr>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prstClr val="black">
                    <a:tint val="75000"/>
                  </a:prstClr>
                </a:solidFill>
                <a:latin typeface="Calibri"/>
              </a:defRPr>
            </a:lvl1pPr>
          </a:lstStyle>
          <a:p>
            <a:pPr>
              <a:defRPr/>
            </a:pPr>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prstClr val="black">
                    <a:tint val="75000"/>
                  </a:prstClr>
                </a:solidFill>
                <a:latin typeface="Calibri"/>
              </a:defRPr>
            </a:lvl1pPr>
          </a:lstStyle>
          <a:p>
            <a:pPr>
              <a:defRPr/>
            </a:pPr>
            <a:fld id="{97A67955-09DE-4B7E-BA96-DF7C1F289A9F}" type="slidenum">
              <a:rPr lang="es-MX"/>
              <a:pPr>
                <a:defRPr/>
              </a:pPr>
              <a:t>‹Nº›</a:t>
            </a:fld>
            <a:endParaRPr lang="es-MX"/>
          </a:p>
        </p:txBody>
      </p:sp>
    </p:spTree>
    <p:extLst>
      <p:ext uri="{BB962C8B-B14F-4D97-AF65-F5344CB8AC3E}">
        <p14:creationId xmlns:p14="http://schemas.microsoft.com/office/powerpoint/2010/main" val="193760599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28650" y="1820863"/>
            <a:ext cx="78867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28650" y="6356351"/>
            <a:ext cx="245745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486150" y="6356351"/>
            <a:ext cx="21717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057900" y="6356351"/>
            <a:ext cx="245745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6AE74710-34C1-43B0-873E-ABFD0EFEDEC2}" type="slidenum">
              <a:rPr lang="en-US" smtClean="0"/>
              <a:pPr>
                <a:defRPr/>
              </a:pPr>
              <a:t>‹Nº›</a:t>
            </a:fld>
            <a:endParaRPr lang="en-US"/>
          </a:p>
        </p:txBody>
      </p:sp>
    </p:spTree>
    <p:extLst>
      <p:ext uri="{BB962C8B-B14F-4D97-AF65-F5344CB8AC3E}">
        <p14:creationId xmlns:p14="http://schemas.microsoft.com/office/powerpoint/2010/main" val="372127816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hdr="0" ftr="0" dt="0"/>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Marcador de título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3075" name="Marcador de texto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prstClr val="black">
                    <a:tint val="75000"/>
                  </a:prstClr>
                </a:solidFill>
                <a:latin typeface="Calibri"/>
              </a:defRPr>
            </a:lvl1pPr>
          </a:lstStyle>
          <a:p>
            <a:pPr>
              <a:defRPr/>
            </a:pPr>
            <a:fld id="{0361291E-B3D7-45CA-A259-58BE1048D8E8}" type="datetime1">
              <a:rPr lang="es-MX"/>
              <a:pPr>
                <a:defRPr/>
              </a:pPr>
              <a:t>19/10/2017</a:t>
            </a:fld>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prstClr val="black">
                    <a:tint val="75000"/>
                  </a:prstClr>
                </a:solidFill>
                <a:latin typeface="Calibri"/>
              </a:defRPr>
            </a:lvl1pPr>
          </a:lstStyle>
          <a:p>
            <a:pPr>
              <a:defRPr/>
            </a:pPr>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prstClr val="black">
                    <a:tint val="75000"/>
                  </a:prstClr>
                </a:solidFill>
                <a:latin typeface="Calibri"/>
              </a:defRPr>
            </a:lvl1pPr>
          </a:lstStyle>
          <a:p>
            <a:pPr>
              <a:defRPr/>
            </a:pPr>
            <a:fld id="{E6BEDE05-763A-4FAB-8AD8-4D19558CAD64}" type="slidenum">
              <a:rPr lang="es-MX"/>
              <a:pPr>
                <a:defRPr/>
              </a:pPr>
              <a:t>‹Nº›</a:t>
            </a:fld>
            <a:endParaRPr lang="es-MX"/>
          </a:p>
        </p:txBody>
      </p:sp>
    </p:spTree>
    <p:extLst>
      <p:ext uri="{BB962C8B-B14F-4D97-AF65-F5344CB8AC3E}">
        <p14:creationId xmlns:p14="http://schemas.microsoft.com/office/powerpoint/2010/main" val="502852144"/>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n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60350"/>
            <a:ext cx="1255713"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5 CuadroTexto"/>
          <p:cNvSpPr txBox="1"/>
          <p:nvPr/>
        </p:nvSpPr>
        <p:spPr>
          <a:xfrm>
            <a:off x="1506538" y="406400"/>
            <a:ext cx="7637462" cy="800100"/>
          </a:xfrm>
          <a:prstGeom prst="rect">
            <a:avLst/>
          </a:prstGeom>
          <a:noFill/>
        </p:spPr>
        <p:txBody>
          <a:bodyPr>
            <a:spAutoFit/>
          </a:bodyPr>
          <a:lstStyle/>
          <a:p>
            <a:pPr fontAlgn="auto">
              <a:spcBef>
                <a:spcPts val="0"/>
              </a:spcBef>
              <a:spcAft>
                <a:spcPts val="0"/>
              </a:spcAft>
              <a:defRPr/>
            </a:pPr>
            <a:r>
              <a:rPr lang="es-MX" sz="2000" b="1" u="sng" cap="small" spc="1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Universidad Autónoma del Estado de México</a:t>
            </a:r>
          </a:p>
          <a:p>
            <a:pPr fontAlgn="auto">
              <a:spcBef>
                <a:spcPts val="0"/>
              </a:spcBef>
              <a:spcAft>
                <a:spcPts val="0"/>
              </a:spcAft>
              <a:defRPr/>
            </a:pPr>
            <a:r>
              <a:rPr lang="es-MX" sz="1300" b="1" cap="small" spc="2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Facultad de Química</a:t>
            </a:r>
          </a:p>
          <a:p>
            <a:pPr fontAlgn="auto">
              <a:spcBef>
                <a:spcPts val="0"/>
              </a:spcBef>
              <a:spcAft>
                <a:spcPts val="0"/>
              </a:spcAft>
              <a:defRPr/>
            </a:pPr>
            <a:r>
              <a:rPr lang="es-MX" sz="1300" b="1" cap="small" spc="2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Programa Educativo de la Licenciatura en Química Farmacéutica Biológica </a:t>
            </a:r>
          </a:p>
        </p:txBody>
      </p:sp>
      <p:sp>
        <p:nvSpPr>
          <p:cNvPr id="4" name="Subtitle 1"/>
          <p:cNvSpPr txBox="1">
            <a:spLocks/>
          </p:cNvSpPr>
          <p:nvPr/>
        </p:nvSpPr>
        <p:spPr bwMode="auto">
          <a:xfrm>
            <a:off x="179388" y="5665788"/>
            <a:ext cx="7558087" cy="642937"/>
          </a:xfrm>
          <a:prstGeom prst="rect">
            <a:avLst/>
          </a:prstGeom>
          <a:noFill/>
          <a:ln w="9525">
            <a:noFill/>
            <a:miter lim="800000"/>
            <a:headEnd/>
            <a:tailEnd/>
          </a:ln>
          <a:effectLst/>
        </p:spPr>
        <p:txBody>
          <a:bodyPr lIns="92075" tIns="46037" rIns="92075" bIns="46037">
            <a:normAutofit/>
          </a:bodyPr>
          <a:lstStyle/>
          <a:p>
            <a:pPr algn="ctr" fontAlgn="auto">
              <a:spcBef>
                <a:spcPts val="0"/>
              </a:spcBef>
              <a:spcAft>
                <a:spcPts val="0"/>
              </a:spcAft>
              <a:buClr>
                <a:srgbClr val="44546A"/>
              </a:buClr>
              <a:buSzPct val="100000"/>
              <a:defRPr/>
            </a:pPr>
            <a:r>
              <a:rPr lang="es-ES" sz="1600" b="1" cap="small" spc="2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M. en P. E. Ana Margarita Arrizabalaga Reynoso</a:t>
            </a:r>
          </a:p>
          <a:p>
            <a:pPr algn="ctr" fontAlgn="auto">
              <a:spcBef>
                <a:spcPts val="0"/>
              </a:spcBef>
              <a:spcAft>
                <a:spcPts val="0"/>
              </a:spcAft>
              <a:buClr>
                <a:srgbClr val="44546A"/>
              </a:buClr>
              <a:buSzPct val="100000"/>
              <a:defRPr/>
            </a:pPr>
            <a:r>
              <a:rPr lang="es-ES" sz="1600" b="1" cap="small" spc="2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Toluca de Lerdo; Estado de México. Mayo de 2017</a:t>
            </a:r>
          </a:p>
          <a:p>
            <a:pPr algn="ctr" fontAlgn="auto">
              <a:spcBef>
                <a:spcPct val="20000"/>
              </a:spcBef>
              <a:spcAft>
                <a:spcPts val="0"/>
              </a:spcAft>
              <a:buClr>
                <a:srgbClr val="44546A"/>
              </a:buClr>
              <a:buSzPct val="100000"/>
              <a:defRPr/>
            </a:pPr>
            <a:endParaRPr lang="es-ES" sz="2000" kern="0" spc="100" dirty="0">
              <a:solidFill>
                <a:srgbClr val="4472C4">
                  <a:lumMod val="20000"/>
                  <a:lumOff val="80000"/>
                </a:srgbClr>
              </a:solidFill>
              <a:effectLst>
                <a:outerShdw blurRad="38100" dist="38100" dir="2700000" algn="tl">
                  <a:srgbClr val="000000"/>
                </a:outerShdw>
              </a:effectLst>
              <a:latin typeface="Microsoft Sans Serif" pitchFamily="34" charset="0"/>
              <a:cs typeface="Microsoft Sans Serif" pitchFamily="34" charset="0"/>
            </a:endParaRPr>
          </a:p>
        </p:txBody>
      </p:sp>
      <p:pic>
        <p:nvPicPr>
          <p:cNvPr id="27653" name="Imagen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0" y="5373688"/>
            <a:ext cx="12382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544513" y="1988840"/>
            <a:ext cx="8218487" cy="719138"/>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r>
              <a:rPr lang="es-MX" sz="44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DISEÑO DE EXPERIMENTOS</a:t>
            </a: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7" name="Rectangle 2"/>
          <p:cNvSpPr txBox="1">
            <a:spLocks noChangeArrowheads="1"/>
          </p:cNvSpPr>
          <p:nvPr/>
        </p:nvSpPr>
        <p:spPr bwMode="auto">
          <a:xfrm>
            <a:off x="0" y="2996952"/>
            <a:ext cx="9144000" cy="2011337"/>
          </a:xfrm>
          <a:prstGeom prst="rect">
            <a:avLst/>
          </a:prstGeom>
          <a:noFill/>
          <a:ln w="9525">
            <a:noFill/>
            <a:miter lim="800000"/>
            <a:headEnd/>
            <a:tailEnd/>
          </a:ln>
        </p:spPr>
        <p:txBody>
          <a:bodyPr lIns="92075" tIns="46037" rIns="92075" bIns="46037" anchor="ctr"/>
          <a:lstStyle/>
          <a:p>
            <a:pPr algn="ctr" fontAlgn="auto">
              <a:spcBef>
                <a:spcPts val="0"/>
              </a:spcBef>
              <a:spcAft>
                <a:spcPts val="0"/>
              </a:spcAft>
              <a:defRPr/>
            </a:pPr>
            <a:r>
              <a:rPr lang="es-MX" sz="36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Unidad: </a:t>
            </a:r>
          </a:p>
          <a:p>
            <a:pPr algn="ctr" fontAlgn="auto">
              <a:spcBef>
                <a:spcPts val="0"/>
              </a:spcBef>
              <a:spcAft>
                <a:spcPts val="0"/>
              </a:spcAft>
              <a:defRPr/>
            </a:pPr>
            <a:r>
              <a:rPr lang="es-MX" sz="32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Estadística </a:t>
            </a:r>
            <a:r>
              <a:rPr lang="es-MX" sz="32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no </a:t>
            </a:r>
            <a:r>
              <a:rPr lang="es-MX" sz="32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Paramétrica</a:t>
            </a:r>
          </a:p>
          <a:p>
            <a:pPr algn="ctr" fontAlgn="auto">
              <a:spcBef>
                <a:spcPts val="0"/>
              </a:spcBef>
              <a:spcAft>
                <a:spcPts val="0"/>
              </a:spcAft>
              <a:defRPr/>
            </a:pPr>
            <a:r>
              <a:rPr lang="es-MX" sz="32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Tema:</a:t>
            </a:r>
          </a:p>
          <a:p>
            <a:pPr algn="ctr" fontAlgn="auto">
              <a:spcBef>
                <a:spcPts val="0"/>
              </a:spcBef>
              <a:spcAft>
                <a:spcPts val="0"/>
              </a:spcAft>
              <a:defRPr/>
            </a:pPr>
            <a:r>
              <a:rPr lang="es-MX" sz="32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MX" sz="3200" b="1" cap="small" spc="100" dirty="0" err="1"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MX" sz="32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540568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386399"/>
            <a:ext cx="8229600" cy="4943575"/>
          </a:xfrm>
        </p:spPr>
        <p:txBody>
          <a:bodyPr>
            <a:normAutofit fontScale="92500" lnSpcReduction="20000"/>
          </a:bodyPr>
          <a:lstStyle/>
          <a:p>
            <a:pPr marL="0" indent="0" algn="just">
              <a:lnSpc>
                <a:spcPct val="120000"/>
              </a:lnSpc>
              <a:spcBef>
                <a:spcPts val="0"/>
              </a:spcBef>
              <a:buNone/>
              <a:defRPr/>
            </a:pPr>
            <a:r>
              <a:rPr lang="es-ES" sz="37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Justificación Académica</a:t>
            </a:r>
          </a:p>
          <a:p>
            <a:pPr marL="0" indent="0" algn="just">
              <a:lnSpc>
                <a:spcPct val="120000"/>
              </a:lnSpc>
              <a:spcBef>
                <a:spcPts val="0"/>
              </a:spcBef>
              <a:buNone/>
              <a:defRPr/>
            </a:pPr>
            <a:r>
              <a:rPr lang="es-MX" sz="30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En </a:t>
            </a:r>
            <a:r>
              <a:rPr lang="es-MX"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este sentido, la </a:t>
            </a:r>
            <a:r>
              <a:rPr lang="es-MX" sz="3700" b="1" dirty="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Prueba del </a:t>
            </a:r>
            <a:r>
              <a:rPr lang="es-MX" sz="3700" b="1" dirty="0" smtClean="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Signo de </a:t>
            </a:r>
            <a:r>
              <a:rPr lang="es-MX" sz="3700" b="1" dirty="0" err="1" smtClean="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Wilcoxon</a:t>
            </a:r>
            <a:r>
              <a:rPr lang="es-MX" sz="37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 </a:t>
            </a:r>
            <a:r>
              <a:rPr lang="es-MX"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es una de las técnicas más </a:t>
            </a:r>
            <a:r>
              <a:rPr lang="es-MX" sz="30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antiguas utilizadas </a:t>
            </a:r>
            <a:r>
              <a:rPr lang="es-MX"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en Estadística. Puede aplicarse tanto para una muestra como para dos muestras </a:t>
            </a:r>
            <a:r>
              <a:rPr lang="es-MX" sz="30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apareadas. </a:t>
            </a:r>
            <a:r>
              <a:rPr lang="es-MX"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En el caso de una muestra, </a:t>
            </a:r>
            <a:r>
              <a:rPr lang="es-MX" sz="30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la </a:t>
            </a:r>
            <a:r>
              <a:rPr lang="es-MX" sz="3700" b="1" dirty="0" smtClean="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Prueba  </a:t>
            </a:r>
            <a:r>
              <a:rPr lang="es-MX" sz="3700" b="1" dirty="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del </a:t>
            </a:r>
            <a:r>
              <a:rPr lang="es-MX" sz="3700" b="1" dirty="0" smtClean="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Signo </a:t>
            </a:r>
            <a:r>
              <a:rPr lang="es-MX"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permite decidir si la </a:t>
            </a:r>
            <a:r>
              <a:rPr lang="es-MX" sz="3500" b="1" dirty="0">
                <a:solidFill>
                  <a:srgbClr val="FF00FF"/>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mediana</a:t>
            </a:r>
            <a:r>
              <a:rPr lang="es-MX"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 de la distribución de la variable en la población de la cual provienen los datos coincide o no con cierto valor.</a:t>
            </a:r>
            <a:endParaRPr lang="es-ES"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endParaRP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10</a:t>
            </a:fld>
            <a:endParaRPr lang="en-US"/>
          </a:p>
        </p:txBody>
      </p:sp>
    </p:spTree>
    <p:extLst>
      <p:ext uri="{BB962C8B-B14F-4D97-AF65-F5344CB8AC3E}">
        <p14:creationId xmlns:p14="http://schemas.microsoft.com/office/powerpoint/2010/main" val="31578693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495248"/>
            <a:ext cx="8229600" cy="4680520"/>
          </a:xfrm>
        </p:spPr>
        <p:txBody>
          <a:bodyPr>
            <a:normAutofit lnSpcReduction="10000"/>
          </a:bodyPr>
          <a:lstStyle/>
          <a:p>
            <a:pPr marL="0" lvl="0" indent="0" algn="just">
              <a:lnSpc>
                <a:spcPct val="110000"/>
              </a:lnSpc>
              <a:spcBef>
                <a:spcPts val="0"/>
              </a:spcBef>
              <a:buNone/>
              <a:defRPr/>
            </a:pPr>
            <a:r>
              <a:rPr lang="es-ES" sz="34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Justificación </a:t>
            </a: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Académica</a:t>
            </a:r>
          </a:p>
          <a:p>
            <a:pPr marL="0" indent="0" algn="just">
              <a:lnSpc>
                <a:spcPct val="110000"/>
              </a:lnSpc>
              <a:spcBef>
                <a:spcPts val="0"/>
              </a:spcBef>
              <a:buNone/>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Por ejemplo, </a:t>
            </a:r>
            <a:r>
              <a:rPr lang="es-MX" sz="28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l</a:t>
            </a:r>
            <a:r>
              <a:rPr lang="es-MX"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os </a:t>
            </a:r>
            <a:r>
              <a:rPr lang="es-MX" sz="28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tiempos de sobrevivencia (en años) de 12 personas que se han sometido a un </a:t>
            </a:r>
            <a:r>
              <a:rPr lang="es-MX"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trasplante </a:t>
            </a:r>
            <a:r>
              <a:rPr lang="es-MX" sz="28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de </a:t>
            </a:r>
            <a:r>
              <a:rPr lang="es-MX"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corazón.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Los métodos estadísticos revisados anteriormente para muestras pequeñas son válidos solo cuando las poblaciones muestreadas son normales o casi lo son. Los datos que consisten en </a:t>
            </a:r>
            <a:r>
              <a:rPr lang="es-ES" sz="32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rangos o escalas arbitrarias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como la del ejemplo anterior no cumplen con el supuesto de normalidad.   </a:t>
            </a:r>
            <a:r>
              <a:rPr lang="es-ES" sz="2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2400" dirty="0" smtClean="0">
                <a:solidFill>
                  <a:srgbClr val="002060"/>
                </a:solidFill>
                <a:latin typeface="Microsoft Sans Serif" pitchFamily="34" charset="0"/>
                <a:cs typeface="Microsoft Sans Serif" pitchFamily="34" charset="0"/>
              </a:rPr>
              <a:t> </a:t>
            </a: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11</a:t>
            </a:fld>
            <a:endParaRPr lang="en-US"/>
          </a:p>
        </p:txBody>
      </p:sp>
    </p:spTree>
    <p:extLst>
      <p:ext uri="{BB962C8B-B14F-4D97-AF65-F5344CB8AC3E}">
        <p14:creationId xmlns:p14="http://schemas.microsoft.com/office/powerpoint/2010/main" val="15138714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718468"/>
            <a:ext cx="8229600" cy="4158804"/>
          </a:xfrm>
        </p:spPr>
        <p:txBody>
          <a:bodyPr>
            <a:normAutofit/>
          </a:bodyPr>
          <a:lstStyle/>
          <a:p>
            <a:pPr marL="0" lvl="0" indent="0" algn="just">
              <a:spcBef>
                <a:spcPts val="0"/>
              </a:spcBef>
              <a:buNone/>
              <a:defRPr/>
            </a:pPr>
            <a:r>
              <a:rPr lang="es-ES" sz="34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Justificación </a:t>
            </a: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Académica</a:t>
            </a:r>
            <a:endParaRPr lang="es-ES" sz="2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eaLnBrk="1" hangingPunct="1">
              <a:spcBef>
                <a:spcPts val="0"/>
              </a:spcBef>
              <a:buFont typeface="Wingdings" pitchFamily="2" charset="2"/>
              <a:buNone/>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Los </a:t>
            </a:r>
            <a:r>
              <a:rPr lang="es-ES" sz="32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Métodos Estadísticos No Paramétricos</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en general, plantean hipótesis en términos de las distribuciones poblacionales en lugar de los parámetros, como la media y la desviación estándar; sustituyendo por suposiciones más generales y la clasificación de las observaciones se usa en lugar de las medidas reales.</a:t>
            </a:r>
            <a:endParaRPr lang="es-ES" sz="2800" dirty="0" smtClean="0">
              <a:solidFill>
                <a:srgbClr val="002060"/>
              </a:solidFill>
              <a:latin typeface="Microsoft Sans Serif" pitchFamily="34" charset="0"/>
              <a:cs typeface="Microsoft Sans Serif" pitchFamily="34" charset="0"/>
            </a:endParaRP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12</a:t>
            </a:fld>
            <a:endParaRPr lang="en-US"/>
          </a:p>
        </p:txBody>
      </p:sp>
    </p:spTree>
    <p:extLst>
      <p:ext uri="{BB962C8B-B14F-4D97-AF65-F5344CB8AC3E}">
        <p14:creationId xmlns:p14="http://schemas.microsoft.com/office/powerpoint/2010/main" val="33318774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8864" y="1916832"/>
            <a:ext cx="8229600" cy="4014788"/>
          </a:xfrm>
        </p:spPr>
        <p:txBody>
          <a:bodyPr>
            <a:normAutofit/>
          </a:bodyPr>
          <a:lstStyle/>
          <a:p>
            <a:pPr marL="0" lvl="0" indent="0" algn="just">
              <a:spcBef>
                <a:spcPts val="0"/>
              </a:spcBef>
              <a:buNone/>
              <a:defRPr/>
            </a:pPr>
            <a:r>
              <a:rPr lang="es-ES" sz="34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Justificación </a:t>
            </a: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Académica</a:t>
            </a:r>
            <a:endPar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eaLnBrk="1" hangingPunct="1">
              <a:spcBef>
                <a:spcPts val="0"/>
              </a:spcBef>
              <a:buFont typeface="Wingdings" pitchFamily="2" charset="2"/>
              <a:buNone/>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Las </a:t>
            </a:r>
            <a:r>
              <a:rPr lang="es-ES" sz="30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Pruebas Estadísticas no Paramétricas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tienen casi la </a:t>
            </a:r>
            <a:r>
              <a:rPr lang="es-ES" sz="28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misma capacidad para detectar las diferencias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entre las poblaciones que los métodos paramétricos tradicionales, cuando se cumplen los supuestos de normalidad. Con frecuencia son más efectivos para discernir las diferencias poblacionales.</a:t>
            </a:r>
            <a:endParaRPr lang="es-ES" sz="2800" dirty="0" smtClean="0">
              <a:solidFill>
                <a:srgbClr val="002060"/>
              </a:solidFill>
              <a:latin typeface="Microsoft Sans Serif" pitchFamily="34" charset="0"/>
              <a:cs typeface="Microsoft Sans Serif" pitchFamily="34" charset="0"/>
            </a:endParaRP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13</a:t>
            </a:fld>
            <a:endParaRPr lang="en-US"/>
          </a:p>
        </p:txBody>
      </p:sp>
    </p:spTree>
    <p:extLst>
      <p:ext uri="{BB962C8B-B14F-4D97-AF65-F5344CB8AC3E}">
        <p14:creationId xmlns:p14="http://schemas.microsoft.com/office/powerpoint/2010/main" val="1331997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639264"/>
            <a:ext cx="8229600" cy="4446836"/>
          </a:xfrm>
        </p:spPr>
        <p:txBody>
          <a:bodyPr>
            <a:normAutofit fontScale="92500" lnSpcReduction="10000"/>
          </a:bodyPr>
          <a:lstStyle/>
          <a:p>
            <a:pPr marL="0" indent="0" algn="just">
              <a:lnSpc>
                <a:spcPct val="110000"/>
              </a:lnSpc>
              <a:spcBef>
                <a:spcPts val="0"/>
              </a:spcBef>
              <a:buNone/>
              <a:defRPr/>
            </a:pPr>
            <a:r>
              <a:rPr lang="es-ES" sz="34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Introducción</a:t>
            </a:r>
          </a:p>
          <a:p>
            <a:pPr marL="0" indent="0" algn="just" eaLnBrk="1" hangingPunct="1">
              <a:lnSpc>
                <a:spcPct val="110000"/>
              </a:lnSpc>
              <a:spcBef>
                <a:spcPts val="0"/>
              </a:spcBef>
              <a:buFont typeface="Wingdings" pitchFamily="2" charset="2"/>
              <a:buNone/>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La técnica no paramétrica más sencilla que se puede aplicar a una muestra pequeña de una población que no cumple con el supuesto de la distribución normal es la </a:t>
            </a:r>
            <a:r>
              <a:rPr lang="es-ES" sz="32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Prueba de los Signos</a:t>
            </a:r>
            <a:r>
              <a:rPr lang="es-ES" sz="28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a:t>
            </a:r>
          </a:p>
          <a:p>
            <a:pPr marL="0" indent="0" algn="just" eaLnBrk="1" hangingPunct="1">
              <a:lnSpc>
                <a:spcPct val="110000"/>
              </a:lnSpc>
              <a:spcBef>
                <a:spcPts val="0"/>
              </a:spcBef>
              <a:buFont typeface="Wingdings" pitchFamily="2" charset="2"/>
              <a:buNone/>
              <a:defRPr/>
            </a:pPr>
            <a:endPar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eaLnBrk="1" hangingPunct="1">
              <a:lnSpc>
                <a:spcPct val="110000"/>
              </a:lnSpc>
              <a:spcBef>
                <a:spcPts val="0"/>
              </a:spcBef>
              <a:buFont typeface="Wingdings" pitchFamily="2" charset="2"/>
              <a:buNone/>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La Prueba de los Signos se conoce también como la </a:t>
            </a:r>
            <a:r>
              <a:rPr lang="es-ES" sz="32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Prueba de Ubicación</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porque está diseñada para probar hipótesis relativas a la </a:t>
            </a:r>
            <a:r>
              <a:rPr lang="es-ES" sz="32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mediana</a:t>
            </a:r>
            <a:r>
              <a:rPr lang="es-ES" sz="2800" b="1" dirty="0" smtClean="0">
                <a:solidFill>
                  <a:srgbClr val="FF3300"/>
                </a:solidFill>
                <a:effectLst>
                  <a:outerShdw blurRad="38100" dist="38100" dir="2700000" algn="tl">
                    <a:srgbClr val="C0C0C0"/>
                  </a:outerShdw>
                </a:effectLst>
                <a:latin typeface="Microsoft Sans Serif" pitchFamily="34" charset="0"/>
                <a:cs typeface="Microsoft Sans Serif" pitchFamily="34" charset="0"/>
              </a:rPr>
              <a:t>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de cualquier población.  </a:t>
            </a:r>
            <a:r>
              <a:rPr lang="es-ES" sz="2800" dirty="0" smtClean="0">
                <a:solidFill>
                  <a:srgbClr val="002060"/>
                </a:solidFill>
                <a:latin typeface="Microsoft Sans Serif" pitchFamily="34" charset="0"/>
                <a:cs typeface="Microsoft Sans Serif" pitchFamily="34" charset="0"/>
              </a:rPr>
              <a:t> </a:t>
            </a: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14</a:t>
            </a:fld>
            <a:endParaRPr lang="en-US"/>
          </a:p>
        </p:txBody>
      </p:sp>
    </p:spTree>
    <p:extLst>
      <p:ext uri="{BB962C8B-B14F-4D97-AF65-F5344CB8AC3E}">
        <p14:creationId xmlns:p14="http://schemas.microsoft.com/office/powerpoint/2010/main" val="7081180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639264"/>
            <a:ext cx="8229600" cy="4536504"/>
          </a:xfrm>
        </p:spPr>
        <p:txBody>
          <a:bodyPr>
            <a:normAutofit fontScale="92500"/>
          </a:bodyPr>
          <a:lstStyle/>
          <a:p>
            <a:pPr marL="0" lvl="0" indent="0" algn="just">
              <a:lnSpc>
                <a:spcPct val="110000"/>
              </a:lnSpc>
              <a:spcBef>
                <a:spcPts val="0"/>
              </a:spcBef>
              <a:buNone/>
              <a:defRPr/>
            </a:pPr>
            <a:r>
              <a:rPr lang="es-ES" sz="34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Introducción</a:t>
            </a:r>
          </a:p>
          <a:p>
            <a:pPr marL="0" indent="0" algn="just" eaLnBrk="1" hangingPunct="1">
              <a:spcBef>
                <a:spcPts val="0"/>
              </a:spcBef>
              <a:buFont typeface="Wingdings" pitchFamily="2" charset="2"/>
              <a:buNone/>
              <a:defRPr/>
            </a:pPr>
            <a:r>
              <a:rPr lang="es-MX" sz="2800" b="1" spc="100"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Como ya se mencionó es una de las </a:t>
            </a:r>
            <a:r>
              <a:rPr lang="es-MX" sz="3200" b="1" spc="100" dirty="0" smtClean="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pruebas no paramétricas más simples</a:t>
            </a:r>
            <a:r>
              <a:rPr lang="es-MX" sz="3000" b="1" spc="100"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y la más antigua de todas, pues está reportada en la literatura desde </a:t>
            </a:r>
            <a:r>
              <a:rPr lang="es-MX" sz="30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1710 por John </a:t>
            </a:r>
            <a:r>
              <a:rPr lang="es-MX" sz="3000" b="1" spc="100" dirty="0" err="1"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Arbuthnott</a:t>
            </a:r>
            <a:r>
              <a:rPr lang="es-MX" sz="30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3000" b="1" spc="100"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quien hizo uso de este procedimiento, por primera vez, para demostrar que la proporción de varones nacidos en Londres en un determinado período de tiempo era significativamente mayor que la proporción de mujeres. </a:t>
            </a:r>
            <a:endParaRPr lang="es-ES" sz="2800" b="1" spc="100"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916832"/>
            <a:ext cx="8229600" cy="4104456"/>
          </a:xfrm>
        </p:spPr>
        <p:txBody>
          <a:bodyPr>
            <a:normAutofit/>
          </a:bodyPr>
          <a:lstStyle/>
          <a:p>
            <a:pPr marL="0" lvl="0" indent="0" algn="just">
              <a:spcBef>
                <a:spcPts val="0"/>
              </a:spcBef>
              <a:buNone/>
              <a:defRPr/>
            </a:pPr>
            <a:r>
              <a:rPr lang="es-ES" sz="31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Introducción</a:t>
            </a:r>
          </a:p>
          <a:p>
            <a:pPr marL="0" indent="0" algn="just" eaLnBrk="1" hangingPunct="1">
              <a:spcBef>
                <a:spcPts val="0"/>
              </a:spcBef>
              <a:buFont typeface="Wingdings" pitchFamily="2" charset="2"/>
              <a:buNone/>
              <a:defRPr/>
            </a:pPr>
            <a:r>
              <a:rPr lang="es-MX" sz="2800" b="1"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Se basa en </a:t>
            </a:r>
            <a:r>
              <a:rPr lang="es-MX" sz="3000" b="1" dirty="0" smtClean="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los signos </a:t>
            </a:r>
            <a:r>
              <a:rPr lang="es-MX" sz="2800" b="1"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que genera la diferencia al comparar los datos en una muestra o población con respecto a la </a:t>
            </a:r>
            <a:r>
              <a:rPr lang="es-MX" sz="3000" b="1"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mediana </a:t>
            </a:r>
            <a:r>
              <a:rPr lang="es-MX" sz="2800" b="1"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o con respecto a otros datos tomados de la misma muestra o población, presentándose así dos casos: a. </a:t>
            </a:r>
            <a:r>
              <a:rPr lang="es-MX" sz="3000" b="1" dirty="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una muestra </a:t>
            </a:r>
            <a:r>
              <a:rPr lang="es-MX" sz="3000" b="1" dirty="0" smtClean="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o una población simples</a:t>
            </a:r>
            <a:r>
              <a:rPr lang="es-MX" sz="2800" b="1"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 y b. </a:t>
            </a:r>
            <a:r>
              <a:rPr lang="es-MX" sz="3000" b="1" dirty="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una muestra </a:t>
            </a:r>
            <a:r>
              <a:rPr lang="es-MX" sz="3000" b="1" dirty="0" smtClean="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o una población en </a:t>
            </a:r>
            <a:r>
              <a:rPr lang="es-MX" sz="3000" b="1" dirty="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pares.</a:t>
            </a:r>
            <a:endParaRPr lang="es-ES" sz="3000" b="1" dirty="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639264"/>
            <a:ext cx="8229600" cy="4536504"/>
          </a:xfrm>
        </p:spPr>
        <p:txBody>
          <a:bodyPr>
            <a:normAutofit lnSpcReduction="10000"/>
          </a:bodyPr>
          <a:lstStyle/>
          <a:p>
            <a:pPr marL="0" lvl="0" indent="0" algn="just">
              <a:spcBef>
                <a:spcPts val="0"/>
              </a:spcBef>
              <a:buNone/>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Introducción</a:t>
            </a:r>
            <a:endParaRPr lang="es-ES"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eaLnBrk="1" hangingPunct="1">
              <a:lnSpc>
                <a:spcPct val="110000"/>
              </a:lnSpc>
              <a:spcBef>
                <a:spcPts val="0"/>
              </a:spcBef>
              <a:buFont typeface="Wingdings" pitchFamily="2" charset="2"/>
              <a:buNone/>
              <a:tabLst>
                <a:tab pos="0" algn="l"/>
              </a:tabLst>
              <a:defRP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La </a:t>
            </a:r>
            <a:r>
              <a:rPr lang="es-ES" sz="32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Prueba de los Signos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es una prueba no paramétrica que utiliza </a:t>
            </a:r>
            <a:r>
              <a:rPr lang="es-ES" sz="32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signos positivos y negativos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para probar diferentes aseveraciones, como: </a:t>
            </a:r>
          </a:p>
          <a:p>
            <a:pPr marL="182563" indent="-182563" algn="just" eaLnBrk="1" hangingPunct="1">
              <a:lnSpc>
                <a:spcPct val="110000"/>
              </a:lnSpc>
              <a:spcBef>
                <a:spcPts val="0"/>
              </a:spcBef>
              <a:buClr>
                <a:srgbClr val="002060"/>
              </a:buClr>
              <a:buFont typeface="Arial" charset="0"/>
              <a:buChar char="•"/>
              <a:defRPr/>
            </a:pPr>
            <a:r>
              <a:rPr lang="es-ES" sz="30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rPr>
              <a:t>Aseveraciones acerca de la </a:t>
            </a:r>
            <a:r>
              <a:rPr lang="es-ES" sz="32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mediana</a:t>
            </a:r>
          </a:p>
          <a:p>
            <a:pPr marL="182563" indent="-182563" algn="just" eaLnBrk="1" hangingPunct="1">
              <a:lnSpc>
                <a:spcPct val="110000"/>
              </a:lnSpc>
              <a:spcBef>
                <a:spcPts val="0"/>
              </a:spcBef>
              <a:buClr>
                <a:srgbClr val="002060"/>
              </a:buClr>
              <a:buFont typeface="Arial" charset="0"/>
              <a:buChar char="•"/>
              <a:defRPr/>
            </a:pPr>
            <a:r>
              <a:rPr lang="es-ES" sz="30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rPr>
              <a:t>Aseveraciones que implican </a:t>
            </a:r>
            <a:r>
              <a:rPr lang="es-ES" sz="30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datos nominales </a:t>
            </a:r>
          </a:p>
          <a:p>
            <a:pPr marL="182563" indent="-182563" algn="just" eaLnBrk="1" hangingPunct="1">
              <a:lnSpc>
                <a:spcPct val="110000"/>
              </a:lnSpc>
              <a:spcBef>
                <a:spcPts val="0"/>
              </a:spcBef>
              <a:buClr>
                <a:srgbClr val="002060"/>
              </a:buClr>
              <a:buFont typeface="Arial" charset="0"/>
              <a:buChar char="•"/>
              <a:defRPr/>
            </a:pPr>
            <a:r>
              <a:rPr lang="es-ES" sz="30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rPr>
              <a:t>Aseveraciones que implican </a:t>
            </a:r>
            <a:r>
              <a:rPr lang="es-ES" sz="30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datos muestrales o poblacionales apareados.    </a:t>
            </a:r>
            <a:r>
              <a:rPr lang="es-ES" sz="3000" dirty="0" smtClean="0">
                <a:solidFill>
                  <a:srgbClr val="FF00FF"/>
                </a:solidFill>
                <a:latin typeface="Microsoft Sans Serif" pitchFamily="34" charset="0"/>
                <a:cs typeface="Microsoft Sans Serif" pitchFamily="34" charset="0"/>
              </a:rPr>
              <a:t>  </a:t>
            </a: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653058"/>
            <a:ext cx="8229600" cy="4440238"/>
          </a:xfrm>
        </p:spPr>
        <p:txBody>
          <a:bodyPr>
            <a:normAutofit/>
          </a:bodyPr>
          <a:lstStyle/>
          <a:p>
            <a:pPr marL="0" indent="0" algn="just" eaLnBrk="1" hangingPunct="1">
              <a:buFont typeface="Wingdings" pitchFamily="2" charset="2"/>
              <a:buNone/>
              <a:defRPr/>
            </a:pPr>
            <a:r>
              <a:rPr lang="es-ES" sz="3400" b="1" spc="100" dirty="0" smtClean="0">
                <a:solidFill>
                  <a:srgbClr val="FF3300"/>
                </a:solidFill>
                <a:effectLst>
                  <a:outerShdw blurRad="38100" dist="38100" dir="2700000" algn="tl">
                    <a:srgbClr val="000000">
                      <a:alpha val="43137"/>
                    </a:srgbClr>
                  </a:outerShdw>
                </a:effectLst>
                <a:latin typeface="Microsoft Sans Serif" pitchFamily="34" charset="0"/>
                <a:cs typeface="Microsoft Sans Serif" pitchFamily="34" charset="0"/>
              </a:rPr>
              <a:t>Prueba relacionadas a la Mediana</a:t>
            </a:r>
          </a:p>
          <a:p>
            <a:pPr marL="0" indent="0" algn="just" eaLnBrk="1" hangingPunct="1">
              <a:buFont typeface="Wingdings" pitchFamily="2" charset="2"/>
              <a:buNone/>
              <a:defRPr/>
            </a:pPr>
            <a:r>
              <a:rPr lang="es-ES" sz="28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La idea básica que subyace en la </a:t>
            </a:r>
            <a:r>
              <a:rPr lang="es-ES" sz="3000" b="1" spc="100" dirty="0" smtClean="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Prueba del Signo </a:t>
            </a:r>
            <a:r>
              <a:rPr lang="es-ES" sz="28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es el análisis de las frecuencias de los signos positivos y de los negativos para determinar si son significativamente diferentes. Por razones de consistencia y simplicidad se emplea un </a:t>
            </a:r>
            <a:r>
              <a:rPr lang="es-ES" sz="3000" b="1" spc="100" dirty="0" smtClean="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estadístico de prueba </a:t>
            </a:r>
            <a:r>
              <a:rPr lang="es-ES" sz="28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con base en el número de veces que ocurre el signo menos frecuente.    </a:t>
            </a:r>
            <a:r>
              <a:rPr lang="es-ES" sz="2800" spc="100" dirty="0" smtClean="0">
                <a:solidFill>
                  <a:srgbClr val="002060"/>
                </a:solidFill>
                <a:latin typeface="Microsoft Sans Serif" pitchFamily="34" charset="0"/>
                <a:cs typeface="Microsoft Sans Serif" pitchFamily="34" charset="0"/>
              </a:rPr>
              <a:t>  </a:t>
            </a:r>
            <a:endParaRPr lang="es-ES" sz="2800" spc="100" dirty="0">
              <a:solidFill>
                <a:srgbClr val="002060"/>
              </a:solidFill>
              <a:latin typeface="Microsoft Sans Serif" pitchFamily="34" charset="0"/>
              <a:cs typeface="Microsoft Sans Serif" pitchFamily="34" charset="0"/>
            </a:endParaRP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147" name="Rectangle 3"/>
              <p:cNvSpPr>
                <a:spLocks noGrp="1" noChangeArrowheads="1"/>
              </p:cNvSpPr>
              <p:nvPr>
                <p:ph type="body" idx="4294967295"/>
              </p:nvPr>
            </p:nvSpPr>
            <p:spPr>
              <a:xfrm>
                <a:off x="474783" y="1668983"/>
                <a:ext cx="8229600" cy="4511527"/>
              </a:xfrm>
            </p:spPr>
            <p:txBody>
              <a:bodyPr>
                <a:normAutofit/>
              </a:bodyPr>
              <a:lstStyle/>
              <a:p>
                <a:pPr marL="0" lvl="0" indent="0" algn="just">
                  <a:lnSpc>
                    <a:spcPct val="110000"/>
                  </a:lnSpc>
                  <a:spcBef>
                    <a:spcPts val="0"/>
                  </a:spcBef>
                  <a:buNone/>
                  <a:defRPr/>
                </a:pPr>
                <a:r>
                  <a:rPr lang="es-ES" sz="3400" b="1" spc="100" dirty="0" smtClean="0">
                    <a:solidFill>
                      <a:srgbClr val="FF3300"/>
                    </a:solidFill>
                    <a:effectLst>
                      <a:outerShdw blurRad="38100" dist="38100" dir="2700000" algn="tl">
                        <a:srgbClr val="000000">
                          <a:alpha val="43137"/>
                        </a:srgbClr>
                      </a:outerShdw>
                    </a:effectLst>
                    <a:latin typeface="Microsoft Sans Serif" pitchFamily="34" charset="0"/>
                    <a:cs typeface="Microsoft Sans Serif" pitchFamily="34" charset="0"/>
                  </a:rPr>
                  <a:t>Prueba relacionadas a la Mediana</a:t>
                </a:r>
                <a:endParaRPr lang="es-ES"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eaLnBrk="1" hangingPunct="1">
                  <a:lnSpc>
                    <a:spcPct val="110000"/>
                  </a:lnSpc>
                  <a:spcBef>
                    <a:spcPts val="0"/>
                  </a:spcBef>
                  <a:buFont typeface="Wingdings" pitchFamily="2" charset="2"/>
                  <a:buNone/>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La </a:t>
                </a:r>
                <a:r>
                  <a:rPr lang="es-ES" sz="30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Prueba de Signo </a:t>
                </a:r>
                <a:r>
                  <a:rPr lang="es-ES" sz="28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rPr>
                  <a:t>se utiliza para probar hipótesis sobre </a:t>
                </a:r>
                <a:r>
                  <a:rPr lang="es-ES" sz="2800" b="1" dirty="0">
                    <a:solidFill>
                      <a:srgbClr val="FF00FF"/>
                    </a:solidFill>
                    <a:effectLst>
                      <a:outerShdw blurRad="38100" dist="38100" dir="2700000" algn="tl">
                        <a:srgbClr val="C0C0C0"/>
                      </a:outerShdw>
                    </a:effectLst>
                    <a:latin typeface="Microsoft Sans Serif" pitchFamily="34" charset="0"/>
                    <a:cs typeface="Microsoft Sans Serif" pitchFamily="34" charset="0"/>
                  </a:rPr>
                  <a:t>una mediana poblacional</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En el caso de muchos de los procedimientos no paramétricos, la media es reemplazada por la mediana como el </a:t>
                </a:r>
                <a:r>
                  <a:rPr lang="es-ES" sz="28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parámetro de ubicación pertinente</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bajo prueba:</a:t>
                </a:r>
              </a:p>
              <a:p>
                <a:pPr marL="0" indent="0" algn="just" eaLnBrk="1" hangingPunct="1">
                  <a:lnSpc>
                    <a:spcPct val="110000"/>
                  </a:lnSpc>
                  <a:spcBef>
                    <a:spcPts val="0"/>
                  </a:spcBef>
                  <a:buFont typeface="Wingdings" pitchFamily="2" charset="2"/>
                  <a:buNone/>
                  <a:defRPr/>
                </a:pPr>
                <a:endParaRPr lang="es-ES" sz="12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ctr" eaLnBrk="1" hangingPunct="1">
                  <a:lnSpc>
                    <a:spcPct val="110000"/>
                  </a:lnSpc>
                  <a:spcBef>
                    <a:spcPts val="0"/>
                  </a:spcBef>
                  <a:buFont typeface="Wingdings" pitchFamily="2" charset="2"/>
                  <a:buNone/>
                  <a:defRPr/>
                </a:pPr>
                <a14:m>
                  <m:oMath xmlns:m="http://schemas.openxmlformats.org/officeDocument/2006/math">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𝑷</m:t>
                    </m:r>
                    <m:d>
                      <m:dPr>
                        <m:ctrlP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dPr>
                      <m:e>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𝑿</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&gt;</m:t>
                        </m:r>
                        <m:acc>
                          <m:accPr>
                            <m:chr m:val="̃"/>
                            <m:ctrlP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ctrlPr>
                          </m:accPr>
                          <m:e>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𝝁</m:t>
                            </m:r>
                          </m:e>
                        </m:acc>
                      </m:e>
                    </m:d>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m:t>
                    </m:r>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𝑷</m:t>
                    </m:r>
                    <m:d>
                      <m:dPr>
                        <m:ctrlP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dPr>
                      <m:e>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𝑿</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&lt;</m:t>
                        </m:r>
                        <m:acc>
                          <m:accPr>
                            <m:chr m:val="̃"/>
                            <m:ctrlP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ctrlPr>
                          </m:accPr>
                          <m:e>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𝝁</m:t>
                            </m:r>
                          </m:e>
                        </m:acc>
                      </m:e>
                    </m:d>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m:t>
                    </m:r>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𝟎</m:t>
                    </m:r>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m:t>
                    </m:r>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𝟓</m:t>
                    </m:r>
                  </m:oMath>
                </a14:m>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endParaRPr lang="es-ES" sz="2800" dirty="0" smtClean="0">
                  <a:solidFill>
                    <a:srgbClr val="002060"/>
                  </a:solidFill>
                  <a:latin typeface="Microsoft Sans Serif" pitchFamily="34" charset="0"/>
                  <a:cs typeface="Microsoft Sans Serif" pitchFamily="34" charset="0"/>
                </a:endParaRPr>
              </a:p>
            </p:txBody>
          </p:sp>
        </mc:Choice>
        <mc:Fallback xmlns="">
          <p:sp>
            <p:nvSpPr>
              <p:cNvPr id="6147" name="Rectangle 3"/>
              <p:cNvSpPr>
                <a:spLocks noGrp="1" noRot="1" noChangeAspect="1" noMove="1" noResize="1" noEditPoints="1" noAdjustHandles="1" noChangeArrowheads="1" noChangeShapeType="1" noTextEdit="1"/>
              </p:cNvSpPr>
              <p:nvPr>
                <p:ph type="body" idx="4294967295"/>
              </p:nvPr>
            </p:nvSpPr>
            <p:spPr>
              <a:xfrm>
                <a:off x="474783" y="1668983"/>
                <a:ext cx="8229600" cy="4511527"/>
              </a:xfrm>
              <a:blipFill rotWithShape="0">
                <a:blip r:embed="rId3"/>
                <a:stretch>
                  <a:fillRect l="-2148" t="-2027" r="-1926"/>
                </a:stretch>
              </a:blipFill>
            </p:spPr>
            <p:txBody>
              <a:bodyPr/>
              <a:lstStyle/>
              <a:p>
                <a:r>
                  <a:rPr lang="es-MX">
                    <a:noFill/>
                  </a:rPr>
                  <a:t> </a:t>
                </a:r>
              </a:p>
            </p:txBody>
          </p:sp>
        </mc:Fallback>
      </mc:AlternateContent>
      <p:sp>
        <p:nvSpPr>
          <p:cNvPr id="2765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7" name="Rectangle 2"/>
          <p:cNvSpPr txBox="1">
            <a:spLocks noChangeArrowheads="1"/>
          </p:cNvSpPr>
          <p:nvPr/>
        </p:nvSpPr>
        <p:spPr>
          <a:xfrm>
            <a:off x="457200" y="235944"/>
            <a:ext cx="8229600" cy="817611"/>
          </a:xfrm>
          <a:prstGeom prst="rect">
            <a:avLst/>
          </a:prstGeom>
        </p:spPr>
        <p:txBody>
          <a:bodyPr>
            <a:normAutofit/>
          </a:bodyPr>
          <a:lstStyle>
            <a:lvl1pPr algn="l" defTabSz="685800" rtl="0" eaLnBrk="1" latinLnBrk="0" hangingPunct="1">
              <a:spcBef>
                <a:spcPct val="0"/>
              </a:spcBef>
              <a:buNone/>
              <a:defRPr sz="3300" kern="1200">
                <a:solidFill>
                  <a:schemeClr val="tx1"/>
                </a:solidFill>
                <a:latin typeface="+mj-lt"/>
                <a:ea typeface="+mj-ea"/>
                <a:cs typeface="+mj-cs"/>
              </a:defRPr>
            </a:lvl1pPr>
          </a:lstStyle>
          <a:p>
            <a:pPr algn="ctr" fontAlgn="auto">
              <a:spcAft>
                <a:spcPts val="0"/>
              </a:spcAft>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0CF89246-A379-4B75-8A39-9C8395F33F2D}"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134170"/>
            <a:ext cx="8253164" cy="5222179"/>
          </a:xfrm>
        </p:spPr>
        <p:txBody>
          <a:bodyPr>
            <a:noAutofit/>
          </a:bodyPr>
          <a:lstStyle/>
          <a:p>
            <a:pPr algn="just">
              <a:lnSpc>
                <a:spcPct val="100000"/>
              </a:lnSpc>
              <a:spcBef>
                <a:spcPts val="0"/>
              </a:spcBef>
              <a:spcAft>
                <a:spcPts val="0"/>
              </a:spcAft>
            </a:pPr>
            <a:r>
              <a:rPr lang="es-MX" sz="2000" dirty="0">
                <a:solidFill>
                  <a:srgbClr val="002060"/>
                </a:solidFill>
                <a:latin typeface="Microsoft Sans Serif" panose="020B0604020202020204" pitchFamily="34" charset="0"/>
                <a:ea typeface="Times New Roman" panose="02020603050405020304" pitchFamily="18" charset="0"/>
              </a:rPr>
              <a:t>Debido a que cada vez más actividades de enseñanza-aprendizaje tienen lugar en línea o en aulas “inteligentes”, </a:t>
            </a:r>
            <a:r>
              <a:rPr lang="es-MX" sz="2000" dirty="0" smtClean="0">
                <a:solidFill>
                  <a:srgbClr val="002060"/>
                </a:solidFill>
                <a:latin typeface="Microsoft Sans Serif" panose="020B0604020202020204" pitchFamily="34" charset="0"/>
                <a:ea typeface="Times New Roman" panose="02020603050405020304" pitchFamily="18" charset="0"/>
              </a:rPr>
              <a:t>las cuales </a:t>
            </a:r>
            <a:r>
              <a:rPr lang="es-MX" sz="2000" dirty="0">
                <a:solidFill>
                  <a:srgbClr val="002060"/>
                </a:solidFill>
                <a:latin typeface="Microsoft Sans Serif" panose="020B0604020202020204" pitchFamily="34" charset="0"/>
                <a:ea typeface="Times New Roman" panose="02020603050405020304" pitchFamily="18" charset="0"/>
              </a:rPr>
              <a:t>disponen de una computadora y un equipo audiovisual, los profesores optamos por el uso de las presentaciones de </a:t>
            </a:r>
            <a:r>
              <a:rPr lang="es-MX" sz="2000" dirty="0" err="1">
                <a:solidFill>
                  <a:srgbClr val="002060"/>
                </a:solidFill>
                <a:latin typeface="Microsoft Sans Serif" panose="020B0604020202020204" pitchFamily="34" charset="0"/>
                <a:ea typeface="Times New Roman" panose="02020603050405020304" pitchFamily="18" charset="0"/>
              </a:rPr>
              <a:t>Power</a:t>
            </a:r>
            <a:r>
              <a:rPr lang="es-MX" sz="2000" dirty="0">
                <a:solidFill>
                  <a:srgbClr val="002060"/>
                </a:solidFill>
                <a:latin typeface="Microsoft Sans Serif" panose="020B0604020202020204" pitchFamily="34" charset="0"/>
                <a:ea typeface="Times New Roman" panose="02020603050405020304" pitchFamily="18" charset="0"/>
              </a:rPr>
              <a:t> Point</a:t>
            </a:r>
            <a:r>
              <a:rPr lang="es-MX" sz="2000" b="1" dirty="0">
                <a:solidFill>
                  <a:srgbClr val="002060"/>
                </a:solidFill>
                <a:latin typeface="Microsoft Sans Serif" panose="020B0604020202020204" pitchFamily="34" charset="0"/>
                <a:ea typeface="Times New Roman" panose="02020603050405020304" pitchFamily="18" charset="0"/>
              </a:rPr>
              <a:t> </a:t>
            </a:r>
            <a:r>
              <a:rPr lang="es-MX" sz="2000" dirty="0">
                <a:solidFill>
                  <a:srgbClr val="002060"/>
                </a:solidFill>
                <a:latin typeface="Microsoft Sans Serif" panose="020B0604020202020204" pitchFamily="34" charset="0"/>
                <a:ea typeface="Times New Roman" panose="02020603050405020304" pitchFamily="18" charset="0"/>
              </a:rPr>
              <a:t>para acompañar a los alumnos en sus procesos de instrucción o formación. La utilización de este tipo de recursos didácticos ayuda a los estudiantes a relacionarse de forma más favorable con el profesor, además de que los mantiene más interesados en el material que se presenta, ya que es de gran ayuda para su experiencia de aprendizaje</a:t>
            </a:r>
            <a:r>
              <a:rPr lang="es-MX" sz="2000" dirty="0" smtClean="0">
                <a:solidFill>
                  <a:srgbClr val="002060"/>
                </a:solidFill>
                <a:latin typeface="Microsoft Sans Serif" panose="020B0604020202020204" pitchFamily="34" charset="0"/>
                <a:ea typeface="Times New Roman" panose="02020603050405020304" pitchFamily="18" charset="0"/>
              </a:rPr>
              <a:t>.</a:t>
            </a:r>
          </a:p>
          <a:p>
            <a:pPr algn="just">
              <a:lnSpc>
                <a:spcPct val="100000"/>
              </a:lnSpc>
              <a:spcBef>
                <a:spcPts val="0"/>
              </a:spcBef>
              <a:spcAft>
                <a:spcPts val="0"/>
              </a:spcAft>
            </a:pPr>
            <a:endParaRPr lang="es-MX" sz="1200" dirty="0">
              <a:solidFill>
                <a:srgbClr val="002060"/>
              </a:solidFill>
              <a:latin typeface="Microsoft Sans Serif" panose="020B0604020202020204" pitchFamily="34" charset="0"/>
              <a:ea typeface="Times New Roman" panose="02020603050405020304" pitchFamily="18" charset="0"/>
            </a:endParaRPr>
          </a:p>
          <a:p>
            <a:pPr algn="just">
              <a:lnSpc>
                <a:spcPct val="100000"/>
              </a:lnSpc>
              <a:spcBef>
                <a:spcPts val="0"/>
              </a:spcBef>
              <a:spcAft>
                <a:spcPts val="0"/>
              </a:spcAft>
            </a:pPr>
            <a:r>
              <a:rPr lang="es-MX" sz="2000" dirty="0" smtClean="0">
                <a:solidFill>
                  <a:srgbClr val="002060"/>
                </a:solidFill>
                <a:latin typeface="Microsoft Sans Serif" panose="020B0604020202020204" pitchFamily="34" charset="0"/>
                <a:ea typeface="Times New Roman" panose="02020603050405020304" pitchFamily="18" charset="0"/>
              </a:rPr>
              <a:t>Existen </a:t>
            </a:r>
            <a:r>
              <a:rPr lang="es-MX" sz="2000" dirty="0">
                <a:solidFill>
                  <a:srgbClr val="002060"/>
                </a:solidFill>
                <a:latin typeface="Microsoft Sans Serif" panose="020B0604020202020204" pitchFamily="34" charset="0"/>
                <a:ea typeface="Times New Roman" panose="02020603050405020304" pitchFamily="18" charset="0"/>
              </a:rPr>
              <a:t>tres objetivos que prácticamente definen cualquier tipo de presentación (científica, comercial, financiera, entre otros): 1. Conectar con la audiencia; 2. Dirigir y mantener la atención; y 3. Fomentar la comprensión del tema a tratar. Estos tres objetivos constituyen tres claves para el éxito de toda presentación. Una buena estructura de la presentación, ayudada por un buen diseño del material favorecen </a:t>
            </a:r>
            <a:r>
              <a:rPr lang="es-MX" sz="2000" dirty="0" smtClean="0">
                <a:solidFill>
                  <a:srgbClr val="002060"/>
                </a:solidFill>
                <a:latin typeface="Microsoft Sans Serif" panose="020B0604020202020204" pitchFamily="34" charset="0"/>
                <a:ea typeface="Times New Roman" panose="02020603050405020304" pitchFamily="18" charset="0"/>
              </a:rPr>
              <a:t>captar </a:t>
            </a:r>
            <a:r>
              <a:rPr lang="es-MX" sz="2000" dirty="0">
                <a:solidFill>
                  <a:srgbClr val="002060"/>
                </a:solidFill>
                <a:latin typeface="Microsoft Sans Serif" panose="020B0604020202020204" pitchFamily="34" charset="0"/>
                <a:ea typeface="Times New Roman" panose="02020603050405020304" pitchFamily="18" charset="0"/>
              </a:rPr>
              <a:t>el interés de los estudiantes y mantenerlo. </a:t>
            </a: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a:defRPr/>
            </a:pPr>
            <a:r>
              <a:rPr lang="es-ES" altLang="es-MX" dirty="0" smtClean="0">
                <a:solidFill>
                  <a:prstClr val="black">
                    <a:tint val="75000"/>
                  </a:prstClr>
                </a:solidFill>
              </a:rPr>
              <a:t>2</a:t>
            </a:r>
            <a:endParaRPr lang="es-ES" altLang="es-MX" dirty="0">
              <a:solidFill>
                <a:prstClr val="black">
                  <a:tint val="75000"/>
                </a:prstClr>
              </a:solidFill>
            </a:endParaRPr>
          </a:p>
        </p:txBody>
      </p:sp>
    </p:spTree>
    <p:extLst>
      <p:ext uri="{BB962C8B-B14F-4D97-AF65-F5344CB8AC3E}">
        <p14:creationId xmlns:p14="http://schemas.microsoft.com/office/powerpoint/2010/main" val="18843596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844824"/>
            <a:ext cx="8229600" cy="4032447"/>
          </a:xfrm>
        </p:spPr>
        <p:txBody>
          <a:bodyPr>
            <a:normAutofit/>
          </a:bodyPr>
          <a:lstStyle/>
          <a:p>
            <a:pPr marL="0" lvl="0" indent="0" algn="just">
              <a:lnSpc>
                <a:spcPct val="110000"/>
              </a:lnSpc>
              <a:spcBef>
                <a:spcPts val="0"/>
              </a:spcBef>
              <a:buNone/>
              <a:defRPr/>
            </a:pPr>
            <a:r>
              <a:rPr lang="es-ES" sz="3400" b="1" spc="100" dirty="0">
                <a:solidFill>
                  <a:srgbClr val="FF3300"/>
                </a:solidFill>
                <a:effectLst>
                  <a:outerShdw blurRad="38100" dist="38100" dir="2700000" algn="tl">
                    <a:srgbClr val="000000">
                      <a:alpha val="43137"/>
                    </a:srgbClr>
                  </a:outerShdw>
                </a:effectLst>
                <a:latin typeface="Microsoft Sans Serif" pitchFamily="34" charset="0"/>
                <a:cs typeface="Microsoft Sans Serif" pitchFamily="34" charset="0"/>
              </a:rPr>
              <a:t>Prueba relacionadas a la Mediana</a:t>
            </a:r>
            <a:endParaRPr lang="es-ES"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82563" indent="-182563" algn="just" eaLnBrk="1" hangingPunct="1">
              <a:lnSpc>
                <a:spcPct val="110000"/>
              </a:lnSpc>
              <a:spcBef>
                <a:spcPts val="0"/>
              </a:spcBef>
              <a:buFont typeface="Wingdings" pitchFamily="2" charset="2"/>
              <a:buNone/>
              <a:defRPr/>
            </a:pPr>
            <a:r>
              <a:rPr lang="es-ES" sz="2800" b="1" dirty="0" smtClean="0">
                <a:solidFill>
                  <a:schemeClr val="accent5">
                    <a:lumMod val="75000"/>
                  </a:schemeClr>
                </a:solidFill>
                <a:effectLst>
                  <a:outerShdw blurRad="38100" dist="38100" dir="2700000" algn="tl">
                    <a:srgbClr val="C0C0C0"/>
                  </a:outerShdw>
                </a:effectLst>
                <a:latin typeface="Microsoft Sans Serif" pitchFamily="34" charset="0"/>
                <a:cs typeface="Microsoft Sans Serif" pitchFamily="34" charset="0"/>
              </a:rPr>
              <a:t>Requisitos o supuesto de la prueba</a:t>
            </a:r>
            <a:r>
              <a:rPr lang="es-ES" sz="2800" b="1" dirty="0">
                <a:solidFill>
                  <a:schemeClr val="accent5">
                    <a:lumMod val="75000"/>
                  </a:schemeClr>
                </a:solidFill>
                <a:effectLst>
                  <a:outerShdw blurRad="38100" dist="38100" dir="2700000" algn="tl">
                    <a:srgbClr val="C0C0C0"/>
                  </a:outerShdw>
                </a:effectLst>
                <a:latin typeface="Microsoft Sans Serif" pitchFamily="34" charset="0"/>
                <a:cs typeface="Microsoft Sans Serif" pitchFamily="34" charset="0"/>
              </a:rPr>
              <a:t>:</a:t>
            </a:r>
          </a:p>
          <a:p>
            <a:pPr marL="182563" indent="-182563" algn="just" eaLnBrk="1" hangingPunct="1">
              <a:lnSpc>
                <a:spcPct val="110000"/>
              </a:lnSpc>
              <a:spcBef>
                <a:spcPts val="0"/>
              </a:spcBef>
              <a:buClr>
                <a:srgbClr val="002060"/>
              </a:buClr>
              <a:buFont typeface="Arial" charset="0"/>
              <a:buChar char="•"/>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Los datos muestrales se </a:t>
            </a:r>
            <a:r>
              <a:rPr lang="es-ES" sz="28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seleccionan aleatoriamente.</a:t>
            </a:r>
          </a:p>
          <a:p>
            <a:pPr marL="182563" indent="-182563" algn="just" eaLnBrk="1" hangingPunct="1">
              <a:lnSpc>
                <a:spcPct val="110000"/>
              </a:lnSpc>
              <a:spcBef>
                <a:spcPts val="0"/>
              </a:spcBef>
              <a:buClr>
                <a:srgbClr val="002060"/>
              </a:buClr>
              <a:buFont typeface="Arial" charset="0"/>
              <a:buChar char="•"/>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No existe el requisito de que los </a:t>
            </a:r>
            <a:r>
              <a:rPr lang="es-ES" sz="28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datos muestrales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provengan de una población con una </a:t>
            </a:r>
            <a:r>
              <a:rPr lang="es-ES" sz="28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distribución particular</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como por ejemplo una distribución normal. </a:t>
            </a:r>
            <a:r>
              <a:rPr lang="es-ES" sz="2800" dirty="0" smtClean="0">
                <a:solidFill>
                  <a:srgbClr val="002060"/>
                </a:solidFill>
                <a:latin typeface="Microsoft Sans Serif" pitchFamily="34" charset="0"/>
                <a:cs typeface="Microsoft Sans Serif" pitchFamily="34" charset="0"/>
              </a:rPr>
              <a:t>  </a:t>
            </a: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147" name="Rectangle 3"/>
              <p:cNvSpPr>
                <a:spLocks noGrp="1" noChangeArrowheads="1"/>
              </p:cNvSpPr>
              <p:nvPr>
                <p:ph idx="1"/>
              </p:nvPr>
            </p:nvSpPr>
            <p:spPr>
              <a:xfrm>
                <a:off x="457200" y="1700560"/>
                <a:ext cx="8229600" cy="4464744"/>
              </a:xfrm>
            </p:spPr>
            <p:txBody>
              <a:bodyPr>
                <a:normAutofit lnSpcReduction="10000"/>
              </a:bodyPr>
              <a:lstStyle/>
              <a:p>
                <a:pPr marL="0" lvl="0" indent="0" algn="just">
                  <a:lnSpc>
                    <a:spcPct val="110000"/>
                  </a:lnSpc>
                  <a:spcBef>
                    <a:spcPts val="0"/>
                  </a:spcBef>
                  <a:buNone/>
                  <a:defRPr/>
                </a:pPr>
                <a:r>
                  <a:rPr lang="es-ES" sz="3400" b="1" spc="100" dirty="0" smtClean="0">
                    <a:solidFill>
                      <a:srgbClr val="FF3300"/>
                    </a:solidFill>
                    <a:effectLst>
                      <a:outerShdw blurRad="38100" dist="38100" dir="2700000" algn="tl">
                        <a:srgbClr val="000000">
                          <a:alpha val="43137"/>
                        </a:srgbClr>
                      </a:outerShdw>
                    </a:effectLst>
                    <a:latin typeface="Microsoft Sans Serif" pitchFamily="34" charset="0"/>
                    <a:cs typeface="Microsoft Sans Serif" pitchFamily="34" charset="0"/>
                  </a:rPr>
                  <a:t>Prueba relacionadas a la Mediana</a:t>
                </a:r>
                <a:endParaRPr lang="es-ES" sz="28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endParaRPr>
              </a:p>
              <a:p>
                <a:pPr marL="182563" indent="-182563" algn="just" eaLnBrk="1" hangingPunct="1">
                  <a:lnSpc>
                    <a:spcPct val="110000"/>
                  </a:lnSpc>
                  <a:spcBef>
                    <a:spcPts val="0"/>
                  </a:spcBef>
                  <a:buFont typeface="Wingdings" pitchFamily="2" charset="2"/>
                  <a:buNone/>
                  <a:defRPr/>
                </a:pPr>
                <a:r>
                  <a:rPr lang="es-ES" sz="2800" b="1" dirty="0" smtClean="0">
                    <a:solidFill>
                      <a:schemeClr val="accent5">
                        <a:lumMod val="75000"/>
                      </a:schemeClr>
                    </a:solidFill>
                    <a:effectLst>
                      <a:outerShdw blurRad="38100" dist="38100" dir="2700000" algn="tl">
                        <a:srgbClr val="C0C0C0"/>
                      </a:outerShdw>
                    </a:effectLst>
                    <a:latin typeface="Microsoft Sans Serif" pitchFamily="34" charset="0"/>
                    <a:cs typeface="Microsoft Sans Serif" pitchFamily="34" charset="0"/>
                  </a:rPr>
                  <a:t>Estadístico de prueba:</a:t>
                </a:r>
              </a:p>
              <a:p>
                <a:pPr marL="182563" indent="-182563" algn="just" eaLnBrk="1" hangingPunct="1">
                  <a:lnSpc>
                    <a:spcPct val="110000"/>
                  </a:lnSpc>
                  <a:spcBef>
                    <a:spcPts val="0"/>
                  </a:spcBef>
                  <a:buClr>
                    <a:srgbClr val="002060"/>
                  </a:buClr>
                  <a:buFont typeface="Arial" charset="0"/>
                  <a:buChar char="•"/>
                  <a:defRP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Para n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 25 se emplea </a:t>
                </a:r>
                <a:r>
                  <a:rPr lang="es-ES" sz="3000" b="1" dirty="0">
                    <a:solidFill>
                      <a:srgbClr val="FF00FF"/>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S</a:t>
                </a:r>
                <a:r>
                  <a:rPr lang="es-ES" sz="3000" b="1" i="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(el número de veces que ocurre el signo, positivo o negativo, con menor frecuencia)</a:t>
                </a:r>
              </a:p>
              <a:p>
                <a:pPr marL="182563" indent="-182563" algn="just" eaLnBrk="1" hangingPunct="1">
                  <a:lnSpc>
                    <a:spcPct val="110000"/>
                  </a:lnSpc>
                  <a:spcBef>
                    <a:spcPts val="0"/>
                  </a:spcBef>
                  <a:buClr>
                    <a:srgbClr val="002060"/>
                  </a:buClr>
                  <a:buFont typeface="Arial" charset="0"/>
                  <a:buChar char="•"/>
                  <a:defRP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Para n  25 se emplea el estadístico </a:t>
                </a:r>
                <a:r>
                  <a:rPr lang="es-ES" sz="30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Z</a:t>
                </a:r>
              </a:p>
              <a:p>
                <a:pPr marL="0" indent="0" algn="just" eaLnBrk="1" hangingPunct="1">
                  <a:lnSpc>
                    <a:spcPct val="110000"/>
                  </a:lnSpc>
                  <a:spcBef>
                    <a:spcPts val="0"/>
                  </a:spcBef>
                  <a:buClr>
                    <a:srgbClr val="002060"/>
                  </a:buClr>
                  <a:buNone/>
                  <a:defRPr/>
                </a:pPr>
                <a14:m>
                  <m:oMathPara xmlns:m="http://schemas.openxmlformats.org/officeDocument/2006/math">
                    <m:oMathParaPr>
                      <m:jc m:val="centerGroup"/>
                    </m:oMathParaPr>
                    <m:oMath xmlns:m="http://schemas.openxmlformats.org/officeDocument/2006/math">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sym typeface="Symbol" pitchFamily="18" charset="2"/>
                        </a:rPr>
                        <m:t>𝒁</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m:t>
                      </m:r>
                      <m:f>
                        <m:fPr>
                          <m:ctrlP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ctrlPr>
                        </m:fPr>
                        <m:num>
                          <m:d>
                            <m:dPr>
                              <m:ctrlP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ctrlPr>
                            </m:dPr>
                            <m:e>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𝒙</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𝟎</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𝟓</m:t>
                              </m:r>
                            </m:e>
                          </m:d>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 − </m:t>
                          </m:r>
                          <m:d>
                            <m:dPr>
                              <m:ctrlP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ctrlPr>
                            </m:dPr>
                            <m:e>
                              <m:f>
                                <m:fPr>
                                  <m:ctrlP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ctrlPr>
                                </m:fPr>
                                <m:num>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𝒏</m:t>
                                  </m:r>
                                </m:num>
                                <m:den>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𝟐</m:t>
                                  </m:r>
                                </m:den>
                              </m:f>
                            </m:e>
                          </m:d>
                        </m:num>
                        <m:den>
                          <m:f>
                            <m:fPr>
                              <m:ctrlP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ctrlPr>
                            </m:fPr>
                            <m:num>
                              <m:rad>
                                <m:radPr>
                                  <m:degHide m:val="on"/>
                                  <m:ctrlP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ctrlPr>
                                </m:radPr>
                                <m:deg/>
                                <m:e>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𝒏</m:t>
                                  </m:r>
                                </m:e>
                              </m:rad>
                            </m:num>
                            <m:den>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sym typeface="Symbol" pitchFamily="18" charset="2"/>
                                </a:rPr>
                                <m:t>𝟐</m:t>
                              </m:r>
                            </m:den>
                          </m:f>
                        </m:den>
                      </m:f>
                    </m:oMath>
                  </m:oMathPara>
                </a14:m>
                <a:endParaRPr lang="es-ES" sz="2800" b="1" i="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itchFamily="18" charset="2"/>
                </a:endParaRPr>
              </a:p>
            </p:txBody>
          </p:sp>
        </mc:Choice>
        <mc:Fallback xmlns="">
          <p:sp>
            <p:nvSpPr>
              <p:cNvPr id="6147" name="Rectangle 3"/>
              <p:cNvSpPr>
                <a:spLocks noGrp="1" noRot="1" noChangeAspect="1" noMove="1" noResize="1" noEditPoints="1" noAdjustHandles="1" noChangeArrowheads="1" noChangeShapeType="1" noTextEdit="1"/>
              </p:cNvSpPr>
              <p:nvPr>
                <p:ph idx="1"/>
              </p:nvPr>
            </p:nvSpPr>
            <p:spPr>
              <a:xfrm>
                <a:off x="457200" y="1700560"/>
                <a:ext cx="8229600" cy="4464744"/>
              </a:xfrm>
              <a:blipFill rotWithShape="0">
                <a:blip r:embed="rId3"/>
                <a:stretch>
                  <a:fillRect l="-2148" t="-2049" r="-2222" b="-683"/>
                </a:stretch>
              </a:blipFill>
            </p:spPr>
            <p:txBody>
              <a:bodyPr/>
              <a:lstStyle/>
              <a:p>
                <a:r>
                  <a:rPr lang="es-MX">
                    <a:noFill/>
                  </a:rPr>
                  <a:t> </a:t>
                </a:r>
              </a:p>
            </p:txBody>
          </p:sp>
        </mc:Fallback>
      </mc:AlternateContent>
      <p:sp>
        <p:nvSpPr>
          <p:cNvPr id="3174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7"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00050" y="1484784"/>
            <a:ext cx="8435975" cy="4670674"/>
          </a:xfrm>
        </p:spPr>
        <p:txBody>
          <a:bodyPr>
            <a:normAutofit fontScale="70000" lnSpcReduction="20000"/>
          </a:bodyPr>
          <a:lstStyle/>
          <a:p>
            <a:pPr marL="0" lvl="0" indent="0" algn="just">
              <a:lnSpc>
                <a:spcPct val="120000"/>
              </a:lnSpc>
              <a:spcBef>
                <a:spcPts val="0"/>
              </a:spcBef>
              <a:buNone/>
              <a:defRPr/>
            </a:pPr>
            <a:r>
              <a:rPr lang="es-ES" sz="5400" b="1" spc="100" dirty="0">
                <a:solidFill>
                  <a:srgbClr val="FF3300"/>
                </a:solidFill>
                <a:effectLst>
                  <a:outerShdw blurRad="38100" dist="38100" dir="2700000" algn="tl">
                    <a:srgbClr val="000000">
                      <a:alpha val="43137"/>
                    </a:srgbClr>
                  </a:outerShdw>
                </a:effectLst>
                <a:latin typeface="Microsoft Sans Serif" pitchFamily="34" charset="0"/>
                <a:cs typeface="Microsoft Sans Serif" pitchFamily="34" charset="0"/>
              </a:rPr>
              <a:t>Prueba relacionadas a la </a:t>
            </a:r>
            <a:r>
              <a:rPr lang="es-ES" sz="5400" b="1" spc="100" dirty="0" smtClean="0">
                <a:solidFill>
                  <a:srgbClr val="FF3300"/>
                </a:solidFill>
                <a:effectLst>
                  <a:outerShdw blurRad="38100" dist="38100" dir="2700000" algn="tl">
                    <a:srgbClr val="000000">
                      <a:alpha val="43137"/>
                    </a:srgbClr>
                  </a:outerShdw>
                </a:effectLst>
                <a:latin typeface="Microsoft Sans Serif" pitchFamily="34" charset="0"/>
                <a:cs typeface="Microsoft Sans Serif" pitchFamily="34" charset="0"/>
              </a:rPr>
              <a:t>Mediana</a:t>
            </a:r>
            <a:endParaRPr lang="es-ES" sz="5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82563" lvl="0" indent="-182563" algn="just">
              <a:lnSpc>
                <a:spcPct val="120000"/>
              </a:lnSpc>
              <a:spcBef>
                <a:spcPts val="0"/>
              </a:spcBef>
              <a:buNone/>
              <a:defRPr/>
            </a:pPr>
            <a:r>
              <a:rPr lang="es-ES" sz="4500" b="1" dirty="0">
                <a:solidFill>
                  <a:srgbClr val="4472C4">
                    <a:lumMod val="75000"/>
                  </a:srgbClr>
                </a:solidFill>
                <a:effectLst>
                  <a:outerShdw blurRad="38100" dist="38100" dir="2700000" algn="tl">
                    <a:srgbClr val="C0C0C0"/>
                  </a:outerShdw>
                </a:effectLst>
                <a:latin typeface="Microsoft Sans Serif" pitchFamily="34" charset="0"/>
                <a:cs typeface="Microsoft Sans Serif" pitchFamily="34" charset="0"/>
              </a:rPr>
              <a:t>Estadístico de prueba:</a:t>
            </a:r>
          </a:p>
          <a:p>
            <a:pPr algn="just" eaLnBrk="1" hangingPunct="1">
              <a:lnSpc>
                <a:spcPct val="120000"/>
              </a:lnSpc>
              <a:spcBef>
                <a:spcPts val="0"/>
              </a:spcBef>
              <a:buClr>
                <a:srgbClr val="002060"/>
              </a:buClr>
              <a:buFont typeface="Arial" pitchFamily="34" charset="0"/>
              <a:buChar char="•"/>
              <a:defRPr/>
            </a:pPr>
            <a:r>
              <a:rPr lang="es-ES" sz="4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La </a:t>
            </a:r>
            <a:r>
              <a:rPr lang="es-ES" sz="40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Prueba de los Signos</a:t>
            </a:r>
            <a:r>
              <a:rPr lang="es-ES" sz="40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 </a:t>
            </a:r>
            <a:r>
              <a:rPr lang="es-ES" sz="4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utiliza el estadístico de prueba </a:t>
            </a:r>
            <a:r>
              <a:rPr lang="es-ES" sz="40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S</a:t>
            </a:r>
            <a:r>
              <a:rPr lang="es-ES" sz="4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donde: </a:t>
            </a:r>
          </a:p>
          <a:p>
            <a:pPr algn="just" eaLnBrk="1" hangingPunct="1">
              <a:lnSpc>
                <a:spcPct val="120000"/>
              </a:lnSpc>
              <a:spcBef>
                <a:spcPts val="0"/>
              </a:spcBef>
              <a:buClr>
                <a:srgbClr val="002060"/>
              </a:buClr>
              <a:buFont typeface="Wingdings" pitchFamily="2" charset="2"/>
              <a:buNone/>
              <a:defRPr/>
            </a:pPr>
            <a:endParaRPr lang="es-ES" sz="22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algn="ctr" eaLnBrk="1" hangingPunct="1">
              <a:lnSpc>
                <a:spcPct val="120000"/>
              </a:lnSpc>
              <a:spcBef>
                <a:spcPts val="0"/>
              </a:spcBef>
              <a:buClr>
                <a:srgbClr val="002060"/>
              </a:buClr>
              <a:buFont typeface="Wingdings" pitchFamily="2" charset="2"/>
              <a:buNone/>
              <a:defRPr/>
            </a:pPr>
            <a:r>
              <a:rPr lang="es-ES" sz="43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S = Número de observaciones correspondiente al signo con menor frecuencia </a:t>
            </a:r>
          </a:p>
          <a:p>
            <a:pPr algn="ctr" eaLnBrk="1" hangingPunct="1">
              <a:lnSpc>
                <a:spcPct val="120000"/>
              </a:lnSpc>
              <a:spcBef>
                <a:spcPts val="0"/>
              </a:spcBef>
              <a:buClr>
                <a:srgbClr val="002060"/>
              </a:buClr>
              <a:buFont typeface="Wingdings" pitchFamily="2" charset="2"/>
              <a:buNone/>
              <a:defRPr/>
            </a:pPr>
            <a:endParaRPr lang="es-ES" sz="23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endParaRPr>
          </a:p>
          <a:p>
            <a:pPr algn="just" eaLnBrk="1" hangingPunct="1">
              <a:lnSpc>
                <a:spcPct val="120000"/>
              </a:lnSpc>
              <a:spcBef>
                <a:spcPts val="0"/>
              </a:spcBef>
              <a:buClr>
                <a:srgbClr val="002060"/>
              </a:buClr>
              <a:buFont typeface="Arial" pitchFamily="34" charset="0"/>
              <a:buChar char="•"/>
              <a:defRPr/>
            </a:pPr>
            <a:r>
              <a:rPr lang="es-ES" sz="40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S </a:t>
            </a:r>
            <a:r>
              <a:rPr lang="es-ES" sz="4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sólo depende del signo (positivo o negativo) referente a la diferencia entre cada observación y el valor de la mediana.</a:t>
            </a: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700808"/>
            <a:ext cx="8229600" cy="4320480"/>
          </a:xfrm>
        </p:spPr>
        <p:txBody>
          <a:bodyPr>
            <a:normAutofit fontScale="92500" lnSpcReduction="20000"/>
          </a:bodyPr>
          <a:lstStyle/>
          <a:p>
            <a:pPr marL="0" lvl="0" indent="0" algn="just">
              <a:lnSpc>
                <a:spcPct val="120000"/>
              </a:lnSpc>
              <a:spcBef>
                <a:spcPts val="0"/>
              </a:spcBef>
              <a:buNone/>
              <a:defRPr/>
            </a:pPr>
            <a:r>
              <a:rPr lang="es-ES" sz="3700" b="1" spc="100" dirty="0">
                <a:solidFill>
                  <a:srgbClr val="FF3300"/>
                </a:solidFill>
                <a:effectLst>
                  <a:outerShdw blurRad="38100" dist="38100" dir="2700000" algn="tl">
                    <a:srgbClr val="000000">
                      <a:alpha val="43137"/>
                    </a:srgbClr>
                  </a:outerShdw>
                </a:effectLst>
                <a:latin typeface="Microsoft Sans Serif" pitchFamily="34" charset="0"/>
                <a:cs typeface="Microsoft Sans Serif" pitchFamily="34" charset="0"/>
              </a:rPr>
              <a:t>Prueba relacionadas a la </a:t>
            </a:r>
            <a:r>
              <a:rPr lang="es-ES" sz="3700" b="1" spc="100" dirty="0" smtClean="0">
                <a:solidFill>
                  <a:srgbClr val="FF3300"/>
                </a:solidFill>
                <a:effectLst>
                  <a:outerShdw blurRad="38100" dist="38100" dir="2700000" algn="tl">
                    <a:srgbClr val="000000">
                      <a:alpha val="43137"/>
                    </a:srgbClr>
                  </a:outerShdw>
                </a:effectLst>
                <a:latin typeface="Microsoft Sans Serif" pitchFamily="34" charset="0"/>
                <a:cs typeface="Microsoft Sans Serif" pitchFamily="34" charset="0"/>
              </a:rPr>
              <a:t>Mediana</a:t>
            </a:r>
            <a:endParaRPr lang="es-ES" sz="37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endParaRPr>
          </a:p>
          <a:p>
            <a:pPr marL="182563" indent="-182563" algn="just" eaLnBrk="1" hangingPunct="1">
              <a:lnSpc>
                <a:spcPct val="120000"/>
              </a:lnSpc>
              <a:spcBef>
                <a:spcPts val="0"/>
              </a:spcBef>
              <a:buFont typeface="Wingdings" pitchFamily="2" charset="2"/>
              <a:buNone/>
              <a:defRPr/>
            </a:pPr>
            <a:r>
              <a:rPr lang="es-ES" sz="3300" b="1" dirty="0" smtClean="0">
                <a:solidFill>
                  <a:schemeClr val="accent5">
                    <a:lumMod val="75000"/>
                  </a:schemeClr>
                </a:solidFill>
                <a:effectLst>
                  <a:outerShdw blurRad="38100" dist="38100" dir="2700000" algn="tl">
                    <a:srgbClr val="C0C0C0"/>
                  </a:outerShdw>
                </a:effectLst>
                <a:latin typeface="Microsoft Sans Serif" pitchFamily="34" charset="0"/>
                <a:cs typeface="Microsoft Sans Serif" pitchFamily="34" charset="0"/>
              </a:rPr>
              <a:t>Valores críticos:</a:t>
            </a:r>
          </a:p>
          <a:p>
            <a:pPr marL="182563" indent="-182563" algn="just" eaLnBrk="1" hangingPunct="1">
              <a:lnSpc>
                <a:spcPct val="120000"/>
              </a:lnSpc>
              <a:spcBef>
                <a:spcPts val="0"/>
              </a:spcBef>
              <a:buClr>
                <a:srgbClr val="002060"/>
              </a:buClr>
              <a:buFont typeface="Arial" charset="0"/>
              <a:buChar char="•"/>
              <a:defRPr/>
            </a:pPr>
            <a:r>
              <a:rPr lang="es-ES" sz="33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Para n </a:t>
            </a:r>
            <a:r>
              <a:rPr lang="es-ES" sz="33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 25 los </a:t>
            </a:r>
            <a:r>
              <a:rPr lang="es-ES" sz="33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valores críticos de S </a:t>
            </a:r>
            <a:r>
              <a:rPr lang="es-ES" sz="33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se encuentran en la </a:t>
            </a:r>
            <a:r>
              <a:rPr lang="es-ES" sz="3500" b="1" dirty="0">
                <a:solidFill>
                  <a:srgbClr val="00CC0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Tabla  de Valores Críticos para la Prueba de los </a:t>
            </a:r>
            <a:r>
              <a:rPr lang="es-ES" sz="35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Signos.</a:t>
            </a:r>
            <a:endParaRPr lang="es-ES" sz="3500" b="1" dirty="0">
              <a:solidFill>
                <a:srgbClr val="00CC00"/>
              </a:solidFill>
              <a:effectLst>
                <a:outerShdw blurRad="38100" dist="38100" dir="2700000" algn="tl">
                  <a:srgbClr val="C0C0C0"/>
                </a:outerShdw>
              </a:effectLst>
              <a:latin typeface="Microsoft Sans Serif" pitchFamily="34" charset="0"/>
              <a:cs typeface="Microsoft Sans Serif" pitchFamily="34" charset="0"/>
              <a:sym typeface="Symbol" pitchFamily="18" charset="2"/>
            </a:endParaRPr>
          </a:p>
          <a:p>
            <a:pPr marL="182563" indent="-182563" algn="just" eaLnBrk="1" hangingPunct="1">
              <a:lnSpc>
                <a:spcPct val="120000"/>
              </a:lnSpc>
              <a:spcBef>
                <a:spcPts val="0"/>
              </a:spcBef>
              <a:buClr>
                <a:srgbClr val="002060"/>
              </a:buClr>
              <a:buFont typeface="Arial" charset="0"/>
              <a:buChar char="•"/>
              <a:defRPr/>
            </a:pPr>
            <a:r>
              <a:rPr lang="es-ES" sz="33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Para n  25 los </a:t>
            </a:r>
            <a:r>
              <a:rPr lang="es-ES" sz="33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valores críticos de </a:t>
            </a:r>
            <a:r>
              <a:rPr lang="es-ES" sz="3400" b="1" dirty="0">
                <a:solidFill>
                  <a:srgbClr val="FF00FF"/>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Z</a:t>
            </a:r>
            <a:r>
              <a:rPr lang="es-ES" sz="33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 se encuentran en la </a:t>
            </a:r>
            <a:r>
              <a:rPr lang="es-ES" sz="3500" b="1" dirty="0">
                <a:solidFill>
                  <a:srgbClr val="00CC0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Tabla de Valores de Z para la Distribución Normal</a:t>
            </a:r>
            <a:r>
              <a:rPr lang="es-ES" sz="33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sym typeface="Symbol" pitchFamily="18" charset="2"/>
              </a:rPr>
              <a:t>.</a:t>
            </a:r>
          </a:p>
        </p:txBody>
      </p:sp>
      <p:sp>
        <p:nvSpPr>
          <p:cNvPr id="3379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916832"/>
            <a:ext cx="8229600" cy="2880320"/>
          </a:xfrm>
        </p:spPr>
        <p:txBody>
          <a:bodyPr>
            <a:normAutofit/>
          </a:bodyPr>
          <a:lstStyle/>
          <a:p>
            <a:pPr marL="0" indent="0" algn="just" eaLnBrk="1" hangingPunct="1">
              <a:buFont typeface="Wingdings" pitchFamily="2" charset="2"/>
              <a:buNone/>
              <a:defRPr/>
            </a:pPr>
            <a:r>
              <a:rPr lang="es-ES" sz="37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Ejemplo</a:t>
            </a:r>
          </a:p>
          <a:p>
            <a:pPr marL="0" indent="0" algn="just" eaLnBrk="1" hangingPunct="1">
              <a:buClr>
                <a:srgbClr val="FF0000"/>
              </a:buClr>
              <a:buFont typeface="Wingdings" pitchFamily="2" charset="2"/>
              <a:buNone/>
              <a:defRPr/>
            </a:pPr>
            <a:r>
              <a:rPr lang="es-ES" sz="30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sym typeface="Symbol"/>
              </a:rPr>
              <a:t>Un químico investigador llevó a cabo un experimento once veces en condiciones idénticas y obtuvo los siguientes valores de temperatura de reacción:</a:t>
            </a:r>
          </a:p>
        </p:txBody>
      </p:sp>
      <p:sp>
        <p:nvSpPr>
          <p:cNvPr id="3789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7"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24</a:t>
            </a:fld>
            <a:endParaRPr lang="en-US"/>
          </a:p>
        </p:txBody>
      </p:sp>
      <p:graphicFrame>
        <p:nvGraphicFramePr>
          <p:cNvPr id="4" name="Tabla 3"/>
          <p:cNvGraphicFramePr>
            <a:graphicFrameLocks noGrp="1"/>
          </p:cNvGraphicFramePr>
          <p:nvPr>
            <p:extLst>
              <p:ext uri="{D42A27DB-BD31-4B8C-83A1-F6EECF244321}">
                <p14:modId xmlns:p14="http://schemas.microsoft.com/office/powerpoint/2010/main" val="659963108"/>
              </p:ext>
            </p:extLst>
          </p:nvPr>
        </p:nvGraphicFramePr>
        <p:xfrm>
          <a:off x="625844" y="4549407"/>
          <a:ext cx="7920000" cy="535777"/>
        </p:xfrm>
        <a:graphic>
          <a:graphicData uri="http://schemas.openxmlformats.org/drawingml/2006/table">
            <a:tbl>
              <a:tblPr firstRow="1" bandRow="1">
                <a:tableStyleId>{5C22544A-7EE6-4342-B048-85BDC9FD1C3A}</a:tableStyleId>
              </a:tblPr>
              <a:tblGrid>
                <a:gridCol w="720000"/>
                <a:gridCol w="720000"/>
                <a:gridCol w="720000"/>
                <a:gridCol w="720000"/>
                <a:gridCol w="720000"/>
                <a:gridCol w="720000"/>
                <a:gridCol w="720000"/>
                <a:gridCol w="720000"/>
                <a:gridCol w="720000"/>
                <a:gridCol w="720000"/>
                <a:gridCol w="720000"/>
              </a:tblGrid>
              <a:tr h="535777">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2.0</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1.5</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2.2</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0.9</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1.3</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2.0</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1.6</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1.5</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1.2</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1.7</a:t>
                      </a:r>
                      <a:endParaRPr lang="es-MX" sz="16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2204864"/>
            <a:ext cx="8229600" cy="2880320"/>
          </a:xfrm>
        </p:spPr>
        <p:txBody>
          <a:bodyPr>
            <a:normAutofit lnSpcReduction="10000"/>
          </a:bodyPr>
          <a:lstStyle/>
          <a:p>
            <a:pPr marL="0" indent="0" algn="just" eaLnBrk="1" hangingPunct="1">
              <a:buFont typeface="Wingdings" pitchFamily="2" charset="2"/>
              <a:buNone/>
              <a:defRPr/>
            </a:pPr>
            <a:r>
              <a:rPr lang="es-ES" sz="37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Ejemplo</a:t>
            </a:r>
          </a:p>
          <a:p>
            <a:pPr marL="0" indent="0" algn="just" eaLnBrk="1" hangingPunct="1">
              <a:buClr>
                <a:srgbClr val="FF0000"/>
              </a:buClr>
              <a:buFont typeface="Wingdings" pitchFamily="2" charset="2"/>
              <a:buNone/>
              <a:defRPr/>
            </a:pPr>
            <a:r>
              <a:rPr lang="es-ES" sz="30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sym typeface="Symbol"/>
              </a:rPr>
              <a:t>Al nivel de significancia de </a:t>
            </a:r>
            <a:r>
              <a:rPr lang="es-ES" sz="30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 = </a:t>
            </a:r>
            <a:r>
              <a:rPr lang="es-ES" sz="30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sym typeface="Symbol"/>
              </a:rPr>
              <a:t>0.05, determine si existen diferencias entre las temperaturas de reacción y el valor de la mediana de 1.8 para este tipo de  experimentos. </a:t>
            </a:r>
          </a:p>
        </p:txBody>
      </p:sp>
      <p:sp>
        <p:nvSpPr>
          <p:cNvPr id="3789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7"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25</a:t>
            </a:fld>
            <a:endParaRPr lang="en-US"/>
          </a:p>
        </p:txBody>
      </p:sp>
    </p:spTree>
    <p:extLst>
      <p:ext uri="{BB962C8B-B14F-4D97-AF65-F5344CB8AC3E}">
        <p14:creationId xmlns:p14="http://schemas.microsoft.com/office/powerpoint/2010/main" val="32824580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147" name="Rectangle 3"/>
              <p:cNvSpPr>
                <a:spLocks noGrp="1" noChangeArrowheads="1"/>
              </p:cNvSpPr>
              <p:nvPr>
                <p:ph type="body" idx="4294967295"/>
              </p:nvPr>
            </p:nvSpPr>
            <p:spPr>
              <a:xfrm>
                <a:off x="448411" y="2060848"/>
                <a:ext cx="8229600" cy="3528392"/>
              </a:xfrm>
            </p:spPr>
            <p:txBody>
              <a:bodyPr>
                <a:normAutofit/>
              </a:bodyPr>
              <a:lstStyle/>
              <a:p>
                <a:pPr marL="0" indent="0" algn="just">
                  <a:buNone/>
                  <a:tabLst>
                    <a:tab pos="2870200" algn="l"/>
                  </a:tabLst>
                  <a:defRPr/>
                </a:pPr>
                <a:r>
                  <a:rPr lang="es-ES" sz="37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Ejemplo</a:t>
                </a:r>
              </a:p>
              <a:p>
                <a:pPr marL="571500" indent="-571500" algn="just" eaLnBrk="1" hangingPunct="1">
                  <a:buClr>
                    <a:srgbClr val="000066"/>
                  </a:buClr>
                  <a:buSzPct val="80000"/>
                  <a:buFont typeface="Wingdings" pitchFamily="2" charset="2"/>
                  <a:buAutoNum type="arabicPeriod"/>
                  <a:tabLst>
                    <a:tab pos="2870200" algn="l"/>
                  </a:tabLst>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Aplicar la </a:t>
                </a:r>
                <a:r>
                  <a:rPr lang="es-ES" sz="30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Prueba de Hipótesis para la Mediana: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La mediana de la temperatura de reacción es igual a 1.8 </a:t>
                </a:r>
              </a:p>
              <a:p>
                <a:pPr marL="571500" indent="-571500" algn="ctr" eaLnBrk="1" hangingPunct="1">
                  <a:buFont typeface="Wingdings" pitchFamily="2" charset="2"/>
                  <a:buNone/>
                  <a:tabLst>
                    <a:tab pos="2870200" algn="l"/>
                  </a:tabLst>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14:m>
                  <m:oMath xmlns:m="http://schemas.openxmlformats.org/officeDocument/2006/math">
                    <m:sSub>
                      <m:sSubPr>
                        <m:ctrlPr>
                          <a:rPr lang="es-ES"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sSubPr>
                      <m:e>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𝑯</m:t>
                        </m:r>
                      </m:e>
                      <m:sub>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𝟎</m:t>
                        </m:r>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sub>
                    </m:sSub>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acc>
                      <m:accPr>
                        <m:chr m:val="̃"/>
                        <m:ctrlP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accPr>
                      <m:e>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𝝁</m:t>
                        </m:r>
                      </m:e>
                    </m:acc>
                    <m:r>
                      <a:rPr lang="es-MX" sz="2800" b="1" i="1" smtClean="0">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𝟏</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𝟖</m:t>
                    </m:r>
                  </m:oMath>
                </a14:m>
                <a:endPar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571500" lvl="0" indent="-571500" algn="ctr">
                  <a:buNone/>
                  <a:tabLst>
                    <a:tab pos="2870200" algn="l"/>
                  </a:tabLst>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14:m>
                  <m:oMath xmlns:m="http://schemas.openxmlformats.org/officeDocument/2006/math">
                    <m:sSub>
                      <m:sSubPr>
                        <m:ctrlPr>
                          <a:rPr lang="es-ES"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sSubPr>
                      <m:e>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𝑯</m:t>
                        </m:r>
                      </m:e>
                      <m:sub>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𝟎</m:t>
                        </m:r>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sub>
                    </m:sSub>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acc>
                      <m:accPr>
                        <m:chr m:val="̃"/>
                        <m:ctrlP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accPr>
                      <m:e>
                        <m:r>
                          <a:rPr lang="es-MX" sz="2800" b="1" i="1">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𝝁</m:t>
                        </m:r>
                      </m:e>
                    </m:acc>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m:t>
                    </m:r>
                    <m:r>
                      <a:rPr lang="es-MX" sz="2800" b="1" i="1">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𝟏</m:t>
                    </m:r>
                    <m:r>
                      <a:rPr lang="es-MX" sz="2800" b="1" i="1">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m:t>
                    </m:r>
                    <m:r>
                      <a:rPr lang="es-MX" sz="2800" b="1" i="1">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𝟖</m:t>
                    </m:r>
                  </m:oMath>
                </a14:m>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2800" dirty="0" smtClean="0">
                    <a:solidFill>
                      <a:srgbClr val="002060"/>
                    </a:solidFill>
                    <a:latin typeface="Microsoft Sans Serif" pitchFamily="34" charset="0"/>
                    <a:cs typeface="Microsoft Sans Serif" pitchFamily="34" charset="0"/>
                  </a:rPr>
                  <a:t>  </a:t>
                </a:r>
              </a:p>
            </p:txBody>
          </p:sp>
        </mc:Choice>
        <mc:Fallback xmlns="">
          <p:sp>
            <p:nvSpPr>
              <p:cNvPr id="6147" name="Rectangle 3"/>
              <p:cNvSpPr>
                <a:spLocks noGrp="1" noRot="1" noChangeAspect="1" noMove="1" noResize="1" noEditPoints="1" noAdjustHandles="1" noChangeArrowheads="1" noChangeShapeType="1" noTextEdit="1"/>
              </p:cNvSpPr>
              <p:nvPr>
                <p:ph type="body" idx="4294967295"/>
              </p:nvPr>
            </p:nvSpPr>
            <p:spPr>
              <a:xfrm>
                <a:off x="448411" y="2060848"/>
                <a:ext cx="8229600" cy="3528392"/>
              </a:xfrm>
              <a:blipFill rotWithShape="0">
                <a:blip r:embed="rId3"/>
                <a:stretch>
                  <a:fillRect l="-2444" t="-2936" r="-2148"/>
                </a:stretch>
              </a:blipFill>
            </p:spPr>
            <p:txBody>
              <a:bodyPr/>
              <a:lstStyle/>
              <a:p>
                <a:r>
                  <a:rPr lang="es-MX">
                    <a:noFill/>
                  </a:rPr>
                  <a:t> </a:t>
                </a:r>
              </a:p>
            </p:txBody>
          </p:sp>
        </mc:Fallback>
      </mc:AlternateContent>
      <p:sp>
        <p:nvSpPr>
          <p:cNvPr id="4198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4198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4199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9" name="Rectangle 2"/>
          <p:cNvSpPr txBox="1">
            <a:spLocks noChangeArrowheads="1"/>
          </p:cNvSpPr>
          <p:nvPr/>
        </p:nvSpPr>
        <p:spPr>
          <a:xfrm>
            <a:off x="457200" y="235944"/>
            <a:ext cx="8229600" cy="817611"/>
          </a:xfrm>
          <a:prstGeom prst="rect">
            <a:avLst/>
          </a:prstGeom>
        </p:spPr>
        <p:txBody>
          <a:bodyPr>
            <a:normAutofit/>
          </a:bodyPr>
          <a:lstStyle>
            <a:lvl1pPr algn="l" defTabSz="685800" rtl="0" eaLnBrk="1" latinLnBrk="0" hangingPunct="1">
              <a:spcBef>
                <a:spcPct val="0"/>
              </a:spcBef>
              <a:buNone/>
              <a:defRPr sz="3300" kern="1200">
                <a:solidFill>
                  <a:schemeClr val="tx1"/>
                </a:solidFill>
                <a:latin typeface="+mj-lt"/>
                <a:ea typeface="+mj-ea"/>
                <a:cs typeface="+mj-cs"/>
              </a:defRPr>
            </a:lvl1pPr>
          </a:lstStyle>
          <a:p>
            <a:pPr algn="ctr" fontAlgn="auto">
              <a:spcAft>
                <a:spcPts val="0"/>
              </a:spcAft>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0CF89246-A379-4B75-8A39-9C8395F33F2D}"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772816"/>
            <a:ext cx="8229600" cy="2645544"/>
          </a:xfrm>
        </p:spPr>
        <p:txBody>
          <a:bodyPr/>
          <a:lstStyle/>
          <a:p>
            <a:pPr marL="0" lvl="0" indent="0" algn="just">
              <a:buNone/>
              <a:tabLst>
                <a:tab pos="2870200" algn="l"/>
              </a:tabLst>
              <a:defRPr/>
            </a:pPr>
            <a:r>
              <a:rPr lang="es-ES" sz="3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Ejemplo</a:t>
            </a:r>
            <a:endParaRPr lang="es-ES" sz="3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571500" indent="-571500" algn="just" eaLnBrk="1" hangingPunct="1">
              <a:buSzPct val="90000"/>
              <a:buFont typeface="Wingdings" pitchFamily="2" charset="2"/>
              <a:buAutoNum type="arabicPeriod" startAt="2"/>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Reemplazar cada valor de la muestra que exceda la mediana con un</a:t>
            </a:r>
            <a:r>
              <a:rPr lang="es-ES" sz="3200" b="1" dirty="0" smtClean="0">
                <a:solidFill>
                  <a:srgbClr val="C00000"/>
                </a:solidFill>
                <a:effectLst>
                  <a:outerShdw blurRad="38100" dist="38100" dir="2700000" algn="tl">
                    <a:srgbClr val="C0C0C0"/>
                  </a:outerShdw>
                </a:effectLst>
                <a:latin typeface="Microsoft Sans Serif" pitchFamily="34" charset="0"/>
                <a:cs typeface="Microsoft Sans Serif" pitchFamily="34" charset="0"/>
              </a:rPr>
              <a:t> </a:t>
            </a:r>
            <a:r>
              <a:rPr lang="es-ES" sz="32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signo positivo (+)</a:t>
            </a:r>
            <a:r>
              <a:rPr lang="es-ES" sz="2800" b="1" dirty="0" smtClean="0">
                <a:solidFill>
                  <a:srgbClr val="FF3300"/>
                </a:solidFill>
                <a:effectLst>
                  <a:outerShdw blurRad="38100" dist="38100" dir="2700000" algn="tl">
                    <a:srgbClr val="C0C0C0"/>
                  </a:outerShdw>
                </a:effectLst>
                <a:latin typeface="Microsoft Sans Serif" pitchFamily="34" charset="0"/>
                <a:cs typeface="Microsoft Sans Serif" pitchFamily="34" charset="0"/>
              </a:rPr>
              <a:t>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y cada valor de la muestra menor a la mediana con un </a:t>
            </a:r>
            <a:r>
              <a:rPr lang="es-ES" sz="32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signo negativo (-)</a:t>
            </a:r>
            <a:r>
              <a:rPr lang="es-ES" sz="28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a:t>
            </a:r>
            <a:r>
              <a:rPr lang="es-ES" sz="2800" dirty="0" smtClean="0">
                <a:solidFill>
                  <a:srgbClr val="FF00FF"/>
                </a:solidFill>
                <a:latin typeface="Microsoft Sans Serif" pitchFamily="34" charset="0"/>
                <a:cs typeface="Microsoft Sans Serif" pitchFamily="34" charset="0"/>
              </a:rPr>
              <a:t>  </a:t>
            </a:r>
          </a:p>
        </p:txBody>
      </p:sp>
      <p:sp>
        <p:nvSpPr>
          <p:cNvPr id="2867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MX"/>
          </a:p>
        </p:txBody>
      </p:sp>
      <p:sp>
        <p:nvSpPr>
          <p:cNvPr id="7"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27</a:t>
            </a:fld>
            <a:endParaRPr lang="en-US"/>
          </a:p>
        </p:txBody>
      </p:sp>
      <p:graphicFrame>
        <p:nvGraphicFramePr>
          <p:cNvPr id="9" name="Tabla 8"/>
          <p:cNvGraphicFramePr>
            <a:graphicFrameLocks noGrp="1"/>
          </p:cNvGraphicFramePr>
          <p:nvPr>
            <p:extLst>
              <p:ext uri="{D42A27DB-BD31-4B8C-83A1-F6EECF244321}">
                <p14:modId xmlns:p14="http://schemas.microsoft.com/office/powerpoint/2010/main" val="1300095932"/>
              </p:ext>
            </p:extLst>
          </p:nvPr>
        </p:nvGraphicFramePr>
        <p:xfrm>
          <a:off x="627040" y="4365104"/>
          <a:ext cx="7920000" cy="1620000"/>
        </p:xfrm>
        <a:graphic>
          <a:graphicData uri="http://schemas.openxmlformats.org/drawingml/2006/table">
            <a:tbl>
              <a:tblPr firstRow="1" bandRow="1">
                <a:tableStyleId>{5C22544A-7EE6-4342-B048-85BDC9FD1C3A}</a:tableStyleId>
              </a:tblPr>
              <a:tblGrid>
                <a:gridCol w="720000"/>
                <a:gridCol w="720000"/>
                <a:gridCol w="720000"/>
                <a:gridCol w="720000"/>
                <a:gridCol w="720000"/>
                <a:gridCol w="720000"/>
                <a:gridCol w="720000"/>
                <a:gridCol w="720000"/>
                <a:gridCol w="720000"/>
                <a:gridCol w="720000"/>
                <a:gridCol w="720000"/>
              </a:tblGrid>
              <a:tr h="540000">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2.0</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1.5</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2.2</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0.9</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1.3</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2.0</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1.6</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1.5</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1.2</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1.7</a:t>
                      </a:r>
                      <a:endParaRPr lang="es-MX" sz="1800"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r h="540000">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8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8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r h="540000">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628800"/>
            <a:ext cx="8229600" cy="4392488"/>
          </a:xfrm>
        </p:spPr>
        <p:txBody>
          <a:bodyPr>
            <a:normAutofit/>
          </a:bodyPr>
          <a:lstStyle/>
          <a:p>
            <a:pPr marL="0" lvl="0" indent="0" algn="just">
              <a:spcBef>
                <a:spcPts val="0"/>
              </a:spcBef>
              <a:buNone/>
              <a:tabLst>
                <a:tab pos="2870200" algn="l"/>
              </a:tabLst>
              <a:defRPr/>
            </a:pPr>
            <a:r>
              <a:rPr lang="es-ES" sz="37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Ejemplo</a:t>
            </a:r>
            <a:endParaRPr lang="es-ES" sz="37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571500" indent="-571500" algn="just" eaLnBrk="1" hangingPunct="1">
              <a:spcBef>
                <a:spcPts val="0"/>
              </a:spcBef>
              <a:buClr>
                <a:srgbClr val="002060"/>
              </a:buClr>
              <a:buSzPct val="85000"/>
              <a:buFont typeface="Wingdings" pitchFamily="2" charset="2"/>
              <a:buAutoNum type="arabicPeriod" startAt="3"/>
              <a:defRPr/>
            </a:pPr>
            <a:r>
              <a:rPr lang="es-ES" sz="30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Rechazar </a:t>
            </a:r>
            <a:r>
              <a:rPr lang="es-ES" sz="3000" b="1" dirty="0">
                <a:solidFill>
                  <a:srgbClr val="FF00FF"/>
                </a:solidFill>
                <a:effectLst>
                  <a:outerShdw blurRad="38100" dist="38100" dir="2700000" algn="tl">
                    <a:srgbClr val="C0C0C0"/>
                  </a:outerShdw>
                </a:effectLst>
                <a:latin typeface="Microsoft Sans Serif" pitchFamily="34" charset="0"/>
                <a:cs typeface="Microsoft Sans Serif" pitchFamily="34" charset="0"/>
              </a:rPr>
              <a:t>la hipótesis nula </a:t>
            </a:r>
            <a:r>
              <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si el número del signo menos frecuente </a:t>
            </a:r>
            <a:r>
              <a:rPr lang="es-ES" sz="3000" b="1" dirty="0">
                <a:solidFill>
                  <a:srgbClr val="FF00FF"/>
                </a:solidFill>
                <a:effectLst>
                  <a:outerShdw blurRad="38100" dist="38100" dir="2700000" algn="tl">
                    <a:srgbClr val="C0C0C0"/>
                  </a:outerShdw>
                </a:effectLst>
                <a:latin typeface="Microsoft Sans Serif" pitchFamily="34" charset="0"/>
                <a:cs typeface="Microsoft Sans Serif" pitchFamily="34" charset="0"/>
              </a:rPr>
              <a:t>es menor que o igual al valor en la Tabla de Valores Críticos </a:t>
            </a:r>
            <a:r>
              <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para la Prueba del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Signo (recordar que n = 11; es decir n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anose="05050102010706020507" pitchFamily="18" charset="2"/>
              </a:rPr>
              <a:t> 25</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p>
          <a:p>
            <a:pPr marL="0" indent="0" algn="just" eaLnBrk="1" hangingPunct="1">
              <a:spcBef>
                <a:spcPts val="0"/>
              </a:spcBef>
              <a:buSzPct val="85000"/>
              <a:buNone/>
              <a:defRP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Número de Signos Positivos = 3</a:t>
            </a:r>
          </a:p>
          <a:p>
            <a:pPr marL="0" indent="0" algn="just" eaLnBrk="1" hangingPunct="1">
              <a:spcBef>
                <a:spcPts val="0"/>
              </a:spcBef>
              <a:buSzPct val="85000"/>
              <a:buNone/>
              <a:defRP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Número de Signos Negativos = 7</a:t>
            </a:r>
          </a:p>
          <a:p>
            <a:pPr marL="0" indent="0" algn="just" eaLnBrk="1" hangingPunct="1">
              <a:spcBef>
                <a:spcPts val="0"/>
              </a:spcBef>
              <a:buSzPct val="85000"/>
              <a:buNone/>
              <a:defRPr/>
            </a:pPr>
            <a:r>
              <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Número de Datos Empatados = 1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endParaRPr lang="es-ES" sz="2800" b="1" dirty="0" smtClean="0">
              <a:solidFill>
                <a:srgbClr val="002060"/>
              </a:solidFill>
              <a:latin typeface="Microsoft Sans Serif" pitchFamily="34" charset="0"/>
              <a:cs typeface="Microsoft Sans Serif" pitchFamily="34" charset="0"/>
            </a:endParaRPr>
          </a:p>
        </p:txBody>
      </p:sp>
      <p:sp>
        <p:nvSpPr>
          <p:cNvPr id="4710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8"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628800"/>
            <a:ext cx="8229600" cy="4320480"/>
          </a:xfrm>
        </p:spPr>
        <p:txBody>
          <a:bodyPr>
            <a:normAutofit/>
          </a:bodyPr>
          <a:lstStyle/>
          <a:p>
            <a:pPr marL="0" lvl="0" indent="0" algn="just">
              <a:spcBef>
                <a:spcPts val="0"/>
              </a:spcBef>
              <a:buNone/>
              <a:tabLst>
                <a:tab pos="2870200" algn="l"/>
              </a:tabLst>
              <a:defRPr/>
            </a:pPr>
            <a:r>
              <a:rPr lang="es-ES" sz="37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Ejemplo</a:t>
            </a:r>
            <a:endParaRPr lang="es-ES" sz="37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571500" indent="-571500" algn="just" eaLnBrk="1" hangingPunct="1">
              <a:spcBef>
                <a:spcPts val="0"/>
              </a:spcBef>
              <a:buClr>
                <a:srgbClr val="002060"/>
              </a:buClr>
              <a:buSzPct val="85000"/>
              <a:buFont typeface="+mj-lt"/>
              <a:buAutoNum type="arabicPeriod" startAt="4"/>
              <a:defRPr/>
            </a:pPr>
            <a:r>
              <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Obtener el valor del Estadístico de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Prueba (S):</a:t>
            </a:r>
          </a:p>
          <a:p>
            <a:pPr marL="0" indent="0" algn="just" eaLnBrk="1" hangingPunct="1">
              <a:spcBef>
                <a:spcPts val="0"/>
              </a:spcBef>
              <a:buClr>
                <a:srgbClr val="002060"/>
              </a:buClr>
              <a:buSzPct val="85000"/>
              <a:buNone/>
              <a:defRPr/>
            </a:pPr>
            <a:r>
              <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S = Valor del signo menos frecuente</a:t>
            </a:r>
          </a:p>
          <a:p>
            <a:pPr marL="0" indent="0" algn="just" eaLnBrk="1" hangingPunct="1">
              <a:spcBef>
                <a:spcPts val="0"/>
              </a:spcBef>
              <a:buClr>
                <a:srgbClr val="002060"/>
              </a:buClr>
              <a:buSzPct val="85000"/>
              <a:buNone/>
              <a:defRP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S = 3 (Signo positivo menos frecuente)</a:t>
            </a:r>
            <a:endPar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571500" indent="-571500" algn="just" eaLnBrk="1" hangingPunct="1">
              <a:spcBef>
                <a:spcPts val="0"/>
              </a:spcBef>
              <a:buClr>
                <a:srgbClr val="002060"/>
              </a:buClr>
              <a:buSzPct val="85000"/>
              <a:buFont typeface="+mj-lt"/>
              <a:buAutoNum type="arabicPeriod" startAt="5"/>
              <a:defRPr/>
            </a:pPr>
            <a:r>
              <a:rPr lang="es-ES" sz="30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Identificar el valor en la Tabla de Valores </a:t>
            </a:r>
            <a:r>
              <a:rPr lang="es-ES" sz="3000" b="1" dirty="0">
                <a:solidFill>
                  <a:srgbClr val="FF00FF"/>
                </a:solidFill>
                <a:effectLst>
                  <a:outerShdw blurRad="38100" dist="38100" dir="2700000" algn="tl">
                    <a:srgbClr val="C0C0C0"/>
                  </a:outerShdw>
                </a:effectLst>
                <a:latin typeface="Microsoft Sans Serif" pitchFamily="34" charset="0"/>
                <a:cs typeface="Microsoft Sans Serif" pitchFamily="34" charset="0"/>
              </a:rPr>
              <a:t>Críticos </a:t>
            </a:r>
            <a:r>
              <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para la Prueba del Signo: </a:t>
            </a:r>
            <a:endPar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eaLnBrk="1" hangingPunct="1">
              <a:spcBef>
                <a:spcPts val="0"/>
              </a:spcBef>
              <a:buClr>
                <a:srgbClr val="002060"/>
              </a:buClr>
              <a:buSzPct val="85000"/>
              <a:buNone/>
              <a:defRP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Para n = 11 y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anose="05050102010706020507" pitchFamily="18" charset="2"/>
              </a:rPr>
              <a:t> = 0.05, considerando un 	Contraste Bilateral, el Valor Crítico es 1</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endPar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p:txBody>
      </p:sp>
      <p:sp>
        <p:nvSpPr>
          <p:cNvPr id="4710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8"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29</a:t>
            </a:fld>
            <a:endParaRPr lang="en-US"/>
          </a:p>
        </p:txBody>
      </p:sp>
    </p:spTree>
    <p:extLst>
      <p:ext uri="{BB962C8B-B14F-4D97-AF65-F5344CB8AC3E}">
        <p14:creationId xmlns:p14="http://schemas.microsoft.com/office/powerpoint/2010/main" val="3078466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065571"/>
            <a:ext cx="8253164" cy="5328592"/>
          </a:xfrm>
        </p:spPr>
        <p:txBody>
          <a:bodyPr>
            <a:noAutofit/>
          </a:bodyPr>
          <a:lstStyle/>
          <a:p>
            <a:pPr algn="just">
              <a:lnSpc>
                <a:spcPct val="100000"/>
              </a:lnSpc>
              <a:spcBef>
                <a:spcPts val="0"/>
              </a:spcBef>
              <a:spcAft>
                <a:spcPts val="0"/>
              </a:spcAft>
            </a:pPr>
            <a:r>
              <a:rPr lang="es-MX" sz="2000" dirty="0" smtClean="0">
                <a:solidFill>
                  <a:schemeClr val="accent5">
                    <a:lumMod val="50000"/>
                  </a:schemeClr>
                </a:solidFill>
                <a:latin typeface="Microsoft Sans Serif" panose="020B0604020202020204" pitchFamily="34" charset="0"/>
                <a:ea typeface="Calibri" panose="020F0502020204030204" pitchFamily="34" charset="0"/>
              </a:rPr>
              <a:t>Ahora bien, la</a:t>
            </a:r>
            <a:r>
              <a:rPr lang="es-MX" sz="2000" dirty="0">
                <a:solidFill>
                  <a:schemeClr val="accent5">
                    <a:lumMod val="50000"/>
                  </a:schemeClr>
                </a:solidFill>
                <a:latin typeface="Microsoft Sans Serif" panose="020B0604020202020204" pitchFamily="34" charset="0"/>
                <a:ea typeface="Calibri" panose="020F0502020204030204" pitchFamily="34" charset="0"/>
              </a:rPr>
              <a:t> Estadística no Paramétrica es una rama de la Estadística que estudia las pruebas y modelos estadísticos cuya distribución subyacente no se ajusta a los llamados criterios paramétricos. Su distribución no puede ser definida a priori, pues son los datos observados los que la determinan. </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La </a:t>
            </a:r>
            <a:r>
              <a:rPr lang="es-MX" sz="2000" dirty="0">
                <a:solidFill>
                  <a:schemeClr val="accent5">
                    <a:lumMod val="50000"/>
                  </a:schemeClr>
                </a:solidFill>
                <a:latin typeface="Microsoft Sans Serif" panose="020B0604020202020204" pitchFamily="34" charset="0"/>
                <a:ea typeface="Calibri" panose="020F0502020204030204" pitchFamily="34" charset="0"/>
              </a:rPr>
              <a:t>utilización de estos métodos se hace recomendable cuando no se puede asumir que los datos se ajusten a una distribución conocida</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 o bien </a:t>
            </a:r>
            <a:r>
              <a:rPr lang="es-MX" sz="2000" dirty="0">
                <a:solidFill>
                  <a:schemeClr val="accent5">
                    <a:lumMod val="50000"/>
                  </a:schemeClr>
                </a:solidFill>
                <a:latin typeface="Microsoft Sans Serif" panose="020B0604020202020204" pitchFamily="34" charset="0"/>
                <a:ea typeface="Calibri" panose="020F0502020204030204" pitchFamily="34" charset="0"/>
              </a:rPr>
              <a:t>cuando el nivel de medida empleado sea nominal, categórica o de intervalo. </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Una característica de las </a:t>
            </a:r>
            <a:r>
              <a:rPr lang="es-MX" sz="2000" dirty="0">
                <a:solidFill>
                  <a:schemeClr val="accent5">
                    <a:lumMod val="50000"/>
                  </a:schemeClr>
                </a:solidFill>
                <a:latin typeface="Microsoft Sans Serif" panose="020B0604020202020204" pitchFamily="34" charset="0"/>
                <a:ea typeface="Calibri" panose="020F0502020204030204" pitchFamily="34" charset="0"/>
              </a:rPr>
              <a:t>pruebas no paramétricas </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es que son </a:t>
            </a:r>
            <a:r>
              <a:rPr lang="es-MX" sz="2000" dirty="0">
                <a:solidFill>
                  <a:schemeClr val="accent5">
                    <a:lumMod val="50000"/>
                  </a:schemeClr>
                </a:solidFill>
                <a:latin typeface="Microsoft Sans Serif" panose="020B0604020202020204" pitchFamily="34" charset="0"/>
                <a:ea typeface="Calibri" panose="020F0502020204030204" pitchFamily="34" charset="0"/>
              </a:rPr>
              <a:t>más robustas que las paramétricas; es decir, son válidas en un rango más amplio de situaciones ya que exigen menos condiciones de validez</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 </a:t>
            </a:r>
          </a:p>
          <a:p>
            <a:pPr algn="just">
              <a:lnSpc>
                <a:spcPct val="100000"/>
              </a:lnSpc>
              <a:spcBef>
                <a:spcPts val="0"/>
              </a:spcBef>
              <a:spcAft>
                <a:spcPts val="0"/>
              </a:spcAft>
            </a:pPr>
            <a:endParaRPr lang="es-ES" sz="2000" dirty="0" smtClean="0">
              <a:solidFill>
                <a:schemeClr val="accent5">
                  <a:lumMod val="50000"/>
                </a:schemeClr>
              </a:solidFill>
              <a:latin typeface="Microsoft Sans Serif" panose="020B0604020202020204" pitchFamily="34" charset="0"/>
              <a:ea typeface="Calibri" panose="020F0502020204030204" pitchFamily="34" charset="0"/>
            </a:endParaRPr>
          </a:p>
          <a:p>
            <a:pPr algn="just">
              <a:lnSpc>
                <a:spcPct val="100000"/>
              </a:lnSpc>
              <a:spcBef>
                <a:spcPts val="0"/>
              </a:spcBef>
              <a:spcAft>
                <a:spcPts val="0"/>
              </a:spcAft>
            </a:pPr>
            <a:r>
              <a:rPr lang="es-ES" sz="2000" dirty="0" smtClean="0">
                <a:solidFill>
                  <a:schemeClr val="accent5">
                    <a:lumMod val="50000"/>
                  </a:schemeClr>
                </a:solidFill>
                <a:latin typeface="Microsoft Sans Serif" panose="020B0604020202020204" pitchFamily="34" charset="0"/>
                <a:ea typeface="Calibri" panose="020F0502020204030204" pitchFamily="34" charset="0"/>
              </a:rPr>
              <a:t>En el ámbito de desempeño de los Químicos Farmacéuticos Biólogos en el momento </a:t>
            </a:r>
            <a:r>
              <a:rPr lang="es-ES" sz="2000" dirty="0">
                <a:solidFill>
                  <a:schemeClr val="accent5">
                    <a:lumMod val="50000"/>
                  </a:schemeClr>
                </a:solidFill>
                <a:latin typeface="Microsoft Sans Serif" panose="020B0604020202020204" pitchFamily="34" charset="0"/>
                <a:ea typeface="Calibri" panose="020F0502020204030204" pitchFamily="34" charset="0"/>
              </a:rPr>
              <a:t>de contrastar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hipótesis, </a:t>
            </a:r>
            <a:r>
              <a:rPr lang="es-ES" sz="2000" dirty="0">
                <a:solidFill>
                  <a:schemeClr val="accent5">
                    <a:lumMod val="50000"/>
                  </a:schemeClr>
                </a:solidFill>
                <a:latin typeface="Microsoft Sans Serif" panose="020B0604020202020204" pitchFamily="34" charset="0"/>
                <a:ea typeface="Calibri" panose="020F0502020204030204" pitchFamily="34" charset="0"/>
              </a:rPr>
              <a:t>varios factores van a determinar la prueba estadística que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se utilizará </a:t>
            </a:r>
            <a:r>
              <a:rPr lang="es-ES" sz="2000" dirty="0">
                <a:solidFill>
                  <a:schemeClr val="accent5">
                    <a:lumMod val="50000"/>
                  </a:schemeClr>
                </a:solidFill>
                <a:latin typeface="Microsoft Sans Serif" panose="020B0604020202020204" pitchFamily="34" charset="0"/>
                <a:ea typeface="Calibri" panose="020F0502020204030204" pitchFamily="34" charset="0"/>
              </a:rPr>
              <a:t>y se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refieren </a:t>
            </a:r>
            <a:r>
              <a:rPr lang="es-ES" sz="2000" dirty="0">
                <a:solidFill>
                  <a:schemeClr val="accent5">
                    <a:lumMod val="50000"/>
                  </a:schemeClr>
                </a:solidFill>
                <a:latin typeface="Microsoft Sans Serif" panose="020B0604020202020204" pitchFamily="34" charset="0"/>
                <a:ea typeface="Calibri" panose="020F0502020204030204" pitchFamily="34" charset="0"/>
              </a:rPr>
              <a:t>al número, tipo y distribución de las variables y a la forma en que se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elige </a:t>
            </a:r>
            <a:r>
              <a:rPr lang="es-ES" sz="2000" dirty="0">
                <a:solidFill>
                  <a:schemeClr val="accent5">
                    <a:lumMod val="50000"/>
                  </a:schemeClr>
                </a:solidFill>
                <a:latin typeface="Microsoft Sans Serif" panose="020B0604020202020204" pitchFamily="34" charset="0"/>
                <a:ea typeface="Calibri" panose="020F0502020204030204" pitchFamily="34" charset="0"/>
              </a:rPr>
              <a:t>a los sujetos del estudio. </a:t>
            </a:r>
            <a:endParaRPr lang="es-MX" sz="2000" dirty="0">
              <a:solidFill>
                <a:schemeClr val="accent5">
                  <a:lumMod val="50000"/>
                </a:schemeClr>
              </a:solidFill>
              <a:latin typeface="Microsoft Sans Serif" panose="020B0604020202020204" pitchFamily="34" charset="0"/>
              <a:ea typeface="Calibri" panose="020F0502020204030204" pitchFamily="34" charset="0"/>
            </a:endParaRPr>
          </a:p>
          <a:p>
            <a:pPr algn="just">
              <a:lnSpc>
                <a:spcPct val="100000"/>
              </a:lnSpc>
              <a:spcBef>
                <a:spcPts val="0"/>
              </a:spcBef>
              <a:spcAft>
                <a:spcPts val="0"/>
              </a:spcAft>
            </a:pPr>
            <a:r>
              <a:rPr lang="es-ES" sz="2000" dirty="0" smtClean="0">
                <a:solidFill>
                  <a:schemeClr val="accent5">
                    <a:lumMod val="50000"/>
                  </a:schemeClr>
                </a:solidFill>
                <a:latin typeface="Microsoft Sans Serif" panose="020B0604020202020204" pitchFamily="34" charset="0"/>
                <a:ea typeface="Calibri" panose="020F0502020204030204" pitchFamily="34" charset="0"/>
              </a:rPr>
              <a:t> </a:t>
            </a:r>
            <a:endParaRPr lang="es-MX" sz="2000" dirty="0">
              <a:solidFill>
                <a:schemeClr val="accent5">
                  <a:lumMod val="50000"/>
                </a:schemeClr>
              </a:solidFill>
              <a:latin typeface="Microsoft Sans Serif" panose="020B0604020202020204" pitchFamily="34" charset="0"/>
              <a:ea typeface="Calibri" panose="020F0502020204030204" pitchFamily="34" charset="0"/>
            </a:endParaRP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a:defRPr/>
            </a:pPr>
            <a:r>
              <a:rPr lang="es-ES" altLang="es-MX" dirty="0" smtClean="0">
                <a:solidFill>
                  <a:prstClr val="black">
                    <a:tint val="75000"/>
                  </a:prstClr>
                </a:solidFill>
              </a:rPr>
              <a:t>3</a:t>
            </a:r>
            <a:endParaRPr lang="es-ES" altLang="es-MX" dirty="0">
              <a:solidFill>
                <a:prstClr val="black">
                  <a:tint val="75000"/>
                </a:prstClr>
              </a:solidFill>
            </a:endParaRPr>
          </a:p>
        </p:txBody>
      </p:sp>
    </p:spTree>
    <p:extLst>
      <p:ext uri="{BB962C8B-B14F-4D97-AF65-F5344CB8AC3E}">
        <p14:creationId xmlns:p14="http://schemas.microsoft.com/office/powerpoint/2010/main" val="1156023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solidFill>
                  <a:prstClr val="black">
                    <a:tint val="75000"/>
                  </a:prstClr>
                </a:solidFill>
              </a:rPr>
              <a:pPr>
                <a:defRPr/>
              </a:pPr>
              <a:t>30</a:t>
            </a:fld>
            <a:endParaRPr lang="en-US">
              <a:solidFill>
                <a:prstClr val="black">
                  <a:tint val="75000"/>
                </a:prstClr>
              </a:solidFill>
            </a:endParaRPr>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pSp>
        <p:nvGrpSpPr>
          <p:cNvPr id="8" name="Grupo 7"/>
          <p:cNvGrpSpPr/>
          <p:nvPr/>
        </p:nvGrpSpPr>
        <p:grpSpPr>
          <a:xfrm>
            <a:off x="2397171" y="1196752"/>
            <a:ext cx="4358992" cy="5182049"/>
            <a:chOff x="1509152" y="1196752"/>
            <a:chExt cx="4358992" cy="5182049"/>
          </a:xfrm>
        </p:grpSpPr>
        <p:pic>
          <p:nvPicPr>
            <p:cNvPr id="4" name="Imagen 3"/>
            <p:cNvPicPr>
              <a:picLocks noChangeAspect="1"/>
            </p:cNvPicPr>
            <p:nvPr/>
          </p:nvPicPr>
          <p:blipFill>
            <a:blip r:embed="rId3"/>
            <a:stretch>
              <a:fillRect/>
            </a:stretch>
          </p:blipFill>
          <p:spPr>
            <a:xfrm>
              <a:off x="1752987" y="1196752"/>
              <a:ext cx="4115157" cy="5182049"/>
            </a:xfrm>
            <a:prstGeom prst="rect">
              <a:avLst/>
            </a:prstGeom>
          </p:spPr>
        </p:pic>
        <p:sp>
          <p:nvSpPr>
            <p:cNvPr id="3" name="Elipse 2"/>
            <p:cNvSpPr/>
            <p:nvPr/>
          </p:nvSpPr>
          <p:spPr>
            <a:xfrm>
              <a:off x="4283968" y="3367456"/>
              <a:ext cx="360040" cy="25998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derecha 4"/>
            <p:cNvSpPr/>
            <p:nvPr/>
          </p:nvSpPr>
          <p:spPr>
            <a:xfrm>
              <a:off x="1509152" y="3385040"/>
              <a:ext cx="576064" cy="216024"/>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sp>
          <p:nvSpPr>
            <p:cNvPr id="7" name="Flecha derecha 6"/>
            <p:cNvSpPr/>
            <p:nvPr/>
          </p:nvSpPr>
          <p:spPr>
            <a:xfrm rot="5400000">
              <a:off x="4175956" y="1636756"/>
              <a:ext cx="576064" cy="216024"/>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grpSp>
      <p:sp>
        <p:nvSpPr>
          <p:cNvPr id="9" name="CuadroTexto 8"/>
          <p:cNvSpPr txBox="1"/>
          <p:nvPr/>
        </p:nvSpPr>
        <p:spPr>
          <a:xfrm>
            <a:off x="430824" y="6125120"/>
            <a:ext cx="3682752" cy="400110"/>
          </a:xfrm>
          <a:prstGeom prst="rect">
            <a:avLst/>
          </a:prstGeom>
          <a:noFill/>
        </p:spPr>
        <p:txBody>
          <a:bodyPr wrap="square" rtlCol="0">
            <a:spAutoFit/>
          </a:bodyPr>
          <a:lstStyle/>
          <a:p>
            <a:r>
              <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Tabla Valores Críticos para la Prueba del Signos de </a:t>
            </a:r>
            <a:r>
              <a:rPr lang="es-MX" sz="1000" b="1" dirty="0" err="1"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Wilcoxon</a:t>
            </a:r>
            <a:endPar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ctr"/>
            <a:r>
              <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000" b="1" dirty="0" err="1"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Triola</a:t>
            </a:r>
            <a:r>
              <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2009 </a:t>
            </a:r>
            <a:endParaRPr lang="es-MX" sz="1000" b="1" dirty="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6784508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772816"/>
            <a:ext cx="8229600" cy="4032448"/>
          </a:xfrm>
        </p:spPr>
        <p:txBody>
          <a:bodyPr>
            <a:normAutofit/>
          </a:bodyPr>
          <a:lstStyle/>
          <a:p>
            <a:pPr marL="0" lvl="0" indent="0" algn="just">
              <a:spcBef>
                <a:spcPts val="0"/>
              </a:spcBef>
              <a:buNone/>
              <a:tabLst>
                <a:tab pos="2870200" algn="l"/>
              </a:tabLst>
              <a:defRPr/>
            </a:pPr>
            <a:r>
              <a:rPr lang="es-ES" sz="37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Ejemplo</a:t>
            </a:r>
          </a:p>
          <a:p>
            <a:pPr marL="571500" indent="-571500" algn="just" eaLnBrk="1" hangingPunct="1">
              <a:spcBef>
                <a:spcPts val="0"/>
              </a:spcBef>
              <a:buClr>
                <a:srgbClr val="002060"/>
              </a:buClr>
              <a:buSzPct val="85000"/>
              <a:buFont typeface="+mj-lt"/>
              <a:buAutoNum type="arabicPeriod" startAt="6"/>
              <a:defRP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Decisión: </a:t>
            </a:r>
            <a:r>
              <a:rPr lang="es-ES" sz="30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rPr>
              <a:t>Rechazar Ho si el valor del estadístico de prueba S es menor o igual al valor crítico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de la tabla.</a:t>
            </a:r>
          </a:p>
          <a:p>
            <a:pPr marL="571500" indent="-571500" algn="just" eaLnBrk="1" hangingPunct="1">
              <a:spcBef>
                <a:spcPts val="0"/>
              </a:spcBef>
              <a:buClr>
                <a:srgbClr val="002060"/>
              </a:buClr>
              <a:buSzPct val="85000"/>
              <a:buFont typeface="+mj-lt"/>
              <a:buAutoNum type="arabicPeriod" startAt="6"/>
              <a:defRP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Por lo tanto, si S = 3 y VC = 1, Ho se acepta; es decir, </a:t>
            </a:r>
            <a:r>
              <a:rPr lang="es-ES" sz="3200" b="1"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no hay diferencias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entre las temperaturas de reacción y la mediana considerada para estos experimentos.   	</a:t>
            </a:r>
          </a:p>
        </p:txBody>
      </p:sp>
      <p:sp>
        <p:nvSpPr>
          <p:cNvPr id="4710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8"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31</a:t>
            </a:fld>
            <a:endParaRPr lang="en-US"/>
          </a:p>
        </p:txBody>
      </p:sp>
    </p:spTree>
    <p:extLst>
      <p:ext uri="{BB962C8B-B14F-4D97-AF65-F5344CB8AC3E}">
        <p14:creationId xmlns:p14="http://schemas.microsoft.com/office/powerpoint/2010/main" val="31001881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505662"/>
            <a:ext cx="8229600" cy="3441803"/>
          </a:xfrm>
        </p:spPr>
        <p:txBody>
          <a:bodyPr>
            <a:normAutofit/>
          </a:bodyPr>
          <a:lstStyle/>
          <a:p>
            <a:pPr marL="0" indent="0" algn="just" eaLnBrk="1" hangingPunct="1">
              <a:spcBef>
                <a:spcPts val="0"/>
              </a:spcBef>
              <a:buFont typeface="Wingdings" pitchFamily="2" charset="2"/>
              <a:buNone/>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Prueba del Signo para n </a:t>
            </a: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 25</a:t>
            </a:r>
          </a:p>
          <a:p>
            <a:pPr marL="0" indent="0" algn="just" eaLnBrk="1" hangingPunct="1">
              <a:spcBef>
                <a:spcPts val="0"/>
              </a:spcBef>
              <a:buFont typeface="Wingdings" pitchFamily="2" charset="2"/>
              <a:buNone/>
              <a:defRPr/>
            </a:pPr>
            <a:r>
              <a:rPr lang="es-ES" sz="32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p>
          <a:p>
            <a:pPr marL="0" indent="0" algn="just" eaLnBrk="1" hangingPunct="1">
              <a:spcBef>
                <a:spcPts val="0"/>
              </a:spcBef>
              <a:buFont typeface="Wingdings" pitchFamily="2" charset="2"/>
              <a:buNone/>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a:rPr>
              <a:t>El conjunto de datos que se presenta en la siguiente tabla incluye temperaturas corporales (°F) medidas en adultos a las 12:00 am, quienes se encontraban internados en un hospital (recuerde que 97.7°F equivale a 36.5°C):</a:t>
            </a:r>
            <a:endPar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algn="ctr" eaLnBrk="1" hangingPunct="1">
              <a:buFont typeface="Wingdings" pitchFamily="2" charset="2"/>
              <a:buNone/>
              <a:defRPr/>
            </a:pPr>
            <a:endParaRPr lang="es-ES" sz="3200" b="1" dirty="0" smtClean="0">
              <a:solidFill>
                <a:srgbClr val="FF3300"/>
              </a:solidFill>
              <a:latin typeface="Microsoft Sans Serif" pitchFamily="34" charset="0"/>
              <a:cs typeface="Microsoft Sans Serif" pitchFamily="34" charset="0"/>
            </a:endParaRPr>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32</a:t>
            </a:fld>
            <a:endParaRPr lang="en-US"/>
          </a:p>
        </p:txBody>
      </p:sp>
      <p:graphicFrame>
        <p:nvGraphicFramePr>
          <p:cNvPr id="4" name="Tabla 3"/>
          <p:cNvGraphicFramePr>
            <a:graphicFrameLocks noGrp="1"/>
          </p:cNvGraphicFramePr>
          <p:nvPr>
            <p:extLst>
              <p:ext uri="{D42A27DB-BD31-4B8C-83A1-F6EECF244321}">
                <p14:modId xmlns:p14="http://schemas.microsoft.com/office/powerpoint/2010/main" val="1879743516"/>
              </p:ext>
            </p:extLst>
          </p:nvPr>
        </p:nvGraphicFramePr>
        <p:xfrm>
          <a:off x="970101" y="4941168"/>
          <a:ext cx="7200000" cy="1404000"/>
        </p:xfrm>
        <a:graphic>
          <a:graphicData uri="http://schemas.openxmlformats.org/drawingml/2006/table">
            <a:tbl>
              <a:tblPr firstRow="1" bandRow="1">
                <a:tableStyleId>{5C22544A-7EE6-4342-B048-85BDC9FD1C3A}</a:tableStyleId>
              </a:tblPr>
              <a:tblGrid>
                <a:gridCol w="720000"/>
                <a:gridCol w="720000"/>
                <a:gridCol w="720000"/>
                <a:gridCol w="720000"/>
                <a:gridCol w="720000"/>
                <a:gridCol w="720000"/>
                <a:gridCol w="720000"/>
                <a:gridCol w="720000"/>
                <a:gridCol w="720000"/>
                <a:gridCol w="720000"/>
              </a:tblGrid>
              <a:tr h="468000">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98.5</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98.6</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98.3</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98.7</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99.1</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98.6</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97.9</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98.0</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r h="468000">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98.7</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98.5</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98.9</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98.4</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98.6</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97.1</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97.9</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98.7</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97.6</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r h="468000">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98.2</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99.2</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98.0</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98.4</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98.4</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97.4</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98.0</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97.0</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147" name="Rectangle 3"/>
              <p:cNvSpPr>
                <a:spLocks noGrp="1" noChangeArrowheads="1"/>
              </p:cNvSpPr>
              <p:nvPr>
                <p:ph idx="1"/>
              </p:nvPr>
            </p:nvSpPr>
            <p:spPr>
              <a:xfrm>
                <a:off x="457200" y="2018510"/>
                <a:ext cx="8229600" cy="3600450"/>
              </a:xfrm>
            </p:spPr>
            <p:txBody>
              <a:bodyPr>
                <a:normAutofit/>
              </a:bodyPr>
              <a:lstStyle/>
              <a:p>
                <a:pPr marL="0" lvl="0" indent="0" algn="just">
                  <a:spcBef>
                    <a:spcPts val="0"/>
                  </a:spcBef>
                  <a:buNone/>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a:endParaRPr>
              </a:p>
              <a:p>
                <a:pPr marL="0" indent="0" algn="just" eaLnBrk="1" hangingPunct="1">
                  <a:buFont typeface="Wingdings" pitchFamily="2" charset="2"/>
                  <a:buNone/>
                  <a:defRP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a:rPr>
                  <a:t>Empleando la prueba del signo pruebe la aseveración de que la mediana es menor de 98.6°F, a un nivel de significancia de  = 0.05.</a:t>
                </a:r>
              </a:p>
              <a:p>
                <a:pPr marL="514350" indent="-514350" algn="just" eaLnBrk="1" hangingPunct="1">
                  <a:buClr>
                    <a:srgbClr val="002060"/>
                  </a:buClr>
                  <a:buFont typeface="+mj-lt"/>
                  <a:buAutoNum type="arabicPeriod"/>
                  <a:defRPr/>
                </a:pPr>
                <a:r>
                  <a:rPr lang="es-ES" sz="28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sym typeface="Symbol"/>
                  </a:rPr>
                  <a:t>Prueba de Hipótesis</a:t>
                </a:r>
                <a:endParaRPr lang="es-ES" sz="2800" b="1" dirty="0" smtClean="0">
                  <a:solidFill>
                    <a:srgbClr val="FF00FF"/>
                  </a:solidFill>
                  <a:effectLst>
                    <a:outerShdw blurRad="38100" dist="38100" dir="2700000" algn="tl">
                      <a:srgbClr val="C0C0C0"/>
                    </a:outerShdw>
                  </a:effectLst>
                  <a:latin typeface="Microsoft Sans Serif" pitchFamily="34" charset="0"/>
                  <a:cs typeface="Microsoft Sans Serif" pitchFamily="34" charset="0"/>
                </a:endParaRPr>
              </a:p>
              <a:p>
                <a:pPr marL="571500" lvl="0" indent="-571500" algn="ctr">
                  <a:buNone/>
                  <a:tabLst>
                    <a:tab pos="2870200" algn="l"/>
                  </a:tabLst>
                  <a:defRPr/>
                </a:pPr>
                <a14:m>
                  <m:oMathPara xmlns:m="http://schemas.openxmlformats.org/officeDocument/2006/math">
                    <m:oMathParaPr>
                      <m:jc m:val="center"/>
                    </m:oMathParaPr>
                    <m:oMath xmlns:m="http://schemas.openxmlformats.org/officeDocument/2006/math">
                      <m:sSub>
                        <m:sSubPr>
                          <m:ctrlPr>
                            <a:rPr lang="es-ES"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sSubPr>
                        <m:e>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𝑯</m:t>
                          </m:r>
                        </m:e>
                        <m:sub>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𝟎</m:t>
                          </m:r>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sub>
                      </m:sSub>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acc>
                        <m:accPr>
                          <m:chr m:val="̃"/>
                          <m:ctrlP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accPr>
                        <m:e>
                          <m:r>
                            <a:rPr lang="es-MX" sz="2800" b="1" i="1">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𝝁</m:t>
                          </m:r>
                        </m:e>
                      </m:acc>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r>
                        <a:rPr lang="es-MX" sz="2800" b="1" i="1">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𝟗𝟖</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𝟔</m:t>
                      </m:r>
                      <m:r>
                        <a:rPr lang="es-MX" sz="2800" b="1" i="0"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m:t>
                      </m:r>
                      <m:r>
                        <a:rPr lang="es-MX" sz="2800" b="1" i="0"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𝐅</m:t>
                      </m:r>
                    </m:oMath>
                  </m:oMathPara>
                </a14:m>
                <a:endParaRPr lang="es-MX" sz="2800" b="1" i="0" dirty="0"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endParaRPr>
              </a:p>
              <a:p>
                <a:pPr marL="571500" lvl="0" indent="-571500" algn="ctr">
                  <a:buNone/>
                  <a:tabLst>
                    <a:tab pos="2870200" algn="l"/>
                  </a:tabLst>
                  <a:defRPr/>
                </a:pPr>
                <a14:m>
                  <m:oMath xmlns:m="http://schemas.openxmlformats.org/officeDocument/2006/math">
                    <m:sSub>
                      <m:sSubPr>
                        <m:ctrlPr>
                          <a:rPr lang="es-ES"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sSubPr>
                      <m:e>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𝑯</m:t>
                        </m:r>
                      </m:e>
                      <m:sub>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𝟎</m:t>
                        </m:r>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sub>
                    </m:sSub>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acc>
                      <m:accPr>
                        <m:chr m:val="̃"/>
                        <m:ctrlP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ctrlPr>
                      </m:accPr>
                      <m:e>
                        <m:r>
                          <a:rPr lang="es-MX" sz="2800" b="1" i="1">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𝝁</m:t>
                        </m:r>
                      </m:e>
                    </m:acc>
                    <m:r>
                      <a:rPr lang="es-MX" sz="2800" b="1" i="1">
                        <a:solidFill>
                          <a:srgbClr val="002060"/>
                        </a:solidFill>
                        <a:effectLst>
                          <a:outerShdw blurRad="38100" dist="38100" dir="2700000" algn="tl">
                            <a:srgbClr val="C0C0C0"/>
                          </a:outerShdw>
                        </a:effectLst>
                        <a:latin typeface="Cambria Math" panose="02040503050406030204" pitchFamily="18" charset="0"/>
                        <a:cs typeface="Microsoft Sans Serif" pitchFamily="34" charset="0"/>
                      </a:rPr>
                      <m:t> </m:t>
                    </m:r>
                    <m:r>
                      <a:rPr lang="es-MX" sz="2800" b="1" i="1"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m:t>&lt;</m:t>
                    </m:r>
                  </m:oMath>
                </a14:m>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3000" b="1" dirty="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a:t>98.6°F </a:t>
                </a:r>
                <a:r>
                  <a:rPr lang="es-ES" sz="3000" b="1" dirty="0" smtClean="0">
                    <a:solidFill>
                      <a:srgbClr val="002060"/>
                    </a:solidFill>
                    <a:effectLst>
                      <a:outerShdw blurRad="38100" dist="38100" dir="2700000" algn="tl">
                        <a:srgbClr val="C0C0C0"/>
                      </a:outerShdw>
                    </a:effectLst>
                    <a:latin typeface="Cambria Math" panose="02040503050406030204" pitchFamily="18" charset="0"/>
                    <a:ea typeface="Cambria Math" panose="02040503050406030204" pitchFamily="18" charset="0"/>
                    <a:cs typeface="Microsoft Sans Serif" pitchFamily="34" charset="0"/>
                  </a:rPr>
                  <a:t> </a:t>
                </a:r>
                <a:endParaRPr lang="es-ES" sz="3000" b="1" dirty="0" smtClean="0">
                  <a:solidFill>
                    <a:srgbClr val="FF3300"/>
                  </a:solidFill>
                  <a:latin typeface="Cambria Math" panose="02040503050406030204" pitchFamily="18" charset="0"/>
                  <a:ea typeface="Cambria Math" panose="02040503050406030204" pitchFamily="18" charset="0"/>
                  <a:cs typeface="Microsoft Sans Serif" pitchFamily="34" charset="0"/>
                </a:endParaRPr>
              </a:p>
            </p:txBody>
          </p:sp>
        </mc:Choice>
        <mc:Fallback xmlns="">
          <p:sp>
            <p:nvSpPr>
              <p:cNvPr id="6147" name="Rectangle 3"/>
              <p:cNvSpPr>
                <a:spLocks noGrp="1" noRot="1" noChangeAspect="1" noMove="1" noResize="1" noEditPoints="1" noAdjustHandles="1" noChangeArrowheads="1" noChangeShapeType="1" noTextEdit="1"/>
              </p:cNvSpPr>
              <p:nvPr>
                <p:ph idx="1"/>
              </p:nvPr>
            </p:nvSpPr>
            <p:spPr>
              <a:xfrm>
                <a:off x="457200" y="2018510"/>
                <a:ext cx="8229600" cy="3600450"/>
              </a:xfrm>
              <a:blipFill rotWithShape="0">
                <a:blip r:embed="rId3"/>
                <a:stretch>
                  <a:fillRect l="-2148" t="-2538" r="-1926" b="-2369"/>
                </a:stretch>
              </a:blipFill>
            </p:spPr>
            <p:txBody>
              <a:bodyPr/>
              <a:lstStyle/>
              <a:p>
                <a:r>
                  <a:rPr lang="es-MX">
                    <a:noFill/>
                  </a:rPr>
                  <a:t> </a:t>
                </a:r>
              </a:p>
            </p:txBody>
          </p:sp>
        </mc:Fallback>
      </mc:AlternateContent>
      <p:sp>
        <p:nvSpPr>
          <p:cNvPr id="5222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5222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52230"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33</a:t>
            </a:fld>
            <a:endParaRPr lang="en-US"/>
          </a:p>
        </p:txBody>
      </p:sp>
      <p:sp>
        <p:nvSpPr>
          <p:cNvPr id="11"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3" name="Rectangle 3"/>
          <p:cNvSpPr>
            <a:spLocks noGrp="1" noChangeArrowheads="1"/>
          </p:cNvSpPr>
          <p:nvPr>
            <p:ph idx="1"/>
          </p:nvPr>
        </p:nvSpPr>
        <p:spPr>
          <a:xfrm>
            <a:off x="611188" y="1773238"/>
            <a:ext cx="8229600" cy="3600450"/>
          </a:xfrm>
        </p:spPr>
        <p:txBody>
          <a:bodyPr/>
          <a:lstStyle/>
          <a:p>
            <a:pPr algn="just" eaLnBrk="1" hangingPunct="1"/>
            <a:endParaRPr lang="es-ES" sz="3200" b="1" smtClean="0">
              <a:solidFill>
                <a:srgbClr val="FF3300"/>
              </a:solidFill>
              <a:latin typeface="Microsoft Sans Serif" pitchFamily="34" charset="0"/>
              <a:cs typeface="Microsoft Sans Serif" pitchFamily="34" charset="0"/>
            </a:endParaRPr>
          </a:p>
          <a:p>
            <a:pPr algn="ctr" eaLnBrk="1" hangingPunct="1">
              <a:buFont typeface="Wingdings" pitchFamily="2" charset="2"/>
              <a:buNone/>
            </a:pPr>
            <a:endParaRPr lang="es-ES" sz="3200" b="1" smtClean="0">
              <a:solidFill>
                <a:srgbClr val="FF3300"/>
              </a:solidFill>
              <a:latin typeface="Microsoft Sans Serif" pitchFamily="34" charset="0"/>
              <a:cs typeface="Microsoft Sans Serif" pitchFamily="34" charset="0"/>
            </a:endParaRPr>
          </a:p>
        </p:txBody>
      </p:sp>
      <p:sp>
        <p:nvSpPr>
          <p:cNvPr id="7578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7578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10" name="Rectangle 3"/>
          <p:cNvSpPr txBox="1">
            <a:spLocks noChangeArrowheads="1"/>
          </p:cNvSpPr>
          <p:nvPr/>
        </p:nvSpPr>
        <p:spPr bwMode="auto">
          <a:xfrm>
            <a:off x="457200" y="2060798"/>
            <a:ext cx="8229600" cy="3600450"/>
          </a:xfrm>
          <a:prstGeom prst="rect">
            <a:avLst/>
          </a:prstGeom>
          <a:noFill/>
          <a:ln w="9525">
            <a:noFill/>
            <a:miter lim="800000"/>
            <a:headEnd/>
            <a:tailEnd/>
          </a:ln>
        </p:spPr>
        <p:txBody>
          <a:bodyPr/>
          <a:lstStyle/>
          <a:p>
            <a:pPr lvl="0" algn="just" defTabSz="685800" fontAlgn="auto">
              <a:spcBef>
                <a:spcPts val="0"/>
              </a:spcBef>
              <a:spcAft>
                <a:spcPts val="0"/>
              </a:spcAft>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34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514350" indent="-514350" algn="just">
              <a:spcBef>
                <a:spcPct val="20000"/>
              </a:spcBef>
              <a:buClr>
                <a:srgbClr val="002060"/>
              </a:buClr>
              <a:buSzPct val="100000"/>
              <a:buFont typeface="+mj-lt"/>
              <a:buAutoNum type="arabicPeriod" startAt="2"/>
              <a:defRPr/>
            </a:pP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Asignar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un </a:t>
            </a:r>
            <a:r>
              <a:rPr lang="es-ES" sz="2800" b="1" kern="0" dirty="0">
                <a:solidFill>
                  <a:srgbClr val="FF00FF"/>
                </a:solidFill>
                <a:effectLst>
                  <a:outerShdw blurRad="38100" dist="38100" dir="2700000" algn="tl">
                    <a:srgbClr val="C0C0C0"/>
                  </a:outerShdw>
                </a:effectLst>
                <a:latin typeface="Microsoft Sans Serif" pitchFamily="34" charset="0"/>
                <a:cs typeface="Microsoft Sans Serif" pitchFamily="34" charset="0"/>
              </a:rPr>
              <a:t>signo negativo (-)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para denotar que la temperatura observada está por debajo de la mediana y asignar un </a:t>
            </a:r>
            <a:r>
              <a:rPr lang="es-ES" sz="2800" b="1" kern="0" dirty="0">
                <a:solidFill>
                  <a:srgbClr val="FF00FF"/>
                </a:solidFill>
                <a:effectLst>
                  <a:outerShdw blurRad="38100" dist="38100" dir="2700000" algn="tl">
                    <a:srgbClr val="C0C0C0"/>
                  </a:outerShdw>
                </a:effectLst>
                <a:latin typeface="Microsoft Sans Serif" pitchFamily="34" charset="0"/>
                <a:cs typeface="Microsoft Sans Serif" pitchFamily="34" charset="0"/>
              </a:rPr>
              <a:t>signo positivo (+)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para denotar las temperaturas que se encuentran por  arriba de la mediana, </a:t>
            </a:r>
            <a:r>
              <a:rPr lang="es-ES" sz="2800" b="1" kern="0" dirty="0">
                <a:solidFill>
                  <a:srgbClr val="FF00FF"/>
                </a:solidFill>
                <a:effectLst>
                  <a:outerShdw blurRad="38100" dist="38100" dir="2700000" algn="tl">
                    <a:srgbClr val="C0C0C0"/>
                  </a:outerShdw>
                </a:effectLst>
                <a:latin typeface="Microsoft Sans Serif" pitchFamily="34" charset="0"/>
                <a:cs typeface="Microsoft Sans Serif" pitchFamily="34" charset="0"/>
              </a:rPr>
              <a:t>descartando las temperaturas que coincidan</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 con la </a:t>
            </a: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mediana: </a:t>
            </a:r>
            <a:endPar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342900" indent="-342900" algn="ctr">
              <a:spcBef>
                <a:spcPct val="20000"/>
              </a:spcBef>
              <a:buClr>
                <a:schemeClr val="tx2"/>
              </a:buClr>
              <a:buSzPct val="70000"/>
              <a:buFont typeface="Wingdings" pitchFamily="2" charset="2"/>
              <a:buNone/>
              <a:defRPr/>
            </a:pPr>
            <a:endParaRPr lang="es-ES" sz="3200" b="1" kern="0" dirty="0">
              <a:solidFill>
                <a:srgbClr val="FF330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34</a:t>
            </a:fld>
            <a:endParaRPr lang="en-US"/>
          </a:p>
        </p:txBody>
      </p:sp>
      <p:sp>
        <p:nvSpPr>
          <p:cNvPr id="11"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3" name="Rectangle 3"/>
          <p:cNvSpPr>
            <a:spLocks noGrp="1" noChangeArrowheads="1"/>
          </p:cNvSpPr>
          <p:nvPr>
            <p:ph idx="1"/>
          </p:nvPr>
        </p:nvSpPr>
        <p:spPr>
          <a:xfrm>
            <a:off x="611188" y="1773238"/>
            <a:ext cx="8229600" cy="4248050"/>
          </a:xfrm>
        </p:spPr>
        <p:txBody>
          <a:bodyPr/>
          <a:lstStyle/>
          <a:p>
            <a:pPr algn="just" eaLnBrk="1" hangingPunct="1"/>
            <a:endParaRPr lang="es-ES" sz="3200" b="1" smtClean="0">
              <a:solidFill>
                <a:srgbClr val="FF3300"/>
              </a:solidFill>
              <a:latin typeface="Microsoft Sans Serif" pitchFamily="34" charset="0"/>
              <a:cs typeface="Microsoft Sans Serif" pitchFamily="34" charset="0"/>
            </a:endParaRPr>
          </a:p>
          <a:p>
            <a:pPr algn="ctr" eaLnBrk="1" hangingPunct="1">
              <a:buFont typeface="Wingdings" pitchFamily="2" charset="2"/>
              <a:buNone/>
            </a:pPr>
            <a:endParaRPr lang="es-ES" sz="3200" b="1" smtClean="0">
              <a:solidFill>
                <a:srgbClr val="FF3300"/>
              </a:solidFill>
              <a:latin typeface="Microsoft Sans Serif" pitchFamily="34" charset="0"/>
              <a:cs typeface="Microsoft Sans Serif" pitchFamily="34" charset="0"/>
            </a:endParaRPr>
          </a:p>
        </p:txBody>
      </p:sp>
      <p:sp>
        <p:nvSpPr>
          <p:cNvPr id="7578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7578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10" name="Rectangle 3"/>
          <p:cNvSpPr txBox="1">
            <a:spLocks noChangeArrowheads="1"/>
          </p:cNvSpPr>
          <p:nvPr/>
        </p:nvSpPr>
        <p:spPr bwMode="auto">
          <a:xfrm>
            <a:off x="436939" y="1628800"/>
            <a:ext cx="8229600" cy="648072"/>
          </a:xfrm>
          <a:prstGeom prst="rect">
            <a:avLst/>
          </a:prstGeom>
          <a:noFill/>
          <a:ln w="9525">
            <a:noFill/>
            <a:miter lim="800000"/>
            <a:headEnd/>
            <a:tailEnd/>
          </a:ln>
        </p:spPr>
        <p:txBody>
          <a:bodyPr/>
          <a:lstStyle/>
          <a:p>
            <a:pPr lvl="0" algn="just" defTabSz="685800" fontAlgn="auto">
              <a:spcBef>
                <a:spcPts val="0"/>
              </a:spcBef>
              <a:spcAft>
                <a:spcPts val="0"/>
              </a:spcAft>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34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342900" indent="-342900" algn="ctr">
              <a:spcBef>
                <a:spcPct val="20000"/>
              </a:spcBef>
              <a:buClr>
                <a:schemeClr val="tx2"/>
              </a:buClr>
              <a:buSzPct val="70000"/>
              <a:buFont typeface="Wingdings" pitchFamily="2" charset="2"/>
              <a:buNone/>
              <a:defRPr/>
            </a:pPr>
            <a:endParaRPr lang="es-ES" sz="3200" b="1" kern="0" dirty="0">
              <a:solidFill>
                <a:srgbClr val="FF330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35</a:t>
            </a:fld>
            <a:endParaRPr lang="en-US"/>
          </a:p>
        </p:txBody>
      </p:sp>
      <p:sp>
        <p:nvSpPr>
          <p:cNvPr id="11"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9" name="Tabla 8"/>
          <p:cNvGraphicFramePr>
            <a:graphicFrameLocks noGrp="1"/>
          </p:cNvGraphicFramePr>
          <p:nvPr>
            <p:extLst>
              <p:ext uri="{D42A27DB-BD31-4B8C-83A1-F6EECF244321}">
                <p14:modId xmlns:p14="http://schemas.microsoft.com/office/powerpoint/2010/main" val="1038128126"/>
              </p:ext>
            </p:extLst>
          </p:nvPr>
        </p:nvGraphicFramePr>
        <p:xfrm>
          <a:off x="972000" y="2349192"/>
          <a:ext cx="7200000" cy="2808000"/>
        </p:xfrm>
        <a:graphic>
          <a:graphicData uri="http://schemas.openxmlformats.org/drawingml/2006/table">
            <a:tbl>
              <a:tblPr firstRow="1" bandRow="1">
                <a:tableStyleId>{5C22544A-7EE6-4342-B048-85BDC9FD1C3A}</a:tableStyleId>
              </a:tblPr>
              <a:tblGrid>
                <a:gridCol w="720000"/>
                <a:gridCol w="720000"/>
                <a:gridCol w="720000"/>
                <a:gridCol w="720000"/>
                <a:gridCol w="720000"/>
                <a:gridCol w="720000"/>
                <a:gridCol w="720000"/>
                <a:gridCol w="720000"/>
                <a:gridCol w="720000"/>
                <a:gridCol w="720000"/>
              </a:tblGrid>
              <a:tr h="468000">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98.5</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98.6</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98.3</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98.7</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99.1</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98.6</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97.9</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98.0</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r h="468000">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r h="468000">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98.7</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98.5</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98.9</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98.4</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98.6</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97.1</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97.9</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98.7</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97.6</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r h="468000">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r h="468000">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98.2</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99.2</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98.0</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98.4</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97.8</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98.4</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97.4</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98.0</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16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97.0</a:t>
                      </a:r>
                      <a:endParaRPr lang="es-MX" sz="16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r h="468000">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c>
                  <a:txBody>
                    <a:bodyPr/>
                    <a:lstStyle/>
                    <a:p>
                      <a:pPr algn="ctr"/>
                      <a:r>
                        <a:rPr lang="es-MX" sz="2400" b="1" dirty="0" smtClean="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dirty="0">
                        <a:solidFill>
                          <a:srgbClr val="FFFF66"/>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solidFill>
                      <a:schemeClr val="accent5">
                        <a:lumMod val="50000"/>
                      </a:schemeClr>
                    </a:solidFill>
                  </a:tcPr>
                </a:tc>
              </a:tr>
            </a:tbl>
          </a:graphicData>
        </a:graphic>
      </p:graphicFrame>
      <p:sp>
        <p:nvSpPr>
          <p:cNvPr id="12" name="Rectangle 3"/>
          <p:cNvSpPr txBox="1">
            <a:spLocks noChangeArrowheads="1"/>
          </p:cNvSpPr>
          <p:nvPr/>
        </p:nvSpPr>
        <p:spPr bwMode="auto">
          <a:xfrm>
            <a:off x="964480" y="5188583"/>
            <a:ext cx="4039568" cy="991927"/>
          </a:xfrm>
          <a:prstGeom prst="rect">
            <a:avLst/>
          </a:prstGeom>
          <a:noFill/>
          <a:ln w="9525">
            <a:noFill/>
            <a:miter lim="800000"/>
            <a:headEnd/>
            <a:tailEnd/>
          </a:ln>
        </p:spPr>
        <p:txBody>
          <a:bodyPr/>
          <a:lstStyle/>
          <a:p>
            <a:pPr lvl="0" algn="just" defTabSz="685800" fontAlgn="auto">
              <a:spcBef>
                <a:spcPts val="0"/>
              </a:spcBef>
              <a:spcAft>
                <a:spcPts val="0"/>
              </a:spcAft>
              <a:defRPr/>
            </a:pPr>
            <a:r>
              <a:rPr lang="es-ES"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a:rPr>
              <a:t>Signos Positivos = 9</a:t>
            </a:r>
          </a:p>
          <a:p>
            <a:pPr lvl="0" algn="just" defTabSz="685800" fontAlgn="auto">
              <a:spcBef>
                <a:spcPts val="0"/>
              </a:spcBef>
              <a:spcAft>
                <a:spcPts val="0"/>
              </a:spcAft>
              <a:defRPr/>
            </a:pPr>
            <a:r>
              <a:rPr lang="es-ES"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a:rPr>
              <a:t>Signos Negativos = 18</a:t>
            </a:r>
          </a:p>
          <a:p>
            <a:pPr lvl="0" algn="just" defTabSz="685800" fontAlgn="auto">
              <a:spcBef>
                <a:spcPts val="0"/>
              </a:spcBef>
              <a:spcAft>
                <a:spcPts val="0"/>
              </a:spcAft>
              <a:defRPr/>
            </a:pPr>
            <a:r>
              <a:rPr lang="es-ES"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a:rPr>
              <a:t>Empates = 3</a:t>
            </a:r>
            <a:endParaRPr lang="es-ES"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342900" indent="-342900" algn="ctr">
              <a:spcBef>
                <a:spcPct val="20000"/>
              </a:spcBef>
              <a:buClr>
                <a:schemeClr val="tx2"/>
              </a:buClr>
              <a:buSzPct val="70000"/>
              <a:buFont typeface="Wingdings" pitchFamily="2" charset="2"/>
              <a:buNone/>
              <a:defRPr/>
            </a:pPr>
            <a:endParaRPr lang="es-ES" sz="3200" b="1" kern="0" dirty="0">
              <a:solidFill>
                <a:srgbClr val="FF3300"/>
              </a:solidFill>
              <a:latin typeface="Microsoft Sans Serif" pitchFamily="34" charset="0"/>
              <a:cs typeface="Microsoft Sans Serif" pitchFamily="34" charset="0"/>
            </a:endParaRPr>
          </a:p>
        </p:txBody>
      </p:sp>
    </p:spTree>
    <p:extLst>
      <p:ext uri="{BB962C8B-B14F-4D97-AF65-F5344CB8AC3E}">
        <p14:creationId xmlns:p14="http://schemas.microsoft.com/office/powerpoint/2010/main" val="39548441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mc:AlternateContent xmlns:mc="http://schemas.openxmlformats.org/markup-compatibility/2006" xmlns:a14="http://schemas.microsoft.com/office/drawing/2010/main">
        <mc:Choice Requires="a14">
          <p:sp>
            <p:nvSpPr>
              <p:cNvPr id="10" name="Rectangle 3"/>
              <p:cNvSpPr txBox="1">
                <a:spLocks noChangeArrowheads="1"/>
              </p:cNvSpPr>
              <p:nvPr/>
            </p:nvSpPr>
            <p:spPr bwMode="auto">
              <a:xfrm>
                <a:off x="457980" y="2043264"/>
                <a:ext cx="8229600" cy="2033808"/>
              </a:xfrm>
              <a:prstGeom prst="rect">
                <a:avLst/>
              </a:prstGeom>
              <a:noFill/>
              <a:ln w="9525">
                <a:noFill/>
                <a:miter lim="800000"/>
                <a:headEnd/>
                <a:tailEnd/>
              </a:ln>
            </p:spPr>
            <p:txBody>
              <a:bodyPr/>
              <a:lstStyle/>
              <a:p>
                <a:pPr lvl="0" algn="just" defTabSz="685800" fontAlgn="auto">
                  <a:spcBef>
                    <a:spcPts val="0"/>
                  </a:spcBef>
                  <a:spcAft>
                    <a:spcPts val="0"/>
                  </a:spcAft>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504000" indent="-514350" algn="just">
                  <a:spcBef>
                    <a:spcPts val="0"/>
                  </a:spcBef>
                  <a:buClr>
                    <a:srgbClr val="002060"/>
                  </a:buClr>
                  <a:buSzPct val="100000"/>
                  <a:buFont typeface="+mj-lt"/>
                  <a:buAutoNum type="arabicPeriod" startAt="3"/>
                  <a:defRPr/>
                </a:pP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Calcular el </a:t>
                </a:r>
                <a:r>
                  <a:rPr lang="es-ES" sz="3200" b="1" kern="0"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Estadístico </a:t>
                </a:r>
                <a:r>
                  <a:rPr lang="es-ES" sz="3200" b="1" kern="0" dirty="0">
                    <a:solidFill>
                      <a:srgbClr val="00CC00"/>
                    </a:solidFill>
                    <a:effectLst>
                      <a:outerShdw blurRad="38100" dist="38100" dir="2700000" algn="tl">
                        <a:srgbClr val="C0C0C0"/>
                      </a:outerShdw>
                    </a:effectLst>
                    <a:latin typeface="Microsoft Sans Serif" pitchFamily="34" charset="0"/>
                    <a:cs typeface="Microsoft Sans Serif" pitchFamily="34" charset="0"/>
                  </a:rPr>
                  <a:t>de </a:t>
                </a:r>
                <a:r>
                  <a:rPr lang="es-ES" sz="3200" b="1" kern="0"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Prueba Z</a:t>
                </a:r>
                <a:r>
                  <a:rPr lang="es-ES" sz="3200" b="1" kern="0" dirty="0">
                    <a:solidFill>
                      <a:srgbClr val="00CC00"/>
                    </a:solidFill>
                    <a:effectLst>
                      <a:outerShdw blurRad="38100" dist="38100" dir="2700000" algn="tl">
                        <a:srgbClr val="C0C0C0"/>
                      </a:outerShdw>
                    </a:effectLst>
                    <a:latin typeface="Microsoft Sans Serif" pitchFamily="34" charset="0"/>
                    <a:cs typeface="Microsoft Sans Serif" pitchFamily="34" charset="0"/>
                  </a:rPr>
                  <a:t>,</a:t>
                </a: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considerando que n = 27, </a:t>
                </a: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x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 9 (signos positivos </a:t>
                </a: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con menor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frecuencia</a:t>
                </a: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t>
                </a:r>
              </a:p>
              <a:p>
                <a:pPr algn="just">
                  <a:spcBef>
                    <a:spcPts val="0"/>
                  </a:spcBef>
                  <a:buClr>
                    <a:srgbClr val="002060"/>
                  </a:buClr>
                  <a:buSzPct val="100000"/>
                  <a:defRPr/>
                </a:pP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endPar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536575" indent="-361950" algn="ctr">
                  <a:spcBef>
                    <a:spcPct val="20000"/>
                  </a:spcBef>
                  <a:buClr>
                    <a:schemeClr val="tx2"/>
                  </a:buClr>
                  <a:buSzPct val="70000"/>
                  <a:buFont typeface="Wingdings" pitchFamily="2" charset="2"/>
                  <a:buNone/>
                  <a:defRPr/>
                </a:pPr>
                <a14:m>
                  <m:oMathPara xmlns:m="http://schemas.openxmlformats.org/officeDocument/2006/math">
                    <m:oMathParaPr>
                      <m:jc m:val="left"/>
                    </m:oMathParaPr>
                    <m:oMath xmlns:m="http://schemas.openxmlformats.org/officeDocument/2006/math">
                      <m:r>
                        <a:rPr lang="es-MX" b="1" i="1" kern="0" smtClean="0">
                          <a:solidFill>
                            <a:srgbClr val="002060"/>
                          </a:solidFill>
                          <a:effectLst/>
                          <a:latin typeface="Cambria Math" panose="02040503050406030204" pitchFamily="18" charset="0"/>
                          <a:cs typeface="Microsoft Sans Serif" pitchFamily="34" charset="0"/>
                        </a:rPr>
                        <m:t>𝒁</m:t>
                      </m:r>
                      <m:r>
                        <a:rPr lang="es-MX" b="1" i="1" kern="0" smtClean="0">
                          <a:solidFill>
                            <a:srgbClr val="002060"/>
                          </a:solidFill>
                          <a:effectLst/>
                          <a:latin typeface="Cambria Math" panose="02040503050406030204" pitchFamily="18" charset="0"/>
                          <a:cs typeface="Microsoft Sans Serif" pitchFamily="34" charset="0"/>
                        </a:rPr>
                        <m:t> = </m:t>
                      </m:r>
                      <m:f>
                        <m:f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fPr>
                        <m:num>
                          <m:d>
                            <m:d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dPr>
                            <m:e>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𝒙</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𝟎</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𝟓</m:t>
                              </m:r>
                            </m:e>
                          </m:d>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 − </m:t>
                          </m:r>
                          <m:f>
                            <m:f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fPr>
                            <m:num>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𝒏</m:t>
                              </m:r>
                            </m:num>
                            <m:den>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𝟐</m:t>
                              </m:r>
                            </m:den>
                          </m:f>
                        </m:num>
                        <m:den>
                          <m:f>
                            <m:f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fPr>
                            <m:num>
                              <m:rad>
                                <m:radPr>
                                  <m:degHide m:val="on"/>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radPr>
                                <m:deg/>
                                <m:e>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𝒏</m:t>
                                  </m:r>
                                </m:e>
                              </m:rad>
                            </m:num>
                            <m:den>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𝟐</m:t>
                              </m:r>
                            </m:den>
                          </m:f>
                        </m:den>
                      </m:f>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f>
                        <m:f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fPr>
                        <m:num>
                          <m:d>
                            <m:d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dPr>
                            <m:e>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𝟗</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𝟎</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𝟓</m:t>
                              </m:r>
                            </m:e>
                          </m:d>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 − </m:t>
                          </m:r>
                          <m:f>
                            <m:f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fPr>
                            <m:num>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𝟐𝟕</m:t>
                              </m:r>
                            </m:num>
                            <m:den>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𝟐</m:t>
                              </m:r>
                            </m:den>
                          </m:f>
                        </m:num>
                        <m:den>
                          <m:f>
                            <m:f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fPr>
                            <m:num>
                              <m:rad>
                                <m:radPr>
                                  <m:degHide m:val="on"/>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radPr>
                                <m:deg/>
                                <m:e>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𝟐𝟕</m:t>
                                  </m:r>
                                </m:e>
                              </m:rad>
                            </m:num>
                            <m:den>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𝟐</m:t>
                              </m:r>
                            </m:den>
                          </m:f>
                        </m:den>
                      </m:f>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f>
                        <m:f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fPr>
                        <m:num>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𝟗</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𝟓</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 −</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𝟏𝟑</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𝟓</m:t>
                          </m:r>
                        </m:num>
                        <m:den>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𝟐</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𝟔</m:t>
                          </m:r>
                        </m:den>
                      </m:f>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f>
                        <m:fPr>
                          <m:ctrlP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ctrlPr>
                        </m:fPr>
                        <m:num>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𝟒</m:t>
                          </m:r>
                        </m:num>
                        <m:den>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𝟐</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𝟔</m:t>
                          </m:r>
                        </m:den>
                      </m:f>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𝟏</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m:t>
                      </m:r>
                      <m:r>
                        <a:rPr lang="es-MX" b="1" i="1" kern="0" smtClean="0">
                          <a:solidFill>
                            <a:srgbClr val="002060"/>
                          </a:solidFill>
                          <a:effectLst/>
                          <a:latin typeface="Cambria Math" panose="02040503050406030204" pitchFamily="18" charset="0"/>
                          <a:ea typeface="Cambria Math" panose="02040503050406030204" pitchFamily="18" charset="0"/>
                          <a:cs typeface="Microsoft Sans Serif" pitchFamily="34" charset="0"/>
                        </a:rPr>
                        <m:t>𝟓𝟒</m:t>
                      </m:r>
                    </m:oMath>
                  </m:oMathPara>
                </a14:m>
                <a:endParaRPr lang="es-ES" b="1" kern="0" dirty="0">
                  <a:solidFill>
                    <a:srgbClr val="002060"/>
                  </a:solidFill>
                  <a:effectLst/>
                  <a:latin typeface="Microsoft Sans Serif" pitchFamily="34" charset="0"/>
                  <a:cs typeface="Microsoft Sans Serif" pitchFamily="34" charset="0"/>
                </a:endParaRPr>
              </a:p>
            </p:txBody>
          </p:sp>
        </mc:Choice>
        <mc:Fallback xmlns="">
          <p:sp>
            <p:nvSpPr>
              <p:cNvPr id="10" name="Rectangle 3"/>
              <p:cNvSpPr txBox="1">
                <a:spLocks noRot="1" noChangeAspect="1" noMove="1" noResize="1" noEditPoints="1" noAdjustHandles="1" noChangeArrowheads="1" noChangeShapeType="1" noTextEdit="1"/>
              </p:cNvSpPr>
              <p:nvPr/>
            </p:nvSpPr>
            <p:spPr bwMode="auto">
              <a:xfrm>
                <a:off x="457980" y="2043264"/>
                <a:ext cx="8229600" cy="2033808"/>
              </a:xfrm>
              <a:prstGeom prst="rect">
                <a:avLst/>
              </a:prstGeom>
              <a:blipFill rotWithShape="0">
                <a:blip r:embed="rId3"/>
                <a:stretch>
                  <a:fillRect l="-2148" t="-4491" r="-2370" b="-62575"/>
                </a:stretch>
              </a:blipFill>
              <a:ln w="9525">
                <a:noFill/>
                <a:miter lim="800000"/>
                <a:headEnd/>
                <a:tailEnd/>
              </a:ln>
            </p:spPr>
            <p:txBody>
              <a:bodyPr/>
              <a:lstStyle/>
              <a:p>
                <a:r>
                  <a:rPr lang="es-MX">
                    <a:noFill/>
                  </a:rPr>
                  <a:t> </a:t>
                </a:r>
              </a:p>
            </p:txBody>
          </p:sp>
        </mc:Fallback>
      </mc:AlternateContent>
      <p:sp>
        <p:nvSpPr>
          <p:cNvPr id="7783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36</a:t>
            </a:fld>
            <a:endParaRPr lang="en-US"/>
          </a:p>
        </p:txBody>
      </p:sp>
      <p:sp>
        <p:nvSpPr>
          <p:cNvPr id="11"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idx="1"/>
          </p:nvPr>
        </p:nvSpPr>
        <p:spPr>
          <a:xfrm>
            <a:off x="611188" y="1773238"/>
            <a:ext cx="8229600" cy="3600450"/>
          </a:xfrm>
        </p:spPr>
        <p:txBody>
          <a:bodyPr/>
          <a:lstStyle/>
          <a:p>
            <a:pPr algn="just" eaLnBrk="1" hangingPunct="1"/>
            <a:endParaRPr lang="es-ES" sz="3200" b="1" smtClean="0">
              <a:solidFill>
                <a:srgbClr val="FF3300"/>
              </a:solidFill>
              <a:latin typeface="Microsoft Sans Serif" pitchFamily="34" charset="0"/>
              <a:cs typeface="Microsoft Sans Serif" pitchFamily="34" charset="0"/>
            </a:endParaRPr>
          </a:p>
          <a:p>
            <a:pPr algn="ctr" eaLnBrk="1" hangingPunct="1">
              <a:buFont typeface="Wingdings" pitchFamily="2" charset="2"/>
              <a:buNone/>
            </a:pPr>
            <a:endParaRPr lang="es-ES" sz="3200" b="1" smtClean="0">
              <a:solidFill>
                <a:srgbClr val="FF3300"/>
              </a:solidFill>
              <a:latin typeface="Microsoft Sans Serif" pitchFamily="34" charset="0"/>
              <a:cs typeface="Microsoft Sans Serif" pitchFamily="34" charset="0"/>
            </a:endParaRPr>
          </a:p>
          <a:p>
            <a:pPr algn="ctr" eaLnBrk="1" hangingPunct="1">
              <a:buFont typeface="Wingdings" pitchFamily="2" charset="2"/>
              <a:buNone/>
            </a:pPr>
            <a:endParaRPr lang="es-ES" sz="3200" b="1" smtClean="0">
              <a:solidFill>
                <a:srgbClr val="FF3300"/>
              </a:solidFill>
              <a:latin typeface="Microsoft Sans Serif" pitchFamily="34" charset="0"/>
              <a:cs typeface="Microsoft Sans Serif" pitchFamily="34" charset="0"/>
            </a:endParaRPr>
          </a:p>
          <a:p>
            <a:pPr algn="ctr" eaLnBrk="1" hangingPunct="1">
              <a:buFont typeface="Wingdings" pitchFamily="2" charset="2"/>
              <a:buNone/>
            </a:pPr>
            <a:endParaRPr lang="es-ES" sz="3200" b="1" smtClean="0">
              <a:solidFill>
                <a:srgbClr val="FF3300"/>
              </a:solidFill>
              <a:latin typeface="Microsoft Sans Serif" pitchFamily="34" charset="0"/>
              <a:cs typeface="Microsoft Sans Serif" pitchFamily="34" charset="0"/>
            </a:endParaRPr>
          </a:p>
        </p:txBody>
      </p:sp>
      <p:sp>
        <p:nvSpPr>
          <p:cNvPr id="7987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7987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10" name="Rectangle 3"/>
          <p:cNvSpPr txBox="1">
            <a:spLocks noChangeArrowheads="1"/>
          </p:cNvSpPr>
          <p:nvPr/>
        </p:nvSpPr>
        <p:spPr bwMode="auto">
          <a:xfrm>
            <a:off x="457200" y="1242384"/>
            <a:ext cx="8229600" cy="2328698"/>
          </a:xfrm>
          <a:prstGeom prst="rect">
            <a:avLst/>
          </a:prstGeom>
          <a:noFill/>
          <a:ln w="9525">
            <a:noFill/>
            <a:miter lim="800000"/>
            <a:headEnd/>
            <a:tailEnd/>
          </a:ln>
        </p:spPr>
        <p:txBody>
          <a:bodyPr/>
          <a:lstStyle/>
          <a:p>
            <a:pPr lvl="0" algn="just" defTabSz="685800" fontAlgn="auto">
              <a:spcBef>
                <a:spcPts val="0"/>
              </a:spcBef>
              <a:spcAft>
                <a:spcPts val="0"/>
              </a:spcAft>
              <a:defRPr/>
            </a:pPr>
            <a:r>
              <a:rPr lang="es-ES" sz="3400" b="1" dirty="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34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601663" indent="-601663" algn="just">
              <a:spcBef>
                <a:spcPts val="0"/>
              </a:spcBef>
              <a:buClr>
                <a:srgbClr val="002060"/>
              </a:buClr>
              <a:buSzPct val="100000"/>
              <a:buFont typeface="+mj-lt"/>
              <a:buAutoNum type="arabicPeriod" startAt="4"/>
              <a:defRPr/>
            </a:pP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Identificar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el </a:t>
            </a:r>
            <a:r>
              <a:rPr lang="es-ES" sz="3000" b="1" kern="0" dirty="0" smtClean="0">
                <a:solidFill>
                  <a:srgbClr val="00CC00"/>
                </a:solidFill>
                <a:effectLst>
                  <a:outerShdw blurRad="38100" dist="38100" dir="2700000" algn="tl">
                    <a:srgbClr val="C0C0C0"/>
                  </a:outerShdw>
                </a:effectLst>
                <a:latin typeface="Microsoft Sans Serif" pitchFamily="34" charset="0"/>
                <a:cs typeface="Microsoft Sans Serif" pitchFamily="34" charset="0"/>
              </a:rPr>
              <a:t>Valor Crítico </a:t>
            </a:r>
            <a:r>
              <a:rPr lang="es-ES" sz="3000" b="1" kern="0" dirty="0">
                <a:solidFill>
                  <a:srgbClr val="00CC00"/>
                </a:solidFill>
                <a:effectLst>
                  <a:outerShdw blurRad="38100" dist="38100" dir="2700000" algn="tl">
                    <a:srgbClr val="C0C0C0"/>
                  </a:outerShdw>
                </a:effectLst>
                <a:latin typeface="Microsoft Sans Serif" pitchFamily="34" charset="0"/>
                <a:cs typeface="Microsoft Sans Serif" pitchFamily="34" charset="0"/>
              </a:rPr>
              <a:t>de Z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para </a:t>
            </a: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un nivel de significancia de </a:t>
            </a: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anose="05050102010706020507" pitchFamily="18" charset="2"/>
              </a:rPr>
              <a:t> = 0.05 y </a:t>
            </a: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una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prueba unilateral </a:t>
            </a: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izquierda:</a:t>
            </a:r>
            <a:endPar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lvl="1" algn="ctr">
              <a:spcBef>
                <a:spcPts val="0"/>
              </a:spcBef>
              <a:buClr>
                <a:schemeClr val="tx2"/>
              </a:buClr>
              <a:buSzPct val="70000"/>
              <a:defRPr/>
            </a:pPr>
            <a:r>
              <a:rPr lang="es-ES" sz="2800" b="1" kern="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El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Valor Crítico para Z es -1.645  </a:t>
            </a:r>
          </a:p>
          <a:p>
            <a:pPr marL="342900" indent="-342900" algn="ctr">
              <a:spcBef>
                <a:spcPct val="20000"/>
              </a:spcBef>
              <a:buClr>
                <a:schemeClr val="tx2"/>
              </a:buClr>
              <a:buSzPct val="70000"/>
              <a:buFont typeface="Wingdings" pitchFamily="2" charset="2"/>
              <a:buNone/>
              <a:defRPr/>
            </a:pPr>
            <a:endParaRPr lang="es-ES" sz="3200" b="1" kern="0" dirty="0">
              <a:solidFill>
                <a:srgbClr val="FF3300"/>
              </a:solidFill>
              <a:latin typeface="Microsoft Sans Serif" pitchFamily="34" charset="0"/>
              <a:cs typeface="Microsoft Sans Serif" pitchFamily="34" charset="0"/>
            </a:endParaRPr>
          </a:p>
        </p:txBody>
      </p:sp>
      <p:sp>
        <p:nvSpPr>
          <p:cNvPr id="7987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graphicFrame>
        <p:nvGraphicFramePr>
          <p:cNvPr id="9" name="8 Tabla"/>
          <p:cNvGraphicFramePr>
            <a:graphicFrameLocks noGrp="1"/>
          </p:cNvGraphicFramePr>
          <p:nvPr>
            <p:extLst>
              <p:ext uri="{D42A27DB-BD31-4B8C-83A1-F6EECF244321}">
                <p14:modId xmlns:p14="http://schemas.microsoft.com/office/powerpoint/2010/main" val="2565729691"/>
              </p:ext>
            </p:extLst>
          </p:nvPr>
        </p:nvGraphicFramePr>
        <p:xfrm>
          <a:off x="545744" y="3637904"/>
          <a:ext cx="8087325" cy="2736304"/>
        </p:xfrm>
        <a:graphic>
          <a:graphicData uri="http://schemas.openxmlformats.org/drawingml/2006/table">
            <a:tbl>
              <a:tblPr/>
              <a:tblGrid>
                <a:gridCol w="3137325"/>
                <a:gridCol w="990000"/>
                <a:gridCol w="990000"/>
                <a:gridCol w="990000"/>
                <a:gridCol w="990000"/>
                <a:gridCol w="990000"/>
              </a:tblGrid>
              <a:tr h="446170">
                <a:tc gridSpan="6">
                  <a:txBody>
                    <a:bodyPr/>
                    <a:lstStyle/>
                    <a:p>
                      <a:pPr algn="ctr">
                        <a:lnSpc>
                          <a:spcPct val="150000"/>
                        </a:lnSpc>
                        <a:spcAft>
                          <a:spcPts val="0"/>
                        </a:spcAft>
                      </a:pPr>
                      <a:r>
                        <a:rPr lang="es-ES" sz="1400" b="1" spc="100" dirty="0">
                          <a:solidFill>
                            <a:srgbClr val="FFFFCC"/>
                          </a:solidFill>
                          <a:latin typeface="Microsoft Sans Serif" pitchFamily="34" charset="0"/>
                          <a:ea typeface="Calibri"/>
                          <a:cs typeface="Microsoft Sans Serif" pitchFamily="34" charset="0"/>
                        </a:rPr>
                        <a:t>Niveles de significancia para pruebas de hipótesis de unilaterales y bilaterales</a:t>
                      </a:r>
                      <a:endParaRPr lang="es-MX" sz="2000" dirty="0">
                        <a:solidFill>
                          <a:srgbClr val="FFFFCC"/>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57739">
                <a:tc>
                  <a:txBody>
                    <a:bodyPr/>
                    <a:lstStyle/>
                    <a:p>
                      <a:pPr algn="l">
                        <a:lnSpc>
                          <a:spcPct val="150000"/>
                        </a:lnSpc>
                        <a:spcAft>
                          <a:spcPts val="0"/>
                        </a:spcAft>
                      </a:pPr>
                      <a:r>
                        <a:rPr lang="es-ES" sz="1400" b="1" spc="100" dirty="0">
                          <a:solidFill>
                            <a:srgbClr val="FFFFCC"/>
                          </a:solidFill>
                          <a:latin typeface="Microsoft Sans Serif" pitchFamily="34" charset="0"/>
                          <a:ea typeface="Calibri"/>
                          <a:cs typeface="Microsoft Sans Serif" pitchFamily="34" charset="0"/>
                        </a:rPr>
                        <a:t>Nivel de significancia </a:t>
                      </a:r>
                      <a:r>
                        <a:rPr lang="es-ES" sz="1400" b="1" spc="100" dirty="0">
                          <a:solidFill>
                            <a:srgbClr val="FFFFCC"/>
                          </a:solidFill>
                          <a:latin typeface="Microsoft Sans Serif" pitchFamily="34" charset="0"/>
                          <a:ea typeface="Calibri"/>
                          <a:cs typeface="Microsoft Sans Serif" pitchFamily="34" charset="0"/>
                          <a:sym typeface="Symbol"/>
                        </a:rPr>
                        <a:t></a:t>
                      </a:r>
                      <a:endParaRPr lang="es-MX" sz="2000" dirty="0">
                        <a:solidFill>
                          <a:srgbClr val="FFFFCC"/>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400" b="1" spc="100" dirty="0">
                          <a:solidFill>
                            <a:srgbClr val="FFFFCC"/>
                          </a:solidFill>
                          <a:latin typeface="Microsoft Sans Serif" pitchFamily="34" charset="0"/>
                          <a:ea typeface="Calibri"/>
                          <a:cs typeface="Microsoft Sans Serif" pitchFamily="34" charset="0"/>
                        </a:rPr>
                        <a:t>0.10</a:t>
                      </a:r>
                      <a:endParaRPr lang="es-MX" sz="2000" dirty="0">
                        <a:solidFill>
                          <a:srgbClr val="FFFFCC"/>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400" b="1" spc="100" dirty="0">
                          <a:solidFill>
                            <a:srgbClr val="FFFFCC"/>
                          </a:solidFill>
                          <a:latin typeface="Microsoft Sans Serif" pitchFamily="34" charset="0"/>
                          <a:ea typeface="Calibri"/>
                          <a:cs typeface="Microsoft Sans Serif" pitchFamily="34" charset="0"/>
                        </a:rPr>
                        <a:t>0.05</a:t>
                      </a:r>
                      <a:endParaRPr lang="es-MX" sz="2000" dirty="0">
                        <a:solidFill>
                          <a:srgbClr val="FFFFCC"/>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400" b="1" spc="100" dirty="0">
                          <a:solidFill>
                            <a:srgbClr val="FFFFCC"/>
                          </a:solidFill>
                          <a:latin typeface="Microsoft Sans Serif" pitchFamily="34" charset="0"/>
                          <a:ea typeface="Calibri"/>
                          <a:cs typeface="Microsoft Sans Serif" pitchFamily="34" charset="0"/>
                        </a:rPr>
                        <a:t>0.01</a:t>
                      </a:r>
                      <a:endParaRPr lang="es-MX" sz="2000" dirty="0">
                        <a:solidFill>
                          <a:srgbClr val="FFFFCC"/>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400" b="1" spc="100" dirty="0">
                          <a:solidFill>
                            <a:srgbClr val="FFFFCC"/>
                          </a:solidFill>
                          <a:latin typeface="Microsoft Sans Serif" pitchFamily="34" charset="0"/>
                          <a:ea typeface="Calibri"/>
                          <a:cs typeface="Microsoft Sans Serif" pitchFamily="34" charset="0"/>
                        </a:rPr>
                        <a:t>0.005</a:t>
                      </a:r>
                      <a:endParaRPr lang="es-MX" sz="2000" dirty="0">
                        <a:solidFill>
                          <a:srgbClr val="FFFFCC"/>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400" b="1" spc="100" dirty="0">
                          <a:solidFill>
                            <a:srgbClr val="FFFFCC"/>
                          </a:solidFill>
                          <a:latin typeface="Microsoft Sans Serif" pitchFamily="34" charset="0"/>
                          <a:ea typeface="Calibri"/>
                          <a:cs typeface="Microsoft Sans Serif" pitchFamily="34" charset="0"/>
                        </a:rPr>
                        <a:t>0.002</a:t>
                      </a:r>
                      <a:endParaRPr lang="es-MX" sz="2000" dirty="0">
                        <a:solidFill>
                          <a:srgbClr val="FFFFCC"/>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r>
              <a:tr h="945597">
                <a:tc>
                  <a:txBody>
                    <a:bodyPr/>
                    <a:lstStyle/>
                    <a:p>
                      <a:pPr algn="l">
                        <a:lnSpc>
                          <a:spcPct val="150000"/>
                        </a:lnSpc>
                        <a:spcAft>
                          <a:spcPts val="0"/>
                        </a:spcAft>
                      </a:pPr>
                      <a:r>
                        <a:rPr lang="es-ES" sz="1400" b="1" spc="100" dirty="0">
                          <a:solidFill>
                            <a:srgbClr val="FFFFCC"/>
                          </a:solidFill>
                          <a:latin typeface="Microsoft Sans Serif" pitchFamily="34" charset="0"/>
                          <a:ea typeface="Calibri"/>
                          <a:cs typeface="Microsoft Sans Serif" pitchFamily="34" charset="0"/>
                        </a:rPr>
                        <a:t>Valores críticos de z para una prueba unilateral</a:t>
                      </a:r>
                      <a:endParaRPr lang="es-MX" sz="2000" dirty="0">
                        <a:solidFill>
                          <a:srgbClr val="FFFFCC"/>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-1.28 o 1.28</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-1.645 o 1.645</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-2.33 o 2.33</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-2.58 o 2.58</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-2.88 o 2.88</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r>
              <a:tr h="986798">
                <a:tc>
                  <a:txBody>
                    <a:bodyPr/>
                    <a:lstStyle/>
                    <a:p>
                      <a:pPr algn="l">
                        <a:lnSpc>
                          <a:spcPct val="150000"/>
                        </a:lnSpc>
                        <a:spcAft>
                          <a:spcPts val="0"/>
                        </a:spcAft>
                      </a:pPr>
                      <a:r>
                        <a:rPr lang="es-ES" sz="1400" b="1" spc="100" dirty="0">
                          <a:solidFill>
                            <a:srgbClr val="FFFFCC"/>
                          </a:solidFill>
                          <a:latin typeface="Microsoft Sans Serif" pitchFamily="34" charset="0"/>
                          <a:ea typeface="Calibri"/>
                          <a:cs typeface="Microsoft Sans Serif" pitchFamily="34" charset="0"/>
                        </a:rPr>
                        <a:t>Valores críticos de z para una prueba bilateral</a:t>
                      </a:r>
                      <a:endParaRPr lang="es-MX" sz="2000" dirty="0">
                        <a:solidFill>
                          <a:srgbClr val="FFFFCC"/>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-1.645 y 1.645</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-1.96 y 1.96</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-2.58 y 2.58</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-2.81 y 2.81</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c>
                  <a:txBody>
                    <a:bodyPr/>
                    <a:lstStyle/>
                    <a:p>
                      <a:pPr algn="ctr">
                        <a:lnSpc>
                          <a:spcPct val="150000"/>
                        </a:lnSpc>
                        <a:spcAft>
                          <a:spcPts val="0"/>
                        </a:spcAft>
                      </a:pPr>
                      <a:r>
                        <a:rPr lang="es-ES" sz="1600" b="1" spc="100" dirty="0">
                          <a:solidFill>
                            <a:srgbClr val="FF9933"/>
                          </a:solidFill>
                          <a:latin typeface="Microsoft Sans Serif" pitchFamily="34" charset="0"/>
                          <a:ea typeface="Calibri"/>
                          <a:cs typeface="Microsoft Sans Serif" pitchFamily="34" charset="0"/>
                        </a:rPr>
                        <a:t>-3.08 y 3.08</a:t>
                      </a:r>
                      <a:endParaRPr lang="es-MX" sz="2400" dirty="0">
                        <a:solidFill>
                          <a:srgbClr val="FF9933"/>
                        </a:solidFill>
                        <a:latin typeface="Microsoft Sans Serif" pitchFamily="34" charset="0"/>
                        <a:ea typeface="Calibri"/>
                        <a:cs typeface="Microsoft Sans Serif" pitchFamily="34" charset="0"/>
                      </a:endParaRPr>
                    </a:p>
                  </a:txBody>
                  <a:tcPr marL="68388" marR="68388"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accent5">
                        <a:lumMod val="50000"/>
                      </a:schemeClr>
                    </a:solidFill>
                  </a:tcPr>
                </a:tc>
              </a:tr>
            </a:tbl>
          </a:graphicData>
        </a:graphic>
      </p:graphicFrame>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37</a:t>
            </a:fld>
            <a:endParaRPr lang="en-US"/>
          </a:p>
        </p:txBody>
      </p:sp>
      <p:sp>
        <p:nvSpPr>
          <p:cNvPr id="11"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Elipse 3"/>
          <p:cNvSpPr/>
          <p:nvPr/>
        </p:nvSpPr>
        <p:spPr>
          <a:xfrm>
            <a:off x="4572000" y="4131122"/>
            <a:ext cx="1152128" cy="1330486"/>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2721156" y="6405772"/>
            <a:ext cx="3682752" cy="400110"/>
          </a:xfrm>
          <a:prstGeom prst="rect">
            <a:avLst/>
          </a:prstGeom>
          <a:noFill/>
        </p:spPr>
        <p:txBody>
          <a:bodyPr wrap="square" rtlCol="0">
            <a:spAutoFit/>
          </a:bodyPr>
          <a:lstStyle/>
          <a:p>
            <a:pPr algn="ctr"/>
            <a:r>
              <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Tabla Valores Críticos para Z</a:t>
            </a:r>
          </a:p>
          <a:p>
            <a:pPr algn="ctr"/>
            <a:r>
              <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Elaboración propia, 2017 </a:t>
            </a:r>
            <a:endParaRPr lang="es-MX" sz="1000" b="1" dirty="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8192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10" name="Rectangle 3"/>
          <p:cNvSpPr txBox="1">
            <a:spLocks noChangeArrowheads="1"/>
          </p:cNvSpPr>
          <p:nvPr/>
        </p:nvSpPr>
        <p:spPr bwMode="auto">
          <a:xfrm>
            <a:off x="374650" y="1279224"/>
            <a:ext cx="8229600" cy="3157888"/>
          </a:xfrm>
          <a:prstGeom prst="rect">
            <a:avLst/>
          </a:prstGeom>
          <a:noFill/>
          <a:ln w="9525">
            <a:noFill/>
            <a:miter lim="800000"/>
            <a:headEnd/>
            <a:tailEnd/>
          </a:ln>
        </p:spPr>
        <p:txBody>
          <a:bodyPr/>
          <a:lstStyle/>
          <a:p>
            <a:pPr lvl="0" algn="just" defTabSz="685800" fontAlgn="auto">
              <a:spcBef>
                <a:spcPts val="0"/>
              </a:spcBef>
              <a:spcAft>
                <a:spcPts val="0"/>
              </a:spcAft>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2800" b="1" kern="0" dirty="0" smtClean="0">
              <a:solidFill>
                <a:srgbClr val="000066"/>
              </a:solidFill>
              <a:latin typeface="Microsoft Sans Serif" pitchFamily="34" charset="0"/>
              <a:cs typeface="Microsoft Sans Serif" pitchFamily="34" charset="0"/>
            </a:endParaRPr>
          </a:p>
          <a:p>
            <a:pPr marL="514350" indent="-514350" algn="just">
              <a:spcBef>
                <a:spcPct val="20000"/>
              </a:spcBef>
              <a:buClr>
                <a:srgbClr val="002060"/>
              </a:buClr>
              <a:buSzPct val="100000"/>
              <a:buFont typeface="+mj-lt"/>
              <a:buAutoNum type="arabicPeriod" startAt="5"/>
              <a:defRPr/>
            </a:pP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El </a:t>
            </a:r>
            <a:r>
              <a:rPr lang="es-ES" sz="3000" b="1" kern="0" dirty="0" smtClean="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Estadístico </a:t>
            </a:r>
            <a:r>
              <a:rPr lang="es-ES" sz="3000" b="1" kern="0" dirty="0">
                <a:solidFill>
                  <a:srgbClr val="00CC00"/>
                </a:solidFill>
                <a:effectLst>
                  <a:outerShdw blurRad="38100" dist="38100" dir="2700000" algn="tl">
                    <a:srgbClr val="000000">
                      <a:alpha val="43137"/>
                    </a:srgbClr>
                  </a:outerShdw>
                </a:effectLst>
                <a:latin typeface="Microsoft Sans Serif" pitchFamily="34" charset="0"/>
                <a:cs typeface="Microsoft Sans Serif" pitchFamily="34" charset="0"/>
              </a:rPr>
              <a:t>de Prueba Z = -1.54 </a:t>
            </a:r>
            <a:r>
              <a:rPr lang="es-ES" sz="28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rPr>
              <a:t>se encuentra dentro de región de aceptación, la hipótesis nula se acepta, por lo tanto no hay suficiente evidencia para afirmar que la mediana de la temperatura corporal de los pacientes es menor a 98.6°F </a:t>
            </a:r>
          </a:p>
        </p:txBody>
      </p:sp>
      <p:sp>
        <p:nvSpPr>
          <p:cNvPr id="8192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81926" name="Imagen 19"/>
          <p:cNvPicPr>
            <a:picLocks noChangeAspect="1" noChangeArrowheads="1"/>
          </p:cNvPicPr>
          <p:nvPr/>
        </p:nvPicPr>
        <p:blipFill>
          <a:blip r:embed="rId3" cstate="print"/>
          <a:srcRect/>
          <a:stretch>
            <a:fillRect/>
          </a:stretch>
        </p:blipFill>
        <p:spPr bwMode="auto">
          <a:xfrm>
            <a:off x="2154238" y="3789188"/>
            <a:ext cx="4857750" cy="3024188"/>
          </a:xfrm>
          <a:prstGeom prst="rect">
            <a:avLst/>
          </a:prstGeom>
          <a:noFill/>
          <a:ln w="9525">
            <a:noFill/>
            <a:miter lim="800000"/>
            <a:headEnd/>
            <a:tailEnd/>
          </a:ln>
        </p:spPr>
      </p:pic>
      <p:grpSp>
        <p:nvGrpSpPr>
          <p:cNvPr id="2" name="Grupo 1"/>
          <p:cNvGrpSpPr/>
          <p:nvPr/>
        </p:nvGrpSpPr>
        <p:grpSpPr>
          <a:xfrm>
            <a:off x="1965325" y="4859338"/>
            <a:ext cx="3278185" cy="1925990"/>
            <a:chOff x="1965325" y="4859338"/>
            <a:chExt cx="3278185" cy="1925990"/>
          </a:xfrm>
        </p:grpSpPr>
        <p:sp>
          <p:nvSpPr>
            <p:cNvPr id="13" name="12 CuadroTexto"/>
            <p:cNvSpPr txBox="1"/>
            <p:nvPr/>
          </p:nvSpPr>
          <p:spPr>
            <a:xfrm>
              <a:off x="2453964" y="6415996"/>
              <a:ext cx="2789546" cy="369332"/>
            </a:xfrm>
            <a:prstGeom prst="rect">
              <a:avLst/>
            </a:prstGeom>
            <a:noFill/>
          </p:spPr>
          <p:txBody>
            <a:bodyPr wrap="none">
              <a:spAutoFit/>
            </a:bodyPr>
            <a:lstStyle/>
            <a:p>
              <a:pPr>
                <a:defRPr/>
              </a:pPr>
              <a:r>
                <a:rPr lang="es-MX" b="1" spc="100" dirty="0" smtClean="0">
                  <a:solidFill>
                    <a:srgbClr val="000066"/>
                  </a:solidFill>
                  <a:latin typeface="Microsoft Sans Serif" pitchFamily="34" charset="0"/>
                  <a:cs typeface="Microsoft Sans Serif" pitchFamily="34" charset="0"/>
                </a:rPr>
                <a:t>Valor Crítico Z =-1.645</a:t>
              </a:r>
              <a:endParaRPr lang="es-MX" b="1" spc="100" dirty="0">
                <a:solidFill>
                  <a:srgbClr val="000066"/>
                </a:solidFill>
                <a:latin typeface="Microsoft Sans Serif" pitchFamily="34" charset="0"/>
                <a:cs typeface="Microsoft Sans Serif" pitchFamily="34" charset="0"/>
              </a:endParaRPr>
            </a:p>
          </p:txBody>
        </p:sp>
        <p:sp>
          <p:nvSpPr>
            <p:cNvPr id="14" name="13 CuadroTexto"/>
            <p:cNvSpPr txBox="1"/>
            <p:nvPr/>
          </p:nvSpPr>
          <p:spPr>
            <a:xfrm>
              <a:off x="1965325" y="4859338"/>
              <a:ext cx="1204176" cy="369332"/>
            </a:xfrm>
            <a:prstGeom prst="rect">
              <a:avLst/>
            </a:prstGeom>
            <a:noFill/>
          </p:spPr>
          <p:txBody>
            <a:bodyPr wrap="none">
              <a:spAutoFit/>
            </a:bodyPr>
            <a:lstStyle/>
            <a:p>
              <a:pPr>
                <a:defRPr/>
              </a:pPr>
              <a:r>
                <a:rPr lang="es-MX" b="1" spc="100" dirty="0" err="1" smtClean="0">
                  <a:solidFill>
                    <a:srgbClr val="000066"/>
                  </a:solidFill>
                  <a:latin typeface="Microsoft Sans Serif" pitchFamily="34" charset="0"/>
                  <a:cs typeface="Microsoft Sans Serif" pitchFamily="34" charset="0"/>
                </a:rPr>
                <a:t>Zc</a:t>
              </a:r>
              <a:r>
                <a:rPr lang="es-MX" b="1" spc="100" dirty="0" smtClean="0">
                  <a:solidFill>
                    <a:srgbClr val="000066"/>
                  </a:solidFill>
                  <a:latin typeface="Microsoft Sans Serif" pitchFamily="34" charset="0"/>
                  <a:cs typeface="Microsoft Sans Serif" pitchFamily="34" charset="0"/>
                </a:rPr>
                <a:t>=-1.54</a:t>
              </a:r>
              <a:endParaRPr lang="es-MX" b="1" spc="100" dirty="0">
                <a:solidFill>
                  <a:srgbClr val="000066"/>
                </a:solidFill>
                <a:latin typeface="Microsoft Sans Serif" pitchFamily="34" charset="0"/>
                <a:cs typeface="Microsoft Sans Serif" pitchFamily="34" charset="0"/>
              </a:endParaRPr>
            </a:p>
          </p:txBody>
        </p:sp>
        <p:cxnSp>
          <p:nvCxnSpPr>
            <p:cNvPr id="16" name="15 Conector curvado"/>
            <p:cNvCxnSpPr/>
            <p:nvPr/>
          </p:nvCxnSpPr>
          <p:spPr>
            <a:xfrm>
              <a:off x="3059832" y="5157192"/>
              <a:ext cx="1080120" cy="792088"/>
            </a:xfrm>
            <a:prstGeom prst="curvedConnector3">
              <a:avLst>
                <a:gd name="adj1" fmla="val 50000"/>
              </a:avLst>
            </a:prstGeom>
            <a:ln w="28575">
              <a:solidFill>
                <a:srgbClr val="FF3300"/>
              </a:solidFill>
              <a:tailEnd type="arrow"/>
            </a:ln>
          </p:spPr>
          <p:style>
            <a:lnRef idx="1">
              <a:schemeClr val="accent1"/>
            </a:lnRef>
            <a:fillRef idx="0">
              <a:schemeClr val="accent1"/>
            </a:fillRef>
            <a:effectRef idx="0">
              <a:schemeClr val="accent1"/>
            </a:effectRef>
            <a:fontRef idx="minor">
              <a:schemeClr val="tx1"/>
            </a:fontRef>
          </p:style>
        </p:cxnSp>
      </p:gr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38</a:t>
            </a:fld>
            <a:endParaRPr lang="en-US"/>
          </a:p>
        </p:txBody>
      </p:sp>
      <p:sp>
        <p:nvSpPr>
          <p:cNvPr id="1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95288" y="1468813"/>
            <a:ext cx="8229600" cy="4696491"/>
          </a:xfrm>
        </p:spPr>
        <p:txBody>
          <a:bodyPr>
            <a:normAutofit/>
          </a:bodyPr>
          <a:lstStyle/>
          <a:p>
            <a:pPr marL="0" indent="0" algn="just" eaLnBrk="1" hangingPunct="1">
              <a:buFont typeface="Wingdings" pitchFamily="2" charset="2"/>
              <a:buNone/>
              <a:defRPr/>
            </a:pPr>
            <a:r>
              <a:rPr lang="es-ES" sz="35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Prueba  de los Signos para Datos </a:t>
            </a:r>
            <a:r>
              <a:rPr lang="es-ES" sz="35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A</a:t>
            </a:r>
            <a:r>
              <a:rPr lang="es-ES" sz="35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pareados</a:t>
            </a:r>
          </a:p>
          <a:p>
            <a:pPr marL="0" indent="0" algn="just" eaLnBrk="1" hangingPunct="1">
              <a:buFont typeface="Wingdings" pitchFamily="2" charset="2"/>
              <a:buNone/>
              <a:defRPr/>
            </a:pPr>
            <a:r>
              <a:rPr lang="es-ES" sz="2600" b="1" kern="0" dirty="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Cuando se utiliza la prueba del signo con datos apareados, se convierten los datos en observaciones con signos positivos y negativos considerando:</a:t>
            </a:r>
          </a:p>
          <a:p>
            <a:pPr marL="261938" indent="-261938" algn="just" eaLnBrk="1" hangingPunct="1">
              <a:buClr>
                <a:srgbClr val="FF3300"/>
              </a:buClr>
              <a:buFont typeface="Arial" pitchFamily="34" charset="0"/>
              <a:buChar char="•"/>
              <a:defRPr/>
            </a:pPr>
            <a:r>
              <a:rPr lang="es-ES" sz="2600" b="1" kern="0" dirty="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Restar cada valor de la segunda variable del valor correspondiente de la primera variable, y</a:t>
            </a:r>
          </a:p>
          <a:p>
            <a:pPr marL="261938" indent="-261938" algn="just" eaLnBrk="1" hangingPunct="1">
              <a:buClr>
                <a:srgbClr val="FF3300"/>
              </a:buClr>
              <a:buFont typeface="Arial" pitchFamily="34" charset="0"/>
              <a:buChar char="•"/>
              <a:defRPr/>
            </a:pPr>
            <a:r>
              <a:rPr lang="es-ES" sz="2600" b="1" kern="0" dirty="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Registrar sólo el signo de la diferencia que se encontró en el paso anterior, excluyendo los valores que son iguales. </a:t>
            </a:r>
          </a:p>
          <a:p>
            <a:pPr algn="ctr" eaLnBrk="1" hangingPunct="1">
              <a:buFont typeface="Wingdings" pitchFamily="2" charset="2"/>
              <a:buNone/>
              <a:defRPr/>
            </a:pPr>
            <a:endParaRPr lang="es-ES" sz="3200" b="1" dirty="0" smtClean="0">
              <a:solidFill>
                <a:srgbClr val="FF330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39</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129988"/>
            <a:ext cx="8253164" cy="5330060"/>
          </a:xfrm>
        </p:spPr>
        <p:txBody>
          <a:bodyPr>
            <a:noAutofit/>
          </a:bodyPr>
          <a:lstStyle/>
          <a:p>
            <a:pPr algn="just">
              <a:lnSpc>
                <a:spcPct val="100000"/>
              </a:lnSpc>
              <a:spcBef>
                <a:spcPts val="0"/>
              </a:spcBef>
              <a:spcAft>
                <a:spcPts val="0"/>
              </a:spcAft>
            </a:pPr>
            <a:r>
              <a:rPr lang="es-ES" sz="2000" dirty="0" smtClean="0">
                <a:solidFill>
                  <a:srgbClr val="4472C4">
                    <a:lumMod val="50000"/>
                  </a:srgbClr>
                </a:solidFill>
                <a:latin typeface="Microsoft Sans Serif" panose="020B0604020202020204" pitchFamily="34" charset="0"/>
                <a:ea typeface="Calibri" panose="020F0502020204030204" pitchFamily="34" charset="0"/>
              </a:rPr>
              <a:t>En este mismo sentido, cuando se trabaja </a:t>
            </a:r>
            <a:r>
              <a:rPr lang="es-ES" sz="2000" dirty="0">
                <a:solidFill>
                  <a:srgbClr val="4472C4">
                    <a:lumMod val="50000"/>
                  </a:srgbClr>
                </a:solidFill>
                <a:latin typeface="Microsoft Sans Serif" panose="020B0604020202020204" pitchFamily="34" charset="0"/>
                <a:ea typeface="Calibri" panose="020F0502020204030204" pitchFamily="34" charset="0"/>
              </a:rPr>
              <a:t>con una sola variable, </a:t>
            </a:r>
            <a:r>
              <a:rPr lang="es-ES" sz="2000" dirty="0" smtClean="0">
                <a:solidFill>
                  <a:srgbClr val="4472C4">
                    <a:lumMod val="50000"/>
                  </a:srgbClr>
                </a:solidFill>
                <a:latin typeface="Microsoft Sans Serif" panose="020B0604020202020204" pitchFamily="34" charset="0"/>
                <a:ea typeface="Calibri" panose="020F0502020204030204" pitchFamily="34" charset="0"/>
              </a:rPr>
              <a:t>las observaciones podrían </a:t>
            </a:r>
            <a:r>
              <a:rPr lang="es-ES" sz="2000" dirty="0">
                <a:solidFill>
                  <a:srgbClr val="4472C4">
                    <a:lumMod val="50000"/>
                  </a:srgbClr>
                </a:solidFill>
                <a:latin typeface="Microsoft Sans Serif" panose="020B0604020202020204" pitchFamily="34" charset="0"/>
                <a:ea typeface="Calibri" panose="020F0502020204030204" pitchFamily="34" charset="0"/>
              </a:rPr>
              <a:t>ser </a:t>
            </a:r>
            <a:r>
              <a:rPr lang="es-ES" sz="2000" dirty="0" smtClean="0">
                <a:solidFill>
                  <a:srgbClr val="4472C4">
                    <a:lumMod val="50000"/>
                  </a:srgbClr>
                </a:solidFill>
                <a:latin typeface="Microsoft Sans Serif" panose="020B0604020202020204" pitchFamily="34" charset="0"/>
                <a:ea typeface="Calibri" panose="020F0502020204030204" pitchFamily="34" charset="0"/>
              </a:rPr>
              <a:t>cualitativas </a:t>
            </a:r>
            <a:r>
              <a:rPr lang="es-ES" sz="2000" dirty="0">
                <a:solidFill>
                  <a:srgbClr val="4472C4">
                    <a:lumMod val="50000"/>
                  </a:srgbClr>
                </a:solidFill>
                <a:latin typeface="Microsoft Sans Serif" panose="020B0604020202020204" pitchFamily="34" charset="0"/>
                <a:ea typeface="Calibri" panose="020F0502020204030204" pitchFamily="34" charset="0"/>
              </a:rPr>
              <a:t>o </a:t>
            </a:r>
            <a:r>
              <a:rPr lang="es-ES" sz="2000" dirty="0" smtClean="0">
                <a:solidFill>
                  <a:srgbClr val="4472C4">
                    <a:lumMod val="50000"/>
                  </a:srgbClr>
                </a:solidFill>
                <a:latin typeface="Microsoft Sans Serif" panose="020B0604020202020204" pitchFamily="34" charset="0"/>
                <a:ea typeface="Calibri" panose="020F0502020204030204" pitchFamily="34" charset="0"/>
              </a:rPr>
              <a:t>cuantitativas; </a:t>
            </a:r>
            <a:r>
              <a:rPr lang="es-ES" sz="2000" dirty="0">
                <a:solidFill>
                  <a:srgbClr val="4472C4">
                    <a:lumMod val="50000"/>
                  </a:srgbClr>
                </a:solidFill>
                <a:latin typeface="Microsoft Sans Serif" panose="020B0604020202020204" pitchFamily="34" charset="0"/>
                <a:ea typeface="Calibri" panose="020F0502020204030204" pitchFamily="34" charset="0"/>
              </a:rPr>
              <a:t>por ejemplo, </a:t>
            </a:r>
            <a:r>
              <a:rPr lang="es-ES" sz="2000" dirty="0" smtClean="0">
                <a:solidFill>
                  <a:srgbClr val="4472C4">
                    <a:lumMod val="50000"/>
                  </a:srgbClr>
                </a:solidFill>
                <a:latin typeface="Microsoft Sans Serif" panose="020B0604020202020204" pitchFamily="34" charset="0"/>
                <a:ea typeface="Calibri" panose="020F0502020204030204" pitchFamily="34" charset="0"/>
              </a:rPr>
              <a:t>la </a:t>
            </a:r>
            <a:r>
              <a:rPr lang="es-ES" sz="2000" dirty="0">
                <a:solidFill>
                  <a:srgbClr val="4472C4">
                    <a:lumMod val="50000"/>
                  </a:srgbClr>
                </a:solidFill>
                <a:latin typeface="Microsoft Sans Serif" panose="020B0604020202020204" pitchFamily="34" charset="0"/>
                <a:ea typeface="Calibri" panose="020F0502020204030204" pitchFamily="34" charset="0"/>
              </a:rPr>
              <a:t>prevalencia de </a:t>
            </a:r>
            <a:r>
              <a:rPr lang="es-ES" sz="2000" dirty="0" smtClean="0">
                <a:solidFill>
                  <a:srgbClr val="4472C4">
                    <a:lumMod val="50000"/>
                  </a:srgbClr>
                </a:solidFill>
                <a:latin typeface="Microsoft Sans Serif" panose="020B0604020202020204" pitchFamily="34" charset="0"/>
                <a:ea typeface="Calibri" panose="020F0502020204030204" pitchFamily="34" charset="0"/>
              </a:rPr>
              <a:t>influenza </a:t>
            </a:r>
            <a:r>
              <a:rPr lang="es-ES" sz="2000" dirty="0">
                <a:solidFill>
                  <a:srgbClr val="4472C4">
                    <a:lumMod val="50000"/>
                  </a:srgbClr>
                </a:solidFill>
                <a:latin typeface="Microsoft Sans Serif" panose="020B0604020202020204" pitchFamily="34" charset="0"/>
                <a:ea typeface="Calibri" panose="020F0502020204030204" pitchFamily="34" charset="0"/>
              </a:rPr>
              <a:t>o la cifra media de tensión arterial (TA) de nuestra </a:t>
            </a:r>
            <a:r>
              <a:rPr lang="es-ES" sz="2000" dirty="0" smtClean="0">
                <a:solidFill>
                  <a:srgbClr val="4472C4">
                    <a:lumMod val="50000"/>
                  </a:srgbClr>
                </a:solidFill>
                <a:latin typeface="Microsoft Sans Serif" panose="020B0604020202020204" pitchFamily="34" charset="0"/>
                <a:ea typeface="Calibri" panose="020F0502020204030204" pitchFamily="34" charset="0"/>
              </a:rPr>
              <a:t>muestra; o bien, s</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i se cuenta con </a:t>
            </a:r>
            <a:r>
              <a:rPr lang="es-ES" sz="2000" dirty="0">
                <a:solidFill>
                  <a:schemeClr val="accent5">
                    <a:lumMod val="50000"/>
                  </a:schemeClr>
                </a:solidFill>
                <a:latin typeface="Microsoft Sans Serif" panose="020B0604020202020204" pitchFamily="34" charset="0"/>
                <a:ea typeface="Calibri" panose="020F0502020204030204" pitchFamily="34" charset="0"/>
              </a:rPr>
              <a:t>una muestra de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sujetos y deseamos saber </a:t>
            </a:r>
            <a:r>
              <a:rPr lang="es-ES" sz="2000" dirty="0">
                <a:solidFill>
                  <a:schemeClr val="accent5">
                    <a:lumMod val="50000"/>
                  </a:schemeClr>
                </a:solidFill>
                <a:latin typeface="Microsoft Sans Serif" panose="020B0604020202020204" pitchFamily="34" charset="0"/>
                <a:ea typeface="Calibri" panose="020F0502020204030204" pitchFamily="34" charset="0"/>
              </a:rPr>
              <a:t>si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la </a:t>
            </a:r>
            <a:r>
              <a:rPr lang="es-ES" sz="2000" dirty="0">
                <a:solidFill>
                  <a:schemeClr val="accent5">
                    <a:lumMod val="50000"/>
                  </a:schemeClr>
                </a:solidFill>
                <a:latin typeface="Microsoft Sans Serif" panose="020B0604020202020204" pitchFamily="34" charset="0"/>
                <a:ea typeface="Calibri" panose="020F0502020204030204" pitchFamily="34" charset="0"/>
              </a:rPr>
              <a:t>muestra difiere en los valores de la variable de los de una población u otra muestra de referencia. No obstante, es más habitual que dispongamos de dos muestras o grupos de sujetos, por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ejemplo </a:t>
            </a:r>
            <a:r>
              <a:rPr lang="es-ES" sz="2000" dirty="0">
                <a:solidFill>
                  <a:schemeClr val="accent5">
                    <a:lumMod val="50000"/>
                  </a:schemeClr>
                </a:solidFill>
                <a:latin typeface="Microsoft Sans Serif" panose="020B0604020202020204" pitchFamily="34" charset="0"/>
                <a:ea typeface="Calibri" panose="020F0502020204030204" pitchFamily="34" charset="0"/>
              </a:rPr>
              <a:t>hombres y mujeres, sanos y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enfermos.</a:t>
            </a:r>
          </a:p>
          <a:p>
            <a:pPr algn="just">
              <a:lnSpc>
                <a:spcPct val="100000"/>
              </a:lnSpc>
              <a:spcBef>
                <a:spcPts val="0"/>
              </a:spcBef>
              <a:spcAft>
                <a:spcPts val="0"/>
              </a:spcAft>
            </a:pPr>
            <a:endParaRPr lang="es-MX" sz="1400" dirty="0" smtClean="0">
              <a:solidFill>
                <a:schemeClr val="accent5">
                  <a:lumMod val="50000"/>
                </a:schemeClr>
              </a:solidFill>
              <a:latin typeface="Microsoft Sans Serif" panose="020B0604020202020204" pitchFamily="34" charset="0"/>
              <a:ea typeface="Calibri" panose="020F0502020204030204" pitchFamily="34" charset="0"/>
            </a:endParaRPr>
          </a:p>
          <a:p>
            <a:pPr lvl="0" algn="just">
              <a:lnSpc>
                <a:spcPct val="100000"/>
              </a:lnSpc>
              <a:spcBef>
                <a:spcPts val="0"/>
              </a:spcBef>
              <a:spcAft>
                <a:spcPts val="0"/>
              </a:spcAft>
            </a:pPr>
            <a:r>
              <a:rPr lang="es-MX" sz="2000" dirty="0">
                <a:solidFill>
                  <a:srgbClr val="4472C4">
                    <a:lumMod val="50000"/>
                  </a:srgbClr>
                </a:solidFill>
                <a:latin typeface="Microsoft Sans Serif" panose="020B0604020202020204" pitchFamily="34" charset="0"/>
                <a:ea typeface="Calibri" panose="020F0502020204030204" pitchFamily="34" charset="0"/>
              </a:rPr>
              <a:t>D</a:t>
            </a:r>
            <a:r>
              <a:rPr lang="es-MX" sz="2000" dirty="0" smtClean="0">
                <a:solidFill>
                  <a:srgbClr val="4472C4">
                    <a:lumMod val="50000"/>
                  </a:srgbClr>
                </a:solidFill>
                <a:latin typeface="Microsoft Sans Serif" panose="020B0604020202020204" pitchFamily="34" charset="0"/>
                <a:ea typeface="Calibri" panose="020F0502020204030204" pitchFamily="34" charset="0"/>
              </a:rPr>
              <a:t>os </a:t>
            </a:r>
            <a:r>
              <a:rPr lang="es-MX" sz="2000" dirty="0">
                <a:solidFill>
                  <a:srgbClr val="4472C4">
                    <a:lumMod val="50000"/>
                  </a:srgbClr>
                </a:solidFill>
                <a:latin typeface="Microsoft Sans Serif" panose="020B0604020202020204" pitchFamily="34" charset="0"/>
                <a:ea typeface="Calibri" panose="020F0502020204030204" pitchFamily="34" charset="0"/>
              </a:rPr>
              <a:t>de las herramientas más básicas en las que se basan muchas de las Pruebas no Paramétricas son, por una parte, los conteos o frecuencias de é</a:t>
            </a:r>
            <a:r>
              <a:rPr lang="es-MX" sz="2000" dirty="0" smtClean="0">
                <a:solidFill>
                  <a:srgbClr val="4472C4">
                    <a:lumMod val="50000"/>
                  </a:srgbClr>
                </a:solidFill>
                <a:latin typeface="Microsoft Sans Serif" panose="020B0604020202020204" pitchFamily="34" charset="0"/>
                <a:ea typeface="Calibri" panose="020F0502020204030204" pitchFamily="34" charset="0"/>
              </a:rPr>
              <a:t>stas observaciones</a:t>
            </a:r>
            <a:r>
              <a:rPr lang="es-MX" sz="2000" dirty="0">
                <a:solidFill>
                  <a:srgbClr val="4472C4">
                    <a:lumMod val="50000"/>
                  </a:srgbClr>
                </a:solidFill>
                <a:latin typeface="Microsoft Sans Serif" panose="020B0604020202020204" pitchFamily="34" charset="0"/>
                <a:ea typeface="Calibri" panose="020F0502020204030204" pitchFamily="34" charset="0"/>
              </a:rPr>
              <a:t>; contar el número de veces que una observación se repite, tiene mucho sentido en variables categóricas y en su localización por encima de la mediana; por otra parte, en los rangos la clave es ordenar los datos y ver cada valor en qué posición queda. Por lo </a:t>
            </a:r>
            <a:r>
              <a:rPr lang="es-MX" sz="2000" dirty="0" smtClean="0">
                <a:solidFill>
                  <a:srgbClr val="4472C4">
                    <a:lumMod val="50000"/>
                  </a:srgbClr>
                </a:solidFill>
                <a:latin typeface="Microsoft Sans Serif" panose="020B0604020202020204" pitchFamily="34" charset="0"/>
                <a:ea typeface="Calibri" panose="020F0502020204030204" pitchFamily="34" charset="0"/>
              </a:rPr>
              <a:t>tanto, </a:t>
            </a:r>
            <a:r>
              <a:rPr lang="es-MX" sz="2000" dirty="0">
                <a:solidFill>
                  <a:srgbClr val="4472C4">
                    <a:lumMod val="50000"/>
                  </a:srgbClr>
                </a:solidFill>
                <a:latin typeface="Microsoft Sans Serif" panose="020B0604020202020204" pitchFamily="34" charset="0"/>
                <a:ea typeface="Calibri" panose="020F0502020204030204" pitchFamily="34" charset="0"/>
              </a:rPr>
              <a:t>tiene mucho sentido en variables continuas para ver si los grupos son diferentes. </a:t>
            </a:r>
          </a:p>
          <a:p>
            <a:pPr algn="just">
              <a:lnSpc>
                <a:spcPct val="100000"/>
              </a:lnSpc>
              <a:spcBef>
                <a:spcPts val="0"/>
              </a:spcBef>
              <a:spcAft>
                <a:spcPts val="0"/>
              </a:spcAft>
            </a:pPr>
            <a:endParaRPr lang="es-MX" sz="1400" dirty="0" smtClean="0">
              <a:solidFill>
                <a:schemeClr val="accent5">
                  <a:lumMod val="50000"/>
                </a:schemeClr>
              </a:solidFill>
              <a:latin typeface="Microsoft Sans Serif" panose="020B0604020202020204" pitchFamily="34" charset="0"/>
              <a:ea typeface="Calibri" panose="020F0502020204030204" pitchFamily="34" charset="0"/>
            </a:endParaRPr>
          </a:p>
          <a:p>
            <a:pPr algn="just">
              <a:lnSpc>
                <a:spcPct val="100000"/>
              </a:lnSpc>
              <a:spcBef>
                <a:spcPts val="0"/>
              </a:spcBef>
              <a:spcAft>
                <a:spcPts val="0"/>
              </a:spcAft>
            </a:pPr>
            <a:endParaRPr lang="es-MX" sz="1600" dirty="0">
              <a:solidFill>
                <a:schemeClr val="accent5">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28844"/>
            <a:ext cx="8153400" cy="6546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a:defRPr/>
            </a:pPr>
            <a:r>
              <a:rPr lang="es-ES" altLang="es-MX" dirty="0" smtClean="0">
                <a:solidFill>
                  <a:prstClr val="black">
                    <a:tint val="75000"/>
                  </a:prstClr>
                </a:solidFill>
              </a:rPr>
              <a:t>4</a:t>
            </a:r>
            <a:endParaRPr lang="es-ES" altLang="es-MX" dirty="0">
              <a:solidFill>
                <a:prstClr val="black">
                  <a:tint val="75000"/>
                </a:prstClr>
              </a:solidFill>
            </a:endParaRPr>
          </a:p>
        </p:txBody>
      </p:sp>
    </p:spTree>
    <p:extLst>
      <p:ext uri="{BB962C8B-B14F-4D97-AF65-F5344CB8AC3E}">
        <p14:creationId xmlns:p14="http://schemas.microsoft.com/office/powerpoint/2010/main" val="42569109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23863" y="1844824"/>
            <a:ext cx="8229600" cy="3600400"/>
          </a:xfrm>
        </p:spPr>
        <p:txBody>
          <a:bodyPr>
            <a:normAutofit fontScale="92500"/>
          </a:bodyPr>
          <a:lstStyle/>
          <a:p>
            <a:pPr marL="0" lvl="0" indent="0" algn="just">
              <a:buNone/>
              <a:defRPr/>
            </a:pPr>
            <a:r>
              <a:rPr lang="es-ES" sz="35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Prueba  de los Signos para Datos Apareados</a:t>
            </a:r>
          </a:p>
          <a:p>
            <a:pPr marL="0" indent="0" algn="just" eaLnBrk="1" hangingPunct="1">
              <a:lnSpc>
                <a:spcPct val="110000"/>
              </a:lnSpc>
              <a:spcBef>
                <a:spcPts val="0"/>
              </a:spcBef>
              <a:buFont typeface="Wingdings" pitchFamily="2" charset="2"/>
              <a:buNone/>
              <a:defRPr/>
            </a:pPr>
            <a:endParaRPr lang="es-ES" sz="1800" b="1" kern="0" dirty="0" smtClean="0">
              <a:solidFill>
                <a:srgbClr val="000066"/>
              </a:solidFill>
              <a:latin typeface="Microsoft Sans Serif" pitchFamily="34" charset="0"/>
              <a:cs typeface="Microsoft Sans Serif" pitchFamily="34" charset="0"/>
            </a:endParaRPr>
          </a:p>
          <a:p>
            <a:pPr marL="0" indent="0" algn="just" eaLnBrk="1" hangingPunct="1">
              <a:lnSpc>
                <a:spcPct val="110000"/>
              </a:lnSpc>
              <a:spcBef>
                <a:spcPts val="0"/>
              </a:spcBef>
              <a:buFont typeface="Wingdings" pitchFamily="2" charset="2"/>
              <a:buNone/>
              <a:defRPr/>
            </a:pPr>
            <a:r>
              <a:rPr lang="es-ES" sz="2800" b="1" kern="0" dirty="0" smtClean="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ES" sz="2800" b="1" kern="0" dirty="0">
                <a:solidFill>
                  <a:srgbClr val="000066"/>
                </a:solidFill>
                <a:effectLst>
                  <a:outerShdw blurRad="38100" dist="38100" dir="2700000" algn="tl">
                    <a:srgbClr val="000000">
                      <a:alpha val="43137"/>
                    </a:srgbClr>
                  </a:outerShdw>
                </a:effectLst>
                <a:latin typeface="Microsoft Sans Serif" pitchFamily="34" charset="0"/>
                <a:cs typeface="Microsoft Sans Serif" pitchFamily="34" charset="0"/>
              </a:rPr>
              <a:t>clave para la aplicación de la prueba de los signos es: </a:t>
            </a:r>
          </a:p>
          <a:p>
            <a:pPr marL="0" indent="0" algn="just" eaLnBrk="1" hangingPunct="1">
              <a:lnSpc>
                <a:spcPct val="110000"/>
              </a:lnSpc>
              <a:spcBef>
                <a:spcPts val="0"/>
              </a:spcBef>
              <a:buFont typeface="Wingdings" pitchFamily="2" charset="2"/>
              <a:buNone/>
              <a:defRPr/>
            </a:pPr>
            <a:r>
              <a:rPr lang="es-ES" sz="2800" b="1"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Si dos conjuntos de datos tienen medianas iguales, el número de signos positivos debe ser aproximadamente igual al número de signos negativos</a:t>
            </a: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40</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23863" y="1270432"/>
            <a:ext cx="8229600" cy="3528392"/>
          </a:xfrm>
        </p:spPr>
        <p:txBody>
          <a:bodyPr>
            <a:noAutofit/>
          </a:bodyPr>
          <a:lstStyle/>
          <a:p>
            <a:pPr marL="0" lvl="0" indent="0" algn="just">
              <a:spcBef>
                <a:spcPts val="0"/>
              </a:spcBef>
              <a:buNone/>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34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endParaRPr>
          </a:p>
          <a:p>
            <a:pPr marL="0" indent="0" algn="just" eaLnBrk="1" hangingPunct="1">
              <a:buFont typeface="Wingdings" pitchFamily="2" charset="2"/>
              <a:buNone/>
              <a:defRPr/>
            </a:pPr>
            <a:r>
              <a:rPr lang="es-ES" sz="28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rPr>
              <a:t>Las mediciones de la inteligencia de los niños pequeños se realiza dándoles cubos y pidiéndoles que construyan una torre tan alta como sea posible. Un experimento de construcción con cubos se repitió un mes después con los tiempos (en segundos) listados en la siguiente tabla:</a:t>
            </a:r>
          </a:p>
        </p:txBody>
      </p:sp>
      <p:graphicFrame>
        <p:nvGraphicFramePr>
          <p:cNvPr id="4" name="3 Tabla"/>
          <p:cNvGraphicFramePr>
            <a:graphicFrameLocks noGrp="1"/>
          </p:cNvGraphicFramePr>
          <p:nvPr>
            <p:extLst>
              <p:ext uri="{D42A27DB-BD31-4B8C-83A1-F6EECF244321}">
                <p14:modId xmlns:p14="http://schemas.microsoft.com/office/powerpoint/2010/main" val="2663246542"/>
              </p:ext>
            </p:extLst>
          </p:nvPr>
        </p:nvGraphicFramePr>
        <p:xfrm>
          <a:off x="262756" y="4818080"/>
          <a:ext cx="8636917" cy="1587120"/>
        </p:xfrm>
        <a:graphic>
          <a:graphicData uri="http://schemas.openxmlformats.org/drawingml/2006/table">
            <a:tbl>
              <a:tblPr/>
              <a:tblGrid>
                <a:gridCol w="1616917"/>
                <a:gridCol w="468000"/>
                <a:gridCol w="468000"/>
                <a:gridCol w="468000"/>
                <a:gridCol w="468000"/>
                <a:gridCol w="468000"/>
                <a:gridCol w="468000"/>
                <a:gridCol w="468000"/>
                <a:gridCol w="468000"/>
                <a:gridCol w="468000"/>
                <a:gridCol w="468000"/>
                <a:gridCol w="468000"/>
                <a:gridCol w="468000"/>
                <a:gridCol w="468000"/>
                <a:gridCol w="468000"/>
                <a:gridCol w="468000"/>
              </a:tblGrid>
              <a:tr h="306901">
                <a:tc gridSpan="16">
                  <a:txBody>
                    <a:bodyPr/>
                    <a:lstStyle/>
                    <a:p>
                      <a:pPr algn="ctr">
                        <a:lnSpc>
                          <a:spcPct val="150000"/>
                        </a:lnSpc>
                        <a:spcAft>
                          <a:spcPts val="0"/>
                        </a:spcAft>
                      </a:pPr>
                      <a:r>
                        <a:rPr lang="es-MX" sz="1600" b="1" spc="100" dirty="0" smtClean="0">
                          <a:solidFill>
                            <a:srgbClr val="00FF00"/>
                          </a:solidFill>
                          <a:effectLst>
                            <a:outerShdw blurRad="38100" dist="38100" dir="2700000" algn="tl">
                              <a:srgbClr val="000000">
                                <a:alpha val="43137"/>
                              </a:srgbClr>
                            </a:outerShdw>
                          </a:effectLst>
                          <a:latin typeface="Microsoft Sans Serif"/>
                          <a:ea typeface="Calibri"/>
                          <a:cs typeface="Times New Roman"/>
                        </a:rPr>
                        <a:t>Tiempos de Construcción de Torres con Cubos (segundos)</a:t>
                      </a:r>
                      <a:endParaRPr lang="es-MX" sz="1200" dirty="0">
                        <a:solidFill>
                          <a:srgbClr val="00FF00"/>
                        </a:solidFill>
                        <a:effectLst>
                          <a:outerShdw blurRad="38100" dist="38100" dir="2700000" algn="tl">
                            <a:srgbClr val="000000">
                              <a:alpha val="43137"/>
                            </a:srgbClr>
                          </a:outerShdw>
                        </a:effectLst>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06901">
                <a:tc>
                  <a:txBody>
                    <a:bodyPr/>
                    <a:lstStyle/>
                    <a:p>
                      <a:pPr algn="ctr">
                        <a:lnSpc>
                          <a:spcPct val="150000"/>
                        </a:lnSpc>
                        <a:spcAft>
                          <a:spcPts val="0"/>
                        </a:spcAft>
                      </a:pPr>
                      <a:r>
                        <a:rPr lang="es-MX" sz="1600" b="1" spc="100" dirty="0" smtClean="0">
                          <a:solidFill>
                            <a:srgbClr val="00FF00"/>
                          </a:solidFill>
                          <a:effectLst>
                            <a:outerShdw blurRad="38100" dist="38100" dir="2700000" algn="tl">
                              <a:srgbClr val="000000">
                                <a:alpha val="43137"/>
                              </a:srgbClr>
                            </a:outerShdw>
                          </a:effectLst>
                          <a:latin typeface="Microsoft Sans Serif"/>
                          <a:ea typeface="Calibri"/>
                          <a:cs typeface="Times New Roman"/>
                        </a:rPr>
                        <a:t>Niño</a:t>
                      </a:r>
                      <a:endParaRPr lang="es-MX" sz="1200" dirty="0">
                        <a:solidFill>
                          <a:srgbClr val="00FF00"/>
                        </a:solidFill>
                        <a:effectLst>
                          <a:outerShdw blurRad="38100" dist="38100" dir="2700000" algn="tl">
                            <a:srgbClr val="000000">
                              <a:alpha val="43137"/>
                            </a:srgbClr>
                          </a:outerShdw>
                        </a:effectLst>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A</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B</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C</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D</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E</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F</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G</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H</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I</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J</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K</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L</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M</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N</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O</a:t>
                      </a:r>
                      <a:endParaRPr lang="es-MX" sz="11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r>
              <a:tr h="447433">
                <a:tc>
                  <a:txBody>
                    <a:bodyPr/>
                    <a:lstStyle/>
                    <a:p>
                      <a:pPr algn="ctr">
                        <a:lnSpc>
                          <a:spcPct val="150000"/>
                        </a:lnSpc>
                        <a:spcAft>
                          <a:spcPts val="0"/>
                        </a:spcAft>
                      </a:pPr>
                      <a:r>
                        <a:rPr lang="es-MX" sz="1400" b="1" spc="100" dirty="0" smtClean="0">
                          <a:solidFill>
                            <a:srgbClr val="00FF00"/>
                          </a:solidFill>
                          <a:effectLst>
                            <a:outerShdw blurRad="38100" dist="38100" dir="2700000" algn="tl">
                              <a:srgbClr val="000000">
                                <a:alpha val="43137"/>
                              </a:srgbClr>
                            </a:outerShdw>
                          </a:effectLst>
                          <a:latin typeface="Microsoft Sans Serif"/>
                          <a:ea typeface="Calibri"/>
                          <a:cs typeface="Times New Roman"/>
                        </a:rPr>
                        <a:t>Primera prueba</a:t>
                      </a:r>
                      <a:endParaRPr lang="es-MX" sz="1100" dirty="0">
                        <a:solidFill>
                          <a:srgbClr val="00FF00"/>
                        </a:solidFill>
                        <a:effectLst>
                          <a:outerShdw blurRad="38100" dist="38100" dir="2700000" algn="tl">
                            <a:srgbClr val="000000">
                              <a:alpha val="43137"/>
                            </a:srgbClr>
                          </a:outerShdw>
                        </a:effectLst>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30</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19</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19</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23</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29</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smtClean="0">
                          <a:solidFill>
                            <a:srgbClr val="FFFFCC"/>
                          </a:solidFill>
                          <a:latin typeface="Microsoft Sans Serif"/>
                          <a:ea typeface="Calibri"/>
                          <a:cs typeface="Times New Roman"/>
                        </a:rPr>
                        <a:t>178</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42</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20</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12</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smtClean="0">
                          <a:solidFill>
                            <a:srgbClr val="FFFFCC"/>
                          </a:solidFill>
                          <a:latin typeface="Microsoft Sans Serif"/>
                          <a:ea typeface="Calibri"/>
                          <a:cs typeface="Times New Roman"/>
                        </a:rPr>
                        <a:t>39</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smtClean="0">
                          <a:solidFill>
                            <a:srgbClr val="FFFFCC"/>
                          </a:solidFill>
                          <a:latin typeface="Microsoft Sans Serif"/>
                          <a:ea typeface="Calibri"/>
                          <a:cs typeface="Times New Roman"/>
                        </a:rPr>
                        <a:t>14</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smtClean="0">
                          <a:solidFill>
                            <a:srgbClr val="FFFFCC"/>
                          </a:solidFill>
                          <a:latin typeface="Microsoft Sans Serif"/>
                          <a:ea typeface="Calibri"/>
                          <a:cs typeface="Times New Roman"/>
                        </a:rPr>
                        <a:t>81</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smtClean="0">
                          <a:solidFill>
                            <a:srgbClr val="FFFFCC"/>
                          </a:solidFill>
                          <a:latin typeface="Microsoft Sans Serif"/>
                          <a:ea typeface="Calibri"/>
                          <a:cs typeface="Times New Roman"/>
                        </a:rPr>
                        <a:t>17</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smtClean="0">
                          <a:solidFill>
                            <a:srgbClr val="FFFFCC"/>
                          </a:solidFill>
                          <a:latin typeface="Microsoft Sans Serif"/>
                          <a:ea typeface="Calibri"/>
                          <a:cs typeface="Times New Roman"/>
                        </a:rPr>
                        <a:t>31</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52</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r>
              <a:tr h="408167">
                <a:tc>
                  <a:txBody>
                    <a:bodyPr/>
                    <a:lstStyle/>
                    <a:p>
                      <a:pPr algn="ctr">
                        <a:lnSpc>
                          <a:spcPct val="150000"/>
                        </a:lnSpc>
                        <a:spcAft>
                          <a:spcPts val="0"/>
                        </a:spcAft>
                      </a:pPr>
                      <a:r>
                        <a:rPr lang="es-MX" sz="1400" b="1" spc="100" dirty="0" smtClean="0">
                          <a:solidFill>
                            <a:srgbClr val="00FF00"/>
                          </a:solidFill>
                          <a:effectLst>
                            <a:outerShdw blurRad="38100" dist="38100" dir="2700000" algn="tl">
                              <a:srgbClr val="000000">
                                <a:alpha val="43137"/>
                              </a:srgbClr>
                            </a:outerShdw>
                          </a:effectLst>
                          <a:latin typeface="Microsoft Sans Serif"/>
                          <a:ea typeface="Calibri"/>
                          <a:cs typeface="Times New Roman"/>
                        </a:rPr>
                        <a:t>Segunda prueba</a:t>
                      </a:r>
                      <a:endParaRPr lang="es-MX" sz="1100" dirty="0">
                        <a:solidFill>
                          <a:srgbClr val="00FF00"/>
                        </a:solidFill>
                        <a:effectLst>
                          <a:outerShdw blurRad="38100" dist="38100" dir="2700000" algn="tl">
                            <a:srgbClr val="000000">
                              <a:alpha val="43137"/>
                            </a:srgbClr>
                          </a:outerShdw>
                        </a:effectLst>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30</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6</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14</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8</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14</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52</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14</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22</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17</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8</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11</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30</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14</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17</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400" b="1" spc="100" dirty="0" smtClean="0">
                          <a:solidFill>
                            <a:srgbClr val="FFFFCC"/>
                          </a:solidFill>
                          <a:latin typeface="Microsoft Sans Serif"/>
                          <a:ea typeface="Calibri"/>
                          <a:cs typeface="Times New Roman"/>
                        </a:rPr>
                        <a:t>15</a:t>
                      </a:r>
                      <a:endParaRPr lang="es-MX" sz="1100" dirty="0">
                        <a:solidFill>
                          <a:srgbClr val="FFFFCC"/>
                        </a:solidFill>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r>
            </a:tbl>
          </a:graphicData>
        </a:graphic>
      </p:graphicFrame>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41</a:t>
            </a:fld>
            <a:endParaRPr lang="en-US" dirty="0"/>
          </a:p>
        </p:txBody>
      </p:sp>
      <p:sp>
        <p:nvSpPr>
          <p:cNvPr id="7"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23863" y="1583168"/>
            <a:ext cx="8229600" cy="2253051"/>
          </a:xfrm>
        </p:spPr>
        <p:txBody>
          <a:bodyPr>
            <a:normAutofit lnSpcReduction="10000"/>
          </a:bodyPr>
          <a:lstStyle/>
          <a:p>
            <a:pPr marL="0" lvl="0" indent="0" algn="just">
              <a:spcBef>
                <a:spcPts val="0"/>
              </a:spcBef>
              <a:buNone/>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34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endParaRPr>
          </a:p>
          <a:p>
            <a:pPr marL="0" indent="0" algn="just" eaLnBrk="1" hangingPunct="1">
              <a:buFont typeface="Wingdings" pitchFamily="2" charset="2"/>
              <a:buNone/>
              <a:defRPr/>
            </a:pPr>
            <a:r>
              <a:rPr lang="es-ES" sz="28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rPr>
              <a:t>Utilice un nivel de significancia de </a:t>
            </a:r>
            <a:r>
              <a:rPr lang="es-ES" sz="28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sym typeface="Symbol"/>
              </a:rPr>
              <a:t> = </a:t>
            </a:r>
            <a:r>
              <a:rPr lang="es-ES" sz="2800" b="1" dirty="0" smtClean="0">
                <a:solidFill>
                  <a:srgbClr val="000066"/>
                </a:solidFill>
                <a:effectLst>
                  <a:outerShdw blurRad="38100" dist="38100" dir="2700000" algn="tl">
                    <a:srgbClr val="C0C0C0"/>
                  </a:outerShdw>
                </a:effectLst>
                <a:latin typeface="Microsoft Sans Serif" pitchFamily="34" charset="0"/>
                <a:cs typeface="Microsoft Sans Serif" pitchFamily="34" charset="0"/>
              </a:rPr>
              <a:t>0.05 y pruebe la aseveración de que no hay diferencia entre los tiempos de la primera prueba y de la segunda prueba.</a:t>
            </a:r>
          </a:p>
        </p:txBody>
      </p:sp>
      <p:graphicFrame>
        <p:nvGraphicFramePr>
          <p:cNvPr id="4" name="3 Tabla"/>
          <p:cNvGraphicFramePr>
            <a:graphicFrameLocks noGrp="1"/>
          </p:cNvGraphicFramePr>
          <p:nvPr>
            <p:extLst>
              <p:ext uri="{D42A27DB-BD31-4B8C-83A1-F6EECF244321}">
                <p14:modId xmlns:p14="http://schemas.microsoft.com/office/powerpoint/2010/main" val="294797113"/>
              </p:ext>
            </p:extLst>
          </p:nvPr>
        </p:nvGraphicFramePr>
        <p:xfrm>
          <a:off x="680307" y="3994600"/>
          <a:ext cx="7815725" cy="1980777"/>
        </p:xfrm>
        <a:graphic>
          <a:graphicData uri="http://schemas.openxmlformats.org/drawingml/2006/table">
            <a:tbl>
              <a:tblPr/>
              <a:tblGrid>
                <a:gridCol w="1812826"/>
                <a:gridCol w="389361"/>
                <a:gridCol w="389361"/>
                <a:gridCol w="391583"/>
                <a:gridCol w="391583"/>
                <a:gridCol w="387881"/>
                <a:gridCol w="540000"/>
                <a:gridCol w="393062"/>
                <a:gridCol w="390100"/>
                <a:gridCol w="387881"/>
                <a:gridCol w="387881"/>
                <a:gridCol w="387881"/>
                <a:gridCol w="387881"/>
                <a:gridCol w="395282"/>
                <a:gridCol w="390100"/>
                <a:gridCol w="393062"/>
              </a:tblGrid>
              <a:tr h="458367">
                <a:tc gridSpan="16">
                  <a:txBody>
                    <a:bodyPr/>
                    <a:lstStyle/>
                    <a:p>
                      <a:pPr algn="ctr">
                        <a:lnSpc>
                          <a:spcPct val="150000"/>
                        </a:lnSpc>
                        <a:spcAft>
                          <a:spcPts val="0"/>
                        </a:spcAft>
                      </a:pPr>
                      <a:r>
                        <a:rPr lang="es-MX" sz="1800" b="1" spc="100" dirty="0">
                          <a:solidFill>
                            <a:srgbClr val="00FF00"/>
                          </a:solidFill>
                          <a:effectLst>
                            <a:outerShdw blurRad="38100" dist="38100" dir="2700000" algn="tl">
                              <a:srgbClr val="000000">
                                <a:alpha val="43137"/>
                              </a:srgbClr>
                            </a:outerShdw>
                          </a:effectLst>
                          <a:latin typeface="Microsoft Sans Serif"/>
                          <a:ea typeface="Calibri"/>
                          <a:cs typeface="Times New Roman"/>
                        </a:rPr>
                        <a:t>Tiempos de Construcción de Torres con Cubos (segundos)</a:t>
                      </a:r>
                      <a:endParaRPr lang="es-MX" sz="1800" dirty="0">
                        <a:solidFill>
                          <a:srgbClr val="00FF00"/>
                        </a:solidFill>
                        <a:effectLst>
                          <a:outerShdw blurRad="38100" dist="38100" dir="2700000" algn="tl">
                            <a:srgbClr val="000000">
                              <a:alpha val="43137"/>
                            </a:srgbClr>
                          </a:outerShdw>
                        </a:effectLst>
                        <a:latin typeface="Calibri"/>
                        <a:ea typeface="Calibri"/>
                        <a:cs typeface="Times New Roman"/>
                      </a:endParaRPr>
                    </a:p>
                  </a:txBody>
                  <a:tcPr marL="62666" marR="62666"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33721">
                <a:tc>
                  <a:txBody>
                    <a:bodyPr/>
                    <a:lstStyle/>
                    <a:p>
                      <a:pPr algn="ctr">
                        <a:lnSpc>
                          <a:spcPct val="150000"/>
                        </a:lnSpc>
                        <a:spcAft>
                          <a:spcPts val="0"/>
                        </a:spcAft>
                      </a:pPr>
                      <a:r>
                        <a:rPr lang="es-MX" sz="1800" b="1" spc="100" dirty="0">
                          <a:solidFill>
                            <a:srgbClr val="00FF00"/>
                          </a:solidFill>
                          <a:effectLst>
                            <a:outerShdw blurRad="38100" dist="38100" dir="2700000" algn="tl">
                              <a:srgbClr val="000000">
                                <a:alpha val="43137"/>
                              </a:srgbClr>
                            </a:outerShdw>
                          </a:effectLst>
                          <a:latin typeface="Microsoft Sans Serif"/>
                          <a:ea typeface="Calibri"/>
                          <a:cs typeface="Times New Roman"/>
                        </a:rPr>
                        <a:t>Niño</a:t>
                      </a:r>
                      <a:endParaRPr lang="es-MX" sz="1800" dirty="0">
                        <a:solidFill>
                          <a:srgbClr val="00FF00"/>
                        </a:solidFill>
                        <a:effectLst>
                          <a:outerShdw blurRad="38100" dist="38100" dir="2700000" algn="tl">
                            <a:srgbClr val="000000">
                              <a:alpha val="43137"/>
                            </a:srgbClr>
                          </a:outerShdw>
                        </a:effectLst>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B</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C</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D</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E</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F</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G</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H</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I</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J</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K</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L</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M</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N</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O</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r>
              <a:tr h="379410">
                <a:tc>
                  <a:txBody>
                    <a:bodyPr/>
                    <a:lstStyle/>
                    <a:p>
                      <a:pPr algn="ctr">
                        <a:lnSpc>
                          <a:spcPct val="150000"/>
                        </a:lnSpc>
                        <a:spcAft>
                          <a:spcPts val="0"/>
                        </a:spcAft>
                      </a:pPr>
                      <a:r>
                        <a:rPr lang="es-MX" sz="1600" b="1" spc="100" dirty="0">
                          <a:solidFill>
                            <a:srgbClr val="00FF00"/>
                          </a:solidFill>
                          <a:effectLst>
                            <a:outerShdw blurRad="38100" dist="38100" dir="2700000" algn="tl">
                              <a:srgbClr val="000000">
                                <a:alpha val="43137"/>
                              </a:srgbClr>
                            </a:outerShdw>
                          </a:effectLst>
                          <a:latin typeface="Microsoft Sans Serif"/>
                          <a:ea typeface="Calibri"/>
                          <a:cs typeface="Times New Roman"/>
                        </a:rPr>
                        <a:t>Primera prueba</a:t>
                      </a:r>
                      <a:endParaRPr lang="es-MX" sz="1600" dirty="0">
                        <a:solidFill>
                          <a:srgbClr val="00FF00"/>
                        </a:solidFill>
                        <a:effectLst>
                          <a:outerShdw blurRad="38100" dist="38100" dir="2700000" algn="tl">
                            <a:srgbClr val="000000">
                              <a:alpha val="43137"/>
                            </a:srgbClr>
                          </a:outerShdw>
                        </a:effectLst>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30</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19</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19</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23</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29</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178</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42</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20</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12</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39</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14</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81</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17</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31</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52</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r>
              <a:tr h="360040">
                <a:tc>
                  <a:txBody>
                    <a:bodyPr/>
                    <a:lstStyle/>
                    <a:p>
                      <a:pPr algn="ctr">
                        <a:lnSpc>
                          <a:spcPct val="150000"/>
                        </a:lnSpc>
                        <a:spcAft>
                          <a:spcPts val="0"/>
                        </a:spcAft>
                      </a:pPr>
                      <a:r>
                        <a:rPr lang="es-MX" sz="1600" b="1" spc="100" dirty="0">
                          <a:solidFill>
                            <a:srgbClr val="00FF00"/>
                          </a:solidFill>
                          <a:effectLst>
                            <a:outerShdw blurRad="38100" dist="38100" dir="2700000" algn="tl">
                              <a:srgbClr val="000000">
                                <a:alpha val="43137"/>
                              </a:srgbClr>
                            </a:outerShdw>
                          </a:effectLst>
                          <a:latin typeface="Microsoft Sans Serif"/>
                          <a:ea typeface="Calibri"/>
                          <a:cs typeface="Times New Roman"/>
                        </a:rPr>
                        <a:t>Segunda prueba</a:t>
                      </a:r>
                      <a:endParaRPr lang="es-MX" sz="1600" dirty="0">
                        <a:solidFill>
                          <a:srgbClr val="00FF00"/>
                        </a:solidFill>
                        <a:effectLst>
                          <a:outerShdw blurRad="38100" dist="38100" dir="2700000" algn="tl">
                            <a:srgbClr val="000000">
                              <a:alpha val="43137"/>
                            </a:srgbClr>
                          </a:outerShdw>
                        </a:effectLst>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30</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6</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14</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8</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14</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52</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14</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22</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17</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8</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11</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30</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a:solidFill>
                            <a:srgbClr val="FFFFCC"/>
                          </a:solidFill>
                          <a:latin typeface="Microsoft Sans Serif"/>
                          <a:ea typeface="Calibri"/>
                          <a:cs typeface="Times New Roman"/>
                        </a:rPr>
                        <a:t>14</a:t>
                      </a:r>
                      <a:endParaRPr lang="es-MX" sz="160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17</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15</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r>
              <a:tr h="360040">
                <a:tc>
                  <a:txBody>
                    <a:bodyPr/>
                    <a:lstStyle/>
                    <a:p>
                      <a:pPr algn="ctr">
                        <a:lnSpc>
                          <a:spcPct val="150000"/>
                        </a:lnSpc>
                        <a:spcAft>
                          <a:spcPts val="0"/>
                        </a:spcAft>
                      </a:pPr>
                      <a:r>
                        <a:rPr lang="es-MX" sz="1600" b="1" spc="100" dirty="0">
                          <a:solidFill>
                            <a:srgbClr val="00FF00"/>
                          </a:solidFill>
                          <a:effectLst>
                            <a:outerShdw blurRad="38100" dist="38100" dir="2700000" algn="tl">
                              <a:srgbClr val="000000">
                                <a:alpha val="43137"/>
                              </a:srgbClr>
                            </a:outerShdw>
                          </a:effectLst>
                          <a:latin typeface="Microsoft Sans Serif"/>
                          <a:ea typeface="Calibri"/>
                          <a:cs typeface="Times New Roman"/>
                        </a:rPr>
                        <a:t>Signo diferencia</a:t>
                      </a:r>
                      <a:endParaRPr lang="es-MX" sz="1600" dirty="0">
                        <a:solidFill>
                          <a:srgbClr val="00FF00"/>
                        </a:solidFill>
                        <a:effectLst>
                          <a:outerShdw blurRad="38100" dist="38100" dir="2700000" algn="tl">
                            <a:srgbClr val="000000">
                              <a:alpha val="43137"/>
                            </a:srgbClr>
                          </a:outerShdw>
                        </a:effectLst>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c>
                  <a:txBody>
                    <a:bodyPr/>
                    <a:lstStyle/>
                    <a:p>
                      <a:pPr algn="ctr">
                        <a:lnSpc>
                          <a:spcPct val="150000"/>
                        </a:lnSpc>
                        <a:spcAft>
                          <a:spcPts val="0"/>
                        </a:spcAft>
                      </a:pPr>
                      <a:r>
                        <a:rPr lang="es-MX" sz="1600" b="1" spc="100" dirty="0">
                          <a:solidFill>
                            <a:srgbClr val="FFFFCC"/>
                          </a:solidFill>
                          <a:latin typeface="Microsoft Sans Serif"/>
                          <a:ea typeface="Calibri"/>
                          <a:cs typeface="Times New Roman"/>
                        </a:rPr>
                        <a:t>+</a:t>
                      </a:r>
                      <a:endParaRPr lang="es-MX" sz="1600" dirty="0">
                        <a:solidFill>
                          <a:srgbClr val="FFFFCC"/>
                        </a:solidFill>
                        <a:latin typeface="Calibri"/>
                        <a:ea typeface="Calibri"/>
                        <a:cs typeface="Times New Roman"/>
                      </a:endParaRPr>
                    </a:p>
                  </a:txBody>
                  <a:tcPr marL="62666" marR="62666"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000066"/>
                    </a:solidFill>
                  </a:tcPr>
                </a:tc>
              </a:tr>
            </a:tbl>
          </a:graphicData>
        </a:graphic>
      </p:graphicFrame>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42</a:t>
            </a:fld>
            <a:endParaRPr lang="en-US"/>
          </a:p>
        </p:txBody>
      </p:sp>
      <p:sp>
        <p:nvSpPr>
          <p:cNvPr id="7"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540731"/>
            <a:ext cx="8229600" cy="4608661"/>
          </a:xfrm>
        </p:spPr>
        <p:txBody>
          <a:bodyPr>
            <a:normAutofit fontScale="92500" lnSpcReduction="20000"/>
          </a:bodyPr>
          <a:lstStyle/>
          <a:p>
            <a:pPr marL="0" lvl="0" indent="0" algn="just">
              <a:spcBef>
                <a:spcPts val="0"/>
              </a:spcBef>
              <a:buNone/>
              <a:defRPr/>
            </a:pPr>
            <a:r>
              <a:rPr lang="es-ES" sz="3700" b="1" dirty="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37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algn="just" eaLnBrk="1" hangingPunct="1">
              <a:lnSpc>
                <a:spcPct val="120000"/>
              </a:lnSpc>
              <a:spcBef>
                <a:spcPts val="0"/>
              </a:spcBef>
              <a:buClr>
                <a:srgbClr val="FF3300"/>
              </a:buClr>
              <a:buFont typeface="Arial" pitchFamily="34" charset="0"/>
              <a:buChar cha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Con base en el supuesto de si no hay diferencia entre los tiempos de la primera y los tiempos de la segunda prueba, los números de signos positivos y negativos deben ser aproximadamente iguales.</a:t>
            </a:r>
          </a:p>
          <a:p>
            <a:pPr marL="0" indent="0" algn="just" eaLnBrk="1" hangingPunct="1">
              <a:lnSpc>
                <a:spcPct val="120000"/>
              </a:lnSpc>
              <a:spcBef>
                <a:spcPts val="0"/>
              </a:spcBef>
              <a:buClr>
                <a:srgbClr val="FF3300"/>
              </a:buClr>
              <a:buNone/>
            </a:pPr>
            <a:endParaRPr lang="es-ES" sz="15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algn="just" eaLnBrk="1" hangingPunct="1">
              <a:lnSpc>
                <a:spcPct val="120000"/>
              </a:lnSpc>
              <a:spcBef>
                <a:spcPts val="0"/>
              </a:spcBef>
              <a:buClr>
                <a:srgbClr val="FF3300"/>
              </a:buClr>
              <a:buFont typeface="Arial" pitchFamily="34" charset="0"/>
              <a:buChar char="•"/>
            </a:pP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En la tabla anterior se tienen 12 signos positivos y 2 signos negativos ¿Son aproximadamente iguales los números de signos positivos y negativos, o son significativamente diferentes?</a:t>
            </a: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43</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639265"/>
            <a:ext cx="8229600" cy="4238007"/>
          </a:xfrm>
        </p:spPr>
        <p:txBody>
          <a:bodyPr>
            <a:normAutofit/>
          </a:bodyPr>
          <a:lstStyle/>
          <a:p>
            <a:pPr marL="0" lvl="0" indent="0" algn="just">
              <a:spcBef>
                <a:spcPts val="0"/>
              </a:spcBef>
              <a:buNone/>
              <a:defRPr/>
            </a:pPr>
            <a:r>
              <a:rPr lang="es-ES" sz="3400" b="1" dirty="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ES" sz="3400" b="1" kern="0"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algn="just" eaLnBrk="1" hangingPunct="1">
              <a:spcBef>
                <a:spcPts val="0"/>
              </a:spcBef>
              <a:buClr>
                <a:srgbClr val="FF3300"/>
              </a:buClr>
              <a:buFont typeface="Arial" pitchFamily="34" charset="0"/>
              <a:buChar cha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Hipótesis estadísticas para datos apareados:</a:t>
            </a:r>
          </a:p>
          <a:p>
            <a:pPr marL="0" indent="0" algn="ctr" eaLnBrk="1" hangingPunct="1">
              <a:spcBef>
                <a:spcPts val="0"/>
              </a:spcBef>
              <a:buClr>
                <a:srgbClr val="FF3300"/>
              </a:buClr>
              <a:buNone/>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Ho: T</a:t>
            </a:r>
            <a:r>
              <a:rPr lang="es-ES" sz="2800" b="1" baseline="-2500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1</a:t>
            </a:r>
            <a:r>
              <a:rPr lang="es-ES" sz="28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T</a:t>
            </a:r>
            <a:r>
              <a:rPr lang="es-ES" sz="2800" b="1" baseline="-2500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2</a:t>
            </a:r>
          </a:p>
          <a:p>
            <a:pPr marL="0" indent="0" algn="ctr" eaLnBrk="1" hangingPunct="1">
              <a:spcBef>
                <a:spcPts val="0"/>
              </a:spcBef>
              <a:buClr>
                <a:srgbClr val="FF3300"/>
              </a:buClr>
              <a:buNone/>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Ha: T</a:t>
            </a:r>
            <a:r>
              <a:rPr lang="es-ES" sz="2800" b="1" baseline="-2500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1 </a:t>
            </a: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T</a:t>
            </a:r>
            <a:r>
              <a:rPr lang="es-ES" sz="2800" b="1" baseline="-25000"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2</a:t>
            </a:r>
          </a:p>
          <a:p>
            <a:pPr algn="just" eaLnBrk="1" hangingPunct="1">
              <a:spcBef>
                <a:spcPts val="0"/>
              </a:spcBef>
              <a:buClr>
                <a:srgbClr val="FF3300"/>
              </a:buClr>
              <a:buFont typeface="Arial" pitchFamily="34" charset="0"/>
              <a:buChar char="•"/>
            </a:pPr>
            <a:r>
              <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Utilizando la prueba no paramétrica del signo, el estadístico de prueba es el número de veces que ocurre el signo menos frecuente. Por lo tanto, x = 2. Además n = 14; la prueba es bilateral con </a:t>
            </a:r>
            <a:r>
              <a:rPr lang="el-GR"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α</a:t>
            </a:r>
            <a:r>
              <a:rPr lang="es-MX"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 0.05, el valor crítico obtenido de la tabla es de 2.</a:t>
            </a:r>
            <a:endParaRPr lang="es-ES" sz="28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44</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12082843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45</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pSp>
        <p:nvGrpSpPr>
          <p:cNvPr id="9" name="Grupo 8"/>
          <p:cNvGrpSpPr/>
          <p:nvPr/>
        </p:nvGrpSpPr>
        <p:grpSpPr>
          <a:xfrm>
            <a:off x="2209642" y="1061528"/>
            <a:ext cx="4673637" cy="5371733"/>
            <a:chOff x="917176" y="1061528"/>
            <a:chExt cx="4673637" cy="5371733"/>
          </a:xfrm>
        </p:grpSpPr>
        <p:pic>
          <p:nvPicPr>
            <p:cNvPr id="4" name="Imagen 3"/>
            <p:cNvPicPr>
              <a:picLocks noChangeAspect="1"/>
            </p:cNvPicPr>
            <p:nvPr/>
          </p:nvPicPr>
          <p:blipFill>
            <a:blip r:embed="rId3"/>
            <a:stretch>
              <a:fillRect/>
            </a:stretch>
          </p:blipFill>
          <p:spPr>
            <a:xfrm>
              <a:off x="1475656" y="1251212"/>
              <a:ext cx="4115157" cy="5182049"/>
            </a:xfrm>
            <a:prstGeom prst="rect">
              <a:avLst/>
            </a:prstGeom>
          </p:spPr>
        </p:pic>
        <p:sp>
          <p:nvSpPr>
            <p:cNvPr id="5" name="Flecha derecha 4"/>
            <p:cNvSpPr/>
            <p:nvPr/>
          </p:nvSpPr>
          <p:spPr>
            <a:xfrm rot="5400000">
              <a:off x="3691369" y="1412169"/>
              <a:ext cx="978408" cy="277126"/>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sp>
          <p:nvSpPr>
            <p:cNvPr id="8" name="Flecha derecha 7"/>
            <p:cNvSpPr/>
            <p:nvPr/>
          </p:nvSpPr>
          <p:spPr>
            <a:xfrm>
              <a:off x="917176" y="3748458"/>
              <a:ext cx="978408" cy="277126"/>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sp>
          <p:nvSpPr>
            <p:cNvPr id="7" name="Elipse 6"/>
            <p:cNvSpPr/>
            <p:nvPr/>
          </p:nvSpPr>
          <p:spPr>
            <a:xfrm>
              <a:off x="4013520" y="3763108"/>
              <a:ext cx="329880" cy="26247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0" name="CuadroTexto 9"/>
          <p:cNvSpPr txBox="1"/>
          <p:nvPr/>
        </p:nvSpPr>
        <p:spPr>
          <a:xfrm>
            <a:off x="430824" y="6125120"/>
            <a:ext cx="3682752" cy="400110"/>
          </a:xfrm>
          <a:prstGeom prst="rect">
            <a:avLst/>
          </a:prstGeom>
          <a:noFill/>
        </p:spPr>
        <p:txBody>
          <a:bodyPr wrap="square" rtlCol="0">
            <a:spAutoFit/>
          </a:bodyPr>
          <a:lstStyle/>
          <a:p>
            <a:r>
              <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Tabla Valores Críticos para la Prueba del Signos de </a:t>
            </a:r>
            <a:r>
              <a:rPr lang="es-MX" sz="1000" b="1" dirty="0" err="1"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Wilcoxon</a:t>
            </a:r>
            <a:endPar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ctr"/>
            <a:r>
              <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000" b="1" dirty="0" err="1"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Triola</a:t>
            </a:r>
            <a:r>
              <a:rPr lang="es-MX" sz="1000" b="1" dirty="0" smtClean="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2009 </a:t>
            </a:r>
            <a:endParaRPr lang="es-MX" sz="1000" b="1" dirty="0">
              <a:solidFill>
                <a:schemeClr val="accent5">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7043586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5992" y="1340768"/>
            <a:ext cx="8229600" cy="4818281"/>
          </a:xfrm>
        </p:spPr>
        <p:txBody>
          <a:bodyPr>
            <a:normAutofit fontScale="92500" lnSpcReduction="20000"/>
          </a:bodyPr>
          <a:lstStyle/>
          <a:p>
            <a:pPr marL="0" lvl="0" indent="0" algn="just">
              <a:spcBef>
                <a:spcPts val="0"/>
              </a:spcBef>
              <a:buNone/>
              <a:defRPr/>
            </a:pPr>
            <a:r>
              <a:rPr lang="es-ES" sz="37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Ejemplo</a:t>
            </a:r>
            <a:endParaRPr lang="es-MX" sz="37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algn="just" eaLnBrk="1" hangingPunct="1">
              <a:lnSpc>
                <a:spcPct val="120000"/>
              </a:lnSpc>
              <a:spcBef>
                <a:spcPts val="0"/>
              </a:spcBef>
              <a:buClr>
                <a:srgbClr val="FF3300"/>
              </a:buClr>
              <a:buFont typeface="Arial" pitchFamily="34" charset="0"/>
              <a:buChar char="•"/>
            </a:pPr>
            <a:r>
              <a:rPr lang="es-MX"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Conclusión  </a:t>
            </a:r>
          </a:p>
          <a:p>
            <a:pPr marL="273050" lvl="1" indent="0" algn="just">
              <a:lnSpc>
                <a:spcPct val="120000"/>
              </a:lnSpc>
              <a:spcBef>
                <a:spcPts val="0"/>
              </a:spcBef>
              <a:buClr>
                <a:srgbClr val="002060"/>
              </a:buClr>
              <a:buSzPct val="85000"/>
              <a:buNone/>
              <a:defRPr/>
            </a:pPr>
            <a:r>
              <a:rPr lang="es-ES" sz="3000" b="1" dirty="0">
                <a:solidFill>
                  <a:srgbClr val="FF00FF"/>
                </a:solidFill>
                <a:effectLst>
                  <a:outerShdw blurRad="38100" dist="38100" dir="2700000" algn="tl">
                    <a:srgbClr val="C0C0C0"/>
                  </a:outerShdw>
                </a:effectLst>
                <a:latin typeface="Microsoft Sans Serif" pitchFamily="34" charset="0"/>
                <a:cs typeface="Microsoft Sans Serif" pitchFamily="34" charset="0"/>
              </a:rPr>
              <a:t>Rechazar la hipótesis nula </a:t>
            </a:r>
            <a:r>
              <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si el número del signo menos frecuente </a:t>
            </a:r>
            <a:r>
              <a:rPr lang="es-ES" sz="3000" b="1" dirty="0">
                <a:solidFill>
                  <a:srgbClr val="FF00FF"/>
                </a:solidFill>
                <a:effectLst>
                  <a:outerShdw blurRad="38100" dist="38100" dir="2700000" algn="tl">
                    <a:srgbClr val="C0C0C0"/>
                  </a:outerShdw>
                </a:effectLst>
                <a:latin typeface="Microsoft Sans Serif" pitchFamily="34" charset="0"/>
                <a:cs typeface="Microsoft Sans Serif" pitchFamily="34" charset="0"/>
              </a:rPr>
              <a:t>es menor que o igual al valor en la Tabla de Valores Críticos </a:t>
            </a:r>
            <a:r>
              <a:rPr lang="es-ES" sz="3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para la Prueba del </a:t>
            </a:r>
            <a:r>
              <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Signo. </a:t>
            </a:r>
            <a:r>
              <a:rPr lang="es-MX"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Con   un   estadístico   de   prueba  de x = 2 y un valor crítico de VC = 2; se rechaza la hipótesis nula; es decir, existe suficiente evidencia para decir que si hay diferencia en el tiempo de la primera prueba contra el tiempo de la segunda prueba.</a:t>
            </a:r>
            <a:endParaRPr lang="es-ES" sz="3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46</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7104935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5992" y="1340768"/>
            <a:ext cx="8229600" cy="5015583"/>
          </a:xfrm>
        </p:spPr>
        <p:txBody>
          <a:bodyPr>
            <a:normAutofit fontScale="47500" lnSpcReduction="20000"/>
          </a:bodyPr>
          <a:lstStyle/>
          <a:p>
            <a:pPr marL="0" indent="0" algn="just">
              <a:spcBef>
                <a:spcPts val="0"/>
              </a:spcBef>
              <a:buNone/>
              <a:defRPr/>
            </a:pPr>
            <a:r>
              <a:rPr lang="es-ES" sz="5400" b="1" dirty="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Problemas </a:t>
            </a:r>
            <a:r>
              <a:rPr lang="es-ES" sz="5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adicionales</a:t>
            </a:r>
            <a:r>
              <a:rPr lang="es-ES" sz="51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 </a:t>
            </a:r>
            <a:endParaRPr lang="es-ES" sz="51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endParaRPr>
          </a:p>
          <a:p>
            <a:pPr marL="0" lvl="0" indent="0" algn="just">
              <a:spcBef>
                <a:spcPts val="0"/>
              </a:spcBef>
              <a:buNone/>
              <a:defRPr/>
            </a:pPr>
            <a:endParaRPr lang="es-MX" sz="17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176213" algn="just">
              <a:lnSpc>
                <a:spcPct val="120000"/>
              </a:lnSpc>
              <a:spcBef>
                <a:spcPts val="0"/>
              </a:spcBef>
              <a:buClr>
                <a:schemeClr val="accent5">
                  <a:lumMod val="50000"/>
                </a:schemeClr>
              </a:buClr>
              <a:buFont typeface="+mj-lt"/>
              <a:buAutoNum type="arabicPeriod"/>
            </a:pPr>
            <a:r>
              <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Las </a:t>
            </a:r>
            <a:r>
              <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bacterias son un componente de primordial importancia de los ecosistemas microbianos utilizados en las plantas de tratamiento de aguas de desecho. Ingenieros en Administración de aguas han determinado que los porcentajes de bacterias activas en especímenes de aguas de desecho recolectadas en cierta planta tienen una distribución con una mediana de 40%. Si la mediana del porcentaje es mayor que 40, será necesario ajustar el proceso de tratamiento de aguas de desecho. La siguiente tabla muestra los porcentajes de bacterias activas en una muestra aleatoria de diez especímenes de agua de desecho:</a:t>
            </a: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0" algn="just">
              <a:lnSpc>
                <a:spcPct val="120000"/>
              </a:lnSpc>
              <a:spcBef>
                <a:spcPts val="0"/>
              </a:spcBef>
              <a:buClr>
                <a:srgbClr val="FF3300"/>
              </a:buClr>
              <a:buNone/>
            </a:pPr>
            <a:r>
              <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¿Al nivel de significancia de </a:t>
            </a:r>
            <a:r>
              <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anose="05050102010706020507" pitchFamily="18" charset="2"/>
              </a:rPr>
              <a:t> = 0.05, l</a:t>
            </a:r>
            <a:r>
              <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os </a:t>
            </a:r>
            <a:r>
              <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datos proporcionan </a:t>
            </a:r>
            <a:r>
              <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evidencia suficientes que indiquen que </a:t>
            </a:r>
            <a:r>
              <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la mediana del porcentaje de bacterias activas en especímenes de aguas de desecho es mayor que </a:t>
            </a:r>
            <a:r>
              <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40?</a:t>
            </a: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47</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10" name="Tabla 9"/>
          <p:cNvGraphicFramePr>
            <a:graphicFrameLocks noGrp="1"/>
          </p:cNvGraphicFramePr>
          <p:nvPr>
            <p:extLst>
              <p:ext uri="{D42A27DB-BD31-4B8C-83A1-F6EECF244321}">
                <p14:modId xmlns:p14="http://schemas.microsoft.com/office/powerpoint/2010/main" val="1620209632"/>
              </p:ext>
            </p:extLst>
          </p:nvPr>
        </p:nvGraphicFramePr>
        <p:xfrm>
          <a:off x="1522960" y="3983464"/>
          <a:ext cx="6096000" cy="741680"/>
        </p:xfrm>
        <a:graphic>
          <a:graphicData uri="http://schemas.openxmlformats.org/drawingml/2006/table">
            <a:tbl>
              <a:tblPr firstRow="1" bandRow="1">
                <a:tableStyleId>{5C22544A-7EE6-4342-B048-85BDC9FD1C3A}</a:tableStyleId>
              </a:tblPr>
              <a:tblGrid>
                <a:gridCol w="609600"/>
                <a:gridCol w="609600"/>
                <a:gridCol w="609600"/>
                <a:gridCol w="609600"/>
                <a:gridCol w="609600"/>
                <a:gridCol w="609600"/>
                <a:gridCol w="609600"/>
                <a:gridCol w="609600"/>
                <a:gridCol w="609600"/>
                <a:gridCol w="609600"/>
              </a:tblGrid>
              <a:tr h="370840">
                <a:tc gridSpan="10">
                  <a:txBody>
                    <a:bodyPr/>
                    <a:lstStyle/>
                    <a:p>
                      <a:pPr algn="ctr"/>
                      <a:r>
                        <a:rPr lang="es-MX" sz="16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Porcentaje de Bacterias activas</a:t>
                      </a:r>
                      <a:endParaRPr lang="es-MX" sz="16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370840">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41</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33</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43</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52</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46</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37</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44</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49</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53</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30</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bl>
          </a:graphicData>
        </a:graphic>
      </p:graphicFrame>
    </p:spTree>
    <p:extLst>
      <p:ext uri="{BB962C8B-B14F-4D97-AF65-F5344CB8AC3E}">
        <p14:creationId xmlns:p14="http://schemas.microsoft.com/office/powerpoint/2010/main" val="374039988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5992" y="1340768"/>
            <a:ext cx="8229600" cy="4818281"/>
          </a:xfrm>
        </p:spPr>
        <p:txBody>
          <a:bodyPr>
            <a:normAutofit fontScale="47500" lnSpcReduction="20000"/>
          </a:bodyPr>
          <a:lstStyle/>
          <a:p>
            <a:pPr marL="0" indent="0" algn="just">
              <a:spcBef>
                <a:spcPts val="0"/>
              </a:spcBef>
              <a:buNone/>
              <a:defRPr/>
            </a:pPr>
            <a:r>
              <a:rPr lang="es-ES" sz="5400" b="1" dirty="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Problemas </a:t>
            </a:r>
            <a:r>
              <a:rPr lang="es-ES" sz="5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adicionales</a:t>
            </a:r>
            <a:endParaRPr lang="es-MX" sz="5100" b="1" dirty="0">
              <a:solidFill>
                <a:srgbClr val="FF000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17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273050" indent="-273050" algn="just">
              <a:lnSpc>
                <a:spcPct val="120000"/>
              </a:lnSpc>
              <a:spcBef>
                <a:spcPts val="0"/>
              </a:spcBef>
              <a:buClr>
                <a:schemeClr val="accent5">
                  <a:lumMod val="50000"/>
                </a:schemeClr>
              </a:buClr>
              <a:buFont typeface="+mj-lt"/>
              <a:buAutoNum type="arabicPeriod" startAt="2"/>
            </a:pPr>
            <a:r>
              <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Una </a:t>
            </a:r>
            <a:r>
              <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propiedad importante de ciertos productos que vienen en forma granular o de polvo es la distribución del tamaño de sus partículas. Por ejemplo, los cementos refractarios acusan un efecto adverso si la proporción de gránulos gruesos es demasiado alta, ya que el subsecuente empacado deficiente puede causar debilidad del material. Los siguientes datos, extraídos del </a:t>
            </a:r>
            <a:r>
              <a:rPr lang="es-MX" sz="3400" b="1" dirty="0" err="1">
                <a:solidFill>
                  <a:srgbClr val="002060"/>
                </a:solidFill>
                <a:effectLst>
                  <a:outerShdw blurRad="38100" dist="38100" dir="2700000" algn="tl">
                    <a:srgbClr val="C0C0C0"/>
                  </a:outerShdw>
                </a:effectLst>
                <a:latin typeface="Microsoft Sans Serif" pitchFamily="34" charset="0"/>
                <a:cs typeface="Microsoft Sans Serif" pitchFamily="34" charset="0"/>
              </a:rPr>
              <a:t>Journal</a:t>
            </a:r>
            <a:r>
              <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 of </a:t>
            </a:r>
            <a:r>
              <a:rPr lang="es-MX" sz="3400" b="1" dirty="0" err="1">
                <a:solidFill>
                  <a:srgbClr val="002060"/>
                </a:solidFill>
                <a:effectLst>
                  <a:outerShdw blurRad="38100" dist="38100" dir="2700000" algn="tl">
                    <a:srgbClr val="C0C0C0"/>
                  </a:outerShdw>
                </a:effectLst>
                <a:latin typeface="Microsoft Sans Serif" pitchFamily="34" charset="0"/>
                <a:cs typeface="Microsoft Sans Serif" pitchFamily="34" charset="0"/>
              </a:rPr>
              <a:t>Quality</a:t>
            </a:r>
            <a:r>
              <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MX" sz="3400" b="1" dirty="0" err="1">
                <a:solidFill>
                  <a:srgbClr val="002060"/>
                </a:solidFill>
                <a:effectLst>
                  <a:outerShdw blurRad="38100" dist="38100" dir="2700000" algn="tl">
                    <a:srgbClr val="C0C0C0"/>
                  </a:outerShdw>
                </a:effectLst>
                <a:latin typeface="Microsoft Sans Serif" pitchFamily="34" charset="0"/>
                <a:cs typeface="Microsoft Sans Serif" pitchFamily="34" charset="0"/>
              </a:rPr>
              <a:t>Technology</a:t>
            </a:r>
            <a:r>
              <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 representan los porcentajes de gránulos gruesos en una muestra aleatoria de ocho especímenes de cemento refractario tomados de un lote grande:</a:t>
            </a: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273050" indent="0" algn="just">
              <a:lnSpc>
                <a:spcPct val="120000"/>
              </a:lnSpc>
              <a:spcBef>
                <a:spcPts val="0"/>
              </a:spcBef>
              <a:buClr>
                <a:srgbClr val="FF3300"/>
              </a:buClr>
              <a:buNone/>
            </a:pPr>
            <a:r>
              <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t>
            </a:r>
            <a:r>
              <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Hay evidencia suficiente, a un nivel de significancia de 0.05, de que menos de la mitad de los especímenes de cemento del lote tienen más de 2% de gránulos gruesos</a:t>
            </a:r>
            <a:r>
              <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t>
            </a: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48</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2558372750"/>
              </p:ext>
            </p:extLst>
          </p:nvPr>
        </p:nvGraphicFramePr>
        <p:xfrm>
          <a:off x="1532792" y="3767440"/>
          <a:ext cx="6096000" cy="741680"/>
        </p:xfrm>
        <a:graphic>
          <a:graphicData uri="http://schemas.openxmlformats.org/drawingml/2006/table">
            <a:tbl>
              <a:tblPr firstRow="1" bandRow="1">
                <a:tableStyleId>{5C22544A-7EE6-4342-B048-85BDC9FD1C3A}</a:tableStyleId>
              </a:tblPr>
              <a:tblGrid>
                <a:gridCol w="762000"/>
                <a:gridCol w="762000"/>
                <a:gridCol w="762000"/>
                <a:gridCol w="762000"/>
                <a:gridCol w="762000"/>
                <a:gridCol w="762000"/>
                <a:gridCol w="762000"/>
                <a:gridCol w="762000"/>
              </a:tblGrid>
              <a:tr h="370840">
                <a:tc gridSpan="8">
                  <a:txBody>
                    <a:bodyPr/>
                    <a:lstStyle/>
                    <a:p>
                      <a:pPr algn="ctr"/>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Porcentaje de Gránulos gruesos</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pPr algn="ct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370840">
                <a:tc>
                  <a:txBody>
                    <a:bodyPr/>
                    <a:lstStyle/>
                    <a:p>
                      <a:pPr algn="ctr"/>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1.7</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algn="ctr"/>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0.9</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algn="ctr"/>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3.4</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algn="ctr"/>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2.5</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algn="ctr"/>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3.1</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algn="ctr"/>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0.6</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algn="ctr"/>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1.0</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algn="ctr"/>
                      <a:r>
                        <a:rPr lang="es-MX" sz="16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2.1</a:t>
                      </a:r>
                      <a:endParaRPr lang="es-MX" sz="16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bl>
          </a:graphicData>
        </a:graphic>
      </p:graphicFrame>
    </p:spTree>
    <p:extLst>
      <p:ext uri="{BB962C8B-B14F-4D97-AF65-F5344CB8AC3E}">
        <p14:creationId xmlns:p14="http://schemas.microsoft.com/office/powerpoint/2010/main" val="2454846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5992" y="1244056"/>
            <a:ext cx="8229600" cy="5184576"/>
          </a:xfrm>
        </p:spPr>
        <p:txBody>
          <a:bodyPr>
            <a:normAutofit fontScale="25000" lnSpcReduction="20000"/>
          </a:bodyPr>
          <a:lstStyle/>
          <a:p>
            <a:pPr marL="0" indent="0" algn="just">
              <a:lnSpc>
                <a:spcPct val="120000"/>
              </a:lnSpc>
              <a:spcBef>
                <a:spcPts val="0"/>
              </a:spcBef>
              <a:buClr>
                <a:srgbClr val="FF3300"/>
              </a:buClr>
              <a:buNone/>
            </a:pPr>
            <a:r>
              <a:rPr lang="es-ES" sz="12000" b="1" dirty="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Problemas adicionales</a:t>
            </a:r>
          </a:p>
          <a:p>
            <a:pPr marL="0" indent="0" algn="just">
              <a:lnSpc>
                <a:spcPct val="120000"/>
              </a:lnSpc>
              <a:spcBef>
                <a:spcPts val="0"/>
              </a:spcBef>
              <a:buClr>
                <a:srgbClr val="FF3300"/>
              </a:buClr>
              <a:buNone/>
            </a:pPr>
            <a:endParaRPr lang="es-MX" sz="17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176213" algn="just">
              <a:lnSpc>
                <a:spcPct val="120000"/>
              </a:lnSpc>
              <a:spcBef>
                <a:spcPts val="0"/>
              </a:spcBef>
              <a:buClr>
                <a:schemeClr val="accent5">
                  <a:lumMod val="50000"/>
                </a:schemeClr>
              </a:buClr>
              <a:buFont typeface="+mj-lt"/>
              <a:buAutoNum type="arabicPeriod" startAt="3"/>
            </a:pPr>
            <a:r>
              <a:rPr lang="es-MX" sz="5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Se </a:t>
            </a:r>
            <a:r>
              <a:rPr lang="es-MX" sz="56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llevó a cabo un estudio preliminar con el fin de obtener información sobre los niveles </a:t>
            </a:r>
            <a:r>
              <a:rPr lang="es-MX" sz="5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de </a:t>
            </a:r>
            <a:r>
              <a:rPr lang="es-MX" sz="56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fondo de la sustancia tóxica </a:t>
            </a:r>
            <a:r>
              <a:rPr lang="es-MX" sz="5600" b="1" dirty="0" err="1" smtClean="0">
                <a:solidFill>
                  <a:srgbClr val="002060"/>
                </a:solidFill>
                <a:effectLst>
                  <a:outerShdw blurRad="38100" dist="38100" dir="2700000" algn="tl">
                    <a:srgbClr val="C0C0C0"/>
                  </a:outerShdw>
                </a:effectLst>
                <a:latin typeface="Microsoft Sans Serif" pitchFamily="34" charset="0"/>
                <a:cs typeface="Microsoft Sans Serif" pitchFamily="34" charset="0"/>
              </a:rPr>
              <a:t>Policlorato</a:t>
            </a:r>
            <a:r>
              <a:rPr lang="es-MX" sz="5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de </a:t>
            </a:r>
            <a:r>
              <a:rPr lang="es-MX" sz="5600" b="1" dirty="0" err="1" smtClean="0">
                <a:solidFill>
                  <a:srgbClr val="002060"/>
                </a:solidFill>
                <a:effectLst>
                  <a:outerShdw blurRad="38100" dist="38100" dir="2700000" algn="tl">
                    <a:srgbClr val="C0C0C0"/>
                  </a:outerShdw>
                </a:effectLst>
                <a:latin typeface="Microsoft Sans Serif" pitchFamily="34" charset="0"/>
                <a:cs typeface="Microsoft Sans Serif" pitchFamily="34" charset="0"/>
              </a:rPr>
              <a:t>Difenilo</a:t>
            </a:r>
            <a:r>
              <a:rPr lang="es-MX" sz="5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(PCB</a:t>
            </a:r>
            <a:r>
              <a:rPr lang="es-MX" sz="56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 en muestras de suelo del Reino Unido. Esta información podría usarse como nivel de referencia para comparar los niveles de PCB en las instalaciones de depósito de desechos </a:t>
            </a:r>
            <a:r>
              <a:rPr lang="es-MX" sz="5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de este país. </a:t>
            </a:r>
            <a:r>
              <a:rPr lang="es-MX" sz="56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La siguiente tabla contiene los niveles de PCB medidos en las muestras de suelo tomadas en catorce lugares rurales y catorce urbanos en Reino Unido (la concentración de PCB se mide en 0.00001 gramos por kilogramo de suelo</a:t>
            </a:r>
            <a:r>
              <a:rPr lang="es-MX" sz="5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t>
            </a:r>
            <a:endParaRPr lang="es-MX" sz="56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176213" algn="just">
              <a:lnSpc>
                <a:spcPct val="120000"/>
              </a:lnSpc>
              <a:spcBef>
                <a:spcPts val="0"/>
              </a:spcBef>
              <a:buClr>
                <a:schemeClr val="accent5">
                  <a:lumMod val="50000"/>
                </a:schemeClr>
              </a:buClr>
              <a:buFont typeface="+mj-lt"/>
              <a:buAutoNum type="arabicPeriod" startAt="3"/>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176213" algn="just">
              <a:lnSpc>
                <a:spcPct val="120000"/>
              </a:lnSpc>
              <a:spcBef>
                <a:spcPts val="0"/>
              </a:spcBef>
              <a:buClr>
                <a:schemeClr val="accent5">
                  <a:lumMod val="50000"/>
                </a:schemeClr>
              </a:buClr>
              <a:buFont typeface="+mj-lt"/>
              <a:buAutoNum type="arabicPeriod" startAt="3"/>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176213" algn="just">
              <a:lnSpc>
                <a:spcPct val="120000"/>
              </a:lnSpc>
              <a:spcBef>
                <a:spcPts val="0"/>
              </a:spcBef>
              <a:buClr>
                <a:schemeClr val="accent5">
                  <a:lumMod val="50000"/>
                </a:schemeClr>
              </a:buClr>
              <a:buFont typeface="+mj-lt"/>
              <a:buAutoNum type="arabicPeriod" startAt="3"/>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176213" algn="just">
              <a:lnSpc>
                <a:spcPct val="120000"/>
              </a:lnSpc>
              <a:spcBef>
                <a:spcPts val="0"/>
              </a:spcBef>
              <a:buClr>
                <a:schemeClr val="accent5">
                  <a:lumMod val="50000"/>
                </a:schemeClr>
              </a:buClr>
              <a:buFont typeface="+mj-lt"/>
              <a:buAutoNum type="arabicPeriod" startAt="3"/>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176213" indent="-176213" algn="just">
              <a:lnSpc>
                <a:spcPct val="120000"/>
              </a:lnSpc>
              <a:spcBef>
                <a:spcPts val="0"/>
              </a:spcBef>
              <a:buClr>
                <a:schemeClr val="accent5">
                  <a:lumMod val="50000"/>
                </a:schemeClr>
              </a:buClr>
              <a:buFont typeface="+mj-lt"/>
              <a:buAutoNum type="arabicPeriod" startAt="3"/>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chemeClr val="accent5">
                  <a:lumMod val="50000"/>
                </a:schemeClr>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r>
              <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 </a:t>
            </a: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r>
              <a:rPr lang="es-MX" sz="5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Con </a:t>
            </a:r>
            <a:r>
              <a:rPr lang="es-MX" sz="56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base en los datos preliminares, los investigadores informaron de una diferencia significativa entre los niveles de PCB en áreas rurales y en áreas urbanas. ¿Al nivel de significancia de 0.05, los datos apoyan las conclusiones de los investigadores</a:t>
            </a:r>
            <a:r>
              <a:rPr lang="es-MX" sz="5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t>
            </a:r>
            <a:endParaRPr lang="es-MX" sz="56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49</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401232483"/>
              </p:ext>
            </p:extLst>
          </p:nvPr>
        </p:nvGraphicFramePr>
        <p:xfrm>
          <a:off x="2320992" y="3189944"/>
          <a:ext cx="4464000" cy="2490032"/>
        </p:xfrm>
        <a:graphic>
          <a:graphicData uri="http://schemas.openxmlformats.org/drawingml/2006/table">
            <a:tbl>
              <a:tblPr firstRow="1" bandRow="1">
                <a:tableStyleId>{5C22544A-7EE6-4342-B048-85BDC9FD1C3A}</a:tableStyleId>
              </a:tblPr>
              <a:tblGrid>
                <a:gridCol w="1116000"/>
                <a:gridCol w="1116000"/>
                <a:gridCol w="1116000"/>
                <a:gridCol w="1116000"/>
              </a:tblGrid>
              <a:tr h="295472">
                <a:tc gridSpan="4">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Concentración  de </a:t>
                      </a:r>
                      <a:r>
                        <a:rPr lang="es-MX" sz="1200" b="1" kern="1200" spc="100" baseline="0" dirty="0" err="1"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Policlorato</a:t>
                      </a:r>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 de </a:t>
                      </a:r>
                      <a:r>
                        <a:rPr lang="es-MX" sz="1200" b="1" kern="1200" spc="100" baseline="0" dirty="0" err="1"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Difenilo</a:t>
                      </a:r>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 (PCB)</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252000">
                <a:tc gridSpan="2">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Rural</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hMerge="1">
                  <a:txBody>
                    <a:bodyPr/>
                    <a:lstStyle/>
                    <a:p>
                      <a:endParaRPr lang="es-MX" dirty="0"/>
                    </a:p>
                  </a:txBody>
                  <a:tcPr/>
                </a:tc>
                <a:tc gridSpan="2">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Urbano</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hMerge="1">
                  <a:txBody>
                    <a:bodyPr/>
                    <a:lstStyle/>
                    <a:p>
                      <a:endParaRPr lang="es-MX" dirty="0"/>
                    </a:p>
                  </a:txBody>
                  <a:tcPr/>
                </a:tc>
              </a:tr>
              <a:tr h="252000">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3.5</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5.3</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11</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252000">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8.1</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9.8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29</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49</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252000">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15.0</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16</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22</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252000">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9.0</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12.0</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21</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13</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252000">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1.6</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8.2</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107</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252000">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23.0</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9.7</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94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12</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252000">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1.5</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1.0</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11</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bl>
          </a:graphicData>
        </a:graphic>
      </p:graphicFrame>
    </p:spTree>
    <p:extLst>
      <p:ext uri="{BB962C8B-B14F-4D97-AF65-F5344CB8AC3E}">
        <p14:creationId xmlns:p14="http://schemas.microsoft.com/office/powerpoint/2010/main" val="3443341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43620" y="1237070"/>
            <a:ext cx="8254962" cy="5046579"/>
          </a:xfrm>
        </p:spPr>
        <p:txBody>
          <a:bodyPr>
            <a:noAutofit/>
          </a:bodyPr>
          <a:lstStyle/>
          <a:p>
            <a:pPr lvl="0" algn="just">
              <a:lnSpc>
                <a:spcPct val="100000"/>
              </a:lnSpc>
              <a:spcBef>
                <a:spcPts val="0"/>
              </a:spcBef>
              <a:spcAft>
                <a:spcPts val="0"/>
              </a:spcAft>
            </a:pPr>
            <a:r>
              <a:rPr lang="es-MX" sz="2000" dirty="0" smtClean="0">
                <a:solidFill>
                  <a:srgbClr val="4472C4">
                    <a:lumMod val="50000"/>
                  </a:srgbClr>
                </a:solidFill>
                <a:latin typeface="Microsoft Sans Serif" panose="020B0604020202020204" pitchFamily="34" charset="0"/>
                <a:ea typeface="Calibri" panose="020F0502020204030204" pitchFamily="34" charset="0"/>
              </a:rPr>
              <a:t>Dada la naturaleza y complejidad del tema a tratar, </a:t>
            </a:r>
            <a:r>
              <a:rPr lang="es-MX" sz="2000" dirty="0">
                <a:solidFill>
                  <a:srgbClr val="4472C4">
                    <a:lumMod val="50000"/>
                  </a:srgbClr>
                </a:solidFill>
                <a:latin typeface="Microsoft Sans Serif" panose="020B0604020202020204" pitchFamily="34" charset="0"/>
                <a:ea typeface="Calibri" panose="020F0502020204030204" pitchFamily="34" charset="0"/>
              </a:rPr>
              <a:t>una presentación con diapositivas es un recurso didáctico, un medio o material, del que se dispone para conducir el aprendizaje de los alumnos; facilitando el desarrollo de contenidos específicos de </a:t>
            </a:r>
            <a:r>
              <a:rPr lang="es-MX" sz="2000" dirty="0" smtClean="0">
                <a:solidFill>
                  <a:srgbClr val="4472C4">
                    <a:lumMod val="50000"/>
                  </a:srgbClr>
                </a:solidFill>
                <a:latin typeface="Microsoft Sans Serif" panose="020B0604020202020204" pitchFamily="34" charset="0"/>
                <a:ea typeface="Calibri" panose="020F0502020204030204" pitchFamily="34" charset="0"/>
              </a:rPr>
              <a:t>esta </a:t>
            </a:r>
            <a:r>
              <a:rPr lang="es-MX" sz="2000" dirty="0">
                <a:solidFill>
                  <a:srgbClr val="4472C4">
                    <a:lumMod val="50000"/>
                  </a:srgbClr>
                </a:solidFill>
                <a:latin typeface="Microsoft Sans Serif" panose="020B0604020202020204" pitchFamily="34" charset="0"/>
                <a:ea typeface="Calibri" panose="020F0502020204030204" pitchFamily="34" charset="0"/>
              </a:rPr>
              <a:t>área en particular, el desarrollo de mecanismos de expresión y comunicación; así como el desarrollo de la imaginación y la capacidad </a:t>
            </a:r>
            <a:r>
              <a:rPr lang="es-MX" sz="2000" dirty="0" smtClean="0">
                <a:solidFill>
                  <a:srgbClr val="4472C4">
                    <a:lumMod val="50000"/>
                  </a:srgbClr>
                </a:solidFill>
                <a:latin typeface="Microsoft Sans Serif" panose="020B0604020202020204" pitchFamily="34" charset="0"/>
                <a:ea typeface="Calibri" panose="020F0502020204030204" pitchFamily="34" charset="0"/>
              </a:rPr>
              <a:t>creadora en la solución de problemas. </a:t>
            </a:r>
            <a:r>
              <a:rPr lang="es-MX" sz="2000" dirty="0">
                <a:solidFill>
                  <a:srgbClr val="4472C4">
                    <a:lumMod val="50000"/>
                  </a:srgbClr>
                </a:solidFill>
                <a:latin typeface="Microsoft Sans Serif" panose="020B0604020202020204" pitchFamily="34" charset="0"/>
                <a:ea typeface="Calibri" panose="020F0502020204030204" pitchFamily="34" charset="0"/>
              </a:rPr>
              <a:t>Consecuentemente para los estudiantes representa una aproximación a la realidad de lo que se quiere enseñar, ofreciéndoles una noción más exacta de los hechos o fenómenos que se deben estudiar.</a:t>
            </a:r>
            <a:r>
              <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lnSpc>
                <a:spcPct val="100000"/>
              </a:lnSpc>
              <a:spcBef>
                <a:spcPts val="0"/>
              </a:spcBef>
              <a:spcAft>
                <a:spcPts val="0"/>
              </a:spcAft>
            </a:pPr>
            <a:endPar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lnSpc>
                <a:spcPct val="100000"/>
              </a:lnSpc>
              <a:spcBef>
                <a:spcPts val="0"/>
              </a:spcBef>
              <a:spcAft>
                <a:spcPts val="0"/>
              </a:spcAft>
            </a:pPr>
            <a:r>
              <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Finalmente, es importante hacer referencia a la necesidad de haber cubierto el contenido temático precedente de la unidad de aprendizaje de Diseño de Experimentos para que se facilite, en gran medida, la comprensión de la unidad “Estadística no Paramétrica” y la solución de problemas relacionados.  </a:t>
            </a:r>
            <a:endPar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endParaRPr lang="es-MX" sz="2000" dirty="0">
              <a:solidFill>
                <a:srgbClr val="FFFFEF"/>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05540"/>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a:defRPr/>
            </a:pPr>
            <a:r>
              <a:rPr lang="es-ES" altLang="es-MX" dirty="0" smtClean="0">
                <a:solidFill>
                  <a:prstClr val="black">
                    <a:tint val="75000"/>
                  </a:prstClr>
                </a:solidFill>
              </a:rPr>
              <a:t>5</a:t>
            </a:r>
            <a:endParaRPr lang="es-ES" altLang="es-MX" dirty="0">
              <a:solidFill>
                <a:prstClr val="black">
                  <a:tint val="75000"/>
                </a:prstClr>
              </a:solidFill>
            </a:endParaRPr>
          </a:p>
        </p:txBody>
      </p:sp>
    </p:spTree>
    <p:extLst>
      <p:ext uri="{BB962C8B-B14F-4D97-AF65-F5344CB8AC3E}">
        <p14:creationId xmlns:p14="http://schemas.microsoft.com/office/powerpoint/2010/main" val="39977514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5992" y="1481443"/>
            <a:ext cx="8229600" cy="4417192"/>
          </a:xfrm>
        </p:spPr>
        <p:txBody>
          <a:bodyPr>
            <a:normAutofit/>
          </a:bodyPr>
          <a:lstStyle/>
          <a:p>
            <a:pPr marL="0" indent="0" algn="just">
              <a:spcBef>
                <a:spcPts val="0"/>
              </a:spcBef>
              <a:buNone/>
              <a:defRPr/>
            </a:pPr>
            <a:r>
              <a:rPr lang="es-ES" sz="30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Problemas adicionales</a:t>
            </a:r>
            <a:endParaRPr lang="es-ES" sz="30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endParaRPr>
          </a:p>
          <a:p>
            <a:pPr marL="0" indent="0" algn="just">
              <a:spcBef>
                <a:spcPts val="0"/>
              </a:spcBef>
              <a:buNone/>
              <a:defRPr/>
            </a:pPr>
            <a:r>
              <a:rPr lang="es-ES" sz="1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sym typeface="Symbol"/>
              </a:rPr>
              <a:t> </a:t>
            </a:r>
            <a:endParaRPr lang="es-MX" sz="1400" b="1" dirty="0">
              <a:solidFill>
                <a:srgbClr val="FF0000"/>
              </a:solidFill>
              <a:effectLst>
                <a:outerShdw blurRad="38100" dist="38100" dir="2700000" algn="tl">
                  <a:srgbClr val="C0C0C0"/>
                </a:outerShdw>
              </a:effectLst>
              <a:latin typeface="Microsoft Sans Serif" pitchFamily="34" charset="0"/>
              <a:cs typeface="Microsoft Sans Serif" pitchFamily="34" charset="0"/>
            </a:endParaRPr>
          </a:p>
          <a:p>
            <a:pPr marL="273050" indent="-273050" algn="just">
              <a:lnSpc>
                <a:spcPct val="110000"/>
              </a:lnSpc>
              <a:spcBef>
                <a:spcPts val="0"/>
              </a:spcBef>
              <a:buClr>
                <a:schemeClr val="accent5">
                  <a:lumMod val="50000"/>
                </a:schemeClr>
              </a:buClr>
              <a:buFont typeface="+mj-lt"/>
              <a:buAutoNum type="arabicPeriod" startAt="4"/>
            </a:pPr>
            <a:r>
              <a:rPr lang="es-MX" sz="2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Dos </a:t>
            </a:r>
            <a:r>
              <a:rPr lang="es-MX" sz="2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gourmets, A y B, califican 22 platillos en una escala de 1 a 10. Los datos se muestran en la siguiente tabla:</a:t>
            </a:r>
          </a:p>
          <a:p>
            <a:pPr marL="0" indent="0" algn="just">
              <a:lnSpc>
                <a:spcPct val="120000"/>
              </a:lnSpc>
              <a:spcBef>
                <a:spcPts val="0"/>
              </a:spcBef>
              <a:buClr>
                <a:srgbClr val="FF3300"/>
              </a:buClr>
              <a:buNone/>
            </a:pPr>
            <a:endParaRPr lang="es-MX" sz="17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17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17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17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17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17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273050" indent="0" algn="just">
              <a:lnSpc>
                <a:spcPct val="110000"/>
              </a:lnSpc>
              <a:spcBef>
                <a:spcPts val="0"/>
              </a:spcBef>
              <a:buClr>
                <a:srgbClr val="FF3300"/>
              </a:buClr>
              <a:buNone/>
            </a:pPr>
            <a:r>
              <a:rPr lang="es-MX" sz="2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¿Existe </a:t>
            </a:r>
            <a:r>
              <a:rPr lang="es-MX" sz="2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suficiente evidencia, </a:t>
            </a:r>
            <a:r>
              <a:rPr lang="es-MX" sz="2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al nivel de significancia </a:t>
            </a:r>
            <a:r>
              <a:rPr lang="es-MX" sz="2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sym typeface="Symbol" panose="05050102010706020507" pitchFamily="18" charset="2"/>
              </a:rPr>
              <a:t></a:t>
            </a:r>
            <a:r>
              <a:rPr lang="es-MX" sz="2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MX" sz="2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 0.05, para asegurar que hay diferencia entre las </a:t>
            </a:r>
            <a:r>
              <a:rPr lang="es-MX" sz="2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calificaciones </a:t>
            </a:r>
            <a:r>
              <a:rPr lang="es-MX" sz="2000" b="1" dirty="0">
                <a:solidFill>
                  <a:srgbClr val="002060"/>
                </a:solidFill>
                <a:effectLst>
                  <a:outerShdw blurRad="38100" dist="38100" dir="2700000" algn="tl">
                    <a:srgbClr val="C0C0C0"/>
                  </a:outerShdw>
                </a:effectLst>
                <a:latin typeface="Microsoft Sans Serif" pitchFamily="34" charset="0"/>
                <a:cs typeface="Microsoft Sans Serif" pitchFamily="34" charset="0"/>
              </a:rPr>
              <a:t>de ambos gourmets</a:t>
            </a:r>
            <a:r>
              <a:rPr lang="es-MX" sz="20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a:t>
            </a: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endParaRPr>
          </a:p>
          <a:p>
            <a:pPr marL="0" indent="0" algn="just">
              <a:lnSpc>
                <a:spcPct val="120000"/>
              </a:lnSpc>
              <a:spcBef>
                <a:spcPts val="0"/>
              </a:spcBef>
              <a:buClr>
                <a:srgbClr val="FF3300"/>
              </a:buClr>
              <a:buNone/>
            </a:pPr>
            <a:endParaRPr lang="es-MX" sz="3400" b="1" dirty="0">
              <a:solidFill>
                <a:srgbClr val="002060"/>
              </a:solidFill>
              <a:effectLst>
                <a:outerShdw blurRad="38100" dist="38100" dir="2700000" algn="tl">
                  <a:srgbClr val="C0C0C0"/>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50</a:t>
            </a:fld>
            <a:endParaRPr lang="en-US"/>
          </a:p>
        </p:txBody>
      </p:sp>
      <p:sp>
        <p:nvSpPr>
          <p:cNvPr id="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692283893"/>
              </p:ext>
            </p:extLst>
          </p:nvPr>
        </p:nvGraphicFramePr>
        <p:xfrm>
          <a:off x="2473304" y="2938816"/>
          <a:ext cx="4173235" cy="1714320"/>
        </p:xfrm>
        <a:graphic>
          <a:graphicData uri="http://schemas.openxmlformats.org/drawingml/2006/table">
            <a:tbl>
              <a:tblPr firstRow="1" bandRow="1">
                <a:tableStyleId>{5C22544A-7EE6-4342-B048-85BDC9FD1C3A}</a:tableStyleId>
              </a:tblPr>
              <a:tblGrid>
                <a:gridCol w="343385"/>
                <a:gridCol w="343385"/>
                <a:gridCol w="343385"/>
                <a:gridCol w="343385"/>
                <a:gridCol w="343385"/>
                <a:gridCol w="396000"/>
                <a:gridCol w="343385"/>
                <a:gridCol w="343385"/>
                <a:gridCol w="343385"/>
                <a:gridCol w="343385"/>
                <a:gridCol w="343385"/>
                <a:gridCol w="343385"/>
              </a:tblGrid>
              <a:tr h="227348">
                <a:tc gridSpan="12">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Calificaciones de los Chef Gourmet</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hMerge="1">
                  <a:txBody>
                    <a:bodyPr/>
                    <a:lstStyle/>
                    <a:p>
                      <a:pPr marL="0" algn="ctr" defTabSz="685800" rtl="0" eaLnBrk="1" latinLnBrk="0" hangingPunct="1"/>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hMerge="1">
                  <a:txBody>
                    <a:bodyPr/>
                    <a:lstStyle/>
                    <a:p>
                      <a:pPr marL="0" algn="ctr" defTabSz="685800" rtl="0" eaLnBrk="1" latinLnBrk="0" hangingPunct="1"/>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hMerge="1">
                  <a:txBody>
                    <a:bodyPr/>
                    <a:lstStyle/>
                    <a:p>
                      <a:pPr marL="0" algn="ctr" defTabSz="685800" rtl="0" eaLnBrk="1" latinLnBrk="0" hangingPunct="1"/>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hMerge="1">
                  <a:txBody>
                    <a:bodyPr/>
                    <a:lstStyle/>
                    <a:p>
                      <a:endParaRPr lang="es-MX"/>
                    </a:p>
                  </a:txBody>
                  <a:tcPr/>
                </a:tc>
                <a:tc hMerge="1">
                  <a:txBody>
                    <a:bodyPr/>
                    <a:lstStyle/>
                    <a:p>
                      <a:endParaRPr lang="es-MX" dirty="0"/>
                    </a:p>
                  </a:txBody>
                  <a:tcPr/>
                </a:tc>
                <a:tc hMerge="1">
                  <a:txBody>
                    <a:bodyPr/>
                    <a:lstStyle/>
                    <a:p>
                      <a:endParaRPr lang="es-MX"/>
                    </a:p>
                  </a:txBody>
                  <a:tcPr/>
                </a:tc>
                <a:tc hMerge="1">
                  <a:txBody>
                    <a:bodyPr/>
                    <a:lstStyle/>
                    <a:p>
                      <a:endParaRPr lang="es-MX" dirty="0"/>
                    </a:p>
                  </a:txBody>
                  <a:tcPr/>
                </a:tc>
                <a:tc hMerge="1">
                  <a:txBody>
                    <a:bodyPr/>
                    <a:lstStyle/>
                    <a:p>
                      <a:endParaRPr lang="es-MX"/>
                    </a:p>
                  </a:txBody>
                  <a:tcPr/>
                </a:tc>
                <a:tc hMerge="1">
                  <a:txBody>
                    <a:bodyPr/>
                    <a:lstStyle/>
                    <a:p>
                      <a:endParaRPr lang="es-MX" dirty="0"/>
                    </a:p>
                  </a:txBody>
                  <a:tcPr/>
                </a:tc>
                <a:tc hMerge="1">
                  <a:txBody>
                    <a:bodyPr/>
                    <a:lstStyle/>
                    <a:p>
                      <a:endParaRPr lang="es-MX"/>
                    </a:p>
                  </a:txBody>
                  <a:tcPr/>
                </a:tc>
                <a:tc hMerge="1">
                  <a:txBody>
                    <a:bodyPr/>
                    <a:lstStyle/>
                    <a:p>
                      <a:pPr marL="0" algn="ctr" defTabSz="685800" rtl="0" eaLnBrk="1" latinLnBrk="0" hangingPunct="1"/>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360000">
                <a:tc rowSpan="2">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Juez A</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vert="vert270" anchor="ct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6</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7</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7</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9</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7</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6</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360000">
                <a:tc vMerge="1">
                  <a:txBody>
                    <a:bodyPr/>
                    <a:lstStyle/>
                    <a:p>
                      <a:pPr marL="0" algn="ctr" defTabSz="685800" rtl="0" eaLnBrk="1" latinLnBrk="0" hangingPunct="1"/>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6</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9</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9</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5</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5</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360000">
                <a:tc rowSpan="2">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Juez B</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vert="vert270">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5</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7</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9</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5</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9</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r h="360000">
                <a:tc vMerge="1">
                  <a:txBody>
                    <a:bodyPr/>
                    <a:lstStyle/>
                    <a:p>
                      <a:pPr marL="0" algn="ctr" defTabSz="685800" rtl="0" eaLnBrk="1" latinLnBrk="0" hangingPunct="1"/>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5</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10</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8</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6</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c>
                  <a:txBody>
                    <a:bodyPr/>
                    <a:lstStyle/>
                    <a:p>
                      <a:pPr marL="0" algn="ctr" defTabSz="685800" rtl="0" eaLnBrk="1" latinLnBrk="0" hangingPunct="1"/>
                      <a:r>
                        <a:rPr lang="es-MX" sz="1200" b="1" kern="1200" spc="100" baseline="0" dirty="0" smtClean="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1200" b="1" kern="1200" spc="100" baseline="0" dirty="0">
                        <a:solidFill>
                          <a:srgbClr val="FFFF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solidFill>
                      <a:schemeClr val="accent5">
                        <a:lumMod val="50000"/>
                      </a:schemeClr>
                    </a:solidFill>
                  </a:tcPr>
                </a:tc>
              </a:tr>
            </a:tbl>
          </a:graphicData>
        </a:graphic>
      </p:graphicFrame>
    </p:spTree>
    <p:extLst>
      <p:ext uri="{BB962C8B-B14F-4D97-AF65-F5344CB8AC3E}">
        <p14:creationId xmlns:p14="http://schemas.microsoft.com/office/powerpoint/2010/main" val="38146169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750" y="1497553"/>
            <a:ext cx="8001000" cy="4739759"/>
          </a:xfrm>
          <a:prstGeom prst="rect">
            <a:avLst/>
          </a:prstGeom>
        </p:spPr>
        <p:txBody>
          <a:bodyPr>
            <a:spAutoFit/>
          </a:bodyPr>
          <a:lstStyle/>
          <a:p>
            <a:pPr algn="just" fontAlgn="auto">
              <a:spcBef>
                <a:spcPts val="0"/>
              </a:spcBef>
              <a:spcAft>
                <a:spcPts val="0"/>
              </a:spcAft>
              <a:defRPr/>
            </a:pPr>
            <a:r>
              <a:rPr lang="es-MX" sz="3200" b="1" spc="100" dirty="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Bibliografía</a:t>
            </a:r>
          </a:p>
          <a:p>
            <a:pPr marL="263525" indent="-263525" algn="just" eaLnBrk="0" hangingPunct="0">
              <a:buSzPct val="90000"/>
              <a:buFont typeface="Arial" panose="020B0604020202020204" pitchFamily="34" charset="0"/>
              <a:buChar char="•"/>
              <a:defRPr/>
            </a:pPr>
            <a:r>
              <a:rPr lang="es-MX" spc="100" dirty="0">
                <a:solidFill>
                  <a:srgbClr val="002060"/>
                </a:solidFill>
                <a:latin typeface="Microsoft Sans Serif" pitchFamily="34" charset="0"/>
                <a:cs typeface="Microsoft Sans Serif" pitchFamily="34" charset="0"/>
              </a:rPr>
              <a:t>De </a:t>
            </a:r>
            <a:r>
              <a:rPr lang="es-MX" spc="100" dirty="0" err="1">
                <a:solidFill>
                  <a:srgbClr val="002060"/>
                </a:solidFill>
                <a:latin typeface="Microsoft Sans Serif" pitchFamily="34" charset="0"/>
                <a:cs typeface="Microsoft Sans Serif" pitchFamily="34" charset="0"/>
              </a:rPr>
              <a:t>Oteysa</a:t>
            </a:r>
            <a:r>
              <a:rPr lang="es-MX" spc="100" dirty="0">
                <a:solidFill>
                  <a:srgbClr val="002060"/>
                </a:solidFill>
                <a:latin typeface="Microsoft Sans Serif" pitchFamily="34" charset="0"/>
                <a:cs typeface="Microsoft Sans Serif" pitchFamily="34" charset="0"/>
              </a:rPr>
              <a:t>, E., Lam, E., Hernández, C., y Carrillo, A. (2015). </a:t>
            </a:r>
            <a:r>
              <a:rPr lang="es-MX" b="1" i="1" spc="100" dirty="0">
                <a:solidFill>
                  <a:srgbClr val="002060"/>
                </a:solidFill>
                <a:latin typeface="Microsoft Sans Serif" pitchFamily="34" charset="0"/>
                <a:cs typeface="Microsoft Sans Serif" pitchFamily="34" charset="0"/>
              </a:rPr>
              <a:t>Probabilidad y Estadística.</a:t>
            </a:r>
            <a:r>
              <a:rPr lang="es-MX" spc="100" dirty="0">
                <a:solidFill>
                  <a:srgbClr val="002060"/>
                </a:solidFill>
                <a:latin typeface="Microsoft Sans Serif" pitchFamily="34" charset="0"/>
                <a:cs typeface="Microsoft Sans Serif" pitchFamily="34" charset="0"/>
              </a:rPr>
              <a:t> México: Pearson. ISBN: 978-607-32-3401-6</a:t>
            </a:r>
            <a:r>
              <a:rPr lang="es-MX" spc="100" dirty="0" smtClean="0">
                <a:solidFill>
                  <a:srgbClr val="002060"/>
                </a:solidFill>
                <a:latin typeface="Microsoft Sans Serif" pitchFamily="34" charset="0"/>
                <a:cs typeface="Microsoft Sans Serif" pitchFamily="34" charset="0"/>
              </a:rPr>
              <a:t>.</a:t>
            </a:r>
          </a:p>
          <a:p>
            <a:pPr marL="263525" indent="-263525" algn="just" eaLnBrk="0" hangingPunct="0">
              <a:buSzPct val="90000"/>
              <a:buFont typeface="Arial" panose="020B0604020202020204" pitchFamily="34" charset="0"/>
              <a:buChar char="•"/>
              <a:defRPr/>
            </a:pPr>
            <a:r>
              <a:rPr lang="es-MX"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Devore J. (2012). </a:t>
            </a:r>
            <a:r>
              <a:rPr lang="es-MX" b="1" i="1"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 para Ingeniería y Ciencias</a:t>
            </a:r>
            <a:r>
              <a:rPr lang="es-MX"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CENGAGE </a:t>
            </a:r>
            <a:r>
              <a:rPr lang="es-MX" spc="1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Learning</a:t>
            </a:r>
            <a:r>
              <a:rPr lang="es-MX"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ISBN-978-607-481-619-8</a:t>
            </a:r>
            <a:r>
              <a:rPr lang="es-MX" spc="1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pc="100" dirty="0">
              <a:solidFill>
                <a:srgbClr val="002060"/>
              </a:solidFill>
              <a:latin typeface="Microsoft Sans Serif" pitchFamily="34" charset="0"/>
              <a:cs typeface="Microsoft Sans Serif" pitchFamily="34" charset="0"/>
            </a:endParaRPr>
          </a:p>
          <a:p>
            <a:pPr marL="263525" indent="-263525" algn="just" eaLnBrk="0" hangingPunct="0">
              <a:buFont typeface="Arial" panose="020B0604020202020204" pitchFamily="34" charset="0"/>
              <a:buChar char="•"/>
              <a:defRPr/>
            </a:pPr>
            <a:r>
              <a:rPr lang="es-MX" spc="100" dirty="0">
                <a:solidFill>
                  <a:srgbClr val="002060"/>
                </a:solidFill>
                <a:latin typeface="Microsoft Sans Serif" pitchFamily="34" charset="0"/>
                <a:cs typeface="Microsoft Sans Serif" pitchFamily="34" charset="0"/>
              </a:rPr>
              <a:t>Garza O., B. (2014). </a:t>
            </a:r>
            <a:r>
              <a:rPr lang="es-MX" b="1" i="1" spc="100" dirty="0">
                <a:solidFill>
                  <a:srgbClr val="002060"/>
                </a:solidFill>
                <a:latin typeface="Microsoft Sans Serif" pitchFamily="34" charset="0"/>
                <a:cs typeface="Microsoft Sans Serif" pitchFamily="34" charset="0"/>
              </a:rPr>
              <a:t>Estadística y Probabilidad</a:t>
            </a:r>
            <a:r>
              <a:rPr lang="es-MX" spc="100" dirty="0">
                <a:solidFill>
                  <a:srgbClr val="002060"/>
                </a:solidFill>
                <a:latin typeface="Microsoft Sans Serif" pitchFamily="34" charset="0"/>
                <a:cs typeface="Microsoft Sans Serif" pitchFamily="34" charset="0"/>
              </a:rPr>
              <a:t>. México: Pearson. ISBN: 978-607-32-2783-4</a:t>
            </a:r>
            <a:r>
              <a:rPr lang="es-MX" spc="100" dirty="0" smtClean="0">
                <a:solidFill>
                  <a:srgbClr val="002060"/>
                </a:solidFill>
                <a:latin typeface="Microsoft Sans Serif" pitchFamily="34" charset="0"/>
                <a:cs typeface="Microsoft Sans Serif" pitchFamily="34" charset="0"/>
              </a:rPr>
              <a:t>.</a:t>
            </a:r>
          </a:p>
          <a:p>
            <a:pPr marL="263525" indent="-263525" algn="just" eaLnBrk="0" hangingPunct="0">
              <a:buFont typeface="Arial" panose="020B0604020202020204" pitchFamily="34" charset="0"/>
              <a:buChar char="•"/>
              <a:defRPr/>
            </a:pPr>
            <a:r>
              <a:rPr lang="es-MX" spc="100" dirty="0">
                <a:solidFill>
                  <a:srgbClr val="002060"/>
                </a:solidFill>
                <a:latin typeface="Microsoft Sans Serif" pitchFamily="34" charset="0"/>
                <a:cs typeface="Microsoft Sans Serif" pitchFamily="34" charset="0"/>
              </a:rPr>
              <a:t>Gutiérrez B., A. L. (2012). </a:t>
            </a:r>
            <a:r>
              <a:rPr lang="es-MX" b="1" i="1" spc="100" dirty="0">
                <a:solidFill>
                  <a:srgbClr val="002060"/>
                </a:solidFill>
                <a:latin typeface="Microsoft Sans Serif" pitchFamily="34" charset="0"/>
                <a:cs typeface="Microsoft Sans Serif" pitchFamily="34" charset="0"/>
              </a:rPr>
              <a:t>Probabilidad y Estadística, un enfoque por competencias</a:t>
            </a:r>
            <a:r>
              <a:rPr lang="es-MX" spc="100" dirty="0">
                <a:solidFill>
                  <a:srgbClr val="002060"/>
                </a:solidFill>
                <a:latin typeface="Microsoft Sans Serif" pitchFamily="34" charset="0"/>
                <a:cs typeface="Microsoft Sans Serif" pitchFamily="34" charset="0"/>
              </a:rPr>
              <a:t>. México: McGraw Hill. ISBN978-607-15-0712-9. </a:t>
            </a:r>
          </a:p>
          <a:p>
            <a:pPr marL="263525" indent="-263525" algn="just" eaLnBrk="0" hangingPunct="0">
              <a:buFont typeface="Arial" panose="020B0604020202020204" pitchFamily="34" charset="0"/>
              <a:buChar char="•"/>
              <a:defRPr/>
            </a:pPr>
            <a:r>
              <a:rPr lang="es-MX" spc="100" dirty="0" smtClean="0">
                <a:solidFill>
                  <a:srgbClr val="002060"/>
                </a:solidFill>
                <a:latin typeface="Microsoft Sans Serif" pitchFamily="34" charset="0"/>
                <a:cs typeface="Microsoft Sans Serif" pitchFamily="34" charset="0"/>
              </a:rPr>
              <a:t>Gutiérrez </a:t>
            </a:r>
            <a:r>
              <a:rPr lang="es-MX" spc="100" dirty="0">
                <a:solidFill>
                  <a:srgbClr val="002060"/>
                </a:solidFill>
                <a:latin typeface="Microsoft Sans Serif" pitchFamily="34" charset="0"/>
                <a:cs typeface="Microsoft Sans Serif" pitchFamily="34" charset="0"/>
              </a:rPr>
              <a:t>P., H. y De la Vara S. R. (2008). </a:t>
            </a:r>
            <a:r>
              <a:rPr lang="es-MX" b="1" i="1" spc="100" dirty="0">
                <a:solidFill>
                  <a:srgbClr val="002060"/>
                </a:solidFill>
                <a:latin typeface="Microsoft Sans Serif" pitchFamily="34" charset="0"/>
                <a:cs typeface="Microsoft Sans Serif" pitchFamily="34" charset="0"/>
              </a:rPr>
              <a:t>Análisis y Diseño de Experimentos</a:t>
            </a:r>
            <a:r>
              <a:rPr lang="es-MX" spc="100" dirty="0">
                <a:solidFill>
                  <a:srgbClr val="002060"/>
                </a:solidFill>
                <a:latin typeface="Microsoft Sans Serif" pitchFamily="34" charset="0"/>
                <a:cs typeface="Microsoft Sans Serif" pitchFamily="34" charset="0"/>
              </a:rPr>
              <a:t>. México: </a:t>
            </a:r>
            <a:r>
              <a:rPr lang="es-MX" spc="100" dirty="0" err="1">
                <a:solidFill>
                  <a:srgbClr val="002060"/>
                </a:solidFill>
                <a:latin typeface="Microsoft Sans Serif" pitchFamily="34" charset="0"/>
                <a:cs typeface="Microsoft Sans Serif" pitchFamily="34" charset="0"/>
              </a:rPr>
              <a:t>McGrawHill</a:t>
            </a:r>
            <a:r>
              <a:rPr lang="es-MX" spc="100" dirty="0" smtClean="0">
                <a:solidFill>
                  <a:srgbClr val="002060"/>
                </a:solidFill>
                <a:latin typeface="Microsoft Sans Serif" pitchFamily="34" charset="0"/>
                <a:cs typeface="Microsoft Sans Serif" pitchFamily="34" charset="0"/>
              </a:rPr>
              <a:t>. </a:t>
            </a:r>
            <a:r>
              <a:rPr lang="es-MX" spc="100" dirty="0">
                <a:solidFill>
                  <a:srgbClr val="002060"/>
                </a:solidFill>
                <a:latin typeface="Microsoft Sans Serif" pitchFamily="34" charset="0"/>
                <a:cs typeface="Microsoft Sans Serif" pitchFamily="34" charset="0"/>
              </a:rPr>
              <a:t>ISBN-13: 978-970-10-6526-6</a:t>
            </a:r>
            <a:r>
              <a:rPr lang="es-MX" spc="100" dirty="0" smtClean="0">
                <a:solidFill>
                  <a:srgbClr val="002060"/>
                </a:solidFill>
                <a:latin typeface="Microsoft Sans Serif" pitchFamily="34" charset="0"/>
                <a:cs typeface="Microsoft Sans Serif" pitchFamily="34" charset="0"/>
              </a:rPr>
              <a:t>.</a:t>
            </a:r>
            <a:endParaRPr lang="es-MX" spc="100" dirty="0">
              <a:solidFill>
                <a:srgbClr val="002060"/>
              </a:solidFill>
              <a:latin typeface="Microsoft Sans Serif" pitchFamily="34" charset="0"/>
              <a:cs typeface="Microsoft Sans Serif" pitchFamily="34" charset="0"/>
            </a:endParaRPr>
          </a:p>
          <a:p>
            <a:pPr marL="263525" indent="-263525" algn="just" eaLnBrk="0" hangingPunct="0">
              <a:buFont typeface="Arial" panose="020B0604020202020204" pitchFamily="34" charset="0"/>
              <a:buChar char="•"/>
              <a:defRPr/>
            </a:pPr>
            <a:r>
              <a:rPr lang="es-MX" spc="100" dirty="0" smtClean="0">
                <a:solidFill>
                  <a:srgbClr val="002060"/>
                </a:solidFill>
                <a:latin typeface="Microsoft Sans Serif" pitchFamily="34" charset="0"/>
                <a:cs typeface="Microsoft Sans Serif" pitchFamily="34" charset="0"/>
              </a:rPr>
              <a:t>Johnson</a:t>
            </a:r>
            <a:r>
              <a:rPr lang="es-MX" spc="100" dirty="0">
                <a:solidFill>
                  <a:srgbClr val="002060"/>
                </a:solidFill>
                <a:latin typeface="Microsoft Sans Serif" pitchFamily="34" charset="0"/>
                <a:cs typeface="Microsoft Sans Serif" pitchFamily="34" charset="0"/>
              </a:rPr>
              <a:t>, R. A. (2012). </a:t>
            </a:r>
            <a:r>
              <a:rPr lang="es-MX" b="1" i="1" spc="100" dirty="0">
                <a:solidFill>
                  <a:srgbClr val="002060"/>
                </a:solidFill>
                <a:latin typeface="Microsoft Sans Serif" pitchFamily="34" charset="0"/>
                <a:cs typeface="Microsoft Sans Serif" pitchFamily="34" charset="0"/>
              </a:rPr>
              <a:t>Probabilidad y Estadística para Ingenieros de Miller y Freud. </a:t>
            </a:r>
            <a:r>
              <a:rPr lang="es-MX" spc="100" dirty="0">
                <a:solidFill>
                  <a:srgbClr val="002060"/>
                </a:solidFill>
                <a:latin typeface="Microsoft Sans Serif" pitchFamily="34" charset="0"/>
                <a:cs typeface="Microsoft Sans Serif" pitchFamily="34" charset="0"/>
              </a:rPr>
              <a:t>México: Pearson. ISBN: 978-607-32-0799-7.</a:t>
            </a:r>
          </a:p>
          <a:p>
            <a:pPr marL="274638" indent="-274638" algn="just" fontAlgn="auto">
              <a:spcBef>
                <a:spcPts val="0"/>
              </a:spcBef>
              <a:spcAft>
                <a:spcPts val="0"/>
              </a:spcAft>
              <a:buFont typeface="Arial" pitchFamily="34" charset="0"/>
              <a:buChar char="•"/>
              <a:defRPr/>
            </a:pPr>
            <a:r>
              <a:rPr lang="es-MX" spc="100" dirty="0" err="1">
                <a:solidFill>
                  <a:srgbClr val="002060"/>
                </a:solidFill>
                <a:latin typeface="Microsoft Sans Serif" pitchFamily="34" charset="0"/>
                <a:cs typeface="Microsoft Sans Serif" pitchFamily="34" charset="0"/>
              </a:rPr>
              <a:t>Mendenhal</a:t>
            </a:r>
            <a:r>
              <a:rPr lang="es-MX" spc="100" dirty="0">
                <a:solidFill>
                  <a:srgbClr val="002060"/>
                </a:solidFill>
                <a:latin typeface="Microsoft Sans Serif" pitchFamily="34" charset="0"/>
                <a:cs typeface="Microsoft Sans Serif" pitchFamily="34" charset="0"/>
              </a:rPr>
              <a:t>, W., Beaver, R. J. y Beaver, B. M. (2008). </a:t>
            </a:r>
            <a:r>
              <a:rPr lang="es-MX" b="1" i="1" spc="100" dirty="0">
                <a:solidFill>
                  <a:srgbClr val="002060"/>
                </a:solidFill>
                <a:latin typeface="Microsoft Sans Serif" pitchFamily="34" charset="0"/>
                <a:cs typeface="Microsoft Sans Serif" pitchFamily="34" charset="0"/>
              </a:rPr>
              <a:t>Probabilidad y Estadística</a:t>
            </a:r>
            <a:r>
              <a:rPr lang="es-MX" spc="100" dirty="0">
                <a:solidFill>
                  <a:srgbClr val="002060"/>
                </a:solidFill>
                <a:latin typeface="Microsoft Sans Serif" pitchFamily="34" charset="0"/>
                <a:cs typeface="Microsoft Sans Serif" pitchFamily="34" charset="0"/>
              </a:rPr>
              <a:t>. México: Thomson</a:t>
            </a:r>
            <a:r>
              <a:rPr lang="es-MX" spc="100" dirty="0" smtClean="0">
                <a:solidFill>
                  <a:srgbClr val="002060"/>
                </a:solidFill>
                <a:latin typeface="Microsoft Sans Serif" pitchFamily="34" charset="0"/>
                <a:cs typeface="Microsoft Sans Serif" pitchFamily="34" charset="0"/>
              </a:rPr>
              <a:t>.</a:t>
            </a:r>
            <a:endParaRPr lang="es-MX" spc="100" dirty="0">
              <a:solidFill>
                <a:srgbClr val="002060"/>
              </a:solidFill>
              <a:latin typeface="Microsoft Sans Serif" pitchFamily="34" charset="0"/>
              <a:cs typeface="Microsoft Sans Serif" pitchFamily="34" charset="0"/>
            </a:endParaRPr>
          </a:p>
        </p:txBody>
      </p:sp>
      <p:sp>
        <p:nvSpPr>
          <p:cNvPr id="8089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es-MX" altLang="es-MX" sz="1800" smtClean="0">
              <a:solidFill>
                <a:srgbClr val="000000"/>
              </a:solidFill>
              <a:latin typeface="Calibri" panose="020F0502020204030204" pitchFamily="34" charset="0"/>
            </a:endParaRPr>
          </a:p>
        </p:txBody>
      </p:sp>
      <p:sp>
        <p:nvSpPr>
          <p:cNvPr id="80900"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64844381-B8D1-417B-A4FC-8D8F579982F7}" type="slidenum">
              <a:rPr lang="es-MX" altLang="es-MX" sz="900" smtClean="0">
                <a:solidFill>
                  <a:srgbClr val="898989"/>
                </a:solidFill>
              </a:rPr>
              <a:pPr/>
              <a:t>51</a:t>
            </a:fld>
            <a:endParaRPr lang="es-MX" altLang="es-MX" sz="900" smtClean="0">
              <a:solidFill>
                <a:srgbClr val="898989"/>
              </a:solidFill>
            </a:endParaRPr>
          </a:p>
        </p:txBody>
      </p:sp>
      <p:sp>
        <p:nvSpPr>
          <p:cNvPr id="7" name="Rectangle 2"/>
          <p:cNvSpPr txBox="1">
            <a:spLocks noChangeArrowheads="1"/>
          </p:cNvSpPr>
          <p:nvPr/>
        </p:nvSpPr>
        <p:spPr>
          <a:xfrm>
            <a:off x="457200" y="235944"/>
            <a:ext cx="8229600" cy="817611"/>
          </a:xfrm>
          <a:prstGeom prst="rect">
            <a:avLst/>
          </a:prstGeom>
        </p:spPr>
        <p:txBody>
          <a:bodyPr vert="horz" lIns="91440" tIns="45720" rIns="91440" bIns="45720" rtlCol="0" anchor="ctr">
            <a:normAutofit/>
          </a:bodyPr>
          <a:lstStyle>
            <a:lvl1pPr algn="l" defTabSz="685800" rtl="0" eaLnBrk="1" latinLnBrk="0" hangingPunct="1">
              <a:spcBef>
                <a:spcPct val="0"/>
              </a:spcBef>
              <a:buNone/>
              <a:defRPr sz="3300" kern="1200">
                <a:solidFill>
                  <a:schemeClr val="tx1"/>
                </a:solidFill>
                <a:latin typeface="+mj-lt"/>
                <a:ea typeface="+mj-ea"/>
                <a:cs typeface="+mj-cs"/>
              </a:defRPr>
            </a:lvl1pPr>
          </a:lstStyle>
          <a:p>
            <a:pPr algn="ctr" fontAlgn="auto">
              <a:spcAft>
                <a:spcPts val="0"/>
              </a:spcAft>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1097563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750" y="1556792"/>
            <a:ext cx="8001000" cy="3908762"/>
          </a:xfrm>
          <a:prstGeom prst="rect">
            <a:avLst/>
          </a:prstGeom>
        </p:spPr>
        <p:txBody>
          <a:bodyPr>
            <a:spAutoFit/>
          </a:bodyPr>
          <a:lstStyle/>
          <a:p>
            <a:pPr algn="just" fontAlgn="auto">
              <a:spcBef>
                <a:spcPts val="0"/>
              </a:spcBef>
              <a:spcAft>
                <a:spcPts val="0"/>
              </a:spcAft>
              <a:defRPr/>
            </a:pPr>
            <a:r>
              <a:rPr lang="es-MX" sz="3200" b="1" spc="100" dirty="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Bibliografía</a:t>
            </a:r>
          </a:p>
          <a:p>
            <a:pPr marL="274638" lvl="0" indent="-274638" algn="just" fontAlgn="auto">
              <a:spcBef>
                <a:spcPts val="0"/>
              </a:spcBef>
              <a:spcAft>
                <a:spcPts val="0"/>
              </a:spcAft>
              <a:buFont typeface="Arial" pitchFamily="34" charset="0"/>
              <a:buChar char="•"/>
              <a:defRPr/>
            </a:pPr>
            <a:r>
              <a:rPr lang="es-MX" spc="100" dirty="0" err="1">
                <a:solidFill>
                  <a:srgbClr val="002060"/>
                </a:solidFill>
                <a:latin typeface="Microsoft Sans Serif" pitchFamily="34" charset="0"/>
                <a:cs typeface="Microsoft Sans Serif" pitchFamily="34" charset="0"/>
              </a:rPr>
              <a:t>Mongomery</a:t>
            </a:r>
            <a:r>
              <a:rPr lang="es-MX" spc="100" dirty="0">
                <a:solidFill>
                  <a:srgbClr val="002060"/>
                </a:solidFill>
                <a:latin typeface="Microsoft Sans Serif" pitchFamily="34" charset="0"/>
                <a:cs typeface="Microsoft Sans Serif" pitchFamily="34" charset="0"/>
              </a:rPr>
              <a:t>, C .D. (2004). </a:t>
            </a:r>
            <a:r>
              <a:rPr lang="es-MX" b="1" i="1" spc="100" dirty="0">
                <a:solidFill>
                  <a:srgbClr val="002060"/>
                </a:solidFill>
                <a:latin typeface="Microsoft Sans Serif" pitchFamily="34" charset="0"/>
                <a:cs typeface="Microsoft Sans Serif" pitchFamily="34" charset="0"/>
              </a:rPr>
              <a:t>Diseño y Análisis de Experimentos.</a:t>
            </a:r>
            <a:r>
              <a:rPr lang="es-MX" spc="100" dirty="0">
                <a:solidFill>
                  <a:srgbClr val="002060"/>
                </a:solidFill>
                <a:latin typeface="Microsoft Sans Serif" pitchFamily="34" charset="0"/>
                <a:cs typeface="Microsoft Sans Serif" pitchFamily="34" charset="0"/>
              </a:rPr>
              <a:t> México: Grupo Editorial Iberoamericana. ISBN 978-968-186-156-8 </a:t>
            </a:r>
            <a:endParaRPr lang="es-MX" spc="1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274638" indent="-274638" algn="just" fontAlgn="auto">
              <a:spcBef>
                <a:spcPts val="0"/>
              </a:spcBef>
              <a:spcAft>
                <a:spcPts val="0"/>
              </a:spcAft>
              <a:buFont typeface="Arial" pitchFamily="34" charset="0"/>
              <a:buChar char="•"/>
              <a:defRPr/>
            </a:pPr>
            <a:r>
              <a:rPr lang="es-MX" spc="100"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Spiegel</a:t>
            </a:r>
            <a:r>
              <a:rPr lang="es-MX" spc="1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 R. y Stephens L. J. (2009). </a:t>
            </a:r>
            <a:r>
              <a:rPr lang="es-MX" b="1" i="1"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Estadística, Serie </a:t>
            </a:r>
            <a:r>
              <a:rPr lang="es-MX" b="1" i="1" spc="1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Schaum</a:t>
            </a:r>
            <a:r>
              <a:rPr lang="es-MX" b="1" i="1"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México: McGraw Hill</a:t>
            </a:r>
            <a:r>
              <a:rPr lang="es-MX" spc="1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274638" indent="-274638" algn="just" fontAlgn="auto">
              <a:spcBef>
                <a:spcPts val="0"/>
              </a:spcBef>
              <a:spcAft>
                <a:spcPts val="0"/>
              </a:spcAft>
              <a:buFont typeface="Arial" pitchFamily="34" charset="0"/>
              <a:buChar char="•"/>
              <a:defRPr/>
            </a:pPr>
            <a:r>
              <a:rPr lang="en-US" spc="100" dirty="0" smtClean="0">
                <a:solidFill>
                  <a:srgbClr val="002060"/>
                </a:solidFill>
                <a:latin typeface="Microsoft Sans Serif" pitchFamily="34" charset="0"/>
                <a:cs typeface="Microsoft Sans Serif" pitchFamily="34" charset="0"/>
              </a:rPr>
              <a:t>Walpole </a:t>
            </a:r>
            <a:r>
              <a:rPr lang="en-US" spc="100" dirty="0">
                <a:solidFill>
                  <a:srgbClr val="002060"/>
                </a:solidFill>
                <a:latin typeface="Microsoft Sans Serif" pitchFamily="34" charset="0"/>
                <a:cs typeface="Microsoft Sans Serif" pitchFamily="34" charset="0"/>
              </a:rPr>
              <a:t>R. E. y Myers R. H. 2014. </a:t>
            </a:r>
            <a:r>
              <a:rPr lang="es-MX" b="1" i="1" spc="100" dirty="0">
                <a:solidFill>
                  <a:srgbClr val="002060"/>
                </a:solidFill>
                <a:latin typeface="Microsoft Sans Serif" pitchFamily="34" charset="0"/>
                <a:cs typeface="Microsoft Sans Serif" pitchFamily="34" charset="0"/>
              </a:rPr>
              <a:t>Probabilidad y Estadística para ingeniería y ciencias.</a:t>
            </a:r>
            <a:r>
              <a:rPr lang="es-MX" spc="100" dirty="0">
                <a:solidFill>
                  <a:srgbClr val="002060"/>
                </a:solidFill>
                <a:latin typeface="Microsoft Sans Serif" pitchFamily="34" charset="0"/>
                <a:cs typeface="Microsoft Sans Serif" pitchFamily="34" charset="0"/>
              </a:rPr>
              <a:t> Pearson Educación. México. ISBN: 978-670-32-1417-9</a:t>
            </a:r>
            <a:r>
              <a:rPr lang="es-MX" spc="100" dirty="0" smtClean="0">
                <a:solidFill>
                  <a:srgbClr val="002060"/>
                </a:solidFill>
                <a:latin typeface="Microsoft Sans Serif" pitchFamily="34" charset="0"/>
                <a:cs typeface="Microsoft Sans Serif" pitchFamily="34" charset="0"/>
              </a:rPr>
              <a:t>.</a:t>
            </a:r>
            <a:endParaRPr lang="es-MX" spc="100" dirty="0">
              <a:solidFill>
                <a:srgbClr val="002060"/>
              </a:solidFill>
              <a:latin typeface="Microsoft Sans Serif" pitchFamily="34" charset="0"/>
              <a:cs typeface="Microsoft Sans Serif" pitchFamily="34" charset="0"/>
            </a:endParaRPr>
          </a:p>
          <a:p>
            <a:pPr marL="274638" indent="-274638" algn="just" fontAlgn="auto">
              <a:spcBef>
                <a:spcPts val="0"/>
              </a:spcBef>
              <a:spcAft>
                <a:spcPts val="0"/>
              </a:spcAft>
              <a:buFont typeface="Arial" pitchFamily="34" charset="0"/>
              <a:buChar char="•"/>
              <a:defRPr/>
            </a:pPr>
            <a:r>
              <a:rPr lang="es-MX" spc="1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Triola</a:t>
            </a:r>
            <a:r>
              <a:rPr lang="es-MX"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 F. (2009). </a:t>
            </a:r>
            <a:r>
              <a:rPr lang="es-MX" b="1" i="1"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Estadística.</a:t>
            </a:r>
            <a:r>
              <a:rPr lang="es-MX"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 Addison Wesley</a:t>
            </a:r>
            <a:r>
              <a:rPr lang="es-MX" spc="1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dirty="0" smtClean="0">
                <a:solidFill>
                  <a:srgbClr val="000000"/>
                </a:solidFill>
                <a:latin typeface="Arial" panose="020B0604020202020204" pitchFamily="34" charset="0"/>
              </a:rPr>
              <a:t> </a:t>
            </a:r>
            <a:r>
              <a:rPr lang="es-MX" spc="1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ISBN: </a:t>
            </a:r>
            <a:r>
              <a:rPr lang="es-MX" spc="1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978-970-26-1287</a:t>
            </a:r>
          </a:p>
          <a:p>
            <a:pPr marL="274638" indent="-274638" algn="just" fontAlgn="auto">
              <a:spcBef>
                <a:spcPts val="0"/>
              </a:spcBef>
              <a:spcAft>
                <a:spcPts val="0"/>
              </a:spcAft>
              <a:buFont typeface="Arial" pitchFamily="34" charset="0"/>
              <a:buChar char="•"/>
              <a:defRPr/>
            </a:pPr>
            <a:r>
              <a:rPr lang="es-MX" spc="100" dirty="0" err="1">
                <a:solidFill>
                  <a:srgbClr val="002060"/>
                </a:solidFill>
                <a:latin typeface="Microsoft Sans Serif" pitchFamily="34" charset="0"/>
                <a:cs typeface="Microsoft Sans Serif" pitchFamily="34" charset="0"/>
              </a:rPr>
              <a:t>Conchran</a:t>
            </a:r>
            <a:r>
              <a:rPr lang="es-MX" spc="100" dirty="0">
                <a:solidFill>
                  <a:srgbClr val="002060"/>
                </a:solidFill>
                <a:latin typeface="Microsoft Sans Serif" pitchFamily="34" charset="0"/>
                <a:cs typeface="Microsoft Sans Serif" pitchFamily="34" charset="0"/>
              </a:rPr>
              <a:t>, W. G. y G. M. Cox. (1981). </a:t>
            </a:r>
            <a:r>
              <a:rPr lang="es-MX" b="1" i="1" spc="100" dirty="0">
                <a:solidFill>
                  <a:srgbClr val="002060"/>
                </a:solidFill>
                <a:latin typeface="Microsoft Sans Serif" pitchFamily="34" charset="0"/>
                <a:cs typeface="Microsoft Sans Serif" pitchFamily="34" charset="0"/>
              </a:rPr>
              <a:t>Diseños Experimentales</a:t>
            </a:r>
            <a:r>
              <a:rPr lang="es-MX" spc="100" dirty="0">
                <a:solidFill>
                  <a:srgbClr val="002060"/>
                </a:solidFill>
                <a:latin typeface="Microsoft Sans Serif" pitchFamily="34" charset="0"/>
                <a:cs typeface="Microsoft Sans Serif" pitchFamily="34" charset="0"/>
              </a:rPr>
              <a:t>. México: Editorial Trillas. </a:t>
            </a:r>
            <a:endParaRPr lang="es-MX" spc="100" dirty="0" smtClean="0">
              <a:solidFill>
                <a:srgbClr val="002060"/>
              </a:solidFill>
              <a:latin typeface="Microsoft Sans Serif" pitchFamily="34" charset="0"/>
              <a:cs typeface="Microsoft Sans Serif" pitchFamily="34" charset="0"/>
            </a:endParaRPr>
          </a:p>
          <a:p>
            <a:pPr marL="263525" indent="-263525" algn="just" eaLnBrk="0" hangingPunct="0">
              <a:buFont typeface="Arial" panose="020B0604020202020204" pitchFamily="34" charset="0"/>
              <a:buChar char="•"/>
              <a:defRPr/>
            </a:pPr>
            <a:r>
              <a:rPr lang="es-MX" spc="100" dirty="0" err="1">
                <a:solidFill>
                  <a:srgbClr val="002060"/>
                </a:solidFill>
                <a:latin typeface="Microsoft Sans Serif" pitchFamily="34" charset="0"/>
                <a:cs typeface="Microsoft Sans Serif" pitchFamily="34" charset="0"/>
              </a:rPr>
              <a:t>Kuehl</a:t>
            </a:r>
            <a:r>
              <a:rPr lang="es-MX" spc="100" dirty="0">
                <a:solidFill>
                  <a:srgbClr val="002060"/>
                </a:solidFill>
                <a:latin typeface="Microsoft Sans Serif" pitchFamily="34" charset="0"/>
                <a:cs typeface="Microsoft Sans Serif" pitchFamily="34" charset="0"/>
              </a:rPr>
              <a:t>, R. O. (2001). </a:t>
            </a:r>
            <a:r>
              <a:rPr lang="es-MX" b="1" i="1" spc="100" dirty="0">
                <a:solidFill>
                  <a:srgbClr val="002060"/>
                </a:solidFill>
                <a:latin typeface="Microsoft Sans Serif" pitchFamily="34" charset="0"/>
                <a:cs typeface="Microsoft Sans Serif" pitchFamily="34" charset="0"/>
              </a:rPr>
              <a:t>Diseño de Experimentos</a:t>
            </a:r>
            <a:r>
              <a:rPr lang="es-MX" spc="100" dirty="0">
                <a:solidFill>
                  <a:srgbClr val="002060"/>
                </a:solidFill>
                <a:latin typeface="Microsoft Sans Serif" pitchFamily="34" charset="0"/>
                <a:cs typeface="Microsoft Sans Serif" pitchFamily="34" charset="0"/>
              </a:rPr>
              <a:t>. México: Thomson</a:t>
            </a:r>
            <a:r>
              <a:rPr lang="es-MX" spc="100" dirty="0" smtClean="0">
                <a:solidFill>
                  <a:srgbClr val="002060"/>
                </a:solidFill>
                <a:latin typeface="Microsoft Sans Serif" pitchFamily="34" charset="0"/>
                <a:cs typeface="Microsoft Sans Serif" pitchFamily="34" charset="0"/>
              </a:rPr>
              <a:t>.</a:t>
            </a:r>
            <a:endParaRPr lang="es-MX" spc="100" dirty="0">
              <a:solidFill>
                <a:srgbClr val="002060"/>
              </a:solidFill>
              <a:latin typeface="Microsoft Sans Serif" pitchFamily="34" charset="0"/>
              <a:cs typeface="Microsoft Sans Serif" pitchFamily="34" charset="0"/>
            </a:endParaRPr>
          </a:p>
        </p:txBody>
      </p:sp>
      <p:sp>
        <p:nvSpPr>
          <p:cNvPr id="8192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es-MX" altLang="es-MX" sz="1800" smtClean="0">
              <a:solidFill>
                <a:srgbClr val="000000"/>
              </a:solidFill>
              <a:latin typeface="Calibri" panose="020F0502020204030204" pitchFamily="34" charset="0"/>
            </a:endParaRPr>
          </a:p>
        </p:txBody>
      </p:sp>
      <p:sp>
        <p:nvSpPr>
          <p:cNvPr id="81924"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8B0F2266-F8DB-4FAF-9FB5-47E9D8440C8C}" type="slidenum">
              <a:rPr lang="es-MX" altLang="es-MX" sz="900" smtClean="0">
                <a:solidFill>
                  <a:srgbClr val="898989"/>
                </a:solidFill>
              </a:rPr>
              <a:pPr/>
              <a:t>52</a:t>
            </a:fld>
            <a:endParaRPr lang="es-MX" altLang="es-MX" sz="900" smtClean="0">
              <a:solidFill>
                <a:srgbClr val="898989"/>
              </a:solidFill>
            </a:endParaRPr>
          </a:p>
        </p:txBody>
      </p:sp>
      <p:sp>
        <p:nvSpPr>
          <p:cNvPr id="7" name="Rectangle 2"/>
          <p:cNvSpPr txBox="1">
            <a:spLocks noChangeArrowheads="1"/>
          </p:cNvSpPr>
          <p:nvPr/>
        </p:nvSpPr>
        <p:spPr>
          <a:xfrm>
            <a:off x="457200" y="235944"/>
            <a:ext cx="8229600" cy="817611"/>
          </a:xfrm>
          <a:prstGeom prst="rect">
            <a:avLst/>
          </a:prstGeom>
        </p:spPr>
        <p:txBody>
          <a:bodyPr vert="horz" lIns="91440" tIns="45720" rIns="91440" bIns="45720" rtlCol="0" anchor="ctr">
            <a:normAutofit/>
          </a:bodyPr>
          <a:lstStyle>
            <a:lvl1pPr algn="l" defTabSz="685800" rtl="0" eaLnBrk="1" latinLnBrk="0" hangingPunct="1">
              <a:spcBef>
                <a:spcPct val="0"/>
              </a:spcBef>
              <a:buNone/>
              <a:defRPr sz="3300" kern="1200">
                <a:solidFill>
                  <a:schemeClr val="tx1"/>
                </a:solidFill>
                <a:latin typeface="+mj-lt"/>
                <a:ea typeface="+mj-ea"/>
                <a:cs typeface="+mj-cs"/>
              </a:defRPr>
            </a:lvl1pPr>
          </a:lstStyle>
          <a:p>
            <a:pPr algn="ctr" fontAlgn="auto">
              <a:spcAft>
                <a:spcPts val="0"/>
              </a:spcAft>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4109722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43620" y="2101166"/>
            <a:ext cx="8254962" cy="2479962"/>
          </a:xfrm>
        </p:spPr>
        <p:txBody>
          <a:bodyPr>
            <a:noAutofit/>
          </a:bodyPr>
          <a:lstStyle/>
          <a:p>
            <a:pPr lvl="0" algn="just">
              <a:lnSpc>
                <a:spcPct val="100000"/>
              </a:lnSpc>
              <a:spcBef>
                <a:spcPts val="0"/>
              </a:spcBef>
              <a:spcAft>
                <a:spcPts val="0"/>
              </a:spcAft>
            </a:pPr>
            <a:r>
              <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Con relación a los aspectos técnicos es importante mencionar que se requiere de una computadora (laptop), de un cañón y de una pantalla para proyección que se encuentre instalada en el aula. </a:t>
            </a:r>
          </a:p>
          <a:p>
            <a:pPr lvl="0" algn="just">
              <a:lnSpc>
                <a:spcPct val="100000"/>
              </a:lnSpc>
              <a:spcBef>
                <a:spcPts val="0"/>
              </a:spcBef>
              <a:spcAft>
                <a:spcPts val="0"/>
              </a:spcAft>
            </a:pPr>
            <a:endPar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lnSpc>
                <a:spcPct val="100000"/>
              </a:lnSpc>
              <a:spcBef>
                <a:spcPts val="0"/>
              </a:spcBef>
              <a:spcAft>
                <a:spcPts val="0"/>
              </a:spcAft>
            </a:pPr>
            <a:r>
              <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 presentación está elaborada en </a:t>
            </a:r>
            <a:r>
              <a:rPr lang="es-MX" sz="2000" dirty="0" err="1"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Power</a:t>
            </a:r>
            <a:r>
              <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Point 2013, razón por la cual si se abre el archivo en un software anterior es muy probable que se modifiquen algunos caracteres o imágenes. </a:t>
            </a:r>
            <a:endPar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endParaRPr lang="es-MX" sz="2000" dirty="0">
              <a:solidFill>
                <a:srgbClr val="FFFFEF"/>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05540"/>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a:defRPr/>
            </a:pPr>
            <a:r>
              <a:rPr lang="es-ES" altLang="es-MX" dirty="0" smtClean="0">
                <a:solidFill>
                  <a:prstClr val="black">
                    <a:tint val="75000"/>
                  </a:prstClr>
                </a:solidFill>
              </a:rPr>
              <a:t>5</a:t>
            </a:r>
            <a:endParaRPr lang="es-ES" altLang="es-MX" dirty="0">
              <a:solidFill>
                <a:prstClr val="black">
                  <a:tint val="75000"/>
                </a:prstClr>
              </a:solidFill>
            </a:endParaRPr>
          </a:p>
        </p:txBody>
      </p:sp>
    </p:spTree>
    <p:extLst>
      <p:ext uri="{BB962C8B-B14F-4D97-AF65-F5344CB8AC3E}">
        <p14:creationId xmlns:p14="http://schemas.microsoft.com/office/powerpoint/2010/main" val="17337928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49960" y="1196752"/>
            <a:ext cx="8280920" cy="691396"/>
          </a:xfrm>
        </p:spPr>
        <p:txBody>
          <a:bodyPr>
            <a:normAutofit fontScale="90000"/>
          </a:bodyPr>
          <a:lstStyle/>
          <a:p>
            <a:pPr eaLnBrk="1" hangingPunct="1">
              <a:defRPr/>
            </a:pPr>
            <a:r>
              <a:rPr lang="es-ES"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5" name="Rectangle 3"/>
          <p:cNvSpPr txBox="1">
            <a:spLocks noChangeArrowheads="1"/>
          </p:cNvSpPr>
          <p:nvPr/>
        </p:nvSpPr>
        <p:spPr bwMode="auto">
          <a:xfrm>
            <a:off x="522276" y="5929321"/>
            <a:ext cx="6673850" cy="333375"/>
          </a:xfrm>
          <a:prstGeom prst="rect">
            <a:avLst/>
          </a:prstGeom>
          <a:noFill/>
          <a:ln w="9525">
            <a:noFill/>
            <a:miter lim="800000"/>
            <a:headEnd/>
            <a:tailEnd/>
          </a:ln>
          <a:effectLst/>
        </p:spPr>
        <p:txBody>
          <a:bodyPr/>
          <a:lstStyle>
            <a:lvl1pPr marL="0" indent="0" algn="r" rtl="0" eaLnBrk="1" fontAlgn="base" hangingPunct="1">
              <a:spcBef>
                <a:spcPct val="20000"/>
              </a:spcBef>
              <a:spcAft>
                <a:spcPct val="0"/>
              </a:spcAft>
              <a:buClr>
                <a:schemeClr val="tx2"/>
              </a:buClr>
              <a:buSzPct val="70000"/>
              <a:buFont typeface="Wingdings" pitchFamily="2" charset="2"/>
              <a:buNone/>
              <a:defRPr sz="3200">
                <a:solidFill>
                  <a:schemeClr val="tx1"/>
                </a:solidFill>
                <a:latin typeface="+mn-lt"/>
                <a:ea typeface="+mn-ea"/>
                <a:cs typeface="+mn-cs"/>
              </a:defRPr>
            </a:lvl1pPr>
            <a:lvl2pPr marL="692150" indent="-347663" algn="l" rtl="0" eaLnBrk="1" fontAlgn="base" hangingPunct="1">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1" fontAlgn="base" hangingPunct="1">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1" fontAlgn="base" hangingPunct="1">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ctr">
              <a:defRPr/>
            </a:pPr>
            <a:r>
              <a:rPr lang="es-ES" sz="20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M. en P. E. Ana Margarita Arrizabalaga Reynoso</a:t>
            </a:r>
            <a:endParaRPr lang="es-ES" sz="2000" b="1" spc="100" dirty="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3" name="Imagen 2"/>
          <p:cNvPicPr>
            <a:picLocks noChangeAspect="1"/>
          </p:cNvPicPr>
          <p:nvPr/>
        </p:nvPicPr>
        <p:blipFill>
          <a:blip r:embed="rId3"/>
          <a:stretch>
            <a:fillRect/>
          </a:stretch>
        </p:blipFill>
        <p:spPr>
          <a:xfrm>
            <a:off x="3725488" y="2113600"/>
            <a:ext cx="4762500" cy="357187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147" name="Rectangle 3"/>
          <p:cNvSpPr>
            <a:spLocks noGrp="1" noChangeArrowheads="1"/>
          </p:cNvSpPr>
          <p:nvPr>
            <p:ph idx="1"/>
          </p:nvPr>
        </p:nvSpPr>
        <p:spPr>
          <a:xfrm>
            <a:off x="457200" y="1412776"/>
            <a:ext cx="8229600" cy="5040560"/>
          </a:xfrm>
        </p:spPr>
        <p:txBody>
          <a:bodyPr>
            <a:normAutofit lnSpcReduction="10000"/>
          </a:bodyPr>
          <a:lstStyle/>
          <a:p>
            <a:pPr marL="0" indent="0" algn="just" eaLnBrk="1" hangingPunct="1">
              <a:buFont typeface="Wingdings" pitchFamily="2" charset="2"/>
              <a:buNone/>
              <a:defRPr/>
            </a:pPr>
            <a:r>
              <a:rPr lang="es-ES" sz="34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Justificación Académica</a:t>
            </a:r>
          </a:p>
          <a:p>
            <a:pPr marL="0" indent="0" algn="just">
              <a:lnSpc>
                <a:spcPct val="110000"/>
              </a:lnSpc>
              <a:spcBef>
                <a:spcPts val="0"/>
              </a:spcBef>
              <a:buNone/>
              <a:defRPr/>
            </a:pPr>
            <a:r>
              <a:rPr lang="es-MX" sz="26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El modelo </a:t>
            </a:r>
            <a:r>
              <a:rPr lang="es-MX" sz="26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estadístico que </a:t>
            </a:r>
            <a:r>
              <a:rPr lang="es-MX" sz="26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especifica </a:t>
            </a:r>
            <a:r>
              <a:rPr lang="es-MX" sz="26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la característica de </a:t>
            </a:r>
            <a:r>
              <a:rPr lang="es-MX" sz="26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Normalidad de los datos es un </a:t>
            </a:r>
            <a:r>
              <a:rPr lang="es-MX" sz="2800" b="1" dirty="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M</a:t>
            </a:r>
            <a:r>
              <a:rPr lang="es-MX" sz="2800" b="1" dirty="0" smtClean="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odelo </a:t>
            </a:r>
            <a:r>
              <a:rPr lang="es-MX" sz="2800" b="1" dirty="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P</a:t>
            </a:r>
            <a:r>
              <a:rPr lang="es-MX" sz="2800" b="1" dirty="0" smtClean="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aramétrico </a:t>
            </a:r>
            <a:r>
              <a:rPr lang="es-MX" sz="26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pues está unívocamente determinado mediante el conocimiento de los </a:t>
            </a:r>
            <a:r>
              <a:rPr lang="es-MX" sz="26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parámetros como la media (μ) </a:t>
            </a:r>
            <a:r>
              <a:rPr lang="es-MX" sz="26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y </a:t>
            </a:r>
            <a:r>
              <a:rPr lang="es-MX" sz="26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la desviación estándar (σ). </a:t>
            </a:r>
          </a:p>
          <a:p>
            <a:pPr marL="0" indent="0" algn="just">
              <a:lnSpc>
                <a:spcPct val="110000"/>
              </a:lnSpc>
              <a:spcBef>
                <a:spcPts val="0"/>
              </a:spcBef>
              <a:buNone/>
              <a:defRPr/>
            </a:pPr>
            <a:endParaRPr lang="es-MX" sz="19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endParaRPr>
          </a:p>
          <a:p>
            <a:pPr marL="0" indent="0" algn="just">
              <a:lnSpc>
                <a:spcPct val="110000"/>
              </a:lnSpc>
              <a:spcBef>
                <a:spcPts val="0"/>
              </a:spcBef>
              <a:buNone/>
              <a:defRPr/>
            </a:pPr>
            <a:r>
              <a:rPr lang="es-MX" sz="26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También lo es un modelo que establezca que los datos provienen de una distribución exponencial o cualquier otra distribución que quede completamente determinada con el conocimiento de una cantidad finita de parámetros. </a:t>
            </a:r>
          </a:p>
        </p:txBody>
      </p:sp>
      <p:sp>
        <p:nvSpPr>
          <p:cNvPr id="2" name="Marcador de número de diapositiva 1"/>
          <p:cNvSpPr>
            <a:spLocks noGrp="1"/>
          </p:cNvSpPr>
          <p:nvPr>
            <p:ph type="sldNum" sz="quarter" idx="12"/>
          </p:nvPr>
        </p:nvSpPr>
        <p:spPr/>
        <p:txBody>
          <a:bodyPr/>
          <a:lstStyle/>
          <a:p>
            <a:pPr>
              <a:defRPr/>
            </a:pPr>
            <a:fld id="{C728B3A4-C38F-4ABD-BE3E-089C70A00BDB}"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79680" y="1412776"/>
            <a:ext cx="8229600" cy="4896544"/>
          </a:xfrm>
        </p:spPr>
        <p:txBody>
          <a:bodyPr>
            <a:normAutofit fontScale="92500"/>
          </a:bodyPr>
          <a:lstStyle/>
          <a:p>
            <a:pPr marL="0" indent="0" algn="just">
              <a:buNone/>
              <a:defRPr/>
            </a:pPr>
            <a:r>
              <a:rPr lang="es-ES" sz="3700" b="1" dirty="0">
                <a:solidFill>
                  <a:srgbClr val="FF0000"/>
                </a:solidFill>
                <a:effectLst>
                  <a:outerShdw blurRad="38100" dist="38100" dir="2700000" algn="tl">
                    <a:srgbClr val="C0C0C0"/>
                  </a:outerShdw>
                </a:effectLst>
                <a:latin typeface="Microsoft Sans Serif" pitchFamily="34" charset="0"/>
                <a:cs typeface="Microsoft Sans Serif" pitchFamily="34" charset="0"/>
              </a:rPr>
              <a:t>Justificación Académica</a:t>
            </a:r>
          </a:p>
          <a:p>
            <a:pPr marL="0" indent="0" algn="just">
              <a:lnSpc>
                <a:spcPct val="120000"/>
              </a:lnSpc>
              <a:spcBef>
                <a:spcPts val="0"/>
              </a:spcBef>
              <a:buNone/>
              <a:defRPr/>
            </a:pPr>
            <a:r>
              <a:rPr lang="es-ES"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Por otro lado, </a:t>
            </a:r>
            <a:r>
              <a:rPr lang="es-ES" sz="3000" b="1" dirty="0" smtClean="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existen experimentos </a:t>
            </a:r>
            <a:r>
              <a:rPr lang="es-ES"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que generan respuestas  factibles de ordenar o clasificar, pero el valor real de la respuesta no es medible en forma numérica excepto si lo hace en una escala arbitraria que uno mismo puede crear. </a:t>
            </a:r>
            <a:r>
              <a:rPr lang="es-MX" sz="30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Los métodos que no requieren que los datos tengan una distribución paramétrica específica, son los llamados </a:t>
            </a:r>
            <a:r>
              <a:rPr lang="es-MX" sz="3500" b="1" dirty="0">
                <a:solidFill>
                  <a:srgbClr val="00CC0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rPr>
              <a:t>Métodos no Paramétricos. </a:t>
            </a:r>
          </a:p>
          <a:p>
            <a:pPr marL="0" indent="0" algn="just">
              <a:lnSpc>
                <a:spcPct val="120000"/>
              </a:lnSpc>
              <a:spcBef>
                <a:spcPts val="0"/>
              </a:spcBef>
              <a:buNone/>
              <a:defRPr/>
            </a:pPr>
            <a:endParaRPr lang="es-ES" sz="2500" b="1" dirty="0">
              <a:solidFill>
                <a:srgbClr val="002060"/>
              </a:solidFill>
              <a:effectLst>
                <a:outerShdw blurRad="38100" dist="38100" dir="2700000" algn="tl">
                  <a:srgbClr val="C0C0C0"/>
                </a:outerShdw>
              </a:effectLst>
              <a:latin typeface="Microsoft Sans Serif" pitchFamily="34" charset="0"/>
              <a:ea typeface="Microsoft Sans Serif" panose="020B0604020202020204" pitchFamily="34" charset="0"/>
              <a:cs typeface="Microsoft Sans Serif" panose="020B0604020202020204" pitchFamily="34" charset="0"/>
            </a:endParaRPr>
          </a:p>
        </p:txBody>
      </p:sp>
      <p:sp>
        <p:nvSpPr>
          <p:cNvPr id="5" name="Rectangle 2"/>
          <p:cNvSpPr>
            <a:spLocks noGrp="1" noChangeArrowheads="1"/>
          </p:cNvSpPr>
          <p:nvPr>
            <p:ph type="title"/>
          </p:nvPr>
        </p:nvSpPr>
        <p:spPr>
          <a:xfrm>
            <a:off x="457200" y="235944"/>
            <a:ext cx="8229600" cy="817611"/>
          </a:xfrm>
        </p:spPr>
        <p:txBody>
          <a:bodyPr>
            <a:normAutofit/>
          </a:bodyPr>
          <a:lstStyle/>
          <a:p>
            <a:pPr algn="ctr" eaLnBrk="1" hangingPunct="1">
              <a:defRPr/>
            </a:pPr>
            <a:r>
              <a:rPr lang="es-ES" sz="3600" b="1" cap="small" spc="100" dirty="0"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Prueba de los Signos de </a:t>
            </a:r>
            <a:r>
              <a:rPr lang="es-ES" sz="3600" b="1" cap="small" spc="100" dirty="0" err="1" smtClean="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Wilcoxon</a:t>
            </a:r>
            <a:endParaRPr lang="es-ES" sz="3600" b="1" cap="small" spc="100" dirty="0">
              <a:ln>
                <a:solidFill>
                  <a:srgbClr val="002060"/>
                </a:solidFill>
              </a:ln>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728B3A4-C38F-4ABD-BE3E-089C70A00BDB}" type="slidenum">
              <a:rPr lang="en-US" smtClean="0"/>
              <a:pPr>
                <a:defRPr/>
              </a:pPr>
              <a:t>9</a:t>
            </a:fld>
            <a:endParaRPr lang="en-US"/>
          </a:p>
        </p:txBody>
      </p:sp>
    </p:spTree>
    <p:extLst>
      <p:ext uri="{BB962C8B-B14F-4D97-AF65-F5344CB8AC3E}">
        <p14:creationId xmlns:p14="http://schemas.microsoft.com/office/powerpoint/2010/main" val="10194756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ank">
  <a:themeElements>
    <a:clrScheme name="Office">
      <a:dk1>
        <a:sysClr val="windowText" lastClr="000000"/>
      </a:dk1>
      <a:lt1>
        <a:sysClr val="window" lastClr="FFFFFF"/>
      </a:lt1>
      <a:dk2>
        <a:srgbClr val="6E747A"/>
      </a:dk2>
      <a:lt2>
        <a:srgbClr val="E7E6E6"/>
      </a:lt2>
      <a:accent1>
        <a:srgbClr val="5B9BD5"/>
      </a:accent1>
      <a:accent2>
        <a:srgbClr val="ED7D31"/>
      </a:accent2>
      <a:accent3>
        <a:srgbClr val="A5A5A5"/>
      </a:accent3>
      <a:accent4>
        <a:srgbClr val="FFC000"/>
      </a:accent4>
      <a:accent5>
        <a:srgbClr val="4472C4"/>
      </a:accent5>
      <a:accent6>
        <a:srgbClr val="70AD47"/>
      </a:accent6>
      <a:hlink>
        <a:srgbClr val="085296"/>
      </a:hlink>
      <a:folHlink>
        <a:srgbClr val="9933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Título de la presentación de formación</Template>
  <TotalTime>2615</TotalTime>
  <Words>4039</Words>
  <Application>Microsoft Office PowerPoint</Application>
  <PresentationFormat>Presentación en pantalla (4:3)</PresentationFormat>
  <Paragraphs>750</Paragraphs>
  <Slides>52</Slides>
  <Notes>44</Notes>
  <HiddenSlides>0</HiddenSlides>
  <MMClips>0</MMClips>
  <ScaleCrop>false</ScaleCrop>
  <HeadingPairs>
    <vt:vector size="6" baseType="variant">
      <vt:variant>
        <vt:lpstr>Fuentes usadas</vt:lpstr>
      </vt:variant>
      <vt:variant>
        <vt:i4>9</vt:i4>
      </vt:variant>
      <vt:variant>
        <vt:lpstr>Tema</vt:lpstr>
      </vt:variant>
      <vt:variant>
        <vt:i4>3</vt:i4>
      </vt:variant>
      <vt:variant>
        <vt:lpstr>Títulos de diapositiva</vt:lpstr>
      </vt:variant>
      <vt:variant>
        <vt:i4>52</vt:i4>
      </vt:variant>
    </vt:vector>
  </HeadingPairs>
  <TitlesOfParts>
    <vt:vector size="64" baseType="lpstr">
      <vt:lpstr>Arial</vt:lpstr>
      <vt:lpstr>Calibri</vt:lpstr>
      <vt:lpstr>Calibri Light</vt:lpstr>
      <vt:lpstr>Cambria Math</vt:lpstr>
      <vt:lpstr>Microsoft Sans Serif</vt:lpstr>
      <vt:lpstr>Symbol</vt:lpstr>
      <vt:lpstr>Times New Roman</vt:lpstr>
      <vt:lpstr>Verdana</vt:lpstr>
      <vt:lpstr>Wingdings</vt:lpstr>
      <vt:lpstr>Tema de Office</vt:lpstr>
      <vt:lpstr>Blank</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Presentación de PowerPoint</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Presentación de PowerPoint</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Prueba de los Signos de Wilcoxon</vt:lpstr>
      <vt:lpstr>Presentación de PowerPoint</vt:lpstr>
      <vt:lpstr>Presentación de PowerPoint</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 la presentación de formación</dc:title>
  <dc:creator>COMPAQ</dc:creator>
  <cp:lastModifiedBy>ANITA</cp:lastModifiedBy>
  <cp:revision>189</cp:revision>
  <dcterms:created xsi:type="dcterms:W3CDTF">2010-08-28T14:38:11Z</dcterms:created>
  <dcterms:modified xsi:type="dcterms:W3CDTF">2017-10-19T14:40:15Z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TC010859153082</vt:lpwstr>
  </property>
</Properties>
</file>