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96" r:id="rId2"/>
  </p:sldMasterIdLst>
  <p:notesMasterIdLst>
    <p:notesMasterId r:id="rId44"/>
  </p:notesMasterIdLst>
  <p:sldIdLst>
    <p:sldId id="431" r:id="rId3"/>
    <p:sldId id="256" r:id="rId4"/>
    <p:sldId id="507" r:id="rId5"/>
    <p:sldId id="508" r:id="rId6"/>
    <p:sldId id="509" r:id="rId7"/>
    <p:sldId id="506" r:id="rId8"/>
    <p:sldId id="458" r:id="rId9"/>
    <p:sldId id="433" r:id="rId10"/>
    <p:sldId id="513" r:id="rId11"/>
    <p:sldId id="453" r:id="rId12"/>
    <p:sldId id="455" r:id="rId13"/>
    <p:sldId id="438" r:id="rId14"/>
    <p:sldId id="439" r:id="rId15"/>
    <p:sldId id="349" r:id="rId16"/>
    <p:sldId id="440" r:id="rId17"/>
    <p:sldId id="457" r:id="rId18"/>
    <p:sldId id="259" r:id="rId19"/>
    <p:sldId id="260" r:id="rId20"/>
    <p:sldId id="261" r:id="rId21"/>
    <p:sldId id="262" r:id="rId22"/>
    <p:sldId id="461" r:id="rId23"/>
    <p:sldId id="355" r:id="rId24"/>
    <p:sldId id="411" r:id="rId25"/>
    <p:sldId id="412" r:id="rId26"/>
    <p:sldId id="430" r:id="rId27"/>
    <p:sldId id="413" r:id="rId28"/>
    <p:sldId id="359" r:id="rId29"/>
    <p:sldId id="322" r:id="rId30"/>
    <p:sldId id="362" r:id="rId31"/>
    <p:sldId id="363" r:id="rId32"/>
    <p:sldId id="360" r:id="rId33"/>
    <p:sldId id="258" r:id="rId34"/>
    <p:sldId id="347" r:id="rId35"/>
    <p:sldId id="331" r:id="rId36"/>
    <p:sldId id="348" r:id="rId37"/>
    <p:sldId id="264" r:id="rId38"/>
    <p:sldId id="340" r:id="rId39"/>
    <p:sldId id="265" r:id="rId40"/>
    <p:sldId id="510" r:id="rId41"/>
    <p:sldId id="511" r:id="rId42"/>
    <p:sldId id="512" r:id="rId43"/>
  </p:sldIdLst>
  <p:sldSz cx="9144000" cy="6858000" type="screen4x3"/>
  <p:notesSz cx="7053263" cy="93091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00FF00"/>
    <a:srgbClr val="FFFFEF"/>
    <a:srgbClr val="FFFFCC"/>
    <a:srgbClr val="FF9933"/>
    <a:srgbClr val="66FFFF"/>
    <a:srgbClr val="CCCCFF"/>
    <a:srgbClr val="0033CC"/>
    <a:srgbClr val="FEECFA"/>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00" autoAdjust="0"/>
  </p:normalViewPr>
  <p:slideViewPr>
    <p:cSldViewPr>
      <p:cViewPr varScale="1">
        <p:scale>
          <a:sx n="106" d="100"/>
          <a:sy n="106" d="100"/>
        </p:scale>
        <p:origin x="1308"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smtClean="0">
                <a:latin typeface="Arial" pitchFamily="34" charset="0"/>
              </a:defRPr>
            </a:lvl1pPr>
          </a:lstStyle>
          <a:p>
            <a:pPr>
              <a:defRPr/>
            </a:pPr>
            <a:endParaRPr lang="es-ES"/>
          </a:p>
        </p:txBody>
      </p:sp>
      <p:sp>
        <p:nvSpPr>
          <p:cNvPr id="3" name="2 Marcador de fecha"/>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smtClean="0">
                <a:latin typeface="Arial" pitchFamily="34" charset="0"/>
              </a:defRPr>
            </a:lvl1pPr>
          </a:lstStyle>
          <a:p>
            <a:pPr>
              <a:defRPr/>
            </a:pPr>
            <a:fld id="{618E364A-D85C-4443-ADC1-7F0B32F74D7A}" type="datetimeFigureOut">
              <a:rPr lang="es-ES"/>
              <a:pPr>
                <a:defRPr/>
              </a:pPr>
              <a:t>20/10/2017</a:t>
            </a:fld>
            <a:endParaRPr lang="es-ES"/>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pPr lvl="0"/>
            <a:endParaRPr lang="es-ES" noProof="0" smtClean="0"/>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7" tIns="46749" rIns="93497" bIns="4674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smtClean="0">
                <a:latin typeface="Arial" pitchFamily="34" charset="0"/>
              </a:defRPr>
            </a:lvl1pPr>
          </a:lstStyle>
          <a:p>
            <a:pPr>
              <a:defRPr/>
            </a:pPr>
            <a:endParaRPr lang="es-ES"/>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smtClean="0">
                <a:latin typeface="Arial" pitchFamily="34" charset="0"/>
              </a:defRPr>
            </a:lvl1pPr>
          </a:lstStyle>
          <a:p>
            <a:pPr>
              <a:defRPr/>
            </a:pPr>
            <a:fld id="{E15ABB42-BF5C-4A75-909B-98EBA30ED059}" type="slidenum">
              <a:rPr lang="es-ES"/>
              <a:pPr>
                <a:defRPr/>
              </a:pPr>
              <a:t>‹Nº›</a:t>
            </a:fld>
            <a:endParaRPr lang="es-ES"/>
          </a:p>
        </p:txBody>
      </p:sp>
    </p:spTree>
    <p:extLst>
      <p:ext uri="{BB962C8B-B14F-4D97-AF65-F5344CB8AC3E}">
        <p14:creationId xmlns:p14="http://schemas.microsoft.com/office/powerpoint/2010/main" val="41486244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solidFill>
                  <a:srgbClr val="000000"/>
                </a:solidFill>
              </a:rPr>
              <a:pPr/>
              <a:t>1</a:t>
            </a:fld>
            <a:endParaRPr lang="es-ES_tradnl">
              <a:solidFill>
                <a:srgbClr val="000000"/>
              </a:solidFill>
            </a:endParaRPr>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dirty="0"/>
          </a:p>
        </p:txBody>
      </p:sp>
    </p:spTree>
    <p:extLst>
      <p:ext uri="{BB962C8B-B14F-4D97-AF65-F5344CB8AC3E}">
        <p14:creationId xmlns:p14="http://schemas.microsoft.com/office/powerpoint/2010/main" val="1782619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B2D0148D-A47E-4512-AEAF-7CA4EC5497C8}" type="slidenum">
              <a:rPr lang="en-GB" smtClean="0"/>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90D4ED5F-1425-401D-B9AF-025807B6F9A3}" type="slidenum">
              <a:rPr lang="en-GB" smtClean="0"/>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1FF68F57-F636-4E09-AA3E-B5EFD146BB3F}" type="slidenum">
              <a:rPr lang="en-GB" smtClean="0"/>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endParaRPr lang="es-ES_tradnl">
              <a:solidFill>
                <a:srgbClr val="37302A"/>
              </a:solidFill>
            </a:endParaRPr>
          </a:p>
        </p:txBody>
      </p:sp>
      <p:sp>
        <p:nvSpPr>
          <p:cNvPr id="17" name="16 Marcador de pie de página"/>
          <p:cNvSpPr>
            <a:spLocks noGrp="1"/>
          </p:cNvSpPr>
          <p:nvPr>
            <p:ph type="ftr" sz="quarter" idx="11"/>
          </p:nvPr>
        </p:nvSpPr>
        <p:spPr>
          <a:xfrm>
            <a:off x="2898648" y="6355080"/>
            <a:ext cx="3474720" cy="365760"/>
          </a:xfrm>
        </p:spPr>
        <p:txBody>
          <a:bodyPr/>
          <a:lstStyle/>
          <a:p>
            <a:endParaRPr lang="es-ES_tradnl">
              <a:solidFill>
                <a:srgbClr val="37302A"/>
              </a:solidFill>
            </a:endParaRPr>
          </a:p>
        </p:txBody>
      </p:sp>
      <p:sp>
        <p:nvSpPr>
          <p:cNvPr id="29" name="28 Marcador de número de diapositiva"/>
          <p:cNvSpPr>
            <a:spLocks noGrp="1"/>
          </p:cNvSpPr>
          <p:nvPr>
            <p:ph type="sldNum" sz="quarter" idx="12"/>
          </p:nvPr>
        </p:nvSpPr>
        <p:spPr>
          <a:xfrm>
            <a:off x="1216152" y="6355080"/>
            <a:ext cx="1219200" cy="365760"/>
          </a:xfrm>
        </p:spPr>
        <p:txBody>
          <a:bodyPr/>
          <a:lstStyle/>
          <a:p>
            <a:fld id="{FE87EC46-880A-4C70-A010-8DF69582600D}" type="slidenum">
              <a:rPr lang="es-ES_tradnl" smtClean="0">
                <a:solidFill>
                  <a:srgbClr val="37302A"/>
                </a:solidFill>
              </a:rPr>
              <a:pPr/>
              <a:t>‹Nº›</a:t>
            </a:fld>
            <a:endParaRPr lang="es-ES_tradnl">
              <a:solidFill>
                <a:srgbClr val="37302A"/>
              </a:solidFill>
            </a:endParaRPr>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348336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ES_tradnl">
              <a:solidFill>
                <a:srgbClr val="37302A"/>
              </a:solidFill>
            </a:endParaRPr>
          </a:p>
        </p:txBody>
      </p:sp>
      <p:sp>
        <p:nvSpPr>
          <p:cNvPr id="5" name="4 Marcador de pie de página"/>
          <p:cNvSpPr>
            <a:spLocks noGrp="1"/>
          </p:cNvSpPr>
          <p:nvPr>
            <p:ph type="ftr" sz="quarter" idx="11"/>
          </p:nvPr>
        </p:nvSpPr>
        <p:spPr/>
        <p:txBody>
          <a:bodyPr/>
          <a:lstStyle/>
          <a:p>
            <a:endParaRPr lang="es-ES_tradnl">
              <a:solidFill>
                <a:srgbClr val="37302A"/>
              </a:solidFill>
            </a:endParaRPr>
          </a:p>
        </p:txBody>
      </p:sp>
      <p:sp>
        <p:nvSpPr>
          <p:cNvPr id="6" name="5 Marcador de número de diapositiva"/>
          <p:cNvSpPr>
            <a:spLocks noGrp="1"/>
          </p:cNvSpPr>
          <p:nvPr>
            <p:ph type="sldNum" sz="quarter" idx="12"/>
          </p:nvPr>
        </p:nvSpPr>
        <p:spPr/>
        <p:txBody>
          <a:bodyPr/>
          <a:lstStyle/>
          <a:p>
            <a:fld id="{57246E5E-E010-41E4-AD7D-3EEBD46E4E3E}" type="slidenum">
              <a:rPr lang="es-ES_tradnl" smtClean="0">
                <a:solidFill>
                  <a:srgbClr val="37302A"/>
                </a:solidFill>
              </a:rPr>
              <a:pPr/>
              <a:t>‹Nº›</a:t>
            </a:fld>
            <a:endParaRPr lang="es-ES_tradnl">
              <a:solidFill>
                <a:srgbClr val="37302A"/>
              </a:solidFill>
            </a:endParaRPr>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3280585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endParaRPr lang="es-ES_tradnl">
              <a:solidFill>
                <a:srgbClr val="D0CCB9"/>
              </a:solidFill>
            </a:endParaRPr>
          </a:p>
        </p:txBody>
      </p:sp>
      <p:sp>
        <p:nvSpPr>
          <p:cNvPr id="5" name="4 Marcador de pie de página"/>
          <p:cNvSpPr>
            <a:spLocks noGrp="1"/>
          </p:cNvSpPr>
          <p:nvPr>
            <p:ph type="ftr" sz="quarter" idx="11"/>
          </p:nvPr>
        </p:nvSpPr>
        <p:spPr>
          <a:xfrm>
            <a:off x="2898648" y="6355080"/>
            <a:ext cx="3474720" cy="365760"/>
          </a:xfrm>
        </p:spPr>
        <p:txBody>
          <a:bodyPr/>
          <a:lstStyle/>
          <a:p>
            <a:endParaRPr lang="es-ES_tradnl">
              <a:solidFill>
                <a:srgbClr val="D0CCB9"/>
              </a:solidFill>
            </a:endParaRPr>
          </a:p>
        </p:txBody>
      </p:sp>
      <p:sp>
        <p:nvSpPr>
          <p:cNvPr id="6" name="5 Marcador de número de diapositiva"/>
          <p:cNvSpPr>
            <a:spLocks noGrp="1"/>
          </p:cNvSpPr>
          <p:nvPr>
            <p:ph type="sldNum" sz="quarter" idx="12"/>
          </p:nvPr>
        </p:nvSpPr>
        <p:spPr>
          <a:xfrm>
            <a:off x="1069848" y="6355080"/>
            <a:ext cx="1520952" cy="365760"/>
          </a:xfrm>
        </p:spPr>
        <p:txBody>
          <a:bodyPr/>
          <a:lstStyle/>
          <a:p>
            <a:fld id="{23673EEE-4C69-41B2-B4DD-0BCF346C33A9}" type="slidenum">
              <a:rPr lang="es-ES_tradnl" smtClean="0">
                <a:solidFill>
                  <a:srgbClr val="D0CCB9"/>
                </a:solidFill>
              </a:rPr>
              <a:pPr/>
              <a:t>‹Nº›</a:t>
            </a:fld>
            <a:endParaRPr lang="es-ES_tradnl">
              <a:solidFill>
                <a:srgbClr val="D0CCB9"/>
              </a:solidFill>
            </a:endParaRPr>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169708938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endParaRPr lang="es-ES_tradnl">
              <a:solidFill>
                <a:srgbClr val="37302A"/>
              </a:solidFill>
            </a:endParaRPr>
          </a:p>
        </p:txBody>
      </p:sp>
      <p:sp>
        <p:nvSpPr>
          <p:cNvPr id="6" name="5 Marcador de pie de página"/>
          <p:cNvSpPr>
            <a:spLocks noGrp="1"/>
          </p:cNvSpPr>
          <p:nvPr>
            <p:ph type="ftr" sz="quarter" idx="11"/>
          </p:nvPr>
        </p:nvSpPr>
        <p:spPr/>
        <p:txBody>
          <a:bodyPr/>
          <a:lstStyle/>
          <a:p>
            <a:endParaRPr lang="es-ES_tradnl">
              <a:solidFill>
                <a:srgbClr val="37302A"/>
              </a:solidFill>
            </a:endParaRPr>
          </a:p>
        </p:txBody>
      </p:sp>
      <p:sp>
        <p:nvSpPr>
          <p:cNvPr id="7" name="6 Marcador de número de diapositiva"/>
          <p:cNvSpPr>
            <a:spLocks noGrp="1"/>
          </p:cNvSpPr>
          <p:nvPr>
            <p:ph type="sldNum" sz="quarter" idx="12"/>
          </p:nvPr>
        </p:nvSpPr>
        <p:spPr/>
        <p:txBody>
          <a:bodyPr/>
          <a:lstStyle/>
          <a:p>
            <a:fld id="{B48A81B7-DF7F-4A12-876D-6C06510AE55E}" type="slidenum">
              <a:rPr lang="es-ES_tradnl" smtClean="0">
                <a:solidFill>
                  <a:srgbClr val="37302A"/>
                </a:solidFill>
              </a:rPr>
              <a:pPr/>
              <a:t>‹Nº›</a:t>
            </a:fld>
            <a:endParaRPr lang="es-ES_tradnl">
              <a:solidFill>
                <a:srgbClr val="37302A"/>
              </a:solidFill>
            </a:endParaRPr>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41729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endParaRPr lang="es-ES_tradnl">
              <a:solidFill>
                <a:srgbClr val="37302A"/>
              </a:solidFill>
            </a:endParaRPr>
          </a:p>
        </p:txBody>
      </p:sp>
      <p:sp>
        <p:nvSpPr>
          <p:cNvPr id="8" name="7 Marcador de pie de página"/>
          <p:cNvSpPr>
            <a:spLocks noGrp="1"/>
          </p:cNvSpPr>
          <p:nvPr>
            <p:ph type="ftr" sz="quarter" idx="11"/>
          </p:nvPr>
        </p:nvSpPr>
        <p:spPr/>
        <p:txBody>
          <a:bodyPr/>
          <a:lstStyle/>
          <a:p>
            <a:endParaRPr lang="es-ES_tradnl">
              <a:solidFill>
                <a:srgbClr val="37302A"/>
              </a:solidFill>
            </a:endParaRPr>
          </a:p>
        </p:txBody>
      </p:sp>
      <p:sp>
        <p:nvSpPr>
          <p:cNvPr id="9" name="8 Marcador de número de diapositiva"/>
          <p:cNvSpPr>
            <a:spLocks noGrp="1"/>
          </p:cNvSpPr>
          <p:nvPr>
            <p:ph type="sldNum" sz="quarter" idx="12"/>
          </p:nvPr>
        </p:nvSpPr>
        <p:spPr/>
        <p:txBody>
          <a:bodyPr/>
          <a:lstStyle/>
          <a:p>
            <a:fld id="{487B84BA-454E-40D6-9BB7-2FB8BFDB0973}" type="slidenum">
              <a:rPr lang="es-ES_tradnl" smtClean="0">
                <a:solidFill>
                  <a:srgbClr val="37302A"/>
                </a:solidFill>
              </a:rPr>
              <a:pPr/>
              <a:t>‹Nº›</a:t>
            </a:fld>
            <a:endParaRPr lang="es-ES_tradnl">
              <a:solidFill>
                <a:srgbClr val="37302A"/>
              </a:solidFill>
            </a:endParaRPr>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2947134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ES_tradnl">
              <a:solidFill>
                <a:srgbClr val="37302A"/>
              </a:solidFill>
            </a:endParaRPr>
          </a:p>
        </p:txBody>
      </p:sp>
      <p:sp>
        <p:nvSpPr>
          <p:cNvPr id="4" name="3 Marcador de pie de página"/>
          <p:cNvSpPr>
            <a:spLocks noGrp="1"/>
          </p:cNvSpPr>
          <p:nvPr>
            <p:ph type="ftr" sz="quarter" idx="11"/>
          </p:nvPr>
        </p:nvSpPr>
        <p:spPr/>
        <p:txBody>
          <a:bodyPr/>
          <a:lstStyle/>
          <a:p>
            <a:endParaRPr lang="es-ES_tradnl">
              <a:solidFill>
                <a:srgbClr val="37302A"/>
              </a:solidFill>
            </a:endParaRPr>
          </a:p>
        </p:txBody>
      </p:sp>
      <p:sp>
        <p:nvSpPr>
          <p:cNvPr id="5" name="4 Marcador de número de diapositiva"/>
          <p:cNvSpPr>
            <a:spLocks noGrp="1"/>
          </p:cNvSpPr>
          <p:nvPr>
            <p:ph type="sldNum" sz="quarter" idx="12"/>
          </p:nvPr>
        </p:nvSpPr>
        <p:spPr/>
        <p:txBody>
          <a:bodyPr/>
          <a:lstStyle/>
          <a:p>
            <a:fld id="{5E11287D-4B71-456C-A12A-2E0AFA628499}" type="slidenum">
              <a:rPr lang="es-ES_tradnl" smtClean="0">
                <a:solidFill>
                  <a:srgbClr val="37302A"/>
                </a:solidFill>
              </a:rPr>
              <a:pPr/>
              <a:t>‹Nº›</a:t>
            </a:fld>
            <a:endParaRPr lang="es-ES_tradnl">
              <a:solidFill>
                <a:srgbClr val="37302A"/>
              </a:solidFill>
            </a:endParaRPr>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26719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_tradnl">
              <a:solidFill>
                <a:srgbClr val="37302A"/>
              </a:solidFill>
            </a:endParaRPr>
          </a:p>
        </p:txBody>
      </p:sp>
      <p:sp>
        <p:nvSpPr>
          <p:cNvPr id="3" name="2 Marcador de pie de página"/>
          <p:cNvSpPr>
            <a:spLocks noGrp="1"/>
          </p:cNvSpPr>
          <p:nvPr>
            <p:ph type="ftr" sz="quarter" idx="11"/>
          </p:nvPr>
        </p:nvSpPr>
        <p:spPr/>
        <p:txBody>
          <a:bodyPr/>
          <a:lstStyle/>
          <a:p>
            <a:endParaRPr lang="es-ES_tradnl">
              <a:solidFill>
                <a:srgbClr val="37302A"/>
              </a:solidFill>
            </a:endParaRPr>
          </a:p>
        </p:txBody>
      </p:sp>
      <p:sp>
        <p:nvSpPr>
          <p:cNvPr id="4" name="3 Marcador de número de diapositiva"/>
          <p:cNvSpPr>
            <a:spLocks noGrp="1"/>
          </p:cNvSpPr>
          <p:nvPr>
            <p:ph type="sldNum" sz="quarter" idx="12"/>
          </p:nvPr>
        </p:nvSpPr>
        <p:spPr/>
        <p:txBody>
          <a:bodyPr/>
          <a:lstStyle/>
          <a:p>
            <a:fld id="{7E3743AE-9A19-4855-84B5-E7A4E7C9340D}" type="slidenum">
              <a:rPr lang="es-ES_tradnl" smtClean="0">
                <a:solidFill>
                  <a:srgbClr val="37302A"/>
                </a:solidFill>
              </a:rPr>
              <a:pPr/>
              <a:t>‹Nº›</a:t>
            </a:fld>
            <a:endParaRPr lang="es-ES_tradnl">
              <a:solidFill>
                <a:srgbClr val="37302A"/>
              </a:solidFill>
            </a:endParaRPr>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279924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endParaRPr lang="es-ES_tradnl">
              <a:solidFill>
                <a:srgbClr val="37302A"/>
              </a:solidFill>
            </a:endParaRPr>
          </a:p>
        </p:txBody>
      </p:sp>
      <p:sp>
        <p:nvSpPr>
          <p:cNvPr id="6" name="5 Marcador de pie de página"/>
          <p:cNvSpPr>
            <a:spLocks noGrp="1"/>
          </p:cNvSpPr>
          <p:nvPr>
            <p:ph type="ftr" sz="quarter" idx="11"/>
          </p:nvPr>
        </p:nvSpPr>
        <p:spPr/>
        <p:txBody>
          <a:bodyPr/>
          <a:lstStyle/>
          <a:p>
            <a:endParaRPr lang="es-ES_tradnl">
              <a:solidFill>
                <a:srgbClr val="37302A"/>
              </a:solidFill>
            </a:endParaRPr>
          </a:p>
        </p:txBody>
      </p:sp>
      <p:sp>
        <p:nvSpPr>
          <p:cNvPr id="7" name="6 Marcador de número de diapositiva"/>
          <p:cNvSpPr>
            <a:spLocks noGrp="1"/>
          </p:cNvSpPr>
          <p:nvPr>
            <p:ph type="sldNum" sz="quarter" idx="12"/>
          </p:nvPr>
        </p:nvSpPr>
        <p:spPr/>
        <p:txBody>
          <a:bodyPr/>
          <a:lstStyle/>
          <a:p>
            <a:fld id="{8E566DE4-D381-4AD5-9778-5D78239D72F7}" type="slidenum">
              <a:rPr lang="es-ES_tradnl" smtClean="0">
                <a:solidFill>
                  <a:srgbClr val="37302A"/>
                </a:solidFill>
              </a:rPr>
              <a:pPr/>
              <a:t>‹Nº›</a:t>
            </a:fld>
            <a:endParaRPr lang="es-ES_tradnl">
              <a:solidFill>
                <a:srgbClr val="37302A"/>
              </a:solidFill>
            </a:endParaRPr>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dirty="0">
              <a:solidFill>
                <a:prstClr val="black"/>
              </a:solidFill>
              <a:latin typeface="Book Antiqua" pitchFamily="18" charset="0"/>
            </a:endParaRPr>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3161611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B5613C65-E51C-4D9B-AD43-9C3205BE8DA1}" type="slidenum">
              <a:rPr lang="en-GB" smtClean="0"/>
              <a:pPr>
                <a:defRPr/>
              </a:pPr>
              <a:t>‹Nº›</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endParaRPr lang="es-ES_tradnl">
              <a:solidFill>
                <a:srgbClr val="D0CCB9"/>
              </a:solidFill>
            </a:endParaRPr>
          </a:p>
        </p:txBody>
      </p:sp>
      <p:sp>
        <p:nvSpPr>
          <p:cNvPr id="6" name="5 Marcador de pie de página"/>
          <p:cNvSpPr>
            <a:spLocks noGrp="1"/>
          </p:cNvSpPr>
          <p:nvPr>
            <p:ph type="ftr" sz="quarter" idx="11"/>
          </p:nvPr>
        </p:nvSpPr>
        <p:spPr/>
        <p:txBody>
          <a:bodyPr/>
          <a:lstStyle/>
          <a:p>
            <a:endParaRPr lang="es-ES_tradnl">
              <a:solidFill>
                <a:srgbClr val="D0CCB9"/>
              </a:solidFill>
            </a:endParaRPr>
          </a:p>
        </p:txBody>
      </p:sp>
      <p:sp>
        <p:nvSpPr>
          <p:cNvPr id="7" name="6 Marcador de número de diapositiva"/>
          <p:cNvSpPr>
            <a:spLocks noGrp="1"/>
          </p:cNvSpPr>
          <p:nvPr>
            <p:ph type="sldNum" sz="quarter" idx="12"/>
          </p:nvPr>
        </p:nvSpPr>
        <p:spPr/>
        <p:txBody>
          <a:bodyPr/>
          <a:lstStyle/>
          <a:p>
            <a:fld id="{FDE3159E-8C4C-4B84-827C-EEB9E29DDA6E}" type="slidenum">
              <a:rPr lang="es-ES_tradnl" smtClean="0">
                <a:solidFill>
                  <a:srgbClr val="D0CCB9"/>
                </a:solidFill>
              </a:rPr>
              <a:pPr/>
              <a:t>‹Nº›</a:t>
            </a:fld>
            <a:endParaRPr lang="es-ES_tradnl">
              <a:solidFill>
                <a:srgbClr val="D0CCB9"/>
              </a:solidFill>
            </a:endParaRPr>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white"/>
              </a:solidFill>
              <a:latin typeface="Book Antiqua" pitchFamily="18" charset="0"/>
            </a:endParaRPr>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55847034"/>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_tradnl">
              <a:solidFill>
                <a:srgbClr val="37302A"/>
              </a:solidFill>
            </a:endParaRPr>
          </a:p>
        </p:txBody>
      </p:sp>
      <p:sp>
        <p:nvSpPr>
          <p:cNvPr id="5" name="4 Marcador de pie de página"/>
          <p:cNvSpPr>
            <a:spLocks noGrp="1"/>
          </p:cNvSpPr>
          <p:nvPr>
            <p:ph type="ftr" sz="quarter" idx="11"/>
          </p:nvPr>
        </p:nvSpPr>
        <p:spPr/>
        <p:txBody>
          <a:bodyPr/>
          <a:lstStyle/>
          <a:p>
            <a:endParaRPr lang="es-ES_tradnl">
              <a:solidFill>
                <a:srgbClr val="37302A"/>
              </a:solidFill>
            </a:endParaRPr>
          </a:p>
        </p:txBody>
      </p:sp>
      <p:sp>
        <p:nvSpPr>
          <p:cNvPr id="6" name="5 Marcador de número de diapositiva"/>
          <p:cNvSpPr>
            <a:spLocks noGrp="1"/>
          </p:cNvSpPr>
          <p:nvPr>
            <p:ph type="sldNum" sz="quarter" idx="12"/>
          </p:nvPr>
        </p:nvSpPr>
        <p:spPr/>
        <p:txBody>
          <a:bodyPr/>
          <a:lstStyle/>
          <a:p>
            <a:fld id="{328B29A4-EB53-4B62-BD66-8009006C2604}" type="slidenum">
              <a:rPr lang="es-ES_tradnl" smtClean="0">
                <a:solidFill>
                  <a:srgbClr val="37302A"/>
                </a:solidFill>
              </a:rPr>
              <a:pPr/>
              <a:t>‹Nº›</a:t>
            </a:fld>
            <a:endParaRPr lang="es-ES_tradnl">
              <a:solidFill>
                <a:srgbClr val="37302A"/>
              </a:solidFill>
            </a:endParaRPr>
          </a:p>
        </p:txBody>
      </p:sp>
    </p:spTree>
    <p:extLst>
      <p:ext uri="{BB962C8B-B14F-4D97-AF65-F5344CB8AC3E}">
        <p14:creationId xmlns:p14="http://schemas.microsoft.com/office/powerpoint/2010/main" val="1000269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_tradnl">
              <a:solidFill>
                <a:srgbClr val="37302A"/>
              </a:solidFill>
            </a:endParaRPr>
          </a:p>
        </p:txBody>
      </p:sp>
      <p:sp>
        <p:nvSpPr>
          <p:cNvPr id="5" name="4 Marcador de pie de página"/>
          <p:cNvSpPr>
            <a:spLocks noGrp="1"/>
          </p:cNvSpPr>
          <p:nvPr>
            <p:ph type="ftr" sz="quarter" idx="11"/>
          </p:nvPr>
        </p:nvSpPr>
        <p:spPr/>
        <p:txBody>
          <a:bodyPr/>
          <a:lstStyle/>
          <a:p>
            <a:endParaRPr lang="es-ES_tradnl">
              <a:solidFill>
                <a:srgbClr val="37302A"/>
              </a:solidFill>
            </a:endParaRPr>
          </a:p>
        </p:txBody>
      </p:sp>
      <p:sp>
        <p:nvSpPr>
          <p:cNvPr id="6" name="5 Marcador de número de diapositiva"/>
          <p:cNvSpPr>
            <a:spLocks noGrp="1"/>
          </p:cNvSpPr>
          <p:nvPr>
            <p:ph type="sldNum" sz="quarter" idx="12"/>
          </p:nvPr>
        </p:nvSpPr>
        <p:spPr/>
        <p:txBody>
          <a:bodyPr/>
          <a:lstStyle/>
          <a:p>
            <a:fld id="{D1A12239-C330-47EF-9CF2-0CDCFA274A6B}" type="slidenum">
              <a:rPr lang="es-ES_tradnl" smtClean="0">
                <a:solidFill>
                  <a:srgbClr val="37302A"/>
                </a:solidFill>
              </a:rPr>
              <a:pPr/>
              <a:t>‹Nº›</a:t>
            </a:fld>
            <a:endParaRPr lang="es-ES_tradnl">
              <a:solidFill>
                <a:srgbClr val="37302A"/>
              </a:solidFill>
            </a:endParaRPr>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Tree>
    <p:extLst>
      <p:ext uri="{BB962C8B-B14F-4D97-AF65-F5344CB8AC3E}">
        <p14:creationId xmlns:p14="http://schemas.microsoft.com/office/powerpoint/2010/main" val="1300954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E350683E-0FB1-416E-94DC-7CC91DF647C0}" type="slidenum">
              <a:rPr lang="en-GB" smtClean="0"/>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pPr>
              <a:defRPr/>
            </a:pPr>
            <a:endParaRPr lang="en-GB"/>
          </a:p>
        </p:txBody>
      </p:sp>
      <p:sp>
        <p:nvSpPr>
          <p:cNvPr id="6" name="5 Marcador de pie de página"/>
          <p:cNvSpPr>
            <a:spLocks noGrp="1"/>
          </p:cNvSpPr>
          <p:nvPr>
            <p:ph type="ftr" sz="quarter" idx="11"/>
          </p:nvPr>
        </p:nvSpPr>
        <p:spPr/>
        <p:txBody>
          <a:bodyPr/>
          <a:lstStyle/>
          <a:p>
            <a:pPr>
              <a:defRPr/>
            </a:pPr>
            <a:endParaRPr lang="en-GB"/>
          </a:p>
        </p:txBody>
      </p:sp>
      <p:sp>
        <p:nvSpPr>
          <p:cNvPr id="7" name="6 Marcador de número de diapositiva"/>
          <p:cNvSpPr>
            <a:spLocks noGrp="1"/>
          </p:cNvSpPr>
          <p:nvPr>
            <p:ph type="sldNum" sz="quarter" idx="12"/>
          </p:nvPr>
        </p:nvSpPr>
        <p:spPr/>
        <p:txBody>
          <a:bodyPr/>
          <a:lstStyle/>
          <a:p>
            <a:pPr>
              <a:defRPr/>
            </a:pPr>
            <a:fld id="{DD111FD5-59B4-4C85-8149-FB0BE94854B6}" type="slidenum">
              <a:rPr lang="en-GB" smtClean="0"/>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pPr>
              <a:defRPr/>
            </a:pPr>
            <a:endParaRPr lang="en-GB"/>
          </a:p>
        </p:txBody>
      </p:sp>
      <p:sp>
        <p:nvSpPr>
          <p:cNvPr id="8" name="7 Marcador de pie de página"/>
          <p:cNvSpPr>
            <a:spLocks noGrp="1"/>
          </p:cNvSpPr>
          <p:nvPr>
            <p:ph type="ftr" sz="quarter" idx="11"/>
          </p:nvPr>
        </p:nvSpPr>
        <p:spPr/>
        <p:txBody>
          <a:bodyPr/>
          <a:lstStyle/>
          <a:p>
            <a:pPr>
              <a:defRPr/>
            </a:pPr>
            <a:endParaRPr lang="en-GB"/>
          </a:p>
        </p:txBody>
      </p:sp>
      <p:sp>
        <p:nvSpPr>
          <p:cNvPr id="9" name="8 Marcador de número de diapositiva"/>
          <p:cNvSpPr>
            <a:spLocks noGrp="1"/>
          </p:cNvSpPr>
          <p:nvPr>
            <p:ph type="sldNum" sz="quarter" idx="12"/>
          </p:nvPr>
        </p:nvSpPr>
        <p:spPr/>
        <p:txBody>
          <a:bodyPr/>
          <a:lstStyle/>
          <a:p>
            <a:pPr>
              <a:defRPr/>
            </a:pPr>
            <a:fld id="{7BB5E531-ECCE-40D9-A8CF-F35BE397A5CE}" type="slidenum">
              <a:rPr lang="en-GB" smtClean="0"/>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endParaRPr lang="en-GB"/>
          </a:p>
        </p:txBody>
      </p:sp>
      <p:sp>
        <p:nvSpPr>
          <p:cNvPr id="4" name="3 Marcador de pie de página"/>
          <p:cNvSpPr>
            <a:spLocks noGrp="1"/>
          </p:cNvSpPr>
          <p:nvPr>
            <p:ph type="ftr" sz="quarter" idx="11"/>
          </p:nvPr>
        </p:nvSpPr>
        <p:spPr/>
        <p:txBody>
          <a:bodyPr/>
          <a:lstStyle/>
          <a:p>
            <a:pPr>
              <a:defRPr/>
            </a:pPr>
            <a:endParaRPr lang="en-GB"/>
          </a:p>
        </p:txBody>
      </p:sp>
      <p:sp>
        <p:nvSpPr>
          <p:cNvPr id="5" name="4 Marcador de número de diapositiva"/>
          <p:cNvSpPr>
            <a:spLocks noGrp="1"/>
          </p:cNvSpPr>
          <p:nvPr>
            <p:ph type="sldNum" sz="quarter" idx="12"/>
          </p:nvPr>
        </p:nvSpPr>
        <p:spPr/>
        <p:txBody>
          <a:bodyPr/>
          <a:lstStyle/>
          <a:p>
            <a:pPr>
              <a:defRPr/>
            </a:pPr>
            <a:fld id="{F0187E0B-A641-4459-BC5A-0D6EF148BD35}" type="slidenum">
              <a:rPr lang="en-GB" smtClean="0"/>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GB"/>
          </a:p>
        </p:txBody>
      </p:sp>
      <p:sp>
        <p:nvSpPr>
          <p:cNvPr id="3" name="2 Marcador de pie de página"/>
          <p:cNvSpPr>
            <a:spLocks noGrp="1"/>
          </p:cNvSpPr>
          <p:nvPr>
            <p:ph type="ftr" sz="quarter" idx="11"/>
          </p:nvPr>
        </p:nvSpPr>
        <p:spPr/>
        <p:txBody>
          <a:bodyPr/>
          <a:lstStyle/>
          <a:p>
            <a:pPr>
              <a:defRPr/>
            </a:pPr>
            <a:endParaRPr lang="en-GB"/>
          </a:p>
        </p:txBody>
      </p:sp>
      <p:sp>
        <p:nvSpPr>
          <p:cNvPr id="4" name="3 Marcador de número de diapositiva"/>
          <p:cNvSpPr>
            <a:spLocks noGrp="1"/>
          </p:cNvSpPr>
          <p:nvPr>
            <p:ph type="sldNum" sz="quarter" idx="12"/>
          </p:nvPr>
        </p:nvSpPr>
        <p:spPr/>
        <p:txBody>
          <a:bodyPr/>
          <a:lstStyle/>
          <a:p>
            <a:pPr>
              <a:defRPr/>
            </a:pPr>
            <a:fld id="{D976FB6A-BA17-4824-A765-E705F56B3835}" type="slidenum">
              <a:rPr lang="en-GB" smtClean="0"/>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GB"/>
          </a:p>
        </p:txBody>
      </p:sp>
      <p:sp>
        <p:nvSpPr>
          <p:cNvPr id="6" name="5 Marcador de pie de página"/>
          <p:cNvSpPr>
            <a:spLocks noGrp="1"/>
          </p:cNvSpPr>
          <p:nvPr>
            <p:ph type="ftr" sz="quarter" idx="11"/>
          </p:nvPr>
        </p:nvSpPr>
        <p:spPr/>
        <p:txBody>
          <a:bodyPr/>
          <a:lstStyle/>
          <a:p>
            <a:pPr>
              <a:defRPr/>
            </a:pPr>
            <a:endParaRPr lang="en-GB"/>
          </a:p>
        </p:txBody>
      </p:sp>
      <p:sp>
        <p:nvSpPr>
          <p:cNvPr id="7" name="6 Marcador de número de diapositiva"/>
          <p:cNvSpPr>
            <a:spLocks noGrp="1"/>
          </p:cNvSpPr>
          <p:nvPr>
            <p:ph type="sldNum" sz="quarter" idx="12"/>
          </p:nvPr>
        </p:nvSpPr>
        <p:spPr/>
        <p:txBody>
          <a:bodyPr/>
          <a:lstStyle/>
          <a:p>
            <a:pPr>
              <a:defRPr/>
            </a:pPr>
            <a:fld id="{37B82EAC-F1C1-4469-8E35-B84C2E138FD8}" type="slidenum">
              <a:rPr lang="en-GB" smtClean="0"/>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GB"/>
          </a:p>
        </p:txBody>
      </p:sp>
      <p:sp>
        <p:nvSpPr>
          <p:cNvPr id="6" name="5 Marcador de pie de página"/>
          <p:cNvSpPr>
            <a:spLocks noGrp="1"/>
          </p:cNvSpPr>
          <p:nvPr>
            <p:ph type="ftr" sz="quarter" idx="11"/>
          </p:nvPr>
        </p:nvSpPr>
        <p:spPr/>
        <p:txBody>
          <a:bodyPr/>
          <a:lstStyle/>
          <a:p>
            <a:pPr>
              <a:defRPr/>
            </a:pPr>
            <a:endParaRPr lang="en-GB"/>
          </a:p>
        </p:txBody>
      </p:sp>
      <p:sp>
        <p:nvSpPr>
          <p:cNvPr id="7" name="6 Marcador de número de diapositiva"/>
          <p:cNvSpPr>
            <a:spLocks noGrp="1"/>
          </p:cNvSpPr>
          <p:nvPr>
            <p:ph type="sldNum" sz="quarter" idx="12"/>
          </p:nvPr>
        </p:nvSpPr>
        <p:spPr/>
        <p:txBody>
          <a:bodyPr/>
          <a:lstStyle/>
          <a:p>
            <a:pPr>
              <a:defRPr/>
            </a:pPr>
            <a:fld id="{E0A44438-C5EC-4116-A3A1-F06B02C18DDA}" type="slidenum">
              <a:rPr lang="en-GB" smtClean="0"/>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GB"/>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17F0840-0A95-4D55-B5C5-0A53FC52DCE2}" type="slidenum">
              <a:rPr lang="en-GB" smtClean="0"/>
              <a:pPr>
                <a:defRPr/>
              </a:pPr>
              <a:t>‹Nº›</a:t>
            </a:fld>
            <a:endParaRPr lang="en-GB"/>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endParaRPr lang="es-ES_tradnl">
              <a:solidFill>
                <a:srgbClr val="37302A"/>
              </a:solidFill>
              <a:latin typeface="Book Antiqua" pitchFamily="18" charset="0"/>
            </a:endParaRPr>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ES_tradnl">
              <a:solidFill>
                <a:srgbClr val="37302A"/>
              </a:solidFill>
              <a:latin typeface="Book Antiqua" pitchFamily="18" charset="0"/>
            </a:endParaRPr>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1E0F1D5-2BC2-42B5-9697-D142D7196502}" type="slidenum">
              <a:rPr lang="es-ES_tradnl" smtClean="0">
                <a:solidFill>
                  <a:srgbClr val="37302A"/>
                </a:solidFill>
                <a:latin typeface="Book Antiqua" pitchFamily="18" charset="0"/>
              </a:rPr>
              <a:pPr/>
              <a:t>‹Nº›</a:t>
            </a:fld>
            <a:endParaRPr lang="es-ES_tradnl">
              <a:solidFill>
                <a:srgbClr val="37302A"/>
              </a:solidFill>
              <a:latin typeface="Book Antiqua" pitchFamily="18" charset="0"/>
            </a:endParaRPr>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28847142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www.thebakergroup.com/" TargetMode="External"/><Relationship Id="rId13" Type="http://schemas.openxmlformats.org/officeDocument/2006/relationships/hyperlink" Target="https://3dciencia.wordpress.com/" TargetMode="External"/><Relationship Id="rId3" Type="http://schemas.openxmlformats.org/officeDocument/2006/relationships/hyperlink" Target="https://commons.wikimedia.org/File:Carbonic_anhydrase.png" TargetMode="External"/><Relationship Id="rId7" Type="http://schemas.openxmlformats.org/officeDocument/2006/relationships/hyperlink" Target="http://www.historiasdelahistoria.com/" TargetMode="External"/><Relationship Id="rId12" Type="http://schemas.openxmlformats.org/officeDocument/2006/relationships/hyperlink" Target="http://www.ehu.eus/es" TargetMode="External"/><Relationship Id="rId2" Type="http://schemas.openxmlformats.org/officeDocument/2006/relationships/hyperlink" Target="http://depa.pquim.unam.mx/proteinas/enzimas/img1c.html" TargetMode="External"/><Relationship Id="rId1" Type="http://schemas.openxmlformats.org/officeDocument/2006/relationships/slideLayout" Target="../slideLayouts/slideLayout7.xml"/><Relationship Id="rId6" Type="http://schemas.openxmlformats.org/officeDocument/2006/relationships/hyperlink" Target="https://www.medicalpress.es/" TargetMode="External"/><Relationship Id="rId11" Type="http://schemas.openxmlformats.org/officeDocument/2006/relationships/hyperlink" Target="https://www.nobelprize.org/educational/medicine/" TargetMode="External"/><Relationship Id="rId5" Type="http://schemas.openxmlformats.org/officeDocument/2006/relationships/hyperlink" Target="https://es.wordpress.com/" TargetMode="External"/><Relationship Id="rId15" Type="http://schemas.openxmlformats.org/officeDocument/2006/relationships/hyperlink" Target="http://hdl.handle.net/10017/19767" TargetMode="External"/><Relationship Id="rId10" Type="http://schemas.openxmlformats.org/officeDocument/2006/relationships/hyperlink" Target="https://commons.wikimedia.org/wiki/Category:Images" TargetMode="External"/><Relationship Id="rId4" Type="http://schemas.openxmlformats.org/officeDocument/2006/relationships/hyperlink" Target="https://www.standford.edu/" TargetMode="External"/><Relationship Id="rId9" Type="http://schemas.openxmlformats.org/officeDocument/2006/relationships/hyperlink" Target="http://www.sciencephoto.com/" TargetMode="External"/><Relationship Id="rId14" Type="http://schemas.openxmlformats.org/officeDocument/2006/relationships/hyperlink" Target="http://www.depositphotos.com/stock_photoes/stock_photo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79168" y="3644608"/>
            <a:ext cx="7772400" cy="1308028"/>
          </a:xfrm>
          <a:noFill/>
          <a:ln/>
        </p:spPr>
        <p:txBody>
          <a:bodyPr anchor="ctr" anchorCtr="1">
            <a:normAutofit fontScale="90000"/>
          </a:bodyPr>
          <a:lstStyle/>
          <a:p>
            <a:pPr lvl="0" indent="-342900" algn="ctr">
              <a:spcBef>
                <a:spcPts val="600"/>
              </a:spcBef>
              <a:defRPr/>
            </a:pPr>
            <a: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 TEMÁTICA </a:t>
            </a:r>
            <a:b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Proteínas, estructura y funciones</a:t>
            </a:r>
            <a: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r>
            <a:b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Tema: Enzimas, catalizadores biológicos</a:t>
            </a:r>
            <a:endParaRPr lang="es-ES_tradnl" sz="27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4099" name="Rectangle 3"/>
          <p:cNvSpPr>
            <a:spLocks noGrp="1" noChangeArrowheads="1"/>
          </p:cNvSpPr>
          <p:nvPr>
            <p:ph type="subTitle" idx="1"/>
          </p:nvPr>
        </p:nvSpPr>
        <p:spPr>
          <a:xfrm>
            <a:off x="329964" y="5105704"/>
            <a:ext cx="8501122" cy="671796"/>
          </a:xfrm>
          <a:noFill/>
          <a:ln/>
          <a:effectLst/>
        </p:spPr>
        <p:txBody>
          <a:bodyPr>
            <a:noAutofit/>
          </a:bodyPr>
          <a:lstStyle/>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a:t>
            </a:r>
            <a:r>
              <a:rPr lang="es-ES" sz="1600" b="1" cap="small" spc="200" dirty="0" smtClean="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Septiembre de 2017</a:t>
            </a:r>
            <a:endPar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827803" y="2069062"/>
            <a:ext cx="7471491" cy="1235703"/>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Unidad de Aprendizaje</a:t>
            </a:r>
          </a:p>
          <a:p>
            <a:pPr algn="ctr" eaLnBrk="0" fontAlgn="auto" hangingPunct="0">
              <a:spcAft>
                <a:spcPts val="0"/>
              </a:spcAft>
              <a:defRPr/>
            </a:pPr>
            <a:r>
              <a:rPr lang="es-MX" sz="36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a:t>
            </a:r>
            <a:r>
              <a:rPr lang="es-MX" sz="36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IOQUÍMICA BÁSICA</a:t>
            </a:r>
            <a:endParaRPr lang="es-MX" sz="36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2" name="1 Tabla"/>
          <p:cNvGraphicFramePr>
            <a:graphicFrameLocks noGrp="1"/>
          </p:cNvGraphicFramePr>
          <p:nvPr>
            <p:extLst/>
          </p:nvPr>
        </p:nvGraphicFramePr>
        <p:xfrm>
          <a:off x="505189" y="476672"/>
          <a:ext cx="8114007" cy="1152128"/>
        </p:xfrm>
        <a:graphic>
          <a:graphicData uri="http://schemas.openxmlformats.org/drawingml/2006/table">
            <a:tbl>
              <a:tblPr firstRow="1" bandRow="1">
                <a:tableStyleId>{5C22544A-7EE6-4342-B048-85BDC9FD1C3A}</a:tableStyleId>
              </a:tblPr>
              <a:tblGrid>
                <a:gridCol w="1273247"/>
                <a:gridCol w="5472608"/>
                <a:gridCol w="1368152"/>
              </a:tblGrid>
              <a:tr h="1152128">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4" name="3 Grupo"/>
          <p:cNvGrpSpPr/>
          <p:nvPr/>
        </p:nvGrpSpPr>
        <p:grpSpPr>
          <a:xfrm>
            <a:off x="508324" y="520916"/>
            <a:ext cx="8030410" cy="1079500"/>
            <a:chOff x="508324" y="520916"/>
            <a:chExt cx="8030410" cy="1079500"/>
          </a:xfrm>
        </p:grpSpPr>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5539393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5383"/>
            <a:ext cx="8229600" cy="780685"/>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3" name="Marcador de contenido 2"/>
          <p:cNvSpPr>
            <a:spLocks noGrp="1"/>
          </p:cNvSpPr>
          <p:nvPr>
            <p:ph idx="1"/>
          </p:nvPr>
        </p:nvSpPr>
        <p:spPr>
          <a:xfrm>
            <a:off x="457200" y="1176982"/>
            <a:ext cx="8229600" cy="5112568"/>
          </a:xfrm>
        </p:spPr>
        <p:txBody>
          <a:bodyPr>
            <a:noAutofit/>
          </a:bodyPr>
          <a:lstStyle/>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enzimas constituyen la clase de proteínas más amplia y más altamente especializada. El término enzima significa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“levadura”</a:t>
            </a:r>
            <a:r>
              <a:rPr lang="es-MX" sz="2200" b="1" cap="small"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porque muchos de los conocimientos que se tienen actualmente sobre las enzimas se han obtenido del estudio de las levaduras, que son microorganismos que producen la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transformación de la glucosa en etanol</a:t>
            </a:r>
            <a:r>
              <a:rPr lang="es-MX" sz="2200" b="1" cap="small"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Las enzimas catalizan las miles de reacciones metabólicas que se dan en las células de todos los seres vivos. </a:t>
            </a:r>
          </a:p>
          <a:p>
            <a:pPr marL="0" lvl="0" indent="0" algn="just" eaLnBrk="0" fontAlgn="base" hangingPunct="0">
              <a:spcBef>
                <a:spcPct val="0"/>
              </a:spcBef>
              <a:spcAft>
                <a:spcPct val="0"/>
              </a:spcAft>
              <a:buNone/>
            </a:pPr>
            <a:endParaRPr lang="es-MX" sz="14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Dada la relevancia de estas biomoléculas y con base en el propósito de la unidad de aprendizaje de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Bioquímica Básica</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los alumnos identifican las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fisicoquímicas de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enzimas, mismas que  permiten llevar a cabo las reacciones metabólicas en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sistemas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biológicos, relacionándolas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aspectos funcionales y dinámicos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una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célula hasta los más altos niveles de organización de los seres vivo</a:t>
            </a:r>
            <a:r>
              <a:rPr lang="es-MX" sz="2200" b="1" dirty="0">
                <a:solidFill>
                  <a:srgbClr val="FFFF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 </a:t>
            </a: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10</a:t>
            </a:fld>
            <a:endParaRPr lang="en-GB"/>
          </a:p>
        </p:txBody>
      </p:sp>
    </p:spTree>
    <p:extLst>
      <p:ext uri="{BB962C8B-B14F-4D97-AF65-F5344CB8AC3E}">
        <p14:creationId xmlns:p14="http://schemas.microsoft.com/office/powerpoint/2010/main" val="16526046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3" name="Marcador de contenido 2"/>
          <p:cNvSpPr>
            <a:spLocks noGrp="1"/>
          </p:cNvSpPr>
          <p:nvPr>
            <p:ph idx="1"/>
          </p:nvPr>
        </p:nvSpPr>
        <p:spPr>
          <a:xfrm>
            <a:off x="457200" y="1268760"/>
            <a:ext cx="8229600" cy="5256584"/>
          </a:xfrm>
        </p:spPr>
        <p:txBody>
          <a:bodyPr>
            <a:normAutofit fontScale="47500" lnSpcReduction="20000"/>
          </a:bodyPr>
          <a:lstStyle/>
          <a:p>
            <a:pPr marL="0" indent="0" algn="just" eaLnBrk="0" fontAlgn="base" hangingPunct="0">
              <a:lnSpc>
                <a:spcPct val="120000"/>
              </a:lnSpc>
              <a:spcBef>
                <a:spcPct val="0"/>
              </a:spcBef>
              <a:spcAft>
                <a:spcPct val="0"/>
              </a:spcAft>
              <a:buNone/>
            </a:pP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Desde hace muchos siglos se han utilizado las propiedades de las enzimas para la producción de etanol o para la fabricación de quesos y fármacos. Pero durante mucho tiempo estuvo vigente la </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del Vitalismo</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postulada por </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Luis Pasteur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1850, según la cual haría falta un ser vivo para conseguir un producto orgánico. </a:t>
            </a:r>
            <a:r>
              <a:rPr lang="es-MX" sz="4600" b="1" cap="small" dirty="0" err="1"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Eduard</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4600" b="1" cap="small" dirty="0" err="1"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Buchner</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1897 consiguió extraer de las células de levadura las enzimas que catalizan la </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Fermentación Alcohólica</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demostrando de esta manera que pueden actuar independientemente de la estructura celular. </a:t>
            </a:r>
          </a:p>
          <a:p>
            <a:pPr marL="0" indent="0" algn="just" eaLnBrk="0" fontAlgn="base" hangingPunct="0">
              <a:lnSpc>
                <a:spcPct val="120000"/>
              </a:lnSpc>
              <a:spcBef>
                <a:spcPct val="0"/>
              </a:spcBef>
              <a:spcAft>
                <a:spcPct val="0"/>
              </a:spcAft>
              <a:buNone/>
            </a:pPr>
            <a:endParaRPr lang="es-MX" sz="46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eaLnBrk="0" fontAlgn="base" hangingPunct="0">
              <a:lnSpc>
                <a:spcPct val="120000"/>
              </a:lnSpc>
              <a:spcBef>
                <a:spcPct val="0"/>
              </a:spcBef>
              <a:spcAft>
                <a:spcPct val="0"/>
              </a:spcAft>
              <a:buNone/>
            </a:pP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Muchos descubrimientos como estos han permitido diferenciar </a:t>
            </a:r>
            <a:r>
              <a:rPr lang="es-MX" sz="46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composición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química, la organización </a:t>
            </a:r>
            <a:r>
              <a:rPr lang="es-MX" sz="46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estructural y funcional de las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 de las otras clases de proteína; así como explicar y contrastar la catálisis biológica en comparación con otros procedimientos de catálisis convencionales. </a:t>
            </a:r>
            <a:r>
              <a:rPr lang="es-MX" sz="4000" b="1" dirty="0">
                <a:solidFill>
                  <a:srgbClr val="FFFF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lvl="0" indent="0" algn="just" eaLnBrk="0" fontAlgn="base" hangingPunct="0">
              <a:lnSpc>
                <a:spcPct val="120000"/>
              </a:lnSpc>
              <a:spcBef>
                <a:spcPct val="0"/>
              </a:spcBef>
              <a:spcAft>
                <a:spcPct val="0"/>
              </a:spcAft>
              <a:buNone/>
            </a:pPr>
            <a:endParaRPr lang="es-MX" sz="28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buNone/>
            </a:pPr>
            <a:endParaRPr lang="es-MX" sz="36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11</a:t>
            </a:fld>
            <a:endParaRPr lang="en-GB"/>
          </a:p>
        </p:txBody>
      </p:sp>
    </p:spTree>
    <p:extLst>
      <p:ext uri="{BB962C8B-B14F-4D97-AF65-F5344CB8AC3E}">
        <p14:creationId xmlns:p14="http://schemas.microsoft.com/office/powerpoint/2010/main" val="1115102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96752"/>
            <a:ext cx="8229600" cy="4680520"/>
          </a:xfrm>
        </p:spPr>
        <p:txBody>
          <a:bodyPr>
            <a:noAutofit/>
          </a:bodyPr>
          <a:lstStyle/>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ejemplo, los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sistemas biológicos están formados por una enorme variedad de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bioquímicas</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 inmensa mayoría de las cuales se llevan a cabo por entidades proteicas con actividad catalítica conocidas como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lvl="0" indent="0" algn="just" eaLnBrk="0" fontAlgn="base" hangingPunct="0">
              <a:spcBef>
                <a:spcPct val="0"/>
              </a:spcBef>
              <a:spcAft>
                <a:spcPct val="0"/>
              </a:spcAft>
              <a:buNone/>
            </a:pPr>
            <a:endPar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metabolismo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del griego </a:t>
            </a:r>
            <a:r>
              <a:rPr lang="es-MX" sz="2200" b="1" i="1" dirty="0" err="1"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μετ</a:t>
            </a:r>
            <a:r>
              <a:rPr lang="es-MX" sz="2200" b="1" i="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αβολή</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metabole</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que significa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cambio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más el sufijo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ισμός</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ismo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que significa </a:t>
            </a:r>
            <a:r>
              <a:rPr lang="es-MX" sz="2200" b="1" i="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cualidad;</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decir,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cualidad que tienen los seres vivos de poder cambiar químicamente la naturaleza de ciertas sustancias</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conjunto de reacciones bioquímicas y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procesos fisicoquímicos que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ocurren en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una célula</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en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organismos vivos.​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Estos complejos procesos interrelacionados son la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base de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vida</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 escala molecular y permiten las diversas actividades de las células</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crecer, reproducirse,</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mantener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 estructuras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responder a estímulos,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entre otras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actividades.</a:t>
            </a:r>
            <a:endParaRPr lang="es-MX" sz="2200" b="1" spc="100"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12</a:t>
            </a:fld>
            <a:endParaRPr lang="en-GB"/>
          </a:p>
        </p:txBody>
      </p:sp>
      <p:sp>
        <p:nvSpPr>
          <p:cNvPr id="6"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834359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700392"/>
            <a:ext cx="8229600" cy="4320896"/>
          </a:xfrm>
        </p:spPr>
        <p:txBody>
          <a:bodyPr>
            <a:noAutofit/>
          </a:bodyPr>
          <a:lstStyle/>
          <a:p>
            <a:pPr marL="0" indent="0" algn="just">
              <a:buNone/>
            </a:pP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economía que la actividad celular impone sobre sus recursos obliga a organizar estrictamente las reacciones químicas del metabolismo en vías o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rutas metabólicas</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las que un compuesto químico denominado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sustrato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transformado en otro que recibe el nombre de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producto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éste a su vez funciona como sustrato para generar otro producto, en una secuencia de reacciones en las que intervienen diferentes enzimas; por lo general, una para cada sustrato-reacción. </a:t>
            </a:r>
          </a:p>
          <a:p>
            <a:pPr marL="0" indent="0" algn="just">
              <a:buNone/>
            </a:pPr>
            <a:endPar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diagrama de la siguiente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diapositiva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muestra las diversas rutas metabólicas, representando con un círculo cerrado cada reacción catalizada por una enzima.  </a:t>
            </a:r>
          </a:p>
          <a:p>
            <a:pPr marL="0" indent="0">
              <a:buNone/>
            </a:pPr>
            <a:endParaRPr lang="es-MX" sz="2400" b="1" spc="100" dirty="0">
              <a:solidFill>
                <a:schemeClr val="accent3">
                  <a:lumMod val="60000"/>
                  <a:lumOff val="4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13</a:t>
            </a:fld>
            <a:endParaRPr lang="en-GB"/>
          </a:p>
        </p:txBody>
      </p:sp>
      <p:sp>
        <p:nvSpPr>
          <p:cNvPr id="7"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26647096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14</a:t>
            </a:fld>
            <a:endParaRPr lang="en-GB"/>
          </a:p>
        </p:txBody>
      </p:sp>
      <p:grpSp>
        <p:nvGrpSpPr>
          <p:cNvPr id="3" name="Grupo 2"/>
          <p:cNvGrpSpPr/>
          <p:nvPr/>
        </p:nvGrpSpPr>
        <p:grpSpPr>
          <a:xfrm>
            <a:off x="-32" y="-24"/>
            <a:ext cx="9174555" cy="6876000"/>
            <a:chOff x="-32" y="-24"/>
            <a:chExt cx="9174555" cy="6876000"/>
          </a:xfrm>
        </p:grpSpPr>
        <p:pic>
          <p:nvPicPr>
            <p:cNvPr id="2050" name="Picture 2" descr="C:\Users\Ana Margarita\Documents\pathways.gif"/>
            <p:cNvPicPr>
              <a:picLocks noChangeAspect="1" noChangeArrowheads="1"/>
            </p:cNvPicPr>
            <p:nvPr/>
          </p:nvPicPr>
          <p:blipFill>
            <a:blip r:embed="rId2" cstate="print"/>
            <a:srcRect/>
            <a:stretch>
              <a:fillRect/>
            </a:stretch>
          </p:blipFill>
          <p:spPr bwMode="auto">
            <a:xfrm>
              <a:off x="-32" y="-24"/>
              <a:ext cx="9174555" cy="6876000"/>
            </a:xfrm>
            <a:prstGeom prst="rect">
              <a:avLst/>
            </a:prstGeom>
            <a:noFill/>
          </p:spPr>
        </p:pic>
        <p:sp>
          <p:nvSpPr>
            <p:cNvPr id="4" name="Rectángulo 3"/>
            <p:cNvSpPr/>
            <p:nvPr/>
          </p:nvSpPr>
          <p:spPr>
            <a:xfrm>
              <a:off x="332165" y="6507654"/>
              <a:ext cx="3122255" cy="350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Esquema del Metabolismo</a:t>
              </a:r>
            </a:p>
            <a:p>
              <a:pPr algn="ctr"/>
              <a:r>
                <a:rPr lang="es-MX" sz="12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Fuente: web.standford.edu.,2017</a:t>
              </a:r>
              <a:endParaRPr lang="es-MX" sz="1200" b="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Tree>
    <p:extLst>
      <p:ext uri="{BB962C8B-B14F-4D97-AF65-F5344CB8AC3E}">
        <p14:creationId xmlns:p14="http://schemas.microsoft.com/office/powerpoint/2010/main" val="712276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3829" y="1339003"/>
            <a:ext cx="4186808" cy="5015582"/>
          </a:xfrm>
        </p:spPr>
        <p:txBody>
          <a:bodyPr>
            <a:noAutofit/>
          </a:bodyPr>
          <a:lstStyle/>
          <a:p>
            <a:pPr marL="0" indent="0" algn="just">
              <a:buNone/>
            </a:pP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a:t>
            </a:r>
            <a:r>
              <a:rPr lang="es-MX" sz="2000" b="1"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cruciales en el metabolismo porque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agilizan</a:t>
            </a:r>
            <a:r>
              <a:rPr lang="es-MX" sz="2000" b="1"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fisicoquímicas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 convertir posibles reacciones termodinámicas deseadas pero "no favorables", mediante un acoplamiento en reacciones favorables. </a:t>
            </a:r>
            <a:r>
              <a:rPr lang="es-MX" sz="20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también se comportan como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factores reguladores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las vías metabólicas —de las que modifican la funcionalidad y por ende la actividad completa— en respuesta al ambiente y a las necesidades de la célula o según la presencia de señales de otras células</a:t>
            </a:r>
            <a:r>
              <a:rPr lang="es-MX" sz="20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None/>
            </a:pPr>
            <a:endPar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15</a:t>
            </a:fld>
            <a:endParaRPr lang="en-GB" dirty="0"/>
          </a:p>
        </p:txBody>
      </p:sp>
      <p:sp>
        <p:nvSpPr>
          <p:cNvPr id="6"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2" name="Imagen 1"/>
          <p:cNvPicPr>
            <a:picLocks noChangeAspect="1"/>
          </p:cNvPicPr>
          <p:nvPr/>
        </p:nvPicPr>
        <p:blipFill>
          <a:blip r:embed="rId2"/>
          <a:stretch>
            <a:fillRect/>
          </a:stretch>
        </p:blipFill>
        <p:spPr>
          <a:xfrm>
            <a:off x="4825626" y="1645648"/>
            <a:ext cx="4016016" cy="4016016"/>
          </a:xfrm>
          <a:prstGeom prst="rect">
            <a:avLst/>
          </a:prstGeom>
        </p:spPr>
      </p:pic>
      <p:sp>
        <p:nvSpPr>
          <p:cNvPr id="7" name="Rectángulo 6"/>
          <p:cNvSpPr/>
          <p:nvPr/>
        </p:nvSpPr>
        <p:spPr>
          <a:xfrm>
            <a:off x="4694439" y="5765615"/>
            <a:ext cx="4278390" cy="444537"/>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Química de la Pepsina.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rPr>
              <a:t>Stock </a:t>
            </a:r>
            <a:r>
              <a:rPr lang="es-MX" sz="1200" dirty="0" err="1">
                <a:latin typeface="Microsoft Sans Serif" panose="020B0604020202020204" pitchFamily="34" charset="0"/>
                <a:ea typeface="Microsoft Sans Serif" panose="020B0604020202020204" pitchFamily="34" charset="0"/>
                <a:cs typeface="Microsoft Sans Serif" panose="020B0604020202020204" pitchFamily="34" charset="0"/>
              </a:rPr>
              <a:t>Photo</a:t>
            </a:r>
            <a:r>
              <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rPr>
              <a:t> 16647850</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450574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39952" y="1268760"/>
            <a:ext cx="4690864" cy="5256584"/>
          </a:xfrm>
        </p:spPr>
        <p:txBody>
          <a:bodyPr>
            <a:noAutofit/>
          </a:bodyPr>
          <a:lstStyle/>
          <a:p>
            <a:pPr marL="0" indent="0" algn="just">
              <a:buNone/>
            </a:pPr>
            <a:r>
              <a:rPr lang="es-MX" sz="21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 </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polímeros biológicos que catalizan las reacciones químicas que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hacen posible la vida </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tal como la conocemos. La presencia y el  mantenimiento de un conjunto completo y equilibrado de enzimas son esenciales para la desintegración de nutrientes a fin de que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proporcionen  energía </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bloques de construcción químicos; el montaje de esos bloques de construcción hacia proteínas, DNA, membranas, células y tejidos, y la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utilización de energía para impulsar la motilidad celular</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 función neural y la contracción muscular.</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16</a:t>
            </a:fld>
            <a:endParaRPr lang="en-GB"/>
          </a:p>
        </p:txBody>
      </p:sp>
      <p:sp>
        <p:nvSpPr>
          <p:cNvPr id="6"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3074" name="Picture 2" descr="https://upload.wikimedia.org/wikipedia/commons/7/7f/Carbonic_anhydrase_1CA2_active_si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802" y="1853461"/>
            <a:ext cx="3672407" cy="3672408"/>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194726" y="5697735"/>
            <a:ext cx="3894516" cy="444537"/>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del sitio activo de la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Anhidrasa</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Carbónica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Wordpress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6228420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2 Marcador de contenido"/>
          <p:cNvSpPr>
            <a:spLocks noGrp="1"/>
          </p:cNvSpPr>
          <p:nvPr>
            <p:ph idx="1"/>
          </p:nvPr>
        </p:nvSpPr>
        <p:spPr>
          <a:xfrm>
            <a:off x="609600" y="1483120"/>
            <a:ext cx="4267200" cy="4114800"/>
          </a:xfrm>
        </p:spPr>
        <p:txBody>
          <a:bodyPr>
            <a:noAutofit/>
          </a:bodyPr>
          <a:lstStyle/>
          <a:p>
            <a:pPr marL="0" indent="0" algn="just" eaLnBrk="1" hangingPunct="1">
              <a:spcBef>
                <a:spcPts val="0"/>
              </a:spcBef>
              <a:buFontTx/>
              <a:buNone/>
            </a:pPr>
            <a:r>
              <a:rPr lang="es-ES" sz="3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Explicar la </a:t>
            </a: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 </a:t>
            </a:r>
            <a:r>
              <a:rPr lang="es-ES" sz="3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para comprender las </a:t>
            </a: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reacciones metabólicas </a:t>
            </a:r>
            <a:r>
              <a:rPr lang="es-ES" sz="3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que se realizan en la materia orgánica</a:t>
            </a:r>
          </a:p>
        </p:txBody>
      </p:sp>
      <p:pic>
        <p:nvPicPr>
          <p:cNvPr id="3074" name="Picture 2" descr="http://prevencion-de-salud.com/wp-content/enzima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0516" y="1854382"/>
            <a:ext cx="3467948" cy="336325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17</a:t>
            </a:fld>
            <a:endParaRPr lang="en-GB"/>
          </a:p>
        </p:txBody>
      </p:sp>
      <p:sp>
        <p:nvSpPr>
          <p:cNvPr id="7"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Propósito del Tema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6" name="Rectángulo 5"/>
          <p:cNvSpPr/>
          <p:nvPr/>
        </p:nvSpPr>
        <p:spPr>
          <a:xfrm>
            <a:off x="5248817" y="5373216"/>
            <a:ext cx="3535859"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Medical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Press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2 Marcador de contenido"/>
          <p:cNvSpPr>
            <a:spLocks noGrp="1"/>
          </p:cNvSpPr>
          <p:nvPr>
            <p:ph idx="1"/>
          </p:nvPr>
        </p:nvSpPr>
        <p:spPr>
          <a:xfrm>
            <a:off x="467544" y="2316416"/>
            <a:ext cx="4267200" cy="3200400"/>
          </a:xfrm>
        </p:spPr>
        <p:txBody>
          <a:bodyPr>
            <a:noAutofit/>
          </a:bodyPr>
          <a:lstStyle/>
          <a:p>
            <a:pPr marL="0" indent="0" algn="just" eaLnBrk="1" hangingPunct="1">
              <a:spcBef>
                <a:spcPts val="0"/>
              </a:spcBef>
              <a:buFontTx/>
              <a:buNone/>
            </a:pPr>
            <a:r>
              <a:rPr lang="es-ES" sz="4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Explicar los fundamentos básicos de las </a:t>
            </a:r>
            <a:r>
              <a:rPr lang="es-ES" sz="4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reacciones enzimáticas</a:t>
            </a:r>
          </a:p>
        </p:txBody>
      </p:sp>
      <p:pic>
        <p:nvPicPr>
          <p:cNvPr id="5" name="Picture 2" descr="http://prevencion-de-salud.com/wp-content/enzima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9039" y="2243673"/>
            <a:ext cx="3467948" cy="336325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18</a:t>
            </a:fld>
            <a:endParaRPr lang="en-GB"/>
          </a:p>
        </p:txBody>
      </p:sp>
      <p:sp>
        <p:nvSpPr>
          <p:cNvPr id="7"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Propósito del Tema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ángulo 7"/>
          <p:cNvSpPr/>
          <p:nvPr/>
        </p:nvSpPr>
        <p:spPr>
          <a:xfrm>
            <a:off x="5153774" y="5684971"/>
            <a:ext cx="3535859"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Medical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Press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2 Marcador de contenido"/>
          <p:cNvSpPr>
            <a:spLocks noGrp="1"/>
          </p:cNvSpPr>
          <p:nvPr>
            <p:ph idx="1"/>
          </p:nvPr>
        </p:nvSpPr>
        <p:spPr>
          <a:xfrm>
            <a:off x="551506" y="1528385"/>
            <a:ext cx="4267200" cy="4114800"/>
          </a:xfrm>
        </p:spPr>
        <p:txBody>
          <a:bodyPr>
            <a:noAutofit/>
          </a:bodyPr>
          <a:lstStyle/>
          <a:p>
            <a:pPr marL="0" indent="0" algn="just" eaLnBrk="1" hangingPunct="1">
              <a:lnSpc>
                <a:spcPct val="110000"/>
              </a:lnSpc>
              <a:spcBef>
                <a:spcPts val="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Comprender la importancia del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Modelo de </a:t>
            </a:r>
            <a:r>
              <a:rPr lang="es-ES"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Michaelis</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Menten</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para explicar la cinética de las reacciones catalizadas por enzimas</a:t>
            </a:r>
          </a:p>
        </p:txBody>
      </p:sp>
      <p:pic>
        <p:nvPicPr>
          <p:cNvPr id="5" name="Picture 2" descr="http://prevencion-de-salud.com/wp-content/enzima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3357" y="2009543"/>
            <a:ext cx="3467948" cy="336325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19</a:t>
            </a:fld>
            <a:endParaRPr lang="en-GB"/>
          </a:p>
        </p:txBody>
      </p:sp>
      <p:sp>
        <p:nvSpPr>
          <p:cNvPr id="7"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Propósito del Tema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ángulo 7"/>
          <p:cNvSpPr/>
          <p:nvPr/>
        </p:nvSpPr>
        <p:spPr>
          <a:xfrm>
            <a:off x="5228454" y="5453029"/>
            <a:ext cx="3535859"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Medical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Press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124744"/>
            <a:ext cx="8253164" cy="5256584"/>
          </a:xfrm>
        </p:spPr>
        <p:txBody>
          <a:bodyPr>
            <a:noAutofit/>
          </a:bodyPr>
          <a:lstStyle/>
          <a:p>
            <a:pPr algn="just">
              <a:spcAft>
                <a:spcPts val="0"/>
              </a:spcAft>
            </a:pPr>
            <a:r>
              <a:rPr lang="es-MX" sz="2000" dirty="0">
                <a:solidFill>
                  <a:srgbClr val="FFFFEF"/>
                </a:solidFill>
                <a:latin typeface="Microsoft Sans Serif" panose="020B0604020202020204" pitchFamily="34" charset="0"/>
                <a:ea typeface="Times New Roman" panose="02020603050405020304" pitchFamily="18" charset="0"/>
              </a:rPr>
              <a:t>Debido a que cada vez más actividades de enseñanza-aprendizaje tienen lugar en línea o en aulas “inteligentes”, que disponen de una computadora y un equipo audiovisual, los profesores optamos por el uso de las presentaciones de </a:t>
            </a:r>
            <a:r>
              <a:rPr lang="es-MX" sz="2000" dirty="0" err="1">
                <a:solidFill>
                  <a:srgbClr val="FFFFEF"/>
                </a:solidFill>
                <a:latin typeface="Microsoft Sans Serif" panose="020B0604020202020204" pitchFamily="34" charset="0"/>
                <a:ea typeface="Times New Roman" panose="02020603050405020304" pitchFamily="18" charset="0"/>
              </a:rPr>
              <a:t>Power</a:t>
            </a:r>
            <a:r>
              <a:rPr lang="es-MX" sz="2000" dirty="0">
                <a:solidFill>
                  <a:srgbClr val="FFFFEF"/>
                </a:solidFill>
                <a:latin typeface="Microsoft Sans Serif" panose="020B0604020202020204" pitchFamily="34" charset="0"/>
                <a:ea typeface="Times New Roman" panose="02020603050405020304" pitchFamily="18" charset="0"/>
              </a:rPr>
              <a:t> Point</a:t>
            </a:r>
            <a:r>
              <a:rPr lang="es-MX" sz="2000" b="1" dirty="0">
                <a:solidFill>
                  <a:srgbClr val="FFFFEF"/>
                </a:solidFill>
                <a:latin typeface="Microsoft Sans Serif" panose="020B0604020202020204" pitchFamily="34" charset="0"/>
                <a:ea typeface="Times New Roman" panose="02020603050405020304" pitchFamily="18" charset="0"/>
              </a:rPr>
              <a:t> </a:t>
            </a:r>
            <a:r>
              <a:rPr lang="es-MX" sz="2000" dirty="0">
                <a:solidFill>
                  <a:srgbClr val="FFFFEF"/>
                </a:solidFill>
                <a:latin typeface="Microsoft Sans Serif" panose="020B0604020202020204" pitchFamily="34" charset="0"/>
                <a:ea typeface="Times New Roman" panose="02020603050405020304" pitchFamily="18" charset="0"/>
              </a:rPr>
              <a:t>para acompañar a los alumnos en sus procesos de instrucción o formación. La utilización de este tipo de recursos didácticos ayuda a los estudiantes a relacionarse de forma más favorable con el profesor, además de que los mantiene más interesados en el material que se presenta, ya que es de gran ayuda para su experiencia de aprendizaje</a:t>
            </a:r>
            <a:r>
              <a:rPr lang="es-MX" sz="2000" dirty="0" smtClean="0">
                <a:solidFill>
                  <a:srgbClr val="FFFFEF"/>
                </a:solidFill>
                <a:latin typeface="Microsoft Sans Serif" panose="020B0604020202020204" pitchFamily="34" charset="0"/>
                <a:ea typeface="Times New Roman" panose="02020603050405020304" pitchFamily="18" charset="0"/>
              </a:rPr>
              <a:t>.</a:t>
            </a:r>
          </a:p>
          <a:p>
            <a:pPr algn="just">
              <a:spcAft>
                <a:spcPts val="0"/>
              </a:spcAft>
            </a:pPr>
            <a:endParaRPr lang="es-MX" sz="1200" dirty="0">
              <a:solidFill>
                <a:srgbClr val="FFFFEF"/>
              </a:solidFill>
              <a:latin typeface="Microsoft Sans Serif" panose="020B0604020202020204" pitchFamily="34" charset="0"/>
              <a:ea typeface="Times New Roman" panose="02020603050405020304" pitchFamily="18" charset="0"/>
            </a:endParaRPr>
          </a:p>
          <a:p>
            <a:pPr algn="just">
              <a:spcAft>
                <a:spcPts val="0"/>
              </a:spcAft>
            </a:pPr>
            <a:r>
              <a:rPr lang="es-MX" sz="2000" dirty="0" smtClean="0">
                <a:solidFill>
                  <a:srgbClr val="FFFFEF"/>
                </a:solidFill>
                <a:latin typeface="Microsoft Sans Serif" panose="020B0604020202020204" pitchFamily="34" charset="0"/>
                <a:ea typeface="Times New Roman" panose="02020603050405020304" pitchFamily="18" charset="0"/>
              </a:rPr>
              <a:t>Existen </a:t>
            </a:r>
            <a:r>
              <a:rPr lang="es-MX" sz="2000" dirty="0">
                <a:solidFill>
                  <a:srgbClr val="FFFFEF"/>
                </a:solidFill>
                <a:latin typeface="Microsoft Sans Serif" panose="020B0604020202020204" pitchFamily="34" charset="0"/>
                <a:ea typeface="Times New Roman" panose="02020603050405020304" pitchFamily="18" charset="0"/>
              </a:rPr>
              <a:t>tres objetivos que prácticamente definen cualquier tipo de presentación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a:t>
            </a:r>
            <a:r>
              <a:rPr lang="es-MX" sz="2000" dirty="0" smtClean="0">
                <a:solidFill>
                  <a:srgbClr val="FFFFEF"/>
                </a:solidFill>
                <a:latin typeface="Microsoft Sans Serif" panose="020B0604020202020204" pitchFamily="34" charset="0"/>
                <a:ea typeface="Times New Roman" panose="02020603050405020304" pitchFamily="18" charset="0"/>
              </a:rPr>
              <a:t>captar </a:t>
            </a:r>
            <a:r>
              <a:rPr lang="es-MX" sz="2000" dirty="0">
                <a:solidFill>
                  <a:srgbClr val="FFFFEF"/>
                </a:solidFill>
                <a:latin typeface="Microsoft Sans Serif" panose="020B0604020202020204" pitchFamily="34" charset="0"/>
                <a:ea typeface="Times New Roman" panose="02020603050405020304" pitchFamily="18" charset="0"/>
              </a:rPr>
              <a:t>el interés de los estudiantes y mantenerlo. </a:t>
            </a: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2 Marcador de contenido"/>
          <p:cNvSpPr>
            <a:spLocks noGrp="1"/>
          </p:cNvSpPr>
          <p:nvPr>
            <p:ph idx="1"/>
          </p:nvPr>
        </p:nvSpPr>
        <p:spPr>
          <a:xfrm>
            <a:off x="677363" y="2060848"/>
            <a:ext cx="3876947" cy="3582470"/>
          </a:xfrm>
        </p:spPr>
        <p:txBody>
          <a:bodyPr>
            <a:noAutofit/>
          </a:bodyPr>
          <a:lstStyle/>
          <a:p>
            <a:pPr marL="0" indent="0" algn="just" eaLnBrk="1" hangingPunct="1">
              <a:spcBef>
                <a:spcPts val="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Explicar los diferentes tipos de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inhibiciones enzimáticas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la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regulación de la actividad enzimática</a:t>
            </a:r>
            <a:endParaRPr lang="es-ES" sz="24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5" name="Picture 2" descr="http://prevencion-de-salud.com/wp-content/enzima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5476" y="2099502"/>
            <a:ext cx="3467948" cy="336325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20</a:t>
            </a:fld>
            <a:endParaRPr lang="en-GB"/>
          </a:p>
        </p:txBody>
      </p:sp>
      <p:sp>
        <p:nvSpPr>
          <p:cNvPr id="7"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Propósito del Tema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ángulo 7"/>
          <p:cNvSpPr/>
          <p:nvPr/>
        </p:nvSpPr>
        <p:spPr>
          <a:xfrm>
            <a:off x="5149234" y="5497878"/>
            <a:ext cx="3535859"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Medical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Press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21</a:t>
            </a:fld>
            <a:endParaRPr lang="en-GB"/>
          </a:p>
        </p:txBody>
      </p:sp>
      <p:grpSp>
        <p:nvGrpSpPr>
          <p:cNvPr id="2" name="Grupo 1"/>
          <p:cNvGrpSpPr/>
          <p:nvPr/>
        </p:nvGrpSpPr>
        <p:grpSpPr>
          <a:xfrm>
            <a:off x="863814" y="1276536"/>
            <a:ext cx="7385150" cy="5096613"/>
            <a:chOff x="467544" y="930193"/>
            <a:chExt cx="7385150" cy="4989422"/>
          </a:xfrm>
        </p:grpSpPr>
        <p:sp>
          <p:nvSpPr>
            <p:cNvPr id="4" name="Rectángulo redondeado 3"/>
            <p:cNvSpPr/>
            <p:nvPr/>
          </p:nvSpPr>
          <p:spPr>
            <a:xfrm>
              <a:off x="467544" y="3113383"/>
              <a:ext cx="2088232" cy="540000"/>
            </a:xfrm>
            <a:prstGeom prst="roundRect">
              <a:avLst/>
            </a:prstGeom>
            <a:solidFill>
              <a:srgbClr val="66FFFF"/>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es-MX" b="1" dirty="0" smtClean="0">
                  <a:solidFill>
                    <a:srgbClr val="FF0000"/>
                  </a:solidFill>
                  <a:latin typeface="Arial" panose="020B0604020202020204" pitchFamily="34" charset="0"/>
                  <a:cs typeface="Arial" panose="020B0604020202020204" pitchFamily="34" charset="0"/>
                </a:rPr>
                <a:t>ENZIMAS</a:t>
              </a:r>
              <a:endParaRPr lang="es-MX" b="1" dirty="0">
                <a:solidFill>
                  <a:srgbClr val="FF0000"/>
                </a:solidFill>
                <a:latin typeface="Arial" panose="020B0604020202020204" pitchFamily="34" charset="0"/>
                <a:cs typeface="Arial" panose="020B0604020202020204" pitchFamily="34" charset="0"/>
              </a:endParaRPr>
            </a:p>
          </p:txBody>
        </p:sp>
        <p:grpSp>
          <p:nvGrpSpPr>
            <p:cNvPr id="24" name="Grupo 23"/>
            <p:cNvGrpSpPr/>
            <p:nvPr/>
          </p:nvGrpSpPr>
          <p:grpSpPr>
            <a:xfrm>
              <a:off x="3005496" y="3751601"/>
              <a:ext cx="4836121" cy="2168014"/>
              <a:chOff x="2921468" y="4119862"/>
              <a:chExt cx="4836121" cy="2168014"/>
            </a:xfrm>
            <a:solidFill>
              <a:srgbClr val="FEECFA"/>
            </a:solidFill>
          </p:grpSpPr>
          <p:sp>
            <p:nvSpPr>
              <p:cNvPr id="5" name="Rectángulo redondeado 4"/>
              <p:cNvSpPr/>
              <p:nvPr/>
            </p:nvSpPr>
            <p:spPr>
              <a:xfrm>
                <a:off x="2921468" y="5001333"/>
                <a:ext cx="2160000" cy="360040"/>
              </a:xfrm>
              <a:prstGeom prst="roundRect">
                <a:avLst/>
              </a:prstGeom>
              <a:solidFill>
                <a:srgbClr val="FF99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rgbClr val="FFFFEF"/>
                    </a:solidFill>
                    <a:latin typeface="Arial" panose="020B0604020202020204" pitchFamily="34" charset="0"/>
                    <a:cs typeface="Arial" panose="020B0604020202020204" pitchFamily="34" charset="0"/>
                  </a:rPr>
                  <a:t>Cinética Enzimática</a:t>
                </a:r>
                <a:endParaRPr lang="es-MX" sz="1500" b="1" dirty="0">
                  <a:solidFill>
                    <a:srgbClr val="FFFFEF"/>
                  </a:solidFill>
                  <a:latin typeface="Arial" panose="020B0604020202020204" pitchFamily="34" charset="0"/>
                  <a:cs typeface="Arial" panose="020B0604020202020204" pitchFamily="34" charset="0"/>
                </a:endParaRPr>
              </a:p>
            </p:txBody>
          </p:sp>
          <p:sp>
            <p:nvSpPr>
              <p:cNvPr id="19" name="Rectángulo redondeado 18"/>
              <p:cNvSpPr/>
              <p:nvPr/>
            </p:nvSpPr>
            <p:spPr>
              <a:xfrm>
                <a:off x="5518048" y="4119862"/>
                <a:ext cx="2232000" cy="352429"/>
              </a:xfrm>
              <a:prstGeom prst="round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accent6">
                        <a:lumMod val="50000"/>
                      </a:schemeClr>
                    </a:solidFill>
                    <a:latin typeface="Arial" panose="020B0604020202020204" pitchFamily="34" charset="0"/>
                    <a:cs typeface="Arial" panose="020B0604020202020204" pitchFamily="34" charset="0"/>
                  </a:rPr>
                  <a:t>Conceptos básicos</a:t>
                </a:r>
                <a:endParaRPr lang="es-MX" sz="1700" b="1" dirty="0">
                  <a:solidFill>
                    <a:schemeClr val="accent6">
                      <a:lumMod val="50000"/>
                    </a:schemeClr>
                  </a:solidFill>
                  <a:latin typeface="Arial" panose="020B0604020202020204" pitchFamily="34" charset="0"/>
                  <a:cs typeface="Arial" panose="020B0604020202020204" pitchFamily="34" charset="0"/>
                </a:endParaRPr>
              </a:p>
            </p:txBody>
          </p:sp>
          <p:sp>
            <p:nvSpPr>
              <p:cNvPr id="20" name="Rectángulo redondeado 19"/>
              <p:cNvSpPr/>
              <p:nvPr/>
            </p:nvSpPr>
            <p:spPr>
              <a:xfrm>
                <a:off x="5525589" y="4578183"/>
                <a:ext cx="2232000" cy="352429"/>
              </a:xfrm>
              <a:prstGeom prst="round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accent6">
                        <a:lumMod val="50000"/>
                      </a:schemeClr>
                    </a:solidFill>
                    <a:latin typeface="Arial" panose="020B0604020202020204" pitchFamily="34" charset="0"/>
                    <a:cs typeface="Arial" panose="020B0604020202020204" pitchFamily="34" charset="0"/>
                  </a:rPr>
                  <a:t>Cinética Enzimática</a:t>
                </a:r>
                <a:endParaRPr lang="es-MX" sz="1700" b="1" dirty="0">
                  <a:solidFill>
                    <a:schemeClr val="accent6">
                      <a:lumMod val="50000"/>
                    </a:schemeClr>
                  </a:solidFill>
                  <a:latin typeface="Arial" panose="020B0604020202020204" pitchFamily="34" charset="0"/>
                  <a:cs typeface="Arial" panose="020B0604020202020204" pitchFamily="34" charset="0"/>
                </a:endParaRPr>
              </a:p>
            </p:txBody>
          </p:sp>
          <p:sp>
            <p:nvSpPr>
              <p:cNvPr id="21" name="Rectángulo redondeado 20"/>
              <p:cNvSpPr/>
              <p:nvPr/>
            </p:nvSpPr>
            <p:spPr>
              <a:xfrm>
                <a:off x="5515036" y="5047825"/>
                <a:ext cx="2232000" cy="352429"/>
              </a:xfrm>
              <a:prstGeom prst="round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b="1" dirty="0" smtClean="0">
                    <a:solidFill>
                      <a:schemeClr val="accent6">
                        <a:lumMod val="50000"/>
                      </a:schemeClr>
                    </a:solidFill>
                    <a:latin typeface="Arial" panose="020B0604020202020204" pitchFamily="34" charset="0"/>
                    <a:cs typeface="Arial" panose="020B0604020202020204" pitchFamily="34" charset="0"/>
                  </a:rPr>
                  <a:t>Modelo de </a:t>
                </a:r>
                <a:r>
                  <a:rPr lang="es-MX" sz="1050" b="1" dirty="0" err="1" smtClean="0">
                    <a:solidFill>
                      <a:schemeClr val="accent6">
                        <a:lumMod val="50000"/>
                      </a:schemeClr>
                    </a:solidFill>
                    <a:latin typeface="Arial" panose="020B0604020202020204" pitchFamily="34" charset="0"/>
                    <a:cs typeface="Arial" panose="020B0604020202020204" pitchFamily="34" charset="0"/>
                  </a:rPr>
                  <a:t>Michaelis</a:t>
                </a:r>
                <a:r>
                  <a:rPr lang="es-MX" sz="1050" b="1" dirty="0" smtClean="0">
                    <a:solidFill>
                      <a:schemeClr val="accent6">
                        <a:lumMod val="50000"/>
                      </a:schemeClr>
                    </a:solidFill>
                    <a:latin typeface="Arial" panose="020B0604020202020204" pitchFamily="34" charset="0"/>
                    <a:cs typeface="Arial" panose="020B0604020202020204" pitchFamily="34" charset="0"/>
                  </a:rPr>
                  <a:t> </a:t>
                </a:r>
                <a:r>
                  <a:rPr lang="es-MX" sz="1050" b="1" dirty="0" err="1" smtClean="0">
                    <a:solidFill>
                      <a:schemeClr val="accent6">
                        <a:lumMod val="50000"/>
                      </a:schemeClr>
                    </a:solidFill>
                    <a:latin typeface="Arial" panose="020B0604020202020204" pitchFamily="34" charset="0"/>
                    <a:cs typeface="Arial" panose="020B0604020202020204" pitchFamily="34" charset="0"/>
                  </a:rPr>
                  <a:t>Menten</a:t>
                </a:r>
                <a:endParaRPr lang="es-MX" sz="1400" b="1" dirty="0">
                  <a:solidFill>
                    <a:schemeClr val="accent6">
                      <a:lumMod val="50000"/>
                    </a:schemeClr>
                  </a:solidFill>
                  <a:latin typeface="Arial" panose="020B0604020202020204" pitchFamily="34" charset="0"/>
                  <a:cs typeface="Arial" panose="020B0604020202020204" pitchFamily="34" charset="0"/>
                </a:endParaRPr>
              </a:p>
            </p:txBody>
          </p:sp>
          <p:sp>
            <p:nvSpPr>
              <p:cNvPr id="22" name="Rectángulo redondeado 21"/>
              <p:cNvSpPr/>
              <p:nvPr/>
            </p:nvSpPr>
            <p:spPr>
              <a:xfrm>
                <a:off x="5518042" y="5488427"/>
                <a:ext cx="2232000" cy="352429"/>
              </a:xfrm>
              <a:prstGeom prst="round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6">
                        <a:lumMod val="50000"/>
                      </a:schemeClr>
                    </a:solidFill>
                    <a:latin typeface="Arial" panose="020B0604020202020204" pitchFamily="34" charset="0"/>
                    <a:cs typeface="Arial" panose="020B0604020202020204" pitchFamily="34" charset="0"/>
                  </a:rPr>
                  <a:t>Cálculo de Km y Vmax</a:t>
                </a:r>
                <a:endParaRPr lang="es-MX" b="1" dirty="0">
                  <a:solidFill>
                    <a:schemeClr val="accent6">
                      <a:lumMod val="50000"/>
                    </a:schemeClr>
                  </a:solidFill>
                  <a:latin typeface="Arial" panose="020B0604020202020204" pitchFamily="34" charset="0"/>
                  <a:cs typeface="Arial" panose="020B0604020202020204" pitchFamily="34" charset="0"/>
                </a:endParaRPr>
              </a:p>
            </p:txBody>
          </p:sp>
          <p:sp>
            <p:nvSpPr>
              <p:cNvPr id="23" name="Rectángulo redondeado 22"/>
              <p:cNvSpPr/>
              <p:nvPr/>
            </p:nvSpPr>
            <p:spPr>
              <a:xfrm>
                <a:off x="5518042" y="5935448"/>
                <a:ext cx="2232000" cy="352428"/>
              </a:xfrm>
              <a:prstGeom prst="round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accent6">
                        <a:lumMod val="50000"/>
                      </a:schemeClr>
                    </a:solidFill>
                    <a:latin typeface="Arial" panose="020B0604020202020204" pitchFamily="34" charset="0"/>
                    <a:cs typeface="Arial" panose="020B0604020202020204" pitchFamily="34" charset="0"/>
                  </a:rPr>
                  <a:t>Regulación enzimática</a:t>
                </a:r>
                <a:endParaRPr lang="es-MX" sz="1500" b="1" dirty="0">
                  <a:solidFill>
                    <a:schemeClr val="accent6">
                      <a:lumMod val="50000"/>
                    </a:schemeClr>
                  </a:solidFill>
                  <a:latin typeface="Arial" panose="020B0604020202020204" pitchFamily="34" charset="0"/>
                  <a:cs typeface="Arial" panose="020B0604020202020204" pitchFamily="34" charset="0"/>
                </a:endParaRPr>
              </a:p>
            </p:txBody>
          </p:sp>
        </p:grpSp>
        <p:grpSp>
          <p:nvGrpSpPr>
            <p:cNvPr id="14" name="Grupo 13"/>
            <p:cNvGrpSpPr/>
            <p:nvPr/>
          </p:nvGrpSpPr>
          <p:grpSpPr>
            <a:xfrm>
              <a:off x="2519539" y="2019146"/>
              <a:ext cx="477795" cy="2804899"/>
              <a:chOff x="2510486" y="1991987"/>
              <a:chExt cx="477795" cy="2804899"/>
            </a:xfrm>
          </p:grpSpPr>
          <p:cxnSp>
            <p:nvCxnSpPr>
              <p:cNvPr id="6" name="Conector recto 5"/>
              <p:cNvCxnSpPr/>
              <p:nvPr/>
            </p:nvCxnSpPr>
            <p:spPr>
              <a:xfrm>
                <a:off x="2691571" y="1997609"/>
                <a:ext cx="0" cy="2794145"/>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flipV="1">
                <a:off x="2680793" y="1991987"/>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a:off x="2510486" y="3383383"/>
                <a:ext cx="183905"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flipV="1">
                <a:off x="2671481" y="4796886"/>
                <a:ext cx="316800"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grpSp>
        <p:grpSp>
          <p:nvGrpSpPr>
            <p:cNvPr id="9" name="Grupo 8"/>
            <p:cNvGrpSpPr/>
            <p:nvPr/>
          </p:nvGrpSpPr>
          <p:grpSpPr>
            <a:xfrm>
              <a:off x="2981093" y="930193"/>
              <a:ext cx="4871601" cy="2228465"/>
              <a:chOff x="2981093" y="930193"/>
              <a:chExt cx="4566279" cy="2228465"/>
            </a:xfrm>
          </p:grpSpPr>
          <p:grpSp>
            <p:nvGrpSpPr>
              <p:cNvPr id="33" name="Grupo 32"/>
              <p:cNvGrpSpPr/>
              <p:nvPr/>
            </p:nvGrpSpPr>
            <p:grpSpPr>
              <a:xfrm>
                <a:off x="2981093" y="930193"/>
                <a:ext cx="4566279" cy="1769674"/>
                <a:chOff x="2902782" y="368452"/>
                <a:chExt cx="4566279" cy="1769674"/>
              </a:xfrm>
            </p:grpSpPr>
            <p:sp>
              <p:nvSpPr>
                <p:cNvPr id="7" name="Rectángulo redondeado 6"/>
                <p:cNvSpPr/>
                <p:nvPr/>
              </p:nvSpPr>
              <p:spPr>
                <a:xfrm>
                  <a:off x="2902782" y="1250238"/>
                  <a:ext cx="2024625" cy="360040"/>
                </a:xfrm>
                <a:prstGeom prst="roundRect">
                  <a:avLst/>
                </a:prstGeom>
                <a:solidFill>
                  <a:srgbClr val="FF99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Características </a:t>
                  </a:r>
                  <a:r>
                    <a:rPr lang="es-MX" b="1" dirty="0" smtClean="0">
                      <a:solidFill>
                        <a:srgbClr val="FFFFEF"/>
                      </a:solidFill>
                    </a:rPr>
                    <a:t> </a:t>
                  </a:r>
                  <a:endParaRPr lang="es-MX" b="1" dirty="0">
                    <a:solidFill>
                      <a:srgbClr val="FFFFEF"/>
                    </a:solidFill>
                  </a:endParaRPr>
                </a:p>
              </p:txBody>
            </p:sp>
            <p:grpSp>
              <p:nvGrpSpPr>
                <p:cNvPr id="32" name="Grupo 31"/>
                <p:cNvGrpSpPr/>
                <p:nvPr/>
              </p:nvGrpSpPr>
              <p:grpSpPr>
                <a:xfrm>
                  <a:off x="5371134" y="368452"/>
                  <a:ext cx="2097927" cy="1769674"/>
                  <a:chOff x="5371134" y="368452"/>
                  <a:chExt cx="2097927" cy="1769674"/>
                </a:xfrm>
              </p:grpSpPr>
              <p:sp>
                <p:nvSpPr>
                  <p:cNvPr id="8" name="Rectángulo redondeado 7"/>
                  <p:cNvSpPr/>
                  <p:nvPr/>
                </p:nvSpPr>
                <p:spPr>
                  <a:xfrm>
                    <a:off x="5371134" y="368452"/>
                    <a:ext cx="2092112" cy="360040"/>
                  </a:xfrm>
                  <a:prstGeom prst="roundRect">
                    <a:avLst/>
                  </a:prstGeom>
                  <a:solidFill>
                    <a:schemeClr val="bg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cap="small" dirty="0" smtClean="0">
                        <a:solidFill>
                          <a:schemeClr val="accent6">
                            <a:lumMod val="50000"/>
                          </a:schemeClr>
                        </a:solidFill>
                        <a:latin typeface="Arial" panose="020B0604020202020204" pitchFamily="34" charset="0"/>
                        <a:cs typeface="Arial" panose="020B0604020202020204" pitchFamily="34" charset="0"/>
                      </a:rPr>
                      <a:t>Propiedades</a:t>
                    </a:r>
                    <a:endParaRPr lang="es-MX" b="1" cap="small" dirty="0">
                      <a:solidFill>
                        <a:schemeClr val="accent6">
                          <a:lumMod val="50000"/>
                        </a:schemeClr>
                      </a:solidFill>
                      <a:latin typeface="Arial" panose="020B0604020202020204" pitchFamily="34" charset="0"/>
                      <a:cs typeface="Arial" panose="020B0604020202020204" pitchFamily="34" charset="0"/>
                    </a:endParaRPr>
                  </a:p>
                </p:txBody>
              </p:sp>
              <p:sp>
                <p:nvSpPr>
                  <p:cNvPr id="10" name="Rectángulo redondeado 9"/>
                  <p:cNvSpPr/>
                  <p:nvPr/>
                </p:nvSpPr>
                <p:spPr>
                  <a:xfrm>
                    <a:off x="5373891" y="850024"/>
                    <a:ext cx="2092112" cy="360040"/>
                  </a:xfrm>
                  <a:prstGeom prst="roundRect">
                    <a:avLst/>
                  </a:prstGeom>
                  <a:solidFill>
                    <a:schemeClr val="bg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cap="small" dirty="0" smtClean="0">
                        <a:solidFill>
                          <a:schemeClr val="accent6">
                            <a:lumMod val="50000"/>
                          </a:schemeClr>
                        </a:solidFill>
                        <a:latin typeface="Arial" panose="020B0604020202020204" pitchFamily="34" charset="0"/>
                        <a:cs typeface="Arial" panose="020B0604020202020204" pitchFamily="34" charset="0"/>
                      </a:rPr>
                      <a:t>Catálisis Enzimática</a:t>
                    </a:r>
                    <a:endParaRPr lang="es-MX" sz="1600" b="1" cap="small" dirty="0">
                      <a:solidFill>
                        <a:schemeClr val="accent6">
                          <a:lumMod val="50000"/>
                        </a:schemeClr>
                      </a:solidFill>
                      <a:latin typeface="Arial" panose="020B0604020202020204" pitchFamily="34" charset="0"/>
                      <a:cs typeface="Arial" panose="020B0604020202020204" pitchFamily="34" charset="0"/>
                    </a:endParaRPr>
                  </a:p>
                </p:txBody>
              </p:sp>
              <p:sp>
                <p:nvSpPr>
                  <p:cNvPr id="11" name="Rectángulo redondeado 10"/>
                  <p:cNvSpPr/>
                  <p:nvPr/>
                </p:nvSpPr>
                <p:spPr>
                  <a:xfrm>
                    <a:off x="5376949" y="1295565"/>
                    <a:ext cx="2092112" cy="360040"/>
                  </a:xfrm>
                  <a:prstGeom prst="roundRect">
                    <a:avLst/>
                  </a:prstGeom>
                  <a:solidFill>
                    <a:schemeClr val="bg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cap="small" dirty="0" smtClean="0">
                        <a:solidFill>
                          <a:schemeClr val="accent6">
                            <a:lumMod val="50000"/>
                          </a:schemeClr>
                        </a:solidFill>
                        <a:latin typeface="Arial" panose="020B0604020202020204" pitchFamily="34" charset="0"/>
                        <a:cs typeface="Arial" panose="020B0604020202020204" pitchFamily="34" charset="0"/>
                      </a:rPr>
                      <a:t>Mecanismo de Acción</a:t>
                    </a:r>
                    <a:endParaRPr lang="es-MX" sz="1500" b="1" cap="small" dirty="0">
                      <a:solidFill>
                        <a:schemeClr val="accent6">
                          <a:lumMod val="50000"/>
                        </a:schemeClr>
                      </a:solidFill>
                      <a:latin typeface="Arial" panose="020B0604020202020204" pitchFamily="34" charset="0"/>
                      <a:cs typeface="Arial" panose="020B0604020202020204" pitchFamily="34" charset="0"/>
                    </a:endParaRPr>
                  </a:p>
                </p:txBody>
              </p:sp>
              <p:sp>
                <p:nvSpPr>
                  <p:cNvPr id="12" name="Rectángulo redondeado 11"/>
                  <p:cNvSpPr/>
                  <p:nvPr/>
                </p:nvSpPr>
                <p:spPr>
                  <a:xfrm>
                    <a:off x="5374458" y="1778086"/>
                    <a:ext cx="2092112" cy="360040"/>
                  </a:xfrm>
                  <a:prstGeom prst="roundRect">
                    <a:avLst/>
                  </a:prstGeom>
                  <a:solidFill>
                    <a:schemeClr val="bg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cap="small" dirty="0" smtClean="0">
                        <a:solidFill>
                          <a:schemeClr val="accent6">
                            <a:lumMod val="50000"/>
                          </a:schemeClr>
                        </a:solidFill>
                        <a:latin typeface="Arial" panose="020B0604020202020204" pitchFamily="34" charset="0"/>
                        <a:cs typeface="Arial" panose="020B0604020202020204" pitchFamily="34" charset="0"/>
                      </a:rPr>
                      <a:t>Nomenclatura</a:t>
                    </a:r>
                    <a:endParaRPr lang="es-MX" b="1" cap="small" dirty="0">
                      <a:solidFill>
                        <a:schemeClr val="accent6">
                          <a:lumMod val="50000"/>
                        </a:schemeClr>
                      </a:solidFill>
                      <a:latin typeface="Arial" panose="020B0604020202020204" pitchFamily="34" charset="0"/>
                      <a:cs typeface="Arial" panose="020B0604020202020204" pitchFamily="34" charset="0"/>
                    </a:endParaRPr>
                  </a:p>
                </p:txBody>
              </p:sp>
            </p:grpSp>
          </p:grpSp>
          <p:sp>
            <p:nvSpPr>
              <p:cNvPr id="36" name="Rectángulo redondeado 35"/>
              <p:cNvSpPr/>
              <p:nvPr/>
            </p:nvSpPr>
            <p:spPr>
              <a:xfrm>
                <a:off x="5452202" y="2798618"/>
                <a:ext cx="2092112" cy="360040"/>
              </a:xfrm>
              <a:prstGeom prst="roundRect">
                <a:avLst/>
              </a:prstGeom>
              <a:solidFill>
                <a:schemeClr val="bg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cap="small" dirty="0">
                    <a:solidFill>
                      <a:schemeClr val="accent6">
                        <a:lumMod val="50000"/>
                      </a:schemeClr>
                    </a:solidFill>
                    <a:latin typeface="Arial" panose="020B0604020202020204" pitchFamily="34" charset="0"/>
                    <a:cs typeface="Arial" panose="020B0604020202020204" pitchFamily="34" charset="0"/>
                  </a:rPr>
                  <a:t>Clasificación</a:t>
                </a:r>
              </a:p>
            </p:txBody>
          </p:sp>
        </p:grpSp>
      </p:grpSp>
      <p:sp>
        <p:nvSpPr>
          <p:cNvPr id="25" name="Título 1"/>
          <p:cNvSpPr txBox="1">
            <a:spLocks/>
          </p:cNvSpPr>
          <p:nvPr/>
        </p:nvSpPr>
        <p:spPr>
          <a:xfrm>
            <a:off x="457200" y="215739"/>
            <a:ext cx="8229600" cy="64519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Contenido temático</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grpSp>
        <p:nvGrpSpPr>
          <p:cNvPr id="15" name="Grupo 14"/>
          <p:cNvGrpSpPr/>
          <p:nvPr/>
        </p:nvGrpSpPr>
        <p:grpSpPr>
          <a:xfrm>
            <a:off x="5529313" y="1503722"/>
            <a:ext cx="504000" cy="1908000"/>
            <a:chOff x="5529313" y="1503722"/>
            <a:chExt cx="504000" cy="1908000"/>
          </a:xfrm>
        </p:grpSpPr>
        <p:cxnSp>
          <p:nvCxnSpPr>
            <p:cNvPr id="27" name="Conector recto 26"/>
            <p:cNvCxnSpPr/>
            <p:nvPr/>
          </p:nvCxnSpPr>
          <p:spPr>
            <a:xfrm>
              <a:off x="5724128" y="1503722"/>
              <a:ext cx="0" cy="190800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flipV="1">
              <a:off x="5703193" y="3411722"/>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flipV="1">
              <a:off x="5703193" y="2924944"/>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flipV="1">
              <a:off x="5703193" y="1988840"/>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a:xfrm flipV="1">
              <a:off x="5703193" y="1514562"/>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a:xfrm flipV="1">
              <a:off x="5529313" y="2420888"/>
              <a:ext cx="504000"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grpSp>
      <p:grpSp>
        <p:nvGrpSpPr>
          <p:cNvPr id="39" name="Grupo 38"/>
          <p:cNvGrpSpPr/>
          <p:nvPr/>
        </p:nvGrpSpPr>
        <p:grpSpPr>
          <a:xfrm>
            <a:off x="5560588" y="4343595"/>
            <a:ext cx="432000" cy="1926000"/>
            <a:chOff x="5574578" y="1503722"/>
            <a:chExt cx="432000" cy="1926000"/>
          </a:xfrm>
        </p:grpSpPr>
        <p:cxnSp>
          <p:nvCxnSpPr>
            <p:cNvPr id="40" name="Conector recto 39"/>
            <p:cNvCxnSpPr/>
            <p:nvPr/>
          </p:nvCxnSpPr>
          <p:spPr>
            <a:xfrm>
              <a:off x="5715075" y="1503722"/>
              <a:ext cx="0" cy="192600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a:xfrm flipV="1">
              <a:off x="5703193" y="3411722"/>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a:xfrm flipV="1">
              <a:off x="5703193" y="2924944"/>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a:xfrm flipV="1">
              <a:off x="5703193" y="1988840"/>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a:xfrm flipV="1">
              <a:off x="5703193" y="1514562"/>
              <a:ext cx="301194"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a:xfrm flipV="1">
              <a:off x="5574578" y="2420888"/>
              <a:ext cx="432000"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grpSp>
      <p:sp>
        <p:nvSpPr>
          <p:cNvPr id="46" name="Rectángulo 45"/>
          <p:cNvSpPr/>
          <p:nvPr/>
        </p:nvSpPr>
        <p:spPr>
          <a:xfrm>
            <a:off x="971982" y="6088210"/>
            <a:ext cx="3535859"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Diagrama contenido temático.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085543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hu.eus/biomoleculas/enzimas/mm/lock_key_anim.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2666" y="1758639"/>
            <a:ext cx="7200800" cy="399523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a:xfrm>
            <a:off x="495300" y="188640"/>
            <a:ext cx="8153400" cy="1143000"/>
          </a:xfrm>
          <a:prstGeom prst="rect">
            <a:avLst/>
          </a:prstGeom>
        </p:spPr>
        <p:txBody>
          <a:bodyPr>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6000" b="1"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ENZIMAS</a:t>
            </a:r>
          </a:p>
        </p:txBody>
      </p:sp>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22</a:t>
            </a:fld>
            <a:endParaRPr lang="en-GB"/>
          </a:p>
        </p:txBody>
      </p:sp>
      <p:sp>
        <p:nvSpPr>
          <p:cNvPr id="6" name="Rectángulo 5"/>
          <p:cNvSpPr/>
          <p:nvPr/>
        </p:nvSpPr>
        <p:spPr>
          <a:xfrm>
            <a:off x="1259481" y="6183516"/>
            <a:ext cx="6641894" cy="3471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Formación de Glucosa-6-Fosfato por acción de la Enzima Glucosa-6-Fosfatasa.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Curso de Biomoléculas, Universidad del País Vasco;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263855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393838"/>
            <a:ext cx="8219255" cy="3170099"/>
          </a:xfrm>
          <a:prstGeom prst="rect">
            <a:avLst/>
          </a:prstGeom>
          <a:noFill/>
        </p:spPr>
        <p:txBody>
          <a:bodyPr wrap="square" rtlCol="0">
            <a:spAutoFit/>
          </a:bodyPr>
          <a:lstStyle/>
          <a:p>
            <a:pPr algn="just">
              <a:lnSpc>
                <a:spcPts val="4000"/>
              </a:lnSpc>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Los Bioquímicos han investigado las enzimas (catalizadores biológicos) por más de 130 años, mucho antes de que comprendieran las bases físicas y químicas de los organismos vivos, dándole intuitivamente mucha importancia  a las enzimas.</a:t>
            </a:r>
            <a:r>
              <a:rPr lang="es-MX" sz="2800" b="1" spc="100" dirty="0" smtClean="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endParaRPr lang="es-MX" sz="2800"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23</a:t>
            </a:fld>
            <a:endParaRPr lang="en-GB"/>
          </a:p>
        </p:txBody>
      </p:sp>
      <p:pic>
        <p:nvPicPr>
          <p:cNvPr id="5" name="Imagen 4"/>
          <p:cNvPicPr>
            <a:picLocks noChangeAspect="1"/>
          </p:cNvPicPr>
          <p:nvPr/>
        </p:nvPicPr>
        <p:blipFill>
          <a:blip r:embed="rId2"/>
          <a:stretch>
            <a:fillRect/>
          </a:stretch>
        </p:blipFill>
        <p:spPr>
          <a:xfrm>
            <a:off x="1023937" y="4832350"/>
            <a:ext cx="7096125" cy="1524000"/>
          </a:xfrm>
          <a:prstGeom prst="rect">
            <a:avLst/>
          </a:prstGeom>
        </p:spPr>
      </p:pic>
      <p:sp>
        <p:nvSpPr>
          <p:cNvPr id="6" name="1 Título"/>
          <p:cNvSpPr txBox="1">
            <a:spLocks/>
          </p:cNvSpPr>
          <p:nvPr/>
        </p:nvSpPr>
        <p:spPr>
          <a:xfrm>
            <a:off x="152400" y="277922"/>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636726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753260"/>
            <a:ext cx="8219256" cy="4196020"/>
          </a:xfrm>
          <a:prstGeom prst="rect">
            <a:avLst/>
          </a:prstGeom>
          <a:noFill/>
        </p:spPr>
        <p:txBody>
          <a:bodyPr wrap="square" rtlCol="0">
            <a:spAutoFit/>
          </a:bodyPr>
          <a:lstStyle/>
          <a:p>
            <a:pPr algn="just">
              <a:lnSpc>
                <a:spcPts val="4000"/>
              </a:lnSpc>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Todos estos trabajos demostraron finalmente que casi todo proceso en los seres vivos sucede a causa de las reacciones catalizadas por </a:t>
            </a:r>
            <a:r>
              <a:rPr lang="es-MX" sz="28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ENZIMAS</a:t>
            </a:r>
            <a:r>
              <a:rPr lang="es-MX" sz="2800" b="1" spc="100" dirty="0" smtClean="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Hasta fechas recientes todas las enzimas conocidas eran proteínas, pero investigaciones innovadoras revelaron que las moléculas de Ácido Ribonucleico también tiene propiedades catalíticas.</a:t>
            </a:r>
            <a:r>
              <a:rPr lang="es-MX" sz="2800"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endParaRPr lang="es-MX" sz="2800"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24</a:t>
            </a:fld>
            <a:endParaRPr lang="en-GB"/>
          </a:p>
        </p:txBody>
      </p:sp>
      <p:sp>
        <p:nvSpPr>
          <p:cNvPr id="6" name="1 Título"/>
          <p:cNvSpPr txBox="1">
            <a:spLocks/>
          </p:cNvSpPr>
          <p:nvPr/>
        </p:nvSpPr>
        <p:spPr>
          <a:xfrm>
            <a:off x="161453" y="323187"/>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5298283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ehu.eus/biomoleculas/enzimas/mm/indfit.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6529" y="1711105"/>
            <a:ext cx="5688632" cy="380612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25</a:t>
            </a:fld>
            <a:endParaRPr lang="en-GB"/>
          </a:p>
        </p:txBody>
      </p:sp>
      <p:sp>
        <p:nvSpPr>
          <p:cNvPr id="7" name="Rectángulo 6"/>
          <p:cNvSpPr/>
          <p:nvPr/>
        </p:nvSpPr>
        <p:spPr>
          <a:xfrm>
            <a:off x="1259481" y="6129198"/>
            <a:ext cx="6641894" cy="3471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Curso de Biomoléculas, Universidad del País Vasco;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1 Título"/>
          <p:cNvSpPr txBox="1">
            <a:spLocks/>
          </p:cNvSpPr>
          <p:nvPr/>
        </p:nvSpPr>
        <p:spPr>
          <a:xfrm>
            <a:off x="152400" y="314134"/>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9007000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384785"/>
            <a:ext cx="8219256" cy="5009064"/>
          </a:xfrm>
          <a:prstGeom prst="rect">
            <a:avLst/>
          </a:prstGeom>
          <a:noFill/>
        </p:spPr>
        <p:txBody>
          <a:bodyPr wrap="square" rtlCol="0">
            <a:spAutoFit/>
          </a:bodyPr>
          <a:lstStyle/>
          <a:p>
            <a:pPr algn="just">
              <a:lnSpc>
                <a:spcPts val="4100"/>
              </a:lnSpc>
            </a:pP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Sin </a:t>
            </a:r>
            <a:r>
              <a:rPr lang="es-MX"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enzimas</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la mayor parte de las miles de reacciones bioquímicas que sustentan los procesos vitales ocurrirían a velocidades imperceptibles.</a:t>
            </a:r>
          </a:p>
          <a:p>
            <a:pPr algn="just"/>
            <a:endParaRPr lang="es-MX" sz="1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lnSpc>
                <a:spcPts val="4100"/>
              </a:lnSpc>
            </a:pP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Determinaciones recientes de reacciones no catalizadas en agua van desde cinco segundos para la hidratación del CO</a:t>
            </a:r>
            <a:r>
              <a:rPr lang="es-MX" sz="3000" b="1" spc="100" baseline="-250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hasta 1100 millones de años para la descarboxilación de la Glicina.</a:t>
            </a:r>
            <a:endParaRPr lang="es-MX" sz="3000" b="1" spc="100" dirty="0">
              <a:solidFill>
                <a:srgbClr val="FFFFEF"/>
              </a:solidFill>
              <a:effectLst>
                <a:outerShdw blurRad="38100" dist="38100" dir="2700000" algn="tl">
                  <a:srgbClr val="000000">
                    <a:alpha val="43137"/>
                  </a:srgbClr>
                </a:outerShdw>
              </a:effectLst>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26</a:t>
            </a:fld>
            <a:endParaRPr lang="en-GB"/>
          </a:p>
        </p:txBody>
      </p:sp>
      <p:sp>
        <p:nvSpPr>
          <p:cNvPr id="6" name="1 Título"/>
          <p:cNvSpPr txBox="1">
            <a:spLocks/>
          </p:cNvSpPr>
          <p:nvPr/>
        </p:nvSpPr>
        <p:spPr>
          <a:xfrm>
            <a:off x="152400" y="277922"/>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0333009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84401" y="1268760"/>
            <a:ext cx="7992888" cy="5221942"/>
          </a:xfrm>
          <a:prstGeom prst="rect">
            <a:avLst/>
          </a:prstGeom>
          <a:noFill/>
        </p:spPr>
        <p:txBody>
          <a:bodyPr wrap="square" rtlCol="0">
            <a:spAutoFit/>
          </a:bodyPr>
          <a:lstStyle/>
          <a:p>
            <a:pPr marL="457200" indent="-457200" algn="just">
              <a:lnSpc>
                <a:spcPts val="4000"/>
              </a:lnSpc>
              <a:buFont typeface="Arial" panose="020B0604020202020204" pitchFamily="34" charset="0"/>
              <a:buChar char="•"/>
            </a:pP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 </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Peróxido de Hidrógeno </a:t>
            </a:r>
            <a:r>
              <a:rPr lang="es-MX" sz="2800" b="1"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a:t>
            </a:r>
            <a:r>
              <a:rPr lang="es-MX" sz="2800" b="1" spc="150" baseline="-2500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MX" sz="2800" b="1" spc="150" baseline="-2500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 tóxico para la mayoría de los organismos vivos. </a:t>
            </a:r>
            <a:endPar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Muchos </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organismos son capaces de destruir el </a:t>
            </a:r>
            <a:r>
              <a:rPr lang="es-MX" sz="2800" b="1"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a:t>
            </a:r>
            <a:r>
              <a:rPr lang="es-MX" sz="2800" b="1" spc="150"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MX" sz="2800" b="1" spc="150"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mediante la acción de enzimas antes de que pueda realizar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algún </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daño. </a:t>
            </a:r>
            <a:endPar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 </a:t>
            </a:r>
            <a:r>
              <a:rPr lang="es-MX" sz="2800" b="1"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a:t>
            </a:r>
            <a:r>
              <a:rPr lang="es-MX" sz="2800" b="1" spc="150"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MX" sz="2800" b="1" spc="150"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se convierte en oxígeno y agua según la siguiente reacción: </a:t>
            </a:r>
            <a:endPar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ctr">
              <a:lnSpc>
                <a:spcPts val="4000"/>
              </a:lnSpc>
            </a:pPr>
            <a:r>
              <a:rPr lang="es-MX" sz="3200" b="1"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 </a:t>
            </a:r>
            <a:r>
              <a:rPr lang="es-MX" sz="3200" b="1"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a:t>
            </a:r>
            <a:r>
              <a:rPr lang="es-MX" sz="3200" b="1"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3200" b="1"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MX" sz="3200" b="1"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3200" b="1"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 2 H</a:t>
            </a:r>
            <a:r>
              <a:rPr lang="es-MX" sz="3200" b="1"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3200" b="1"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 + O</a:t>
            </a:r>
            <a:r>
              <a:rPr lang="es-MX" sz="3200" b="1" baseline="-2500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3200" b="1"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endParaRPr lang="es-MX" sz="3200" b="1"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27</a:t>
            </a:fld>
            <a:endParaRPr lang="en-GB"/>
          </a:p>
        </p:txBody>
      </p:sp>
      <p:sp>
        <p:nvSpPr>
          <p:cNvPr id="5" name="1 Título"/>
          <p:cNvSpPr txBox="1">
            <a:spLocks/>
          </p:cNvSpPr>
          <p:nvPr/>
        </p:nvSpPr>
        <p:spPr>
          <a:xfrm>
            <a:off x="152400" y="277922"/>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7192963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493005"/>
            <a:ext cx="8219256" cy="4708981"/>
          </a:xfrm>
          <a:prstGeom prst="rect">
            <a:avLst/>
          </a:prstGeom>
          <a:noFill/>
        </p:spPr>
        <p:txBody>
          <a:bodyPr wrap="square" rtlCol="0">
            <a:spAutoFit/>
          </a:bodyPr>
          <a:lstStyle/>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Aunque </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esta reacción ocurre espontáneamente, las </a:t>
            </a:r>
            <a:r>
              <a:rPr lang="es-MX" sz="3200" b="1" cap="small"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enzimas incrementan la velocidad de reacción </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forma considerable. </a:t>
            </a:r>
            <a:endPar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 </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conoce que al menos dos enzimas diferentes catalizan esta reacción: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a:t>
            </a:r>
            <a:r>
              <a:rPr lang="es-MX" sz="3200" b="1" cap="small"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atalasa</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que se encuentra en animales y protistas</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MX" sz="2800" b="1" spc="150" dirty="0" smtClean="0">
                <a:solidFill>
                  <a:srgbClr val="FFFFEF"/>
                </a:solidFill>
                <a:effectLst>
                  <a:outerShdw blurRad="38100" dist="38100" dir="2700000" algn="tl">
                    <a:srgbClr val="000000">
                      <a:alpha val="43137"/>
                    </a:srgbClr>
                  </a:outerShdw>
                </a:effectLst>
              </a:rPr>
              <a:t>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b)</a:t>
            </a:r>
            <a:r>
              <a:rPr lang="es-MX" sz="3200" b="1" cap="small"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eroxidasa</a:t>
            </a:r>
            <a:r>
              <a:rPr lang="es-MX" sz="2800" b="1" spc="150" dirty="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que se encuentra en las plantas. </a:t>
            </a:r>
            <a:r>
              <a:rPr lang="es-MX" sz="2800" spc="150" dirty="0">
                <a:solidFill>
                  <a:srgbClr val="FFFFEF"/>
                </a:solidFill>
                <a:latin typeface="Microsoft Sans Serif" panose="020B0604020202020204" pitchFamily="34" charset="0"/>
                <a:cs typeface="Microsoft Sans Serif" panose="020B0604020202020204" pitchFamily="34" charset="0"/>
              </a:rPr>
              <a:t> </a:t>
            </a:r>
            <a:r>
              <a:rPr lang="es-MX" sz="2800" spc="150" dirty="0" smtClean="0">
                <a:solidFill>
                  <a:srgbClr val="FFFFEF"/>
                </a:solidFill>
                <a:latin typeface="Microsoft Sans Serif" panose="020B0604020202020204" pitchFamily="34" charset="0"/>
                <a:cs typeface="Microsoft Sans Serif" panose="020B0604020202020204" pitchFamily="34" charset="0"/>
              </a:rPr>
              <a:t>  </a:t>
            </a:r>
            <a:endParaRPr lang="es-MX" sz="2800" spc="150" dirty="0">
              <a:solidFill>
                <a:srgbClr val="FFFFEF"/>
              </a:solidFill>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28</a:t>
            </a:fld>
            <a:endParaRPr lang="en-GB"/>
          </a:p>
        </p:txBody>
      </p:sp>
      <p:sp>
        <p:nvSpPr>
          <p:cNvPr id="5" name="1 Título"/>
          <p:cNvSpPr txBox="1">
            <a:spLocks/>
          </p:cNvSpPr>
          <p:nvPr/>
        </p:nvSpPr>
        <p:spPr>
          <a:xfrm>
            <a:off x="152400" y="314134"/>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0020214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267512"/>
            <a:ext cx="8219256" cy="5221942"/>
          </a:xfrm>
          <a:prstGeom prst="rect">
            <a:avLst/>
          </a:prstGeom>
          <a:noFill/>
        </p:spPr>
        <p:txBody>
          <a:bodyPr wrap="square" rtlCol="0">
            <a:spAutoFit/>
          </a:bodyPr>
          <a:lstStyle/>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 </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degradación espontánea del Peróxido de Hidrógeno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(agua oxigenada) puede tardar varias semanas. </a:t>
            </a: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Al añadirle un </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trocito de ion Férrico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(FeCl</a:t>
            </a:r>
            <a:r>
              <a:rPr lang="es-MX" sz="2800" b="1" spc="150" baseline="-2500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3</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la velocidad de la reacción aumenta 1000 veces.</a:t>
            </a: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Si esta solución se aplica a una cortadita en un dedo, la </a:t>
            </a:r>
            <a:r>
              <a:rPr lang="es-MX" sz="3200" b="1" cap="small"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emoglobina que contiene Hierro</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libera inmediatamente el O</a:t>
            </a:r>
            <a:r>
              <a:rPr lang="es-MX" sz="2800" b="1" spc="150" baseline="-2500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observándose un burbujeo. </a:t>
            </a:r>
            <a:r>
              <a:rPr lang="es-MX" sz="2800" spc="150" dirty="0" smtClean="0">
                <a:solidFill>
                  <a:srgbClr val="FFFFEF"/>
                </a:solidFill>
                <a:latin typeface="Microsoft Sans Serif" panose="020B0604020202020204" pitchFamily="34" charset="0"/>
                <a:cs typeface="Microsoft Sans Serif" panose="020B0604020202020204" pitchFamily="34" charset="0"/>
              </a:rPr>
              <a:t> </a:t>
            </a:r>
            <a:endParaRPr lang="es-MX" sz="2800" spc="150" dirty="0">
              <a:solidFill>
                <a:srgbClr val="FFFFEF"/>
              </a:solidFill>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29</a:t>
            </a:fld>
            <a:endParaRPr lang="en-GB"/>
          </a:p>
        </p:txBody>
      </p:sp>
      <p:sp>
        <p:nvSpPr>
          <p:cNvPr id="5" name="1 Título"/>
          <p:cNvSpPr txBox="1">
            <a:spLocks/>
          </p:cNvSpPr>
          <p:nvPr/>
        </p:nvSpPr>
        <p:spPr>
          <a:xfrm>
            <a:off x="152400" y="260648"/>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6303714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511111"/>
            <a:ext cx="8253164" cy="4680520"/>
          </a:xfrm>
        </p:spPr>
        <p:txBody>
          <a:bodyPr>
            <a:noAutofit/>
          </a:bodyPr>
          <a:lstStyle/>
          <a:p>
            <a:pPr algn="just">
              <a:lnSpc>
                <a:spcPct val="107000"/>
              </a:lnSpc>
              <a:spcAft>
                <a:spcPts val="0"/>
              </a:spcAft>
            </a:pP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Ahora bien, la Bioquímica es la ciencia que estudia los procesos químicos que tienen lugar en los seres vivos. Sus propósitos consisten en estudiar: 1. La composición química de los seres vivos (las biomoléculas), 2. Las relaciones que se establecen entre dichos componentes (interacciones), 3. Sus transformaciones en los seres vivos (metabolismo), 4. La regulación de dichos procesos (fisiología). </a:t>
            </a:r>
            <a:endPar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endPar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Por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lo tanto, el estudio de esta ciencia es difícil de percibirse a través de los sentidos ya que los sucesos que tienen lugar en el interior de un ser vivo no son observables a simple vista; se necesita, por tanto,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facilitar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comprensión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esta clase de conocimientos, a través de la utilización de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diversos recursos, instrumentos y técnicas experimentales que permitan estudiar estos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aspectos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de difícil observación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directa.</a:t>
            </a: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983188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628800"/>
            <a:ext cx="8219256" cy="4196020"/>
          </a:xfrm>
          <a:prstGeom prst="rect">
            <a:avLst/>
          </a:prstGeom>
          <a:noFill/>
        </p:spPr>
        <p:txBody>
          <a:bodyPr wrap="square" rtlCol="0">
            <a:spAutoFit/>
          </a:bodyPr>
          <a:lstStyle/>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 reacción se ha </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acelerado un millón de veces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 comparación con la degradación espontánea. </a:t>
            </a: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 </a:t>
            </a:r>
            <a:r>
              <a:rPr lang="es-MX" sz="3200" b="1" cap="small"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atalasa</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aumenta la velocidad de la descomposición del H</a:t>
            </a:r>
            <a:r>
              <a:rPr lang="es-MX" sz="2800" b="1" spc="150" baseline="-2500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MX" sz="2800" b="1" spc="150" baseline="-2500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mil millones de veces. </a:t>
            </a:r>
          </a:p>
          <a:p>
            <a:pPr marL="457200" indent="-457200" algn="just">
              <a:lnSpc>
                <a:spcPts val="4000"/>
              </a:lnSpc>
              <a:buFont typeface="Arial" panose="020B0604020202020204" pitchFamily="34" charset="0"/>
              <a:buChar char="•"/>
            </a:pP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 </a:t>
            </a:r>
            <a:r>
              <a:rPr lang="es-MX" sz="3200" b="1" cap="small" spc="150"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t>
            </a:r>
            <a:r>
              <a:rPr lang="es-MX" sz="3200" b="1" cap="small" spc="150" dirty="0" smtClean="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atalasa </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defiende a las células frente a los efectos dañinos del H</a:t>
            </a:r>
            <a:r>
              <a:rPr lang="es-MX" sz="2800" b="1" spc="150" baseline="-2500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b="1" spc="15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MX" sz="2800" b="1" spc="150" baseline="-25000" dirty="0" smtClean="0">
                <a:solidFill>
                  <a:srgbClr val="FFFFE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MX" sz="2800" spc="150" dirty="0" smtClean="0">
                <a:solidFill>
                  <a:srgbClr val="FFFFEF"/>
                </a:solidFill>
                <a:latin typeface="Microsoft Sans Serif" panose="020B0604020202020204" pitchFamily="34" charset="0"/>
                <a:cs typeface="Microsoft Sans Serif" panose="020B0604020202020204" pitchFamily="34" charset="0"/>
              </a:rPr>
              <a:t> </a:t>
            </a:r>
            <a:endParaRPr lang="es-MX" sz="2800" spc="150" dirty="0">
              <a:solidFill>
                <a:srgbClr val="FFFFEF"/>
              </a:solidFill>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30</a:t>
            </a:fld>
            <a:endParaRPr lang="en-GB"/>
          </a:p>
        </p:txBody>
      </p:sp>
      <p:sp>
        <p:nvSpPr>
          <p:cNvPr id="5" name="1 Título"/>
          <p:cNvSpPr txBox="1">
            <a:spLocks/>
          </p:cNvSpPr>
          <p:nvPr/>
        </p:nvSpPr>
        <p:spPr>
          <a:xfrm>
            <a:off x="161453" y="332656"/>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6702732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2955556339"/>
              </p:ext>
            </p:extLst>
          </p:nvPr>
        </p:nvGraphicFramePr>
        <p:xfrm>
          <a:off x="61034" y="1387200"/>
          <a:ext cx="9025048" cy="4608511"/>
        </p:xfrm>
        <a:graphic>
          <a:graphicData uri="http://schemas.openxmlformats.org/drawingml/2006/table">
            <a:tbl>
              <a:tblPr firstRow="1" bandRow="1">
                <a:tableStyleId>{5C22544A-7EE6-4342-B048-85BDC9FD1C3A}</a:tableStyleId>
              </a:tblPr>
              <a:tblGrid>
                <a:gridCol w="3733048"/>
                <a:gridCol w="1764000"/>
                <a:gridCol w="1764000"/>
                <a:gridCol w="1764000"/>
              </a:tblGrid>
              <a:tr h="1034320">
                <a:tc gridSpan="4">
                  <a:txBody>
                    <a:bodyPr/>
                    <a:lstStyle/>
                    <a:p>
                      <a:pPr algn="ctr"/>
                      <a:r>
                        <a:rPr lang="es-MX" sz="2400" spc="15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Reducción de la energía de activación requerida para la descomposición del peróxido de hidrógeno</a:t>
                      </a:r>
                      <a:r>
                        <a:rPr lang="es-MX" sz="2400" spc="150"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por medio de catalizadores</a:t>
                      </a:r>
                      <a:endParaRPr lang="es-MX" sz="2400" spc="15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839198">
                <a:tc rowSpan="2">
                  <a:txBody>
                    <a:bodyPr/>
                    <a:lstStyle/>
                    <a:p>
                      <a:pPr algn="ctr"/>
                      <a:r>
                        <a:rPr lang="es-MX" sz="2000" b="1" spc="15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Condiciones de reacción</a:t>
                      </a:r>
                      <a:r>
                        <a:rPr lang="es-MX" sz="2000" b="1" spc="150"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endParaRPr lang="es-MX" sz="2000" b="1" spc="15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gridSpan="2">
                  <a:txBody>
                    <a:bodyPr/>
                    <a:lstStyle/>
                    <a:p>
                      <a:pPr algn="ctr"/>
                      <a:r>
                        <a:rPr lang="es-MX" sz="2000" b="1" spc="150"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Energía libre de activación </a:t>
                      </a:r>
                      <a:endParaRPr lang="es-MX" sz="2000" b="1" spc="150" baseline="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hMerge="1">
                  <a:txBody>
                    <a:bodyPr/>
                    <a:lstStyle/>
                    <a:p>
                      <a:endParaRPr lang="es-MX" sz="2400" dirty="0">
                        <a:solidFill>
                          <a:schemeClr val="accent3"/>
                        </a:solidFill>
                        <a:latin typeface="Microsoft Sans Serif" panose="020B0604020202020204" pitchFamily="34" charset="0"/>
                        <a:cs typeface="Microsoft Sans Serif" panose="020B0604020202020204" pitchFamily="34" charset="0"/>
                      </a:endParaRPr>
                    </a:p>
                  </a:txBody>
                  <a:tcPr>
                    <a:noFill/>
                  </a:tcPr>
                </a:tc>
                <a:tc rowSpan="2">
                  <a:txBody>
                    <a:bodyPr/>
                    <a:lstStyle/>
                    <a:p>
                      <a:pPr algn="ctr"/>
                      <a:r>
                        <a:rPr lang="es-MX" sz="2000" b="1" spc="150"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Velocidad relativa</a:t>
                      </a:r>
                      <a:endParaRPr lang="es-MX" sz="2000" b="1" spc="150" baseline="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r>
              <a:tr h="636377">
                <a:tc vMerge="1">
                  <a:txBody>
                    <a:bodyPr/>
                    <a:lstStyle/>
                    <a:p>
                      <a:endParaRPr lang="es-MX" dirty="0"/>
                    </a:p>
                  </a:txBody>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kJmol</a:t>
                      </a:r>
                      <a:r>
                        <a:rPr lang="es-MX" sz="2000" b="1" baseline="30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a:t>
                      </a:r>
                      <a:endParaRPr lang="es-MX" sz="2000" b="1" baseline="300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kcalmol</a:t>
                      </a:r>
                      <a:r>
                        <a:rPr lang="es-MX" sz="2000" b="1" baseline="30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a:t>
                      </a:r>
                      <a:endParaRPr lang="es-MX" sz="2000" b="1" baseline="300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vMerge="1">
                  <a:txBody>
                    <a:bodyPr/>
                    <a:lstStyle/>
                    <a:p>
                      <a:endParaRPr lang="es-MX" sz="2400" dirty="0">
                        <a:solidFill>
                          <a:schemeClr val="accent3"/>
                        </a:solidFill>
                        <a:latin typeface="Microsoft Sans Serif" panose="020B0604020202020204" pitchFamily="34" charset="0"/>
                        <a:cs typeface="Microsoft Sans Serif" panose="020B0604020202020204" pitchFamily="34" charset="0"/>
                      </a:endParaRPr>
                    </a:p>
                  </a:txBody>
                  <a:tcPr>
                    <a:noFill/>
                  </a:tcPr>
                </a:tc>
              </a:tr>
              <a:tr h="648072">
                <a:tc>
                  <a:txBody>
                    <a:bodyPr/>
                    <a:lstStyle/>
                    <a:p>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Sin catalizador</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75.2</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18.0</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r>
              <a:tr h="648072">
                <a:tc>
                  <a:txBody>
                    <a:bodyPr/>
                    <a:lstStyle/>
                    <a:p>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 presencia de</a:t>
                      </a:r>
                      <a:r>
                        <a:rPr lang="es-MX" sz="2000" b="1"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platino</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48.9</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11.7</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2.77 x 10</a:t>
                      </a:r>
                      <a:r>
                        <a:rPr lang="es-MX" sz="2000" b="1" baseline="30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4</a:t>
                      </a:r>
                      <a:endParaRPr lang="es-MX" sz="2000" b="1" baseline="300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r>
              <a:tr h="648072">
                <a:tc>
                  <a:txBody>
                    <a:bodyPr/>
                    <a:lstStyle/>
                    <a:p>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Catalasa</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23.0</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5.5</a:t>
                      </a:r>
                      <a:endParaRPr lang="es-MX" sz="20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c>
                  <a:txBody>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6.51 x 10</a:t>
                      </a:r>
                      <a:r>
                        <a:rPr lang="es-MX" sz="2000" b="1" baseline="30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8</a:t>
                      </a:r>
                      <a:endParaRPr lang="es-MX" sz="2000" b="1" baseline="300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solidFill>
                      <a:srgbClr val="FFFFEF"/>
                    </a:solidFill>
                  </a:tcPr>
                </a:tc>
              </a:tr>
            </a:tbl>
          </a:graphicData>
        </a:graphic>
      </p:graphicFrame>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31</a:t>
            </a:fld>
            <a:endParaRPr lang="en-GB"/>
          </a:p>
        </p:txBody>
      </p:sp>
      <p:sp>
        <p:nvSpPr>
          <p:cNvPr id="9" name="Rectángulo 8"/>
          <p:cNvSpPr/>
          <p:nvPr/>
        </p:nvSpPr>
        <p:spPr>
          <a:xfrm>
            <a:off x="2438501" y="6249394"/>
            <a:ext cx="4282588"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Comparación de la actividad de los catalizadores.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txBox="1">
            <a:spLocks/>
          </p:cNvSpPr>
          <p:nvPr/>
        </p:nvSpPr>
        <p:spPr>
          <a:xfrm>
            <a:off x="152400" y="260648"/>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7122349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32</a:t>
            </a:fld>
            <a:endParaRPr lang="en-GB"/>
          </a:p>
        </p:txBody>
      </p:sp>
      <p:pic>
        <p:nvPicPr>
          <p:cNvPr id="3" name="Imagen 2"/>
          <p:cNvPicPr>
            <a:picLocks noChangeAspect="1"/>
          </p:cNvPicPr>
          <p:nvPr/>
        </p:nvPicPr>
        <p:blipFill rotWithShape="1">
          <a:blip r:embed="rId2"/>
          <a:srcRect t="14300" b="9051"/>
          <a:stretch/>
        </p:blipFill>
        <p:spPr>
          <a:xfrm>
            <a:off x="-15169" y="0"/>
            <a:ext cx="9144000" cy="6852803"/>
          </a:xfrm>
          <a:prstGeom prst="rect">
            <a:avLst/>
          </a:prstGeom>
        </p:spPr>
      </p:pic>
      <p:sp>
        <p:nvSpPr>
          <p:cNvPr id="6" name="Rectángulo 5"/>
          <p:cNvSpPr/>
          <p:nvPr/>
        </p:nvSpPr>
        <p:spPr>
          <a:xfrm>
            <a:off x="2438501" y="6249394"/>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secundaria de la Lisozima.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Visual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Life</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Science</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3Dciencia.com,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na Margarita\Documents\mapamethz4.jpg"/>
          <p:cNvPicPr>
            <a:picLocks noChangeAspect="1" noChangeArrowheads="1"/>
          </p:cNvPicPr>
          <p:nvPr/>
        </p:nvPicPr>
        <p:blipFill>
          <a:blip r:embed="rId2" cstate="print"/>
          <a:srcRect/>
          <a:stretch>
            <a:fillRect/>
          </a:stretch>
        </p:blipFill>
        <p:spPr bwMode="auto">
          <a:xfrm>
            <a:off x="1174" y="0"/>
            <a:ext cx="9145016" cy="6870337"/>
          </a:xfrm>
          <a:prstGeom prst="rect">
            <a:avLst/>
          </a:prstGeom>
          <a:noFill/>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33</a:t>
            </a:fld>
            <a:endParaRPr lang="en-GB"/>
          </a:p>
        </p:txBody>
      </p:sp>
    </p:spTree>
    <p:extLst>
      <p:ext uri="{BB962C8B-B14F-4D97-AF65-F5344CB8AC3E}">
        <p14:creationId xmlns:p14="http://schemas.microsoft.com/office/powerpoint/2010/main" val="19837248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Marcador de contenido"/>
          <p:cNvSpPr>
            <a:spLocks noGrp="1"/>
          </p:cNvSpPr>
          <p:nvPr>
            <p:ph idx="1"/>
          </p:nvPr>
        </p:nvSpPr>
        <p:spPr>
          <a:xfrm>
            <a:off x="467544" y="1916832"/>
            <a:ext cx="8219256" cy="4176464"/>
          </a:xfrm>
        </p:spPr>
        <p:txBody>
          <a:bodyPr>
            <a:noAutofit/>
          </a:bodyPr>
          <a:lstStyle/>
          <a:p>
            <a:pPr marL="0" indent="0" algn="just" eaLnBrk="1" hangingPunct="1">
              <a:lnSpc>
                <a:spcPts val="4100"/>
              </a:lnSpc>
              <a:spcBef>
                <a:spcPct val="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catálisis es esencial para hacer que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muchas reacciones bioquímicas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importancia crucial se produzcan en condiciones fisiológicas a velocidades útiles. En el medio complejo de la célula hay innumerables reacciones posibles entre las moléculas. </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34</a:t>
            </a:fld>
            <a:endParaRPr lang="en-GB"/>
          </a:p>
        </p:txBody>
      </p:sp>
      <p:sp>
        <p:nvSpPr>
          <p:cNvPr id="6" name="1 Título"/>
          <p:cNvSpPr>
            <a:spLocks noGrp="1"/>
          </p:cNvSpPr>
          <p:nvPr>
            <p:ph type="title"/>
          </p:nvPr>
        </p:nvSpPr>
        <p:spPr>
          <a:xfrm>
            <a:off x="152400" y="350346"/>
            <a:ext cx="8839200" cy="914400"/>
          </a:xfrm>
        </p:spPr>
        <p:txBody>
          <a:bodyPr>
            <a:normAutofit/>
          </a:bodyPr>
          <a:lstStyle/>
          <a:p>
            <a:pPr algn="ctr" eaLnBrk="1" hangingPunct="1">
              <a:defRPr/>
            </a:pPr>
            <a:r>
              <a:rPr lang="es-ES" sz="44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p>
        </p:txBody>
      </p:sp>
    </p:spTree>
    <p:extLst>
      <p:ext uri="{BB962C8B-B14F-4D97-AF65-F5344CB8AC3E}">
        <p14:creationId xmlns:p14="http://schemas.microsoft.com/office/powerpoint/2010/main" val="29087662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files.myopera.com/tutoriabiologiaUBAXXI/blog/enz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2237" y="1449404"/>
            <a:ext cx="6990675" cy="482453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35</a:t>
            </a:fld>
            <a:endParaRPr lang="en-GB"/>
          </a:p>
        </p:txBody>
      </p:sp>
      <p:pic>
        <p:nvPicPr>
          <p:cNvPr id="3" name="Imagen 2"/>
          <p:cNvPicPr>
            <a:picLocks noChangeAspect="1"/>
          </p:cNvPicPr>
          <p:nvPr/>
        </p:nvPicPr>
        <p:blipFill rotWithShape="1">
          <a:blip r:embed="rId3"/>
          <a:srcRect b="5122"/>
          <a:stretch/>
        </p:blipFill>
        <p:spPr>
          <a:xfrm>
            <a:off x="0" y="1340966"/>
            <a:ext cx="9144000" cy="4932974"/>
          </a:xfrm>
          <a:prstGeom prst="rect">
            <a:avLst/>
          </a:prstGeom>
        </p:spPr>
      </p:pic>
      <p:sp>
        <p:nvSpPr>
          <p:cNvPr id="8" name="Rectángulo 7"/>
          <p:cNvSpPr/>
          <p:nvPr/>
        </p:nvSpPr>
        <p:spPr>
          <a:xfrm>
            <a:off x="2438501" y="6381328"/>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Catálisis enzimática.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Fox, 2014</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1 Título"/>
          <p:cNvSpPr txBox="1">
            <a:spLocks/>
          </p:cNvSpPr>
          <p:nvPr/>
        </p:nvSpPr>
        <p:spPr>
          <a:xfrm>
            <a:off x="152400" y="268869"/>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p>
        </p:txBody>
      </p:sp>
    </p:spTree>
    <p:extLst>
      <p:ext uri="{BB962C8B-B14F-4D97-AF65-F5344CB8AC3E}">
        <p14:creationId xmlns:p14="http://schemas.microsoft.com/office/powerpoint/2010/main" val="604415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2 Marcador de contenido"/>
          <p:cNvSpPr>
            <a:spLocks noGrp="1"/>
          </p:cNvSpPr>
          <p:nvPr>
            <p:ph idx="1"/>
          </p:nvPr>
        </p:nvSpPr>
        <p:spPr>
          <a:xfrm>
            <a:off x="467544" y="2176457"/>
            <a:ext cx="8219256" cy="3312368"/>
          </a:xfrm>
        </p:spPr>
        <p:txBody>
          <a:bodyPr>
            <a:noAutofit/>
          </a:bodyPr>
          <a:lstStyle/>
          <a:p>
            <a:pPr marL="0" indent="0" algn="just" eaLnBrk="1" hangingPunct="1">
              <a:lnSpc>
                <a:spcPct val="114000"/>
              </a:lnSpc>
              <a:spcBef>
                <a:spcPts val="0"/>
              </a:spcBef>
              <a:buFontTx/>
              <a:buNone/>
            </a:pPr>
            <a:r>
              <a:rPr lang="es-ES" sz="3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célula se aprovecha de la </a:t>
            </a: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catálisis específica </a:t>
            </a:r>
            <a:r>
              <a:rPr lang="es-ES" sz="3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para canalizar sustancias hacia rutas que sean útiles en lugar de reacciones  colaterales despilfarradoras. </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36</a:t>
            </a:fld>
            <a:endParaRPr lang="en-GB"/>
          </a:p>
        </p:txBody>
      </p:sp>
      <p:sp>
        <p:nvSpPr>
          <p:cNvPr id="5" name="1 Título"/>
          <p:cNvSpPr>
            <a:spLocks noGrp="1"/>
          </p:cNvSpPr>
          <p:nvPr>
            <p:ph type="title"/>
          </p:nvPr>
        </p:nvSpPr>
        <p:spPr>
          <a:xfrm>
            <a:off x="152400" y="359399"/>
            <a:ext cx="8839200" cy="914400"/>
          </a:xfrm>
        </p:spPr>
        <p:txBody>
          <a:bodyPr>
            <a:normAutofit/>
          </a:bodyPr>
          <a:lstStyle/>
          <a:p>
            <a:pPr algn="ctr" eaLnBrk="1" hangingPunct="1">
              <a:defRPr/>
            </a:pPr>
            <a:r>
              <a:rPr lang="es-ES" sz="44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lourdes-luengo.es/unidadesbio/proteinas/transparencias_sm/p0603.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05" t="23803" r="2511" b="8158"/>
          <a:stretch/>
        </p:blipFill>
        <p:spPr bwMode="auto">
          <a:xfrm>
            <a:off x="-300" y="1520996"/>
            <a:ext cx="9144300" cy="446449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37</a:t>
            </a:fld>
            <a:endParaRPr lang="en-GB"/>
          </a:p>
        </p:txBody>
      </p:sp>
      <p:sp>
        <p:nvSpPr>
          <p:cNvPr id="6" name="Rectángulo 5"/>
          <p:cNvSpPr/>
          <p:nvPr/>
        </p:nvSpPr>
        <p:spPr>
          <a:xfrm>
            <a:off x="2438501" y="6237312"/>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Karp</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2014</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1 Título"/>
          <p:cNvSpPr txBox="1">
            <a:spLocks/>
          </p:cNvSpPr>
          <p:nvPr/>
        </p:nvSpPr>
        <p:spPr>
          <a:xfrm>
            <a:off x="152400" y="341293"/>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4254938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2 Marcador de contenido"/>
          <p:cNvSpPr>
            <a:spLocks noGrp="1"/>
          </p:cNvSpPr>
          <p:nvPr>
            <p:ph idx="1"/>
          </p:nvPr>
        </p:nvSpPr>
        <p:spPr>
          <a:xfrm>
            <a:off x="611560" y="1988840"/>
            <a:ext cx="7920880" cy="4104456"/>
          </a:xfrm>
        </p:spPr>
        <p:txBody>
          <a:bodyPr>
            <a:noAutofit/>
          </a:bodyPr>
          <a:lstStyle/>
          <a:p>
            <a:pPr marL="0" indent="0" algn="just" eaLnBrk="1" hangingPunct="1">
              <a:lnSpc>
                <a:spcPct val="120000"/>
              </a:lnSpc>
              <a:spcBef>
                <a:spcPts val="700"/>
              </a:spcBef>
              <a:buFontTx/>
              <a:buNone/>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Además, las enzimas que utiliza la célula son catalizadores poco habituales, ya que en la mayor parte de los casos, la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eficacia de su acción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puede controlarse, de manera que se module la producción de distintas sustancias en respuesta a las necesidades de la célula y del organismo.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38</a:t>
            </a:fld>
            <a:endParaRPr lang="en-GB"/>
          </a:p>
        </p:txBody>
      </p:sp>
      <p:sp>
        <p:nvSpPr>
          <p:cNvPr id="5" name="1 Título"/>
          <p:cNvSpPr>
            <a:spLocks noGrp="1"/>
          </p:cNvSpPr>
          <p:nvPr>
            <p:ph type="title"/>
          </p:nvPr>
        </p:nvSpPr>
        <p:spPr>
          <a:xfrm>
            <a:off x="152400" y="404664"/>
            <a:ext cx="8839200" cy="914400"/>
          </a:xfrm>
        </p:spPr>
        <p:txBody>
          <a:bodyPr>
            <a:normAutofit/>
          </a:bodyPr>
          <a:lstStyle/>
          <a:p>
            <a:pPr algn="ctr" eaLnBrk="1" hangingPunct="1">
              <a:defRPr/>
            </a:pPr>
            <a:r>
              <a:rPr lang="es-ES" sz="44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Propiedades de las Enzimas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39</a:t>
            </a:fld>
            <a:endParaRPr lang="en-GB">
              <a:solidFill>
                <a:prstClr val="white">
                  <a:tint val="75000"/>
                </a:prstClr>
              </a:solidFill>
            </a:endParaRPr>
          </a:p>
        </p:txBody>
      </p:sp>
      <p:sp>
        <p:nvSpPr>
          <p:cNvPr id="2" name="Rectángulo 1"/>
          <p:cNvSpPr/>
          <p:nvPr/>
        </p:nvSpPr>
        <p:spPr>
          <a:xfrm>
            <a:off x="467544" y="1261784"/>
            <a:ext cx="8219256" cy="5047536"/>
          </a:xfrm>
          <a:prstGeom prst="rect">
            <a:avLst/>
          </a:prstGeom>
        </p:spPr>
        <p:txBody>
          <a:bodyPr wrap="square">
            <a:spAutoFit/>
          </a:bodyPr>
          <a:lstStyle/>
          <a:p>
            <a:pPr algn="just">
              <a:lnSpc>
                <a:spcPct val="115000"/>
              </a:lnSpc>
              <a:spcAft>
                <a:spcPts val="0"/>
              </a:spcAft>
            </a:pP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Referencias</a:t>
            </a:r>
            <a:r>
              <a:rPr lang="en-U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Bibliográficas</a:t>
            </a:r>
          </a:p>
          <a:p>
            <a:pPr marL="342900" indent="-342900" algn="just">
              <a:lnSpc>
                <a:spcPct val="115000"/>
              </a:lnSpc>
              <a:spcAft>
                <a:spcPts val="0"/>
              </a:spcAft>
              <a:buFont typeface="+mj-lt"/>
              <a:buAutoNum type="arabicPeriod"/>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Campbell, M. K., y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Farrell</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S. O. (2016).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Cengage</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Learning</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978-607-522-506-7</a:t>
            </a:r>
          </a:p>
          <a:p>
            <a:pPr marL="342900" indent="-342900" algn="just">
              <a:lnSpc>
                <a:spcPct val="115000"/>
              </a:lnSpc>
              <a:spcAft>
                <a:spcPts val="0"/>
              </a:spcAft>
              <a:buFont typeface="+mj-lt"/>
              <a:buAutoNum type="arabicPeriod"/>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Cardellá</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R., L. (2007).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 Humana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La Habana: Editorial Ciencias Médicas. </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20017. ISBN 959-212-238-3</a:t>
            </a:r>
            <a:endPar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lnSpc>
                <a:spcPct val="115000"/>
              </a:lnSpc>
              <a:spcAft>
                <a:spcPts val="0"/>
              </a:spcAft>
              <a:buFont typeface="+mj-lt"/>
              <a:buAutoNum type="arabicPeriod"/>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Díaz Z., J., Juárez O., M. A. (2007).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McGraw-Hill Interamericana. ISBN 978-970-104-818-4</a:t>
            </a:r>
          </a:p>
          <a:p>
            <a:pPr marL="342900" indent="-342900" algn="just">
              <a:lnSpc>
                <a:spcPct val="115000"/>
              </a:lnSpc>
              <a:spcAft>
                <a:spcPts val="0"/>
              </a:spcAft>
              <a:buFont typeface="+mj-lt"/>
              <a:buAutoNum type="arabicPeriod"/>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Fox I., S. (2014).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Fisiología Humana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España: McGraw Hill Interamericana. 978-607-151-151-1</a:t>
            </a:r>
          </a:p>
          <a:p>
            <a:pPr marL="342900" indent="-342900" algn="just">
              <a:lnSpc>
                <a:spcPct val="115000"/>
              </a:lnSpc>
              <a:spcAft>
                <a:spcPts val="0"/>
              </a:spcAft>
              <a:buFont typeface="+mj-lt"/>
              <a:buAutoNum type="arabicPeriod"/>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Karp</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G. (2012).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Biología Celular y Molecular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España: McGraw Hill Interamericana. ISBN 978-607-150504-5</a:t>
            </a:r>
          </a:p>
          <a:p>
            <a:pPr marL="342900" indent="-342900" algn="just">
              <a:lnSpc>
                <a:spcPct val="115000"/>
              </a:lnSpc>
              <a:spcAft>
                <a:spcPts val="0"/>
              </a:spcAft>
              <a:buFont typeface="+mj-lt"/>
              <a:buAutoNum type="arabicPeriod"/>
            </a:pP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Mathews, C. K., Van </a:t>
            </a: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Holde</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K. E., Ahem, K. G.  </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(2013).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Pearson. ISBN 978-849-0353-929</a:t>
            </a:r>
          </a:p>
          <a:p>
            <a:pPr marL="342900" indent="-342900" algn="just">
              <a:lnSpc>
                <a:spcPct val="115000"/>
              </a:lnSpc>
              <a:spcAft>
                <a:spcPts val="0"/>
              </a:spcAft>
              <a:buFont typeface="+mj-lt"/>
              <a:buAutoNum type="arabicPeriod"/>
            </a:pP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Mckee</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T., </a:t>
            </a: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Mckee</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B. J., (2014).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España: McGraw-Hill Interamericana. ISBN </a:t>
            </a:r>
            <a:r>
              <a:rPr lang="es-MX"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978-607-151-127-0</a:t>
            </a:r>
            <a:endPar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Referencias Bibliográficas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859549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073426"/>
            <a:ext cx="8253164" cy="5307902"/>
          </a:xfrm>
        </p:spPr>
        <p:txBody>
          <a:bodyPr>
            <a:noAutofit/>
          </a:bodyPr>
          <a:lstStyle/>
          <a:p>
            <a:pPr algn="just">
              <a:lnSpc>
                <a:spcPct val="107000"/>
              </a:lnSpc>
              <a:spcAft>
                <a:spcPts val="0"/>
              </a:spcAft>
            </a:pPr>
            <a:r>
              <a:rPr lang="es-MX" sz="2000" dirty="0" smtClean="0">
                <a:solidFill>
                  <a:srgbClr val="FFFFEF"/>
                </a:solidFill>
                <a:latin typeface="Microsoft Sans Serif" panose="020B0604020202020204" pitchFamily="34" charset="0"/>
                <a:ea typeface="Calibri" panose="020F0502020204030204" pitchFamily="34" charset="0"/>
              </a:rPr>
              <a:t>Por </a:t>
            </a:r>
            <a:r>
              <a:rPr lang="es-MX" sz="2000" dirty="0">
                <a:solidFill>
                  <a:srgbClr val="FFFFEF"/>
                </a:solidFill>
                <a:latin typeface="Microsoft Sans Serif" panose="020B0604020202020204" pitchFamily="34" charset="0"/>
                <a:ea typeface="Calibri" panose="020F0502020204030204" pitchFamily="34" charset="0"/>
              </a:rPr>
              <a:t>esta razón, una presentación </a:t>
            </a:r>
            <a:r>
              <a:rPr lang="es-MX" sz="2000" dirty="0" smtClean="0">
                <a:solidFill>
                  <a:srgbClr val="FFFFEF"/>
                </a:solidFill>
                <a:latin typeface="Microsoft Sans Serif" panose="020B0604020202020204" pitchFamily="34" charset="0"/>
                <a:ea typeface="Calibri" panose="020F0502020204030204" pitchFamily="34" charset="0"/>
              </a:rPr>
              <a:t>con </a:t>
            </a:r>
            <a:r>
              <a:rPr lang="es-MX" sz="2000" dirty="0">
                <a:solidFill>
                  <a:srgbClr val="FFFFEF"/>
                </a:solidFill>
                <a:latin typeface="Microsoft Sans Serif" panose="020B0604020202020204" pitchFamily="34" charset="0"/>
                <a:ea typeface="Calibri" panose="020F0502020204030204" pitchFamily="34" charset="0"/>
              </a:rPr>
              <a:t>diapositivas es un recurso didáctico, un medio o material, del que se dispone para conducir el aprendizaje de los alumnos; facilitando el desarrollo de contenidos específicos de un área en particular, el desarrollo de mecanismos de expresión y comunicación; así como el desarrollo de la imaginación y la capacidad creadora. </a:t>
            </a:r>
            <a:r>
              <a:rPr lang="es-MX" sz="2000" dirty="0" smtClean="0">
                <a:solidFill>
                  <a:srgbClr val="FFFFEF"/>
                </a:solidFill>
                <a:latin typeface="Microsoft Sans Serif" panose="020B0604020202020204" pitchFamily="34" charset="0"/>
                <a:ea typeface="Calibri" panose="020F0502020204030204" pitchFamily="34" charset="0"/>
              </a:rPr>
              <a:t>Consecuentemente para </a:t>
            </a:r>
            <a:r>
              <a:rPr lang="es-MX" sz="2000" dirty="0">
                <a:solidFill>
                  <a:srgbClr val="FFFFEF"/>
                </a:solidFill>
                <a:latin typeface="Microsoft Sans Serif" panose="020B0604020202020204" pitchFamily="34" charset="0"/>
                <a:ea typeface="Calibri" panose="020F0502020204030204" pitchFamily="34" charset="0"/>
              </a:rPr>
              <a:t>los estudiantes representa una aproximación a la realidad de </a:t>
            </a:r>
            <a:r>
              <a:rPr lang="es-MX" sz="2000" dirty="0" smtClean="0">
                <a:solidFill>
                  <a:srgbClr val="FFFFEF"/>
                </a:solidFill>
                <a:latin typeface="Microsoft Sans Serif" panose="020B0604020202020204" pitchFamily="34" charset="0"/>
                <a:ea typeface="Calibri" panose="020F0502020204030204" pitchFamily="34" charset="0"/>
              </a:rPr>
              <a:t>lo </a:t>
            </a:r>
            <a:r>
              <a:rPr lang="es-MX" sz="2000" dirty="0">
                <a:solidFill>
                  <a:srgbClr val="FFFFEF"/>
                </a:solidFill>
                <a:latin typeface="Microsoft Sans Serif" panose="020B0604020202020204" pitchFamily="34" charset="0"/>
                <a:ea typeface="Calibri" panose="020F0502020204030204" pitchFamily="34" charset="0"/>
              </a:rPr>
              <a:t>que se quiere enseñar, ofreciéndoles una noción más exacta de los hechos o fenómenos que se deben </a:t>
            </a:r>
            <a:r>
              <a:rPr lang="es-MX" sz="2000" dirty="0" smtClean="0">
                <a:solidFill>
                  <a:srgbClr val="FFFFEF"/>
                </a:solidFill>
                <a:latin typeface="Microsoft Sans Serif" panose="020B0604020202020204" pitchFamily="34" charset="0"/>
                <a:ea typeface="Calibri" panose="020F0502020204030204" pitchFamily="34" charset="0"/>
              </a:rPr>
              <a:t>estudiar.</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a:lnSpc>
                <a:spcPct val="107000"/>
              </a:lnSpc>
              <a:spcAft>
                <a:spcPts val="0"/>
              </a:spcAft>
            </a:pPr>
            <a:endPar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Finalmente, el tema “Enzimas, catalizadores biológicos” forma parte de la unidad temática “Proteínas, estructura y funciones” del programa de estudios de la unidad de aprendizaje de Bioquímica Básica, y es de gran relevancia ya que gracias a estas biomoléculas se catalizan las miles de reacciones metabólicas que se llevan a cabo en las células de todos los seres vivos. </a:t>
            </a: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3891729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40</a:t>
            </a:fld>
            <a:endParaRPr lang="en-GB">
              <a:solidFill>
                <a:prstClr val="white">
                  <a:tint val="75000"/>
                </a:prstClr>
              </a:solidFill>
            </a:endParaRPr>
          </a:p>
        </p:txBody>
      </p:sp>
      <p:sp>
        <p:nvSpPr>
          <p:cNvPr id="2" name="Rectángulo 1"/>
          <p:cNvSpPr/>
          <p:nvPr/>
        </p:nvSpPr>
        <p:spPr>
          <a:xfrm>
            <a:off x="467544" y="1124744"/>
            <a:ext cx="8219256" cy="5366084"/>
          </a:xfrm>
          <a:prstGeom prst="rect">
            <a:avLst/>
          </a:prstGeom>
        </p:spPr>
        <p:txBody>
          <a:bodyPr wrap="square">
            <a:spAutoFit/>
          </a:bodyPr>
          <a:lstStyle/>
          <a:p>
            <a:pPr algn="just">
              <a:lnSpc>
                <a:spcPct val="115000"/>
              </a:lnSpc>
              <a:spcAft>
                <a:spcPts val="0"/>
              </a:spcAft>
            </a:pP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Referencias</a:t>
            </a:r>
            <a:r>
              <a:rPr lang="en-US"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Bibliográficas</a:t>
            </a:r>
          </a:p>
          <a:p>
            <a:pPr marL="342900" indent="-342900" algn="just">
              <a:lnSpc>
                <a:spcPct val="115000"/>
              </a:lnSpc>
              <a:spcAft>
                <a:spcPts val="0"/>
              </a:spcAft>
              <a:buFont typeface="+mj-lt"/>
              <a:buAutoNum type="arabicPeriod" startAt="8"/>
              <a:tabLst>
                <a:tab pos="270510" algn="l"/>
                <a:tab pos="433070" algn="l"/>
              </a:tabLst>
            </a:pPr>
            <a:r>
              <a:rPr lang="de-DE"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Michaelis, L., y Menten, M. L. (1913). </a:t>
            </a:r>
            <a:r>
              <a:rPr lang="de-DE"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Die kinetik der invertinwirkung.</a:t>
            </a:r>
            <a:r>
              <a:rPr lang="de-DE"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Biochem. Z. Vol. 49, págs. 333-369.</a:t>
            </a:r>
            <a:endPar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lnSpc>
                <a:spcPct val="115000"/>
              </a:lnSpc>
              <a:spcAft>
                <a:spcPts val="0"/>
              </a:spcAft>
              <a:buFont typeface="+mj-lt"/>
              <a:buAutoNum type="arabicPeriod" startAt="8"/>
              <a:tabLst>
                <a:tab pos="433070" algn="l"/>
              </a:tabLst>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Nelson L., D., Cox, M. M. (2015)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Lehninger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Principios de 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Omega. ISBN 978-842-8216-036</a:t>
            </a:r>
          </a:p>
          <a:p>
            <a:pPr marL="342900" indent="-342900" algn="just">
              <a:lnSpc>
                <a:spcPct val="115000"/>
              </a:lnSpc>
              <a:spcAft>
                <a:spcPts val="0"/>
              </a:spcAft>
              <a:buFont typeface="+mj-lt"/>
              <a:buAutoNum type="arabicPeriod" startAt="8"/>
              <a:tabLst>
                <a:tab pos="433070" algn="l"/>
              </a:tabLst>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Orten</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N. (2003).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 Humana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Panamericana. ISBN 978-950-061-607-2</a:t>
            </a:r>
          </a:p>
          <a:p>
            <a:pPr marL="342900" indent="-342900" algn="just">
              <a:lnSpc>
                <a:spcPct val="115000"/>
              </a:lnSpc>
              <a:spcAft>
                <a:spcPts val="0"/>
              </a:spcAft>
              <a:buFont typeface="+mj-lt"/>
              <a:buAutoNum type="arabicPeriod" startAt="8"/>
              <a:tabLst>
                <a:tab pos="433070" algn="l"/>
              </a:tabLst>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Piña G., E., Laguna, J. (2013).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 de Laguna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El Manual Moderno. ISBN 978-607-448-291-1</a:t>
            </a:r>
          </a:p>
          <a:p>
            <a:pPr marL="342900" indent="-342900" algn="just">
              <a:lnSpc>
                <a:spcPct val="115000"/>
              </a:lnSpc>
              <a:spcAft>
                <a:spcPts val="0"/>
              </a:spcAft>
              <a:buFont typeface="+mj-lt"/>
              <a:buAutoNum type="arabicPeriod" startAt="8"/>
              <a:tabLst>
                <a:tab pos="433070" algn="l"/>
              </a:tabLst>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Rodwell</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V. W., Bender, D. A.,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Botham</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K. M.,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Kennelly</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 J.,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Weil</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 A. (2016).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 de </a:t>
            </a:r>
            <a:r>
              <a:rPr lang="es-MX" b="1" i="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Harper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McGraw Hill. ISBN 978-607-1368-7</a:t>
            </a:r>
          </a:p>
          <a:p>
            <a:pPr marL="342900" indent="-342900" algn="just">
              <a:lnSpc>
                <a:spcPct val="115000"/>
              </a:lnSpc>
              <a:spcAft>
                <a:spcPts val="0"/>
              </a:spcAft>
              <a:buFont typeface="+mj-lt"/>
              <a:buAutoNum type="arabicPeriod" startAt="8"/>
              <a:tabLst>
                <a:tab pos="433070" algn="l"/>
              </a:tabLst>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Stryer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 (2013).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Reverte. ISBN 978-84-291-7600-1</a:t>
            </a:r>
          </a:p>
          <a:p>
            <a:pPr marL="342900" indent="-342900" algn="just">
              <a:lnSpc>
                <a:spcPct val="115000"/>
              </a:lnSpc>
              <a:spcAft>
                <a:spcPts val="0"/>
              </a:spcAft>
              <a:buFont typeface="+mj-lt"/>
              <a:buAutoNum type="arabicPeriod" startAt="8"/>
              <a:tabLst>
                <a:tab pos="433070" algn="l"/>
              </a:tabLst>
            </a:pP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Voet</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 </a:t>
            </a: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Voet</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J.G., Pratt, Ch. </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(2007). </a:t>
            </a:r>
            <a:r>
              <a:rPr lang="es-MX" b="1" i="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Fundamentos de Bioquímica</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España: Media Panamericana. ISBN 950—06-2301-3</a:t>
            </a:r>
          </a:p>
        </p:txBody>
      </p:sp>
      <p:sp>
        <p:nvSpPr>
          <p:cNvPr id="5"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Referencias Bibliográficas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9361311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41</a:t>
            </a:fld>
            <a:endParaRPr lang="en-GB">
              <a:solidFill>
                <a:prstClr val="white">
                  <a:tint val="75000"/>
                </a:prstClr>
              </a:solidFill>
            </a:endParaRPr>
          </a:p>
        </p:txBody>
      </p:sp>
      <p:sp>
        <p:nvSpPr>
          <p:cNvPr id="2" name="Rectángulo 1"/>
          <p:cNvSpPr/>
          <p:nvPr/>
        </p:nvSpPr>
        <p:spPr>
          <a:xfrm>
            <a:off x="467544" y="1717294"/>
            <a:ext cx="8219256" cy="4592026"/>
          </a:xfrm>
          <a:prstGeom prst="rect">
            <a:avLst/>
          </a:prstGeom>
        </p:spPr>
        <p:txBody>
          <a:bodyPr wrap="square">
            <a:spAutoFit/>
          </a:bodyPr>
          <a:lstStyle/>
          <a:p>
            <a:pPr marL="342900" indent="-342900" algn="just">
              <a:lnSpc>
                <a:spcPct val="115000"/>
              </a:lnSpc>
              <a:spcAft>
                <a:spcPts val="0"/>
              </a:spcAft>
              <a:buFont typeface="+mj-lt"/>
              <a:buAutoNum type="arabicPeriod"/>
            </a:pPr>
            <a:r>
              <a:rPr lang="es-MX" sz="1600" dirty="0" smtClean="0">
                <a:solidFill>
                  <a:srgbClr val="FFFFEF"/>
                </a:solidFill>
                <a:latin typeface="Arial" panose="020B0604020202020204" pitchFamily="34" charset="0"/>
                <a:hlinkClick r:id="rId2"/>
              </a:rPr>
              <a:t>http</a:t>
            </a:r>
            <a:r>
              <a:rPr lang="es-MX" sz="1600" dirty="0">
                <a:solidFill>
                  <a:srgbClr val="FFFFEF"/>
                </a:solidFill>
                <a:latin typeface="Arial" panose="020B0604020202020204" pitchFamily="34" charset="0"/>
                <a:hlinkClick r:id="rId2"/>
              </a:rPr>
              <a:t>://</a:t>
            </a:r>
            <a:r>
              <a:rPr lang="es-MX" sz="1600" dirty="0" smtClean="0">
                <a:solidFill>
                  <a:srgbClr val="FFFFEF"/>
                </a:solidFill>
                <a:latin typeface="Arial" panose="020B0604020202020204" pitchFamily="34" charset="0"/>
                <a:hlinkClick r:id="rId2"/>
              </a:rPr>
              <a:t>depa.pquim.unam.mx/proteinas/enzimas/img1c.html</a:t>
            </a:r>
            <a:endParaRPr lang="es-MX" sz="1600"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dirty="0" smtClean="0">
                <a:solidFill>
                  <a:srgbClr val="FFFFEF"/>
                </a:solidFill>
                <a:latin typeface="Arial" panose="020B0604020202020204" pitchFamily="34" charset="0"/>
                <a:hlinkClick r:id="rId3"/>
              </a:rPr>
              <a:t>https</a:t>
            </a:r>
            <a:r>
              <a:rPr lang="es-MX" sz="1600" dirty="0">
                <a:solidFill>
                  <a:srgbClr val="FFFFEF"/>
                </a:solidFill>
                <a:latin typeface="Arial" panose="020B0604020202020204" pitchFamily="34" charset="0"/>
                <a:hlinkClick r:id="rId3"/>
              </a:rPr>
              <a:t>://</a:t>
            </a:r>
            <a:r>
              <a:rPr lang="es-MX" sz="1600" dirty="0" smtClean="0">
                <a:solidFill>
                  <a:srgbClr val="FFFFEF"/>
                </a:solidFill>
                <a:latin typeface="Arial" panose="020B0604020202020204" pitchFamily="34" charset="0"/>
                <a:hlinkClick r:id="rId3"/>
              </a:rPr>
              <a:t>commons.wikimedia.org/File:Carbonic_anhydrase.png</a:t>
            </a:r>
            <a:endParaRPr lang="es-MX" sz="1600"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4"/>
              </a:rPr>
              <a:t>https://www.standford.edu</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5"/>
              </a:rPr>
              <a:t>https://es.wordpress.com</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6"/>
              </a:rPr>
              <a:t>https://www.medicalpress.es</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7"/>
              </a:rPr>
              <a:t>www.historiasdelahistoria.com</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8"/>
              </a:rPr>
              <a:t>www.thebakergroup.com</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9"/>
              </a:rPr>
              <a:t>www.sciencephoto.com</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a:solidFill>
                  <a:srgbClr val="FFFFEF"/>
                </a:solidFill>
                <a:latin typeface="Arial" panose="020B0604020202020204" pitchFamily="34" charset="0"/>
                <a:hlinkClick r:id="rId10"/>
              </a:rPr>
              <a:t>https://</a:t>
            </a:r>
            <a:r>
              <a:rPr lang="es-MX" sz="1600" u="sng" dirty="0" smtClean="0">
                <a:solidFill>
                  <a:srgbClr val="FFFFEF"/>
                </a:solidFill>
                <a:latin typeface="Arial" panose="020B0604020202020204" pitchFamily="34" charset="0"/>
                <a:hlinkClick r:id="rId10"/>
              </a:rPr>
              <a:t>commons.wikimedia.org/wiki/Category:Images</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dirty="0">
                <a:solidFill>
                  <a:prstClr val="white"/>
                </a:solidFill>
                <a:hlinkClick r:id="rId11"/>
              </a:rPr>
              <a:t>https://www.nobelprize.org/educational/medicine</a:t>
            </a:r>
            <a:r>
              <a:rPr lang="es-MX" sz="1600" dirty="0" smtClean="0">
                <a:solidFill>
                  <a:prstClr val="white"/>
                </a:solidFill>
                <a:hlinkClick r:id="rId11"/>
              </a:rPr>
              <a:t>/</a:t>
            </a:r>
            <a:endParaRPr lang="es-MX" sz="1600" dirty="0" smtClean="0">
              <a:solidFill>
                <a:prstClr val="white"/>
              </a:solidFill>
            </a:endParaRPr>
          </a:p>
          <a:p>
            <a:pPr marL="342900" indent="-342900" algn="just">
              <a:lnSpc>
                <a:spcPct val="115000"/>
              </a:lnSpc>
              <a:spcAft>
                <a:spcPts val="0"/>
              </a:spcAft>
              <a:buFont typeface="+mj-lt"/>
              <a:buAutoNum type="arabicPeriod"/>
            </a:pPr>
            <a:r>
              <a:rPr lang="es-MX" sz="1600" dirty="0" smtClean="0">
                <a:solidFill>
                  <a:prstClr val="white"/>
                </a:solidFill>
              </a:rPr>
              <a:t>Universidad del País Vasco. Curso de Biomoléculas. 2017.  </a:t>
            </a:r>
            <a:r>
              <a:rPr lang="es-MX" sz="1600" dirty="0" smtClean="0">
                <a:solidFill>
                  <a:prstClr val="white"/>
                </a:solidFill>
                <a:hlinkClick r:id="rId12"/>
              </a:rPr>
              <a:t>www.ehu.eus/es</a:t>
            </a:r>
            <a:endParaRPr lang="es-MX" sz="1600" dirty="0" smtClean="0">
              <a:solidFill>
                <a:prstClr val="white"/>
              </a:solidFill>
            </a:endParaRPr>
          </a:p>
          <a:p>
            <a:pPr marL="342900" indent="-342900" fontAlgn="ctr">
              <a:buFont typeface="+mj-lt"/>
              <a:buAutoNum type="arabicPeriod"/>
            </a:pPr>
            <a:r>
              <a:rPr lang="es-MX" sz="1600" dirty="0">
                <a:solidFill>
                  <a:prstClr val="white"/>
                </a:solidFill>
                <a:hlinkClick r:id="rId13"/>
              </a:rPr>
              <a:t>https://3dciencia.wordpress.com</a:t>
            </a:r>
            <a:r>
              <a:rPr lang="es-MX" sz="1600" dirty="0" smtClean="0">
                <a:solidFill>
                  <a:prstClr val="white"/>
                </a:solidFill>
                <a:hlinkClick r:id="rId13"/>
              </a:rPr>
              <a:t>/</a:t>
            </a:r>
            <a:endParaRPr lang="es-MX" sz="1600" dirty="0" smtClean="0">
              <a:solidFill>
                <a:prstClr val="white"/>
              </a:solidFill>
            </a:endParaRPr>
          </a:p>
          <a:p>
            <a:pPr marL="342900" indent="-342900" fontAlgn="ctr">
              <a:buFont typeface="+mj-lt"/>
              <a:buAutoNum type="arabicPeriod"/>
            </a:pPr>
            <a:r>
              <a:rPr lang="es-MX" sz="1600" dirty="0" smtClean="0">
                <a:solidFill>
                  <a:prstClr val="white"/>
                </a:solidFill>
                <a:hlinkClick r:id="rId14"/>
              </a:rPr>
              <a:t>www.depositphotos.com/stock_photoes/stock_photoes</a:t>
            </a:r>
            <a:endParaRPr lang="es-MX" sz="1600" dirty="0" smtClean="0">
              <a:solidFill>
                <a:prstClr val="white"/>
              </a:solidFill>
            </a:endParaRPr>
          </a:p>
          <a:p>
            <a:pPr marL="342900" indent="-342900" algn="just" fontAlgn="ctr">
              <a:buFont typeface="+mj-lt"/>
              <a:buAutoNum type="arabicPeriod"/>
            </a:pPr>
            <a:r>
              <a:rPr lang="es-MX" sz="1600" dirty="0">
                <a:solidFill>
                  <a:prstClr val="white"/>
                </a:solidFill>
              </a:rPr>
              <a:t>XXXVI Congreso de la Sociedad Española de Bioquímica y Biología </a:t>
            </a:r>
            <a:r>
              <a:rPr lang="es-MX" sz="1600" dirty="0" smtClean="0">
                <a:solidFill>
                  <a:prstClr val="white"/>
                </a:solidFill>
              </a:rPr>
              <a:t> Molecular</a:t>
            </a:r>
            <a:r>
              <a:rPr lang="es-MX" sz="1600" dirty="0">
                <a:solidFill>
                  <a:prstClr val="white"/>
                </a:solidFill>
              </a:rPr>
              <a:t>. Madrid, 3-6 septiembre 2013. Resumen di</a:t>
            </a:r>
            <a:r>
              <a:rPr lang="es-MX" dirty="0">
                <a:solidFill>
                  <a:prstClr val="white"/>
                </a:solidFill>
              </a:rPr>
              <a:t>sponible en </a:t>
            </a:r>
            <a:r>
              <a:rPr lang="es-MX" dirty="0">
                <a:solidFill>
                  <a:prstClr val="white"/>
                </a:solidFill>
                <a:hlinkClick r:id="rId15"/>
              </a:rPr>
              <a:t>http://</a:t>
            </a:r>
            <a:r>
              <a:rPr lang="es-MX" dirty="0" smtClean="0">
                <a:solidFill>
                  <a:prstClr val="white"/>
                </a:solidFill>
                <a:hlinkClick r:id="rId15"/>
              </a:rPr>
              <a:t>hdl.handle.net/10017/19767</a:t>
            </a:r>
            <a:r>
              <a:rPr lang="es-MX" dirty="0" smtClean="0">
                <a:solidFill>
                  <a:prstClr val="white"/>
                </a:solidFill>
              </a:rPr>
              <a:t> </a:t>
            </a:r>
            <a:r>
              <a:rPr lang="es-MX" dirty="0">
                <a:solidFill>
                  <a:prstClr val="white"/>
                </a:solidFill>
              </a:rPr>
              <a:t>(Acceso </a:t>
            </a:r>
            <a:r>
              <a:rPr lang="es-MX" dirty="0" smtClean="0">
                <a:solidFill>
                  <a:prstClr val="white"/>
                </a:solidFill>
              </a:rPr>
              <a:t>Septiembre 2017).</a:t>
            </a:r>
            <a:endParaRPr lang="es-MX" dirty="0">
              <a:solidFill>
                <a:prstClr val="white"/>
              </a:solidFill>
            </a:endParaRPr>
          </a:p>
        </p:txBody>
      </p:sp>
      <p:sp>
        <p:nvSpPr>
          <p:cNvPr id="5" name="1 Título"/>
          <p:cNvSpPr txBox="1">
            <a:spLocks/>
          </p:cNvSpPr>
          <p:nvPr/>
        </p:nvSpPr>
        <p:spPr>
          <a:xfrm>
            <a:off x="539552" y="1270841"/>
            <a:ext cx="3960440" cy="573983"/>
          </a:xfrm>
          <a:prstGeom prst="rect">
            <a:avLst/>
          </a:prstGeom>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eaLnBrk="0" hangingPunct="0">
              <a:lnSpc>
                <a:spcPct val="115000"/>
              </a:lnSpc>
              <a:spcAft>
                <a:spcPts val="0"/>
              </a:spcAft>
              <a:defRPr/>
            </a:pPr>
            <a:r>
              <a:rPr lang="es-ES"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Páginas de Internet</a:t>
            </a: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Referencias Bibliográficas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ángulo 6"/>
          <p:cNvSpPr/>
          <p:nvPr/>
        </p:nvSpPr>
        <p:spPr>
          <a:xfrm>
            <a:off x="4570380" y="6395733"/>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Arial" panose="020B0604020202020204" pitchFamily="34" charset="0"/>
                <a:cs typeface="Arial" panose="020B0604020202020204" pitchFamily="34" charset="0"/>
              </a:rPr>
              <a:t>… </a:t>
            </a:r>
            <a:r>
              <a:rPr lang="es-MX" sz="1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Continúa Enzimas, Parte II</a:t>
            </a:r>
            <a:endParaRPr lang="es-MX" sz="11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111120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43620" y="1988840"/>
            <a:ext cx="8254962" cy="3456384"/>
          </a:xfrm>
        </p:spPr>
        <p:txBody>
          <a:bodyPr>
            <a:noAutofit/>
          </a:bodyPr>
          <a:lstStyle/>
          <a:p>
            <a:pPr algn="just">
              <a:lnSpc>
                <a:spcPct val="107000"/>
              </a:lnSpc>
              <a:spcAft>
                <a:spcPts val="0"/>
              </a:spcAft>
            </a:pP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Con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base en su trascendencia representa una sección muy importante, no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sólo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para la Unidad de Aprendiza de Bioquímica Básica, sino para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el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área Bioquímica, en general. </a:t>
            </a:r>
            <a:endPar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a:lnSpc>
                <a:spcPct val="107000"/>
              </a:lnSpc>
            </a:pPr>
            <a:endParaRPr lang="es-MX" sz="12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a:lnSpc>
                <a:spcPct val="107000"/>
              </a:lnSpc>
            </a:pP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Esta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presentación incluye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las nociones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elementales que se deben comprender acerca de las Enzimas para identificar sus propiedades fisicoquímicas, las cuales permiten llevar a cabo las reacciones metabólicas en los sistemas biológicos, relacionándolas, además, con aspectos funcionales y dinámicos de una célula hasta los seres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vivos que muestran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niveles más altos de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organización.</a:t>
            </a: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674190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0" y="4581127"/>
            <a:ext cx="9144000" cy="1512169"/>
          </a:xfrm>
        </p:spPr>
        <p:txBody>
          <a:bodyPr>
            <a:noAutofit/>
          </a:bodyPr>
          <a:lstStyle/>
          <a:p>
            <a:pPr eaLnBrk="1" hangingPunct="1">
              <a:spcBef>
                <a:spcPts val="0"/>
              </a:spcBef>
            </a:pPr>
            <a:r>
              <a:rPr lang="es-ES" sz="4400" b="1" cap="small" dirty="0" smtClean="0">
                <a:solidFill>
                  <a:srgbClr val="FFFFCC"/>
                </a:solidFill>
                <a:effectLst>
                  <a:outerShdw blurRad="38100" dist="38100" dir="2700000" algn="tl">
                    <a:srgbClr val="000000">
                      <a:alpha val="43137"/>
                    </a:srgbClr>
                  </a:outerShdw>
                </a:effectLst>
                <a:latin typeface="Microsoft Sans Serif" pitchFamily="34" charset="0"/>
                <a:cs typeface="Microsoft Sans Serif" pitchFamily="34" charset="0"/>
              </a:rPr>
              <a:t>ENZIMAS </a:t>
            </a:r>
          </a:p>
          <a:p>
            <a:pPr eaLnBrk="1" hangingPunct="1">
              <a:spcBef>
                <a:spcPts val="0"/>
              </a:spcBef>
            </a:pPr>
            <a:r>
              <a:rPr lang="es-ES" sz="4400" b="1" cap="small" dirty="0" smtClean="0">
                <a:solidFill>
                  <a:srgbClr val="FFFFCC"/>
                </a:solidFill>
                <a:effectLst>
                  <a:outerShdw blurRad="38100" dist="38100" dir="2700000" algn="tl">
                    <a:srgbClr val="000000">
                      <a:alpha val="43137"/>
                    </a:srgbClr>
                  </a:outerShdw>
                </a:effectLst>
                <a:latin typeface="Microsoft Sans Serif" pitchFamily="34" charset="0"/>
                <a:cs typeface="Microsoft Sans Serif" pitchFamily="34" charset="0"/>
              </a:rPr>
              <a:t>catalizadores biológicos</a:t>
            </a:r>
          </a:p>
        </p:txBody>
      </p:sp>
      <p:pic>
        <p:nvPicPr>
          <p:cNvPr id="4" name="Picture 6" descr="http://leavingbio.net/ENZYMES_files/image004.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836712"/>
            <a:ext cx="3528392"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173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149594" y="1386812"/>
            <a:ext cx="8844812" cy="4431794"/>
            <a:chOff x="204951" y="1757573"/>
            <a:chExt cx="8844812" cy="4431794"/>
          </a:xfrm>
        </p:grpSpPr>
        <p:pic>
          <p:nvPicPr>
            <p:cNvPr id="8" name="Picture 4" descr="http://4.bp.blogspot.com/-GGyc13T-DPU/T9KS5b77hQI/AAAAAAAAADY/R98YhV7VuNw/s1600/estructura.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58" t="1450" r="3731" b="51316"/>
            <a:stretch/>
          </p:blipFill>
          <p:spPr bwMode="auto">
            <a:xfrm>
              <a:off x="204951" y="1761367"/>
              <a:ext cx="4343167" cy="442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2.bp.blogspot.com/-KSJnPEqweak/Tf1mofA2HnI/AAAAAAAAAHE/oBCN3GxwzmA/s1600/enz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8118" y="1757573"/>
              <a:ext cx="4501645" cy="4428000"/>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b="1"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ENZIMAS</a:t>
            </a:r>
          </a:p>
        </p:txBody>
      </p:sp>
      <p:sp>
        <p:nvSpPr>
          <p:cNvPr id="2" name="Rectángulo 1"/>
          <p:cNvSpPr/>
          <p:nvPr/>
        </p:nvSpPr>
        <p:spPr>
          <a:xfrm>
            <a:off x="0" y="5967386"/>
            <a:ext cx="4614090" cy="36004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Enzima Ácido Carbónico Hidrolasa. </a:t>
            </a:r>
          </a:p>
          <a:p>
            <a:pPr algn="ctr"/>
            <a:r>
              <a:rPr lang="es-MX" sz="1100" dirty="0">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lang="es-MX" sz="1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https</a:t>
            </a:r>
            <a:r>
              <a:rPr lang="es-MX" sz="11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1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commons.wikimedia.org/File:Carbonic_anhydrase.png </a:t>
            </a:r>
            <a:endParaRPr lang="es-MX" sz="11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a:xfrm>
            <a:off x="8388424" y="6356350"/>
            <a:ext cx="298376" cy="365125"/>
          </a:xfrm>
        </p:spPr>
        <p:txBody>
          <a:bodyPr/>
          <a:lstStyle/>
          <a:p>
            <a:pPr>
              <a:defRPr/>
            </a:pPr>
            <a:fld id="{D976FB6A-BA17-4824-A765-E705F56B3835}" type="slidenum">
              <a:rPr lang="en-GB" smtClean="0"/>
              <a:pPr>
                <a:defRPr/>
              </a:pPr>
              <a:t>7</a:t>
            </a:fld>
            <a:endParaRPr lang="en-GB"/>
          </a:p>
        </p:txBody>
      </p:sp>
      <p:sp>
        <p:nvSpPr>
          <p:cNvPr id="10" name="Rectángulo 9"/>
          <p:cNvSpPr/>
          <p:nvPr/>
        </p:nvSpPr>
        <p:spPr>
          <a:xfrm>
            <a:off x="4614090" y="5949280"/>
            <a:ext cx="4278390" cy="360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Cardellá</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2007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833928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978945" y="6309320"/>
            <a:ext cx="3429144" cy="369332"/>
          </a:xfrm>
          <a:prstGeom prst="rect">
            <a:avLst/>
          </a:prstGeom>
        </p:spPr>
        <p:txBody>
          <a:bodyPr wrap="none">
            <a:spAutoFit/>
          </a:bodyPr>
          <a:lstStyle/>
          <a:p>
            <a:r>
              <a:rPr lang="es-MX" b="1" dirty="0">
                <a:solidFill>
                  <a:srgbClr val="002060"/>
                </a:solidFill>
              </a:rPr>
              <a:t>https://goo.gl/images/Mw5pfu</a:t>
            </a:r>
          </a:p>
        </p:txBody>
      </p:sp>
      <p:grpSp>
        <p:nvGrpSpPr>
          <p:cNvPr id="4" name="Grupo 3"/>
          <p:cNvGrpSpPr/>
          <p:nvPr/>
        </p:nvGrpSpPr>
        <p:grpSpPr>
          <a:xfrm>
            <a:off x="-28000" y="0"/>
            <a:ext cx="9216398" cy="6908971"/>
            <a:chOff x="-28000" y="0"/>
            <a:chExt cx="9216398" cy="6908971"/>
          </a:xfrm>
        </p:grpSpPr>
        <p:pic>
          <p:nvPicPr>
            <p:cNvPr id="3074" name="Picture 2" descr="http://2.bp.blogspot.com/-wBtnUzu13DU/T4YHZ3ZbNaI/AAAAAAAAAkk/lgFlssgaVMU/s1600/animenz.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8000" y="0"/>
              <a:ext cx="9216398" cy="6908971"/>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115616" y="764704"/>
              <a:ext cx="4032448" cy="648072"/>
            </a:xfrm>
            <a:prstGeom prst="rect">
              <a:avLst/>
            </a:prstGeom>
            <a:solidFill>
              <a:srgbClr val="FFF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rgbClr val="0033CC"/>
                  </a:solidFill>
                  <a:latin typeface="Arial" panose="020B0604020202020204" pitchFamily="34" charset="0"/>
                  <a:cs typeface="Arial" panose="020B0604020202020204" pitchFamily="34" charset="0"/>
                </a:rPr>
                <a:t>¿Cómo se lleva a cabo una Reacción Enzimática?</a:t>
              </a:r>
              <a:endParaRPr lang="es-MX" sz="2000" b="1" dirty="0">
                <a:solidFill>
                  <a:srgbClr val="0033CC"/>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30921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Referencias Bibliográficas</a:t>
            </a:r>
          </a:p>
        </p:txBody>
      </p:sp>
      <p:sp>
        <p:nvSpPr>
          <p:cNvPr id="3" name="Marcador de contenido 2"/>
          <p:cNvSpPr>
            <a:spLocks noGrp="1"/>
          </p:cNvSpPr>
          <p:nvPr>
            <p:ph idx="1"/>
          </p:nvPr>
        </p:nvSpPr>
        <p:spPr>
          <a:xfrm>
            <a:off x="457200" y="3616424"/>
            <a:ext cx="8229600" cy="1684784"/>
          </a:xfrm>
        </p:spPr>
        <p:txBody>
          <a:bodyPr>
            <a:normAutofit/>
          </a:bodyPr>
          <a:lstStyle/>
          <a:p>
            <a:pPr marL="0" lvl="0" indent="0" algn="just" eaLnBrk="0" fontAlgn="base" hangingPunct="0">
              <a:spcBef>
                <a:spcPct val="0"/>
              </a:spcBef>
              <a:spcAft>
                <a:spcPct val="0"/>
              </a:spcAft>
              <a:buNone/>
            </a:pPr>
            <a:r>
              <a:rPr lang="es-MX" sz="24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Las imágenes incluidas </a:t>
            </a:r>
            <a:r>
              <a:rPr lang="es-MX" sz="24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en </a:t>
            </a:r>
            <a:r>
              <a:rPr lang="es-MX" sz="24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las dos diapositivas anteriores fueron obtenidas de la página Imágenes Dinámicas sobre Enzimas</a:t>
            </a:r>
            <a:endParaRPr lang="es-MX" sz="2400" b="1" spc="100" dirty="0" smtClean="0">
              <a:effectLst>
                <a:outerShdw blurRad="38100" dist="38100" dir="2700000" algn="tl">
                  <a:srgbClr val="000000">
                    <a:alpha val="43137"/>
                  </a:srgbClr>
                </a:outerShdw>
              </a:effectLst>
              <a:latin typeface="Microsoft Sans Serif" pitchFamily="34" charset="0"/>
              <a:cs typeface="Microsoft Sans Serif" pitchFamily="34" charset="0"/>
            </a:endParaRPr>
          </a:p>
          <a:p>
            <a:pPr marL="0" lvl="0" indent="0" algn="ctr" eaLnBrk="0" fontAlgn="base" hangingPunct="0">
              <a:spcBef>
                <a:spcPct val="0"/>
              </a:spcBef>
              <a:spcAft>
                <a:spcPct val="0"/>
              </a:spcAft>
              <a:buNone/>
            </a:pPr>
            <a:r>
              <a:rPr lang="es-MX" sz="28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https</a:t>
            </a:r>
            <a:r>
              <a:rPr lang="es-MX" sz="28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://goo.gl/images/Mw5pfu</a:t>
            </a:r>
          </a:p>
          <a:p>
            <a:pPr marL="0" indent="0">
              <a:buNone/>
            </a:pPr>
            <a:endParaRPr lang="es-MX" sz="36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9</a:t>
            </a:fld>
            <a:endParaRPr lang="en-GB">
              <a:solidFill>
                <a:prstClr val="white">
                  <a:tint val="75000"/>
                </a:prstClr>
              </a:solidFill>
            </a:endParaRPr>
          </a:p>
        </p:txBody>
      </p:sp>
    </p:spTree>
    <p:extLst>
      <p:ext uri="{BB962C8B-B14F-4D97-AF65-F5344CB8AC3E}">
        <p14:creationId xmlns:p14="http://schemas.microsoft.com/office/powerpoint/2010/main" val="139107628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igen">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5213</TotalTime>
  <Words>2389</Words>
  <Application>Microsoft Office PowerPoint</Application>
  <PresentationFormat>Presentación en pantalla (4:3)</PresentationFormat>
  <Paragraphs>230</Paragraphs>
  <Slides>41</Slides>
  <Notes>1</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41</vt:i4>
      </vt:variant>
    </vt:vector>
  </HeadingPairs>
  <TitlesOfParts>
    <vt:vector size="52" baseType="lpstr">
      <vt:lpstr>Arial</vt:lpstr>
      <vt:lpstr>Book Antiqua</vt:lpstr>
      <vt:lpstr>Bookman Old Style</vt:lpstr>
      <vt:lpstr>Calibri</vt:lpstr>
      <vt:lpstr>Gill Sans MT</vt:lpstr>
      <vt:lpstr>Microsoft Sans Serif</vt:lpstr>
      <vt:lpstr>Times New Roman</vt:lpstr>
      <vt:lpstr>Wingdings</vt:lpstr>
      <vt:lpstr>Wingdings 3</vt:lpstr>
      <vt:lpstr>Tema de Office</vt:lpstr>
      <vt:lpstr>Origen</vt:lpstr>
      <vt:lpstr>UNIDAD TEMÁTICA  Proteínas, estructura y funciones Tema: Enzimas, catalizadores biológicos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Bibliográficas</vt:lpstr>
      <vt:lpstr>Justificación Académica</vt:lpstr>
      <vt:lpstr>Justificación Académica</vt:lpstr>
      <vt:lpstr>Justificación Académica</vt:lpstr>
      <vt:lpstr>Justificación Académica</vt:lpstr>
      <vt:lpstr>Presentación de PowerPoint</vt:lpstr>
      <vt:lpstr>Justificación Académica</vt:lpstr>
      <vt:lpstr>Justificación Académica</vt:lpstr>
      <vt:lpstr>Propósito del Tema</vt:lpstr>
      <vt:lpstr>Propósito del Tema</vt:lpstr>
      <vt:lpstr>Propósito del Tema</vt:lpstr>
      <vt:lpstr>Propósito del Tema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Propiedades de las Enzimas</vt:lpstr>
      <vt:lpstr>Presentación de PowerPoint</vt:lpstr>
      <vt:lpstr>Propiedades de las Enzimas</vt:lpstr>
      <vt:lpstr>Presentación de PowerPoint</vt:lpstr>
      <vt:lpstr>Propiedades de las Enzimas</vt:lpstr>
      <vt:lpstr>Presentación de PowerPoint</vt:lpstr>
      <vt:lpstr>Presentación de PowerPoint</vt:lpstr>
      <vt:lpstr>Presentación de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III</dc:title>
  <dc:creator>COMPAQ</dc:creator>
  <cp:lastModifiedBy>ANITA</cp:lastModifiedBy>
  <cp:revision>375</cp:revision>
  <cp:lastPrinted>2015-03-20T14:54:51Z</cp:lastPrinted>
  <dcterms:created xsi:type="dcterms:W3CDTF">2010-03-19T01:01:29Z</dcterms:created>
  <dcterms:modified xsi:type="dcterms:W3CDTF">2017-10-20T18:32:47Z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TC010721193082</vt:lpwstr>
  </property>
</Properties>
</file>