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theme/themeOverride1.xml" ContentType="application/vnd.openxmlformats-officedocument.themeOverr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96" r:id="rId2"/>
  </p:sldMasterIdLst>
  <p:notesMasterIdLst>
    <p:notesMasterId r:id="rId122"/>
  </p:notesMasterIdLst>
  <p:sldIdLst>
    <p:sldId id="431" r:id="rId3"/>
    <p:sldId id="256" r:id="rId4"/>
    <p:sldId id="507" r:id="rId5"/>
    <p:sldId id="508" r:id="rId6"/>
    <p:sldId id="509" r:id="rId7"/>
    <p:sldId id="506" r:id="rId8"/>
    <p:sldId id="453" r:id="rId9"/>
    <p:sldId id="455" r:id="rId10"/>
    <p:sldId id="438" r:id="rId11"/>
    <p:sldId id="439" r:id="rId12"/>
    <p:sldId id="349" r:id="rId13"/>
    <p:sldId id="440" r:id="rId14"/>
    <p:sldId id="457" r:id="rId15"/>
    <p:sldId id="333" r:id="rId16"/>
    <p:sldId id="266" r:id="rId17"/>
    <p:sldId id="332" r:id="rId18"/>
    <p:sldId id="267" r:id="rId19"/>
    <p:sldId id="268" r:id="rId20"/>
    <p:sldId id="269" r:id="rId21"/>
    <p:sldId id="270" r:id="rId22"/>
    <p:sldId id="271" r:id="rId23"/>
    <p:sldId id="272" r:id="rId24"/>
    <p:sldId id="339" r:id="rId25"/>
    <p:sldId id="273" r:id="rId26"/>
    <p:sldId id="278" r:id="rId27"/>
    <p:sldId id="274" r:id="rId28"/>
    <p:sldId id="279" r:id="rId29"/>
    <p:sldId id="280" r:id="rId30"/>
    <p:sldId id="281" r:id="rId31"/>
    <p:sldId id="282" r:id="rId32"/>
    <p:sldId id="350" r:id="rId33"/>
    <p:sldId id="285" r:id="rId34"/>
    <p:sldId id="284" r:id="rId35"/>
    <p:sldId id="366" r:id="rId36"/>
    <p:sldId id="289" r:id="rId37"/>
    <p:sldId id="367" r:id="rId38"/>
    <p:sldId id="364" r:id="rId39"/>
    <p:sldId id="368" r:id="rId40"/>
    <p:sldId id="378" r:id="rId41"/>
    <p:sldId id="369" r:id="rId42"/>
    <p:sldId id="370" r:id="rId43"/>
    <p:sldId id="371" r:id="rId44"/>
    <p:sldId id="373" r:id="rId45"/>
    <p:sldId id="379" r:id="rId46"/>
    <p:sldId id="372" r:id="rId47"/>
    <p:sldId id="380" r:id="rId48"/>
    <p:sldId id="374" r:id="rId49"/>
    <p:sldId id="375" r:id="rId50"/>
    <p:sldId id="376" r:id="rId51"/>
    <p:sldId id="365" r:id="rId52"/>
    <p:sldId id="286" r:id="rId53"/>
    <p:sldId id="287" r:id="rId54"/>
    <p:sldId id="288" r:id="rId55"/>
    <p:sldId id="290" r:id="rId56"/>
    <p:sldId id="291" r:id="rId57"/>
    <p:sldId id="385" r:id="rId58"/>
    <p:sldId id="292" r:id="rId59"/>
    <p:sldId id="475" r:id="rId60"/>
    <p:sldId id="478" r:id="rId61"/>
    <p:sldId id="477" r:id="rId62"/>
    <p:sldId id="479" r:id="rId63"/>
    <p:sldId id="351" r:id="rId64"/>
    <p:sldId id="293" r:id="rId65"/>
    <p:sldId id="303" r:id="rId66"/>
    <p:sldId id="481" r:id="rId67"/>
    <p:sldId id="482" r:id="rId68"/>
    <p:sldId id="484" r:id="rId69"/>
    <p:sldId id="483" r:id="rId70"/>
    <p:sldId id="316" r:id="rId71"/>
    <p:sldId id="302" r:id="rId72"/>
    <p:sldId id="294" r:id="rId73"/>
    <p:sldId id="295" r:id="rId74"/>
    <p:sldId id="296" r:id="rId75"/>
    <p:sldId id="297" r:id="rId76"/>
    <p:sldId id="298" r:id="rId77"/>
    <p:sldId id="299" r:id="rId78"/>
    <p:sldId id="487" r:id="rId79"/>
    <p:sldId id="488" r:id="rId80"/>
    <p:sldId id="489" r:id="rId81"/>
    <p:sldId id="490" r:id="rId82"/>
    <p:sldId id="491" r:id="rId83"/>
    <p:sldId id="492" r:id="rId84"/>
    <p:sldId id="493" r:id="rId85"/>
    <p:sldId id="494" r:id="rId86"/>
    <p:sldId id="495" r:id="rId87"/>
    <p:sldId id="496" r:id="rId88"/>
    <p:sldId id="497" r:id="rId89"/>
    <p:sldId id="498" r:id="rId90"/>
    <p:sldId id="499" r:id="rId91"/>
    <p:sldId id="514" r:id="rId92"/>
    <p:sldId id="513" r:id="rId93"/>
    <p:sldId id="512" r:id="rId94"/>
    <p:sldId id="515" r:id="rId95"/>
    <p:sldId id="517" r:id="rId96"/>
    <p:sldId id="518" r:id="rId97"/>
    <p:sldId id="519" r:id="rId98"/>
    <p:sldId id="511" r:id="rId99"/>
    <p:sldId id="510" r:id="rId100"/>
    <p:sldId id="531" r:id="rId101"/>
    <p:sldId id="500" r:id="rId102"/>
    <p:sldId id="520" r:id="rId103"/>
    <p:sldId id="521" r:id="rId104"/>
    <p:sldId id="501" r:id="rId105"/>
    <p:sldId id="503" r:id="rId106"/>
    <p:sldId id="504" r:id="rId107"/>
    <p:sldId id="505" r:id="rId108"/>
    <p:sldId id="522" r:id="rId109"/>
    <p:sldId id="523" r:id="rId110"/>
    <p:sldId id="524" r:id="rId111"/>
    <p:sldId id="525" r:id="rId112"/>
    <p:sldId id="526" r:id="rId113"/>
    <p:sldId id="527" r:id="rId114"/>
    <p:sldId id="528" r:id="rId115"/>
    <p:sldId id="529" r:id="rId116"/>
    <p:sldId id="530" r:id="rId117"/>
    <p:sldId id="532" r:id="rId118"/>
    <p:sldId id="485" r:id="rId119"/>
    <p:sldId id="467" r:id="rId120"/>
    <p:sldId id="486" r:id="rId121"/>
  </p:sldIdLst>
  <p:sldSz cx="9144000" cy="6858000" type="screen4x3"/>
  <p:notesSz cx="7053263" cy="930910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F"/>
    <a:srgbClr val="00FF00"/>
    <a:srgbClr val="FFFFCC"/>
    <a:srgbClr val="CCECFF"/>
    <a:srgbClr val="FF9933"/>
    <a:srgbClr val="66FFFF"/>
    <a:srgbClr val="CCCCFF"/>
    <a:srgbClr val="0033CC"/>
    <a:srgbClr val="FEECFA"/>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94600" autoAdjust="0"/>
  </p:normalViewPr>
  <p:slideViewPr>
    <p:cSldViewPr>
      <p:cViewPr varScale="1">
        <p:scale>
          <a:sx n="106" d="100"/>
          <a:sy n="106" d="100"/>
        </p:scale>
        <p:origin x="128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presProps" Target="presProp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viewProps" Target="viewProps.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smtClean="0">
                <a:latin typeface="Arial" pitchFamily="34" charset="0"/>
              </a:defRPr>
            </a:lvl1pPr>
          </a:lstStyle>
          <a:p>
            <a:pPr>
              <a:defRPr/>
            </a:pPr>
            <a:endParaRPr lang="es-ES"/>
          </a:p>
        </p:txBody>
      </p:sp>
      <p:sp>
        <p:nvSpPr>
          <p:cNvPr id="3" name="2 Marcador de fecha"/>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smtClean="0">
                <a:latin typeface="Arial" pitchFamily="34" charset="0"/>
              </a:defRPr>
            </a:lvl1pPr>
          </a:lstStyle>
          <a:p>
            <a:pPr>
              <a:defRPr/>
            </a:pPr>
            <a:fld id="{618E364A-D85C-4443-ADC1-7F0B32F74D7A}" type="datetimeFigureOut">
              <a:rPr lang="es-ES"/>
              <a:pPr>
                <a:defRPr/>
              </a:pPr>
              <a:t>20/10/2017</a:t>
            </a:fld>
            <a:endParaRPr lang="es-ES"/>
          </a:p>
        </p:txBody>
      </p:sp>
      <p:sp>
        <p:nvSpPr>
          <p:cNvPr id="4" name="3 Marcador de imagen de diapositiva"/>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pPr lvl="0"/>
            <a:endParaRPr lang="es-ES" noProof="0" smtClean="0"/>
          </a:p>
        </p:txBody>
      </p:sp>
      <p:sp>
        <p:nvSpPr>
          <p:cNvPr id="5" name="4 Marcador de notas"/>
          <p:cNvSpPr>
            <a:spLocks noGrp="1"/>
          </p:cNvSpPr>
          <p:nvPr>
            <p:ph type="body" sz="quarter" idx="3"/>
          </p:nvPr>
        </p:nvSpPr>
        <p:spPr>
          <a:xfrm>
            <a:off x="705327" y="4421823"/>
            <a:ext cx="5642610" cy="4189095"/>
          </a:xfrm>
          <a:prstGeom prst="rect">
            <a:avLst/>
          </a:prstGeom>
        </p:spPr>
        <p:txBody>
          <a:bodyPr vert="horz" lIns="93497" tIns="46749" rIns="93497" bIns="46749"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smtClean="0">
                <a:latin typeface="Arial" pitchFamily="34" charset="0"/>
              </a:defRPr>
            </a:lvl1pPr>
          </a:lstStyle>
          <a:p>
            <a:pPr>
              <a:defRPr/>
            </a:pPr>
            <a:endParaRPr lang="es-ES"/>
          </a:p>
        </p:txBody>
      </p:sp>
      <p:sp>
        <p:nvSpPr>
          <p:cNvPr id="7" name="6 Marcador de número de diapositiva"/>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smtClean="0">
                <a:latin typeface="Arial" pitchFamily="34" charset="0"/>
              </a:defRPr>
            </a:lvl1pPr>
          </a:lstStyle>
          <a:p>
            <a:pPr>
              <a:defRPr/>
            </a:pPr>
            <a:fld id="{E15ABB42-BF5C-4A75-909B-98EBA30ED059}" type="slidenum">
              <a:rPr lang="es-ES"/>
              <a:pPr>
                <a:defRPr/>
              </a:pPr>
              <a:t>‹Nº›</a:t>
            </a:fld>
            <a:endParaRPr lang="es-ES"/>
          </a:p>
        </p:txBody>
      </p:sp>
    </p:spTree>
    <p:extLst>
      <p:ext uri="{BB962C8B-B14F-4D97-AF65-F5344CB8AC3E}">
        <p14:creationId xmlns:p14="http://schemas.microsoft.com/office/powerpoint/2010/main" val="414862448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92868DB-8D20-48D7-AC1D-E1F565630DA4}" type="slidenum">
              <a:rPr lang="es-ES_tradnl">
                <a:solidFill>
                  <a:srgbClr val="000000"/>
                </a:solidFill>
              </a:rPr>
              <a:pPr/>
              <a:t>1</a:t>
            </a:fld>
            <a:endParaRPr lang="es-ES_tradnl">
              <a:solidFill>
                <a:srgbClr val="000000"/>
              </a:solidFill>
            </a:endParaRPr>
          </a:p>
        </p:txBody>
      </p:sp>
      <p:sp>
        <p:nvSpPr>
          <p:cNvPr id="5122" name="Rectangle 2"/>
          <p:cNvSpPr>
            <a:spLocks noGrp="1" noRot="1" noChangeAspect="1" noChangeArrowheads="1" noTextEdit="1"/>
          </p:cNvSpPr>
          <p:nvPr>
            <p:ph type="sldImg"/>
          </p:nvPr>
        </p:nvSpPr>
        <p:spPr>
          <a:xfrm>
            <a:off x="1120775" y="693738"/>
            <a:ext cx="4613275" cy="3459162"/>
          </a:xfrm>
          <a:ln cap="flat"/>
        </p:spPr>
      </p:sp>
      <p:sp>
        <p:nvSpPr>
          <p:cNvPr id="5123" name="Rectangle 3"/>
          <p:cNvSpPr>
            <a:spLocks noGrp="1" noChangeArrowheads="1"/>
          </p:cNvSpPr>
          <p:nvPr>
            <p:ph type="body" idx="1"/>
          </p:nvPr>
        </p:nvSpPr>
        <p:spPr>
          <a:ln/>
        </p:spPr>
        <p:txBody>
          <a:bodyPr/>
          <a:lstStyle/>
          <a:p>
            <a:endParaRPr lang="es-MX" dirty="0"/>
          </a:p>
        </p:txBody>
      </p:sp>
    </p:spTree>
    <p:extLst>
      <p:ext uri="{BB962C8B-B14F-4D97-AF65-F5344CB8AC3E}">
        <p14:creationId xmlns:p14="http://schemas.microsoft.com/office/powerpoint/2010/main" val="17826192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58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835042-874E-4A24-A1F3-1A2536DB76CA}" type="slidenum">
              <a:rPr lang="es-ES">
                <a:latin typeface="Arial" charset="0"/>
              </a:rPr>
              <a:pPr/>
              <a:t>26</a:t>
            </a:fld>
            <a:endParaRPr lang="es-ES">
              <a:latin typeface="Arial" charset="0"/>
            </a:endParaRPr>
          </a:p>
        </p:txBody>
      </p:sp>
    </p:spTree>
    <p:extLst>
      <p:ext uri="{BB962C8B-B14F-4D97-AF65-F5344CB8AC3E}">
        <p14:creationId xmlns:p14="http://schemas.microsoft.com/office/powerpoint/2010/main" val="3146082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789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78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559101-0443-488B-8E82-68642DD5AFA5}" type="slidenum">
              <a:rPr lang="es-ES">
                <a:latin typeface="Arial" charset="0"/>
              </a:rPr>
              <a:pPr/>
              <a:t>27</a:t>
            </a:fld>
            <a:endParaRPr lang="es-ES">
              <a:latin typeface="Arial" charset="0"/>
            </a:endParaRPr>
          </a:p>
        </p:txBody>
      </p:sp>
    </p:spTree>
    <p:extLst>
      <p:ext uri="{BB962C8B-B14F-4D97-AF65-F5344CB8AC3E}">
        <p14:creationId xmlns:p14="http://schemas.microsoft.com/office/powerpoint/2010/main" val="3608193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28</a:t>
            </a:fld>
            <a:endParaRPr lang="es-ES">
              <a:latin typeface="Arial" charset="0"/>
            </a:endParaRPr>
          </a:p>
        </p:txBody>
      </p:sp>
    </p:spTree>
    <p:extLst>
      <p:ext uri="{BB962C8B-B14F-4D97-AF65-F5344CB8AC3E}">
        <p14:creationId xmlns:p14="http://schemas.microsoft.com/office/powerpoint/2010/main" val="783553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29</a:t>
            </a:fld>
            <a:endParaRPr lang="es-ES">
              <a:latin typeface="Arial" charset="0"/>
            </a:endParaRPr>
          </a:p>
        </p:txBody>
      </p:sp>
    </p:spTree>
    <p:extLst>
      <p:ext uri="{BB962C8B-B14F-4D97-AF65-F5344CB8AC3E}">
        <p14:creationId xmlns:p14="http://schemas.microsoft.com/office/powerpoint/2010/main" val="2435334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30</a:t>
            </a:fld>
            <a:endParaRPr lang="es-ES">
              <a:latin typeface="Arial" charset="0"/>
            </a:endParaRPr>
          </a:p>
        </p:txBody>
      </p:sp>
    </p:spTree>
    <p:extLst>
      <p:ext uri="{BB962C8B-B14F-4D97-AF65-F5344CB8AC3E}">
        <p14:creationId xmlns:p14="http://schemas.microsoft.com/office/powerpoint/2010/main" val="594674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32</a:t>
            </a:fld>
            <a:endParaRPr lang="es-ES">
              <a:latin typeface="Arial" charset="0"/>
            </a:endParaRPr>
          </a:p>
        </p:txBody>
      </p:sp>
    </p:spTree>
    <p:extLst>
      <p:ext uri="{BB962C8B-B14F-4D97-AF65-F5344CB8AC3E}">
        <p14:creationId xmlns:p14="http://schemas.microsoft.com/office/powerpoint/2010/main" val="2058389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33</a:t>
            </a:fld>
            <a:endParaRPr lang="es-ES">
              <a:latin typeface="Arial" charset="0"/>
            </a:endParaRPr>
          </a:p>
        </p:txBody>
      </p:sp>
    </p:spTree>
    <p:extLst>
      <p:ext uri="{BB962C8B-B14F-4D97-AF65-F5344CB8AC3E}">
        <p14:creationId xmlns:p14="http://schemas.microsoft.com/office/powerpoint/2010/main" val="9122492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34</a:t>
            </a:fld>
            <a:endParaRPr lang="es-ES">
              <a:latin typeface="Arial" charset="0"/>
            </a:endParaRPr>
          </a:p>
        </p:txBody>
      </p:sp>
    </p:spTree>
    <p:extLst>
      <p:ext uri="{BB962C8B-B14F-4D97-AF65-F5344CB8AC3E}">
        <p14:creationId xmlns:p14="http://schemas.microsoft.com/office/powerpoint/2010/main" val="2602743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35</a:t>
            </a:fld>
            <a:endParaRPr lang="es-ES">
              <a:latin typeface="Arial" charset="0"/>
            </a:endParaRPr>
          </a:p>
        </p:txBody>
      </p:sp>
    </p:spTree>
    <p:extLst>
      <p:ext uri="{BB962C8B-B14F-4D97-AF65-F5344CB8AC3E}">
        <p14:creationId xmlns:p14="http://schemas.microsoft.com/office/powerpoint/2010/main" val="1643329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36</a:t>
            </a:fld>
            <a:endParaRPr lang="es-ES">
              <a:latin typeface="Arial" charset="0"/>
            </a:endParaRPr>
          </a:p>
        </p:txBody>
      </p:sp>
    </p:spTree>
    <p:extLst>
      <p:ext uri="{BB962C8B-B14F-4D97-AF65-F5344CB8AC3E}">
        <p14:creationId xmlns:p14="http://schemas.microsoft.com/office/powerpoint/2010/main" val="554300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E15ABB42-BF5C-4A75-909B-98EBA30ED059}" type="slidenum">
              <a:rPr lang="es-ES" smtClean="0"/>
              <a:pPr>
                <a:defRPr/>
              </a:pPr>
              <a:t>15</a:t>
            </a:fld>
            <a:endParaRPr lang="es-ES"/>
          </a:p>
        </p:txBody>
      </p:sp>
    </p:spTree>
    <p:extLst>
      <p:ext uri="{BB962C8B-B14F-4D97-AF65-F5344CB8AC3E}">
        <p14:creationId xmlns:p14="http://schemas.microsoft.com/office/powerpoint/2010/main" val="35313939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584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58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835042-874E-4A24-A1F3-1A2536DB76CA}" type="slidenum">
              <a:rPr lang="es-ES">
                <a:solidFill>
                  <a:prstClr val="black"/>
                </a:solidFill>
                <a:latin typeface="Arial" charset="0"/>
              </a:rPr>
              <a:pPr/>
              <a:t>37</a:t>
            </a:fld>
            <a:endParaRPr lang="es-ES">
              <a:solidFill>
                <a:prstClr val="black"/>
              </a:solidFill>
              <a:latin typeface="Arial" charset="0"/>
            </a:endParaRPr>
          </a:p>
        </p:txBody>
      </p:sp>
    </p:spTree>
    <p:extLst>
      <p:ext uri="{BB962C8B-B14F-4D97-AF65-F5344CB8AC3E}">
        <p14:creationId xmlns:p14="http://schemas.microsoft.com/office/powerpoint/2010/main" val="520460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38</a:t>
            </a:fld>
            <a:endParaRPr lang="es-ES">
              <a:latin typeface="Arial" charset="0"/>
            </a:endParaRPr>
          </a:p>
        </p:txBody>
      </p:sp>
    </p:spTree>
    <p:extLst>
      <p:ext uri="{BB962C8B-B14F-4D97-AF65-F5344CB8AC3E}">
        <p14:creationId xmlns:p14="http://schemas.microsoft.com/office/powerpoint/2010/main" val="40764289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39</a:t>
            </a:fld>
            <a:endParaRPr lang="es-ES">
              <a:latin typeface="Arial" charset="0"/>
            </a:endParaRPr>
          </a:p>
        </p:txBody>
      </p:sp>
    </p:spTree>
    <p:extLst>
      <p:ext uri="{BB962C8B-B14F-4D97-AF65-F5344CB8AC3E}">
        <p14:creationId xmlns:p14="http://schemas.microsoft.com/office/powerpoint/2010/main" val="9338059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40</a:t>
            </a:fld>
            <a:endParaRPr lang="es-ES">
              <a:latin typeface="Arial" charset="0"/>
            </a:endParaRPr>
          </a:p>
        </p:txBody>
      </p:sp>
    </p:spTree>
    <p:extLst>
      <p:ext uri="{BB962C8B-B14F-4D97-AF65-F5344CB8AC3E}">
        <p14:creationId xmlns:p14="http://schemas.microsoft.com/office/powerpoint/2010/main" val="9725361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41</a:t>
            </a:fld>
            <a:endParaRPr lang="es-ES">
              <a:latin typeface="Arial" charset="0"/>
            </a:endParaRPr>
          </a:p>
        </p:txBody>
      </p:sp>
    </p:spTree>
    <p:extLst>
      <p:ext uri="{BB962C8B-B14F-4D97-AF65-F5344CB8AC3E}">
        <p14:creationId xmlns:p14="http://schemas.microsoft.com/office/powerpoint/2010/main" val="3124929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42</a:t>
            </a:fld>
            <a:endParaRPr lang="es-ES">
              <a:latin typeface="Arial" charset="0"/>
            </a:endParaRPr>
          </a:p>
        </p:txBody>
      </p:sp>
    </p:spTree>
    <p:extLst>
      <p:ext uri="{BB962C8B-B14F-4D97-AF65-F5344CB8AC3E}">
        <p14:creationId xmlns:p14="http://schemas.microsoft.com/office/powerpoint/2010/main" val="10773532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43</a:t>
            </a:fld>
            <a:endParaRPr lang="es-ES">
              <a:latin typeface="Arial" charset="0"/>
            </a:endParaRPr>
          </a:p>
        </p:txBody>
      </p:sp>
    </p:spTree>
    <p:extLst>
      <p:ext uri="{BB962C8B-B14F-4D97-AF65-F5344CB8AC3E}">
        <p14:creationId xmlns:p14="http://schemas.microsoft.com/office/powerpoint/2010/main" val="24335385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44</a:t>
            </a:fld>
            <a:endParaRPr lang="es-ES">
              <a:latin typeface="Arial" charset="0"/>
            </a:endParaRPr>
          </a:p>
        </p:txBody>
      </p:sp>
    </p:spTree>
    <p:extLst>
      <p:ext uri="{BB962C8B-B14F-4D97-AF65-F5344CB8AC3E}">
        <p14:creationId xmlns:p14="http://schemas.microsoft.com/office/powerpoint/2010/main" val="7781294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45</a:t>
            </a:fld>
            <a:endParaRPr lang="es-ES">
              <a:latin typeface="Arial" charset="0"/>
            </a:endParaRPr>
          </a:p>
        </p:txBody>
      </p:sp>
    </p:spTree>
    <p:extLst>
      <p:ext uri="{BB962C8B-B14F-4D97-AF65-F5344CB8AC3E}">
        <p14:creationId xmlns:p14="http://schemas.microsoft.com/office/powerpoint/2010/main" val="39730666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dirty="0"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46</a:t>
            </a:fld>
            <a:endParaRPr lang="es-ES">
              <a:latin typeface="Arial" charset="0"/>
            </a:endParaRPr>
          </a:p>
        </p:txBody>
      </p:sp>
    </p:spTree>
    <p:extLst>
      <p:ext uri="{BB962C8B-B14F-4D97-AF65-F5344CB8AC3E}">
        <p14:creationId xmlns:p14="http://schemas.microsoft.com/office/powerpoint/2010/main" val="2992001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96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97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95FEE9-4612-41AF-98C8-0607E23B41EF}" type="slidenum">
              <a:rPr lang="es-ES">
                <a:latin typeface="Arial" charset="0"/>
              </a:rPr>
              <a:pPr/>
              <a:t>18</a:t>
            </a:fld>
            <a:endParaRPr lang="es-ES">
              <a:latin typeface="Arial" charset="0"/>
            </a:endParaRPr>
          </a:p>
        </p:txBody>
      </p:sp>
    </p:spTree>
    <p:extLst>
      <p:ext uri="{BB962C8B-B14F-4D97-AF65-F5344CB8AC3E}">
        <p14:creationId xmlns:p14="http://schemas.microsoft.com/office/powerpoint/2010/main" val="28537931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47</a:t>
            </a:fld>
            <a:endParaRPr lang="es-ES">
              <a:latin typeface="Arial" charset="0"/>
            </a:endParaRPr>
          </a:p>
        </p:txBody>
      </p:sp>
    </p:spTree>
    <p:extLst>
      <p:ext uri="{BB962C8B-B14F-4D97-AF65-F5344CB8AC3E}">
        <p14:creationId xmlns:p14="http://schemas.microsoft.com/office/powerpoint/2010/main" val="33657311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48</a:t>
            </a:fld>
            <a:endParaRPr lang="es-ES">
              <a:latin typeface="Arial" charset="0"/>
            </a:endParaRPr>
          </a:p>
        </p:txBody>
      </p:sp>
    </p:spTree>
    <p:extLst>
      <p:ext uri="{BB962C8B-B14F-4D97-AF65-F5344CB8AC3E}">
        <p14:creationId xmlns:p14="http://schemas.microsoft.com/office/powerpoint/2010/main" val="3129045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49</a:t>
            </a:fld>
            <a:endParaRPr lang="es-ES">
              <a:latin typeface="Arial" charset="0"/>
            </a:endParaRPr>
          </a:p>
        </p:txBody>
      </p:sp>
    </p:spTree>
    <p:extLst>
      <p:ext uri="{BB962C8B-B14F-4D97-AF65-F5344CB8AC3E}">
        <p14:creationId xmlns:p14="http://schemas.microsoft.com/office/powerpoint/2010/main" val="36424219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50</a:t>
            </a:fld>
            <a:endParaRPr lang="es-ES">
              <a:latin typeface="Arial" charset="0"/>
            </a:endParaRPr>
          </a:p>
        </p:txBody>
      </p:sp>
    </p:spTree>
    <p:extLst>
      <p:ext uri="{BB962C8B-B14F-4D97-AF65-F5344CB8AC3E}">
        <p14:creationId xmlns:p14="http://schemas.microsoft.com/office/powerpoint/2010/main" val="41691058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51</a:t>
            </a:fld>
            <a:endParaRPr lang="es-ES">
              <a:latin typeface="Arial" charset="0"/>
            </a:endParaRPr>
          </a:p>
        </p:txBody>
      </p:sp>
    </p:spTree>
    <p:extLst>
      <p:ext uri="{BB962C8B-B14F-4D97-AF65-F5344CB8AC3E}">
        <p14:creationId xmlns:p14="http://schemas.microsoft.com/office/powerpoint/2010/main" val="28123279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52</a:t>
            </a:fld>
            <a:endParaRPr lang="es-ES">
              <a:latin typeface="Arial" charset="0"/>
            </a:endParaRPr>
          </a:p>
        </p:txBody>
      </p:sp>
    </p:spTree>
    <p:extLst>
      <p:ext uri="{BB962C8B-B14F-4D97-AF65-F5344CB8AC3E}">
        <p14:creationId xmlns:p14="http://schemas.microsoft.com/office/powerpoint/2010/main" val="24679768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53</a:t>
            </a:fld>
            <a:endParaRPr lang="es-ES">
              <a:latin typeface="Arial" charset="0"/>
            </a:endParaRPr>
          </a:p>
        </p:txBody>
      </p:sp>
    </p:spTree>
    <p:extLst>
      <p:ext uri="{BB962C8B-B14F-4D97-AF65-F5344CB8AC3E}">
        <p14:creationId xmlns:p14="http://schemas.microsoft.com/office/powerpoint/2010/main" val="14953179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54</a:t>
            </a:fld>
            <a:endParaRPr lang="es-ES">
              <a:latin typeface="Arial" charset="0"/>
            </a:endParaRPr>
          </a:p>
        </p:txBody>
      </p:sp>
    </p:spTree>
    <p:extLst>
      <p:ext uri="{BB962C8B-B14F-4D97-AF65-F5344CB8AC3E}">
        <p14:creationId xmlns:p14="http://schemas.microsoft.com/office/powerpoint/2010/main" val="17313296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55</a:t>
            </a:fld>
            <a:endParaRPr lang="es-ES">
              <a:latin typeface="Arial" charset="0"/>
            </a:endParaRPr>
          </a:p>
        </p:txBody>
      </p:sp>
    </p:spTree>
    <p:extLst>
      <p:ext uri="{BB962C8B-B14F-4D97-AF65-F5344CB8AC3E}">
        <p14:creationId xmlns:p14="http://schemas.microsoft.com/office/powerpoint/2010/main" val="13768839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57</a:t>
            </a:fld>
            <a:endParaRPr lang="es-ES">
              <a:latin typeface="Arial" charset="0"/>
            </a:endParaRPr>
          </a:p>
        </p:txBody>
      </p:sp>
    </p:spTree>
    <p:extLst>
      <p:ext uri="{BB962C8B-B14F-4D97-AF65-F5344CB8AC3E}">
        <p14:creationId xmlns:p14="http://schemas.microsoft.com/office/powerpoint/2010/main" val="866980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072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07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5AB09E-7200-425B-B257-0B8CCB1A9209}" type="slidenum">
              <a:rPr lang="es-ES">
                <a:latin typeface="Arial" charset="0"/>
              </a:rPr>
              <a:pPr/>
              <a:t>19</a:t>
            </a:fld>
            <a:endParaRPr lang="es-ES">
              <a:latin typeface="Arial" charset="0"/>
            </a:endParaRPr>
          </a:p>
        </p:txBody>
      </p:sp>
    </p:spTree>
    <p:extLst>
      <p:ext uri="{BB962C8B-B14F-4D97-AF65-F5344CB8AC3E}">
        <p14:creationId xmlns:p14="http://schemas.microsoft.com/office/powerpoint/2010/main" val="9070336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58</a:t>
            </a:fld>
            <a:endParaRPr lang="es-ES">
              <a:latin typeface="Arial" charset="0"/>
            </a:endParaRPr>
          </a:p>
        </p:txBody>
      </p:sp>
    </p:spTree>
    <p:extLst>
      <p:ext uri="{BB962C8B-B14F-4D97-AF65-F5344CB8AC3E}">
        <p14:creationId xmlns:p14="http://schemas.microsoft.com/office/powerpoint/2010/main" val="1649054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59</a:t>
            </a:fld>
            <a:endParaRPr lang="es-ES">
              <a:latin typeface="Arial" charset="0"/>
            </a:endParaRPr>
          </a:p>
        </p:txBody>
      </p:sp>
    </p:spTree>
    <p:extLst>
      <p:ext uri="{BB962C8B-B14F-4D97-AF65-F5344CB8AC3E}">
        <p14:creationId xmlns:p14="http://schemas.microsoft.com/office/powerpoint/2010/main" val="2138649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60</a:t>
            </a:fld>
            <a:endParaRPr lang="es-ES">
              <a:latin typeface="Arial" charset="0"/>
            </a:endParaRPr>
          </a:p>
        </p:txBody>
      </p:sp>
    </p:spTree>
    <p:extLst>
      <p:ext uri="{BB962C8B-B14F-4D97-AF65-F5344CB8AC3E}">
        <p14:creationId xmlns:p14="http://schemas.microsoft.com/office/powerpoint/2010/main" val="2776316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61</a:t>
            </a:fld>
            <a:endParaRPr lang="es-ES">
              <a:latin typeface="Arial" charset="0"/>
            </a:endParaRPr>
          </a:p>
        </p:txBody>
      </p:sp>
    </p:spTree>
    <p:extLst>
      <p:ext uri="{BB962C8B-B14F-4D97-AF65-F5344CB8AC3E}">
        <p14:creationId xmlns:p14="http://schemas.microsoft.com/office/powerpoint/2010/main" val="37214305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63</a:t>
            </a:fld>
            <a:endParaRPr lang="es-ES">
              <a:latin typeface="Arial" charset="0"/>
            </a:endParaRPr>
          </a:p>
        </p:txBody>
      </p:sp>
    </p:spTree>
    <p:extLst>
      <p:ext uri="{BB962C8B-B14F-4D97-AF65-F5344CB8AC3E}">
        <p14:creationId xmlns:p14="http://schemas.microsoft.com/office/powerpoint/2010/main" val="32503039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64</a:t>
            </a:fld>
            <a:endParaRPr lang="es-ES">
              <a:latin typeface="Arial" charset="0"/>
            </a:endParaRPr>
          </a:p>
        </p:txBody>
      </p:sp>
    </p:spTree>
    <p:extLst>
      <p:ext uri="{BB962C8B-B14F-4D97-AF65-F5344CB8AC3E}">
        <p14:creationId xmlns:p14="http://schemas.microsoft.com/office/powerpoint/2010/main" val="70072944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65</a:t>
            </a:fld>
            <a:endParaRPr lang="es-ES">
              <a:latin typeface="Arial" charset="0"/>
            </a:endParaRPr>
          </a:p>
        </p:txBody>
      </p:sp>
    </p:spTree>
    <p:extLst>
      <p:ext uri="{BB962C8B-B14F-4D97-AF65-F5344CB8AC3E}">
        <p14:creationId xmlns:p14="http://schemas.microsoft.com/office/powerpoint/2010/main" val="6540146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66</a:t>
            </a:fld>
            <a:endParaRPr lang="es-ES">
              <a:latin typeface="Arial" charset="0"/>
            </a:endParaRPr>
          </a:p>
        </p:txBody>
      </p:sp>
    </p:spTree>
    <p:extLst>
      <p:ext uri="{BB962C8B-B14F-4D97-AF65-F5344CB8AC3E}">
        <p14:creationId xmlns:p14="http://schemas.microsoft.com/office/powerpoint/2010/main" val="1217150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solidFill>
                  <a:prstClr val="black"/>
                </a:solidFill>
                <a:latin typeface="Arial" charset="0"/>
              </a:rPr>
              <a:pPr/>
              <a:t>67</a:t>
            </a:fld>
            <a:endParaRPr lang="es-ES">
              <a:solidFill>
                <a:prstClr val="black"/>
              </a:solidFill>
              <a:latin typeface="Arial" charset="0"/>
            </a:endParaRPr>
          </a:p>
        </p:txBody>
      </p:sp>
    </p:spTree>
    <p:extLst>
      <p:ext uri="{BB962C8B-B14F-4D97-AF65-F5344CB8AC3E}">
        <p14:creationId xmlns:p14="http://schemas.microsoft.com/office/powerpoint/2010/main" val="39991734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68</a:t>
            </a:fld>
            <a:endParaRPr lang="es-ES">
              <a:latin typeface="Arial" charset="0"/>
            </a:endParaRPr>
          </a:p>
        </p:txBody>
      </p:sp>
    </p:spTree>
    <p:extLst>
      <p:ext uri="{BB962C8B-B14F-4D97-AF65-F5344CB8AC3E}">
        <p14:creationId xmlns:p14="http://schemas.microsoft.com/office/powerpoint/2010/main" val="587378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17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17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39BF49-EA1C-409E-899A-C1B874F91305}" type="slidenum">
              <a:rPr lang="es-ES">
                <a:latin typeface="Arial" charset="0"/>
              </a:rPr>
              <a:pPr/>
              <a:t>20</a:t>
            </a:fld>
            <a:endParaRPr lang="es-ES">
              <a:latin typeface="Arial" charset="0"/>
            </a:endParaRPr>
          </a:p>
        </p:txBody>
      </p:sp>
    </p:spTree>
    <p:extLst>
      <p:ext uri="{BB962C8B-B14F-4D97-AF65-F5344CB8AC3E}">
        <p14:creationId xmlns:p14="http://schemas.microsoft.com/office/powerpoint/2010/main" val="404192379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69</a:t>
            </a:fld>
            <a:endParaRPr lang="es-ES">
              <a:latin typeface="Arial" charset="0"/>
            </a:endParaRPr>
          </a:p>
        </p:txBody>
      </p:sp>
    </p:spTree>
    <p:extLst>
      <p:ext uri="{BB962C8B-B14F-4D97-AF65-F5344CB8AC3E}">
        <p14:creationId xmlns:p14="http://schemas.microsoft.com/office/powerpoint/2010/main" val="407969094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70</a:t>
            </a:fld>
            <a:endParaRPr lang="es-ES">
              <a:latin typeface="Arial" charset="0"/>
            </a:endParaRPr>
          </a:p>
        </p:txBody>
      </p:sp>
    </p:spTree>
    <p:extLst>
      <p:ext uri="{BB962C8B-B14F-4D97-AF65-F5344CB8AC3E}">
        <p14:creationId xmlns:p14="http://schemas.microsoft.com/office/powerpoint/2010/main" val="32880082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71</a:t>
            </a:fld>
            <a:endParaRPr lang="es-ES">
              <a:latin typeface="Arial" charset="0"/>
            </a:endParaRPr>
          </a:p>
        </p:txBody>
      </p:sp>
    </p:spTree>
    <p:extLst>
      <p:ext uri="{BB962C8B-B14F-4D97-AF65-F5344CB8AC3E}">
        <p14:creationId xmlns:p14="http://schemas.microsoft.com/office/powerpoint/2010/main" val="8509845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72</a:t>
            </a:fld>
            <a:endParaRPr lang="es-ES">
              <a:latin typeface="Arial" charset="0"/>
            </a:endParaRPr>
          </a:p>
        </p:txBody>
      </p:sp>
    </p:spTree>
    <p:extLst>
      <p:ext uri="{BB962C8B-B14F-4D97-AF65-F5344CB8AC3E}">
        <p14:creationId xmlns:p14="http://schemas.microsoft.com/office/powerpoint/2010/main" val="424339711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73</a:t>
            </a:fld>
            <a:endParaRPr lang="es-ES">
              <a:latin typeface="Arial" charset="0"/>
            </a:endParaRPr>
          </a:p>
        </p:txBody>
      </p:sp>
    </p:spTree>
    <p:extLst>
      <p:ext uri="{BB962C8B-B14F-4D97-AF65-F5344CB8AC3E}">
        <p14:creationId xmlns:p14="http://schemas.microsoft.com/office/powerpoint/2010/main" val="15306410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74</a:t>
            </a:fld>
            <a:endParaRPr lang="es-ES">
              <a:latin typeface="Arial" charset="0"/>
            </a:endParaRPr>
          </a:p>
        </p:txBody>
      </p:sp>
    </p:spTree>
    <p:extLst>
      <p:ext uri="{BB962C8B-B14F-4D97-AF65-F5344CB8AC3E}">
        <p14:creationId xmlns:p14="http://schemas.microsoft.com/office/powerpoint/2010/main" val="319279056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75</a:t>
            </a:fld>
            <a:endParaRPr lang="es-ES">
              <a:latin typeface="Arial" charset="0"/>
            </a:endParaRPr>
          </a:p>
        </p:txBody>
      </p:sp>
    </p:spTree>
    <p:extLst>
      <p:ext uri="{BB962C8B-B14F-4D97-AF65-F5344CB8AC3E}">
        <p14:creationId xmlns:p14="http://schemas.microsoft.com/office/powerpoint/2010/main" val="220576641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480EF8-6E44-4E39-9628-DC9BA87DF0AB}" type="slidenum">
              <a:rPr lang="es-ES">
                <a:latin typeface="Arial" charset="0"/>
              </a:rPr>
              <a:pPr/>
              <a:t>76</a:t>
            </a:fld>
            <a:endParaRPr lang="es-ES">
              <a:latin typeface="Arial" charset="0"/>
            </a:endParaRPr>
          </a:p>
        </p:txBody>
      </p:sp>
    </p:spTree>
    <p:extLst>
      <p:ext uri="{BB962C8B-B14F-4D97-AF65-F5344CB8AC3E}">
        <p14:creationId xmlns:p14="http://schemas.microsoft.com/office/powerpoint/2010/main" val="208696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99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A56F78-2C72-4BD0-9726-96926D297D55}" type="slidenum">
              <a:rPr lang="es-ES">
                <a:solidFill>
                  <a:prstClr val="black"/>
                </a:solidFill>
                <a:latin typeface="Arial" charset="0"/>
              </a:rPr>
              <a:pPr/>
              <a:t>82</a:t>
            </a:fld>
            <a:endParaRPr lang="es-ES">
              <a:solidFill>
                <a:prstClr val="black"/>
              </a:solidFill>
              <a:latin typeface="Arial" charset="0"/>
            </a:endParaRPr>
          </a:p>
        </p:txBody>
      </p:sp>
    </p:spTree>
    <p:extLst>
      <p:ext uri="{BB962C8B-B14F-4D97-AF65-F5344CB8AC3E}">
        <p14:creationId xmlns:p14="http://schemas.microsoft.com/office/powerpoint/2010/main" val="105194156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99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A56F78-2C72-4BD0-9726-96926D297D55}" type="slidenum">
              <a:rPr lang="es-ES">
                <a:solidFill>
                  <a:prstClr val="black"/>
                </a:solidFill>
                <a:latin typeface="Arial" charset="0"/>
              </a:rPr>
              <a:pPr/>
              <a:t>87</a:t>
            </a:fld>
            <a:endParaRPr lang="es-ES">
              <a:solidFill>
                <a:prstClr val="black"/>
              </a:solidFill>
              <a:latin typeface="Arial" charset="0"/>
            </a:endParaRPr>
          </a:p>
        </p:txBody>
      </p:sp>
    </p:spTree>
    <p:extLst>
      <p:ext uri="{BB962C8B-B14F-4D97-AF65-F5344CB8AC3E}">
        <p14:creationId xmlns:p14="http://schemas.microsoft.com/office/powerpoint/2010/main" val="60666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27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27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CA27F8-11D0-438D-BD49-73D970B53F0B}" type="slidenum">
              <a:rPr lang="es-ES">
                <a:latin typeface="Arial" charset="0"/>
              </a:rPr>
              <a:pPr/>
              <a:t>21</a:t>
            </a:fld>
            <a:endParaRPr lang="es-ES">
              <a:latin typeface="Arial" charset="0"/>
            </a:endParaRPr>
          </a:p>
        </p:txBody>
      </p:sp>
    </p:spTree>
    <p:extLst>
      <p:ext uri="{BB962C8B-B14F-4D97-AF65-F5344CB8AC3E}">
        <p14:creationId xmlns:p14="http://schemas.microsoft.com/office/powerpoint/2010/main" val="39756032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99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99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A56F78-2C72-4BD0-9726-96926D297D55}" type="slidenum">
              <a:rPr lang="es-ES">
                <a:solidFill>
                  <a:prstClr val="black"/>
                </a:solidFill>
                <a:latin typeface="Arial" charset="0"/>
              </a:rPr>
              <a:pPr/>
              <a:t>88</a:t>
            </a:fld>
            <a:endParaRPr lang="es-ES">
              <a:solidFill>
                <a:prstClr val="black"/>
              </a:solidFill>
              <a:latin typeface="Arial" charset="0"/>
            </a:endParaRPr>
          </a:p>
        </p:txBody>
      </p:sp>
    </p:spTree>
    <p:extLst>
      <p:ext uri="{BB962C8B-B14F-4D97-AF65-F5344CB8AC3E}">
        <p14:creationId xmlns:p14="http://schemas.microsoft.com/office/powerpoint/2010/main" val="160379531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E15ABB42-BF5C-4A75-909B-98EBA30ED059}" type="slidenum">
              <a:rPr lang="es-ES">
                <a:solidFill>
                  <a:prstClr val="black"/>
                </a:solidFill>
              </a:rPr>
              <a:pPr>
                <a:defRPr/>
              </a:pPr>
              <a:t>115</a:t>
            </a:fld>
            <a:endParaRPr lang="es-ES">
              <a:solidFill>
                <a:prstClr val="black"/>
              </a:solidFill>
            </a:endParaRPr>
          </a:p>
        </p:txBody>
      </p:sp>
    </p:spTree>
    <p:extLst>
      <p:ext uri="{BB962C8B-B14F-4D97-AF65-F5344CB8AC3E}">
        <p14:creationId xmlns:p14="http://schemas.microsoft.com/office/powerpoint/2010/main" val="13973118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a:defRPr/>
            </a:pPr>
            <a:fld id="{E15ABB42-BF5C-4A75-909B-98EBA30ED059}" type="slidenum">
              <a:rPr lang="es-ES">
                <a:solidFill>
                  <a:prstClr val="black"/>
                </a:solidFill>
              </a:rPr>
              <a:pPr>
                <a:defRPr/>
              </a:pPr>
              <a:t>116</a:t>
            </a:fld>
            <a:endParaRPr lang="es-ES">
              <a:solidFill>
                <a:prstClr val="black"/>
              </a:solidFill>
            </a:endParaRPr>
          </a:p>
        </p:txBody>
      </p:sp>
    </p:spTree>
    <p:extLst>
      <p:ext uri="{BB962C8B-B14F-4D97-AF65-F5344CB8AC3E}">
        <p14:creationId xmlns:p14="http://schemas.microsoft.com/office/powerpoint/2010/main" val="854242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37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37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0BB6AC-DA81-4C58-BCCC-5CC62D1D3DED}" type="slidenum">
              <a:rPr lang="es-ES">
                <a:latin typeface="Arial" charset="0"/>
              </a:rPr>
              <a:pPr/>
              <a:t>22</a:t>
            </a:fld>
            <a:endParaRPr lang="es-ES">
              <a:latin typeface="Arial" charset="0"/>
            </a:endParaRPr>
          </a:p>
        </p:txBody>
      </p:sp>
    </p:spTree>
    <p:extLst>
      <p:ext uri="{BB962C8B-B14F-4D97-AF65-F5344CB8AC3E}">
        <p14:creationId xmlns:p14="http://schemas.microsoft.com/office/powerpoint/2010/main" val="2426691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481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48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7C1798-28E8-4E75-8297-1091FBEDA350}" type="slidenum">
              <a:rPr lang="es-ES">
                <a:latin typeface="Arial" charset="0"/>
              </a:rPr>
              <a:pPr/>
              <a:t>24</a:t>
            </a:fld>
            <a:endParaRPr lang="es-ES">
              <a:latin typeface="Arial" charset="0"/>
            </a:endParaRPr>
          </a:p>
        </p:txBody>
      </p:sp>
    </p:spTree>
    <p:extLst>
      <p:ext uri="{BB962C8B-B14F-4D97-AF65-F5344CB8AC3E}">
        <p14:creationId xmlns:p14="http://schemas.microsoft.com/office/powerpoint/2010/main" val="4222239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686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68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B1EFE6-662A-43D3-8F01-0F6F91ED8FD1}" type="slidenum">
              <a:rPr lang="es-ES">
                <a:latin typeface="Arial" charset="0"/>
              </a:rPr>
              <a:pPr/>
              <a:t>25</a:t>
            </a:fld>
            <a:endParaRPr lang="es-ES">
              <a:latin typeface="Arial" charset="0"/>
            </a:endParaRPr>
          </a:p>
        </p:txBody>
      </p:sp>
    </p:spTree>
    <p:extLst>
      <p:ext uri="{BB962C8B-B14F-4D97-AF65-F5344CB8AC3E}">
        <p14:creationId xmlns:p14="http://schemas.microsoft.com/office/powerpoint/2010/main" val="1779350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B2D0148D-A47E-4512-AEAF-7CA4EC5497C8}" type="slidenum">
              <a:rPr lang="en-GB" smtClean="0"/>
              <a:pPr>
                <a:defRPr/>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90D4ED5F-1425-401D-B9AF-025807B6F9A3}" type="slidenum">
              <a:rPr lang="en-GB" smtClean="0"/>
              <a:pPr>
                <a:defRPr/>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1FF68F57-F636-4E09-AA3E-B5EFD146BB3F}" type="slidenum">
              <a:rPr lang="en-GB" smtClean="0"/>
              <a:pPr>
                <a:defRPr/>
              </a:pPr>
              <a:t>‹Nº›</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400800" y="6355080"/>
            <a:ext cx="2286000" cy="365760"/>
          </a:xfrm>
        </p:spPr>
        <p:txBody>
          <a:bodyPr/>
          <a:lstStyle>
            <a:lvl1pPr>
              <a:defRPr sz="1400"/>
            </a:lvl1pPr>
          </a:lstStyle>
          <a:p>
            <a:endParaRPr lang="es-ES_tradnl">
              <a:solidFill>
                <a:srgbClr val="37302A"/>
              </a:solidFill>
            </a:endParaRPr>
          </a:p>
        </p:txBody>
      </p:sp>
      <p:sp>
        <p:nvSpPr>
          <p:cNvPr id="17" name="16 Marcador de pie de página"/>
          <p:cNvSpPr>
            <a:spLocks noGrp="1"/>
          </p:cNvSpPr>
          <p:nvPr>
            <p:ph type="ftr" sz="quarter" idx="11"/>
          </p:nvPr>
        </p:nvSpPr>
        <p:spPr>
          <a:xfrm>
            <a:off x="2898648" y="6355080"/>
            <a:ext cx="3474720" cy="365760"/>
          </a:xfrm>
        </p:spPr>
        <p:txBody>
          <a:bodyPr/>
          <a:lstStyle/>
          <a:p>
            <a:endParaRPr lang="es-ES_tradnl">
              <a:solidFill>
                <a:srgbClr val="37302A"/>
              </a:solidFill>
            </a:endParaRPr>
          </a:p>
        </p:txBody>
      </p:sp>
      <p:sp>
        <p:nvSpPr>
          <p:cNvPr id="29" name="28 Marcador de número de diapositiva"/>
          <p:cNvSpPr>
            <a:spLocks noGrp="1"/>
          </p:cNvSpPr>
          <p:nvPr>
            <p:ph type="sldNum" sz="quarter" idx="12"/>
          </p:nvPr>
        </p:nvSpPr>
        <p:spPr>
          <a:xfrm>
            <a:off x="1216152" y="6355080"/>
            <a:ext cx="1219200" cy="365760"/>
          </a:xfrm>
        </p:spPr>
        <p:txBody>
          <a:bodyPr/>
          <a:lstStyle/>
          <a:p>
            <a:fld id="{FE87EC46-880A-4C70-A010-8DF69582600D}" type="slidenum">
              <a:rPr lang="es-ES_tradnl" smtClean="0">
                <a:solidFill>
                  <a:srgbClr val="37302A"/>
                </a:solidFill>
              </a:rPr>
              <a:pPr/>
              <a:t>‹Nº›</a:t>
            </a:fld>
            <a:endParaRPr lang="es-ES_tradnl">
              <a:solidFill>
                <a:srgbClr val="37302A"/>
              </a:solidFill>
            </a:endParaRPr>
          </a:p>
        </p:txBody>
      </p:sp>
      <p:sp>
        <p:nvSpPr>
          <p:cNvPr id="21" name="20 Rectángulo"/>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33" name="32 Rectángulo"/>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22" name="21 Rectángulo"/>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32" name="31 Rectángulo"/>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3483366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endParaRPr lang="es-ES_tradnl">
              <a:solidFill>
                <a:srgbClr val="37302A"/>
              </a:solidFill>
            </a:endParaRPr>
          </a:p>
        </p:txBody>
      </p:sp>
      <p:sp>
        <p:nvSpPr>
          <p:cNvPr id="5" name="4 Marcador de pie de página"/>
          <p:cNvSpPr>
            <a:spLocks noGrp="1"/>
          </p:cNvSpPr>
          <p:nvPr>
            <p:ph type="ftr" sz="quarter" idx="11"/>
          </p:nvPr>
        </p:nvSpPr>
        <p:spPr/>
        <p:txBody>
          <a:bodyPr/>
          <a:lstStyle/>
          <a:p>
            <a:endParaRPr lang="es-ES_tradnl">
              <a:solidFill>
                <a:srgbClr val="37302A"/>
              </a:solidFill>
            </a:endParaRPr>
          </a:p>
        </p:txBody>
      </p:sp>
      <p:sp>
        <p:nvSpPr>
          <p:cNvPr id="6" name="5 Marcador de número de diapositiva"/>
          <p:cNvSpPr>
            <a:spLocks noGrp="1"/>
          </p:cNvSpPr>
          <p:nvPr>
            <p:ph type="sldNum" sz="quarter" idx="12"/>
          </p:nvPr>
        </p:nvSpPr>
        <p:spPr/>
        <p:txBody>
          <a:bodyPr/>
          <a:lstStyle/>
          <a:p>
            <a:fld id="{57246E5E-E010-41E4-AD7D-3EEBD46E4E3E}" type="slidenum">
              <a:rPr lang="es-ES_tradnl" smtClean="0">
                <a:solidFill>
                  <a:srgbClr val="37302A"/>
                </a:solidFill>
              </a:rPr>
              <a:pPr/>
              <a:t>‹Nº›</a:t>
            </a:fld>
            <a:endParaRPr lang="es-ES_tradnl">
              <a:solidFill>
                <a:srgbClr val="37302A"/>
              </a:solidFill>
            </a:endParaRPr>
          </a:p>
        </p:txBody>
      </p:sp>
      <p:sp>
        <p:nvSpPr>
          <p:cNvPr id="8" name="7 Marcador de contenido"/>
          <p:cNvSpPr>
            <a:spLocks noGrp="1"/>
          </p:cNvSpPr>
          <p:nvPr>
            <p:ph sz="quarter" idx="1"/>
          </p:nvPr>
        </p:nvSpPr>
        <p:spPr>
          <a:xfrm>
            <a:off x="457200" y="1219200"/>
            <a:ext cx="8229600"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3280585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6400800" y="6355080"/>
            <a:ext cx="2286000" cy="365760"/>
          </a:xfrm>
        </p:spPr>
        <p:txBody>
          <a:bodyPr/>
          <a:lstStyle/>
          <a:p>
            <a:endParaRPr lang="es-ES_tradnl">
              <a:solidFill>
                <a:srgbClr val="D0CCB9"/>
              </a:solidFill>
            </a:endParaRPr>
          </a:p>
        </p:txBody>
      </p:sp>
      <p:sp>
        <p:nvSpPr>
          <p:cNvPr id="5" name="4 Marcador de pie de página"/>
          <p:cNvSpPr>
            <a:spLocks noGrp="1"/>
          </p:cNvSpPr>
          <p:nvPr>
            <p:ph type="ftr" sz="quarter" idx="11"/>
          </p:nvPr>
        </p:nvSpPr>
        <p:spPr>
          <a:xfrm>
            <a:off x="2898648" y="6355080"/>
            <a:ext cx="3474720" cy="365760"/>
          </a:xfrm>
        </p:spPr>
        <p:txBody>
          <a:bodyPr/>
          <a:lstStyle/>
          <a:p>
            <a:endParaRPr lang="es-ES_tradnl">
              <a:solidFill>
                <a:srgbClr val="D0CCB9"/>
              </a:solidFill>
            </a:endParaRPr>
          </a:p>
        </p:txBody>
      </p:sp>
      <p:sp>
        <p:nvSpPr>
          <p:cNvPr id="6" name="5 Marcador de número de diapositiva"/>
          <p:cNvSpPr>
            <a:spLocks noGrp="1"/>
          </p:cNvSpPr>
          <p:nvPr>
            <p:ph type="sldNum" sz="quarter" idx="12"/>
          </p:nvPr>
        </p:nvSpPr>
        <p:spPr>
          <a:xfrm>
            <a:off x="1069848" y="6355080"/>
            <a:ext cx="1520952" cy="365760"/>
          </a:xfrm>
        </p:spPr>
        <p:txBody>
          <a:bodyPr/>
          <a:lstStyle/>
          <a:p>
            <a:fld id="{23673EEE-4C69-41B2-B4DD-0BCF346C33A9}" type="slidenum">
              <a:rPr lang="es-ES_tradnl" smtClean="0">
                <a:solidFill>
                  <a:srgbClr val="D0CCB9"/>
                </a:solidFill>
              </a:rPr>
              <a:pPr/>
              <a:t>‹Nº›</a:t>
            </a:fld>
            <a:endParaRPr lang="es-ES_tradnl">
              <a:solidFill>
                <a:srgbClr val="D0CCB9"/>
              </a:solidFill>
            </a:endParaRPr>
          </a:p>
        </p:txBody>
      </p:sp>
      <p:sp>
        <p:nvSpPr>
          <p:cNvPr id="7" name="6 Rectángulo"/>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8" name="7 Rectángulo"/>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1697089385"/>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endParaRPr lang="es-ES_tradnl">
              <a:solidFill>
                <a:srgbClr val="37302A"/>
              </a:solidFill>
            </a:endParaRPr>
          </a:p>
        </p:txBody>
      </p:sp>
      <p:sp>
        <p:nvSpPr>
          <p:cNvPr id="6" name="5 Marcador de pie de página"/>
          <p:cNvSpPr>
            <a:spLocks noGrp="1"/>
          </p:cNvSpPr>
          <p:nvPr>
            <p:ph type="ftr" sz="quarter" idx="11"/>
          </p:nvPr>
        </p:nvSpPr>
        <p:spPr/>
        <p:txBody>
          <a:bodyPr/>
          <a:lstStyle/>
          <a:p>
            <a:endParaRPr lang="es-ES_tradnl">
              <a:solidFill>
                <a:srgbClr val="37302A"/>
              </a:solidFill>
            </a:endParaRPr>
          </a:p>
        </p:txBody>
      </p:sp>
      <p:sp>
        <p:nvSpPr>
          <p:cNvPr id="7" name="6 Marcador de número de diapositiva"/>
          <p:cNvSpPr>
            <a:spLocks noGrp="1"/>
          </p:cNvSpPr>
          <p:nvPr>
            <p:ph type="sldNum" sz="quarter" idx="12"/>
          </p:nvPr>
        </p:nvSpPr>
        <p:spPr/>
        <p:txBody>
          <a:bodyPr/>
          <a:lstStyle/>
          <a:p>
            <a:fld id="{B48A81B7-DF7F-4A12-876D-6C06510AE55E}" type="slidenum">
              <a:rPr lang="es-ES_tradnl" smtClean="0">
                <a:solidFill>
                  <a:srgbClr val="37302A"/>
                </a:solidFill>
              </a:rPr>
              <a:pPr/>
              <a:t>‹Nº›</a:t>
            </a:fld>
            <a:endParaRPr lang="es-ES_tradnl">
              <a:solidFill>
                <a:srgbClr val="37302A"/>
              </a:solidFill>
            </a:endParaRPr>
          </a:p>
        </p:txBody>
      </p:sp>
      <p:sp>
        <p:nvSpPr>
          <p:cNvPr id="9" name="8 Marcador de contenido"/>
          <p:cNvSpPr>
            <a:spLocks noGrp="1"/>
          </p:cNvSpPr>
          <p:nvPr>
            <p:ph sz="quarter" idx="1"/>
          </p:nvPr>
        </p:nvSpPr>
        <p:spPr>
          <a:xfrm>
            <a:off x="457200" y="1219200"/>
            <a:ext cx="4041648"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632198" y="1216152"/>
            <a:ext cx="4041648" cy="493776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417293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endParaRPr lang="es-ES_tradnl">
              <a:solidFill>
                <a:srgbClr val="37302A"/>
              </a:solidFill>
            </a:endParaRPr>
          </a:p>
        </p:txBody>
      </p:sp>
      <p:sp>
        <p:nvSpPr>
          <p:cNvPr id="8" name="7 Marcador de pie de página"/>
          <p:cNvSpPr>
            <a:spLocks noGrp="1"/>
          </p:cNvSpPr>
          <p:nvPr>
            <p:ph type="ftr" sz="quarter" idx="11"/>
          </p:nvPr>
        </p:nvSpPr>
        <p:spPr/>
        <p:txBody>
          <a:bodyPr/>
          <a:lstStyle/>
          <a:p>
            <a:endParaRPr lang="es-ES_tradnl">
              <a:solidFill>
                <a:srgbClr val="37302A"/>
              </a:solidFill>
            </a:endParaRPr>
          </a:p>
        </p:txBody>
      </p:sp>
      <p:sp>
        <p:nvSpPr>
          <p:cNvPr id="9" name="8 Marcador de número de diapositiva"/>
          <p:cNvSpPr>
            <a:spLocks noGrp="1"/>
          </p:cNvSpPr>
          <p:nvPr>
            <p:ph type="sldNum" sz="quarter" idx="12"/>
          </p:nvPr>
        </p:nvSpPr>
        <p:spPr/>
        <p:txBody>
          <a:bodyPr/>
          <a:lstStyle/>
          <a:p>
            <a:fld id="{487B84BA-454E-40D6-9BB7-2FB8BFDB0973}" type="slidenum">
              <a:rPr lang="es-ES_tradnl" smtClean="0">
                <a:solidFill>
                  <a:srgbClr val="37302A"/>
                </a:solidFill>
              </a:rPr>
              <a:pPr/>
              <a:t>‹Nº›</a:t>
            </a:fld>
            <a:endParaRPr lang="es-ES_tradnl">
              <a:solidFill>
                <a:srgbClr val="37302A"/>
              </a:solidFill>
            </a:endParaRPr>
          </a:p>
        </p:txBody>
      </p:sp>
      <p:sp>
        <p:nvSpPr>
          <p:cNvPr id="11" name="10 Marcador de contenido"/>
          <p:cNvSpPr>
            <a:spLocks noGrp="1"/>
          </p:cNvSpPr>
          <p:nvPr>
            <p:ph sz="quarter" idx="2"/>
          </p:nvPr>
        </p:nvSpPr>
        <p:spPr>
          <a:xfrm>
            <a:off x="457200" y="2133600"/>
            <a:ext cx="4038600" cy="4038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648200" y="2133600"/>
            <a:ext cx="4038600" cy="4038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29471341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endParaRPr lang="es-ES_tradnl">
              <a:solidFill>
                <a:srgbClr val="37302A"/>
              </a:solidFill>
            </a:endParaRPr>
          </a:p>
        </p:txBody>
      </p:sp>
      <p:sp>
        <p:nvSpPr>
          <p:cNvPr id="4" name="3 Marcador de pie de página"/>
          <p:cNvSpPr>
            <a:spLocks noGrp="1"/>
          </p:cNvSpPr>
          <p:nvPr>
            <p:ph type="ftr" sz="quarter" idx="11"/>
          </p:nvPr>
        </p:nvSpPr>
        <p:spPr/>
        <p:txBody>
          <a:bodyPr/>
          <a:lstStyle/>
          <a:p>
            <a:endParaRPr lang="es-ES_tradnl">
              <a:solidFill>
                <a:srgbClr val="37302A"/>
              </a:solidFill>
            </a:endParaRPr>
          </a:p>
        </p:txBody>
      </p:sp>
      <p:sp>
        <p:nvSpPr>
          <p:cNvPr id="5" name="4 Marcador de número de diapositiva"/>
          <p:cNvSpPr>
            <a:spLocks noGrp="1"/>
          </p:cNvSpPr>
          <p:nvPr>
            <p:ph type="sldNum" sz="quarter" idx="12"/>
          </p:nvPr>
        </p:nvSpPr>
        <p:spPr/>
        <p:txBody>
          <a:bodyPr/>
          <a:lstStyle/>
          <a:p>
            <a:fld id="{5E11287D-4B71-456C-A12A-2E0AFA628499}" type="slidenum">
              <a:rPr lang="es-ES_tradnl" smtClean="0">
                <a:solidFill>
                  <a:srgbClr val="37302A"/>
                </a:solidFill>
              </a:rPr>
              <a:pPr/>
              <a:t>‹Nº›</a:t>
            </a:fld>
            <a:endParaRPr lang="es-ES_tradnl">
              <a:solidFill>
                <a:srgbClr val="37302A"/>
              </a:solidFill>
            </a:endParaRPr>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267190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_tradnl">
              <a:solidFill>
                <a:srgbClr val="37302A"/>
              </a:solidFill>
            </a:endParaRPr>
          </a:p>
        </p:txBody>
      </p:sp>
      <p:sp>
        <p:nvSpPr>
          <p:cNvPr id="3" name="2 Marcador de pie de página"/>
          <p:cNvSpPr>
            <a:spLocks noGrp="1"/>
          </p:cNvSpPr>
          <p:nvPr>
            <p:ph type="ftr" sz="quarter" idx="11"/>
          </p:nvPr>
        </p:nvSpPr>
        <p:spPr/>
        <p:txBody>
          <a:bodyPr/>
          <a:lstStyle/>
          <a:p>
            <a:endParaRPr lang="es-ES_tradnl">
              <a:solidFill>
                <a:srgbClr val="37302A"/>
              </a:solidFill>
            </a:endParaRPr>
          </a:p>
        </p:txBody>
      </p:sp>
      <p:sp>
        <p:nvSpPr>
          <p:cNvPr id="4" name="3 Marcador de número de diapositiva"/>
          <p:cNvSpPr>
            <a:spLocks noGrp="1"/>
          </p:cNvSpPr>
          <p:nvPr>
            <p:ph type="sldNum" sz="quarter" idx="12"/>
          </p:nvPr>
        </p:nvSpPr>
        <p:spPr/>
        <p:txBody>
          <a:bodyPr/>
          <a:lstStyle/>
          <a:p>
            <a:fld id="{7E3743AE-9A19-4855-84B5-E7A4E7C9340D}" type="slidenum">
              <a:rPr lang="es-ES_tradnl" smtClean="0">
                <a:solidFill>
                  <a:srgbClr val="37302A"/>
                </a:solidFill>
              </a:rPr>
              <a:pPr/>
              <a:t>‹Nº›</a:t>
            </a:fld>
            <a:endParaRPr lang="es-ES_tradnl">
              <a:solidFill>
                <a:srgbClr val="37302A"/>
              </a:solidFill>
            </a:endParaRPr>
          </a:p>
        </p:txBody>
      </p:sp>
      <p:sp>
        <p:nvSpPr>
          <p:cNvPr id="5" name="4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279924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endParaRPr lang="es-ES_tradnl">
              <a:solidFill>
                <a:srgbClr val="37302A"/>
              </a:solidFill>
            </a:endParaRPr>
          </a:p>
        </p:txBody>
      </p:sp>
      <p:sp>
        <p:nvSpPr>
          <p:cNvPr id="6" name="5 Marcador de pie de página"/>
          <p:cNvSpPr>
            <a:spLocks noGrp="1"/>
          </p:cNvSpPr>
          <p:nvPr>
            <p:ph type="ftr" sz="quarter" idx="11"/>
          </p:nvPr>
        </p:nvSpPr>
        <p:spPr/>
        <p:txBody>
          <a:bodyPr/>
          <a:lstStyle/>
          <a:p>
            <a:endParaRPr lang="es-ES_tradnl">
              <a:solidFill>
                <a:srgbClr val="37302A"/>
              </a:solidFill>
            </a:endParaRPr>
          </a:p>
        </p:txBody>
      </p:sp>
      <p:sp>
        <p:nvSpPr>
          <p:cNvPr id="7" name="6 Marcador de número de diapositiva"/>
          <p:cNvSpPr>
            <a:spLocks noGrp="1"/>
          </p:cNvSpPr>
          <p:nvPr>
            <p:ph type="sldNum" sz="quarter" idx="12"/>
          </p:nvPr>
        </p:nvSpPr>
        <p:spPr/>
        <p:txBody>
          <a:bodyPr/>
          <a:lstStyle/>
          <a:p>
            <a:fld id="{8E566DE4-D381-4AD5-9778-5D78239D72F7}" type="slidenum">
              <a:rPr lang="es-ES_tradnl" smtClean="0">
                <a:solidFill>
                  <a:srgbClr val="37302A"/>
                </a:solidFill>
              </a:rPr>
              <a:pPr/>
              <a:t>‹Nº›</a:t>
            </a:fld>
            <a:endParaRPr lang="es-ES_tradnl">
              <a:solidFill>
                <a:srgbClr val="37302A"/>
              </a:solidFill>
            </a:endParaRPr>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10" name="9 Conector recto"/>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dirty="0">
              <a:solidFill>
                <a:prstClr val="black"/>
              </a:solidFill>
              <a:latin typeface="Book Antiqua" pitchFamily="18" charset="0"/>
            </a:endParaRPr>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12" name="11 Marcador de contenido"/>
          <p:cNvSpPr>
            <a:spLocks noGrp="1"/>
          </p:cNvSpPr>
          <p:nvPr>
            <p:ph sz="quarter" idx="1"/>
          </p:nvPr>
        </p:nvSpPr>
        <p:spPr>
          <a:xfrm>
            <a:off x="304800" y="304800"/>
            <a:ext cx="57150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3161611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B5613C65-E51C-4D9B-AD43-9C3205BE8DA1}" type="slidenum">
              <a:rPr lang="en-GB" smtClean="0"/>
              <a:pPr>
                <a:defRPr/>
              </a:pPr>
              <a:t>‹Nº›</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endParaRPr lang="es-ES_tradnl">
              <a:solidFill>
                <a:srgbClr val="D0CCB9"/>
              </a:solidFill>
            </a:endParaRPr>
          </a:p>
        </p:txBody>
      </p:sp>
      <p:sp>
        <p:nvSpPr>
          <p:cNvPr id="6" name="5 Marcador de pie de página"/>
          <p:cNvSpPr>
            <a:spLocks noGrp="1"/>
          </p:cNvSpPr>
          <p:nvPr>
            <p:ph type="ftr" sz="quarter" idx="11"/>
          </p:nvPr>
        </p:nvSpPr>
        <p:spPr/>
        <p:txBody>
          <a:bodyPr/>
          <a:lstStyle/>
          <a:p>
            <a:endParaRPr lang="es-ES_tradnl">
              <a:solidFill>
                <a:srgbClr val="D0CCB9"/>
              </a:solidFill>
            </a:endParaRPr>
          </a:p>
        </p:txBody>
      </p:sp>
      <p:sp>
        <p:nvSpPr>
          <p:cNvPr id="7" name="6 Marcador de número de diapositiva"/>
          <p:cNvSpPr>
            <a:spLocks noGrp="1"/>
          </p:cNvSpPr>
          <p:nvPr>
            <p:ph type="sldNum" sz="quarter" idx="12"/>
          </p:nvPr>
        </p:nvSpPr>
        <p:spPr/>
        <p:txBody>
          <a:bodyPr/>
          <a:lstStyle/>
          <a:p>
            <a:fld id="{FDE3159E-8C4C-4B84-827C-EEB9E29DDA6E}" type="slidenum">
              <a:rPr lang="es-ES_tradnl" smtClean="0">
                <a:solidFill>
                  <a:srgbClr val="D0CCB9"/>
                </a:solidFill>
              </a:rPr>
              <a:pPr/>
              <a:t>‹Nº›</a:t>
            </a:fld>
            <a:endParaRPr lang="es-ES_tradnl">
              <a:solidFill>
                <a:srgbClr val="D0CCB9"/>
              </a:solidFill>
            </a:endParaRPr>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white"/>
              </a:solidFill>
              <a:latin typeface="Book Antiqua" pitchFamily="18" charset="0"/>
            </a:endParaRPr>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10" name="9 Rectángulo"/>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55847034"/>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endParaRPr lang="es-ES_tradnl">
              <a:solidFill>
                <a:srgbClr val="37302A"/>
              </a:solidFill>
            </a:endParaRPr>
          </a:p>
        </p:txBody>
      </p:sp>
      <p:sp>
        <p:nvSpPr>
          <p:cNvPr id="5" name="4 Marcador de pie de página"/>
          <p:cNvSpPr>
            <a:spLocks noGrp="1"/>
          </p:cNvSpPr>
          <p:nvPr>
            <p:ph type="ftr" sz="quarter" idx="11"/>
          </p:nvPr>
        </p:nvSpPr>
        <p:spPr/>
        <p:txBody>
          <a:bodyPr/>
          <a:lstStyle/>
          <a:p>
            <a:endParaRPr lang="es-ES_tradnl">
              <a:solidFill>
                <a:srgbClr val="37302A"/>
              </a:solidFill>
            </a:endParaRPr>
          </a:p>
        </p:txBody>
      </p:sp>
      <p:sp>
        <p:nvSpPr>
          <p:cNvPr id="6" name="5 Marcador de número de diapositiva"/>
          <p:cNvSpPr>
            <a:spLocks noGrp="1"/>
          </p:cNvSpPr>
          <p:nvPr>
            <p:ph type="sldNum" sz="quarter" idx="12"/>
          </p:nvPr>
        </p:nvSpPr>
        <p:spPr/>
        <p:txBody>
          <a:bodyPr/>
          <a:lstStyle/>
          <a:p>
            <a:fld id="{328B29A4-EB53-4B62-BD66-8009006C2604}" type="slidenum">
              <a:rPr lang="es-ES_tradnl" smtClean="0">
                <a:solidFill>
                  <a:srgbClr val="37302A"/>
                </a:solidFill>
              </a:rPr>
              <a:pPr/>
              <a:t>‹Nº›</a:t>
            </a:fld>
            <a:endParaRPr lang="es-ES_tradnl">
              <a:solidFill>
                <a:srgbClr val="37302A"/>
              </a:solidFill>
            </a:endParaRPr>
          </a:p>
        </p:txBody>
      </p:sp>
    </p:spTree>
    <p:extLst>
      <p:ext uri="{BB962C8B-B14F-4D97-AF65-F5344CB8AC3E}">
        <p14:creationId xmlns:p14="http://schemas.microsoft.com/office/powerpoint/2010/main" val="1000269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endParaRPr lang="es-ES_tradnl">
              <a:solidFill>
                <a:srgbClr val="37302A"/>
              </a:solidFill>
            </a:endParaRPr>
          </a:p>
        </p:txBody>
      </p:sp>
      <p:sp>
        <p:nvSpPr>
          <p:cNvPr id="5" name="4 Marcador de pie de página"/>
          <p:cNvSpPr>
            <a:spLocks noGrp="1"/>
          </p:cNvSpPr>
          <p:nvPr>
            <p:ph type="ftr" sz="quarter" idx="11"/>
          </p:nvPr>
        </p:nvSpPr>
        <p:spPr/>
        <p:txBody>
          <a:bodyPr/>
          <a:lstStyle/>
          <a:p>
            <a:endParaRPr lang="es-ES_tradnl">
              <a:solidFill>
                <a:srgbClr val="37302A"/>
              </a:solidFill>
            </a:endParaRPr>
          </a:p>
        </p:txBody>
      </p:sp>
      <p:sp>
        <p:nvSpPr>
          <p:cNvPr id="6" name="5 Marcador de número de diapositiva"/>
          <p:cNvSpPr>
            <a:spLocks noGrp="1"/>
          </p:cNvSpPr>
          <p:nvPr>
            <p:ph type="sldNum" sz="quarter" idx="12"/>
          </p:nvPr>
        </p:nvSpPr>
        <p:spPr/>
        <p:txBody>
          <a:bodyPr/>
          <a:lstStyle/>
          <a:p>
            <a:fld id="{D1A12239-C330-47EF-9CF2-0CDCFA274A6B}" type="slidenum">
              <a:rPr lang="es-ES_tradnl" smtClean="0">
                <a:solidFill>
                  <a:srgbClr val="37302A"/>
                </a:solidFill>
              </a:rPr>
              <a:pPr/>
              <a:t>‹Nº›</a:t>
            </a:fld>
            <a:endParaRPr lang="es-ES_tradnl">
              <a:solidFill>
                <a:srgbClr val="37302A"/>
              </a:solidFill>
            </a:endParaRPr>
          </a:p>
        </p:txBody>
      </p:sp>
      <p:sp>
        <p:nvSpPr>
          <p:cNvPr id="7" name="6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8" name="7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
        <p:nvSpPr>
          <p:cNvPr id="9" name="8 Conector recto"/>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Tree>
    <p:extLst>
      <p:ext uri="{BB962C8B-B14F-4D97-AF65-F5344CB8AC3E}">
        <p14:creationId xmlns:p14="http://schemas.microsoft.com/office/powerpoint/2010/main" val="1300954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n-GB"/>
          </a:p>
        </p:txBody>
      </p:sp>
      <p:sp>
        <p:nvSpPr>
          <p:cNvPr id="5" name="4 Marcador de pie de página"/>
          <p:cNvSpPr>
            <a:spLocks noGrp="1"/>
          </p:cNvSpPr>
          <p:nvPr>
            <p:ph type="ftr" sz="quarter" idx="11"/>
          </p:nvPr>
        </p:nvSpPr>
        <p:spPr/>
        <p:txBody>
          <a:bodyPr/>
          <a:lstStyle/>
          <a:p>
            <a:pPr>
              <a:defRPr/>
            </a:pPr>
            <a:endParaRPr lang="en-GB"/>
          </a:p>
        </p:txBody>
      </p:sp>
      <p:sp>
        <p:nvSpPr>
          <p:cNvPr id="6" name="5 Marcador de número de diapositiva"/>
          <p:cNvSpPr>
            <a:spLocks noGrp="1"/>
          </p:cNvSpPr>
          <p:nvPr>
            <p:ph type="sldNum" sz="quarter" idx="12"/>
          </p:nvPr>
        </p:nvSpPr>
        <p:spPr/>
        <p:txBody>
          <a:bodyPr/>
          <a:lstStyle/>
          <a:p>
            <a:pPr>
              <a:defRPr/>
            </a:pPr>
            <a:fld id="{E350683E-0FB1-416E-94DC-7CC91DF647C0}" type="slidenum">
              <a:rPr lang="en-GB" smtClean="0"/>
              <a:pPr>
                <a:defRPr/>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pPr>
              <a:defRPr/>
            </a:pPr>
            <a:endParaRPr lang="en-GB"/>
          </a:p>
        </p:txBody>
      </p:sp>
      <p:sp>
        <p:nvSpPr>
          <p:cNvPr id="6" name="5 Marcador de pie de página"/>
          <p:cNvSpPr>
            <a:spLocks noGrp="1"/>
          </p:cNvSpPr>
          <p:nvPr>
            <p:ph type="ftr" sz="quarter" idx="11"/>
          </p:nvPr>
        </p:nvSpPr>
        <p:spPr/>
        <p:txBody>
          <a:bodyPr/>
          <a:lstStyle/>
          <a:p>
            <a:pPr>
              <a:defRPr/>
            </a:pPr>
            <a:endParaRPr lang="en-GB"/>
          </a:p>
        </p:txBody>
      </p:sp>
      <p:sp>
        <p:nvSpPr>
          <p:cNvPr id="7" name="6 Marcador de número de diapositiva"/>
          <p:cNvSpPr>
            <a:spLocks noGrp="1"/>
          </p:cNvSpPr>
          <p:nvPr>
            <p:ph type="sldNum" sz="quarter" idx="12"/>
          </p:nvPr>
        </p:nvSpPr>
        <p:spPr/>
        <p:txBody>
          <a:bodyPr/>
          <a:lstStyle/>
          <a:p>
            <a:pPr>
              <a:defRPr/>
            </a:pPr>
            <a:fld id="{DD111FD5-59B4-4C85-8149-FB0BE94854B6}" type="slidenum">
              <a:rPr lang="en-GB" smtClean="0"/>
              <a:pPr>
                <a:defRPr/>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pPr>
              <a:defRPr/>
            </a:pPr>
            <a:endParaRPr lang="en-GB"/>
          </a:p>
        </p:txBody>
      </p:sp>
      <p:sp>
        <p:nvSpPr>
          <p:cNvPr id="8" name="7 Marcador de pie de página"/>
          <p:cNvSpPr>
            <a:spLocks noGrp="1"/>
          </p:cNvSpPr>
          <p:nvPr>
            <p:ph type="ftr" sz="quarter" idx="11"/>
          </p:nvPr>
        </p:nvSpPr>
        <p:spPr/>
        <p:txBody>
          <a:bodyPr/>
          <a:lstStyle/>
          <a:p>
            <a:pPr>
              <a:defRPr/>
            </a:pPr>
            <a:endParaRPr lang="en-GB"/>
          </a:p>
        </p:txBody>
      </p:sp>
      <p:sp>
        <p:nvSpPr>
          <p:cNvPr id="9" name="8 Marcador de número de diapositiva"/>
          <p:cNvSpPr>
            <a:spLocks noGrp="1"/>
          </p:cNvSpPr>
          <p:nvPr>
            <p:ph type="sldNum" sz="quarter" idx="12"/>
          </p:nvPr>
        </p:nvSpPr>
        <p:spPr/>
        <p:txBody>
          <a:bodyPr/>
          <a:lstStyle/>
          <a:p>
            <a:pPr>
              <a:defRPr/>
            </a:pPr>
            <a:fld id="{7BB5E531-ECCE-40D9-A8CF-F35BE397A5CE}" type="slidenum">
              <a:rPr lang="en-GB" smtClean="0"/>
              <a:pPr>
                <a:defRPr/>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pPr>
              <a:defRPr/>
            </a:pPr>
            <a:endParaRPr lang="en-GB"/>
          </a:p>
        </p:txBody>
      </p:sp>
      <p:sp>
        <p:nvSpPr>
          <p:cNvPr id="4" name="3 Marcador de pie de página"/>
          <p:cNvSpPr>
            <a:spLocks noGrp="1"/>
          </p:cNvSpPr>
          <p:nvPr>
            <p:ph type="ftr" sz="quarter" idx="11"/>
          </p:nvPr>
        </p:nvSpPr>
        <p:spPr/>
        <p:txBody>
          <a:bodyPr/>
          <a:lstStyle/>
          <a:p>
            <a:pPr>
              <a:defRPr/>
            </a:pPr>
            <a:endParaRPr lang="en-GB"/>
          </a:p>
        </p:txBody>
      </p:sp>
      <p:sp>
        <p:nvSpPr>
          <p:cNvPr id="5" name="4 Marcador de número de diapositiva"/>
          <p:cNvSpPr>
            <a:spLocks noGrp="1"/>
          </p:cNvSpPr>
          <p:nvPr>
            <p:ph type="sldNum" sz="quarter" idx="12"/>
          </p:nvPr>
        </p:nvSpPr>
        <p:spPr/>
        <p:txBody>
          <a:bodyPr/>
          <a:lstStyle/>
          <a:p>
            <a:pPr>
              <a:defRPr/>
            </a:pPr>
            <a:fld id="{F0187E0B-A641-4459-BC5A-0D6EF148BD35}" type="slidenum">
              <a:rPr lang="en-GB" smtClean="0"/>
              <a:pPr>
                <a:defRPr/>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n-GB"/>
          </a:p>
        </p:txBody>
      </p:sp>
      <p:sp>
        <p:nvSpPr>
          <p:cNvPr id="3" name="2 Marcador de pie de página"/>
          <p:cNvSpPr>
            <a:spLocks noGrp="1"/>
          </p:cNvSpPr>
          <p:nvPr>
            <p:ph type="ftr" sz="quarter" idx="11"/>
          </p:nvPr>
        </p:nvSpPr>
        <p:spPr/>
        <p:txBody>
          <a:bodyPr/>
          <a:lstStyle/>
          <a:p>
            <a:pPr>
              <a:defRPr/>
            </a:pPr>
            <a:endParaRPr lang="en-GB"/>
          </a:p>
        </p:txBody>
      </p:sp>
      <p:sp>
        <p:nvSpPr>
          <p:cNvPr id="4" name="3 Marcador de número de diapositiva"/>
          <p:cNvSpPr>
            <a:spLocks noGrp="1"/>
          </p:cNvSpPr>
          <p:nvPr>
            <p:ph type="sldNum" sz="quarter" idx="12"/>
          </p:nvPr>
        </p:nvSpPr>
        <p:spPr/>
        <p:txBody>
          <a:bodyPr/>
          <a:lstStyle/>
          <a:p>
            <a:pPr>
              <a:defRPr/>
            </a:pPr>
            <a:fld id="{D976FB6A-BA17-4824-A765-E705F56B3835}" type="slidenum">
              <a:rPr lang="en-GB" smtClean="0"/>
              <a:pPr>
                <a:defRPr/>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GB"/>
          </a:p>
        </p:txBody>
      </p:sp>
      <p:sp>
        <p:nvSpPr>
          <p:cNvPr id="6" name="5 Marcador de pie de página"/>
          <p:cNvSpPr>
            <a:spLocks noGrp="1"/>
          </p:cNvSpPr>
          <p:nvPr>
            <p:ph type="ftr" sz="quarter" idx="11"/>
          </p:nvPr>
        </p:nvSpPr>
        <p:spPr/>
        <p:txBody>
          <a:bodyPr/>
          <a:lstStyle/>
          <a:p>
            <a:pPr>
              <a:defRPr/>
            </a:pPr>
            <a:endParaRPr lang="en-GB"/>
          </a:p>
        </p:txBody>
      </p:sp>
      <p:sp>
        <p:nvSpPr>
          <p:cNvPr id="7" name="6 Marcador de número de diapositiva"/>
          <p:cNvSpPr>
            <a:spLocks noGrp="1"/>
          </p:cNvSpPr>
          <p:nvPr>
            <p:ph type="sldNum" sz="quarter" idx="12"/>
          </p:nvPr>
        </p:nvSpPr>
        <p:spPr/>
        <p:txBody>
          <a:bodyPr/>
          <a:lstStyle/>
          <a:p>
            <a:pPr>
              <a:defRPr/>
            </a:pPr>
            <a:fld id="{37B82EAC-F1C1-4469-8E35-B84C2E138FD8}" type="slidenum">
              <a:rPr lang="en-GB" smtClean="0"/>
              <a:pPr>
                <a:defRPr/>
              </a:pPr>
              <a:t>‹Nº›</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GB"/>
          </a:p>
        </p:txBody>
      </p:sp>
      <p:sp>
        <p:nvSpPr>
          <p:cNvPr id="6" name="5 Marcador de pie de página"/>
          <p:cNvSpPr>
            <a:spLocks noGrp="1"/>
          </p:cNvSpPr>
          <p:nvPr>
            <p:ph type="ftr" sz="quarter" idx="11"/>
          </p:nvPr>
        </p:nvSpPr>
        <p:spPr/>
        <p:txBody>
          <a:bodyPr/>
          <a:lstStyle/>
          <a:p>
            <a:pPr>
              <a:defRPr/>
            </a:pPr>
            <a:endParaRPr lang="en-GB"/>
          </a:p>
        </p:txBody>
      </p:sp>
      <p:sp>
        <p:nvSpPr>
          <p:cNvPr id="7" name="6 Marcador de número de diapositiva"/>
          <p:cNvSpPr>
            <a:spLocks noGrp="1"/>
          </p:cNvSpPr>
          <p:nvPr>
            <p:ph type="sldNum" sz="quarter" idx="12"/>
          </p:nvPr>
        </p:nvSpPr>
        <p:spPr/>
        <p:txBody>
          <a:bodyPr/>
          <a:lstStyle/>
          <a:p>
            <a:pPr>
              <a:defRPr/>
            </a:pPr>
            <a:fld id="{E0A44438-C5EC-4116-A3A1-F06B02C18DDA}" type="slidenum">
              <a:rPr lang="en-GB" smtClean="0"/>
              <a:pPr>
                <a:defRPr/>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GB"/>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17F0840-0A95-4D55-B5C5-0A53FC52DCE2}" type="slidenum">
              <a:rPr lang="en-GB" smtClean="0"/>
              <a:pPr>
                <a:defRPr/>
              </a:pPr>
              <a:t>‹Nº›</a:t>
            </a:fld>
            <a:endParaRPr lang="en-GB"/>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152400"/>
            <a:ext cx="8229600" cy="990600"/>
          </a:xfrm>
          <a:prstGeom prst="rect">
            <a:avLst/>
          </a:prstGeom>
        </p:spPr>
        <p:txBody>
          <a:bodyPr vert="horz"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endParaRPr lang="es-ES_tradnl">
              <a:solidFill>
                <a:srgbClr val="37302A"/>
              </a:solidFill>
              <a:latin typeface="Book Antiqua" pitchFamily="18" charset="0"/>
            </a:endParaRPr>
          </a:p>
        </p:txBody>
      </p:sp>
      <p:sp>
        <p:nvSpPr>
          <p:cNvPr id="3" name="2 Marcador de pie de página"/>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s-ES_tradnl">
              <a:solidFill>
                <a:srgbClr val="37302A"/>
              </a:solidFill>
              <a:latin typeface="Book Antiqua" pitchFamily="18" charset="0"/>
            </a:endParaRPr>
          </a:p>
        </p:txBody>
      </p:sp>
      <p:sp>
        <p:nvSpPr>
          <p:cNvPr id="23" name="22 Marcador de número de diapositiva"/>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1E0F1D5-2BC2-42B5-9697-D142D7196502}" type="slidenum">
              <a:rPr lang="es-ES_tradnl" smtClean="0">
                <a:solidFill>
                  <a:srgbClr val="37302A"/>
                </a:solidFill>
                <a:latin typeface="Book Antiqua" pitchFamily="18" charset="0"/>
              </a:rPr>
              <a:pPr/>
              <a:t>‹Nº›</a:t>
            </a:fld>
            <a:endParaRPr lang="es-ES_tradnl">
              <a:solidFill>
                <a:srgbClr val="37302A"/>
              </a:solidFill>
              <a:latin typeface="Book Antiqua" pitchFamily="18" charset="0"/>
            </a:endParaRPr>
          </a:p>
        </p:txBody>
      </p:sp>
      <p:sp>
        <p:nvSpPr>
          <p:cNvPr id="28" name="2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29" name="28 Conector recto"/>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sz="2400">
              <a:solidFill>
                <a:prstClr val="black"/>
              </a:solidFill>
              <a:latin typeface="Book Antiqua" pitchFamily="18" charset="0"/>
            </a:endParaRPr>
          </a:p>
        </p:txBody>
      </p:sp>
      <p:sp>
        <p:nvSpPr>
          <p:cNvPr id="10" name="9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endParaRPr lang="en-US" sz="2400">
              <a:solidFill>
                <a:prstClr val="white"/>
              </a:solidFill>
            </a:endParaRPr>
          </a:p>
        </p:txBody>
      </p:sp>
    </p:spTree>
    <p:extLst>
      <p:ext uri="{BB962C8B-B14F-4D97-AF65-F5344CB8AC3E}">
        <p14:creationId xmlns:p14="http://schemas.microsoft.com/office/powerpoint/2010/main" val="288471429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8" Type="http://schemas.openxmlformats.org/officeDocument/2006/relationships/hyperlink" Target="http://www.thebakergroup.com/" TargetMode="External"/><Relationship Id="rId13" Type="http://schemas.openxmlformats.org/officeDocument/2006/relationships/hyperlink" Target="https://3dciencia.wordpress.com/" TargetMode="External"/><Relationship Id="rId3" Type="http://schemas.openxmlformats.org/officeDocument/2006/relationships/hyperlink" Target="https://commons.wikimedia.org/File:Carbonic_anhydrase.png" TargetMode="External"/><Relationship Id="rId7" Type="http://schemas.openxmlformats.org/officeDocument/2006/relationships/hyperlink" Target="http://www.historiasdelahistoria.com/" TargetMode="External"/><Relationship Id="rId12" Type="http://schemas.openxmlformats.org/officeDocument/2006/relationships/hyperlink" Target="http://www.ehu.eus/es" TargetMode="External"/><Relationship Id="rId2" Type="http://schemas.openxmlformats.org/officeDocument/2006/relationships/hyperlink" Target="http://depa.pquim.unam.mx/proteinas/enzimas/img1c.html" TargetMode="External"/><Relationship Id="rId1" Type="http://schemas.openxmlformats.org/officeDocument/2006/relationships/slideLayout" Target="../slideLayouts/slideLayout7.xml"/><Relationship Id="rId6" Type="http://schemas.openxmlformats.org/officeDocument/2006/relationships/hyperlink" Target="https://www.medicalpress.es/" TargetMode="External"/><Relationship Id="rId11" Type="http://schemas.openxmlformats.org/officeDocument/2006/relationships/hyperlink" Target="https://www.nobelprize.org/educational/medicine/" TargetMode="External"/><Relationship Id="rId5" Type="http://schemas.openxmlformats.org/officeDocument/2006/relationships/hyperlink" Target="https://es.wordpress.com/" TargetMode="External"/><Relationship Id="rId15" Type="http://schemas.openxmlformats.org/officeDocument/2006/relationships/hyperlink" Target="http://hdl.handle.net/10017/19767" TargetMode="External"/><Relationship Id="rId10" Type="http://schemas.openxmlformats.org/officeDocument/2006/relationships/hyperlink" Target="https://commons.wikimedia.org/wiki/Category:Images" TargetMode="External"/><Relationship Id="rId4" Type="http://schemas.openxmlformats.org/officeDocument/2006/relationships/hyperlink" Target="https://www.standford.edu/" TargetMode="External"/><Relationship Id="rId9" Type="http://schemas.openxmlformats.org/officeDocument/2006/relationships/hyperlink" Target="http://www.sciencephoto.com/" TargetMode="External"/><Relationship Id="rId14" Type="http://schemas.openxmlformats.org/officeDocument/2006/relationships/hyperlink" Target="http://www.depositphotos.com/stock_photoes/stock_photoes"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depa.pquim.unam.mx/proteinas/enzimas/img1c.html"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depa.pquim.unam.mx/proteinas/enzimas/img1c.html"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hyperlink" Target="http://depa.pquim.unam.mx/proteinas/enzimas/img1c.html"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hyperlink" Target="http://depa.pquim.unam.mx/proteinas/enzimas/img1c.html"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hyperlink" Target="http://depa.pquim.unam.mx/proteinas/enzimas/img1c.html"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hyperlink" Target="http://depa.pquim.unam.mx/proteinas/enzimas/img1c.html" TargetMode="External"/></Relationships>
</file>

<file path=ppt/slides/_rels/slide7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hyperlink" Target="http://depa.pquim.unam.mx/proteinas/enzimas/img1c.html"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hyperlink" Target="http://depa.pquim.unam.mx/proteinas/enzimas/img1c.html"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3.emf"/><Relationship Id="rId4" Type="http://schemas.openxmlformats.org/officeDocument/2006/relationships/package" Target="../embeddings/Documento_de_Microsoft_Word1.docx"/></Relationships>
</file>

<file path=ppt/slides/_rels/slide82.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22.pn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7.xml"/><Relationship Id="rId1" Type="http://schemas.openxmlformats.org/officeDocument/2006/relationships/themeOverride" Target="../theme/themeOverride1.xml"/><Relationship Id="rId5" Type="http://schemas.openxmlformats.org/officeDocument/2006/relationships/image" Target="../media/image40.png"/><Relationship Id="rId4" Type="http://schemas.openxmlformats.org/officeDocument/2006/relationships/image" Target="../media/image39.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44.emf"/></Relationships>
</file>

<file path=ppt/slides/_rels/slide9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79168" y="3644608"/>
            <a:ext cx="7772400" cy="1308028"/>
          </a:xfrm>
          <a:noFill/>
          <a:ln/>
        </p:spPr>
        <p:txBody>
          <a:bodyPr anchor="ctr" anchorCtr="1">
            <a:normAutofit fontScale="90000"/>
          </a:bodyPr>
          <a:lstStyle/>
          <a:p>
            <a:pPr lvl="0" indent="-342900" algn="ctr">
              <a:spcBef>
                <a:spcPts val="600"/>
              </a:spcBef>
              <a:defRPr/>
            </a:pPr>
            <a:r>
              <a:rPr lang="es-ES_tradnl" sz="27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UNIDAD TEMÁTICA </a:t>
            </a:r>
            <a:br>
              <a:rPr lang="es-ES_tradnl" sz="27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27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Proteínas, estructura y funciones</a:t>
            </a:r>
            <a:r>
              <a:rPr lang="es-ES_tradnl" sz="27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
            </a:r>
            <a:br>
              <a:rPr lang="es-ES_tradnl" sz="2700" b="1" cap="small" spc="1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br>
            <a:r>
              <a:rPr lang="es-ES_tradnl" sz="2700" b="1" cap="small" spc="100" dirty="0" smtClean="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Tema: Enzimas, catalizadores biológicos</a:t>
            </a:r>
            <a:endParaRPr lang="es-ES_tradnl" sz="2700" b="1" cap="small" spc="200" dirty="0">
              <a:solidFill>
                <a:srgbClr val="003300"/>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4099" name="Rectangle 3"/>
          <p:cNvSpPr>
            <a:spLocks noGrp="1" noChangeArrowheads="1"/>
          </p:cNvSpPr>
          <p:nvPr>
            <p:ph type="subTitle" idx="1"/>
          </p:nvPr>
        </p:nvSpPr>
        <p:spPr>
          <a:xfrm>
            <a:off x="329964" y="5105704"/>
            <a:ext cx="8501122" cy="671796"/>
          </a:xfrm>
          <a:noFill/>
          <a:ln/>
          <a:effectLst/>
        </p:spPr>
        <p:txBody>
          <a:bodyPr>
            <a:noAutofit/>
          </a:bodyPr>
          <a:lstStyle/>
          <a:p>
            <a:pPr lvl="0" algn="ctr">
              <a:spcBef>
                <a:spcPts val="0"/>
              </a:spcBef>
              <a:buClr>
                <a:srgbClr val="44546A"/>
              </a:buClr>
              <a:buSzPct val="100000"/>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M. en P. E. Ana Margarita Arrizabalaga Reynoso</a:t>
            </a:r>
          </a:p>
          <a:p>
            <a:pPr lvl="0" algn="ctr">
              <a:spcBef>
                <a:spcPts val="0"/>
              </a:spcBef>
              <a:buClr>
                <a:srgbClr val="44546A"/>
              </a:buClr>
              <a:buSzPct val="100000"/>
              <a:defRPr/>
            </a:pPr>
            <a:r>
              <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Toluca de Lerdo; Estado de México. </a:t>
            </a:r>
            <a:r>
              <a:rPr lang="es-ES" sz="1600" b="1" cap="small" spc="200" dirty="0" smtClean="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Septiembre de 2017</a:t>
            </a:r>
            <a:endParaRPr lang="es-ES" sz="1600" b="1" cap="small" spc="200" dirty="0">
              <a:solidFill>
                <a:schemeClr val="accent6">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8" name="Rectangle 2"/>
          <p:cNvSpPr txBox="1">
            <a:spLocks noChangeArrowheads="1"/>
          </p:cNvSpPr>
          <p:nvPr/>
        </p:nvSpPr>
        <p:spPr>
          <a:xfrm>
            <a:off x="544512" y="2132856"/>
            <a:ext cx="8218640" cy="72008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endParaRPr lang="es-MX" sz="44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angle 2"/>
          <p:cNvSpPr txBox="1">
            <a:spLocks noChangeArrowheads="1"/>
          </p:cNvSpPr>
          <p:nvPr/>
        </p:nvSpPr>
        <p:spPr>
          <a:xfrm>
            <a:off x="827803" y="2069062"/>
            <a:ext cx="7471491" cy="1235703"/>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pPr algn="ctr" eaLnBrk="0" fontAlgn="auto" hangingPunct="0">
              <a:spcAft>
                <a:spcPts val="0"/>
              </a:spcAft>
              <a:defRPr/>
            </a:pPr>
            <a:r>
              <a:rPr lang="es-MX"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Unidad de Aprendizaje</a:t>
            </a:r>
          </a:p>
          <a:p>
            <a:pPr algn="ctr" eaLnBrk="0" fontAlgn="auto" hangingPunct="0">
              <a:spcAft>
                <a:spcPts val="0"/>
              </a:spcAft>
              <a:defRPr/>
            </a:pPr>
            <a:r>
              <a:rPr lang="es-MX" sz="36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B</a:t>
            </a:r>
            <a:r>
              <a:rPr lang="es-MX" sz="3600" b="1" cap="small" spc="100" dirty="0" smtClean="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rPr>
              <a:t>IOQUÍMICA BÁSICA</a:t>
            </a:r>
            <a:endParaRPr lang="es-MX" sz="3600" b="1" cap="small" spc="100" dirty="0">
              <a:solidFill>
                <a:srgbClr val="70AD47">
                  <a:lumMod val="5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2" name="1 Tabla"/>
          <p:cNvGraphicFramePr>
            <a:graphicFrameLocks noGrp="1"/>
          </p:cNvGraphicFramePr>
          <p:nvPr>
            <p:extLst/>
          </p:nvPr>
        </p:nvGraphicFramePr>
        <p:xfrm>
          <a:off x="505189" y="476672"/>
          <a:ext cx="8114007" cy="1152128"/>
        </p:xfrm>
        <a:graphic>
          <a:graphicData uri="http://schemas.openxmlformats.org/drawingml/2006/table">
            <a:tbl>
              <a:tblPr firstRow="1" bandRow="1">
                <a:tableStyleId>{5C22544A-7EE6-4342-B048-85BDC9FD1C3A}</a:tableStyleId>
              </a:tblPr>
              <a:tblGrid>
                <a:gridCol w="1273247"/>
                <a:gridCol w="5472608"/>
                <a:gridCol w="1368152"/>
              </a:tblGrid>
              <a:tr h="1152128">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sng" strike="noStrike" kern="1200" cap="small" spc="1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Facultad de Química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400" b="1" i="0" u="none" strike="noStrike" kern="1200" cap="small" spc="200" normalizeH="0" baseline="0" noProof="0" dirty="0" smtClean="0">
                          <a:ln>
                            <a:noFill/>
                          </a:ln>
                          <a:solidFill>
                            <a:srgbClr val="422100"/>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Licenciatura en Química Farmacéutica Biológica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s-MX"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4" name="3 Grupo"/>
          <p:cNvGrpSpPr/>
          <p:nvPr/>
        </p:nvGrpSpPr>
        <p:grpSpPr>
          <a:xfrm>
            <a:off x="508324" y="520916"/>
            <a:ext cx="8030410" cy="1079500"/>
            <a:chOff x="508324" y="520916"/>
            <a:chExt cx="8030410" cy="1079500"/>
          </a:xfrm>
        </p:grpSpPr>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24" y="520916"/>
              <a:ext cx="12557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0484" y="520916"/>
              <a:ext cx="12382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15539393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700392"/>
            <a:ext cx="8229600" cy="4320896"/>
          </a:xfrm>
        </p:spPr>
        <p:txBody>
          <a:bodyPr>
            <a:noAutofit/>
          </a:bodyPr>
          <a:lstStyle/>
          <a:p>
            <a:pPr marL="0" indent="0" algn="just">
              <a:buNone/>
            </a:pP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economía que la actividad celular impone sobre sus recursos obliga a organizar estrictamente las reacciones químicas del metabolismo en vías o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rutas metabólicas</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en las que un compuesto químico denominado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sustrato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transformado en otro que recibe el nombre de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producto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y éste a su vez funciona como sustrato para generar otro producto, en una secuencia de reacciones en las que intervienen diferentes enzimas; por lo general, una para cada sustrato-reacción. </a:t>
            </a:r>
          </a:p>
          <a:p>
            <a:pPr marL="0" indent="0" algn="just">
              <a:buNone/>
            </a:pPr>
            <a:endPar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a:buNone/>
            </a:pP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diagrama de la siguiente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diapositiva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muestra las diversas rutas metabólicas, representando con un círculo cerrado cada reacción catalizada por una enzima.  </a:t>
            </a:r>
          </a:p>
          <a:p>
            <a:pPr marL="0" indent="0">
              <a:buNone/>
            </a:pPr>
            <a:endParaRPr lang="es-MX" sz="2400" b="1" spc="100" dirty="0">
              <a:solidFill>
                <a:schemeClr val="accent3">
                  <a:lumMod val="60000"/>
                  <a:lumOff val="40000"/>
                </a:schemeClr>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10</a:t>
            </a:fld>
            <a:endParaRPr lang="en-GB"/>
          </a:p>
        </p:txBody>
      </p:sp>
      <p:sp>
        <p:nvSpPr>
          <p:cNvPr id="7"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266470966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100</a:t>
            </a:fld>
            <a:endParaRPr lang="en-GB">
              <a:solidFill>
                <a:prstClr val="white">
                  <a:tint val="75000"/>
                </a:prstClr>
              </a:solidFill>
            </a:endParaRPr>
          </a:p>
        </p:txBody>
      </p:sp>
      <p:sp>
        <p:nvSpPr>
          <p:cNvPr id="3" name="Rectángulo 2"/>
          <p:cNvSpPr/>
          <p:nvPr/>
        </p:nvSpPr>
        <p:spPr>
          <a:xfrm>
            <a:off x="467544" y="1250238"/>
            <a:ext cx="8219256" cy="5047536"/>
          </a:xfrm>
          <a:prstGeom prst="rect">
            <a:avLst/>
          </a:prstGeom>
        </p:spPr>
        <p:txBody>
          <a:bodyPr wrap="square">
            <a:spAutoFit/>
          </a:bodyPr>
          <a:lstStyle/>
          <a:p>
            <a:pPr algn="just"/>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medición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directa del valor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numérico de la </a:t>
            </a: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Velocidad Máxima (Vmax)</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por consiguiente</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el cálculo  de  la  </a:t>
            </a: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Constante  de  </a:t>
            </a:r>
            <a:r>
              <a:rPr lang="es-MX" sz="28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Michaelis</a:t>
            </a: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 </a:t>
            </a:r>
            <a:r>
              <a:rPr lang="es-MX" sz="28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Menten</a:t>
            </a: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(Km)</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 menudo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requiere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concentraciones altas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poco prácticas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sustrato para alcanzar condiciones de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saturación. </a:t>
            </a:r>
          </a:p>
          <a:p>
            <a:pPr algn="just"/>
            <a:endPar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Una forma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lineal de la </a:t>
            </a:r>
            <a:r>
              <a:rPr lang="es-MX"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a:t>
            </a: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cuación </a:t>
            </a:r>
            <a:r>
              <a:rPr lang="es-MX"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de </a:t>
            </a:r>
            <a:r>
              <a:rPr lang="es-MX" sz="28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Michaelis-Menten</a:t>
            </a:r>
            <a:r>
              <a:rPr lang="es-MX"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evita esta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dificultad y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permite extrapolar </a:t>
            </a:r>
            <a:r>
              <a:rPr lang="es-MX" sz="28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Vmax y Km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desde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datos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velocidad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inicial obtenidos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 concentraciones de sustrato menores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 las que producen saturación.</a:t>
            </a:r>
            <a:endPar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33542888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101</a:t>
            </a:fld>
            <a:endParaRPr lang="en-GB">
              <a:solidFill>
                <a:prstClr val="white">
                  <a:tint val="75000"/>
                </a:prstClr>
              </a:solidFill>
            </a:endParaRPr>
          </a:p>
        </p:txBody>
      </p:sp>
      <mc:AlternateContent xmlns:mc="http://schemas.openxmlformats.org/markup-compatibility/2006" xmlns:a14="http://schemas.microsoft.com/office/drawing/2010/main">
        <mc:Choice Requires="a14">
          <p:sp>
            <p:nvSpPr>
              <p:cNvPr id="3" name="Rectángulo 2"/>
              <p:cNvSpPr/>
              <p:nvPr/>
            </p:nvSpPr>
            <p:spPr>
              <a:xfrm>
                <a:off x="467544" y="1124744"/>
                <a:ext cx="8219256" cy="5349798"/>
              </a:xfrm>
              <a:prstGeom prst="rect">
                <a:avLst/>
              </a:prstGeom>
            </p:spPr>
            <p:txBody>
              <a:bodyPr wrap="square">
                <a:spAutoFit/>
              </a:bodyPr>
              <a:lstStyle/>
              <a:p>
                <a:pPr algn="just"/>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Ecuación de </a:t>
                </a:r>
                <a:r>
                  <a:rPr lang="es-MX" sz="30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Michelis-Menten</a:t>
                </a:r>
                <a:r>
                  <a:rPr 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puede ser transformada algebraicamente en otras formas que sean más útiles para la expresión de datos experimentales.</a:t>
                </a:r>
              </a:p>
              <a:p>
                <a:pPr algn="just"/>
                <a:endParaRPr lang="es-MX" sz="1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Una de esas formas consiste en calcular los valores recíprocos (inversos) de los valores de la Ecuación de </a:t>
                </a:r>
                <a:r>
                  <a:rPr lang="es-MX" sz="2600" b="1" spc="100" dirty="0" err="1"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Michaelis-Menten</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con ello se consigue una línea recta:</a:t>
                </a:r>
              </a:p>
              <a:p>
                <a:pPr algn="just"/>
                <a14:m>
                  <m:oMathPara xmlns:m="http://schemas.openxmlformats.org/officeDocument/2006/math">
                    <m:oMathParaPr>
                      <m:jc m:val="centerGroup"/>
                    </m:oMathParaPr>
                    <m:oMath xmlns:m="http://schemas.openxmlformats.org/officeDocument/2006/math">
                      <m:f>
                        <m:fPr>
                          <m:ctrlPr>
                            <a:rPr lang="es-MX" sz="2400" b="1" i="1" spc="100" smtClean="0">
                              <a:solidFill>
                                <a:srgbClr val="00FF00"/>
                              </a:solidFill>
                              <a:effectLst>
                                <a:outerShdw blurRad="38100" dist="38100" dir="2700000" algn="tl">
                                  <a:srgbClr val="000000">
                                    <a:alpha val="43137"/>
                                  </a:srgbClr>
                                </a:outerShdw>
                              </a:effectLst>
                              <a:latin typeface="Cambria Math" panose="02040503050406030204" pitchFamily="18" charset="0"/>
                              <a:cs typeface="Microsoft Sans Serif" pitchFamily="34" charset="0"/>
                            </a:rPr>
                          </m:ctrlPr>
                        </m:fPr>
                        <m:num>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m:t>
                          </m:r>
                        </m:num>
                        <m:den>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V</m:t>
                          </m:r>
                        </m:den>
                      </m:f>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MX" sz="2400" b="1" i="1" spc="100" smtClean="0">
                              <a:solidFill>
                                <a:srgbClr val="00FF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itchFamily="34" charset="0"/>
                            </a:rPr>
                          </m:ctrlPr>
                        </m:fPr>
                        <m:num>
                          <m:sSub>
                            <m:sSubPr>
                              <m:ctrlPr>
                                <a:rPr lang="es-MX" sz="2400" b="1" i="1" spc="100" smtClean="0">
                                  <a:solidFill>
                                    <a:srgbClr val="00FF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itchFamily="34" charset="0"/>
                                </a:rPr>
                              </m:ctrlPr>
                            </m:sSubPr>
                            <m:e>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K</m:t>
                              </m:r>
                            </m:e>
                            <m:sub>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m:t>
                              </m:r>
                            </m:sub>
                          </m:sSub>
                        </m:num>
                        <m:den>
                          <m:sSub>
                            <m:sSubPr>
                              <m:ctrlPr>
                                <a:rPr lang="es-MX" sz="2400" b="1" i="1" spc="100" smtClean="0">
                                  <a:solidFill>
                                    <a:srgbClr val="00FF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itchFamily="34" charset="0"/>
                                </a:rPr>
                              </m:ctrlPr>
                            </m:sSubPr>
                            <m:e>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V</m:t>
                              </m:r>
                            </m:e>
                            <m:sub>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MAX</m:t>
                              </m:r>
                            </m:sub>
                          </m:sSub>
                          <m:d>
                            <m:dPr>
                              <m:begChr m:val="["/>
                              <m:endChr m:val="]"/>
                              <m:ctrlPr>
                                <a:rPr lang="es-MX" sz="2400" b="1" i="1" spc="100" smtClean="0">
                                  <a:solidFill>
                                    <a:srgbClr val="00FF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itchFamily="34" charset="0"/>
                                </a:rPr>
                              </m:ctrlPr>
                            </m:dPr>
                            <m:e>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S</m:t>
                              </m:r>
                            </m:e>
                          </m:d>
                        </m:den>
                      </m:f>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t>
                      </m:r>
                      <m:f>
                        <m:fPr>
                          <m:ctrlPr>
                            <a:rPr lang="es-MX" sz="2400" b="1" i="1" spc="100" smtClean="0">
                              <a:solidFill>
                                <a:srgbClr val="00FF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itchFamily="34" charset="0"/>
                            </a:rPr>
                          </m:ctrlPr>
                        </m:fPr>
                        <m:num>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1</m:t>
                          </m:r>
                        </m:num>
                        <m:den>
                          <m:sSub>
                            <m:sSubPr>
                              <m:ctrlPr>
                                <a:rPr lang="es-MX" sz="2400" b="1" i="1" spc="100" smtClean="0">
                                  <a:solidFill>
                                    <a:srgbClr val="00FF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cs typeface="Microsoft Sans Serif" pitchFamily="34" charset="0"/>
                                </a:rPr>
                              </m:ctrlPr>
                            </m:sSubPr>
                            <m:e>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V</m:t>
                              </m:r>
                            </m:e>
                            <m:sub>
                              <m:r>
                                <m:rPr>
                                  <m:nor/>
                                </m:rPr>
                                <a:rPr lang="es-MX" sz="2400" b="1" i="0" spc="10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m:t>MAX</m:t>
                              </m:r>
                            </m:sub>
                          </m:sSub>
                        </m:den>
                      </m:f>
                    </m:oMath>
                  </m:oMathPara>
                </a14:m>
                <a:endParaRPr lang="es-MX" sz="2600" b="1" spc="100" dirty="0" smtClean="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a:p>
                <a:pPr algn="ctr"/>
                <a:endParaRPr lang="es-MX" sz="1200" b="1" spc="100" dirty="0" smtClean="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a:p>
                <a:pPr algn="ctr"/>
                <a:r>
                  <a:rPr lang="es-MX" sz="2000" b="1" spc="100" dirty="0" smtClean="0">
                    <a:solidFill>
                      <a:srgbClr val="FFFF00"/>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rPr>
                  <a:t>Y = </a:t>
                </a:r>
                <a:r>
                  <a:rPr lang="es-MX" sz="2000" b="1" spc="100" dirty="0" err="1" smtClean="0">
                    <a:solidFill>
                      <a:srgbClr val="FFFF00"/>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rPr>
                  <a:t>aX</a:t>
                </a:r>
                <a:r>
                  <a:rPr lang="es-MX" sz="2000" b="1" spc="100" dirty="0" smtClean="0">
                    <a:solidFill>
                      <a:srgbClr val="FFFF00"/>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rPr>
                  <a:t> + b</a:t>
                </a:r>
              </a:p>
              <a:p>
                <a:pPr algn="ctr"/>
                <a:r>
                  <a:rPr lang="es-MX" sz="2000" b="1" spc="100" dirty="0" smtClean="0">
                    <a:solidFill>
                      <a:srgbClr val="FFFF00"/>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rPr>
                  <a:t>Ecuación de la Línea Recta</a:t>
                </a:r>
                <a:endParaRPr lang="es-MX" sz="2000" b="1" spc="100" dirty="0">
                  <a:solidFill>
                    <a:srgbClr val="FFFF00"/>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mc:Choice>
        <mc:Fallback xmlns="">
          <p:sp>
            <p:nvSpPr>
              <p:cNvPr id="3" name="Rectángulo 2"/>
              <p:cNvSpPr>
                <a:spLocks noRot="1" noChangeAspect="1" noMove="1" noResize="1" noEditPoints="1" noAdjustHandles="1" noChangeArrowheads="1" noChangeShapeType="1" noTextEdit="1"/>
              </p:cNvSpPr>
              <p:nvPr/>
            </p:nvSpPr>
            <p:spPr>
              <a:xfrm>
                <a:off x="467544" y="1124744"/>
                <a:ext cx="8219256" cy="5349798"/>
              </a:xfrm>
              <a:prstGeom prst="rect">
                <a:avLst/>
              </a:prstGeom>
              <a:blipFill rotWithShape="0">
                <a:blip r:embed="rId2"/>
                <a:stretch>
                  <a:fillRect l="-1409" t="-1710" r="-1780"/>
                </a:stretch>
              </a:blipFill>
            </p:spPr>
            <p:txBody>
              <a:bodyPr/>
              <a:lstStyle/>
              <a:p>
                <a:r>
                  <a:rPr lang="es-MX">
                    <a:noFill/>
                  </a:rPr>
                  <a:t> </a:t>
                </a:r>
              </a:p>
            </p:txBody>
          </p:sp>
        </mc:Fallback>
      </mc:AlternateContent>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17853927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102</a:t>
            </a:fld>
            <a:endParaRPr lang="en-GB">
              <a:solidFill>
                <a:prstClr val="white">
                  <a:tint val="75000"/>
                </a:prstClr>
              </a:solidFill>
            </a:endParaRPr>
          </a:p>
        </p:txBody>
      </p:sp>
      <p:sp>
        <p:nvSpPr>
          <p:cNvPr id="3" name="Rectángulo 2"/>
          <p:cNvSpPr/>
          <p:nvPr/>
        </p:nvSpPr>
        <p:spPr>
          <a:xfrm>
            <a:off x="467544" y="1052736"/>
            <a:ext cx="8219256" cy="1692771"/>
          </a:xfrm>
          <a:prstGeom prst="rect">
            <a:avLst/>
          </a:prstGeom>
        </p:spPr>
        <p:txBody>
          <a:bodyPr wrap="square">
            <a:spAutoFit/>
          </a:bodyPr>
          <a:lstStyle/>
          <a:p>
            <a:pPr algn="just"/>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Esta expresión es conocida con el nombre de </a:t>
            </a:r>
            <a:r>
              <a:rPr lang="es-MX" sz="2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Ecuación </a:t>
            </a:r>
            <a:r>
              <a:rPr lang="es-MX" sz="26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Lineweaver</a:t>
            </a:r>
            <a:r>
              <a:rPr lang="es-MX" sz="2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y </a:t>
            </a:r>
            <a:r>
              <a:rPr lang="es-MX" sz="26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Burk</a:t>
            </a:r>
            <a:r>
              <a:rPr lang="es-MX" sz="2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o </a:t>
            </a:r>
            <a:r>
              <a:rPr lang="es-MX" sz="2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Ecuación Doble Recíproca</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al representarse gráficamente se obtiene una gráfica lineal:</a:t>
            </a:r>
            <a:endParaRPr lang="es-MX" sz="1200" b="1" spc="100" dirty="0" smtClean="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2054" name="Picture 6" descr="https://upload.wikimedia.org/wikipedia/commons/thumb/7/70/Lineweaver-Burke_plot.svg/1200px-Lineweaver-Burke_plot.svg.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25" t="-560" r="-817" b="-2786"/>
          <a:stretch/>
        </p:blipFill>
        <p:spPr bwMode="auto">
          <a:xfrm>
            <a:off x="2050530" y="2780928"/>
            <a:ext cx="5076713" cy="33399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1" name="Rectángulo 10"/>
          <p:cNvSpPr/>
          <p:nvPr/>
        </p:nvSpPr>
        <p:spPr>
          <a:xfrm>
            <a:off x="2112584" y="6284374"/>
            <a:ext cx="4941811" cy="3849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Representación Doble Recíproca de </a:t>
            </a:r>
            <a:r>
              <a:rPr lang="es-MX" sz="14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Lineweaver</a:t>
            </a: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y </a:t>
            </a:r>
            <a:r>
              <a:rPr lang="es-MX" sz="14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Burk</a:t>
            </a: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Rodwell</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2016</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75640445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103</a:t>
            </a:fld>
            <a:endParaRPr lang="en-GB">
              <a:solidFill>
                <a:prstClr val="white">
                  <a:tint val="75000"/>
                </a:prstClr>
              </a:solidFill>
            </a:endParaRPr>
          </a:p>
        </p:txBody>
      </p:sp>
      <p:sp>
        <p:nvSpPr>
          <p:cNvPr id="5" name="Rectángulo 4"/>
          <p:cNvSpPr/>
          <p:nvPr/>
        </p:nvSpPr>
        <p:spPr>
          <a:xfrm>
            <a:off x="467544" y="2060848"/>
            <a:ext cx="8219256" cy="2277547"/>
          </a:xfrm>
          <a:prstGeom prst="rect">
            <a:avLst/>
          </a:prstGeom>
        </p:spPr>
        <p:txBody>
          <a:bodyPr wrap="square">
            <a:spAutoFit/>
          </a:bodyPr>
          <a:lstStyle/>
          <a:p>
            <a:pPr algn="just"/>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esta gráfica lineal se pueden identificar más claramente:</a:t>
            </a:r>
          </a:p>
          <a:p>
            <a:pPr marL="514350" indent="-514350" algn="just">
              <a:buFont typeface="+mj-lt"/>
              <a:buAutoNum type="arabicPeriod"/>
            </a:pP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2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pendiente</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de la recta es </a:t>
            </a:r>
            <a:r>
              <a:rPr lang="es-MX" sz="2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K</a:t>
            </a:r>
            <a:r>
              <a:rPr lang="es-MX" sz="2600" b="1" spc="100" baseline="-250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t>
            </a:r>
            <a:r>
              <a:rPr lang="es-MX" sz="2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a:t>
            </a:r>
            <a:r>
              <a:rPr lang="es-MX" sz="2600" b="1" spc="100" baseline="-250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MAX</a:t>
            </a:r>
          </a:p>
          <a:p>
            <a:pPr marL="514350" indent="-514350" algn="just">
              <a:buFont typeface="+mj-lt"/>
              <a:buAutoNum type="arabicPeriod"/>
            </a:pP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El punto de </a:t>
            </a:r>
            <a:r>
              <a:rPr lang="es-MX" sz="2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intersección en el Eje X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a:t>
            </a:r>
            <a:r>
              <a:rPr lang="es-MX" sz="2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-1/K</a:t>
            </a:r>
            <a:r>
              <a:rPr lang="es-MX" sz="2600" b="1" spc="100" baseline="-250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t>
            </a:r>
          </a:p>
          <a:p>
            <a:pPr marL="514350" indent="-514350" algn="just">
              <a:buFont typeface="+mj-lt"/>
              <a:buAutoNum type="arabicPeriod"/>
            </a:pP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El punto de </a:t>
            </a:r>
            <a:r>
              <a:rPr lang="es-MX" sz="2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intersección en el Eje Y </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a:t>
            </a:r>
            <a:r>
              <a:rPr lang="es-MX" sz="2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1/V</a:t>
            </a:r>
            <a:r>
              <a:rPr lang="es-MX" sz="2600" b="1" spc="100" baseline="-250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MAX</a:t>
            </a:r>
            <a:endParaRPr lang="es-MX" sz="2600" b="1" spc="100" baseline="-250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endParaRPr lang="es-MX" sz="1200" b="1" spc="100" dirty="0" smtClean="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53526945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2" name="CuadroTexto 1"/>
          <p:cNvSpPr txBox="1"/>
          <p:nvPr/>
        </p:nvSpPr>
        <p:spPr>
          <a:xfrm>
            <a:off x="611560" y="1088532"/>
            <a:ext cx="8136904" cy="2739211"/>
          </a:xfrm>
          <a:prstGeom prst="rect">
            <a:avLst/>
          </a:prstGeom>
          <a:noFill/>
        </p:spPr>
        <p:txBody>
          <a:bodyPr wrap="square" rtlCol="0">
            <a:spAutoFit/>
          </a:bodyPr>
          <a:lstStyle/>
          <a:p>
            <a:r>
              <a:rPr lang="es-MX" sz="32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Ejemplo</a:t>
            </a:r>
          </a:p>
          <a:p>
            <a:pPr algn="just"/>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Los siguientes datos describen la catálisis de la ruptura de los enlaces peptídicos por la enzima </a:t>
            </a:r>
            <a:r>
              <a:rPr lang="es-MX" sz="3000" b="1" cap="small" spc="100" dirty="0" err="1"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elastasa</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(degrada las fibras elásticas que se encuentran en los alveolos, presente en algunos hongos y bacterias):</a:t>
            </a:r>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877757940"/>
              </p:ext>
            </p:extLst>
          </p:nvPr>
        </p:nvGraphicFramePr>
        <p:xfrm>
          <a:off x="1524000" y="3832056"/>
          <a:ext cx="6096000" cy="262128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s-MX" sz="2000" b="1" kern="1200" spc="100" dirty="0" smtClean="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sym typeface="Symbol" panose="05050102010706020507" pitchFamily="18" charset="2"/>
                        </a:rPr>
                        <a:t>S (µmol/L)</a:t>
                      </a:r>
                      <a:endParaRPr lang="es-MX" sz="2000" b="1" kern="1200" spc="100" dirty="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tc>
                <a:tc>
                  <a:txBody>
                    <a:bodyPr/>
                    <a:lstStyle/>
                    <a:p>
                      <a:pPr algn="ctr"/>
                      <a:r>
                        <a:rPr lang="es-MX" sz="2000" b="1" i="1" kern="1200" spc="100" dirty="0" smtClean="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v</a:t>
                      </a:r>
                      <a:r>
                        <a:rPr lang="es-MX" sz="2000" b="1" kern="1200" spc="100" dirty="0" smtClean="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 </a:t>
                      </a:r>
                      <a:r>
                        <a:rPr lang="es-MX" sz="2000" b="1" kern="1200" spc="100" dirty="0" smtClean="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sym typeface="Symbol" panose="05050102010706020507" pitchFamily="18" charset="2"/>
                        </a:rPr>
                        <a:t>(µmol/L)min</a:t>
                      </a:r>
                      <a:r>
                        <a:rPr lang="es-MX" sz="2000" b="1" kern="1200" spc="100" baseline="30000" dirty="0" smtClean="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sym typeface="Symbol" panose="05050102010706020507" pitchFamily="18" charset="2"/>
                        </a:rPr>
                        <a:t>-1</a:t>
                      </a:r>
                      <a:r>
                        <a:rPr lang="es-MX" sz="2000" b="1" kern="1200" spc="100" dirty="0" smtClean="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sym typeface="Symbol" panose="05050102010706020507" pitchFamily="18" charset="2"/>
                        </a:rPr>
                        <a:t></a:t>
                      </a:r>
                      <a:endParaRPr lang="es-MX" sz="2000" b="1" kern="1200" spc="100" dirty="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tc>
              </a:tr>
              <a:tr h="370840">
                <a:tc>
                  <a:txBody>
                    <a:bodyPr/>
                    <a:lstStyle/>
                    <a:p>
                      <a:pPr algn="ctr"/>
                      <a:r>
                        <a:rPr lang="es-MX" sz="1800" dirty="0" smtClean="0">
                          <a:latin typeface="Microsoft Sans Serif" panose="020B0604020202020204" pitchFamily="34" charset="0"/>
                          <a:cs typeface="Microsoft Sans Serif" panose="020B0604020202020204" pitchFamily="34" charset="0"/>
                        </a:rPr>
                        <a:t>5</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 </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70840">
                <a:tc>
                  <a:txBody>
                    <a:bodyPr/>
                    <a:lstStyle/>
                    <a:p>
                      <a:pPr algn="ctr"/>
                      <a:r>
                        <a:rPr lang="es-MX" sz="1800" dirty="0" smtClean="0">
                          <a:latin typeface="Microsoft Sans Serif" panose="020B0604020202020204" pitchFamily="34" charset="0"/>
                          <a:cs typeface="Microsoft Sans Serif" panose="020B0604020202020204" pitchFamily="34" charset="0"/>
                        </a:rPr>
                        <a:t>10</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39</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70840">
                <a:tc>
                  <a:txBody>
                    <a:bodyPr/>
                    <a:lstStyle/>
                    <a:p>
                      <a:pPr algn="ctr"/>
                      <a:r>
                        <a:rPr lang="es-MX" sz="1800" dirty="0" smtClean="0">
                          <a:latin typeface="Microsoft Sans Serif" panose="020B0604020202020204" pitchFamily="34" charset="0"/>
                          <a:cs typeface="Microsoft Sans Serif" panose="020B0604020202020204" pitchFamily="34" charset="0"/>
                        </a:rPr>
                        <a:t>20</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65</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70840">
                <a:tc>
                  <a:txBody>
                    <a:bodyPr/>
                    <a:lstStyle/>
                    <a:p>
                      <a:pPr algn="ctr"/>
                      <a:r>
                        <a:rPr lang="es-MX" sz="1800" dirty="0" smtClean="0">
                          <a:latin typeface="Microsoft Sans Serif" panose="020B0604020202020204" pitchFamily="34" charset="0"/>
                          <a:cs typeface="Microsoft Sans Serif" panose="020B0604020202020204" pitchFamily="34" charset="0"/>
                        </a:rPr>
                        <a:t>50</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102</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70840">
                <a:tc>
                  <a:txBody>
                    <a:bodyPr/>
                    <a:lstStyle/>
                    <a:p>
                      <a:pPr algn="ctr"/>
                      <a:r>
                        <a:rPr lang="es-MX" sz="1800" dirty="0" smtClean="0">
                          <a:latin typeface="Microsoft Sans Serif" panose="020B0604020202020204" pitchFamily="34" charset="0"/>
                          <a:cs typeface="Microsoft Sans Serif" panose="020B0604020202020204" pitchFamily="34" charset="0"/>
                        </a:rPr>
                        <a:t>100</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120</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70840">
                <a:tc>
                  <a:txBody>
                    <a:bodyPr/>
                    <a:lstStyle/>
                    <a:p>
                      <a:pPr algn="ctr"/>
                      <a:r>
                        <a:rPr lang="es-MX" sz="1800" dirty="0" smtClean="0">
                          <a:latin typeface="Microsoft Sans Serif" panose="020B0604020202020204" pitchFamily="34" charset="0"/>
                          <a:cs typeface="Microsoft Sans Serif" panose="020B0604020202020204" pitchFamily="34" charset="0"/>
                        </a:rPr>
                        <a:t>200</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135</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bl>
          </a:graphicData>
        </a:graphic>
      </p:graphicFrame>
      <p:sp>
        <p:nvSpPr>
          <p:cNvPr id="4" name="Marcador de número de diapositiva 3"/>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104</a:t>
            </a:fld>
            <a:endParaRPr lang="en-GB">
              <a:solidFill>
                <a:prstClr val="white">
                  <a:tint val="75000"/>
                </a:prstClr>
              </a:solidFill>
            </a:endParaRPr>
          </a:p>
        </p:txBody>
      </p:sp>
      <p:sp>
        <p:nvSpPr>
          <p:cNvPr id="9"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62088367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2" name="CuadroTexto 1"/>
          <p:cNvSpPr txBox="1"/>
          <p:nvPr/>
        </p:nvSpPr>
        <p:spPr>
          <a:xfrm>
            <a:off x="611560" y="1772816"/>
            <a:ext cx="8136904" cy="3631763"/>
          </a:xfrm>
          <a:prstGeom prst="rect">
            <a:avLst/>
          </a:prstGeom>
          <a:noFill/>
        </p:spPr>
        <p:txBody>
          <a:bodyPr wrap="square" rtlCol="0">
            <a:spAutoFit/>
          </a:bodyPr>
          <a:lstStyle/>
          <a:p>
            <a:r>
              <a:rPr lang="es-MX" sz="32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Ejemplo</a:t>
            </a:r>
          </a:p>
          <a:p>
            <a:pPr marL="342900" indent="-342900" algn="just">
              <a:buFont typeface="Arial" panose="020B0604020202020204" pitchFamily="34" charset="0"/>
              <a:buChar char="•"/>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Calcule </a:t>
            </a:r>
            <a:r>
              <a:rPr lang="es-MX" sz="3200" b="1" spc="100" dirty="0" err="1">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Vmax</a:t>
            </a:r>
            <a:r>
              <a:rPr lang="es-MX" sz="3200" b="1"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y Km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 partir de la representación gráfica del Modelo de </a:t>
            </a:r>
            <a:r>
              <a:rPr lang="es-MX" sz="28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Michaelis-Menten</a:t>
            </a:r>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342900" indent="-342900" algn="just">
              <a:buFont typeface="Arial" panose="020B0604020202020204" pitchFamily="34" charset="0"/>
              <a:buChar char="•"/>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Utilice la representación </a:t>
            </a:r>
            <a:r>
              <a:rPr lang="es-MX" sz="32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Doble </a:t>
            </a:r>
            <a:r>
              <a:rPr lang="es-MX" sz="3200" b="1" cap="small"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Recíproca </a:t>
            </a:r>
            <a:r>
              <a:rPr lang="es-MX" sz="32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de </a:t>
            </a:r>
            <a:r>
              <a:rPr lang="es-MX" sz="3200" b="1" cap="small" spc="100" dirty="0" err="1">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Lineweaver</a:t>
            </a:r>
            <a:r>
              <a:rPr lang="es-MX" sz="32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y </a:t>
            </a:r>
            <a:r>
              <a:rPr lang="es-MX" sz="3200" b="1" cap="small" spc="100" dirty="0" err="1">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Burk</a:t>
            </a:r>
            <a:r>
              <a:rPr lang="es-MX" sz="32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para analizar los datos y obtener </a:t>
            </a:r>
            <a:r>
              <a:rPr lang="es-MX" sz="28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Vmax</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Km</a:t>
            </a:r>
          </a:p>
          <a:p>
            <a:endParaRPr lang="es-MX" dirty="0">
              <a:solidFill>
                <a:prstClr val="white"/>
              </a:solidFill>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105</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400387797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106</a:t>
            </a:fld>
            <a:endParaRPr lang="en-GB">
              <a:solidFill>
                <a:prstClr val="white">
                  <a:tint val="75000"/>
                </a:prstClr>
              </a:solidFill>
            </a:endParaRPr>
          </a:p>
        </p:txBody>
      </p:sp>
      <p:pic>
        <p:nvPicPr>
          <p:cNvPr id="4" name="Imagen 3"/>
          <p:cNvPicPr>
            <a:picLocks noChangeAspect="1"/>
          </p:cNvPicPr>
          <p:nvPr/>
        </p:nvPicPr>
        <p:blipFill>
          <a:blip r:embed="rId2"/>
          <a:stretch>
            <a:fillRect/>
          </a:stretch>
        </p:blipFill>
        <p:spPr>
          <a:xfrm>
            <a:off x="0" y="0"/>
            <a:ext cx="9144000" cy="6957392"/>
          </a:xfrm>
          <a:prstGeom prst="rect">
            <a:avLst/>
          </a:prstGeom>
        </p:spPr>
      </p:pic>
    </p:spTree>
    <p:extLst>
      <p:ext uri="{BB962C8B-B14F-4D97-AF65-F5344CB8AC3E}">
        <p14:creationId xmlns:p14="http://schemas.microsoft.com/office/powerpoint/2010/main" val="479362755"/>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107</a:t>
            </a:fld>
            <a:endParaRPr lang="en-GB">
              <a:solidFill>
                <a:prstClr val="white">
                  <a:tint val="75000"/>
                </a:prstClr>
              </a:solidFill>
            </a:endParaRPr>
          </a:p>
        </p:txBody>
      </p:sp>
      <p:pic>
        <p:nvPicPr>
          <p:cNvPr id="2" name="Imagen 1"/>
          <p:cNvPicPr>
            <a:picLocks noChangeAspect="1"/>
          </p:cNvPicPr>
          <p:nvPr/>
        </p:nvPicPr>
        <p:blipFill>
          <a:blip r:embed="rId2"/>
          <a:stretch>
            <a:fillRect/>
          </a:stretch>
        </p:blipFill>
        <p:spPr>
          <a:xfrm>
            <a:off x="1" y="0"/>
            <a:ext cx="9134688" cy="6858000"/>
          </a:xfrm>
          <a:prstGeom prst="rect">
            <a:avLst/>
          </a:prstGeom>
        </p:spPr>
      </p:pic>
    </p:spTree>
    <p:extLst>
      <p:ext uri="{BB962C8B-B14F-4D97-AF65-F5344CB8AC3E}">
        <p14:creationId xmlns:p14="http://schemas.microsoft.com/office/powerpoint/2010/main" val="306379899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2" name="CuadroTexto 1"/>
          <p:cNvSpPr txBox="1"/>
          <p:nvPr/>
        </p:nvSpPr>
        <p:spPr>
          <a:xfrm>
            <a:off x="467544" y="1136455"/>
            <a:ext cx="8280920" cy="5324535"/>
          </a:xfrm>
          <a:prstGeom prst="rect">
            <a:avLst/>
          </a:prstGeom>
          <a:noFill/>
        </p:spPr>
        <p:txBody>
          <a:bodyPr wrap="square" rtlCol="0">
            <a:spAutoFit/>
          </a:bodyPr>
          <a:lstStyle/>
          <a:p>
            <a:r>
              <a:rPr 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Ejemplo</a:t>
            </a:r>
          </a:p>
          <a:p>
            <a:pPr algn="just"/>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un experimento de laboratorio se utilizaron dos enzimas </a:t>
            </a:r>
            <a:r>
              <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Descarboxilasas (A </a:t>
            </a:r>
            <a:r>
              <a:rPr lang="es-MX" sz="3000" b="1" cap="small"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y </a:t>
            </a:r>
            <a:r>
              <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B)</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obtenidas de diferentes microorganismos. Las enzimas descarboxilasas son </a:t>
            </a:r>
            <a:r>
              <a:rPr lang="es-MX" sz="28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liasas</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carbono-carbono que agregan o remueven (dependiendo de si está favorecida la reacción directa o la inversa) grupos carboxilo de diferentes compuestos orgánicos. Ejemplos de ellas son la </a:t>
            </a:r>
            <a:r>
              <a:rPr lang="es-MX" sz="2800" b="1" cap="small"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Piruvato Descarboxilasa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la </a:t>
            </a:r>
            <a:r>
              <a:rPr lang="es-MX" sz="2800" b="1" cap="small"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Glutamato Descarboxilasa</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Los datos experimentales se muestran enseguida</a:t>
            </a:r>
            <a:r>
              <a:rPr lang="es-MX" sz="2800" b="1" spc="100" dirty="0" smtClean="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2800" b="1" spc="100" dirty="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sp>
        <p:nvSpPr>
          <p:cNvPr id="4" name="Marcador de número de diapositiva 3"/>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108</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442409710"/>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graphicFrame>
        <p:nvGraphicFramePr>
          <p:cNvPr id="3" name="Tabla 2"/>
          <p:cNvGraphicFramePr>
            <a:graphicFrameLocks noGrp="1"/>
          </p:cNvGraphicFramePr>
          <p:nvPr>
            <p:extLst/>
          </p:nvPr>
        </p:nvGraphicFramePr>
        <p:xfrm>
          <a:off x="871185" y="1412776"/>
          <a:ext cx="7416824" cy="4754880"/>
        </p:xfrm>
        <a:graphic>
          <a:graphicData uri="http://schemas.openxmlformats.org/drawingml/2006/table">
            <a:tbl>
              <a:tblPr firstRow="1" bandRow="1">
                <a:tableStyleId>{5C22544A-7EE6-4342-B048-85BDC9FD1C3A}</a:tableStyleId>
              </a:tblPr>
              <a:tblGrid>
                <a:gridCol w="1512168"/>
                <a:gridCol w="2196244"/>
                <a:gridCol w="1476164"/>
                <a:gridCol w="2232248"/>
              </a:tblGrid>
              <a:tr h="393000">
                <a:tc gridSpan="2">
                  <a:txBody>
                    <a:bodyPr/>
                    <a:lstStyle/>
                    <a:p>
                      <a:pPr algn="ctr"/>
                      <a:r>
                        <a:rPr lang="es-MX" sz="2000" b="1" kern="1200" spc="100" dirty="0" smtClean="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Descarboxilasa</a:t>
                      </a:r>
                      <a:r>
                        <a:rPr lang="es-MX" sz="2000" b="1" kern="1200" spc="100" baseline="0" dirty="0" smtClean="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 A</a:t>
                      </a:r>
                      <a:endParaRPr lang="es-MX" sz="2000" b="1" kern="1200" spc="100" dirty="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tc>
                <a:tc hMerge="1">
                  <a:txBody>
                    <a:bodyPr/>
                    <a:lstStyle/>
                    <a:p>
                      <a:pPr algn="ctr"/>
                      <a:endParaRPr lang="es-MX" sz="2000" b="1" kern="1200" spc="100" dirty="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tc>
                <a:tc gridSpan="2">
                  <a:txBody>
                    <a:bodyPr/>
                    <a:lstStyle/>
                    <a:p>
                      <a:pPr algn="ctr"/>
                      <a:r>
                        <a:rPr lang="es-MX" sz="2000" b="1" kern="1200" spc="100" dirty="0" smtClean="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Descarboxilasa B</a:t>
                      </a:r>
                      <a:endParaRPr lang="es-MX" sz="2000" b="1" kern="1200" spc="100" dirty="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tc>
                <a:tc hMerge="1">
                  <a:txBody>
                    <a:bodyPr/>
                    <a:lstStyle/>
                    <a:p>
                      <a:pPr algn="ctr"/>
                      <a:endParaRPr lang="es-MX" sz="2000" b="1" kern="1200" spc="100" dirty="0">
                        <a:solidFill>
                          <a:schemeClr val="tx1"/>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tc>
              </a:tr>
              <a:tr h="695308">
                <a:tc>
                  <a:txBody>
                    <a:bodyPr/>
                    <a:lstStyle/>
                    <a:p>
                      <a:pPr algn="ctr"/>
                      <a:r>
                        <a:rPr lang="es-MX" sz="2000" b="1" kern="1200" spc="100" dirty="0" smtClean="0">
                          <a:solidFill>
                            <a:schemeClr val="accent1">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sym typeface="Symbol" panose="05050102010706020507" pitchFamily="18" charset="2"/>
                        </a:rPr>
                        <a:t>S </a:t>
                      </a:r>
                    </a:p>
                    <a:p>
                      <a:pPr algn="ctr"/>
                      <a:r>
                        <a:rPr lang="es-MX" sz="2000" b="1" kern="1200" spc="100" dirty="0" smtClean="0">
                          <a:solidFill>
                            <a:schemeClr val="accent1">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sym typeface="Symbol" panose="05050102010706020507" pitchFamily="18" charset="2"/>
                        </a:rPr>
                        <a:t>(</a:t>
                      </a:r>
                      <a:r>
                        <a:rPr lang="es-MX" sz="2000" b="1" kern="1200" spc="100" dirty="0" err="1" smtClean="0">
                          <a:solidFill>
                            <a:schemeClr val="accent1">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sym typeface="Symbol" panose="05050102010706020507" pitchFamily="18" charset="2"/>
                        </a:rPr>
                        <a:t>mM</a:t>
                      </a:r>
                      <a:r>
                        <a:rPr lang="es-MX" sz="2000" b="1" kern="1200" spc="100" dirty="0" smtClean="0">
                          <a:solidFill>
                            <a:schemeClr val="accent1">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sym typeface="Symbol" panose="05050102010706020507" pitchFamily="18" charset="2"/>
                        </a:rPr>
                        <a:t>)</a:t>
                      </a:r>
                      <a:endParaRPr lang="es-MX" sz="2000" b="1" kern="1200" spc="100" dirty="0">
                        <a:solidFill>
                          <a:schemeClr val="accent1">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10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rPr>
                        <a:t>Velocidad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10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sym typeface="Symbol" panose="05050102010706020507" pitchFamily="18" charset="2"/>
                        </a:rPr>
                        <a:t>(µM/min)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10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sym typeface="Symbol" panose="05050102010706020507" pitchFamily="18" charset="2"/>
                        </a:rPr>
                        <a:t>S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10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sym typeface="Symbol" panose="05050102010706020507" pitchFamily="18" charset="2"/>
                        </a:rPr>
                        <a:t>(</a:t>
                      </a:r>
                      <a:r>
                        <a:rPr kumimoji="0" lang="es-MX" sz="2000" b="1" i="0" u="none" strike="noStrike" kern="1200" cap="none" spc="100" normalizeH="0" baseline="0" noProof="0" dirty="0" err="1" smtClean="0">
                          <a:ln>
                            <a:noFill/>
                          </a:ln>
                          <a:solidFill>
                            <a:schemeClr val="accent1">
                              <a:lumMod val="50000"/>
                            </a:scheme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sym typeface="Symbol" panose="05050102010706020507" pitchFamily="18" charset="2"/>
                        </a:rPr>
                        <a:t>mM</a:t>
                      </a:r>
                      <a:r>
                        <a:rPr kumimoji="0" lang="es-MX" sz="2000" b="1" i="0" u="none" strike="noStrike" kern="1200" cap="none" spc="100" normalizeH="0" baseline="0" noProof="0" dirty="0" smtClean="0">
                          <a:ln>
                            <a:noFill/>
                          </a:ln>
                          <a:solidFill>
                            <a:schemeClr val="accent1">
                              <a:lumMod val="50000"/>
                            </a:scheme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sym typeface="Symbol" panose="05050102010706020507" pitchFamily="18" charset="2"/>
                        </a:rPr>
                        <a:t>)</a:t>
                      </a:r>
                      <a:endParaRPr kumimoji="0" lang="es-MX" sz="2000" b="1" i="0" u="none" strike="noStrike" kern="1200" cap="none" spc="100" normalizeH="0" baseline="0" noProof="0" dirty="0">
                        <a:ln>
                          <a:noFill/>
                        </a:ln>
                        <a:solidFill>
                          <a:schemeClr val="accent1">
                            <a:lumMod val="50000"/>
                          </a:schemeClr>
                        </a:solidFill>
                        <a:effectLst>
                          <a:outerShdw blurRad="38100" dist="38100" dir="2700000" algn="tl">
                            <a:srgbClr val="000000">
                              <a:alpha val="43137"/>
                            </a:srgbClr>
                          </a:outerShdw>
                        </a:effectLst>
                        <a:uLnTx/>
                        <a:uFillTx/>
                        <a:latin typeface="Microsoft Sans Serif" pitchFamily="34" charset="0"/>
                        <a:ea typeface="+mn-ea"/>
                        <a:cs typeface="Microsoft Sans Serif"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kern="1200" spc="100" dirty="0" smtClean="0">
                          <a:solidFill>
                            <a:schemeClr val="accent1">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Velocidad </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kern="1200" spc="100" dirty="0" smtClean="0">
                          <a:solidFill>
                            <a:schemeClr val="accent1">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sym typeface="Symbol" panose="05050102010706020507" pitchFamily="18" charset="2"/>
                        </a:rPr>
                        <a:t>(µM/min)</a:t>
                      </a:r>
                      <a:endParaRPr lang="es-MX" sz="2000" b="1" kern="1200" spc="100" dirty="0" smtClean="0">
                        <a:solidFill>
                          <a:schemeClr val="accent1">
                            <a:lumMod val="50000"/>
                          </a:schemeClr>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0.0002</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0.337</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0.005</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0.396</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0.0002</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0.336</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0.005</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0.386</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0.0005</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0.695</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0.01</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0.616</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0.0005</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0.696</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0.01</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0.641</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0.001</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1.076</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0.05</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1.561</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0.001</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1.141</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0.05</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1.569</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0.005</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1.964</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0.1</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1.986</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0.005</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1.771</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0.1</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1.791</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0.01</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2.064</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0.25</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2.201</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r h="362769">
                <a:tc>
                  <a:txBody>
                    <a:bodyPr/>
                    <a:lstStyle/>
                    <a:p>
                      <a:pPr algn="ctr"/>
                      <a:r>
                        <a:rPr lang="es-MX" sz="1800" dirty="0" smtClean="0">
                          <a:latin typeface="Microsoft Sans Serif" panose="020B0604020202020204" pitchFamily="34" charset="0"/>
                          <a:cs typeface="Microsoft Sans Serif" panose="020B0604020202020204" pitchFamily="34" charset="0"/>
                        </a:rPr>
                        <a:t>0.01</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algn="ctr"/>
                      <a:r>
                        <a:rPr lang="es-MX" sz="1800" dirty="0" smtClean="0">
                          <a:latin typeface="Microsoft Sans Serif" panose="020B0604020202020204" pitchFamily="34" charset="0"/>
                          <a:cs typeface="Microsoft Sans Serif" panose="020B0604020202020204" pitchFamily="34" charset="0"/>
                        </a:rPr>
                        <a:t>2.075</a:t>
                      </a:r>
                      <a:endParaRPr lang="es-MX" sz="1800" dirty="0">
                        <a:latin typeface="Microsoft Sans Serif" panose="020B0604020202020204" pitchFamily="34" charset="0"/>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0.25</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c>
                  <a:txBody>
                    <a:bodyPr/>
                    <a:lstStyle/>
                    <a:p>
                      <a:pPr marL="0" algn="ctr" defTabSz="914400" rtl="0" eaLnBrk="1" latinLnBrk="0" hangingPunct="1"/>
                      <a:r>
                        <a:rPr lang="es-MX" sz="1800" kern="1200" dirty="0" smtClean="0">
                          <a:solidFill>
                            <a:schemeClr val="dk1"/>
                          </a:solidFill>
                          <a:latin typeface="Microsoft Sans Serif" panose="020B0604020202020204" pitchFamily="34" charset="0"/>
                          <a:ea typeface="+mn-ea"/>
                          <a:cs typeface="Microsoft Sans Serif" panose="020B0604020202020204" pitchFamily="34" charset="0"/>
                        </a:rPr>
                        <a:t>2.205</a:t>
                      </a:r>
                      <a:endParaRPr lang="es-MX" sz="1800" kern="1200" dirty="0">
                        <a:solidFill>
                          <a:schemeClr val="dk1"/>
                        </a:solidFill>
                        <a:latin typeface="Microsoft Sans Serif" panose="020B0604020202020204" pitchFamily="34" charset="0"/>
                        <a:ea typeface="+mn-ea"/>
                        <a:cs typeface="Microsoft Sans Serif" panose="020B0604020202020204" pitchFamily="34" charset="0"/>
                      </a:endParaRPr>
                    </a:p>
                  </a:txBody>
                  <a:tcPr/>
                </a:tc>
              </a:tr>
            </a:tbl>
          </a:graphicData>
        </a:graphic>
      </p:graphicFrame>
      <p:sp>
        <p:nvSpPr>
          <p:cNvPr id="4" name="Marcador de número de diapositiva 3"/>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109</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550446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11</a:t>
            </a:fld>
            <a:endParaRPr lang="en-GB"/>
          </a:p>
        </p:txBody>
      </p:sp>
      <p:grpSp>
        <p:nvGrpSpPr>
          <p:cNvPr id="3" name="Grupo 2"/>
          <p:cNvGrpSpPr/>
          <p:nvPr/>
        </p:nvGrpSpPr>
        <p:grpSpPr>
          <a:xfrm>
            <a:off x="-32" y="-24"/>
            <a:ext cx="9174555" cy="6876000"/>
            <a:chOff x="-32" y="-24"/>
            <a:chExt cx="9174555" cy="6876000"/>
          </a:xfrm>
        </p:grpSpPr>
        <p:pic>
          <p:nvPicPr>
            <p:cNvPr id="2050" name="Picture 2" descr="C:\Users\Ana Margarita\Documents\pathways.gif"/>
            <p:cNvPicPr>
              <a:picLocks noChangeAspect="1" noChangeArrowheads="1"/>
            </p:cNvPicPr>
            <p:nvPr/>
          </p:nvPicPr>
          <p:blipFill>
            <a:blip r:embed="rId2" cstate="print"/>
            <a:srcRect/>
            <a:stretch>
              <a:fillRect/>
            </a:stretch>
          </p:blipFill>
          <p:spPr bwMode="auto">
            <a:xfrm>
              <a:off x="-32" y="-24"/>
              <a:ext cx="9174555" cy="6876000"/>
            </a:xfrm>
            <a:prstGeom prst="rect">
              <a:avLst/>
            </a:prstGeom>
            <a:noFill/>
          </p:spPr>
        </p:pic>
        <p:sp>
          <p:nvSpPr>
            <p:cNvPr id="4" name="Rectángulo 3"/>
            <p:cNvSpPr/>
            <p:nvPr/>
          </p:nvSpPr>
          <p:spPr>
            <a:xfrm>
              <a:off x="332165" y="6507654"/>
              <a:ext cx="3122255" cy="35034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Esquema del Metabolismo</a:t>
              </a:r>
            </a:p>
            <a:p>
              <a:pPr algn="ctr"/>
              <a:r>
                <a:rPr lang="es-MX" sz="120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Fuente: web.standford.edu.,2017</a:t>
              </a:r>
              <a:endParaRPr lang="es-MX" sz="1200" b="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spTree>
    <p:extLst>
      <p:ext uri="{BB962C8B-B14F-4D97-AF65-F5344CB8AC3E}">
        <p14:creationId xmlns:p14="http://schemas.microsoft.com/office/powerpoint/2010/main" val="712276016"/>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2" name="CuadroTexto 1"/>
          <p:cNvSpPr txBox="1"/>
          <p:nvPr/>
        </p:nvSpPr>
        <p:spPr>
          <a:xfrm>
            <a:off x="611560" y="2132856"/>
            <a:ext cx="8136904" cy="3570208"/>
          </a:xfrm>
          <a:prstGeom prst="rect">
            <a:avLst/>
          </a:prstGeom>
          <a:noFill/>
        </p:spPr>
        <p:txBody>
          <a:bodyPr wrap="square" rtlCol="0">
            <a:spAutoFit/>
          </a:bodyPr>
          <a:lstStyle/>
          <a:p>
            <a:r>
              <a:rPr 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Ejemplo</a:t>
            </a:r>
          </a:p>
          <a:p>
            <a:pPr marL="342900" indent="-342900" algn="just">
              <a:buFont typeface="Arial" panose="020B0604020202020204" pitchFamily="34" charset="0"/>
              <a:buChar char="•"/>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Calcule </a:t>
            </a:r>
            <a:r>
              <a:rPr lang="es-MX" sz="3000" b="1" cap="small" spc="100" dirty="0" err="1">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Vmax</a:t>
            </a:r>
            <a:r>
              <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y Km</a:t>
            </a:r>
            <a:r>
              <a:rPr lang="es-MX" sz="2800" b="1" spc="100" dirty="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 partir de la representación gráfica del </a:t>
            </a:r>
            <a:r>
              <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Modelo de </a:t>
            </a:r>
            <a:r>
              <a:rPr lang="es-MX" sz="3000" b="1" cap="small" spc="100" dirty="0" err="1">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Michaelis-Menten</a:t>
            </a:r>
            <a:endPar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342900" indent="-342900" algn="just">
              <a:buFont typeface="Arial" panose="020B0604020202020204" pitchFamily="34" charset="0"/>
              <a:buChar char="•"/>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Utilice la representación </a:t>
            </a:r>
            <a:r>
              <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Doble </a:t>
            </a:r>
            <a:r>
              <a:rPr lang="es-MX" sz="3000" b="1" cap="small"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Recíproca </a:t>
            </a:r>
            <a:r>
              <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de </a:t>
            </a:r>
            <a:r>
              <a:rPr lang="es-MX" sz="3000" b="1" cap="small" spc="100" dirty="0" err="1">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Lineweaver</a:t>
            </a:r>
            <a:r>
              <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y </a:t>
            </a:r>
            <a:r>
              <a:rPr lang="es-MX" sz="3000" b="1" cap="small" spc="100" dirty="0" err="1">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Burk</a:t>
            </a:r>
            <a:r>
              <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para analizar los datos y obtener </a:t>
            </a:r>
            <a:r>
              <a:rPr lang="es-MX" sz="3000" b="1" cap="small" spc="100" dirty="0" err="1">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Vmax</a:t>
            </a:r>
            <a:r>
              <a:rPr 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y Km</a:t>
            </a:r>
          </a:p>
          <a:p>
            <a:endParaRPr lang="es-MX" dirty="0">
              <a:solidFill>
                <a:prstClr val="white"/>
              </a:solidFill>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110</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693794822"/>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111</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2" name="Imagen 1"/>
          <p:cNvPicPr>
            <a:picLocks noChangeAspect="1"/>
          </p:cNvPicPr>
          <p:nvPr/>
        </p:nvPicPr>
        <p:blipFill>
          <a:blip r:embed="rId2"/>
          <a:stretch>
            <a:fillRect/>
          </a:stretch>
        </p:blipFill>
        <p:spPr>
          <a:xfrm>
            <a:off x="1" y="0"/>
            <a:ext cx="9144000" cy="6858000"/>
          </a:xfrm>
          <a:prstGeom prst="rect">
            <a:avLst/>
          </a:prstGeom>
        </p:spPr>
      </p:pic>
    </p:spTree>
    <p:extLst>
      <p:ext uri="{BB962C8B-B14F-4D97-AF65-F5344CB8AC3E}">
        <p14:creationId xmlns:p14="http://schemas.microsoft.com/office/powerpoint/2010/main" val="222195482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112</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4" name="Imagen 3"/>
          <p:cNvPicPr>
            <a:picLocks noChangeAspect="1"/>
          </p:cNvPicPr>
          <p:nvPr/>
        </p:nvPicPr>
        <p:blipFill>
          <a:blip r:embed="rId2"/>
          <a:stretch>
            <a:fillRect/>
          </a:stretch>
        </p:blipFill>
        <p:spPr>
          <a:xfrm>
            <a:off x="0" y="1"/>
            <a:ext cx="9143999" cy="6858000"/>
          </a:xfrm>
          <a:prstGeom prst="rect">
            <a:avLst/>
          </a:prstGeom>
        </p:spPr>
      </p:pic>
    </p:spTree>
    <p:extLst>
      <p:ext uri="{BB962C8B-B14F-4D97-AF65-F5344CB8AC3E}">
        <p14:creationId xmlns:p14="http://schemas.microsoft.com/office/powerpoint/2010/main" val="268298787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113</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2" name="Imagen 1"/>
          <p:cNvPicPr>
            <a:picLocks noChangeAspect="1"/>
          </p:cNvPicPr>
          <p:nvPr/>
        </p:nvPicPr>
        <p:blipFill>
          <a:blip r:embed="rId2"/>
          <a:stretch>
            <a:fillRect/>
          </a:stretch>
        </p:blipFill>
        <p:spPr>
          <a:xfrm>
            <a:off x="7725" y="0"/>
            <a:ext cx="9134186" cy="6858000"/>
          </a:xfrm>
          <a:prstGeom prst="rect">
            <a:avLst/>
          </a:prstGeom>
        </p:spPr>
      </p:pic>
    </p:spTree>
    <p:extLst>
      <p:ext uri="{BB962C8B-B14F-4D97-AF65-F5344CB8AC3E}">
        <p14:creationId xmlns:p14="http://schemas.microsoft.com/office/powerpoint/2010/main" val="226080100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114</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4" name="Imagen 3"/>
          <p:cNvPicPr>
            <a:picLocks noChangeAspect="1"/>
          </p:cNvPicPr>
          <p:nvPr/>
        </p:nvPicPr>
        <p:blipFill>
          <a:blip r:embed="rId2"/>
          <a:stretch>
            <a:fillRect/>
          </a:stretch>
        </p:blipFill>
        <p:spPr>
          <a:xfrm>
            <a:off x="-22261" y="0"/>
            <a:ext cx="9188521" cy="6858000"/>
          </a:xfrm>
          <a:prstGeom prst="rect">
            <a:avLst/>
          </a:prstGeom>
        </p:spPr>
      </p:pic>
    </p:spTree>
    <p:extLst>
      <p:ext uri="{BB962C8B-B14F-4D97-AF65-F5344CB8AC3E}">
        <p14:creationId xmlns:p14="http://schemas.microsoft.com/office/powerpoint/2010/main" val="366972412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pic>
        <p:nvPicPr>
          <p:cNvPr id="4098" name="Picture 2" descr="http://ricksmath.com/wp-content/themes/ricksmath/images/graphpaper2.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82"/>
          <a:stretch/>
        </p:blipFill>
        <p:spPr bwMode="auto">
          <a:xfrm>
            <a:off x="0" y="0"/>
            <a:ext cx="918051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115</a:t>
            </a:fld>
            <a:endParaRPr lang="en-GB">
              <a:solidFill>
                <a:prstClr val="white">
                  <a:tint val="75000"/>
                </a:prstClr>
              </a:solidFill>
            </a:endParaRPr>
          </a:p>
        </p:txBody>
      </p:sp>
      <p:sp>
        <p:nvSpPr>
          <p:cNvPr id="24" name="Conector 23"/>
          <p:cNvSpPr/>
          <p:nvPr/>
        </p:nvSpPr>
        <p:spPr>
          <a:xfrm>
            <a:off x="2663580" y="5193404"/>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26" name="Conector 25"/>
          <p:cNvSpPr/>
          <p:nvPr/>
        </p:nvSpPr>
        <p:spPr>
          <a:xfrm>
            <a:off x="2780853" y="5067298"/>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27" name="Conector 26"/>
          <p:cNvSpPr/>
          <p:nvPr/>
        </p:nvSpPr>
        <p:spPr>
          <a:xfrm>
            <a:off x="3720060" y="4472908"/>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28" name="Conector 27"/>
          <p:cNvSpPr/>
          <p:nvPr/>
        </p:nvSpPr>
        <p:spPr>
          <a:xfrm>
            <a:off x="4907005" y="3515605"/>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29" name="Conector 28"/>
          <p:cNvSpPr/>
          <p:nvPr/>
        </p:nvSpPr>
        <p:spPr>
          <a:xfrm>
            <a:off x="8440194" y="702970"/>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grpSp>
        <p:nvGrpSpPr>
          <p:cNvPr id="10" name="Grupo 9"/>
          <p:cNvGrpSpPr/>
          <p:nvPr/>
        </p:nvGrpSpPr>
        <p:grpSpPr>
          <a:xfrm>
            <a:off x="179512" y="155747"/>
            <a:ext cx="8964488" cy="6480000"/>
            <a:chOff x="179512" y="155747"/>
            <a:chExt cx="8964488" cy="6480000"/>
          </a:xfrm>
        </p:grpSpPr>
        <p:cxnSp>
          <p:nvCxnSpPr>
            <p:cNvPr id="3" name="Conector recto 2"/>
            <p:cNvCxnSpPr/>
            <p:nvPr/>
          </p:nvCxnSpPr>
          <p:spPr>
            <a:xfrm>
              <a:off x="2601041" y="155747"/>
              <a:ext cx="0" cy="6480000"/>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7" name="Grupo 6"/>
            <p:cNvGrpSpPr/>
            <p:nvPr/>
          </p:nvGrpSpPr>
          <p:grpSpPr>
            <a:xfrm>
              <a:off x="179512" y="874341"/>
              <a:ext cx="8964488" cy="5419498"/>
              <a:chOff x="179512" y="874341"/>
              <a:chExt cx="8964488" cy="5419498"/>
            </a:xfrm>
          </p:grpSpPr>
          <p:cxnSp>
            <p:nvCxnSpPr>
              <p:cNvPr id="5" name="Conector recto 4"/>
              <p:cNvCxnSpPr/>
              <p:nvPr/>
            </p:nvCxnSpPr>
            <p:spPr>
              <a:xfrm>
                <a:off x="179512" y="6097943"/>
                <a:ext cx="8964488" cy="39302"/>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4" name="Grupo 3"/>
              <p:cNvGrpSpPr/>
              <p:nvPr/>
            </p:nvGrpSpPr>
            <p:grpSpPr>
              <a:xfrm>
                <a:off x="3776510" y="5928664"/>
                <a:ext cx="4711081" cy="365175"/>
                <a:chOff x="3776510" y="5928664"/>
                <a:chExt cx="4711081" cy="365175"/>
              </a:xfrm>
            </p:grpSpPr>
            <p:cxnSp>
              <p:nvCxnSpPr>
                <p:cNvPr id="14" name="Conector recto 13"/>
                <p:cNvCxnSpPr/>
                <p:nvPr/>
              </p:nvCxnSpPr>
              <p:spPr>
                <a:xfrm>
                  <a:off x="4950146" y="5932078"/>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6116562" y="5932078"/>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7302501" y="5933839"/>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8487591" y="5928664"/>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3776510" y="5932855"/>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 name="Grupo 5"/>
              <p:cNvGrpSpPr/>
              <p:nvPr/>
            </p:nvGrpSpPr>
            <p:grpSpPr>
              <a:xfrm>
                <a:off x="2327089" y="874341"/>
                <a:ext cx="535033" cy="3485528"/>
                <a:chOff x="2327089" y="874341"/>
                <a:chExt cx="535033" cy="3485528"/>
              </a:xfrm>
            </p:grpSpPr>
            <p:cxnSp>
              <p:nvCxnSpPr>
                <p:cNvPr id="19" name="Conector recto 18"/>
                <p:cNvCxnSpPr/>
                <p:nvPr/>
              </p:nvCxnSpPr>
              <p:spPr>
                <a:xfrm flipH="1">
                  <a:off x="2358066" y="4359869"/>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flipH="1">
                  <a:off x="2327089" y="874341"/>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a:xfrm flipH="1">
                  <a:off x="2339960" y="2613531"/>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cxnSp>
          <p:nvCxnSpPr>
            <p:cNvPr id="30" name="Conector recto 29"/>
            <p:cNvCxnSpPr/>
            <p:nvPr/>
          </p:nvCxnSpPr>
          <p:spPr>
            <a:xfrm flipV="1">
              <a:off x="1043608" y="635382"/>
              <a:ext cx="7643192" cy="590353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9" name="CuadroTexto 8"/>
          <p:cNvSpPr txBox="1"/>
          <p:nvPr/>
        </p:nvSpPr>
        <p:spPr>
          <a:xfrm>
            <a:off x="1339919" y="55208"/>
            <a:ext cx="6516931"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Representación Doble Recíproca de la Descarboxilasa A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3" name="CuadroTexto 32"/>
          <p:cNvSpPr txBox="1"/>
          <p:nvPr/>
        </p:nvSpPr>
        <p:spPr>
          <a:xfrm rot="16200000">
            <a:off x="-1634897" y="2652373"/>
            <a:ext cx="4215775"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Inverso de la Velocidad de Reacción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1" name="CuadroTexto 10"/>
          <p:cNvSpPr txBox="1"/>
          <p:nvPr/>
        </p:nvSpPr>
        <p:spPr>
          <a:xfrm>
            <a:off x="1809902" y="666758"/>
            <a:ext cx="625824" cy="369332"/>
          </a:xfrm>
          <a:prstGeom prst="rect">
            <a:avLst/>
          </a:prstGeom>
          <a:noFill/>
        </p:spPr>
        <p:txBody>
          <a:bodyPr wrap="square" rtlCol="0">
            <a:spAutoFit/>
          </a:bodyPr>
          <a:lstStyle/>
          <a:p>
            <a:pPr algn="ctr"/>
            <a:r>
              <a:rPr lang="es-MX"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4" name="CuadroTexto 33"/>
          <p:cNvSpPr txBox="1"/>
          <p:nvPr/>
        </p:nvSpPr>
        <p:spPr>
          <a:xfrm>
            <a:off x="4633557" y="6133219"/>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2000</a:t>
            </a:r>
            <a:endParaRPr lang="es-MX" sz="1400"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5" name="CuadroTexto 34"/>
          <p:cNvSpPr txBox="1"/>
          <p:nvPr/>
        </p:nvSpPr>
        <p:spPr>
          <a:xfrm>
            <a:off x="3453394" y="6118145"/>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1000</a:t>
            </a:r>
            <a:endParaRPr lang="es-MX" sz="1400"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6" name="CuadroTexto 35"/>
          <p:cNvSpPr txBox="1"/>
          <p:nvPr/>
        </p:nvSpPr>
        <p:spPr>
          <a:xfrm>
            <a:off x="5801512" y="6140922"/>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3000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7" name="CuadroTexto 36"/>
          <p:cNvSpPr txBox="1"/>
          <p:nvPr/>
        </p:nvSpPr>
        <p:spPr>
          <a:xfrm>
            <a:off x="6992338" y="6140054"/>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4000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8" name="CuadroTexto 37"/>
          <p:cNvSpPr txBox="1"/>
          <p:nvPr/>
        </p:nvSpPr>
        <p:spPr>
          <a:xfrm>
            <a:off x="8163176" y="6167229"/>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5000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9" name="CuadroTexto 38"/>
          <p:cNvSpPr txBox="1"/>
          <p:nvPr/>
        </p:nvSpPr>
        <p:spPr>
          <a:xfrm>
            <a:off x="1808547" y="2401706"/>
            <a:ext cx="625824" cy="369332"/>
          </a:xfrm>
          <a:prstGeom prst="rect">
            <a:avLst/>
          </a:prstGeom>
          <a:noFill/>
        </p:spPr>
        <p:txBody>
          <a:bodyPr wrap="square" rtlCol="0">
            <a:spAutoFit/>
          </a:bodyPr>
          <a:lstStyle/>
          <a:p>
            <a:pPr algn="ctr"/>
            <a:r>
              <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MX"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0" name="CuadroTexto 39"/>
          <p:cNvSpPr txBox="1"/>
          <p:nvPr/>
        </p:nvSpPr>
        <p:spPr>
          <a:xfrm>
            <a:off x="1809902" y="4148523"/>
            <a:ext cx="625824" cy="369332"/>
          </a:xfrm>
          <a:prstGeom prst="rect">
            <a:avLst/>
          </a:prstGeom>
          <a:noFill/>
        </p:spPr>
        <p:txBody>
          <a:bodyPr wrap="square" rtlCol="0">
            <a:spAutoFit/>
          </a:bodyPr>
          <a:lstStyle/>
          <a:p>
            <a:pPr algn="ctr"/>
            <a:r>
              <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MX"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12" name="Grupo 11"/>
          <p:cNvGrpSpPr/>
          <p:nvPr/>
        </p:nvGrpSpPr>
        <p:grpSpPr>
          <a:xfrm>
            <a:off x="288325" y="55209"/>
            <a:ext cx="8882113" cy="6750598"/>
            <a:chOff x="288325" y="55209"/>
            <a:chExt cx="8882113" cy="6750598"/>
          </a:xfrm>
        </p:grpSpPr>
        <p:sp>
          <p:nvSpPr>
            <p:cNvPr id="32" name="CuadroTexto 31"/>
            <p:cNvSpPr txBox="1"/>
            <p:nvPr/>
          </p:nvSpPr>
          <p:spPr>
            <a:xfrm>
              <a:off x="4418931" y="6436475"/>
              <a:ext cx="4751507"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Inverso de la Concentración de Sustrato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1" name="CuadroTexto 40"/>
            <p:cNvSpPr txBox="1"/>
            <p:nvPr/>
          </p:nvSpPr>
          <p:spPr>
            <a:xfrm>
              <a:off x="1339919" y="55209"/>
              <a:ext cx="6516931"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Representación Doble Recíproca de la Descarboxilasa A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2" name="CuadroTexto 41"/>
            <p:cNvSpPr txBox="1"/>
            <p:nvPr/>
          </p:nvSpPr>
          <p:spPr>
            <a:xfrm rot="16200000">
              <a:off x="-1634897" y="2652374"/>
              <a:ext cx="4215775"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Inverso de la Velocidad de Reacción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grpSp>
        <p:nvGrpSpPr>
          <p:cNvPr id="23" name="Grupo 22"/>
          <p:cNvGrpSpPr/>
          <p:nvPr/>
        </p:nvGrpSpPr>
        <p:grpSpPr>
          <a:xfrm>
            <a:off x="1385354" y="4655352"/>
            <a:ext cx="1851700" cy="1219992"/>
            <a:chOff x="1385354" y="4655352"/>
            <a:chExt cx="1851700" cy="1219992"/>
          </a:xfrm>
        </p:grpSpPr>
        <p:sp>
          <p:nvSpPr>
            <p:cNvPr id="20" name="Llamada rectangular 19"/>
            <p:cNvSpPr/>
            <p:nvPr/>
          </p:nvSpPr>
          <p:spPr>
            <a:xfrm>
              <a:off x="1385354" y="5528261"/>
              <a:ext cx="846594" cy="347083"/>
            </a:xfrm>
            <a:prstGeom prst="wedgeRectCallout">
              <a:avLst>
                <a:gd name="adj1" fmla="val -17625"/>
                <a:gd name="adj2" fmla="val 91193"/>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-1/Km</a:t>
              </a:r>
              <a:endParaRPr lang="es-MX" b="1" dirty="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3" name="Llamada rectangular 42"/>
            <p:cNvSpPr/>
            <p:nvPr/>
          </p:nvSpPr>
          <p:spPr>
            <a:xfrm>
              <a:off x="2295319" y="4655352"/>
              <a:ext cx="941735" cy="347083"/>
            </a:xfrm>
            <a:prstGeom prst="wedgeRectCallout">
              <a:avLst>
                <a:gd name="adj1" fmla="val -17625"/>
                <a:gd name="adj2" fmla="val 91193"/>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1/V</a:t>
              </a:r>
              <a:r>
                <a:rPr lang="es-MX" b="1" cap="small" dirty="0" smtClean="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max</a:t>
              </a:r>
              <a:endParaRPr lang="es-MX" b="1" cap="small" dirty="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spTree>
    <p:extLst>
      <p:ext uri="{BB962C8B-B14F-4D97-AF65-F5344CB8AC3E}">
        <p14:creationId xmlns:p14="http://schemas.microsoft.com/office/powerpoint/2010/main" val="419336900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pic>
        <p:nvPicPr>
          <p:cNvPr id="4098" name="Picture 2" descr="http://ricksmath.com/wp-content/themes/ricksmath/images/graphpaper2.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82"/>
          <a:stretch/>
        </p:blipFill>
        <p:spPr bwMode="auto">
          <a:xfrm>
            <a:off x="0" y="0"/>
            <a:ext cx="918051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116</a:t>
            </a:fld>
            <a:endParaRPr lang="en-GB">
              <a:solidFill>
                <a:prstClr val="white">
                  <a:tint val="75000"/>
                </a:prstClr>
              </a:solidFill>
            </a:endParaRPr>
          </a:p>
        </p:txBody>
      </p:sp>
      <p:sp>
        <p:nvSpPr>
          <p:cNvPr id="24" name="Conector 23"/>
          <p:cNvSpPr/>
          <p:nvPr/>
        </p:nvSpPr>
        <p:spPr>
          <a:xfrm>
            <a:off x="2654527" y="5247722"/>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26" name="Conector 25"/>
          <p:cNvSpPr/>
          <p:nvPr/>
        </p:nvSpPr>
        <p:spPr>
          <a:xfrm>
            <a:off x="2780853" y="5112563"/>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27" name="Conector 26"/>
          <p:cNvSpPr/>
          <p:nvPr/>
        </p:nvSpPr>
        <p:spPr>
          <a:xfrm>
            <a:off x="3005930" y="4914645"/>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28" name="Conector 27"/>
          <p:cNvSpPr/>
          <p:nvPr/>
        </p:nvSpPr>
        <p:spPr>
          <a:xfrm>
            <a:off x="4897952" y="3289280"/>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sp>
        <p:nvSpPr>
          <p:cNvPr id="29" name="Conector 28"/>
          <p:cNvSpPr/>
          <p:nvPr/>
        </p:nvSpPr>
        <p:spPr>
          <a:xfrm>
            <a:off x="7488336" y="1583755"/>
            <a:ext cx="108000" cy="1080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cxnSp>
        <p:nvCxnSpPr>
          <p:cNvPr id="3" name="Conector recto 2"/>
          <p:cNvCxnSpPr/>
          <p:nvPr/>
        </p:nvCxnSpPr>
        <p:spPr>
          <a:xfrm>
            <a:off x="2603800" y="170492"/>
            <a:ext cx="0" cy="6480000"/>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7" name="Grupo 6"/>
          <p:cNvGrpSpPr/>
          <p:nvPr/>
        </p:nvGrpSpPr>
        <p:grpSpPr>
          <a:xfrm>
            <a:off x="182271" y="870980"/>
            <a:ext cx="8964488" cy="5419498"/>
            <a:chOff x="179512" y="874341"/>
            <a:chExt cx="8964488" cy="5419498"/>
          </a:xfrm>
        </p:grpSpPr>
        <p:cxnSp>
          <p:nvCxnSpPr>
            <p:cNvPr id="5" name="Conector recto 4"/>
            <p:cNvCxnSpPr/>
            <p:nvPr/>
          </p:nvCxnSpPr>
          <p:spPr>
            <a:xfrm>
              <a:off x="179512" y="6097943"/>
              <a:ext cx="8964488" cy="39302"/>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4" name="Grupo 3"/>
            <p:cNvGrpSpPr/>
            <p:nvPr/>
          </p:nvGrpSpPr>
          <p:grpSpPr>
            <a:xfrm>
              <a:off x="3776510" y="5928664"/>
              <a:ext cx="4711081" cy="365175"/>
              <a:chOff x="3776510" y="5928664"/>
              <a:chExt cx="4711081" cy="365175"/>
            </a:xfrm>
          </p:grpSpPr>
          <p:cxnSp>
            <p:nvCxnSpPr>
              <p:cNvPr id="14" name="Conector recto 13"/>
              <p:cNvCxnSpPr/>
              <p:nvPr/>
            </p:nvCxnSpPr>
            <p:spPr>
              <a:xfrm>
                <a:off x="4950146" y="5932078"/>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6116562" y="5932078"/>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7302501" y="5933839"/>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8487591" y="5928664"/>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3776510" y="5932855"/>
                <a:ext cx="0" cy="360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 name="Grupo 5"/>
            <p:cNvGrpSpPr/>
            <p:nvPr/>
          </p:nvGrpSpPr>
          <p:grpSpPr>
            <a:xfrm>
              <a:off x="2327089" y="874341"/>
              <a:ext cx="535033" cy="3485528"/>
              <a:chOff x="2327089" y="874341"/>
              <a:chExt cx="535033" cy="3485528"/>
            </a:xfrm>
          </p:grpSpPr>
          <p:cxnSp>
            <p:nvCxnSpPr>
              <p:cNvPr id="19" name="Conector recto 18"/>
              <p:cNvCxnSpPr/>
              <p:nvPr/>
            </p:nvCxnSpPr>
            <p:spPr>
              <a:xfrm flipH="1">
                <a:off x="2358066" y="4359869"/>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flipH="1">
                <a:off x="2327089" y="874341"/>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a:xfrm flipH="1">
                <a:off x="2339960" y="2613531"/>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cxnSp>
        <p:nvCxnSpPr>
          <p:cNvPr id="30" name="Conector recto 29"/>
          <p:cNvCxnSpPr/>
          <p:nvPr/>
        </p:nvCxnSpPr>
        <p:spPr>
          <a:xfrm flipV="1">
            <a:off x="1202671" y="539823"/>
            <a:ext cx="7484129" cy="5935184"/>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9" name="CuadroTexto 8"/>
          <p:cNvSpPr txBox="1"/>
          <p:nvPr/>
        </p:nvSpPr>
        <p:spPr>
          <a:xfrm>
            <a:off x="1339919" y="55208"/>
            <a:ext cx="6516931"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Representación Doble Recíproca de la Descarboxilasa A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3" name="CuadroTexto 32"/>
          <p:cNvSpPr txBox="1"/>
          <p:nvPr/>
        </p:nvSpPr>
        <p:spPr>
          <a:xfrm rot="16200000">
            <a:off x="-1634897" y="2652373"/>
            <a:ext cx="4215775"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Inverso de la Velocidad de Reacción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1" name="CuadroTexto 10"/>
          <p:cNvSpPr txBox="1"/>
          <p:nvPr/>
        </p:nvSpPr>
        <p:spPr>
          <a:xfrm>
            <a:off x="1809902" y="666758"/>
            <a:ext cx="625824" cy="369332"/>
          </a:xfrm>
          <a:prstGeom prst="rect">
            <a:avLst/>
          </a:prstGeom>
          <a:noFill/>
        </p:spPr>
        <p:txBody>
          <a:bodyPr wrap="square" rtlCol="0">
            <a:spAutoFit/>
          </a:bodyPr>
          <a:lstStyle/>
          <a:p>
            <a:pPr algn="ctr"/>
            <a:r>
              <a:rPr lang="es-MX"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3.0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4" name="CuadroTexto 33"/>
          <p:cNvSpPr txBox="1"/>
          <p:nvPr/>
        </p:nvSpPr>
        <p:spPr>
          <a:xfrm>
            <a:off x="4633557" y="6133219"/>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100</a:t>
            </a:r>
            <a:endParaRPr lang="es-MX" sz="1400"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5" name="CuadroTexto 34"/>
          <p:cNvSpPr txBox="1"/>
          <p:nvPr/>
        </p:nvSpPr>
        <p:spPr>
          <a:xfrm>
            <a:off x="3453394" y="6118145"/>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50</a:t>
            </a:r>
            <a:endParaRPr lang="es-MX" sz="1400"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6" name="CuadroTexto 35"/>
          <p:cNvSpPr txBox="1"/>
          <p:nvPr/>
        </p:nvSpPr>
        <p:spPr>
          <a:xfrm>
            <a:off x="5801512" y="6140922"/>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150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7" name="CuadroTexto 36"/>
          <p:cNvSpPr txBox="1"/>
          <p:nvPr/>
        </p:nvSpPr>
        <p:spPr>
          <a:xfrm>
            <a:off x="6992338" y="6140054"/>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200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8" name="CuadroTexto 37"/>
          <p:cNvSpPr txBox="1"/>
          <p:nvPr/>
        </p:nvSpPr>
        <p:spPr>
          <a:xfrm>
            <a:off x="8163176" y="6167229"/>
            <a:ext cx="625824" cy="307777"/>
          </a:xfrm>
          <a:prstGeom prst="rect">
            <a:avLst/>
          </a:prstGeom>
          <a:noFill/>
        </p:spPr>
        <p:txBody>
          <a:bodyPr wrap="square" rtlCol="0">
            <a:spAutoFit/>
          </a:bodyPr>
          <a:lstStyle/>
          <a:p>
            <a:pPr algn="ctr"/>
            <a:r>
              <a:rPr lang="es-MX" sz="1400"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250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9" name="CuadroTexto 38"/>
          <p:cNvSpPr txBox="1"/>
          <p:nvPr/>
        </p:nvSpPr>
        <p:spPr>
          <a:xfrm>
            <a:off x="1808547" y="2401706"/>
            <a:ext cx="625824" cy="369332"/>
          </a:xfrm>
          <a:prstGeom prst="rect">
            <a:avLst/>
          </a:prstGeom>
          <a:noFill/>
        </p:spPr>
        <p:txBody>
          <a:bodyPr wrap="square" rtlCol="0">
            <a:spAutoFit/>
          </a:bodyPr>
          <a:lstStyle/>
          <a:p>
            <a:pPr algn="ctr"/>
            <a:r>
              <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2</a:t>
            </a:r>
            <a:r>
              <a:rPr lang="es-MX"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0" name="CuadroTexto 39"/>
          <p:cNvSpPr txBox="1"/>
          <p:nvPr/>
        </p:nvSpPr>
        <p:spPr>
          <a:xfrm>
            <a:off x="1809902" y="4148523"/>
            <a:ext cx="625824" cy="369332"/>
          </a:xfrm>
          <a:prstGeom prst="rect">
            <a:avLst/>
          </a:prstGeom>
          <a:noFill/>
        </p:spPr>
        <p:txBody>
          <a:bodyPr wrap="square" rtlCol="0">
            <a:spAutoFit/>
          </a:bodyPr>
          <a:lstStyle/>
          <a:p>
            <a:pPr algn="ctr"/>
            <a:r>
              <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a:t>
            </a:r>
            <a:r>
              <a:rPr lang="es-MX" b="1"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.0</a:t>
            </a:r>
            <a:endParaRPr lang="es-MX" b="1"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12" name="Grupo 11"/>
          <p:cNvGrpSpPr/>
          <p:nvPr/>
        </p:nvGrpSpPr>
        <p:grpSpPr>
          <a:xfrm>
            <a:off x="288325" y="55209"/>
            <a:ext cx="8882113" cy="6750598"/>
            <a:chOff x="288325" y="55209"/>
            <a:chExt cx="8882113" cy="6750598"/>
          </a:xfrm>
        </p:grpSpPr>
        <p:sp>
          <p:nvSpPr>
            <p:cNvPr id="32" name="CuadroTexto 31"/>
            <p:cNvSpPr txBox="1"/>
            <p:nvPr/>
          </p:nvSpPr>
          <p:spPr>
            <a:xfrm>
              <a:off x="4418931" y="6436475"/>
              <a:ext cx="4751507"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Inverso de la Concentración de Sustrato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1" name="CuadroTexto 40"/>
            <p:cNvSpPr txBox="1"/>
            <p:nvPr/>
          </p:nvSpPr>
          <p:spPr>
            <a:xfrm>
              <a:off x="1339919" y="55209"/>
              <a:ext cx="6516931"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Representación Doble Recíproca de la Descarboxilasa A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2" name="CuadroTexto 41"/>
            <p:cNvSpPr txBox="1"/>
            <p:nvPr/>
          </p:nvSpPr>
          <p:spPr>
            <a:xfrm rot="16200000">
              <a:off x="-1634897" y="2652374"/>
              <a:ext cx="4215775" cy="369332"/>
            </a:xfrm>
            <a:prstGeom prst="rect">
              <a:avLst/>
            </a:prstGeom>
            <a:solidFill>
              <a:schemeClr val="tx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b="1" cap="small" dirty="0" smtClean="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Inverso de la Velocidad de Reacción </a:t>
              </a:r>
              <a:endParaRPr lang="es-MX" b="1" cap="small" dirty="0">
                <a:solidFill>
                  <a:srgbClr val="00206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grpSp>
        <p:nvGrpSpPr>
          <p:cNvPr id="23" name="Grupo 22"/>
          <p:cNvGrpSpPr/>
          <p:nvPr/>
        </p:nvGrpSpPr>
        <p:grpSpPr>
          <a:xfrm>
            <a:off x="1385892" y="4544840"/>
            <a:ext cx="1851700" cy="1219992"/>
            <a:chOff x="1385354" y="4655352"/>
            <a:chExt cx="1851700" cy="1219992"/>
          </a:xfrm>
        </p:grpSpPr>
        <p:sp>
          <p:nvSpPr>
            <p:cNvPr id="20" name="Llamada rectangular 19"/>
            <p:cNvSpPr/>
            <p:nvPr/>
          </p:nvSpPr>
          <p:spPr>
            <a:xfrm>
              <a:off x="1385354" y="5528261"/>
              <a:ext cx="846594" cy="347083"/>
            </a:xfrm>
            <a:prstGeom prst="wedgeRectCallout">
              <a:avLst>
                <a:gd name="adj1" fmla="val -17625"/>
                <a:gd name="adj2" fmla="val 91193"/>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b="1" cap="small" dirty="0" smtClean="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1/Km</a:t>
              </a:r>
              <a:endParaRPr lang="es-MX" b="1" cap="small" dirty="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3" name="Llamada rectangular 42"/>
            <p:cNvSpPr/>
            <p:nvPr/>
          </p:nvSpPr>
          <p:spPr>
            <a:xfrm>
              <a:off x="2295319" y="4655352"/>
              <a:ext cx="941735" cy="347083"/>
            </a:xfrm>
            <a:prstGeom prst="wedgeRectCallout">
              <a:avLst>
                <a:gd name="adj1" fmla="val -17625"/>
                <a:gd name="adj2" fmla="val 91193"/>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1/V</a:t>
              </a:r>
              <a:r>
                <a:rPr lang="es-MX" b="1" cap="small" dirty="0" smtClean="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max</a:t>
              </a:r>
              <a:endParaRPr lang="es-MX" b="1" cap="small" dirty="0">
                <a:solidFill>
                  <a:srgbClr val="FF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spTree>
    <p:extLst>
      <p:ext uri="{BB962C8B-B14F-4D97-AF65-F5344CB8AC3E}">
        <p14:creationId xmlns:p14="http://schemas.microsoft.com/office/powerpoint/2010/main" val="186417006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117</a:t>
            </a:fld>
            <a:endParaRPr lang="en-GB"/>
          </a:p>
        </p:txBody>
      </p:sp>
      <p:sp>
        <p:nvSpPr>
          <p:cNvPr id="2" name="Rectángulo 1"/>
          <p:cNvSpPr/>
          <p:nvPr/>
        </p:nvSpPr>
        <p:spPr>
          <a:xfrm>
            <a:off x="467544" y="1261784"/>
            <a:ext cx="8219256" cy="5047536"/>
          </a:xfrm>
          <a:prstGeom prst="rect">
            <a:avLst/>
          </a:prstGeom>
        </p:spPr>
        <p:txBody>
          <a:bodyPr wrap="square">
            <a:spAutoFit/>
          </a:bodyPr>
          <a:lstStyle/>
          <a:p>
            <a:pPr lvl="0" algn="just">
              <a:lnSpc>
                <a:spcPct val="115000"/>
              </a:lnSpc>
              <a:spcAft>
                <a:spcPts val="0"/>
              </a:spcAft>
            </a:pP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Referencias</a:t>
            </a:r>
            <a:r>
              <a:rPr lang="en-U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Bibliográficas</a:t>
            </a:r>
          </a:p>
          <a:p>
            <a:pPr marL="342900" indent="-342900" algn="just">
              <a:lnSpc>
                <a:spcPct val="115000"/>
              </a:lnSpc>
              <a:spcAft>
                <a:spcPts val="0"/>
              </a:spcAft>
              <a:buFont typeface="+mj-lt"/>
              <a:buAutoNum type="arabicPeriod"/>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Campbell, M. K., y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Farrell</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S. O. (2016). Bioquímica. México: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Cengage</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Learning</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978-607-522-506-7</a:t>
            </a:r>
          </a:p>
          <a:p>
            <a:pPr marL="342900" indent="-342900" algn="just">
              <a:lnSpc>
                <a:spcPct val="115000"/>
              </a:lnSpc>
              <a:spcAft>
                <a:spcPts val="0"/>
              </a:spcAft>
              <a:buFont typeface="+mj-lt"/>
              <a:buAutoNum type="arabicPeriod"/>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Cardellá</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R., L. (2007). Bioquímica Humana. La Habana: Editorial Ciencias Médicas. </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20017. ISBN 959-212-238-3</a:t>
            </a:r>
            <a:endPar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342900" indent="-342900" algn="just">
              <a:lnSpc>
                <a:spcPct val="115000"/>
              </a:lnSpc>
              <a:spcAft>
                <a:spcPts val="0"/>
              </a:spcAft>
              <a:buFont typeface="+mj-lt"/>
              <a:buAutoNum type="arabicPeriod"/>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Díaz Z., J., Juárez O., M. A. (2007). Bioquímica. México. McGraw-Hill Interamericana. ISBN 978-970-104-818-4</a:t>
            </a:r>
          </a:p>
          <a:p>
            <a:pPr marL="342900" indent="-342900" algn="just">
              <a:lnSpc>
                <a:spcPct val="115000"/>
              </a:lnSpc>
              <a:spcAft>
                <a:spcPts val="0"/>
              </a:spcAft>
              <a:buFont typeface="+mj-lt"/>
              <a:buAutoNum type="arabicPeriod"/>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Fox I., S. (2014). Fisiología Humana. España: McGraw Hill Interamericana. 978-607-151-151-1</a:t>
            </a:r>
          </a:p>
          <a:p>
            <a:pPr marL="342900" indent="-342900" algn="just">
              <a:lnSpc>
                <a:spcPct val="115000"/>
              </a:lnSpc>
              <a:spcAft>
                <a:spcPts val="0"/>
              </a:spcAft>
              <a:buFont typeface="+mj-lt"/>
              <a:buAutoNum type="arabicPeriod"/>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Karp</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G. (2012). Biología Celular y Molecular. España: McGraw Hill Interamericana. ISBN 978-607-150504-5</a:t>
            </a:r>
          </a:p>
          <a:p>
            <a:pPr marL="342900" indent="-342900" algn="just">
              <a:lnSpc>
                <a:spcPct val="115000"/>
              </a:lnSpc>
              <a:spcAft>
                <a:spcPts val="0"/>
              </a:spcAft>
              <a:buFont typeface="+mj-lt"/>
              <a:buAutoNum type="arabicPeriod"/>
            </a:pP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Mathews, C. K., Van </a:t>
            </a: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Holde</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K. E., Ahem, K. G.  </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(2013). Bioquímica. México: Pearson. ISBN 978-849-0353-929</a:t>
            </a:r>
          </a:p>
          <a:p>
            <a:pPr marL="342900" indent="-342900" algn="just">
              <a:lnSpc>
                <a:spcPct val="115000"/>
              </a:lnSpc>
              <a:spcAft>
                <a:spcPts val="0"/>
              </a:spcAft>
              <a:buFont typeface="+mj-lt"/>
              <a:buAutoNum type="arabicPeriod"/>
            </a:pP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Mckee</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T., </a:t>
            </a: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Mckee</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B. J., (2014). </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Bioquímica. España: McGraw-Hill Interamericana. ISBN </a:t>
            </a:r>
            <a:r>
              <a:rPr lang="es-MX"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978-607-151-127-0</a:t>
            </a:r>
            <a:endPar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312955739"/>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118</a:t>
            </a:fld>
            <a:endParaRPr lang="en-GB"/>
          </a:p>
        </p:txBody>
      </p:sp>
      <p:sp>
        <p:nvSpPr>
          <p:cNvPr id="2" name="Rectángulo 1"/>
          <p:cNvSpPr/>
          <p:nvPr/>
        </p:nvSpPr>
        <p:spPr>
          <a:xfrm>
            <a:off x="467544" y="1124744"/>
            <a:ext cx="8219256" cy="5366084"/>
          </a:xfrm>
          <a:prstGeom prst="rect">
            <a:avLst/>
          </a:prstGeom>
        </p:spPr>
        <p:txBody>
          <a:bodyPr wrap="square">
            <a:spAutoFit/>
          </a:bodyPr>
          <a:lstStyle/>
          <a:p>
            <a:pPr lvl="0" algn="just">
              <a:lnSpc>
                <a:spcPct val="115000"/>
              </a:lnSpc>
              <a:spcAft>
                <a:spcPts val="0"/>
              </a:spcAft>
            </a:pPr>
            <a:r>
              <a:rPr lang="es-MX"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Referencias</a:t>
            </a:r>
            <a:r>
              <a:rPr lang="en-US"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Bibliográficas</a:t>
            </a:r>
          </a:p>
          <a:p>
            <a:pPr marL="342900" lvl="0" indent="-342900" algn="just">
              <a:lnSpc>
                <a:spcPct val="115000"/>
              </a:lnSpc>
              <a:spcAft>
                <a:spcPts val="0"/>
              </a:spcAft>
              <a:buFont typeface="+mj-lt"/>
              <a:buAutoNum type="arabicPeriod" startAt="8"/>
              <a:tabLst>
                <a:tab pos="270510" algn="l"/>
                <a:tab pos="433070" algn="l"/>
              </a:tabLst>
            </a:pPr>
            <a:r>
              <a:rPr lang="de-DE"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Michaelis, L., y Menten, M. L. (1913). Die kinetik der invertinwirkung. Biochem. Z. Vol. 49, págs. 333-369.</a:t>
            </a:r>
            <a:endPar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342900" lvl="0" indent="-342900" algn="just">
              <a:lnSpc>
                <a:spcPct val="115000"/>
              </a:lnSpc>
              <a:spcAft>
                <a:spcPts val="0"/>
              </a:spcAft>
              <a:buFont typeface="+mj-lt"/>
              <a:buAutoNum type="arabicPeriod" startAt="8"/>
              <a:tabLst>
                <a:tab pos="433070" algn="l"/>
              </a:tabLst>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Nelson L., D., Cox, M. M. (2015)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Lehninger</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Principios de Bioquímica. México: Omega. ISBN 978-842-8216-036</a:t>
            </a:r>
          </a:p>
          <a:p>
            <a:pPr marL="342900" lvl="0" indent="-342900" algn="just">
              <a:lnSpc>
                <a:spcPct val="115000"/>
              </a:lnSpc>
              <a:spcAft>
                <a:spcPts val="0"/>
              </a:spcAft>
              <a:buFont typeface="+mj-lt"/>
              <a:buAutoNum type="arabicPeriod" startAt="8"/>
              <a:tabLst>
                <a:tab pos="433070" algn="l"/>
              </a:tabLst>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Orten</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N. (2003). Bioquímica Humana. México: Panamericana. ISBN 978-950-061-607-2</a:t>
            </a:r>
          </a:p>
          <a:p>
            <a:pPr marL="342900" lvl="0" indent="-342900" algn="just">
              <a:lnSpc>
                <a:spcPct val="115000"/>
              </a:lnSpc>
              <a:spcAft>
                <a:spcPts val="0"/>
              </a:spcAft>
              <a:buFont typeface="+mj-lt"/>
              <a:buAutoNum type="arabicPeriod" startAt="8"/>
              <a:tabLst>
                <a:tab pos="433070" algn="l"/>
              </a:tabLst>
            </a:pP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Piña G., E., Laguna, J. (2013). Bioquímica de Laguna. México: El Manual Moderno. ISBN 978-607-448-291-1</a:t>
            </a:r>
          </a:p>
          <a:p>
            <a:pPr marL="342900" lvl="0" indent="-342900" algn="just">
              <a:lnSpc>
                <a:spcPct val="115000"/>
              </a:lnSpc>
              <a:spcAft>
                <a:spcPts val="0"/>
              </a:spcAft>
              <a:buFont typeface="+mj-lt"/>
              <a:buAutoNum type="arabicPeriod" startAt="8"/>
              <a:tabLst>
                <a:tab pos="433070" algn="l"/>
              </a:tabLst>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Rodwell</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V. W., Bender, D. A.,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Botham</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K. M.,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Kennelly</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P. J.,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Weil</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P. A. (2016). Bioquímica de </a:t>
            </a: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Harper</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México: McGraw Hill. ISBN 978-607-1368-7</a:t>
            </a:r>
          </a:p>
          <a:p>
            <a:pPr marL="342900" lvl="0" indent="-342900" algn="just">
              <a:lnSpc>
                <a:spcPct val="115000"/>
              </a:lnSpc>
              <a:spcAft>
                <a:spcPts val="0"/>
              </a:spcAft>
              <a:buFont typeface="+mj-lt"/>
              <a:buAutoNum type="arabicPeriod" startAt="8"/>
              <a:tabLst>
                <a:tab pos="433070" algn="l"/>
              </a:tabLst>
            </a:pPr>
            <a:r>
              <a:rPr lang="es-MX"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Stryer</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L. (2013). Bioquímica. México: Reverte. ISBN 978-84-291-7600-1</a:t>
            </a:r>
          </a:p>
          <a:p>
            <a:pPr marL="342900" lvl="0" indent="-342900" algn="just">
              <a:lnSpc>
                <a:spcPct val="115000"/>
              </a:lnSpc>
              <a:spcAft>
                <a:spcPts val="0"/>
              </a:spcAft>
              <a:buFont typeface="+mj-lt"/>
              <a:buAutoNum type="arabicPeriod" startAt="8"/>
              <a:tabLst>
                <a:tab pos="433070" algn="l"/>
              </a:tabLst>
            </a:pP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Voet</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D., </a:t>
            </a:r>
            <a:r>
              <a:rPr lang="en-US"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Voet</a:t>
            </a:r>
            <a:r>
              <a:rPr lang="en-U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J.G., Pratt, Ch. </a:t>
            </a:r>
            <a:r>
              <a:rPr lang="es-MX"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(2007). Fundamentos de Bioquímica. España: Media Panamericana. ISBN 950—06-2301-3</a:t>
            </a:r>
          </a:p>
        </p:txBody>
      </p:sp>
      <p:sp>
        <p:nvSpPr>
          <p:cNvPr id="4"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747994171"/>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119</a:t>
            </a:fld>
            <a:endParaRPr lang="en-GB"/>
          </a:p>
        </p:txBody>
      </p:sp>
      <p:sp>
        <p:nvSpPr>
          <p:cNvPr id="2" name="Rectángulo 1"/>
          <p:cNvSpPr/>
          <p:nvPr/>
        </p:nvSpPr>
        <p:spPr>
          <a:xfrm>
            <a:off x="467544" y="1717294"/>
            <a:ext cx="8219256" cy="4592026"/>
          </a:xfrm>
          <a:prstGeom prst="rect">
            <a:avLst/>
          </a:prstGeom>
        </p:spPr>
        <p:txBody>
          <a:bodyPr wrap="square">
            <a:spAutoFit/>
          </a:bodyPr>
          <a:lstStyle/>
          <a:p>
            <a:pPr marL="342900" lvl="0" indent="-342900" algn="just">
              <a:lnSpc>
                <a:spcPct val="115000"/>
              </a:lnSpc>
              <a:spcAft>
                <a:spcPts val="0"/>
              </a:spcAft>
              <a:buFont typeface="+mj-lt"/>
              <a:buAutoNum type="arabicPeriod"/>
            </a:pPr>
            <a:r>
              <a:rPr lang="es-MX" sz="1600" dirty="0" smtClean="0">
                <a:solidFill>
                  <a:srgbClr val="FFFFEF"/>
                </a:solidFill>
                <a:latin typeface="Arial" panose="020B0604020202020204" pitchFamily="34" charset="0"/>
                <a:hlinkClick r:id="rId2"/>
              </a:rPr>
              <a:t>http</a:t>
            </a:r>
            <a:r>
              <a:rPr lang="es-MX" sz="1600" dirty="0">
                <a:solidFill>
                  <a:srgbClr val="FFFFEF"/>
                </a:solidFill>
                <a:latin typeface="Arial" panose="020B0604020202020204" pitchFamily="34" charset="0"/>
                <a:hlinkClick r:id="rId2"/>
              </a:rPr>
              <a:t>://</a:t>
            </a:r>
            <a:r>
              <a:rPr lang="es-MX" sz="1600" dirty="0" smtClean="0">
                <a:solidFill>
                  <a:srgbClr val="FFFFEF"/>
                </a:solidFill>
                <a:latin typeface="Arial" panose="020B0604020202020204" pitchFamily="34" charset="0"/>
                <a:hlinkClick r:id="rId2"/>
              </a:rPr>
              <a:t>depa.pquim.unam.mx/proteinas/enzimas/img1c.html</a:t>
            </a:r>
            <a:endParaRPr lang="es-MX" sz="1600" dirty="0" smtClean="0">
              <a:solidFill>
                <a:srgbClr val="FFFFEF"/>
              </a:solidFill>
              <a:latin typeface="Arial" panose="020B0604020202020204" pitchFamily="34" charset="0"/>
            </a:endParaRPr>
          </a:p>
          <a:p>
            <a:pPr marL="342900" lvl="0" indent="-342900" algn="just">
              <a:lnSpc>
                <a:spcPct val="115000"/>
              </a:lnSpc>
              <a:spcAft>
                <a:spcPts val="0"/>
              </a:spcAft>
              <a:buFont typeface="+mj-lt"/>
              <a:buAutoNum type="arabicPeriod"/>
            </a:pPr>
            <a:r>
              <a:rPr lang="es-MX" sz="1600" dirty="0" smtClean="0">
                <a:solidFill>
                  <a:srgbClr val="FFFFEF"/>
                </a:solidFill>
                <a:latin typeface="Arial" panose="020B0604020202020204" pitchFamily="34" charset="0"/>
                <a:hlinkClick r:id="rId3"/>
              </a:rPr>
              <a:t>https</a:t>
            </a:r>
            <a:r>
              <a:rPr lang="es-MX" sz="1600" dirty="0">
                <a:solidFill>
                  <a:srgbClr val="FFFFEF"/>
                </a:solidFill>
                <a:latin typeface="Arial" panose="020B0604020202020204" pitchFamily="34" charset="0"/>
                <a:hlinkClick r:id="rId3"/>
              </a:rPr>
              <a:t>://</a:t>
            </a:r>
            <a:r>
              <a:rPr lang="es-MX" sz="1600" dirty="0" smtClean="0">
                <a:solidFill>
                  <a:srgbClr val="FFFFEF"/>
                </a:solidFill>
                <a:latin typeface="Arial" panose="020B0604020202020204" pitchFamily="34" charset="0"/>
                <a:hlinkClick r:id="rId3"/>
              </a:rPr>
              <a:t>commons.wikimedia.org/File:Carbonic_anhydrase.png</a:t>
            </a:r>
            <a:endParaRPr lang="es-MX" sz="1600" dirty="0" smtClean="0">
              <a:solidFill>
                <a:srgbClr val="FFFFEF"/>
              </a:solidFill>
              <a:latin typeface="Arial" panose="020B0604020202020204" pitchFamily="34" charset="0"/>
            </a:endParaRPr>
          </a:p>
          <a:p>
            <a:pPr marL="342900" lvl="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4"/>
              </a:rPr>
              <a:t>https://www.standford.edu</a:t>
            </a:r>
            <a:endParaRPr lang="es-MX" sz="1600" u="sng" dirty="0" smtClean="0">
              <a:solidFill>
                <a:srgbClr val="FFFFEF"/>
              </a:solidFill>
              <a:latin typeface="Arial" panose="020B0604020202020204" pitchFamily="34" charset="0"/>
            </a:endParaRPr>
          </a:p>
          <a:p>
            <a:pPr marL="342900" lvl="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5"/>
              </a:rPr>
              <a:t>https://es.wordpress.com</a:t>
            </a:r>
            <a:endParaRPr lang="es-MX" sz="1600" u="sng" dirty="0" smtClean="0">
              <a:solidFill>
                <a:srgbClr val="FFFFEF"/>
              </a:solidFill>
              <a:latin typeface="Arial" panose="020B0604020202020204" pitchFamily="34" charset="0"/>
            </a:endParaRPr>
          </a:p>
          <a:p>
            <a:pPr marL="342900" lvl="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6"/>
              </a:rPr>
              <a:t>https://www.medicalpress.es</a:t>
            </a:r>
            <a:endParaRPr lang="es-MX" sz="1600" u="sng" dirty="0" smtClean="0">
              <a:solidFill>
                <a:srgbClr val="FFFFEF"/>
              </a:solidFill>
              <a:latin typeface="Arial" panose="020B0604020202020204" pitchFamily="34" charset="0"/>
            </a:endParaRPr>
          </a:p>
          <a:p>
            <a:pPr marL="342900" lvl="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7"/>
              </a:rPr>
              <a:t>www.historiasdelahistoria.com</a:t>
            </a:r>
            <a:endParaRPr lang="es-MX" sz="1600" u="sng" dirty="0" smtClean="0">
              <a:solidFill>
                <a:srgbClr val="FFFFEF"/>
              </a:solidFill>
              <a:latin typeface="Arial" panose="020B0604020202020204" pitchFamily="34" charset="0"/>
            </a:endParaRPr>
          </a:p>
          <a:p>
            <a:pPr marL="342900" lvl="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8"/>
              </a:rPr>
              <a:t>www.thebakergroup.com</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smtClean="0">
                <a:solidFill>
                  <a:srgbClr val="FFFFEF"/>
                </a:solidFill>
                <a:latin typeface="Arial" panose="020B0604020202020204" pitchFamily="34" charset="0"/>
                <a:hlinkClick r:id="rId9"/>
              </a:rPr>
              <a:t>www.sciencephoto.com</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u="sng" dirty="0">
                <a:solidFill>
                  <a:srgbClr val="FFFFEF"/>
                </a:solidFill>
                <a:latin typeface="Arial" panose="020B0604020202020204" pitchFamily="34" charset="0"/>
                <a:hlinkClick r:id="rId10"/>
              </a:rPr>
              <a:t>https://</a:t>
            </a:r>
            <a:r>
              <a:rPr lang="es-MX" sz="1600" u="sng" dirty="0" smtClean="0">
                <a:solidFill>
                  <a:srgbClr val="FFFFEF"/>
                </a:solidFill>
                <a:latin typeface="Arial" panose="020B0604020202020204" pitchFamily="34" charset="0"/>
                <a:hlinkClick r:id="rId10"/>
              </a:rPr>
              <a:t>commons.wikimedia.org/wiki/Category:Images</a:t>
            </a:r>
            <a:endParaRPr lang="es-MX" sz="1600" u="sng" dirty="0" smtClean="0">
              <a:solidFill>
                <a:srgbClr val="FFFFEF"/>
              </a:solidFill>
              <a:latin typeface="Arial" panose="020B0604020202020204" pitchFamily="34" charset="0"/>
            </a:endParaRPr>
          </a:p>
          <a:p>
            <a:pPr marL="342900" indent="-342900" algn="just">
              <a:lnSpc>
                <a:spcPct val="115000"/>
              </a:lnSpc>
              <a:spcAft>
                <a:spcPts val="0"/>
              </a:spcAft>
              <a:buFont typeface="+mj-lt"/>
              <a:buAutoNum type="arabicPeriod"/>
            </a:pPr>
            <a:r>
              <a:rPr lang="es-MX" sz="1600" dirty="0">
                <a:hlinkClick r:id="rId11"/>
              </a:rPr>
              <a:t>https://www.nobelprize.org/educational/medicine</a:t>
            </a:r>
            <a:r>
              <a:rPr lang="es-MX" sz="1600" dirty="0" smtClean="0">
                <a:hlinkClick r:id="rId11"/>
              </a:rPr>
              <a:t>/</a:t>
            </a:r>
            <a:endParaRPr lang="es-MX" sz="1600" dirty="0" smtClean="0"/>
          </a:p>
          <a:p>
            <a:pPr marL="342900" indent="-342900" algn="just">
              <a:lnSpc>
                <a:spcPct val="115000"/>
              </a:lnSpc>
              <a:spcAft>
                <a:spcPts val="0"/>
              </a:spcAft>
              <a:buFont typeface="+mj-lt"/>
              <a:buAutoNum type="arabicPeriod"/>
            </a:pPr>
            <a:r>
              <a:rPr lang="es-MX" sz="1600" dirty="0" smtClean="0"/>
              <a:t>Universidad del País Vasco. Curso de Biomoléculas. 2017.  </a:t>
            </a:r>
            <a:r>
              <a:rPr lang="es-MX" sz="1600" dirty="0" smtClean="0">
                <a:hlinkClick r:id="rId12"/>
              </a:rPr>
              <a:t>www.ehu.eus/es</a:t>
            </a:r>
            <a:endParaRPr lang="es-MX" sz="1600" dirty="0" smtClean="0"/>
          </a:p>
          <a:p>
            <a:pPr marL="342900" indent="-342900" fontAlgn="ctr">
              <a:buFont typeface="+mj-lt"/>
              <a:buAutoNum type="arabicPeriod"/>
            </a:pPr>
            <a:r>
              <a:rPr lang="es-MX" sz="1600" dirty="0">
                <a:hlinkClick r:id="rId13"/>
              </a:rPr>
              <a:t>https://3dciencia.wordpress.com</a:t>
            </a:r>
            <a:r>
              <a:rPr lang="es-MX" sz="1600" dirty="0" smtClean="0">
                <a:hlinkClick r:id="rId13"/>
              </a:rPr>
              <a:t>/</a:t>
            </a:r>
            <a:endParaRPr lang="es-MX" sz="1600" dirty="0" smtClean="0"/>
          </a:p>
          <a:p>
            <a:pPr marL="342900" indent="-342900" fontAlgn="ctr">
              <a:buFont typeface="+mj-lt"/>
              <a:buAutoNum type="arabicPeriod"/>
            </a:pPr>
            <a:r>
              <a:rPr lang="es-MX" sz="1600" dirty="0" smtClean="0">
                <a:hlinkClick r:id="rId14"/>
              </a:rPr>
              <a:t>www.depositphotos.com/stock_photoes/stock_photoes</a:t>
            </a:r>
            <a:endParaRPr lang="es-MX" sz="1600" dirty="0" smtClean="0"/>
          </a:p>
          <a:p>
            <a:pPr marL="342900" indent="-342900" algn="just" fontAlgn="ctr">
              <a:buFont typeface="+mj-lt"/>
              <a:buAutoNum type="arabicPeriod"/>
            </a:pPr>
            <a:r>
              <a:rPr lang="es-MX" sz="1600" dirty="0"/>
              <a:t>XXXVI Congreso de la Sociedad Española de Bioquímica y Biología </a:t>
            </a:r>
            <a:r>
              <a:rPr lang="es-MX" sz="1600" dirty="0" smtClean="0"/>
              <a:t> Molecular</a:t>
            </a:r>
            <a:r>
              <a:rPr lang="es-MX" sz="1600" dirty="0"/>
              <a:t>. Madrid, 3-6 septiembre 2013. Resumen di</a:t>
            </a:r>
            <a:r>
              <a:rPr lang="es-MX" dirty="0"/>
              <a:t>sponible en </a:t>
            </a:r>
            <a:r>
              <a:rPr lang="es-MX" dirty="0">
                <a:hlinkClick r:id="rId15"/>
              </a:rPr>
              <a:t>http://</a:t>
            </a:r>
            <a:r>
              <a:rPr lang="es-MX" dirty="0" smtClean="0">
                <a:hlinkClick r:id="rId15"/>
              </a:rPr>
              <a:t>hdl.handle.net/10017/19767</a:t>
            </a:r>
            <a:r>
              <a:rPr lang="es-MX" dirty="0" smtClean="0"/>
              <a:t> </a:t>
            </a:r>
            <a:r>
              <a:rPr lang="es-MX" dirty="0"/>
              <a:t>(Acceso </a:t>
            </a:r>
            <a:r>
              <a:rPr lang="es-MX" dirty="0" smtClean="0"/>
              <a:t>Septiembre 2017).</a:t>
            </a:r>
            <a:endParaRPr lang="es-MX" dirty="0"/>
          </a:p>
        </p:txBody>
      </p:sp>
      <p:sp>
        <p:nvSpPr>
          <p:cNvPr id="4"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5" name="1 Título"/>
          <p:cNvSpPr txBox="1">
            <a:spLocks/>
          </p:cNvSpPr>
          <p:nvPr/>
        </p:nvSpPr>
        <p:spPr>
          <a:xfrm>
            <a:off x="539552" y="1270841"/>
            <a:ext cx="3960440" cy="573983"/>
          </a:xfrm>
          <a:prstGeom prst="rect">
            <a:avLst/>
          </a:prstGeom>
        </p:spPr>
        <p:txBody>
          <a:bodyP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eaLnBrk="0" hangingPunct="0">
              <a:lnSpc>
                <a:spcPct val="115000"/>
              </a:lnSpc>
              <a:spcAft>
                <a:spcPts val="0"/>
              </a:spcAft>
              <a:defRPr/>
            </a:pPr>
            <a:r>
              <a:rPr lang="es-ES" sz="2800" b="1" cap="small" spc="100" dirty="0">
                <a:solidFill>
                  <a:srgbClr val="00FF00"/>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Páginas de Internet</a:t>
            </a:r>
          </a:p>
        </p:txBody>
      </p:sp>
      <p:sp>
        <p:nvSpPr>
          <p:cNvPr id="6" name="Rectángulo 5"/>
          <p:cNvSpPr/>
          <p:nvPr/>
        </p:nvSpPr>
        <p:spPr>
          <a:xfrm>
            <a:off x="5220072" y="6327426"/>
            <a:ext cx="3600400" cy="3849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Continúa Enzimas, Parte III  </a:t>
            </a:r>
            <a:endPar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9952336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3829" y="1339003"/>
            <a:ext cx="4186808" cy="5015582"/>
          </a:xfrm>
        </p:spPr>
        <p:txBody>
          <a:bodyPr>
            <a:noAutofit/>
          </a:bodyPr>
          <a:lstStyle/>
          <a:p>
            <a:pPr marL="0" indent="0" algn="just">
              <a:buNone/>
            </a:pP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a:t>
            </a:r>
            <a:r>
              <a:rPr lang="es-MX" sz="2000" b="1"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son cruciales en el metabolismo porque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agilizan</a:t>
            </a:r>
            <a:r>
              <a:rPr lang="es-MX" sz="2000" b="1"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reacciones fisicoquímicas </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al convertir posibles reacciones termodinámicas deseadas pero "no favorables", mediante un acoplamiento en reacciones favorables. </a:t>
            </a:r>
            <a:r>
              <a:rPr lang="es-MX" sz="20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también se comportan como </a:t>
            </a:r>
            <a:r>
              <a:rPr lang="es-MX" sz="20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factores reguladores </a:t>
            </a:r>
            <a:r>
              <a:rPr lang="es-MX" sz="20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las vías metabólicas —de las que modifican la funcionalidad y por ende la actividad completa— en respuesta al ambiente y a las necesidades de la célula o según la presencia de señales de otras células</a:t>
            </a:r>
            <a:r>
              <a:rPr lang="es-MX" sz="20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p>
          <a:p>
            <a:pPr marL="0" indent="0" algn="just">
              <a:buNone/>
            </a:pPr>
            <a:endPar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12</a:t>
            </a:fld>
            <a:endParaRPr lang="en-GB" dirty="0"/>
          </a:p>
        </p:txBody>
      </p:sp>
      <p:sp>
        <p:nvSpPr>
          <p:cNvPr id="6"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pic>
        <p:nvPicPr>
          <p:cNvPr id="2" name="Imagen 1"/>
          <p:cNvPicPr>
            <a:picLocks noChangeAspect="1"/>
          </p:cNvPicPr>
          <p:nvPr/>
        </p:nvPicPr>
        <p:blipFill>
          <a:blip r:embed="rId2"/>
          <a:stretch>
            <a:fillRect/>
          </a:stretch>
        </p:blipFill>
        <p:spPr>
          <a:xfrm>
            <a:off x="4825626" y="1645648"/>
            <a:ext cx="4016016" cy="4016016"/>
          </a:xfrm>
          <a:prstGeom prst="rect">
            <a:avLst/>
          </a:prstGeom>
        </p:spPr>
      </p:pic>
      <p:sp>
        <p:nvSpPr>
          <p:cNvPr id="7" name="Rectángulo 6"/>
          <p:cNvSpPr/>
          <p:nvPr/>
        </p:nvSpPr>
        <p:spPr>
          <a:xfrm>
            <a:off x="4694439" y="5765615"/>
            <a:ext cx="4278390" cy="444537"/>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Estructura Química de la Pepsina.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rPr>
              <a:t>Stock </a:t>
            </a:r>
            <a:r>
              <a:rPr lang="es-MX" sz="1200" dirty="0" err="1">
                <a:latin typeface="Microsoft Sans Serif" panose="020B0604020202020204" pitchFamily="34" charset="0"/>
                <a:ea typeface="Microsoft Sans Serif" panose="020B0604020202020204" pitchFamily="34" charset="0"/>
                <a:cs typeface="Microsoft Sans Serif" panose="020B0604020202020204" pitchFamily="34" charset="0"/>
              </a:rPr>
              <a:t>Photo</a:t>
            </a:r>
            <a:r>
              <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rPr>
              <a:t> 16647850</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4505745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139952" y="1268760"/>
            <a:ext cx="4690864" cy="5256584"/>
          </a:xfrm>
        </p:spPr>
        <p:txBody>
          <a:bodyPr>
            <a:noAutofit/>
          </a:bodyPr>
          <a:lstStyle/>
          <a:p>
            <a:pPr marL="0" indent="0" algn="just">
              <a:buNone/>
            </a:pPr>
            <a:r>
              <a:rPr lang="es-MX" sz="21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a:t>
            </a:r>
            <a:r>
              <a:rPr lang="es-MX" sz="21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 </a:t>
            </a:r>
            <a:r>
              <a:rPr lang="es-MX" sz="21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son polímeros biológicos que catalizan las reacciones químicas que </a:t>
            </a:r>
            <a:r>
              <a:rPr lang="es-MX" sz="21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hacen posible la vida </a:t>
            </a:r>
            <a:r>
              <a:rPr lang="es-MX" sz="21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tal como la conocemos. La presencia y el  mantenimiento de un conjunto completo y equilibrado de enzimas son esenciales para la desintegración de nutrientes a fin de que </a:t>
            </a:r>
            <a:r>
              <a:rPr lang="es-MX" sz="21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proporcionen  energía </a:t>
            </a:r>
            <a:r>
              <a:rPr lang="es-MX" sz="21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bloques de construcción químicos; el montaje de esos bloques de construcción hacia proteínas, DNA, membranas, células y tejidos, y la  </a:t>
            </a:r>
            <a:r>
              <a:rPr lang="es-MX" sz="21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utilización de energía para impulsar la motilidad celular</a:t>
            </a:r>
            <a:r>
              <a:rPr lang="es-MX" sz="21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la función neural y la contracción muscular.</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13</a:t>
            </a:fld>
            <a:endParaRPr lang="en-GB"/>
          </a:p>
        </p:txBody>
      </p:sp>
      <p:sp>
        <p:nvSpPr>
          <p:cNvPr id="6"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pic>
        <p:nvPicPr>
          <p:cNvPr id="3074" name="Picture 2" descr="https://upload.wikimedia.org/wikipedia/commons/7/7f/Carbonic_anhydrase_1CA2_active_si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802" y="1853461"/>
            <a:ext cx="3672407" cy="3672408"/>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194726" y="5697735"/>
            <a:ext cx="3894516" cy="444537"/>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Estructura del sitio activo de la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Anhidrasa</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Carbónica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Wordpress</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6228420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14</a:t>
            </a:fld>
            <a:endParaRPr lang="en-GB"/>
          </a:p>
        </p:txBody>
      </p:sp>
      <p:sp>
        <p:nvSpPr>
          <p:cNvPr id="8" name="Rectángulo 7"/>
          <p:cNvSpPr/>
          <p:nvPr/>
        </p:nvSpPr>
        <p:spPr>
          <a:xfrm>
            <a:off x="2438501" y="6309320"/>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rgbClr val="002060"/>
                </a:solidFill>
                <a:latin typeface="Arial" panose="020B0604020202020204" pitchFamily="34" charset="0"/>
                <a:cs typeface="Arial" panose="020B0604020202020204" pitchFamily="34" charset="0"/>
              </a:rPr>
              <a:t>Secuencia de una reacción enzimática. </a:t>
            </a:r>
          </a:p>
          <a:p>
            <a:pPr algn="ctr"/>
            <a:r>
              <a:rPr lang="es-MX" sz="1200" dirty="0" smtClean="0">
                <a:solidFill>
                  <a:srgbClr val="002060"/>
                </a:solidFill>
                <a:latin typeface="Arial" panose="020B0604020202020204" pitchFamily="34" charset="0"/>
                <a:cs typeface="Arial" panose="020B0604020202020204" pitchFamily="34" charset="0"/>
              </a:rPr>
              <a:t>Fuente: Curso de Biología. U. de Chile, 2016</a:t>
            </a:r>
            <a:endParaRPr lang="es-MX" sz="1200" dirty="0">
              <a:solidFill>
                <a:srgbClr val="002060"/>
              </a:solidFill>
              <a:latin typeface="Arial" panose="020B0604020202020204" pitchFamily="34" charset="0"/>
              <a:cs typeface="Arial" panose="020B0604020202020204" pitchFamily="34" charset="0"/>
            </a:endParaRPr>
          </a:p>
        </p:txBody>
      </p:sp>
      <p:pic>
        <p:nvPicPr>
          <p:cNvPr id="3074" name="Picture 2" descr="https://1.bp.blogspot.com/-HpbVWaMhVsY/WBmpSskIkDI/AAAAAAAACI0/twiPF3JeHcMaGctoTTaY3LlRgFM29g31ACLcB/s1600/eandsanim.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9863" y="1988840"/>
            <a:ext cx="8086179" cy="3649346"/>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p:cNvSpPr/>
          <p:nvPr/>
        </p:nvSpPr>
        <p:spPr>
          <a:xfrm>
            <a:off x="2438501" y="6237312"/>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Modelo de </a:t>
            </a:r>
            <a:r>
              <a:rPr lang="es-MX" sz="14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Michaelis</a:t>
            </a: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4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Menten</a:t>
            </a: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n-US" sz="1100" dirty="0" smtClean="0">
                <a:solidFill>
                  <a:prstClr val="white"/>
                </a:solidFill>
                <a:latin typeface="Microsoft Sans Serif" panose="020B0604020202020204" pitchFamily="34" charset="0"/>
                <a:ea typeface="Microsoft Sans Serif" panose="020B0604020202020204" pitchFamily="34" charset="0"/>
                <a:cs typeface="Microsoft Sans Serif" panose="020B0604020202020204" pitchFamily="34" charset="0"/>
              </a:rPr>
              <a:t>Nelson</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2015</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2" name="1 Título"/>
          <p:cNvSpPr txBox="1">
            <a:spLocks/>
          </p:cNvSpPr>
          <p:nvPr/>
        </p:nvSpPr>
        <p:spPr>
          <a:xfrm>
            <a:off x="152400" y="332240"/>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extLst>
      <p:ext uri="{BB962C8B-B14F-4D97-AF65-F5344CB8AC3E}">
        <p14:creationId xmlns:p14="http://schemas.microsoft.com/office/powerpoint/2010/main" val="29966276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2 Marcador de contenido"/>
          <p:cNvSpPr>
            <a:spLocks noGrp="1"/>
          </p:cNvSpPr>
          <p:nvPr>
            <p:ph idx="1"/>
          </p:nvPr>
        </p:nvSpPr>
        <p:spPr>
          <a:xfrm>
            <a:off x="449438" y="1952212"/>
            <a:ext cx="8219255" cy="3672408"/>
          </a:xfrm>
        </p:spPr>
        <p:txBody>
          <a:bodyPr>
            <a:normAutofit lnSpcReduction="10000"/>
          </a:bodyPr>
          <a:lstStyle/>
          <a:p>
            <a:pPr marL="0" indent="0" algn="just" eaLnBrk="1" hangingPunct="1">
              <a:lnSpc>
                <a:spcPct val="150000"/>
              </a:lnSpc>
              <a:spcBef>
                <a:spcPct val="0"/>
              </a:spcBef>
              <a:buFontTx/>
              <a:buNone/>
            </a:pPr>
            <a:r>
              <a:rPr lang="es-ES"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Qué es un catalizador</a:t>
            </a:r>
            <a:r>
              <a:rPr lang="es-ES"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p>
          <a:p>
            <a:pPr marL="0" indent="0" algn="just" eaLnBrk="1" hangingPunct="1">
              <a:lnSpc>
                <a:spcPct val="150000"/>
              </a:lnSpc>
              <a:spcBef>
                <a:spcPct val="0"/>
              </a:spcBef>
              <a:buFontTx/>
              <a:buNone/>
            </a:pP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Un catalizador es una sustancia que aumenta la velocidad de una reacción química, sin verse alterada ella misma en el proceso de la reacción</a:t>
            </a:r>
            <a:r>
              <a:rPr lang="es-ES"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15</a:t>
            </a:fld>
            <a:endParaRPr lang="en-GB"/>
          </a:p>
        </p:txBody>
      </p:sp>
      <p:sp>
        <p:nvSpPr>
          <p:cNvPr id="7" name="1 Título"/>
          <p:cNvSpPr txBox="1">
            <a:spLocks/>
          </p:cNvSpPr>
          <p:nvPr/>
        </p:nvSpPr>
        <p:spPr>
          <a:xfrm>
            <a:off x="152400" y="332240"/>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16</a:t>
            </a:fld>
            <a:endParaRPr lang="en-GB"/>
          </a:p>
        </p:txBody>
      </p:sp>
      <p:sp>
        <p:nvSpPr>
          <p:cNvPr id="10" name="Rectángulo 9"/>
          <p:cNvSpPr/>
          <p:nvPr/>
        </p:nvSpPr>
        <p:spPr>
          <a:xfrm>
            <a:off x="2447554" y="6300683"/>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Wikimedia</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200" dirty="0" err="1">
                <a:latin typeface="Microsoft Sans Serif" panose="020B0604020202020204" pitchFamily="34" charset="0"/>
                <a:ea typeface="Microsoft Sans Serif" panose="020B0604020202020204" pitchFamily="34" charset="0"/>
                <a:cs typeface="Microsoft Sans Serif" panose="020B0604020202020204" pitchFamily="34" charset="0"/>
              </a:rPr>
              <a:t>C</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ommons</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3" name="Imagen 2"/>
          <p:cNvPicPr>
            <a:picLocks noChangeAspect="1"/>
          </p:cNvPicPr>
          <p:nvPr/>
        </p:nvPicPr>
        <p:blipFill>
          <a:blip r:embed="rId2"/>
          <a:stretch>
            <a:fillRect/>
          </a:stretch>
        </p:blipFill>
        <p:spPr>
          <a:xfrm>
            <a:off x="611560" y="2039491"/>
            <a:ext cx="7992888" cy="3333725"/>
          </a:xfrm>
          <a:prstGeom prst="rect">
            <a:avLst/>
          </a:prstGeom>
        </p:spPr>
      </p:pic>
      <p:sp>
        <p:nvSpPr>
          <p:cNvPr id="7" name="1 Título"/>
          <p:cNvSpPr txBox="1">
            <a:spLocks/>
          </p:cNvSpPr>
          <p:nvPr/>
        </p:nvSpPr>
        <p:spPr>
          <a:xfrm>
            <a:off x="152400" y="332240"/>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extLst>
      <p:ext uri="{BB962C8B-B14F-4D97-AF65-F5344CB8AC3E}">
        <p14:creationId xmlns:p14="http://schemas.microsoft.com/office/powerpoint/2010/main" val="733159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2 Marcador de contenido"/>
          <p:cNvSpPr>
            <a:spLocks noGrp="1"/>
          </p:cNvSpPr>
          <p:nvPr>
            <p:ph idx="1"/>
          </p:nvPr>
        </p:nvSpPr>
        <p:spPr>
          <a:xfrm>
            <a:off x="467544" y="1772816"/>
            <a:ext cx="8219256" cy="4272134"/>
          </a:xfrm>
        </p:spPr>
        <p:txBody>
          <a:bodyPr>
            <a:noAutofit/>
          </a:bodyPr>
          <a:lstStyle/>
          <a:p>
            <a:pPr marL="0" indent="0" algn="just" eaLnBrk="1" hangingPunct="1">
              <a:lnSpc>
                <a:spcPct val="120000"/>
              </a:lnSpc>
              <a:spcBef>
                <a:spcPts val="700"/>
              </a:spcBef>
              <a:buFontTx/>
              <a:buNone/>
            </a:pPr>
            <a:r>
              <a:rPr lang="es-ES"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Qué es un catalizador enzimático</a:t>
            </a:r>
            <a:r>
              <a:rPr lang="es-ES"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p>
          <a:p>
            <a:pPr marL="0" indent="0" algn="just" eaLnBrk="1" hangingPunct="1">
              <a:lnSpc>
                <a:spcPct val="120000"/>
              </a:lnSpc>
              <a:spcBef>
                <a:spcPts val="700"/>
              </a:spcBef>
              <a:buFontTx/>
              <a:buNone/>
            </a:pP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un catalizador biológico, aunque no todos ellos son proteínas y que reciben el nombre de </a:t>
            </a:r>
            <a:r>
              <a:rPr lang="es-ES"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ENZIMAS</a:t>
            </a:r>
            <a:r>
              <a:rPr lang="es-ES"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Estos catalizadores biológicos se encuentran entre los más eficaces y específicos que se conocen. </a:t>
            </a:r>
          </a:p>
          <a:p>
            <a:pPr marL="0" indent="0" algn="just" eaLnBrk="1" hangingPunct="1">
              <a:lnSpc>
                <a:spcPct val="150000"/>
              </a:lnSpc>
              <a:spcBef>
                <a:spcPct val="0"/>
              </a:spcBef>
              <a:buFontTx/>
              <a:buNone/>
            </a:pPr>
            <a:endParaRPr lang="es-ES" dirty="0" smtClean="0">
              <a:solidFill>
                <a:srgbClr val="FFFFCC"/>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17</a:t>
            </a:fld>
            <a:endParaRPr lang="en-GB"/>
          </a:p>
        </p:txBody>
      </p:sp>
      <p:sp>
        <p:nvSpPr>
          <p:cNvPr id="7" name="1 Título"/>
          <p:cNvSpPr txBox="1">
            <a:spLocks/>
          </p:cNvSpPr>
          <p:nvPr/>
        </p:nvSpPr>
        <p:spPr>
          <a:xfrm>
            <a:off x="152400" y="332240"/>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2 Marcador de contenido"/>
          <p:cNvSpPr>
            <a:spLocks noGrp="1"/>
          </p:cNvSpPr>
          <p:nvPr>
            <p:ph idx="1"/>
          </p:nvPr>
        </p:nvSpPr>
        <p:spPr>
          <a:xfrm>
            <a:off x="611560" y="2032857"/>
            <a:ext cx="7920880" cy="3744416"/>
          </a:xfrm>
        </p:spPr>
        <p:txBody>
          <a:bodyPr>
            <a:noAutofit/>
          </a:bodyPr>
          <a:lstStyle/>
          <a:p>
            <a:pPr marL="0" indent="0" algn="just" eaLnBrk="1" hangingPunct="1">
              <a:lnSpc>
                <a:spcPct val="120000"/>
              </a:lnSpc>
              <a:spcBef>
                <a:spcPts val="700"/>
              </a:spcBef>
              <a:buFontTx/>
              <a:buNone/>
            </a:pP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Un catalizador verdadero, aunque participa en el proceso de reacción </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no se modifica </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por éste. Además, los catalizadores modifican la velocidad de los procesos, pero no afectan la posición de equilibrio de una reacción.  </a:t>
            </a:r>
          </a:p>
          <a:p>
            <a:pPr marL="0" indent="0" algn="just" eaLnBrk="1" hangingPunct="1">
              <a:lnSpc>
                <a:spcPct val="150000"/>
              </a:lnSpc>
              <a:spcBef>
                <a:spcPct val="0"/>
              </a:spcBef>
              <a:buFontTx/>
              <a:buNone/>
            </a:pPr>
            <a:endParaRPr lang="es-ES" dirty="0" smtClean="0">
              <a:solidFill>
                <a:srgbClr val="FFFFCC"/>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18</a:t>
            </a:fld>
            <a:endParaRPr lang="en-GB"/>
          </a:p>
        </p:txBody>
      </p:sp>
      <p:sp>
        <p:nvSpPr>
          <p:cNvPr id="7" name="1 Título"/>
          <p:cNvSpPr txBox="1">
            <a:spLocks/>
          </p:cNvSpPr>
          <p:nvPr/>
        </p:nvSpPr>
        <p:spPr>
          <a:xfrm>
            <a:off x="152400" y="332240"/>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4 Marcador de contenido"/>
          <p:cNvSpPr>
            <a:spLocks noGrp="1"/>
          </p:cNvSpPr>
          <p:nvPr>
            <p:ph idx="1"/>
          </p:nvPr>
        </p:nvSpPr>
        <p:spPr>
          <a:xfrm>
            <a:off x="495535" y="4706810"/>
            <a:ext cx="8136904" cy="942889"/>
          </a:xfrm>
        </p:spPr>
        <p:txBody>
          <a:bodyPr>
            <a:normAutofit fontScale="92500"/>
          </a:bodyPr>
          <a:lstStyle/>
          <a:p>
            <a:pPr marL="0" indent="0" algn="just" eaLnBrk="1" hangingPunct="1">
              <a:spcBef>
                <a:spcPts val="0"/>
              </a:spcBef>
              <a:buFontTx/>
              <a:buNone/>
            </a:pP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sustancia sobre de la cual actúa una enzima se denomina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sustrato</a:t>
            </a:r>
            <a:r>
              <a:rPr lang="es-ES" sz="28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esa enzima. </a:t>
            </a: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19</a:t>
            </a:fld>
            <a:endParaRPr lang="en-GB"/>
          </a:p>
        </p:txBody>
      </p:sp>
      <p:pic>
        <p:nvPicPr>
          <p:cNvPr id="4" name="Imagen 3"/>
          <p:cNvPicPr>
            <a:picLocks noChangeAspect="1"/>
          </p:cNvPicPr>
          <p:nvPr/>
        </p:nvPicPr>
        <p:blipFill rotWithShape="1">
          <a:blip r:embed="rId3"/>
          <a:srcRect l="1" r="778" b="5122"/>
          <a:stretch/>
        </p:blipFill>
        <p:spPr>
          <a:xfrm>
            <a:off x="0" y="1665735"/>
            <a:ext cx="9144000" cy="3031418"/>
          </a:xfrm>
          <a:prstGeom prst="rect">
            <a:avLst/>
          </a:prstGeom>
        </p:spPr>
      </p:pic>
      <p:sp>
        <p:nvSpPr>
          <p:cNvPr id="9" name="Rectángulo 8"/>
          <p:cNvSpPr/>
          <p:nvPr/>
        </p:nvSpPr>
        <p:spPr>
          <a:xfrm>
            <a:off x="2447554" y="6300683"/>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sites</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google.com.,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1" name="1 Título"/>
          <p:cNvSpPr txBox="1">
            <a:spLocks/>
          </p:cNvSpPr>
          <p:nvPr/>
        </p:nvSpPr>
        <p:spPr>
          <a:xfrm>
            <a:off x="152400" y="332240"/>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124744"/>
            <a:ext cx="8253164" cy="5256584"/>
          </a:xfrm>
        </p:spPr>
        <p:txBody>
          <a:bodyPr>
            <a:noAutofit/>
          </a:bodyPr>
          <a:lstStyle/>
          <a:p>
            <a:pPr algn="just">
              <a:spcAft>
                <a:spcPts val="0"/>
              </a:spcAft>
            </a:pPr>
            <a:r>
              <a:rPr lang="es-MX" sz="2000" dirty="0">
                <a:solidFill>
                  <a:srgbClr val="FFFFEF"/>
                </a:solidFill>
                <a:latin typeface="Microsoft Sans Serif" panose="020B0604020202020204" pitchFamily="34" charset="0"/>
                <a:ea typeface="Times New Roman" panose="02020603050405020304" pitchFamily="18" charset="0"/>
              </a:rPr>
              <a:t>Debido a que cada vez más actividades de enseñanza-aprendizaje tienen lugar en línea o en aulas “inteligentes”, que disponen de una computadora y un equipo audiovisual, los profesores optamos por el uso de las presentaciones de </a:t>
            </a:r>
            <a:r>
              <a:rPr lang="es-MX" sz="2000" dirty="0" err="1">
                <a:solidFill>
                  <a:srgbClr val="FFFFEF"/>
                </a:solidFill>
                <a:latin typeface="Microsoft Sans Serif" panose="020B0604020202020204" pitchFamily="34" charset="0"/>
                <a:ea typeface="Times New Roman" panose="02020603050405020304" pitchFamily="18" charset="0"/>
              </a:rPr>
              <a:t>Power</a:t>
            </a:r>
            <a:r>
              <a:rPr lang="es-MX" sz="2000" dirty="0">
                <a:solidFill>
                  <a:srgbClr val="FFFFEF"/>
                </a:solidFill>
                <a:latin typeface="Microsoft Sans Serif" panose="020B0604020202020204" pitchFamily="34" charset="0"/>
                <a:ea typeface="Times New Roman" panose="02020603050405020304" pitchFamily="18" charset="0"/>
              </a:rPr>
              <a:t> Point</a:t>
            </a:r>
            <a:r>
              <a:rPr lang="es-MX" sz="2000" b="1" dirty="0">
                <a:solidFill>
                  <a:srgbClr val="FFFFEF"/>
                </a:solidFill>
                <a:latin typeface="Microsoft Sans Serif" panose="020B0604020202020204" pitchFamily="34" charset="0"/>
                <a:ea typeface="Times New Roman" panose="02020603050405020304" pitchFamily="18" charset="0"/>
              </a:rPr>
              <a:t> </a:t>
            </a:r>
            <a:r>
              <a:rPr lang="es-MX" sz="2000" dirty="0">
                <a:solidFill>
                  <a:srgbClr val="FFFFEF"/>
                </a:solidFill>
                <a:latin typeface="Microsoft Sans Serif" panose="020B0604020202020204" pitchFamily="34" charset="0"/>
                <a:ea typeface="Times New Roman" panose="02020603050405020304" pitchFamily="18" charset="0"/>
              </a:rPr>
              <a:t>para acompañar a los alumnos en sus procesos de instrucción o formación. La utilización de este tipo de recursos didácticos ayuda a los estudiantes a relacionarse de forma más favorable con el profesor, además de que los mantiene más interesados en el material que se presenta, ya que es de gran ayuda para su experiencia de aprendizaje</a:t>
            </a:r>
            <a:r>
              <a:rPr lang="es-MX" sz="2000" dirty="0" smtClean="0">
                <a:solidFill>
                  <a:srgbClr val="FFFFEF"/>
                </a:solidFill>
                <a:latin typeface="Microsoft Sans Serif" panose="020B0604020202020204" pitchFamily="34" charset="0"/>
                <a:ea typeface="Times New Roman" panose="02020603050405020304" pitchFamily="18" charset="0"/>
              </a:rPr>
              <a:t>.</a:t>
            </a:r>
          </a:p>
          <a:p>
            <a:pPr algn="just">
              <a:spcAft>
                <a:spcPts val="0"/>
              </a:spcAft>
            </a:pPr>
            <a:endParaRPr lang="es-MX" sz="1200" dirty="0">
              <a:solidFill>
                <a:srgbClr val="FFFFEF"/>
              </a:solidFill>
              <a:latin typeface="Microsoft Sans Serif" panose="020B0604020202020204" pitchFamily="34" charset="0"/>
              <a:ea typeface="Times New Roman" panose="02020603050405020304" pitchFamily="18" charset="0"/>
            </a:endParaRPr>
          </a:p>
          <a:p>
            <a:pPr algn="just">
              <a:spcAft>
                <a:spcPts val="0"/>
              </a:spcAft>
            </a:pPr>
            <a:r>
              <a:rPr lang="es-MX" sz="2000" dirty="0" smtClean="0">
                <a:solidFill>
                  <a:srgbClr val="FFFFEF"/>
                </a:solidFill>
                <a:latin typeface="Microsoft Sans Serif" panose="020B0604020202020204" pitchFamily="34" charset="0"/>
                <a:ea typeface="Times New Roman" panose="02020603050405020304" pitchFamily="18" charset="0"/>
              </a:rPr>
              <a:t>Existen </a:t>
            </a:r>
            <a:r>
              <a:rPr lang="es-MX" sz="2000" dirty="0">
                <a:solidFill>
                  <a:srgbClr val="FFFFEF"/>
                </a:solidFill>
                <a:latin typeface="Microsoft Sans Serif" panose="020B0604020202020204" pitchFamily="34" charset="0"/>
                <a:ea typeface="Times New Roman" panose="02020603050405020304" pitchFamily="18" charset="0"/>
              </a:rPr>
              <a:t>tres objetivos que prácticamente definen cualquier tipo de presentación (científica, comercial, financiera, entre otros): 1. Conectar con la audiencia; 2. Dirigir y mantener la atención; y 3. Fomentar la comprensión del tema a tratar. Estos tres objetivos constituyen tres claves para el éxito de toda presentación. Una buena estructura de la presentación, ayudada por un buen diseño del material favorecen </a:t>
            </a:r>
            <a:r>
              <a:rPr lang="es-MX" sz="2000" dirty="0" smtClean="0">
                <a:solidFill>
                  <a:srgbClr val="FFFFEF"/>
                </a:solidFill>
                <a:latin typeface="Microsoft Sans Serif" panose="020B0604020202020204" pitchFamily="34" charset="0"/>
                <a:ea typeface="Times New Roman" panose="02020603050405020304" pitchFamily="18" charset="0"/>
              </a:rPr>
              <a:t>captar </a:t>
            </a:r>
            <a:r>
              <a:rPr lang="es-MX" sz="2000" dirty="0">
                <a:solidFill>
                  <a:srgbClr val="FFFFEF"/>
                </a:solidFill>
                <a:latin typeface="Microsoft Sans Serif" panose="020B0604020202020204" pitchFamily="34" charset="0"/>
                <a:ea typeface="Times New Roman" panose="02020603050405020304" pitchFamily="18" charset="0"/>
              </a:rPr>
              <a:t>el interés de los estudiantes y mantenerlo. </a:t>
            </a: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20</a:t>
            </a:fld>
            <a:endParaRPr lang="en-GB" dirty="0"/>
          </a:p>
        </p:txBody>
      </p:sp>
      <p:sp>
        <p:nvSpPr>
          <p:cNvPr id="6" name="1 Título"/>
          <p:cNvSpPr>
            <a:spLocks noGrp="1"/>
          </p:cNvSpPr>
          <p:nvPr>
            <p:ph type="title"/>
          </p:nvPr>
        </p:nvSpPr>
        <p:spPr>
          <a:xfrm>
            <a:off x="0" y="404664"/>
            <a:ext cx="9144000" cy="914400"/>
          </a:xfrm>
        </p:spPr>
        <p:txBody>
          <a:bodyPr>
            <a:normAutofit/>
          </a:bodyPr>
          <a:lstStyle/>
          <a:p>
            <a:pPr algn="ctr" eaLnBrk="1" hangingPunct="1"/>
            <a:r>
              <a:rPr lang="es-ES" sz="3800" b="1"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CARACTERÍSTICAS DE LAS  ENZIMAS</a:t>
            </a:r>
          </a:p>
        </p:txBody>
      </p:sp>
      <p:grpSp>
        <p:nvGrpSpPr>
          <p:cNvPr id="5" name="Grupo 4"/>
          <p:cNvGrpSpPr/>
          <p:nvPr/>
        </p:nvGrpSpPr>
        <p:grpSpPr>
          <a:xfrm>
            <a:off x="-36214" y="-27384"/>
            <a:ext cx="9216000" cy="6885384"/>
            <a:chOff x="-36214" y="-27384"/>
            <a:chExt cx="9216000" cy="6885384"/>
          </a:xfrm>
        </p:grpSpPr>
        <p:pic>
          <p:nvPicPr>
            <p:cNvPr id="3" name="Imagen 2"/>
            <p:cNvPicPr>
              <a:picLocks noChangeAspect="1"/>
            </p:cNvPicPr>
            <p:nvPr/>
          </p:nvPicPr>
          <p:blipFill>
            <a:blip r:embed="rId3"/>
            <a:stretch>
              <a:fillRect/>
            </a:stretch>
          </p:blipFill>
          <p:spPr>
            <a:xfrm>
              <a:off x="-27460" y="-27384"/>
              <a:ext cx="9207245" cy="5881320"/>
            </a:xfrm>
            <a:prstGeom prst="rect">
              <a:avLst/>
            </a:prstGeom>
          </p:spPr>
        </p:pic>
        <p:sp>
          <p:nvSpPr>
            <p:cNvPr id="7" name="Rectángulo 6"/>
            <p:cNvSpPr/>
            <p:nvPr/>
          </p:nvSpPr>
          <p:spPr>
            <a:xfrm>
              <a:off x="-36214" y="5830872"/>
              <a:ext cx="9216000" cy="102712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b="1"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sites</a:t>
              </a:r>
              <a:r>
                <a:rPr lang="es-MX" sz="120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google.com., 2017</a:t>
              </a:r>
              <a:endParaRPr lang="es-MX" sz="1200" b="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3 Marcador de contenido"/>
          <p:cNvSpPr>
            <a:spLocks noGrp="1"/>
          </p:cNvSpPr>
          <p:nvPr>
            <p:ph idx="1"/>
          </p:nvPr>
        </p:nvSpPr>
        <p:spPr>
          <a:xfrm>
            <a:off x="611560" y="1829345"/>
            <a:ext cx="7920880" cy="4248472"/>
          </a:xfrm>
        </p:spPr>
        <p:txBody>
          <a:bodyPr>
            <a:noAutofit/>
          </a:bodyPr>
          <a:lstStyle/>
          <a:p>
            <a:pPr marL="0" indent="0" algn="just" eaLnBrk="1" hangingPunct="1">
              <a:lnSpc>
                <a:spcPct val="120000"/>
              </a:lnSpc>
              <a:spcBef>
                <a:spcPts val="700"/>
              </a:spcBef>
              <a:buFontTx/>
              <a:buNone/>
            </a:pP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Las enzimas existen generalmente en </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concentraciones muy bajas </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las células, donde </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aumentan la velocidad de reacción sin alterar su equilibrio</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es decir, la velocidad de una reacción directa e inversa aumentan en un rango de 10</a:t>
            </a:r>
            <a:r>
              <a:rPr lang="es-ES" b="1" spc="100" baseline="300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3</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 10</a:t>
            </a:r>
            <a:r>
              <a:rPr lang="es-ES" b="1" spc="100" baseline="300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12</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21</a:t>
            </a:fld>
            <a:endParaRPr lang="en-GB"/>
          </a:p>
        </p:txBody>
      </p:sp>
      <p:sp>
        <p:nvSpPr>
          <p:cNvPr id="7" name="1 Título"/>
          <p:cNvSpPr txBox="1">
            <a:spLocks/>
          </p:cNvSpPr>
          <p:nvPr/>
        </p:nvSpPr>
        <p:spPr>
          <a:xfrm>
            <a:off x="152400" y="332240"/>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3 Marcador de contenido"/>
          <p:cNvSpPr>
            <a:spLocks noGrp="1"/>
          </p:cNvSpPr>
          <p:nvPr>
            <p:ph idx="1"/>
          </p:nvPr>
        </p:nvSpPr>
        <p:spPr>
          <a:xfrm>
            <a:off x="467544" y="1592170"/>
            <a:ext cx="8219256" cy="4602610"/>
          </a:xfrm>
        </p:spPr>
        <p:txBody>
          <a:bodyPr>
            <a:noAutofit/>
          </a:bodyPr>
          <a:lstStyle/>
          <a:p>
            <a:pPr marL="0" indent="0" algn="just" eaLnBrk="1" hangingPunct="1">
              <a:lnSpc>
                <a:spcPct val="150000"/>
              </a:lnSpc>
              <a:buFontTx/>
              <a:buNone/>
            </a:pP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a:t>
            </a:r>
            <a:r>
              <a:rPr lang="es-ES" sz="28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especificidad de reacción determina </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ausencia de subproductos en las reacciones enzimáticas y el rendimiento de las mismas es del cien por ciento. Esta especificidad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supone un ahorro de energía </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protege frente al desaprovechamiento de metabolitos en las células.</a:t>
            </a: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22</a:t>
            </a:fld>
            <a:endParaRPr lang="en-GB"/>
          </a:p>
        </p:txBody>
      </p:sp>
      <p:sp>
        <p:nvSpPr>
          <p:cNvPr id="7" name="1 Título"/>
          <p:cNvSpPr txBox="1">
            <a:spLocks/>
          </p:cNvSpPr>
          <p:nvPr/>
        </p:nvSpPr>
        <p:spPr>
          <a:xfrm>
            <a:off x="152400" y="332240"/>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stretch>
            <a:fillRect/>
          </a:stretch>
        </p:blipFill>
        <p:spPr>
          <a:xfrm>
            <a:off x="2195736" y="1447800"/>
            <a:ext cx="4219351" cy="4535530"/>
          </a:xfrm>
          <a:prstGeom prst="rect">
            <a:avLst/>
          </a:prstGeom>
        </p:spPr>
      </p:pic>
      <p:pic>
        <p:nvPicPr>
          <p:cNvPr id="3" name="Imagen 2"/>
          <p:cNvPicPr>
            <a:picLocks noChangeAspect="1"/>
          </p:cNvPicPr>
          <p:nvPr/>
        </p:nvPicPr>
        <p:blipFill>
          <a:blip r:embed="rId3" cstate="print"/>
          <a:stretch>
            <a:fillRect/>
          </a:stretch>
        </p:blipFill>
        <p:spPr>
          <a:xfrm>
            <a:off x="596850" y="1196752"/>
            <a:ext cx="7863582" cy="4997417"/>
          </a:xfrm>
          <a:prstGeom prst="rect">
            <a:avLst/>
          </a:prstGeom>
        </p:spPr>
      </p:pic>
      <p:sp>
        <p:nvSpPr>
          <p:cNvPr id="4" name="Marcador de número de diapositiva 3"/>
          <p:cNvSpPr>
            <a:spLocks noGrp="1"/>
          </p:cNvSpPr>
          <p:nvPr>
            <p:ph type="sldNum" sz="quarter" idx="12"/>
          </p:nvPr>
        </p:nvSpPr>
        <p:spPr/>
        <p:txBody>
          <a:bodyPr/>
          <a:lstStyle/>
          <a:p>
            <a:pPr>
              <a:defRPr/>
            </a:pPr>
            <a:fld id="{D976FB6A-BA17-4824-A765-E705F56B3835}" type="slidenum">
              <a:rPr lang="en-GB" smtClean="0"/>
              <a:pPr>
                <a:defRPr/>
              </a:pPr>
              <a:t>23</a:t>
            </a:fld>
            <a:endParaRPr lang="en-GB"/>
          </a:p>
        </p:txBody>
      </p:sp>
      <p:sp>
        <p:nvSpPr>
          <p:cNvPr id="7" name="1 Título"/>
          <p:cNvSpPr txBox="1">
            <a:spLocks/>
          </p:cNvSpPr>
          <p:nvPr/>
        </p:nvSpPr>
        <p:spPr>
          <a:xfrm>
            <a:off x="152400" y="260648"/>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
        <p:nvSpPr>
          <p:cNvPr id="6" name="Rectángulo 5"/>
          <p:cNvSpPr/>
          <p:nvPr/>
        </p:nvSpPr>
        <p:spPr>
          <a:xfrm>
            <a:off x="2447554" y="6300683"/>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McKee</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2014</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9411324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67544" y="2060848"/>
            <a:ext cx="8219256" cy="3375411"/>
          </a:xfrm>
        </p:spPr>
        <p:txBody>
          <a:bodyPr>
            <a:normAutofit lnSpcReduction="10000"/>
          </a:bodyPr>
          <a:lstStyle/>
          <a:p>
            <a:pPr marL="180975" indent="-180975" algn="just" eaLnBrk="1" hangingPunct="1">
              <a:lnSpc>
                <a:spcPct val="114000"/>
              </a:lnSpc>
              <a:buSzPct val="75000"/>
              <a:buFont typeface="Arial" pitchFamily="34" charset="0"/>
              <a:buChar char="•"/>
              <a:defRPr/>
            </a:pP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a:t>
            </a:r>
            <a:r>
              <a:rPr lang="es-ES"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elevada velocidad de las reacciones </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catalizadas enzimáticamente, a diferencia de las reacciones no catalizadas.</a:t>
            </a:r>
          </a:p>
          <a:p>
            <a:pPr marL="180975" indent="-180975" algn="just" eaLnBrk="1" hangingPunct="1">
              <a:lnSpc>
                <a:spcPct val="114000"/>
              </a:lnSpc>
              <a:buSzPct val="75000"/>
              <a:buFontTx/>
              <a:buNone/>
              <a:defRPr/>
            </a:pPr>
            <a:endParaRPr lang="es-ES" sz="14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180975" indent="-180975" algn="just" eaLnBrk="1" hangingPunct="1">
              <a:lnSpc>
                <a:spcPct val="150000"/>
              </a:lnSpc>
              <a:buClr>
                <a:srgbClr val="FFFFCC"/>
              </a:buClr>
              <a:buSzPct val="75000"/>
              <a:buFont typeface="Arial" pitchFamily="34" charset="0"/>
              <a:buChar char="•"/>
              <a:defRPr/>
            </a:pP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Aceleran las reacciones </a:t>
            </a:r>
            <a:r>
              <a:rPr lang="es-ES"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biológicas.</a:t>
            </a:r>
          </a:p>
          <a:p>
            <a:pPr marL="0" indent="0" algn="just" eaLnBrk="1" hangingPunct="1">
              <a:lnSpc>
                <a:spcPct val="150000"/>
              </a:lnSpc>
              <a:buFontTx/>
              <a:buNone/>
              <a:defRPr/>
            </a:pPr>
            <a:endParaRPr lang="es-ES" dirty="0" smtClean="0">
              <a:solidFill>
                <a:srgbClr val="FFFFCC"/>
              </a:solidFill>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24</a:t>
            </a:fld>
            <a:endParaRPr lang="en-GB"/>
          </a:p>
        </p:txBody>
      </p:sp>
      <p:sp>
        <p:nvSpPr>
          <p:cNvPr id="6" name="1 Título"/>
          <p:cNvSpPr txBox="1">
            <a:spLocks/>
          </p:cNvSpPr>
          <p:nvPr/>
        </p:nvSpPr>
        <p:spPr>
          <a:xfrm>
            <a:off x="152400" y="332240"/>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3 CuadroTexto"/>
          <p:cNvSpPr txBox="1">
            <a:spLocks noChangeArrowheads="1"/>
          </p:cNvSpPr>
          <p:nvPr/>
        </p:nvSpPr>
        <p:spPr bwMode="auto">
          <a:xfrm>
            <a:off x="467544" y="1773084"/>
            <a:ext cx="8219256" cy="4228850"/>
          </a:xfrm>
          <a:prstGeom prst="rect">
            <a:avLst/>
          </a:prstGeom>
          <a:noFill/>
          <a:ln w="9525">
            <a:noFill/>
            <a:miter lim="800000"/>
            <a:headEnd/>
            <a:tailEnd/>
          </a:ln>
        </p:spPr>
        <p:txBody>
          <a:bodyPr wrap="square">
            <a:spAutoFit/>
          </a:bodyPr>
          <a:lstStyle/>
          <a:p>
            <a:pPr algn="just">
              <a:lnSpc>
                <a:spcPct val="120000"/>
              </a:lnSpc>
              <a:spcBef>
                <a:spcPts val="700"/>
              </a:spcBef>
            </a:pPr>
            <a:r>
              <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Las enzimas son tan </a:t>
            </a:r>
            <a:r>
              <a:rPr lang="es-ES"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esteroespecíficas</a:t>
            </a:r>
            <a:r>
              <a:rPr lang="es-ES" sz="3200" b="1" cap="small"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que catalizan reacciones químicas en las cuales son capaces de diferenciar entre </a:t>
            </a:r>
            <a:r>
              <a:rPr lang="es-ES"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enantiómeros</a:t>
            </a:r>
            <a:r>
              <a:rPr lang="es-ES" sz="32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entre grupos prácticamente idénticos, por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lo que </a:t>
            </a:r>
            <a:r>
              <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se dice que presentan </a:t>
            </a:r>
            <a:r>
              <a:rPr lang="es-ES"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especificidad reactiva</a:t>
            </a:r>
            <a:r>
              <a:rPr lang="es-ES" sz="3200" b="1" cap="small"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a:t>
            </a: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25</a:t>
            </a:fld>
            <a:endParaRPr lang="en-GB"/>
          </a:p>
        </p:txBody>
      </p:sp>
      <p:sp>
        <p:nvSpPr>
          <p:cNvPr id="6" name="1 Título"/>
          <p:cNvSpPr txBox="1">
            <a:spLocks/>
          </p:cNvSpPr>
          <p:nvPr/>
        </p:nvSpPr>
        <p:spPr>
          <a:xfrm>
            <a:off x="152400" y="296028"/>
            <a:ext cx="8839200" cy="9144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Catálisis Enzimática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58804" y="5826968"/>
            <a:ext cx="8839200" cy="482352"/>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sz="2800" b="1"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26</a:t>
            </a:fld>
            <a:endParaRPr lang="en-GB"/>
          </a:p>
        </p:txBody>
      </p:sp>
      <p:sp>
        <p:nvSpPr>
          <p:cNvPr id="7" name="1 Título"/>
          <p:cNvSpPr txBox="1">
            <a:spLocks/>
          </p:cNvSpPr>
          <p:nvPr/>
        </p:nvSpPr>
        <p:spPr>
          <a:xfrm>
            <a:off x="152400" y="332240"/>
            <a:ext cx="8839200" cy="710202"/>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pic>
        <p:nvPicPr>
          <p:cNvPr id="6" name="Imagen 5"/>
          <p:cNvPicPr>
            <a:picLocks noChangeAspect="1"/>
          </p:cNvPicPr>
          <p:nvPr/>
        </p:nvPicPr>
        <p:blipFill rotWithShape="1">
          <a:blip r:embed="rId3"/>
          <a:srcRect t="4851"/>
          <a:stretch/>
        </p:blipFill>
        <p:spPr>
          <a:xfrm>
            <a:off x="-716" y="0"/>
            <a:ext cx="9144000" cy="68580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3 CuadroTexto"/>
          <p:cNvSpPr txBox="1">
            <a:spLocks noChangeArrowheads="1"/>
          </p:cNvSpPr>
          <p:nvPr/>
        </p:nvSpPr>
        <p:spPr bwMode="auto">
          <a:xfrm>
            <a:off x="467544" y="1700808"/>
            <a:ext cx="8219256" cy="4228850"/>
          </a:xfrm>
          <a:prstGeom prst="rect">
            <a:avLst/>
          </a:prstGeom>
          <a:noFill/>
          <a:ln w="9525">
            <a:noFill/>
            <a:miter lim="800000"/>
            <a:headEnd/>
            <a:tailEnd/>
          </a:ln>
        </p:spPr>
        <p:txBody>
          <a:bodyPr wrap="square">
            <a:spAutoFit/>
          </a:bodyPr>
          <a:lstStyle/>
          <a:p>
            <a:pPr algn="just">
              <a:lnSpc>
                <a:spcPct val="120000"/>
              </a:lnSpc>
              <a:spcBef>
                <a:spcPts val="700"/>
              </a:spcBef>
            </a:pPr>
            <a:r>
              <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Las reacciones catalizadas por enzimas presentan un rendimiento del cien por ciento  ya que </a:t>
            </a:r>
            <a:r>
              <a:rPr lang="es-ES"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transforman todo el sustrato en producto</a:t>
            </a:r>
            <a:r>
              <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ES" sz="32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por lo tanto no hay formación de subproductos. Esta propiedad se conoce como </a:t>
            </a:r>
            <a:r>
              <a:rPr lang="es-ES"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eficiencia catalítica</a:t>
            </a:r>
            <a:r>
              <a:rPr lang="es-ES" sz="3200" b="1" cap="small"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27</a:t>
            </a:fld>
            <a:endParaRPr lang="en-GB"/>
          </a:p>
        </p:txBody>
      </p:sp>
      <p:sp>
        <p:nvSpPr>
          <p:cNvPr id="6" name="1 Título"/>
          <p:cNvSpPr txBox="1">
            <a:spLocks/>
          </p:cNvSpPr>
          <p:nvPr/>
        </p:nvSpPr>
        <p:spPr>
          <a:xfrm>
            <a:off x="152400" y="368036"/>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3 CuadroTexto"/>
          <p:cNvSpPr txBox="1">
            <a:spLocks noChangeArrowheads="1"/>
          </p:cNvSpPr>
          <p:nvPr/>
        </p:nvSpPr>
        <p:spPr bwMode="auto">
          <a:xfrm>
            <a:off x="467544" y="1816833"/>
            <a:ext cx="8219256" cy="4108450"/>
          </a:xfrm>
          <a:prstGeom prst="rect">
            <a:avLst/>
          </a:prstGeom>
          <a:noFill/>
          <a:ln w="9525">
            <a:noFill/>
            <a:miter lim="800000"/>
            <a:headEnd/>
            <a:tailEnd/>
          </a:ln>
        </p:spPr>
        <p:txBody>
          <a:bodyPr wrap="square">
            <a:spAutoFit/>
          </a:bodyPr>
          <a:lstStyle/>
          <a:p>
            <a:pPr marL="180975" indent="-180975" algn="just">
              <a:lnSpc>
                <a:spcPct val="150000"/>
              </a:lnSpc>
              <a:buSzPct val="75000"/>
              <a:buFont typeface="Arial" charset="0"/>
              <a:buChar char="•"/>
            </a:pPr>
            <a:r>
              <a:rPr lang="es-ES" sz="3200" b="1"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Las  reacciones enzimáticas tienen la capacidad de reaccionar en </a:t>
            </a:r>
            <a:r>
              <a:rPr lang="es-ES" sz="3200" b="1" cap="small"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condiciones suaves de temperatura y de pH</a:t>
            </a:r>
            <a:r>
              <a:rPr lang="es-ES" sz="3200" b="1" cap="small"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a:p>
            <a:pPr marL="180975" indent="-180975" algn="just">
              <a:lnSpc>
                <a:spcPct val="150000"/>
              </a:lnSpc>
              <a:buSzPct val="75000"/>
            </a:pPr>
            <a:endParaRPr lang="es-ES" sz="1400" b="1"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180975" indent="-180975" algn="just">
              <a:lnSpc>
                <a:spcPct val="150000"/>
              </a:lnSpc>
              <a:buSzPct val="75000"/>
              <a:buFont typeface="Arial" charset="0"/>
              <a:buChar char="•"/>
            </a:pPr>
            <a:r>
              <a:rPr lang="es-ES" sz="3200" b="1"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Por su naturaleza proteica, las enzimas pueden ser </a:t>
            </a:r>
            <a:r>
              <a:rPr lang="es-ES" sz="3200" b="1" cap="small"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desnaturalizas</a:t>
            </a:r>
            <a:r>
              <a:rPr lang="es-ES" sz="3200" b="1" cap="small"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28</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3 CuadroTexto"/>
          <p:cNvSpPr txBox="1">
            <a:spLocks noChangeArrowheads="1"/>
          </p:cNvSpPr>
          <p:nvPr/>
        </p:nvSpPr>
        <p:spPr bwMode="auto">
          <a:xfrm>
            <a:off x="467544" y="1978539"/>
            <a:ext cx="8219256" cy="3293209"/>
          </a:xfrm>
          <a:prstGeom prst="rect">
            <a:avLst/>
          </a:prstGeom>
          <a:noFill/>
          <a:ln w="9525">
            <a:noFill/>
            <a:miter lim="800000"/>
            <a:headEnd/>
            <a:tailEnd/>
          </a:ln>
        </p:spPr>
        <p:txBody>
          <a:bodyPr wrap="square">
            <a:spAutoFit/>
          </a:bodyPr>
          <a:lstStyle/>
          <a:p>
            <a:pPr algn="just">
              <a:lnSpc>
                <a:spcPct val="130000"/>
              </a:lnSpc>
              <a:spcBef>
                <a:spcPts val="700"/>
              </a:spcBef>
              <a:buSzPct val="75000"/>
            </a:pP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actividad de algunas enzimas depende solamente de su </a:t>
            </a:r>
            <a:r>
              <a:rPr lang="es-ES"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ESTRUCTURA PROTEICA</a:t>
            </a:r>
            <a:r>
              <a:rPr lang="es-ES" sz="32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mientras que otras necesitan a demás de un </a:t>
            </a:r>
            <a:r>
              <a:rPr lang="es-ES"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COFACTOR</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La enzimas generalmente constan de dos partes:</a:t>
            </a:r>
            <a:endPar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29</a:t>
            </a:fld>
            <a:endParaRPr lang="en-GB"/>
          </a:p>
        </p:txBody>
      </p:sp>
      <p:sp>
        <p:nvSpPr>
          <p:cNvPr id="7"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511111"/>
            <a:ext cx="8253164" cy="4680520"/>
          </a:xfrm>
        </p:spPr>
        <p:txBody>
          <a:bodyPr>
            <a:noAutofit/>
          </a:bodyPr>
          <a:lstStyle/>
          <a:p>
            <a:pPr algn="just">
              <a:lnSpc>
                <a:spcPct val="107000"/>
              </a:lnSpc>
              <a:spcAft>
                <a:spcPts val="0"/>
              </a:spcAft>
            </a:pP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Ahora bien, la Bioquímica es la ciencia que estudia los procesos químicos que tienen lugar en los seres vivos. Sus propósitos consisten en estudiar: 1. La composición química de los seres vivos (las biomoléculas), 2. Las relaciones que se establecen entre dichos componentes (interacciones), 3. Sus transformaciones en los seres vivos (metabolismo), 4. La regulación de dichos procesos (fisiología). </a:t>
            </a:r>
            <a:endPar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endPar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Por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lo tanto, el estudio de esta ciencia es difícil de percibirse a través de los sentidos ya que los sucesos que tienen lugar en el interior de un ser vivo no son observables a simple vista; se necesita, por tanto,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facilitar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la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comprensión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de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esta clase de conocimientos, a través de la utilización de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diversos recursos, instrumentos y técnicas experimentales que permitan estudiar estos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aspectos </a:t>
            </a:r>
            <a:r>
              <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de difícil observación </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directa.</a:t>
            </a: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983188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3 CuadroTexto"/>
          <p:cNvSpPr txBox="1">
            <a:spLocks noChangeArrowheads="1"/>
          </p:cNvSpPr>
          <p:nvPr/>
        </p:nvSpPr>
        <p:spPr bwMode="auto">
          <a:xfrm>
            <a:off x="467544" y="1537438"/>
            <a:ext cx="8219256" cy="4847481"/>
          </a:xfrm>
          <a:prstGeom prst="rect">
            <a:avLst/>
          </a:prstGeom>
          <a:noFill/>
          <a:ln w="9525">
            <a:noFill/>
            <a:miter lim="800000"/>
            <a:headEnd/>
            <a:tailEnd/>
          </a:ln>
        </p:spPr>
        <p:txBody>
          <a:bodyPr wrap="square">
            <a:spAutoFit/>
          </a:bodyPr>
          <a:lstStyle/>
          <a:p>
            <a:pPr marL="180975" indent="-180975" algn="just">
              <a:lnSpc>
                <a:spcPct val="150000"/>
              </a:lnSpc>
              <a:buSzPct val="75000"/>
              <a:buFont typeface="Arial" pitchFamily="34" charset="0"/>
              <a:buChar char="•"/>
            </a:pPr>
            <a:r>
              <a:rPr lang="es-ES"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APOENZIMA</a:t>
            </a:r>
            <a:r>
              <a:rPr lang="es-ES" sz="32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la parte proteica y por sí misma es catalíticamente inactiva.</a:t>
            </a:r>
          </a:p>
          <a:p>
            <a:pPr marL="180975" indent="-180975" algn="just">
              <a:lnSpc>
                <a:spcPct val="150000"/>
              </a:lnSpc>
              <a:buSzPct val="75000"/>
            </a:pPr>
            <a:endParaRPr lang="es-ES" sz="14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180975" indent="-180975" algn="just">
              <a:lnSpc>
                <a:spcPct val="150000"/>
              </a:lnSpc>
              <a:buSzPct val="75000"/>
              <a:buFont typeface="Arial" pitchFamily="34" charset="0"/>
              <a:buChar char="•"/>
            </a:pPr>
            <a:r>
              <a:rPr lang="es-ES"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COENZIMA</a:t>
            </a:r>
            <a:r>
              <a:rPr lang="es-ES" sz="32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un cofactor de naturaleza metálica (ión metálico) o una vitamina que no se une covalentemente a la enzima.</a:t>
            </a:r>
            <a:endPar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30</a:t>
            </a:fld>
            <a:endParaRPr lang="en-GB"/>
          </a:p>
        </p:txBody>
      </p:sp>
      <p:sp>
        <p:nvSpPr>
          <p:cNvPr id="7"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image.slidesharecdn.com/enzimas-1-120926002208-phpapp02/95/slide-14-728.jpg?134863763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999201"/>
            <a:ext cx="6934200" cy="5200651"/>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pPr>
                <a:defRPr/>
              </a:pPr>
              <a:t>31</a:t>
            </a:fld>
            <a:endParaRPr lang="en-GB" dirty="0"/>
          </a:p>
        </p:txBody>
      </p:sp>
      <p:sp>
        <p:nvSpPr>
          <p:cNvPr id="6" name="1 Título"/>
          <p:cNvSpPr txBox="1">
            <a:spLocks/>
          </p:cNvSpPr>
          <p:nvPr/>
        </p:nvSpPr>
        <p:spPr>
          <a:xfrm>
            <a:off x="152400" y="258568"/>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
        <p:nvSpPr>
          <p:cNvPr id="7" name="Rectángulo 6"/>
          <p:cNvSpPr/>
          <p:nvPr/>
        </p:nvSpPr>
        <p:spPr>
          <a:xfrm>
            <a:off x="2447554" y="6300683"/>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Estructura de una enzima.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Rodwell</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2013</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9819767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11560" y="1700808"/>
            <a:ext cx="7920880" cy="4893647"/>
          </a:xfrm>
          <a:prstGeom prst="rect">
            <a:avLst/>
          </a:prstGeom>
          <a:noFill/>
        </p:spPr>
        <p:txBody>
          <a:bodyPr wrap="square" rtlCol="0">
            <a:spAutoFit/>
          </a:bodyPr>
          <a:lstStyle/>
          <a:p>
            <a:pPr marL="355600" indent="-355600" algn="just">
              <a:lnSpc>
                <a:spcPct val="150000"/>
              </a:lnSpc>
              <a:buFont typeface="Arial" pitchFamily="34" charset="0"/>
              <a:buChar char="•"/>
            </a:pPr>
            <a:r>
              <a:rPr lang="es-ES"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HOLOENZIMA</a:t>
            </a:r>
            <a:r>
              <a:rPr lang="es-ES" sz="3200" b="1" spc="100" dirty="0" smtClean="0">
                <a:solidFill>
                  <a:schemeClr val="accent3"/>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la enzima catalíticamente activa y está formada por la apoenzima y la coenzima.</a:t>
            </a:r>
          </a:p>
          <a:p>
            <a:pPr marL="355600" indent="-355600" algn="just">
              <a:lnSpc>
                <a:spcPct val="150000"/>
              </a:lnSpc>
            </a:pPr>
            <a:endParaRPr lang="es-ES" sz="1600" b="1" spc="100" dirty="0" smtClean="0">
              <a:solidFill>
                <a:schemeClr val="accent3"/>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355600" indent="-355600" algn="just">
              <a:lnSpc>
                <a:spcPct val="150000"/>
              </a:lnSpc>
              <a:buFont typeface="Arial" pitchFamily="34" charset="0"/>
              <a:buChar char="•"/>
            </a:pPr>
            <a:r>
              <a:rPr lang="es-ES"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GRUPO PROSTETICO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la coenzima unida covalentemente   a la proteína.</a:t>
            </a:r>
            <a:endPar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32</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33</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
        <p:nvSpPr>
          <p:cNvPr id="7" name="Rectángulo 6"/>
          <p:cNvSpPr/>
          <p:nvPr/>
        </p:nvSpPr>
        <p:spPr>
          <a:xfrm>
            <a:off x="2447554" y="6300683"/>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Arial" panose="020B0604020202020204" pitchFamily="34" charset="0"/>
                <a:cs typeface="Arial" panose="020B0604020202020204" pitchFamily="34" charset="0"/>
              </a:rPr>
              <a:t>Estructura de una enzima. </a:t>
            </a:r>
          </a:p>
          <a:p>
            <a:pPr algn="ctr"/>
            <a:r>
              <a:rPr lang="es-MX" sz="1200" dirty="0" smtClean="0">
                <a:latin typeface="Arial" panose="020B0604020202020204" pitchFamily="34" charset="0"/>
                <a:cs typeface="Arial" panose="020B0604020202020204" pitchFamily="34" charset="0"/>
              </a:rPr>
              <a:t>Fuente: Murray, 2013</a:t>
            </a:r>
            <a:endParaRPr lang="es-MX" sz="1200" dirty="0">
              <a:latin typeface="Arial" panose="020B0604020202020204" pitchFamily="34" charset="0"/>
              <a:cs typeface="Arial" panose="020B0604020202020204" pitchFamily="34" charset="0"/>
            </a:endParaRPr>
          </a:p>
        </p:txBody>
      </p:sp>
      <p:pic>
        <p:nvPicPr>
          <p:cNvPr id="8" name="Imagen 7"/>
          <p:cNvPicPr>
            <a:picLocks noChangeAspect="1"/>
          </p:cNvPicPr>
          <p:nvPr/>
        </p:nvPicPr>
        <p:blipFill>
          <a:blip r:embed="rId3"/>
          <a:stretch>
            <a:fillRect/>
          </a:stretch>
        </p:blipFill>
        <p:spPr>
          <a:xfrm>
            <a:off x="0" y="-18106"/>
            <a:ext cx="9144000" cy="6975498"/>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467544" y="1844824"/>
            <a:ext cx="8219256" cy="4173450"/>
          </a:xfrm>
          <a:prstGeom prst="rect">
            <a:avLst/>
          </a:prstGeom>
          <a:noFill/>
        </p:spPr>
        <p:txBody>
          <a:bodyPr wrap="square" rtlCol="0">
            <a:spAutoFit/>
          </a:bodyPr>
          <a:lstStyle/>
          <a:p>
            <a:pPr algn="just">
              <a:lnSpc>
                <a:spcPct val="130000"/>
              </a:lnSpc>
              <a:spcBef>
                <a:spcPts val="700"/>
              </a:spcBef>
            </a:pP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Los enzimas son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biomoléculas especializadas en la catálisis de las reacciones químicas que tienen lugar en la célula. Son muy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eficaces como catalizadores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ya que son capaces de aumentar la velocidad de las reacciones químicas mucho más que cualquier catalizador artificial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conocido.</a:t>
            </a:r>
            <a:endParaRPr lang="es-MX" sz="3200" b="1" spc="100" baseline="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34</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21567666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467544" y="1538270"/>
            <a:ext cx="8219256" cy="4506875"/>
          </a:xfrm>
          <a:prstGeom prst="rect">
            <a:avLst/>
          </a:prstGeom>
          <a:noFill/>
        </p:spPr>
        <p:txBody>
          <a:bodyPr wrap="square" rtlCol="0">
            <a:spAutoFit/>
          </a:bodyPr>
          <a:lstStyle/>
          <a:p>
            <a:pPr algn="just">
              <a:lnSpc>
                <a:spcPct val="130000"/>
              </a:lnSpc>
              <a:spcBef>
                <a:spcPts val="700"/>
              </a:spcBef>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demás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son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altamente específicos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ya que cada uno de ellos induce la transformación de un sólo tipo de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sustrato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no de otras que se puedan encontrar en el medio de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reacción</a:t>
            </a:r>
            <a:r>
              <a:rPr lang="es-MX" sz="3200" b="1" spc="100" baseline="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algn="just">
              <a:spcBef>
                <a:spcPts val="700"/>
              </a:spcBef>
            </a:pPr>
            <a:endParaRPr lang="es-MX" sz="1000" b="1" spc="100" baseline="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lnSpc>
                <a:spcPct val="130000"/>
              </a:lnSpc>
              <a:spcBef>
                <a:spcPts val="700"/>
              </a:spcBef>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lgunos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conceptos básicos acerca de la velocidad de las reacciones químicas y el fenómeno de la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catálisis biológica son:</a:t>
            </a:r>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35</a:t>
            </a:fld>
            <a:endParaRPr lang="en-GB"/>
          </a:p>
        </p:txBody>
      </p:sp>
      <p:sp>
        <p:nvSpPr>
          <p:cNvPr id="6" name="1 Título"/>
          <p:cNvSpPr txBox="1">
            <a:spLocks/>
          </p:cNvSpPr>
          <p:nvPr/>
        </p:nvSpPr>
        <p:spPr>
          <a:xfrm>
            <a:off x="152400" y="349098"/>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57158" y="1403307"/>
            <a:ext cx="8501122" cy="5393271"/>
          </a:xfrm>
          <a:prstGeom prst="rect">
            <a:avLst/>
          </a:prstGeom>
          <a:noFill/>
        </p:spPr>
        <p:txBody>
          <a:bodyPr wrap="square" rtlCol="0">
            <a:spAutoFit/>
          </a:bodyPr>
          <a:lstStyle/>
          <a:p>
            <a:pPr algn="just">
              <a:lnSpc>
                <a:spcPct val="130000"/>
              </a:lnSpc>
              <a:spcBef>
                <a:spcPts val="700"/>
              </a:spcBef>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teoría cinética química establece que las reacciones químicas transcurren molécula a molécula de modo que una reacción tal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como</a:t>
            </a:r>
          </a:p>
          <a:p>
            <a:pPr algn="ctr">
              <a:lnSpc>
                <a:spcPct val="130000"/>
              </a:lnSpc>
              <a:spcBef>
                <a:spcPts val="700"/>
              </a:spcBef>
            </a:pPr>
            <a:r>
              <a:rPr lang="es-MX" sz="2800" b="1" spc="100" dirty="0" smtClean="0">
                <a:solidFill>
                  <a:schemeClr val="accent3"/>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2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 (reactivos) → P (productos)</a:t>
            </a:r>
            <a:r>
              <a:rPr lang="es-MX" sz="3200" b="1" spc="100" dirty="0">
                <a:solidFill>
                  <a:schemeClr val="accent5">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endParaRPr lang="es-MX" sz="3200" b="1" spc="100" dirty="0" smtClean="0">
              <a:solidFill>
                <a:schemeClr val="accent5">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lnSpc>
                <a:spcPct val="130000"/>
              </a:lnSpc>
              <a:spcBef>
                <a:spcPts val="700"/>
              </a:spcBef>
            </a:pP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tiene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lugar porque una determinada fracción de la población de moléculas R, en un instante dado, posee energía suficiente como para alcanzar un estado activado llamado </a:t>
            </a:r>
            <a:r>
              <a:rPr lang="es-MX"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estado de </a:t>
            </a: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transición</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36</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42262633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3" cstate="print"/>
          <a:srcRect l="5272" t="11362" r="6308" b="13661"/>
          <a:stretch/>
        </p:blipFill>
        <p:spPr>
          <a:xfrm>
            <a:off x="916012" y="1340768"/>
            <a:ext cx="7344816" cy="4536504"/>
          </a:xfrm>
          <a:prstGeom prst="rect">
            <a:avLst/>
          </a:prstGeom>
        </p:spPr>
      </p:pic>
      <p:sp>
        <p:nvSpPr>
          <p:cNvPr id="5" name="Marcador de número de diapositiva 4"/>
          <p:cNvSpPr>
            <a:spLocks noGrp="1"/>
          </p:cNvSpPr>
          <p:nvPr>
            <p:ph type="sldNum" sz="quarter" idx="12"/>
          </p:nvPr>
        </p:nvSpPr>
        <p:spPr/>
        <p:txBody>
          <a:bodyPr/>
          <a:lstStyle/>
          <a:p>
            <a:pPr>
              <a:defRPr/>
            </a:pPr>
            <a:fld id="{B5613C65-E51C-4D9B-AD43-9C3205BE8DA1}" type="slidenum">
              <a:rPr lang="en-GB" smtClean="0"/>
              <a:pPr>
                <a:defRPr/>
              </a:pPr>
              <a:t>37</a:t>
            </a:fld>
            <a:endParaRPr lang="en-GB"/>
          </a:p>
        </p:txBody>
      </p:sp>
      <p:sp>
        <p:nvSpPr>
          <p:cNvPr id="7"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
        <p:nvSpPr>
          <p:cNvPr id="6" name="Rectángulo 5"/>
          <p:cNvSpPr/>
          <p:nvPr/>
        </p:nvSpPr>
        <p:spPr>
          <a:xfrm>
            <a:off x="1826991" y="6055178"/>
            <a:ext cx="5523226" cy="5259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Cinética de una reacción enzimática. </a:t>
            </a:r>
          </a:p>
          <a:p>
            <a:pPr lvl="0" algn="ctr" fontAlgn="auto">
              <a:spcAft>
                <a:spcPts val="0"/>
              </a:spcAft>
              <a:defRPr/>
            </a:pP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http</a:t>
            </a:r>
            <a:r>
              <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://depa.pquim.unam.mx/proteinas/enzimas/img1c.html</a:t>
            </a:r>
            <a:endParaRPr lang="es-ES" sz="1200" b="1" dirty="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4062929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467544" y="2199473"/>
            <a:ext cx="8219256" cy="2973122"/>
          </a:xfrm>
          <a:prstGeom prst="rect">
            <a:avLst/>
          </a:prstGeom>
          <a:noFill/>
        </p:spPr>
        <p:txBody>
          <a:bodyPr wrap="square" rtlCol="0">
            <a:spAutoFit/>
          </a:bodyPr>
          <a:lstStyle/>
          <a:p>
            <a:pPr algn="just">
              <a:lnSpc>
                <a:spcPct val="130000"/>
              </a:lnSpc>
              <a:spcBef>
                <a:spcPts val="700"/>
              </a:spcBef>
            </a:pP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el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estado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de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transición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muy fácil que se rompan o se formen uno o más enlaces químicos para formar los productos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frecuente confundir el estado de transición con un intermediario de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reacción.</a:t>
            </a:r>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38</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14783998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570384"/>
            <a:ext cx="8839200" cy="914400"/>
          </a:xfrm>
        </p:spPr>
        <p:txBody>
          <a:bodyPr>
            <a:normAutofit/>
          </a:bodyPr>
          <a:lstStyle/>
          <a:p>
            <a:pPr algn="ctr" eaLnBrk="1" hangingPunct="1">
              <a:defRPr/>
            </a:pPr>
            <a:r>
              <a:rPr lang="es-ES" sz="3600" b="1" dirty="0" smtClean="0">
                <a:solidFill>
                  <a:schemeClr val="accent3"/>
                </a:solidFill>
                <a:effectLst>
                  <a:outerShdw blurRad="38100" dist="38100" dir="2700000" algn="tl">
                    <a:srgbClr val="000000">
                      <a:alpha val="43137"/>
                    </a:srgbClr>
                  </a:outerShdw>
                </a:effectLst>
                <a:latin typeface="Microsoft Sans Serif" pitchFamily="34" charset="0"/>
                <a:cs typeface="Microsoft Sans Serif" pitchFamily="34" charset="0"/>
              </a:rPr>
              <a:t>CARACTERISTICAS DE LAS ENZIMAS</a:t>
            </a:r>
          </a:p>
        </p:txBody>
      </p:sp>
      <p:pic>
        <p:nvPicPr>
          <p:cNvPr id="3" name="Imagen 2"/>
          <p:cNvPicPr>
            <a:picLocks noChangeAspect="1"/>
          </p:cNvPicPr>
          <p:nvPr/>
        </p:nvPicPr>
        <p:blipFill>
          <a:blip r:embed="rId3" cstate="print"/>
          <a:stretch>
            <a:fillRect/>
          </a:stretch>
        </p:blipFill>
        <p:spPr>
          <a:xfrm>
            <a:off x="-23491" y="0"/>
            <a:ext cx="9218585" cy="6858000"/>
          </a:xfrm>
          <a:prstGeom prst="rect">
            <a:avLst/>
          </a:prstGeom>
        </p:spPr>
      </p:pic>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39</a:t>
            </a:fld>
            <a:endParaRPr lang="en-GB"/>
          </a:p>
        </p:txBody>
      </p:sp>
    </p:spTree>
    <p:extLst>
      <p:ext uri="{BB962C8B-B14F-4D97-AF65-F5344CB8AC3E}">
        <p14:creationId xmlns:p14="http://schemas.microsoft.com/office/powerpoint/2010/main" val="23369676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95300" y="1073426"/>
            <a:ext cx="8253164" cy="5307902"/>
          </a:xfrm>
        </p:spPr>
        <p:txBody>
          <a:bodyPr>
            <a:noAutofit/>
          </a:bodyPr>
          <a:lstStyle/>
          <a:p>
            <a:pPr algn="just">
              <a:lnSpc>
                <a:spcPct val="107000"/>
              </a:lnSpc>
              <a:spcAft>
                <a:spcPts val="0"/>
              </a:spcAft>
            </a:pPr>
            <a:r>
              <a:rPr lang="es-MX" sz="2000" dirty="0" smtClean="0">
                <a:solidFill>
                  <a:srgbClr val="FFFFEF"/>
                </a:solidFill>
                <a:latin typeface="Microsoft Sans Serif" panose="020B0604020202020204" pitchFamily="34" charset="0"/>
                <a:ea typeface="Calibri" panose="020F0502020204030204" pitchFamily="34" charset="0"/>
              </a:rPr>
              <a:t>Por </a:t>
            </a:r>
            <a:r>
              <a:rPr lang="es-MX" sz="2000" dirty="0">
                <a:solidFill>
                  <a:srgbClr val="FFFFEF"/>
                </a:solidFill>
                <a:latin typeface="Microsoft Sans Serif" panose="020B0604020202020204" pitchFamily="34" charset="0"/>
                <a:ea typeface="Calibri" panose="020F0502020204030204" pitchFamily="34" charset="0"/>
              </a:rPr>
              <a:t>esta razón, una presentación </a:t>
            </a:r>
            <a:r>
              <a:rPr lang="es-MX" sz="2000" dirty="0" smtClean="0">
                <a:solidFill>
                  <a:srgbClr val="FFFFEF"/>
                </a:solidFill>
                <a:latin typeface="Microsoft Sans Serif" panose="020B0604020202020204" pitchFamily="34" charset="0"/>
                <a:ea typeface="Calibri" panose="020F0502020204030204" pitchFamily="34" charset="0"/>
              </a:rPr>
              <a:t>con </a:t>
            </a:r>
            <a:r>
              <a:rPr lang="es-MX" sz="2000" dirty="0">
                <a:solidFill>
                  <a:srgbClr val="FFFFEF"/>
                </a:solidFill>
                <a:latin typeface="Microsoft Sans Serif" panose="020B0604020202020204" pitchFamily="34" charset="0"/>
                <a:ea typeface="Calibri" panose="020F0502020204030204" pitchFamily="34" charset="0"/>
              </a:rPr>
              <a:t>diapositivas es un recurso didáctico, un medio o material, del que se dispone para conducir el aprendizaje de los alumnos; facilitando el desarrollo de contenidos específicos de un área en particular, el desarrollo de mecanismos de expresión y comunicación; así como el desarrollo de la imaginación y la capacidad creadora. </a:t>
            </a:r>
            <a:r>
              <a:rPr lang="es-MX" sz="2000" dirty="0" smtClean="0">
                <a:solidFill>
                  <a:srgbClr val="FFFFEF"/>
                </a:solidFill>
                <a:latin typeface="Microsoft Sans Serif" panose="020B0604020202020204" pitchFamily="34" charset="0"/>
                <a:ea typeface="Calibri" panose="020F0502020204030204" pitchFamily="34" charset="0"/>
              </a:rPr>
              <a:t>Consecuentemente para </a:t>
            </a:r>
            <a:r>
              <a:rPr lang="es-MX" sz="2000" dirty="0">
                <a:solidFill>
                  <a:srgbClr val="FFFFEF"/>
                </a:solidFill>
                <a:latin typeface="Microsoft Sans Serif" panose="020B0604020202020204" pitchFamily="34" charset="0"/>
                <a:ea typeface="Calibri" panose="020F0502020204030204" pitchFamily="34" charset="0"/>
              </a:rPr>
              <a:t>los estudiantes representa una aproximación a la realidad de </a:t>
            </a:r>
            <a:r>
              <a:rPr lang="es-MX" sz="2000" dirty="0" smtClean="0">
                <a:solidFill>
                  <a:srgbClr val="FFFFEF"/>
                </a:solidFill>
                <a:latin typeface="Microsoft Sans Serif" panose="020B0604020202020204" pitchFamily="34" charset="0"/>
                <a:ea typeface="Calibri" panose="020F0502020204030204" pitchFamily="34" charset="0"/>
              </a:rPr>
              <a:t>lo </a:t>
            </a:r>
            <a:r>
              <a:rPr lang="es-MX" sz="2000" dirty="0">
                <a:solidFill>
                  <a:srgbClr val="FFFFEF"/>
                </a:solidFill>
                <a:latin typeface="Microsoft Sans Serif" panose="020B0604020202020204" pitchFamily="34" charset="0"/>
                <a:ea typeface="Calibri" panose="020F0502020204030204" pitchFamily="34" charset="0"/>
              </a:rPr>
              <a:t>que se quiere enseñar, ofreciéndoles una noción más exacta de los hechos o fenómenos que se deben </a:t>
            </a:r>
            <a:r>
              <a:rPr lang="es-MX" sz="2000" dirty="0" smtClean="0">
                <a:solidFill>
                  <a:srgbClr val="FFFFEF"/>
                </a:solidFill>
                <a:latin typeface="Microsoft Sans Serif" panose="020B0604020202020204" pitchFamily="34" charset="0"/>
                <a:ea typeface="Calibri" panose="020F0502020204030204" pitchFamily="34" charset="0"/>
              </a:rPr>
              <a:t>estudiar.</a:t>
            </a:r>
            <a:r>
              <a:rPr lang="es-MX" sz="20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just">
              <a:lnSpc>
                <a:spcPct val="107000"/>
              </a:lnSpc>
              <a:spcAft>
                <a:spcPts val="0"/>
              </a:spcAft>
            </a:pPr>
            <a:endPar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pPr algn="just">
              <a:lnSpc>
                <a:spcPct val="107000"/>
              </a:lnSpc>
              <a:spcAft>
                <a:spcPts val="0"/>
              </a:spcAft>
            </a:pP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Finalmente, el tema “Enzimas, catalizadores biológicos” forma parte de la unidad temática “Proteínas, estructura y funciones” del programa de estudios de la unidad de aprendizaje de Bioquímica Básica, y es de gran relevancia ya que gracias a estas biomoléculas se catalizan las miles de reacciones metabólicas que se llevan a cabo en las células de todos los seres vivos. </a:t>
            </a: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3891729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57158" y="2018298"/>
            <a:ext cx="8501122" cy="3613297"/>
          </a:xfrm>
          <a:prstGeom prst="rect">
            <a:avLst/>
          </a:prstGeom>
          <a:noFill/>
        </p:spPr>
        <p:txBody>
          <a:bodyPr wrap="square" rtlCol="0">
            <a:spAutoFit/>
          </a:bodyPr>
          <a:lstStyle/>
          <a:p>
            <a:pPr algn="just">
              <a:lnSpc>
                <a:spcPct val="130000"/>
              </a:lnSpc>
              <a:spcBef>
                <a:spcPts val="700"/>
              </a:spcBef>
            </a:pP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Sin embargo,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este estado no es ninguna especie química concreta, sino que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puede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definirse con más exactitud como un </a:t>
            </a:r>
            <a:r>
              <a:rPr lang="es-MX" sz="32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momento molecular fugaz</a:t>
            </a:r>
            <a:r>
              <a:rPr lang="es-MX" sz="32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altamente inestable, en el que uno o más enlaces químicos están muy próximos a romperse o a formarse</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40</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6693895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21439" y="2463374"/>
            <a:ext cx="8501122" cy="2492990"/>
          </a:xfrm>
          <a:prstGeom prst="rect">
            <a:avLst/>
          </a:prstGeom>
          <a:noFill/>
        </p:spPr>
        <p:txBody>
          <a:bodyPr wrap="square" rtlCol="0">
            <a:spAutoFit/>
          </a:bodyPr>
          <a:lstStyle/>
          <a:p>
            <a:pPr algn="just">
              <a:lnSpc>
                <a:spcPct val="130000"/>
              </a:lnSpc>
              <a:spcBef>
                <a:spcPts val="700"/>
              </a:spcBef>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velocidad de una reacción química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proporcional al número de moléculas por unidad de tiempo con energía suficiente para alcanzar el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estado de transición</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28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41</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3198510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21439" y="1547323"/>
            <a:ext cx="8501122" cy="4893647"/>
          </a:xfrm>
          <a:prstGeom prst="rect">
            <a:avLst/>
          </a:prstGeom>
          <a:noFill/>
        </p:spPr>
        <p:txBody>
          <a:bodyPr wrap="square" rtlCol="0">
            <a:spAutoFit/>
          </a:bodyPr>
          <a:lstStyle/>
          <a:p>
            <a:pPr algn="just">
              <a:lnSpc>
                <a:spcPct val="130000"/>
              </a:lnSpc>
              <a:spcBef>
                <a:spcPts val="700"/>
              </a:spcBef>
            </a:pP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Este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estado de transición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posee una energía superior a la de los reactivos y a la de los productos constituyendo entre ellos una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barrera energética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que debe superarse para que la reacción tenga lugar. La diferencia entre la energía de los reactivos y la del estado de transición recibe el nombre de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energía libre de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activación</a:t>
            </a:r>
            <a:r>
              <a:rPr lang="es-MX"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MX" sz="28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42</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21216474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467543" y="1340768"/>
            <a:ext cx="8219257" cy="5213735"/>
          </a:xfrm>
          <a:prstGeom prst="rect">
            <a:avLst/>
          </a:prstGeom>
          <a:noFill/>
        </p:spPr>
        <p:txBody>
          <a:bodyPr wrap="square" rtlCol="0">
            <a:spAutoFit/>
          </a:bodyPr>
          <a:lstStyle/>
          <a:p>
            <a:pPr algn="just">
              <a:lnSpc>
                <a:spcPct val="130000"/>
              </a:lnSpc>
              <a:spcBef>
                <a:spcPts val="700"/>
              </a:spcBef>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Existen dos métodos generales mediante los cuales puede acelerarse la velocidad de una reacción química. Uno de ellos consiste en la</a:t>
            </a:r>
            <a:r>
              <a:rPr lang="es-MX" sz="28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elevación de la temperatura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modo que al incrementarse el movimiento térmico de las moléculas reaccionantes aumenta la fracción de moléculas que poseen energía suficiente para alcanzar el estado de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transición.</a:t>
            </a:r>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43</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35733905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332656"/>
            <a:ext cx="8839200" cy="914400"/>
          </a:xfrm>
        </p:spPr>
        <p:txBody>
          <a:bodyPr>
            <a:normAutofit/>
          </a:bodyPr>
          <a:lstStyle/>
          <a:p>
            <a:pPr algn="ctr" eaLnBrk="1" hangingPunct="1">
              <a:defRPr/>
            </a:pPr>
            <a:r>
              <a:rPr lang="es-ES" sz="3600" b="1" dirty="0" smtClean="0">
                <a:solidFill>
                  <a:schemeClr val="accent3"/>
                </a:solidFill>
                <a:effectLst>
                  <a:outerShdw blurRad="38100" dist="38100" dir="2700000" algn="tl">
                    <a:srgbClr val="000000">
                      <a:alpha val="43137"/>
                    </a:srgbClr>
                  </a:outerShdw>
                </a:effectLst>
                <a:latin typeface="Microsoft Sans Serif" pitchFamily="34" charset="0"/>
                <a:cs typeface="Microsoft Sans Serif" pitchFamily="34" charset="0"/>
              </a:rPr>
              <a:t>CARACTERISTICAS DE LAS ENZIMAS</a:t>
            </a:r>
          </a:p>
        </p:txBody>
      </p:sp>
      <p:pic>
        <p:nvPicPr>
          <p:cNvPr id="3" name="Imagen 2"/>
          <p:cNvPicPr>
            <a:picLocks noChangeAspect="1"/>
          </p:cNvPicPr>
          <p:nvPr/>
        </p:nvPicPr>
        <p:blipFill rotWithShape="1">
          <a:blip r:embed="rId3" cstate="print"/>
          <a:srcRect l="227" r="-1"/>
          <a:stretch/>
        </p:blipFill>
        <p:spPr>
          <a:xfrm>
            <a:off x="-36512" y="0"/>
            <a:ext cx="9180512" cy="6858000"/>
          </a:xfrm>
          <a:prstGeom prst="rect">
            <a:avLst/>
          </a:prstGeom>
        </p:spPr>
      </p:pic>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44</a:t>
            </a:fld>
            <a:endParaRPr lang="en-GB"/>
          </a:p>
        </p:txBody>
      </p:sp>
    </p:spTree>
    <p:extLst>
      <p:ext uri="{BB962C8B-B14F-4D97-AF65-F5344CB8AC3E}">
        <p14:creationId xmlns:p14="http://schemas.microsoft.com/office/powerpoint/2010/main" val="28073516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467543" y="1692598"/>
            <a:ext cx="8219257" cy="4253472"/>
          </a:xfrm>
          <a:prstGeom prst="rect">
            <a:avLst/>
          </a:prstGeom>
          <a:noFill/>
        </p:spPr>
        <p:txBody>
          <a:bodyPr wrap="square" rtlCol="0">
            <a:spAutoFit/>
          </a:bodyPr>
          <a:lstStyle/>
          <a:p>
            <a:pPr algn="just">
              <a:lnSpc>
                <a:spcPct val="130000"/>
              </a:lnSpc>
              <a:spcBef>
                <a:spcPts val="700"/>
              </a:spcBef>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El otro método consiste en usar un</a:t>
            </a:r>
            <a:r>
              <a:rPr lang="es-MX" sz="28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catalizador</a:t>
            </a:r>
            <a:r>
              <a:rPr lang="es-MX" sz="2800" b="1" spc="100" dirty="0">
                <a:solidFill>
                  <a:srgbClr val="FFFFCC"/>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2800" b="1" spc="100" dirty="0">
                <a:solidFill>
                  <a:schemeClr val="accent3"/>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sustancia que se combina de un modo transitorio con los reaccionantes de manera que éstos alcanzan un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estado de transición de menor energía de activación</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cuando se forman los productos se regenera el catalizador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libre.</a:t>
            </a:r>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45</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41188335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332656"/>
            <a:ext cx="8839200" cy="914400"/>
          </a:xfrm>
        </p:spPr>
        <p:txBody>
          <a:bodyPr>
            <a:normAutofit/>
          </a:bodyPr>
          <a:lstStyle/>
          <a:p>
            <a:pPr algn="ctr" eaLnBrk="1" hangingPunct="1">
              <a:defRPr/>
            </a:pPr>
            <a:r>
              <a:rPr lang="es-ES" sz="3600" b="1" dirty="0" smtClean="0">
                <a:solidFill>
                  <a:schemeClr val="accent3"/>
                </a:solidFill>
                <a:effectLst>
                  <a:outerShdw blurRad="38100" dist="38100" dir="2700000" algn="tl">
                    <a:srgbClr val="000000">
                      <a:alpha val="43137"/>
                    </a:srgbClr>
                  </a:outerShdw>
                </a:effectLst>
                <a:latin typeface="Microsoft Sans Serif" pitchFamily="34" charset="0"/>
                <a:cs typeface="Microsoft Sans Serif" pitchFamily="34" charset="0"/>
              </a:rPr>
              <a:t>CARACTERISTICAS DE LAS ENZIMAS</a:t>
            </a:r>
          </a:p>
        </p:txBody>
      </p:sp>
      <p:pic>
        <p:nvPicPr>
          <p:cNvPr id="3" name="Imagen 2"/>
          <p:cNvPicPr>
            <a:picLocks noChangeAspect="1"/>
          </p:cNvPicPr>
          <p:nvPr/>
        </p:nvPicPr>
        <p:blipFill>
          <a:blip r:embed="rId3" cstate="print"/>
          <a:stretch>
            <a:fillRect/>
          </a:stretch>
        </p:blipFill>
        <p:spPr>
          <a:xfrm>
            <a:off x="-2082" y="0"/>
            <a:ext cx="9146082" cy="6858000"/>
          </a:xfrm>
          <a:prstGeom prst="rect">
            <a:avLst/>
          </a:prstGeom>
        </p:spPr>
      </p:pic>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46</a:t>
            </a:fld>
            <a:endParaRPr lang="en-GB"/>
          </a:p>
        </p:txBody>
      </p:sp>
      <p:sp>
        <p:nvSpPr>
          <p:cNvPr id="5" name="Rectángulo 4"/>
          <p:cNvSpPr/>
          <p:nvPr/>
        </p:nvSpPr>
        <p:spPr>
          <a:xfrm>
            <a:off x="6372200" y="6482863"/>
            <a:ext cx="277055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05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050" b="1"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Wikimedia</a:t>
            </a:r>
            <a:r>
              <a:rPr lang="es-MX" sz="105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1050" b="1"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C</a:t>
            </a:r>
            <a:r>
              <a:rPr lang="es-MX" sz="1050" b="1" dirty="0" err="1"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ommons</a:t>
            </a:r>
            <a:r>
              <a:rPr lang="es-MX" sz="1050" b="1" dirty="0" smtClean="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050" b="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243000890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467543" y="1628800"/>
            <a:ext cx="8219257" cy="4493538"/>
          </a:xfrm>
          <a:prstGeom prst="rect">
            <a:avLst/>
          </a:prstGeom>
          <a:noFill/>
        </p:spPr>
        <p:txBody>
          <a:bodyPr wrap="square" rtlCol="0">
            <a:spAutoFit/>
          </a:bodyPr>
          <a:lstStyle/>
          <a:p>
            <a:pPr algn="just">
              <a:spcBef>
                <a:spcPts val="0"/>
              </a:spcBef>
            </a:pP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Así, un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catalizador</a:t>
            </a:r>
            <a:r>
              <a:rPr lang="es-MX" sz="2400" b="1" spc="100" dirty="0">
                <a:solidFill>
                  <a:schemeClr val="accent3"/>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una sustancia que, sin consumirse en el proceso, aumenta la velocidad de una reacción química </a:t>
            </a:r>
            <a:r>
              <a:rPr lang="es-MX" sz="34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rebajando la barrera de energía de </a:t>
            </a:r>
            <a:r>
              <a:rPr lang="es-MX" sz="34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activación</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conveniente resaltar el hecho de que los catalizadores no alteran los equilibrios de las reacciones químicas, sólo consiguen que dichos equilibrios se alcancen más rápidamente de lo que lo harían en ausencia de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catalizador.</a:t>
            </a:r>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47</a:t>
            </a:fld>
            <a:endParaRPr lang="en-GB"/>
          </a:p>
        </p:txBody>
      </p:sp>
      <p:sp>
        <p:nvSpPr>
          <p:cNvPr id="6" name="1 Título"/>
          <p:cNvSpPr txBox="1">
            <a:spLocks/>
          </p:cNvSpPr>
          <p:nvPr/>
        </p:nvSpPr>
        <p:spPr>
          <a:xfrm>
            <a:off x="152400" y="332656"/>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33421646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cstate="print"/>
          <a:stretch>
            <a:fillRect/>
          </a:stretch>
        </p:blipFill>
        <p:spPr>
          <a:xfrm>
            <a:off x="539552" y="1368343"/>
            <a:ext cx="8080164" cy="4503231"/>
          </a:xfrm>
          <a:prstGeom prst="rect">
            <a:avLst/>
          </a:prstGeom>
        </p:spPr>
      </p:pic>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48</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
        <p:nvSpPr>
          <p:cNvPr id="7" name="Rectángulo 6"/>
          <p:cNvSpPr/>
          <p:nvPr/>
        </p:nvSpPr>
        <p:spPr>
          <a:xfrm>
            <a:off x="1826991" y="6065811"/>
            <a:ext cx="5523226" cy="5259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Cinética de una reacción enzimática. </a:t>
            </a:r>
          </a:p>
          <a:p>
            <a:pPr lvl="0" algn="ctr" fontAlgn="auto">
              <a:spcAft>
                <a:spcPts val="0"/>
              </a:spcAft>
              <a:defRPr/>
            </a:pP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http</a:t>
            </a:r>
            <a:r>
              <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://depa.pquim.unam.mx/proteinas/enzimas/img1c.html</a:t>
            </a:r>
            <a:endParaRPr lang="es-ES" sz="1200" b="1" dirty="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6985992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cstate="print"/>
          <a:stretch>
            <a:fillRect/>
          </a:stretch>
        </p:blipFill>
        <p:spPr>
          <a:xfrm>
            <a:off x="666815" y="1578635"/>
            <a:ext cx="7825960" cy="421643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49</a:t>
            </a:fld>
            <a:endParaRPr lang="en-GB"/>
          </a:p>
        </p:txBody>
      </p:sp>
      <p:sp>
        <p:nvSpPr>
          <p:cNvPr id="6" name="1 Título"/>
          <p:cNvSpPr txBox="1">
            <a:spLocks/>
          </p:cNvSpPr>
          <p:nvPr/>
        </p:nvSpPr>
        <p:spPr>
          <a:xfrm>
            <a:off x="152400" y="332656"/>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
        <p:nvSpPr>
          <p:cNvPr id="7" name="Rectángulo 6"/>
          <p:cNvSpPr/>
          <p:nvPr/>
        </p:nvSpPr>
        <p:spPr>
          <a:xfrm>
            <a:off x="2438501" y="6162881"/>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Campbell, 2016</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90433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43620" y="1988840"/>
            <a:ext cx="8254962" cy="3456384"/>
          </a:xfrm>
        </p:spPr>
        <p:txBody>
          <a:bodyPr>
            <a:noAutofit/>
          </a:bodyPr>
          <a:lstStyle/>
          <a:p>
            <a:pPr algn="just">
              <a:lnSpc>
                <a:spcPct val="107000"/>
              </a:lnSpc>
              <a:spcAft>
                <a:spcPts val="0"/>
              </a:spcAft>
            </a:pP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Con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base en su trascendencia representa una sección muy importante, no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sólo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para la Unidad de Aprendiza de Bioquímica Básica, sino para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el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área Bioquímica, en general. </a:t>
            </a:r>
            <a:endPar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endParaRPr>
          </a:p>
          <a:p>
            <a:pPr algn="just">
              <a:lnSpc>
                <a:spcPct val="107000"/>
              </a:lnSpc>
            </a:pPr>
            <a:endParaRPr lang="es-MX" sz="12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endParaRPr>
          </a:p>
          <a:p>
            <a:pPr algn="just">
              <a:lnSpc>
                <a:spcPct val="107000"/>
              </a:lnSpc>
            </a:pP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Esta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presentación incluye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las nociones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elementales que se deben comprender acerca de las Enzimas para identificar sus propiedades fisicoquímicas, las cuales permiten llevar a cabo las reacciones metabólicas en los sistemas biológicos, relacionándolas, además, con aspectos funcionales y dinámicos de una célula hasta los seres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vivos que muestran </a:t>
            </a:r>
            <a:r>
              <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niveles más altos de </a:t>
            </a:r>
            <a:r>
              <a:rPr lang="es-MX" sz="2000" dirty="0" smtClean="0">
                <a:solidFill>
                  <a:srgbClr val="FFFFEF"/>
                </a:solidFill>
                <a:latin typeface="Microsoft Sans Serif" panose="020B0604020202020204" pitchFamily="34" charset="0"/>
                <a:ea typeface="Calibri" panose="020F0502020204030204" pitchFamily="34" charset="0"/>
                <a:cs typeface="Times New Roman" panose="02020603050405020304" pitchFamily="18" charset="0"/>
              </a:rPr>
              <a:t>organización.</a:t>
            </a:r>
            <a:endParaRPr lang="es-MX" sz="2000" dirty="0">
              <a:solidFill>
                <a:srgbClr val="FFFFEF"/>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Microsoft Sans Serif"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s-MX" sz="20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 name="Rectangle 2"/>
          <p:cNvSpPr txBox="1">
            <a:spLocks noChangeArrowheads="1"/>
          </p:cNvSpPr>
          <p:nvPr/>
        </p:nvSpPr>
        <p:spPr>
          <a:xfrm>
            <a:off x="495300" y="214967"/>
            <a:ext cx="8153400" cy="72008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Guía para su uso</a:t>
            </a:r>
            <a:endPar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6741909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467544" y="1772816"/>
            <a:ext cx="8219256" cy="4247317"/>
          </a:xfrm>
          <a:prstGeom prst="rect">
            <a:avLst/>
          </a:prstGeom>
          <a:noFill/>
        </p:spPr>
        <p:txBody>
          <a:bodyPr wrap="square" rtlCol="0">
            <a:spAutoFit/>
          </a:bodyPr>
          <a:lstStyle/>
          <a:p>
            <a:pPr algn="just">
              <a:spcBef>
                <a:spcPts val="0"/>
              </a:spcBef>
            </a:pPr>
            <a:r>
              <a:rPr lang="es-MX" sz="3000" b="1" spc="100" baseline="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Las moléculas de enzimas contienen hendiduras o cavidades denominadas </a:t>
            </a:r>
            <a:r>
              <a:rPr lang="es-MX" sz="3000" b="1" spc="100" baseline="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SITIO ACTIVO</a:t>
            </a:r>
            <a:r>
              <a:rPr lang="es-MX" sz="3000" b="1" spc="100" baseline="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El sitio activo está formado por las cadenas laterales de residuos específicos, lo que ocasiona que tenga un arreglo tridimensional particular, diferente al resto de la proteína. El sitio activo</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presenta a</a:t>
            </a:r>
            <a:r>
              <a:rPr lang="es-MX" sz="3000" b="1" spc="100" baseline="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finidad por la estructura tridimensional del sustrato. </a:t>
            </a: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50</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157224301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2" name="Group 2"/>
          <p:cNvGrpSpPr>
            <a:grpSpLocks/>
          </p:cNvGrpSpPr>
          <p:nvPr/>
        </p:nvGrpSpPr>
        <p:grpSpPr bwMode="auto">
          <a:xfrm>
            <a:off x="1187624" y="2056714"/>
            <a:ext cx="6912767" cy="3085415"/>
            <a:chOff x="893" y="5034"/>
            <a:chExt cx="7094" cy="2246"/>
          </a:xfrm>
          <a:effectLst>
            <a:outerShdw blurRad="50800" dist="38100" dir="2700000" algn="tl" rotWithShape="0">
              <a:prstClr val="black">
                <a:alpha val="40000"/>
              </a:prstClr>
            </a:outerShdw>
          </a:effectLst>
        </p:grpSpPr>
        <p:grpSp>
          <p:nvGrpSpPr>
            <p:cNvPr id="71683" name="Group 3"/>
            <p:cNvGrpSpPr>
              <a:grpSpLocks/>
            </p:cNvGrpSpPr>
            <p:nvPr/>
          </p:nvGrpSpPr>
          <p:grpSpPr bwMode="auto">
            <a:xfrm>
              <a:off x="893" y="5034"/>
              <a:ext cx="7094" cy="2136"/>
              <a:chOff x="893" y="5034"/>
              <a:chExt cx="7094" cy="2136"/>
            </a:xfrm>
          </p:grpSpPr>
          <p:sp>
            <p:nvSpPr>
              <p:cNvPr id="71684" name="Freeform 4"/>
              <p:cNvSpPr>
                <a:spLocks/>
              </p:cNvSpPr>
              <p:nvPr/>
            </p:nvSpPr>
            <p:spPr bwMode="auto">
              <a:xfrm>
                <a:off x="893" y="5034"/>
                <a:ext cx="1897" cy="1847"/>
              </a:xfrm>
              <a:custGeom>
                <a:avLst/>
                <a:gdLst/>
                <a:ahLst/>
                <a:cxnLst>
                  <a:cxn ang="0">
                    <a:pos x="727" y="180"/>
                  </a:cxn>
                  <a:cxn ang="0">
                    <a:pos x="187" y="360"/>
                  </a:cxn>
                  <a:cxn ang="0">
                    <a:pos x="7" y="900"/>
                  </a:cxn>
                  <a:cxn ang="0">
                    <a:pos x="229" y="957"/>
                  </a:cxn>
                  <a:cxn ang="0">
                    <a:pos x="70" y="1262"/>
                  </a:cxn>
                  <a:cxn ang="0">
                    <a:pos x="187" y="1620"/>
                  </a:cxn>
                  <a:cxn ang="0">
                    <a:pos x="547" y="1800"/>
                  </a:cxn>
                  <a:cxn ang="0">
                    <a:pos x="727" y="1800"/>
                  </a:cxn>
                  <a:cxn ang="0">
                    <a:pos x="924" y="1518"/>
                  </a:cxn>
                  <a:cxn ang="0">
                    <a:pos x="1022" y="1713"/>
                  </a:cxn>
                  <a:cxn ang="0">
                    <a:pos x="1447" y="1620"/>
                  </a:cxn>
                  <a:cxn ang="0">
                    <a:pos x="1627" y="1620"/>
                  </a:cxn>
                  <a:cxn ang="0">
                    <a:pos x="1807" y="1440"/>
                  </a:cxn>
                  <a:cxn ang="0">
                    <a:pos x="1807" y="1080"/>
                  </a:cxn>
                  <a:cxn ang="0">
                    <a:pos x="1267" y="900"/>
                  </a:cxn>
                  <a:cxn ang="0">
                    <a:pos x="907" y="1080"/>
                  </a:cxn>
                  <a:cxn ang="0">
                    <a:pos x="727" y="900"/>
                  </a:cxn>
                  <a:cxn ang="0">
                    <a:pos x="930" y="737"/>
                  </a:cxn>
                  <a:cxn ang="0">
                    <a:pos x="1087" y="540"/>
                  </a:cxn>
                  <a:cxn ang="0">
                    <a:pos x="1267" y="540"/>
                  </a:cxn>
                  <a:cxn ang="0">
                    <a:pos x="1267" y="360"/>
                  </a:cxn>
                  <a:cxn ang="0">
                    <a:pos x="1087" y="180"/>
                  </a:cxn>
                  <a:cxn ang="0">
                    <a:pos x="907" y="0"/>
                  </a:cxn>
                  <a:cxn ang="0">
                    <a:pos x="727" y="180"/>
                  </a:cxn>
                </a:cxnLst>
                <a:rect l="0" t="0" r="r" b="b"/>
                <a:pathLst>
                  <a:path w="1897" h="1847">
                    <a:moveTo>
                      <a:pt x="727" y="180"/>
                    </a:moveTo>
                    <a:cubicBezTo>
                      <a:pt x="607" y="240"/>
                      <a:pt x="307" y="240"/>
                      <a:pt x="187" y="360"/>
                    </a:cubicBezTo>
                    <a:cubicBezTo>
                      <a:pt x="67" y="480"/>
                      <a:pt x="0" y="801"/>
                      <a:pt x="7" y="900"/>
                    </a:cubicBezTo>
                    <a:cubicBezTo>
                      <a:pt x="14" y="999"/>
                      <a:pt x="219" y="897"/>
                      <a:pt x="229" y="957"/>
                    </a:cubicBezTo>
                    <a:cubicBezTo>
                      <a:pt x="239" y="1017"/>
                      <a:pt x="77" y="1152"/>
                      <a:pt x="70" y="1262"/>
                    </a:cubicBezTo>
                    <a:cubicBezTo>
                      <a:pt x="63" y="1372"/>
                      <a:pt x="108" y="1530"/>
                      <a:pt x="187" y="1620"/>
                    </a:cubicBezTo>
                    <a:cubicBezTo>
                      <a:pt x="266" y="1710"/>
                      <a:pt x="457" y="1770"/>
                      <a:pt x="547" y="1800"/>
                    </a:cubicBezTo>
                    <a:cubicBezTo>
                      <a:pt x="637" y="1830"/>
                      <a:pt x="664" y="1847"/>
                      <a:pt x="727" y="1800"/>
                    </a:cubicBezTo>
                    <a:cubicBezTo>
                      <a:pt x="790" y="1753"/>
                      <a:pt x="875" y="1532"/>
                      <a:pt x="924" y="1518"/>
                    </a:cubicBezTo>
                    <a:cubicBezTo>
                      <a:pt x="973" y="1504"/>
                      <a:pt x="935" y="1696"/>
                      <a:pt x="1022" y="1713"/>
                    </a:cubicBezTo>
                    <a:cubicBezTo>
                      <a:pt x="1109" y="1730"/>
                      <a:pt x="1346" y="1635"/>
                      <a:pt x="1447" y="1620"/>
                    </a:cubicBezTo>
                    <a:cubicBezTo>
                      <a:pt x="1548" y="1605"/>
                      <a:pt x="1567" y="1650"/>
                      <a:pt x="1627" y="1620"/>
                    </a:cubicBezTo>
                    <a:cubicBezTo>
                      <a:pt x="1687" y="1590"/>
                      <a:pt x="1777" y="1530"/>
                      <a:pt x="1807" y="1440"/>
                    </a:cubicBezTo>
                    <a:cubicBezTo>
                      <a:pt x="1837" y="1350"/>
                      <a:pt x="1897" y="1170"/>
                      <a:pt x="1807" y="1080"/>
                    </a:cubicBezTo>
                    <a:cubicBezTo>
                      <a:pt x="1717" y="990"/>
                      <a:pt x="1417" y="900"/>
                      <a:pt x="1267" y="900"/>
                    </a:cubicBezTo>
                    <a:cubicBezTo>
                      <a:pt x="1117" y="900"/>
                      <a:pt x="997" y="1080"/>
                      <a:pt x="907" y="1080"/>
                    </a:cubicBezTo>
                    <a:cubicBezTo>
                      <a:pt x="817" y="1080"/>
                      <a:pt x="723" y="957"/>
                      <a:pt x="727" y="900"/>
                    </a:cubicBezTo>
                    <a:cubicBezTo>
                      <a:pt x="731" y="843"/>
                      <a:pt x="870" y="797"/>
                      <a:pt x="930" y="737"/>
                    </a:cubicBezTo>
                    <a:cubicBezTo>
                      <a:pt x="990" y="677"/>
                      <a:pt x="1031" y="573"/>
                      <a:pt x="1087" y="540"/>
                    </a:cubicBezTo>
                    <a:cubicBezTo>
                      <a:pt x="1143" y="507"/>
                      <a:pt x="1237" y="570"/>
                      <a:pt x="1267" y="540"/>
                    </a:cubicBezTo>
                    <a:cubicBezTo>
                      <a:pt x="1297" y="510"/>
                      <a:pt x="1297" y="420"/>
                      <a:pt x="1267" y="360"/>
                    </a:cubicBezTo>
                    <a:cubicBezTo>
                      <a:pt x="1237" y="300"/>
                      <a:pt x="1147" y="240"/>
                      <a:pt x="1087" y="180"/>
                    </a:cubicBezTo>
                    <a:cubicBezTo>
                      <a:pt x="1027" y="120"/>
                      <a:pt x="967" y="0"/>
                      <a:pt x="907" y="0"/>
                    </a:cubicBezTo>
                    <a:cubicBezTo>
                      <a:pt x="847" y="0"/>
                      <a:pt x="847" y="120"/>
                      <a:pt x="727" y="180"/>
                    </a:cubicBezTo>
                    <a:close/>
                  </a:path>
                </a:pathLst>
              </a:custGeom>
              <a:solidFill>
                <a:srgbClr val="FFCC00"/>
              </a:solidFill>
              <a:ln w="19050">
                <a:noFill/>
                <a:round/>
                <a:headEnd/>
                <a:tailEnd/>
              </a:ln>
              <a:scene3d>
                <a:camera prst="legacyPerspectiveFront">
                  <a:rot lat="20099999" lon="20099999" rev="0"/>
                </a:camera>
                <a:lightRig rig="legacyFlat2" dir="t"/>
              </a:scene3d>
              <a:sp3d extrusionH="430200" prstMaterial="legacyMatte">
                <a:bevelT w="13500" h="13500" prst="angle"/>
                <a:bevelB w="13500" h="13500" prst="angle"/>
                <a:extrusionClr>
                  <a:srgbClr val="FFCC00"/>
                </a:extrusionClr>
              </a:sp3d>
            </p:spPr>
            <p:txBody>
              <a:bodyPr vert="horz" wrap="square" lIns="91440" tIns="45720" rIns="91440" bIns="45720" numCol="1" anchor="t" anchorCtr="0" compatLnSpc="1">
                <a:prstTxWarp prst="textNoShape">
                  <a:avLst/>
                </a:prstTxWarp>
                <a:flatTx/>
              </a:bodyPr>
              <a:lstStyle/>
              <a:p>
                <a:endParaRPr lang="es-ES"/>
              </a:p>
            </p:txBody>
          </p:sp>
          <p:sp>
            <p:nvSpPr>
              <p:cNvPr id="71685" name="Freeform 5"/>
              <p:cNvSpPr>
                <a:spLocks/>
              </p:cNvSpPr>
              <p:nvPr/>
            </p:nvSpPr>
            <p:spPr bwMode="auto">
              <a:xfrm rot="-106980">
                <a:off x="3422" y="5591"/>
                <a:ext cx="508" cy="457"/>
              </a:xfrm>
              <a:custGeom>
                <a:avLst/>
                <a:gdLst/>
                <a:ahLst/>
                <a:cxnLst>
                  <a:cxn ang="0">
                    <a:pos x="0" y="321"/>
                  </a:cxn>
                  <a:cxn ang="0">
                    <a:pos x="207" y="199"/>
                  </a:cxn>
                  <a:cxn ang="0">
                    <a:pos x="329" y="28"/>
                  </a:cxn>
                  <a:cxn ang="0">
                    <a:pos x="439" y="28"/>
                  </a:cxn>
                  <a:cxn ang="0">
                    <a:pos x="508" y="145"/>
                  </a:cxn>
                  <a:cxn ang="0">
                    <a:pos x="439" y="308"/>
                  </a:cxn>
                  <a:cxn ang="0">
                    <a:pos x="171" y="455"/>
                  </a:cxn>
                  <a:cxn ang="0">
                    <a:pos x="0" y="321"/>
                  </a:cxn>
                </a:cxnLst>
                <a:rect l="0" t="0" r="r" b="b"/>
                <a:pathLst>
                  <a:path w="508" h="457">
                    <a:moveTo>
                      <a:pt x="0" y="321"/>
                    </a:moveTo>
                    <a:cubicBezTo>
                      <a:pt x="2" y="276"/>
                      <a:pt x="152" y="248"/>
                      <a:pt x="207" y="199"/>
                    </a:cubicBezTo>
                    <a:cubicBezTo>
                      <a:pt x="262" y="150"/>
                      <a:pt x="290" y="56"/>
                      <a:pt x="329" y="28"/>
                    </a:cubicBezTo>
                    <a:cubicBezTo>
                      <a:pt x="368" y="0"/>
                      <a:pt x="409" y="9"/>
                      <a:pt x="439" y="28"/>
                    </a:cubicBezTo>
                    <a:cubicBezTo>
                      <a:pt x="469" y="47"/>
                      <a:pt x="508" y="98"/>
                      <a:pt x="508" y="145"/>
                    </a:cubicBezTo>
                    <a:cubicBezTo>
                      <a:pt x="508" y="192"/>
                      <a:pt x="495" y="256"/>
                      <a:pt x="439" y="308"/>
                    </a:cubicBezTo>
                    <a:cubicBezTo>
                      <a:pt x="383" y="360"/>
                      <a:pt x="244" y="453"/>
                      <a:pt x="171" y="455"/>
                    </a:cubicBezTo>
                    <a:cubicBezTo>
                      <a:pt x="98" y="457"/>
                      <a:pt x="36" y="349"/>
                      <a:pt x="0" y="321"/>
                    </a:cubicBezTo>
                    <a:close/>
                  </a:path>
                </a:pathLst>
              </a:custGeom>
              <a:solidFill>
                <a:srgbClr val="FF00FF"/>
              </a:solidFill>
              <a:ln w="19050">
                <a:noFill/>
                <a:round/>
                <a:headEnd/>
                <a:tailEnd/>
              </a:ln>
              <a:scene3d>
                <a:camera prst="legacyPerspectiveFront">
                  <a:rot lat="20099999" lon="20099999" rev="0"/>
                </a:camera>
                <a:lightRig rig="legacyFlat2" dir="t"/>
              </a:scene3d>
              <a:sp3d extrusionH="430200" prstMaterial="legacyMatte">
                <a:bevelT w="13500" h="13500" prst="angle"/>
                <a:bevelB w="13500" h="13500" prst="angle"/>
                <a:extrusionClr>
                  <a:srgbClr val="FF00FF"/>
                </a:extrusionClr>
              </a:sp3d>
            </p:spPr>
            <p:txBody>
              <a:bodyPr vert="horz" wrap="square" lIns="91440" tIns="45720" rIns="91440" bIns="45720" numCol="1" anchor="t" anchorCtr="0" compatLnSpc="1">
                <a:prstTxWarp prst="textNoShape">
                  <a:avLst/>
                </a:prstTxWarp>
                <a:flatTx/>
              </a:bodyPr>
              <a:lstStyle/>
              <a:p>
                <a:endParaRPr lang="es-ES"/>
              </a:p>
            </p:txBody>
          </p:sp>
          <p:sp>
            <p:nvSpPr>
              <p:cNvPr id="71686" name="Line 6"/>
              <p:cNvSpPr>
                <a:spLocks noChangeShapeType="1"/>
              </p:cNvSpPr>
              <p:nvPr/>
            </p:nvSpPr>
            <p:spPr bwMode="auto">
              <a:xfrm>
                <a:off x="4310" y="6036"/>
                <a:ext cx="1478" cy="0"/>
              </a:xfrm>
              <a:prstGeom prst="line">
                <a:avLst/>
              </a:prstGeom>
              <a:noFill/>
              <a:ln w="2857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s-ES"/>
              </a:p>
            </p:txBody>
          </p:sp>
          <p:sp>
            <p:nvSpPr>
              <p:cNvPr id="71687" name="Line 7"/>
              <p:cNvSpPr>
                <a:spLocks noChangeShapeType="1"/>
              </p:cNvSpPr>
              <p:nvPr/>
            </p:nvSpPr>
            <p:spPr bwMode="auto">
              <a:xfrm>
                <a:off x="4277" y="6138"/>
                <a:ext cx="1478" cy="0"/>
              </a:xfrm>
              <a:prstGeom prst="line">
                <a:avLst/>
              </a:prstGeom>
              <a:noFill/>
              <a:ln w="28575">
                <a:solidFill>
                  <a:srgbClr val="FF0000"/>
                </a:solidFill>
                <a:round/>
                <a:headEnd type="triangle" w="med" len="med"/>
                <a:tailEnd/>
              </a:ln>
            </p:spPr>
            <p:txBody>
              <a:bodyPr vert="horz" wrap="square" lIns="91440" tIns="45720" rIns="91440" bIns="45720" numCol="1" anchor="t" anchorCtr="0" compatLnSpc="1">
                <a:prstTxWarp prst="textNoShape">
                  <a:avLst/>
                </a:prstTxWarp>
              </a:bodyPr>
              <a:lstStyle/>
              <a:p>
                <a:endParaRPr lang="es-ES"/>
              </a:p>
            </p:txBody>
          </p:sp>
          <p:sp>
            <p:nvSpPr>
              <p:cNvPr id="71688" name="Line 8"/>
              <p:cNvSpPr>
                <a:spLocks noChangeShapeType="1"/>
              </p:cNvSpPr>
              <p:nvPr/>
            </p:nvSpPr>
            <p:spPr bwMode="auto">
              <a:xfrm flipH="1" flipV="1">
                <a:off x="1881" y="5910"/>
                <a:ext cx="540" cy="1260"/>
              </a:xfrm>
              <a:prstGeom prst="line">
                <a:avLst/>
              </a:prstGeom>
              <a:noFill/>
              <a:ln w="28575">
                <a:noFill/>
                <a:round/>
                <a:headEnd/>
                <a:tailEnd type="triangle" w="med" len="med"/>
              </a:ln>
            </p:spPr>
            <p:txBody>
              <a:bodyPr vert="horz" wrap="square" lIns="91440" tIns="45720" rIns="91440" bIns="45720" numCol="1" anchor="t" anchorCtr="0" compatLnSpc="1">
                <a:prstTxWarp prst="textNoShape">
                  <a:avLst/>
                </a:prstTxWarp>
              </a:bodyPr>
              <a:lstStyle/>
              <a:p>
                <a:endParaRPr lang="es-ES"/>
              </a:p>
            </p:txBody>
          </p:sp>
          <p:sp>
            <p:nvSpPr>
              <p:cNvPr id="71689" name="Freeform 9"/>
              <p:cNvSpPr>
                <a:spLocks/>
              </p:cNvSpPr>
              <p:nvPr/>
            </p:nvSpPr>
            <p:spPr bwMode="auto">
              <a:xfrm>
                <a:off x="6090" y="5034"/>
                <a:ext cx="1897" cy="1847"/>
              </a:xfrm>
              <a:custGeom>
                <a:avLst/>
                <a:gdLst/>
                <a:ahLst/>
                <a:cxnLst>
                  <a:cxn ang="0">
                    <a:pos x="727" y="180"/>
                  </a:cxn>
                  <a:cxn ang="0">
                    <a:pos x="187" y="360"/>
                  </a:cxn>
                  <a:cxn ang="0">
                    <a:pos x="7" y="900"/>
                  </a:cxn>
                  <a:cxn ang="0">
                    <a:pos x="229" y="957"/>
                  </a:cxn>
                  <a:cxn ang="0">
                    <a:pos x="70" y="1262"/>
                  </a:cxn>
                  <a:cxn ang="0">
                    <a:pos x="187" y="1620"/>
                  </a:cxn>
                  <a:cxn ang="0">
                    <a:pos x="547" y="1800"/>
                  </a:cxn>
                  <a:cxn ang="0">
                    <a:pos x="727" y="1800"/>
                  </a:cxn>
                  <a:cxn ang="0">
                    <a:pos x="924" y="1518"/>
                  </a:cxn>
                  <a:cxn ang="0">
                    <a:pos x="1022" y="1713"/>
                  </a:cxn>
                  <a:cxn ang="0">
                    <a:pos x="1447" y="1620"/>
                  </a:cxn>
                  <a:cxn ang="0">
                    <a:pos x="1627" y="1620"/>
                  </a:cxn>
                  <a:cxn ang="0">
                    <a:pos x="1807" y="1440"/>
                  </a:cxn>
                  <a:cxn ang="0">
                    <a:pos x="1807" y="1080"/>
                  </a:cxn>
                  <a:cxn ang="0">
                    <a:pos x="1267" y="900"/>
                  </a:cxn>
                  <a:cxn ang="0">
                    <a:pos x="907" y="1080"/>
                  </a:cxn>
                  <a:cxn ang="0">
                    <a:pos x="727" y="900"/>
                  </a:cxn>
                  <a:cxn ang="0">
                    <a:pos x="930" y="737"/>
                  </a:cxn>
                  <a:cxn ang="0">
                    <a:pos x="1087" y="540"/>
                  </a:cxn>
                  <a:cxn ang="0">
                    <a:pos x="1267" y="540"/>
                  </a:cxn>
                  <a:cxn ang="0">
                    <a:pos x="1267" y="360"/>
                  </a:cxn>
                  <a:cxn ang="0">
                    <a:pos x="1087" y="180"/>
                  </a:cxn>
                  <a:cxn ang="0">
                    <a:pos x="907" y="0"/>
                  </a:cxn>
                  <a:cxn ang="0">
                    <a:pos x="727" y="180"/>
                  </a:cxn>
                </a:cxnLst>
                <a:rect l="0" t="0" r="r" b="b"/>
                <a:pathLst>
                  <a:path w="1897" h="1847">
                    <a:moveTo>
                      <a:pt x="727" y="180"/>
                    </a:moveTo>
                    <a:cubicBezTo>
                      <a:pt x="607" y="240"/>
                      <a:pt x="307" y="240"/>
                      <a:pt x="187" y="360"/>
                    </a:cubicBezTo>
                    <a:cubicBezTo>
                      <a:pt x="67" y="480"/>
                      <a:pt x="0" y="801"/>
                      <a:pt x="7" y="900"/>
                    </a:cubicBezTo>
                    <a:cubicBezTo>
                      <a:pt x="14" y="999"/>
                      <a:pt x="219" y="897"/>
                      <a:pt x="229" y="957"/>
                    </a:cubicBezTo>
                    <a:cubicBezTo>
                      <a:pt x="239" y="1017"/>
                      <a:pt x="77" y="1152"/>
                      <a:pt x="70" y="1262"/>
                    </a:cubicBezTo>
                    <a:cubicBezTo>
                      <a:pt x="63" y="1372"/>
                      <a:pt x="108" y="1530"/>
                      <a:pt x="187" y="1620"/>
                    </a:cubicBezTo>
                    <a:cubicBezTo>
                      <a:pt x="266" y="1710"/>
                      <a:pt x="457" y="1770"/>
                      <a:pt x="547" y="1800"/>
                    </a:cubicBezTo>
                    <a:cubicBezTo>
                      <a:pt x="637" y="1830"/>
                      <a:pt x="664" y="1847"/>
                      <a:pt x="727" y="1800"/>
                    </a:cubicBezTo>
                    <a:cubicBezTo>
                      <a:pt x="790" y="1753"/>
                      <a:pt x="875" y="1532"/>
                      <a:pt x="924" y="1518"/>
                    </a:cubicBezTo>
                    <a:cubicBezTo>
                      <a:pt x="973" y="1504"/>
                      <a:pt x="935" y="1696"/>
                      <a:pt x="1022" y="1713"/>
                    </a:cubicBezTo>
                    <a:cubicBezTo>
                      <a:pt x="1109" y="1730"/>
                      <a:pt x="1346" y="1635"/>
                      <a:pt x="1447" y="1620"/>
                    </a:cubicBezTo>
                    <a:cubicBezTo>
                      <a:pt x="1548" y="1605"/>
                      <a:pt x="1567" y="1650"/>
                      <a:pt x="1627" y="1620"/>
                    </a:cubicBezTo>
                    <a:cubicBezTo>
                      <a:pt x="1687" y="1590"/>
                      <a:pt x="1777" y="1530"/>
                      <a:pt x="1807" y="1440"/>
                    </a:cubicBezTo>
                    <a:cubicBezTo>
                      <a:pt x="1837" y="1350"/>
                      <a:pt x="1897" y="1170"/>
                      <a:pt x="1807" y="1080"/>
                    </a:cubicBezTo>
                    <a:cubicBezTo>
                      <a:pt x="1717" y="990"/>
                      <a:pt x="1417" y="900"/>
                      <a:pt x="1267" y="900"/>
                    </a:cubicBezTo>
                    <a:cubicBezTo>
                      <a:pt x="1117" y="900"/>
                      <a:pt x="997" y="1080"/>
                      <a:pt x="907" y="1080"/>
                    </a:cubicBezTo>
                    <a:cubicBezTo>
                      <a:pt x="817" y="1080"/>
                      <a:pt x="723" y="957"/>
                      <a:pt x="727" y="900"/>
                    </a:cubicBezTo>
                    <a:cubicBezTo>
                      <a:pt x="731" y="843"/>
                      <a:pt x="870" y="797"/>
                      <a:pt x="930" y="737"/>
                    </a:cubicBezTo>
                    <a:cubicBezTo>
                      <a:pt x="990" y="677"/>
                      <a:pt x="1031" y="573"/>
                      <a:pt x="1087" y="540"/>
                    </a:cubicBezTo>
                    <a:cubicBezTo>
                      <a:pt x="1143" y="507"/>
                      <a:pt x="1237" y="570"/>
                      <a:pt x="1267" y="540"/>
                    </a:cubicBezTo>
                    <a:cubicBezTo>
                      <a:pt x="1297" y="510"/>
                      <a:pt x="1297" y="420"/>
                      <a:pt x="1267" y="360"/>
                    </a:cubicBezTo>
                    <a:cubicBezTo>
                      <a:pt x="1237" y="300"/>
                      <a:pt x="1147" y="240"/>
                      <a:pt x="1087" y="180"/>
                    </a:cubicBezTo>
                    <a:cubicBezTo>
                      <a:pt x="1027" y="120"/>
                      <a:pt x="967" y="0"/>
                      <a:pt x="907" y="0"/>
                    </a:cubicBezTo>
                    <a:cubicBezTo>
                      <a:pt x="847" y="0"/>
                      <a:pt x="847" y="120"/>
                      <a:pt x="727" y="180"/>
                    </a:cubicBezTo>
                    <a:close/>
                  </a:path>
                </a:pathLst>
              </a:custGeom>
              <a:solidFill>
                <a:srgbClr val="FFCC00"/>
              </a:solidFill>
              <a:ln w="19050">
                <a:noFill/>
                <a:round/>
                <a:headEnd/>
                <a:tailEnd/>
              </a:ln>
              <a:scene3d>
                <a:camera prst="legacyPerspectiveFront">
                  <a:rot lat="20099999" lon="20099999" rev="0"/>
                </a:camera>
                <a:lightRig rig="legacyFlat2" dir="t"/>
              </a:scene3d>
              <a:sp3d extrusionH="430200" prstMaterial="legacyMatte">
                <a:bevelT w="13500" h="13500" prst="angle"/>
                <a:bevelB w="13500" h="13500" prst="angle"/>
                <a:extrusionClr>
                  <a:srgbClr val="FFCC00"/>
                </a:extrusionClr>
              </a:sp3d>
            </p:spPr>
            <p:txBody>
              <a:bodyPr vert="horz" wrap="square" lIns="91440" tIns="45720" rIns="91440" bIns="45720" numCol="1" anchor="t" anchorCtr="0" compatLnSpc="1">
                <a:prstTxWarp prst="textNoShape">
                  <a:avLst/>
                </a:prstTxWarp>
                <a:flatTx/>
              </a:bodyPr>
              <a:lstStyle/>
              <a:p>
                <a:endParaRPr lang="es-ES"/>
              </a:p>
            </p:txBody>
          </p:sp>
          <p:sp>
            <p:nvSpPr>
              <p:cNvPr id="71690" name="Freeform 10"/>
              <p:cNvSpPr>
                <a:spLocks/>
              </p:cNvSpPr>
              <p:nvPr/>
            </p:nvSpPr>
            <p:spPr bwMode="auto">
              <a:xfrm rot="-106980">
                <a:off x="6921" y="5677"/>
                <a:ext cx="508" cy="457"/>
              </a:xfrm>
              <a:custGeom>
                <a:avLst/>
                <a:gdLst/>
                <a:ahLst/>
                <a:cxnLst>
                  <a:cxn ang="0">
                    <a:pos x="0" y="321"/>
                  </a:cxn>
                  <a:cxn ang="0">
                    <a:pos x="207" y="199"/>
                  </a:cxn>
                  <a:cxn ang="0">
                    <a:pos x="329" y="28"/>
                  </a:cxn>
                  <a:cxn ang="0">
                    <a:pos x="439" y="28"/>
                  </a:cxn>
                  <a:cxn ang="0">
                    <a:pos x="508" y="145"/>
                  </a:cxn>
                  <a:cxn ang="0">
                    <a:pos x="439" y="308"/>
                  </a:cxn>
                  <a:cxn ang="0">
                    <a:pos x="171" y="455"/>
                  </a:cxn>
                  <a:cxn ang="0">
                    <a:pos x="0" y="321"/>
                  </a:cxn>
                </a:cxnLst>
                <a:rect l="0" t="0" r="r" b="b"/>
                <a:pathLst>
                  <a:path w="508" h="457">
                    <a:moveTo>
                      <a:pt x="0" y="321"/>
                    </a:moveTo>
                    <a:cubicBezTo>
                      <a:pt x="2" y="276"/>
                      <a:pt x="152" y="248"/>
                      <a:pt x="207" y="199"/>
                    </a:cubicBezTo>
                    <a:cubicBezTo>
                      <a:pt x="262" y="150"/>
                      <a:pt x="290" y="56"/>
                      <a:pt x="329" y="28"/>
                    </a:cubicBezTo>
                    <a:cubicBezTo>
                      <a:pt x="368" y="0"/>
                      <a:pt x="409" y="9"/>
                      <a:pt x="439" y="28"/>
                    </a:cubicBezTo>
                    <a:cubicBezTo>
                      <a:pt x="469" y="47"/>
                      <a:pt x="508" y="98"/>
                      <a:pt x="508" y="145"/>
                    </a:cubicBezTo>
                    <a:cubicBezTo>
                      <a:pt x="508" y="192"/>
                      <a:pt x="495" y="256"/>
                      <a:pt x="439" y="308"/>
                    </a:cubicBezTo>
                    <a:cubicBezTo>
                      <a:pt x="383" y="360"/>
                      <a:pt x="244" y="453"/>
                      <a:pt x="171" y="455"/>
                    </a:cubicBezTo>
                    <a:cubicBezTo>
                      <a:pt x="98" y="457"/>
                      <a:pt x="36" y="349"/>
                      <a:pt x="0" y="321"/>
                    </a:cubicBezTo>
                    <a:close/>
                  </a:path>
                </a:pathLst>
              </a:custGeom>
              <a:solidFill>
                <a:srgbClr val="FF00FF"/>
              </a:solidFill>
              <a:ln w="19050">
                <a:noFill/>
                <a:round/>
                <a:headEnd/>
                <a:tailEnd/>
              </a:ln>
            </p:spPr>
            <p:txBody>
              <a:bodyPr vert="horz" wrap="square" lIns="91440" tIns="45720" rIns="91440" bIns="45720" numCol="1" anchor="t" anchorCtr="0" compatLnSpc="1">
                <a:prstTxWarp prst="textNoShape">
                  <a:avLst/>
                </a:prstTxWarp>
              </a:bodyPr>
              <a:lstStyle/>
              <a:p>
                <a:endParaRPr lang="es-ES"/>
              </a:p>
            </p:txBody>
          </p:sp>
        </p:grpSp>
        <p:sp>
          <p:nvSpPr>
            <p:cNvPr id="71691" name="Line 11"/>
            <p:cNvSpPr>
              <a:spLocks noChangeShapeType="1"/>
            </p:cNvSpPr>
            <p:nvPr/>
          </p:nvSpPr>
          <p:spPr bwMode="auto">
            <a:xfrm flipV="1">
              <a:off x="6399" y="6057"/>
              <a:ext cx="522" cy="1223"/>
            </a:xfrm>
            <a:prstGeom prst="line">
              <a:avLst/>
            </a:prstGeom>
            <a:noFill/>
            <a:ln w="28575">
              <a:noFill/>
              <a:round/>
              <a:headEnd/>
              <a:tailEnd type="triangle" w="med" len="med"/>
            </a:ln>
          </p:spPr>
          <p:txBody>
            <a:bodyPr vert="horz" wrap="square" lIns="91440" tIns="45720" rIns="91440" bIns="45720" numCol="1" anchor="t" anchorCtr="0" compatLnSpc="1">
              <a:prstTxWarp prst="textNoShape">
                <a:avLst/>
              </a:prstTxWarp>
            </a:bodyPr>
            <a:lstStyle/>
            <a:p>
              <a:endParaRPr lang="es-ES"/>
            </a:p>
          </p:txBody>
        </p:sp>
      </p:grpSp>
      <p:sp>
        <p:nvSpPr>
          <p:cNvPr id="14" name="13 CuadroTexto"/>
          <p:cNvSpPr txBox="1"/>
          <p:nvPr/>
        </p:nvSpPr>
        <p:spPr>
          <a:xfrm>
            <a:off x="749240" y="2024828"/>
            <a:ext cx="1214446" cy="369332"/>
          </a:xfrm>
          <a:prstGeom prst="rect">
            <a:avLst/>
          </a:prstGeom>
          <a:noFill/>
        </p:spPr>
        <p:txBody>
          <a:bodyPr wrap="square" rtlCol="0">
            <a:spAutoFit/>
          </a:bodyPr>
          <a:lstStyle/>
          <a:p>
            <a:pPr algn="ctr"/>
            <a:r>
              <a:rPr lang="es-ES" b="1" spc="100" dirty="0" smtClean="0">
                <a:solidFill>
                  <a:srgbClr val="FF33CC"/>
                </a:solidFill>
                <a:effectLst>
                  <a:outerShdw blurRad="38100" dist="38100" dir="2700000" algn="tl">
                    <a:srgbClr val="000000">
                      <a:alpha val="43137"/>
                    </a:srgbClr>
                  </a:outerShdw>
                </a:effectLst>
                <a:latin typeface="Microsoft Sans Serif" pitchFamily="34" charset="0"/>
                <a:cs typeface="Microsoft Sans Serif" pitchFamily="34" charset="0"/>
              </a:rPr>
              <a:t>Enzima</a:t>
            </a:r>
            <a:endParaRPr lang="es-ES" b="1" spc="100" dirty="0">
              <a:solidFill>
                <a:srgbClr val="FF33CC"/>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5" name="14 CuadroTexto"/>
          <p:cNvSpPr txBox="1"/>
          <p:nvPr/>
        </p:nvSpPr>
        <p:spPr>
          <a:xfrm>
            <a:off x="3071802" y="3608422"/>
            <a:ext cx="1356182" cy="369332"/>
          </a:xfrm>
          <a:prstGeom prst="rect">
            <a:avLst/>
          </a:prstGeom>
          <a:noFill/>
        </p:spPr>
        <p:txBody>
          <a:bodyPr wrap="square" rtlCol="0">
            <a:spAutoFit/>
          </a:bodyPr>
          <a:lstStyle/>
          <a:p>
            <a:r>
              <a:rPr lang="es-ES" b="1" spc="100" dirty="0" smtClean="0">
                <a:solidFill>
                  <a:srgbClr val="0066FF"/>
                </a:solidFill>
                <a:effectLst>
                  <a:outerShdw blurRad="38100" dist="38100" dir="2700000" algn="tl">
                    <a:srgbClr val="000000">
                      <a:alpha val="43137"/>
                    </a:srgbClr>
                  </a:outerShdw>
                </a:effectLst>
                <a:latin typeface="Microsoft Sans Serif" pitchFamily="34" charset="0"/>
                <a:cs typeface="Microsoft Sans Serif" pitchFamily="34" charset="0"/>
              </a:rPr>
              <a:t>Sustrato</a:t>
            </a:r>
            <a:endParaRPr lang="es-ES" b="1" spc="100" dirty="0">
              <a:solidFill>
                <a:srgbClr val="0066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8" name="17 CuadroTexto"/>
          <p:cNvSpPr txBox="1"/>
          <p:nvPr/>
        </p:nvSpPr>
        <p:spPr>
          <a:xfrm>
            <a:off x="1285261" y="4929198"/>
            <a:ext cx="2742574" cy="369332"/>
          </a:xfrm>
          <a:prstGeom prst="rect">
            <a:avLst/>
          </a:prstGeom>
          <a:noFill/>
        </p:spPr>
        <p:txBody>
          <a:bodyPr wrap="square" rtlCol="0">
            <a:spAutoFit/>
          </a:bodyPr>
          <a:lstStyle/>
          <a:p>
            <a:pPr algn="ctr"/>
            <a:r>
              <a:rPr lang="es-ES" b="1" spc="100" dirty="0" smtClean="0">
                <a:solidFill>
                  <a:srgbClr val="FF33CC"/>
                </a:solidFill>
                <a:effectLst>
                  <a:outerShdw blurRad="38100" dist="38100" dir="2700000" algn="tl">
                    <a:srgbClr val="000000">
                      <a:alpha val="43137"/>
                    </a:srgbClr>
                  </a:outerShdw>
                </a:effectLst>
                <a:latin typeface="Microsoft Sans Serif" pitchFamily="34" charset="0"/>
                <a:cs typeface="Microsoft Sans Serif" pitchFamily="34" charset="0"/>
              </a:rPr>
              <a:t>Sitio activo vacio </a:t>
            </a:r>
            <a:endParaRPr lang="es-ES" b="1" spc="100" dirty="0">
              <a:solidFill>
                <a:srgbClr val="FF33CC"/>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9" name="18 CuadroTexto"/>
          <p:cNvSpPr txBox="1"/>
          <p:nvPr/>
        </p:nvSpPr>
        <p:spPr>
          <a:xfrm>
            <a:off x="5055447" y="5277094"/>
            <a:ext cx="3029466" cy="369332"/>
          </a:xfrm>
          <a:prstGeom prst="rect">
            <a:avLst/>
          </a:prstGeom>
          <a:noFill/>
        </p:spPr>
        <p:txBody>
          <a:bodyPr wrap="square" rtlCol="0">
            <a:spAutoFit/>
          </a:bodyPr>
          <a:lstStyle/>
          <a:p>
            <a:pPr algn="ctr"/>
            <a:r>
              <a:rPr lang="es-ES" b="1" spc="100" dirty="0" smtClean="0">
                <a:solidFill>
                  <a:srgbClr val="FF33CC"/>
                </a:solidFill>
                <a:effectLst>
                  <a:outerShdw blurRad="38100" dist="38100" dir="2700000" algn="tl">
                    <a:srgbClr val="000000">
                      <a:alpha val="43137"/>
                    </a:srgbClr>
                  </a:outerShdw>
                </a:effectLst>
              </a:rPr>
              <a:t>Sitio activo ocupado</a:t>
            </a:r>
            <a:endParaRPr lang="es-ES" b="1" spc="100" dirty="0">
              <a:solidFill>
                <a:srgbClr val="FF33CC"/>
              </a:solidFill>
              <a:effectLst>
                <a:outerShdw blurRad="38100" dist="38100" dir="2700000" algn="tl">
                  <a:srgbClr val="000000">
                    <a:alpha val="43137"/>
                  </a:srgbClr>
                </a:outerShdw>
              </a:effectLst>
            </a:endParaRPr>
          </a:p>
        </p:txBody>
      </p:sp>
      <p:sp>
        <p:nvSpPr>
          <p:cNvPr id="20" name="19 CuadroTexto"/>
          <p:cNvSpPr txBox="1"/>
          <p:nvPr/>
        </p:nvSpPr>
        <p:spPr>
          <a:xfrm>
            <a:off x="285720" y="5967731"/>
            <a:ext cx="8715436" cy="369332"/>
          </a:xfrm>
          <a:prstGeom prst="rect">
            <a:avLst/>
          </a:prstGeom>
          <a:noFill/>
        </p:spPr>
        <p:txBody>
          <a:bodyPr wrap="square" rtlCol="0">
            <a:spAutoFit/>
          </a:bodyPr>
          <a:lstStyle/>
          <a:p>
            <a:pPr algn="ctr"/>
            <a:r>
              <a:rPr lang="es-MX" b="1" baseline="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Representación de la formación del complejo enzima-sustrato</a:t>
            </a:r>
            <a:endParaRPr lang="es-ES" b="1"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51</a:t>
            </a:fld>
            <a:endParaRPr lang="en-GB"/>
          </a:p>
        </p:txBody>
      </p:sp>
      <p:sp>
        <p:nvSpPr>
          <p:cNvPr id="21"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467544" y="1643050"/>
            <a:ext cx="8219256" cy="4231928"/>
          </a:xfrm>
          <a:prstGeom prst="rect">
            <a:avLst/>
          </a:prstGeom>
          <a:noFill/>
        </p:spPr>
        <p:txBody>
          <a:bodyPr wrap="square" rtlCol="0">
            <a:spAutoFit/>
          </a:bodyPr>
          <a:lstStyle/>
          <a:p>
            <a:pPr algn="just"/>
            <a:r>
              <a:rPr lang="es-MX"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El sitio activo la enzima </a:t>
            </a:r>
            <a:r>
              <a:rPr lang="es-MX"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a:t>
            </a:r>
            <a:r>
              <a:rPr lang="es-MX"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une al substrato </a:t>
            </a:r>
            <a:r>
              <a:rPr lang="es-MX"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a:t>
            </a:r>
            <a:r>
              <a:rPr lang="es-MX"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formando un complejo enzima-substrato </a:t>
            </a:r>
            <a:r>
              <a:rPr lang="es-MX"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a:t>
            </a:r>
            <a:r>
              <a:rPr lang="es-MX"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En el complejo </a:t>
            </a:r>
            <a:r>
              <a:rPr lang="es-MX"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a:t>
            </a:r>
            <a:r>
              <a:rPr lang="es-MX"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a:t>
            </a:r>
            <a:r>
              <a:rPr lang="es-MX"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transforma a </a:t>
            </a:r>
            <a:r>
              <a:rPr lang="es-MX"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a:t>
            </a:r>
            <a:r>
              <a:rPr lang="es-MX"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en él o los productos, formando el complejo enzima-producto </a:t>
            </a:r>
            <a:r>
              <a:rPr lang="es-MX"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(EP)</a:t>
            </a:r>
            <a:r>
              <a:rPr lang="es-MX"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finalmente la enzima libera del sitio activo a </a:t>
            </a:r>
            <a:r>
              <a:rPr lang="es-MX"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P</a:t>
            </a:r>
            <a:r>
              <a:rPr lang="es-MX"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regenerándose.</a:t>
            </a:r>
          </a:p>
          <a:p>
            <a:pPr algn="ctr">
              <a:lnSpc>
                <a:spcPct val="150000"/>
              </a:lnSpc>
            </a:pPr>
            <a:r>
              <a:rPr lang="pt-BR" sz="30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  +  S          ES           E + P</a:t>
            </a:r>
          </a:p>
        </p:txBody>
      </p:sp>
      <p:grpSp>
        <p:nvGrpSpPr>
          <p:cNvPr id="2" name="Grupo 1"/>
          <p:cNvGrpSpPr/>
          <p:nvPr/>
        </p:nvGrpSpPr>
        <p:grpSpPr>
          <a:xfrm>
            <a:off x="3420924" y="5447523"/>
            <a:ext cx="2519227" cy="141717"/>
            <a:chOff x="3357554" y="6072206"/>
            <a:chExt cx="2357454" cy="144464"/>
          </a:xfrm>
        </p:grpSpPr>
        <p:cxnSp>
          <p:nvCxnSpPr>
            <p:cNvPr id="11" name="10 Conector recto de flecha"/>
            <p:cNvCxnSpPr/>
            <p:nvPr/>
          </p:nvCxnSpPr>
          <p:spPr bwMode="auto">
            <a:xfrm>
              <a:off x="3357554" y="6215082"/>
              <a:ext cx="785818" cy="1588"/>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cxnSp>
          <p:nvCxnSpPr>
            <p:cNvPr id="13" name="12 Conector recto de flecha"/>
            <p:cNvCxnSpPr/>
            <p:nvPr/>
          </p:nvCxnSpPr>
          <p:spPr bwMode="auto">
            <a:xfrm rot="10800000">
              <a:off x="3357554" y="6072206"/>
              <a:ext cx="785818" cy="1588"/>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cxnSp>
          <p:nvCxnSpPr>
            <p:cNvPr id="14" name="13 Conector recto de flecha"/>
            <p:cNvCxnSpPr/>
            <p:nvPr/>
          </p:nvCxnSpPr>
          <p:spPr bwMode="auto">
            <a:xfrm rot="10800000">
              <a:off x="4929190" y="6072206"/>
              <a:ext cx="785818" cy="1588"/>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cxnSp>
          <p:nvCxnSpPr>
            <p:cNvPr id="15" name="14 Conector recto de flecha"/>
            <p:cNvCxnSpPr/>
            <p:nvPr/>
          </p:nvCxnSpPr>
          <p:spPr bwMode="auto">
            <a:xfrm>
              <a:off x="4929190" y="6215082"/>
              <a:ext cx="785818" cy="1588"/>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gr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52</a:t>
            </a:fld>
            <a:endParaRPr lang="en-GB" dirty="0"/>
          </a:p>
        </p:txBody>
      </p:sp>
      <p:sp>
        <p:nvSpPr>
          <p:cNvPr id="10"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1987990"/>
            <a:ext cx="8219256" cy="3539430"/>
          </a:xfrm>
          <a:prstGeom prst="rect">
            <a:avLst/>
          </a:prstGeom>
          <a:noFill/>
        </p:spPr>
        <p:txBody>
          <a:bodyPr wrap="square" rtlCol="0">
            <a:spAutoFit/>
          </a:bodyPr>
          <a:lstStyle/>
          <a:p>
            <a:pPr algn="just">
              <a:spcBef>
                <a:spcPts val="0"/>
              </a:spcBef>
            </a:pP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Las reacciones catalizadas enzimáticamente tienen lugar en la cavidad asimétrica de la enzima </a:t>
            </a:r>
            <a:r>
              <a:rPr lang="es-ES"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(sitio activo)</a:t>
            </a:r>
            <a:r>
              <a:rPr lang="es-ES" sz="3200" b="1" cap="small"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ES"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composición química y la conformación tridimensional del sitio activo determinan la </a:t>
            </a:r>
            <a:r>
              <a:rPr lang="es-ES"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especificidad de la catálisis enzimática</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53</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1780256"/>
            <a:ext cx="8219256" cy="4154984"/>
          </a:xfrm>
          <a:prstGeom prst="rect">
            <a:avLst/>
          </a:prstGeom>
          <a:noFill/>
        </p:spPr>
        <p:txBody>
          <a:bodyPr wrap="square" rtlCol="0">
            <a:spAutoFit/>
          </a:bodyPr>
          <a:lstStyle/>
          <a:p>
            <a:pPr algn="just">
              <a:spcBef>
                <a:spcPts val="0"/>
              </a:spcBef>
            </a:pP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mayoría de las reacciones catalizadas por enzimas son </a:t>
            </a:r>
            <a:r>
              <a:rPr lang="es-MX"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muy eficientes </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transcurren desde 10</a:t>
            </a:r>
            <a:r>
              <a:rPr lang="es-MX" sz="2600" b="1" spc="100" baseline="300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6</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hasta 10</a:t>
            </a:r>
            <a:r>
              <a:rPr lang="es-MX" sz="2600" b="1" spc="100" baseline="300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14</a:t>
            </a:r>
            <a:r>
              <a:rPr 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veces más rápido que la misma reacción no catalizada. Típicamente, cada molécula de enzima es capaz de transformar cada segundo de 100 a 1000 moléculas de substrato en producto. El número de estas moléculas transformadas a producto por molécula de enzima en cada segundo, se conoce como el </a:t>
            </a:r>
            <a:r>
              <a:rPr lang="es-MX"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Número de Recambio o Constante Catalítica</a:t>
            </a:r>
            <a:r>
              <a:rPr 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ES" dirty="0">
              <a:solidFill>
                <a:srgbClr val="FFFFEF"/>
              </a:solidFill>
              <a:effectLst>
                <a:outerShdw blurRad="38100" dist="38100" dir="2700000" algn="tl">
                  <a:srgbClr val="000000">
                    <a:alpha val="43137"/>
                  </a:srgbClr>
                </a:outerShdw>
              </a:effectLst>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54</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1727" y="1861278"/>
            <a:ext cx="8225073" cy="3785652"/>
          </a:xfrm>
          <a:prstGeom prst="rect">
            <a:avLst/>
          </a:prstGeom>
          <a:noFill/>
        </p:spPr>
        <p:txBody>
          <a:bodyPr wrap="square" rtlCol="0">
            <a:spAutoFit/>
          </a:bodyPr>
          <a:lstStyle/>
          <a:p>
            <a:pPr algn="just">
              <a:spcBef>
                <a:spcPts val="0"/>
              </a:spcBef>
            </a:pP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Teóricamente el </a:t>
            </a: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sitio activo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se divide en el </a:t>
            </a: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sitio de unión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que comprende residuos de aminoácidos que entran en contacto con el sustrato y el </a:t>
            </a: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sitio catalítico </a:t>
            </a:r>
            <a:r>
              <a:rPr lang="es-ES" sz="3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formado por aquellos residuos directamente responsables de la catálisis.</a:t>
            </a:r>
            <a:endParaRPr lang="es-ES" sz="3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55</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cstate="print"/>
          <a:srcRect t="-1" b="6090"/>
          <a:stretch/>
        </p:blipFill>
        <p:spPr>
          <a:xfrm>
            <a:off x="1714036" y="1160124"/>
            <a:ext cx="5788351" cy="5104578"/>
          </a:xfrm>
          <a:prstGeom prst="rect">
            <a:avLst/>
          </a:prstGeom>
        </p:spPr>
      </p:pic>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56</a:t>
            </a:fld>
            <a:endParaRPr lang="en-GB"/>
          </a:p>
        </p:txBody>
      </p:sp>
      <p:sp>
        <p:nvSpPr>
          <p:cNvPr id="5"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
        <p:nvSpPr>
          <p:cNvPr id="6" name="Rectángulo 5"/>
          <p:cNvSpPr/>
          <p:nvPr/>
        </p:nvSpPr>
        <p:spPr>
          <a:xfrm>
            <a:off x="2438501" y="6343941"/>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Estructura de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Nelson, 2015</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0875265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70780" y="1916832"/>
            <a:ext cx="8216020" cy="3816429"/>
          </a:xfrm>
          <a:prstGeom prst="rect">
            <a:avLst/>
          </a:prstGeom>
          <a:noFill/>
        </p:spPr>
        <p:txBody>
          <a:bodyPr wrap="square" rtlCol="0">
            <a:spAutoFit/>
          </a:bodyPr>
          <a:lstStyle/>
          <a:p>
            <a:pPr algn="just">
              <a:spcBef>
                <a:spcPts val="0"/>
              </a:spcBef>
            </a:pP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Las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enzimas son muy específicas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por el substrato de la reacción que catalizan. Interactúan con una o muy pocas moléculas y catalizan únicamente un tipo de reacción, por lo que las moléculas con las que interactúan deben ser muy parecidas, tanto en composición, como en estructura tridimensional.</a:t>
            </a:r>
            <a:endPar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57</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70780" y="1323339"/>
            <a:ext cx="8216020" cy="5170646"/>
          </a:xfrm>
          <a:prstGeom prst="rect">
            <a:avLst/>
          </a:prstGeom>
          <a:noFill/>
        </p:spPr>
        <p:txBody>
          <a:bodyPr wrap="square" rtlCol="0">
            <a:spAutoFit/>
          </a:bodyPr>
          <a:lstStyle/>
          <a:p>
            <a:pPr algn="just"/>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Existen dos teorías para explicar la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unión específica del sustrato al sitio activo de la enzima:</a:t>
            </a:r>
            <a:endPar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r>
              <a:rPr 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Teoría </a:t>
            </a:r>
            <a:r>
              <a:rPr 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de la llave y la </a:t>
            </a:r>
            <a:r>
              <a:rPr 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cerradura</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Las enzimas son muy específicas, como sugirió Emil Fischer en 1894. Con base en sus resultados dedujo que ambas moléculas, la enzima y su sustrato, poseen complementariedad geométrica; es decir, sus estructuras encajan exactamente una en la otra. </a:t>
            </a: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58</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419676112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70780" y="1484784"/>
            <a:ext cx="8216020" cy="4708981"/>
          </a:xfrm>
          <a:prstGeom prst="rect">
            <a:avLst/>
          </a:prstGeom>
          <a:noFill/>
        </p:spPr>
        <p:txBody>
          <a:bodyPr wrap="square" rtlCol="0">
            <a:spAutoFit/>
          </a:bodyPr>
          <a:lstStyle/>
          <a:p>
            <a:pPr algn="just"/>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Este modelo ha sido denominado como el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Modelo de la “Llave-cerradura"</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refiriéndose a la enzima como a una especie de cerradura y al sustrato como a una llave que encaja de forma perfecta en dicha cerradura. Sin embargo, si bien este modelo explica la </a:t>
            </a:r>
            <a:r>
              <a:rPr 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especificidad de las enzimas</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falla al intentar explicar la </a:t>
            </a:r>
            <a:r>
              <a:rPr 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estabilización del estado de transición</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que logran adquirir las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enzimas.</a:t>
            </a:r>
            <a:r>
              <a:rPr lang="es-MX" sz="2000" dirty="0" smtClean="0">
                <a:solidFill>
                  <a:srgbClr val="222222"/>
                </a:solidFill>
                <a:latin typeface="Microsoft Sans Serif" panose="020B0604020202020204" pitchFamily="34" charset="0"/>
                <a:ea typeface="Microsoft Sans Serif" panose="020B0604020202020204" pitchFamily="34" charset="0"/>
                <a:cs typeface="Microsoft Sans Serif" panose="020B0604020202020204" pitchFamily="34" charset="0"/>
              </a:rPr>
              <a:t>.</a:t>
            </a:r>
            <a:endParaRPr lang="es-MX" sz="2000" b="1" spc="100"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59</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4207515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0" y="4581127"/>
            <a:ext cx="9144000" cy="1512169"/>
          </a:xfrm>
        </p:spPr>
        <p:txBody>
          <a:bodyPr>
            <a:noAutofit/>
          </a:bodyPr>
          <a:lstStyle/>
          <a:p>
            <a:pPr eaLnBrk="1" hangingPunct="1">
              <a:spcBef>
                <a:spcPts val="0"/>
              </a:spcBef>
            </a:pPr>
            <a:r>
              <a:rPr lang="es-ES" sz="4400" b="1" cap="small" dirty="0" smtClean="0">
                <a:solidFill>
                  <a:srgbClr val="FFFFCC"/>
                </a:solidFill>
                <a:effectLst>
                  <a:outerShdw blurRad="38100" dist="38100" dir="2700000" algn="tl">
                    <a:srgbClr val="000000">
                      <a:alpha val="43137"/>
                    </a:srgbClr>
                  </a:outerShdw>
                </a:effectLst>
                <a:latin typeface="Microsoft Sans Serif" pitchFamily="34" charset="0"/>
                <a:cs typeface="Microsoft Sans Serif" pitchFamily="34" charset="0"/>
              </a:rPr>
              <a:t>ENZIMAS </a:t>
            </a:r>
          </a:p>
          <a:p>
            <a:pPr eaLnBrk="1" hangingPunct="1">
              <a:spcBef>
                <a:spcPts val="0"/>
              </a:spcBef>
            </a:pPr>
            <a:r>
              <a:rPr lang="es-ES" sz="4400" b="1" cap="small" dirty="0" smtClean="0">
                <a:solidFill>
                  <a:srgbClr val="FFFFCC"/>
                </a:solidFill>
                <a:effectLst>
                  <a:outerShdw blurRad="38100" dist="38100" dir="2700000" algn="tl">
                    <a:srgbClr val="000000">
                      <a:alpha val="43137"/>
                    </a:srgbClr>
                  </a:outerShdw>
                </a:effectLst>
                <a:latin typeface="Microsoft Sans Serif" pitchFamily="34" charset="0"/>
                <a:cs typeface="Microsoft Sans Serif" pitchFamily="34" charset="0"/>
              </a:rPr>
              <a:t>catalizadores biológicos</a:t>
            </a:r>
          </a:p>
        </p:txBody>
      </p:sp>
      <p:pic>
        <p:nvPicPr>
          <p:cNvPr id="4" name="Picture 6" descr="http://leavingbio.net/ENZYMES_files/image004.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836712"/>
            <a:ext cx="3528392"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1733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70780" y="1953042"/>
            <a:ext cx="8216020" cy="3323987"/>
          </a:xfrm>
          <a:prstGeom prst="rect">
            <a:avLst/>
          </a:prstGeom>
          <a:noFill/>
        </p:spPr>
        <p:txBody>
          <a:bodyPr wrap="square" rtlCol="0">
            <a:spAutoFit/>
          </a:bodyPr>
          <a:lstStyle/>
          <a:p>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Teoría del ajuste inducido</a:t>
            </a:r>
          </a:p>
          <a:p>
            <a:pPr algn="just"/>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1958, </a:t>
            </a:r>
            <a:r>
              <a:rPr 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Daniel </a:t>
            </a:r>
            <a:r>
              <a:rPr lang="es-MX" sz="30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Koshland</a:t>
            </a:r>
            <a:r>
              <a:rPr 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sugirió una modificación al Modelo de la “llave-cerradura”, indicando que las enzimas son estructuras flexibles y así el sitio activo puede cambiar su conformación estructural por la interacción con el sustrato.</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60</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321118660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70780" y="1581860"/>
            <a:ext cx="8216020" cy="4708981"/>
          </a:xfrm>
          <a:prstGeom prst="rect">
            <a:avLst/>
          </a:prstGeom>
          <a:noFill/>
        </p:spPr>
        <p:txBody>
          <a:bodyPr wrap="square" rtlCol="0">
            <a:spAutoFit/>
          </a:bodyPr>
          <a:lstStyle/>
          <a:p>
            <a:pPr algn="just"/>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Como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resultado de ello, la cadena aminoácida que compone el </a:t>
            </a:r>
            <a:r>
              <a:rPr 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sitio activo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moldeada en posiciones precisas, lo que permite a la enzima llevar a cabo su función catalítica. En algunos casos el </a:t>
            </a:r>
            <a:r>
              <a:rPr 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sustrato cambia ligeramente</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de forma para entrar en el sitio activo. El sitio activo continua dicho cambio hasta que el sustrato está completamente unido, momento en el cual queda determinada la forma y la carga final.​ </a:t>
            </a:r>
            <a:endPar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61</a:t>
            </a:fld>
            <a:endParaRPr lang="en-GB"/>
          </a:p>
        </p:txBody>
      </p:sp>
      <p:sp>
        <p:nvSpPr>
          <p:cNvPr id="6" name="1 Título"/>
          <p:cNvSpPr txBox="1">
            <a:spLocks/>
          </p:cNvSpPr>
          <p:nvPr/>
        </p:nvSpPr>
        <p:spPr>
          <a:xfrm>
            <a:off x="152400" y="448681"/>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Tree>
    <p:extLst>
      <p:ext uri="{BB962C8B-B14F-4D97-AF65-F5344CB8AC3E}">
        <p14:creationId xmlns:p14="http://schemas.microsoft.com/office/powerpoint/2010/main" val="269947454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descr="http://www.lourdes-luengo.es/unidadesbio/proteinas/transparencias_sm/p0604.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540" t="21270" r="3739" b="8172"/>
          <a:stretch/>
        </p:blipFill>
        <p:spPr bwMode="auto">
          <a:xfrm>
            <a:off x="636237" y="1404555"/>
            <a:ext cx="7900306" cy="460851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p:cNvSpPr>
            <a:spLocks noGrp="1"/>
          </p:cNvSpPr>
          <p:nvPr>
            <p:ph type="sldNum" sz="quarter" idx="12"/>
          </p:nvPr>
        </p:nvSpPr>
        <p:spPr/>
        <p:txBody>
          <a:bodyPr/>
          <a:lstStyle/>
          <a:p>
            <a:pPr>
              <a:defRPr/>
            </a:pPr>
            <a:fld id="{D976FB6A-BA17-4824-A765-E705F56B3835}" type="slidenum">
              <a:rPr lang="en-GB" smtClean="0"/>
              <a:pPr>
                <a:defRPr/>
              </a:pPr>
              <a:t>62</a:t>
            </a:fld>
            <a:endParaRPr lang="en-GB"/>
          </a:p>
        </p:txBody>
      </p:sp>
      <p:sp>
        <p:nvSpPr>
          <p:cNvPr id="5" name="1 Título"/>
          <p:cNvSpPr txBox="1">
            <a:spLocks/>
          </p:cNvSpPr>
          <p:nvPr/>
        </p:nvSpPr>
        <p:spPr>
          <a:xfrm>
            <a:off x="152400" y="332656"/>
            <a:ext cx="8839200" cy="684700"/>
          </a:xfrm>
          <a:prstGeom prst="rect">
            <a:avLst/>
          </a:prstGeom>
        </p:spPr>
        <p:txBody>
          <a:bodyP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Mecanismo de acción de las Enzimas</a:t>
            </a:r>
          </a:p>
        </p:txBody>
      </p:sp>
      <p:sp>
        <p:nvSpPr>
          <p:cNvPr id="6" name="Rectángulo 5"/>
          <p:cNvSpPr/>
          <p:nvPr/>
        </p:nvSpPr>
        <p:spPr>
          <a:xfrm>
            <a:off x="2438501" y="6343941"/>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Estructura de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Nelson, 2015</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7562461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260232"/>
            <a:ext cx="8839200" cy="914400"/>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63</a:t>
            </a:fld>
            <a:endParaRPr lang="en-GB"/>
          </a:p>
        </p:txBody>
      </p:sp>
      <p:sp>
        <p:nvSpPr>
          <p:cNvPr id="5" name="CuadroTexto 4"/>
          <p:cNvSpPr txBox="1"/>
          <p:nvPr/>
        </p:nvSpPr>
        <p:spPr>
          <a:xfrm>
            <a:off x="467544" y="1875596"/>
            <a:ext cx="8241890" cy="4308872"/>
          </a:xfrm>
          <a:prstGeom prst="rect">
            <a:avLst/>
          </a:prstGeom>
          <a:noFill/>
        </p:spPr>
        <p:txBody>
          <a:bodyPr wrap="square" rtlCol="0">
            <a:spAutoFit/>
          </a:bodyPr>
          <a:lstStyle/>
          <a:p>
            <a:pPr algn="just"/>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Los nombres de uso frecuente para casi todas las enzimas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describen el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tipo de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reacción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catalizada</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seguido por el sufijo -asa</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Así, por ejemplo</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las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deshidrogenasas</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eliminan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átomos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hidrógeno</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las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proteasas</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hidrolizan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proteínas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las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isomerasas</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catalizan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reordenamientos de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configuración de los sustratos. </a:t>
            </a:r>
            <a:endPar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
          <p:cNvSpPr>
            <a:spLocks noChangeArrowheads="1"/>
          </p:cNvSpPr>
          <p:nvPr/>
        </p:nvSpPr>
        <p:spPr bwMode="auto">
          <a:xfrm>
            <a:off x="458490" y="1544843"/>
            <a:ext cx="8219257" cy="45756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just" defTabSz="914400" latinLnBrk="0">
              <a:lnSpc>
                <a:spcPts val="4100"/>
              </a:lnSpc>
              <a:buClrTx/>
              <a:buSzTx/>
              <a:buFontTx/>
              <a:buNone/>
              <a:tabLst/>
            </a:pP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Por ejemplo: </a:t>
            </a:r>
            <a:endParaRPr lang="en-U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271463" indent="-271463" algn="just">
              <a:lnSpc>
                <a:spcPts val="4100"/>
              </a:lnSpc>
              <a:buFont typeface="Arial" panose="020B0604020202020204" pitchFamily="34" charset="0"/>
              <a:buChar char="•"/>
            </a:pP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Ureasa</a:t>
            </a:r>
            <a:r>
              <a:rPr lang="es-MX" sz="32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32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Enzima</a:t>
            </a:r>
            <a:r>
              <a:rPr lang="es-MX" sz="3200" b="1" spc="100" dirty="0" smtClean="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cuyo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sustrato es la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urea.</a:t>
            </a:r>
            <a:endPar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R="0" lvl="0" algn="just" defTabSz="914400" latinLnBrk="0">
              <a:buClrTx/>
              <a:buSzTx/>
              <a:tabLst/>
            </a:pPr>
            <a:endParaRPr lang="en-US"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176213" marR="0" lvl="0" indent="-176213" algn="just" defTabSz="914400" latinLnBrk="0">
              <a:lnSpc>
                <a:spcPts val="4100"/>
              </a:lnSpc>
              <a:buClrTx/>
              <a:buSzTx/>
              <a:buFont typeface="Arial" pitchFamily="34" charset="0"/>
              <a:buChar char="•"/>
              <a:tabLst/>
            </a:pP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Lactasa</a:t>
            </a:r>
            <a:r>
              <a:rPr lang="es-MX" sz="32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32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Enzima</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cuyo sustrato es la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lactosa.</a:t>
            </a:r>
          </a:p>
          <a:p>
            <a:pPr marL="176213" marR="0" lvl="0" indent="-176213" algn="just" defTabSz="914400" latinLnBrk="0">
              <a:lnSpc>
                <a:spcPts val="4100"/>
              </a:lnSpc>
              <a:buClrTx/>
              <a:buSzTx/>
              <a:buFont typeface="Arial" pitchFamily="34" charset="0"/>
              <a:buChar char="•"/>
              <a:tabLst/>
            </a:pPr>
            <a:r>
              <a:rPr lang="es-ES"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Amilasa</a:t>
            </a:r>
            <a:r>
              <a:rPr lang="es-ES"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Enzima cuyo sustrato es el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almidón.</a:t>
            </a:r>
            <a:endPar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176213" marR="0" lvl="0" indent="-176213" algn="just" defTabSz="914400" latinLnBrk="0">
              <a:lnSpc>
                <a:spcPts val="4100"/>
              </a:lnSpc>
              <a:buClrTx/>
              <a:buSzTx/>
              <a:buFont typeface="Arial" pitchFamily="34" charset="0"/>
              <a:buChar char="•"/>
              <a:tabLst/>
            </a:pPr>
            <a:r>
              <a:rPr lang="es-ES" sz="32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Ribonucleas</a:t>
            </a:r>
            <a:r>
              <a:rPr lang="es-ES" sz="3200" b="1"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a:t>
            </a:r>
            <a:r>
              <a:rPr lang="es-ES" sz="32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Enzima que hidroliza Ribonucleótidos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pirimidínicos.</a:t>
            </a:r>
            <a:endParaRPr lang="en-U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64</a:t>
            </a:fld>
            <a:endParaRPr lang="en-GB"/>
          </a:p>
        </p:txBody>
      </p:sp>
      <p:sp>
        <p:nvSpPr>
          <p:cNvPr id="6"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260232"/>
            <a:ext cx="8839200" cy="914400"/>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65</a:t>
            </a:fld>
            <a:endParaRPr lang="en-GB"/>
          </a:p>
        </p:txBody>
      </p:sp>
      <p:sp>
        <p:nvSpPr>
          <p:cNvPr id="5" name="CuadroTexto 4"/>
          <p:cNvSpPr txBox="1"/>
          <p:nvPr/>
        </p:nvSpPr>
        <p:spPr>
          <a:xfrm>
            <a:off x="430039" y="1628800"/>
            <a:ext cx="8256761" cy="4462760"/>
          </a:xfrm>
          <a:prstGeom prst="rect">
            <a:avLst/>
          </a:prstGeom>
          <a:noFill/>
        </p:spPr>
        <p:txBody>
          <a:bodyPr wrap="square" rtlCol="0">
            <a:spAutoFit/>
          </a:bodyPr>
          <a:lstStyle/>
          <a:p>
            <a:pPr algn="just"/>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algunos casos existen modificadores que pueden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preceder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o seguir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al nombre para indicar el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sustrato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como</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3000" b="1" spc="100" dirty="0" err="1"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Xantina</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oxidasa;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fuente de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enzima como </a:t>
            </a:r>
            <a:r>
              <a:rPr lang="es-MX" sz="3200" b="1" cap="small" spc="100" dirty="0" err="1"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a:t>
            </a:r>
            <a:r>
              <a:rPr lang="es-MX" sz="3000" b="1" spc="100" dirty="0" err="1"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ibonucleasa</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pancreática;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su mecanismo de regulación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como</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Lipasa sensible a hormona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o una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característica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de su mecanismo de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acción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como la C</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isteína proteasa. </a:t>
            </a:r>
            <a:endPar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61755400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260232"/>
            <a:ext cx="8839200" cy="914400"/>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66</a:t>
            </a:fld>
            <a:endParaRPr lang="en-GB"/>
          </a:p>
        </p:txBody>
      </p:sp>
      <p:sp>
        <p:nvSpPr>
          <p:cNvPr id="5" name="CuadroTexto 4"/>
          <p:cNvSpPr txBox="1"/>
          <p:nvPr/>
        </p:nvSpPr>
        <p:spPr>
          <a:xfrm>
            <a:off x="452673" y="1375316"/>
            <a:ext cx="8256761" cy="5293757"/>
          </a:xfrm>
          <a:prstGeom prst="rect">
            <a:avLst/>
          </a:prstGeom>
          <a:noFill/>
        </p:spPr>
        <p:txBody>
          <a:bodyPr wrap="square" rtlCol="0">
            <a:spAutoFit/>
          </a:bodyPr>
          <a:lstStyle/>
          <a:p>
            <a:pPr marL="182563" lvl="0" indent="-182563" algn="just">
              <a:buFont typeface="Arial" pitchFamily="34" charset="0"/>
              <a:buChar char="•"/>
            </a:pP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Lactato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deshidrogenasa</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Enzima que deshidrogena (elimina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Hidrógenos) al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Lactato.</a:t>
            </a:r>
            <a:endPar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lvl="0" algn="just"/>
            <a:endParaRPr lang="en-US" sz="1600" b="1" spc="100" dirty="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182563" lvl="0" indent="-182563" algn="just">
              <a:buFont typeface="Arial" pitchFamily="34" charset="0"/>
              <a:buChar char="•"/>
            </a:pP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Adenilato </a:t>
            </a:r>
            <a:r>
              <a:rPr lang="es-MX" sz="32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ciclasa</a:t>
            </a:r>
            <a:r>
              <a:rPr lang="es-MX" sz="3200" b="1" spc="100" dirty="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hace un ciclo en la adenina</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a:p>
            <a:pPr lvl="0" algn="just"/>
            <a:endParaRPr lang="es-MX" sz="1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lvl="0" algn="just"/>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Cuando es necesario, se añaden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designaciones alfanuméricas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para identificar múltiples formas de una enzima como RNA polimerasa III o Proteína </a:t>
            </a:r>
            <a:r>
              <a:rPr lang="es-MX" sz="30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cinasa</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C</a:t>
            </a:r>
            <a:r>
              <a:rPr lang="el-GR"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β</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32090936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
          <p:cNvSpPr>
            <a:spLocks noChangeArrowheads="1"/>
          </p:cNvSpPr>
          <p:nvPr/>
        </p:nvSpPr>
        <p:spPr bwMode="auto">
          <a:xfrm>
            <a:off x="467544" y="1497553"/>
            <a:ext cx="8219256"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Algunas</a:t>
            </a:r>
            <a:r>
              <a:rPr lang="en-U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enzimas poseen nombres que no representan su actividad o sustrato</a:t>
            </a:r>
            <a:r>
              <a:rPr lang="en-U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a:p>
            <a:pPr marL="176213" indent="-176213" algn="just">
              <a:buFont typeface="Arial" pitchFamily="34" charset="0"/>
              <a:buChar char="•"/>
            </a:pPr>
            <a:r>
              <a:rPr lang="es-ES"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Lisozima</a:t>
            </a:r>
            <a:r>
              <a:rPr lang="es-ES"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ES" sz="3000" b="1" spc="100" dirty="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Posee la capacidad de degradar la pared bacteriana por medio de la ruptura de enlaces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glucosídicos  </a:t>
            </a: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el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Péptidoglicano </a:t>
            </a: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bacteriano.</a:t>
            </a:r>
          </a:p>
          <a:p>
            <a:pPr marL="176213" indent="-176213" algn="just">
              <a:buFont typeface="Arial" pitchFamily="34" charset="0"/>
              <a:buChar char="•"/>
            </a:pPr>
            <a:r>
              <a:rPr lang="es-ES"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Tripsina:</a:t>
            </a:r>
            <a:r>
              <a:rPr lang="es-MX" sz="3000" b="1" spc="100" dirty="0">
                <a:solidFill>
                  <a:srgbClr val="D0BE40">
                    <a:lumMod val="60000"/>
                    <a:lumOff val="40000"/>
                  </a:srgbClr>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una enzima </a:t>
            </a:r>
            <a:r>
              <a:rPr lang="es-MX" sz="30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peptidasa</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que rompe los enlaces de las proteínas mediante hidrólisis para formar péptidos de menor tamaño y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liberar aminoácidos</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n-U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67</a:t>
            </a:fld>
            <a:endParaRPr lang="en-GB">
              <a:solidFill>
                <a:prstClr val="white">
                  <a:tint val="75000"/>
                </a:prstClr>
              </a:solidFill>
            </a:endParaRPr>
          </a:p>
        </p:txBody>
      </p:sp>
      <p:sp>
        <p:nvSpPr>
          <p:cNvPr id="6"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15978275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260232"/>
            <a:ext cx="8839200" cy="914400"/>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68</a:t>
            </a:fld>
            <a:endParaRPr lang="en-GB"/>
          </a:p>
        </p:txBody>
      </p:sp>
      <p:sp>
        <p:nvSpPr>
          <p:cNvPr id="5" name="CuadroTexto 4"/>
          <p:cNvSpPr txBox="1"/>
          <p:nvPr/>
        </p:nvSpPr>
        <p:spPr>
          <a:xfrm>
            <a:off x="452673" y="1784424"/>
            <a:ext cx="8256761" cy="4401205"/>
          </a:xfrm>
          <a:prstGeom prst="rect">
            <a:avLst/>
          </a:prstGeom>
          <a:noFill/>
        </p:spPr>
        <p:txBody>
          <a:bodyPr wrap="square" rtlCol="0">
            <a:spAutoFit/>
          </a:bodyPr>
          <a:lstStyle/>
          <a:p>
            <a:pPr algn="just"/>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fin de resolver estas dificultades,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International </a:t>
            </a:r>
            <a:r>
              <a:rPr lang="es-MX" sz="32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Union</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of </a:t>
            </a:r>
            <a:r>
              <a:rPr lang="es-MX" sz="32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Biochemists</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MX" sz="32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IUB)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creó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un sistema de nomenclatura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enzimas sin ambigüedad,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el cual cada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enzima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tiene un nombre y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número de código </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singular que identifican el tipo de </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reacción catalizada.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Cada tipo de enzimas tiene un número EC de cuatro dígitos y un nombre complejo pero preciso</a:t>
            </a:r>
            <a:r>
              <a:rPr lang="es-MX"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08700657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4509120"/>
            <a:ext cx="8643998" cy="697370"/>
          </a:xfrm>
          <a:prstGeom prst="rect">
            <a:avLst/>
          </a:prstGeom>
          <a:noFill/>
        </p:spPr>
        <p:txBody>
          <a:bodyPr wrap="square" rtlCol="0">
            <a:spAutoFit/>
          </a:bodyPr>
          <a:lstStyle/>
          <a:p>
            <a:pPr algn="just">
              <a:lnSpc>
                <a:spcPct val="150000"/>
              </a:lnSpc>
            </a:pPr>
            <a:r>
              <a:rPr lang="es-MX" sz="3000" dirty="0" smtClean="0">
                <a:solidFill>
                  <a:srgbClr val="FFFFCC"/>
                </a:solidFill>
                <a:latin typeface="Microsoft Sans Serif" pitchFamily="34" charset="0"/>
                <a:cs typeface="Microsoft Sans Serif" pitchFamily="34" charset="0"/>
              </a:rPr>
              <a:t> </a:t>
            </a:r>
            <a:endParaRPr lang="es-ES" sz="3000" dirty="0">
              <a:solidFill>
                <a:srgbClr val="FFFFCC"/>
              </a:solidFill>
              <a:latin typeface="Microsoft Sans Serif" pitchFamily="34" charset="0"/>
              <a:cs typeface="Microsoft Sans Serif" pitchFamily="34" charset="0"/>
            </a:endParaRPr>
          </a:p>
        </p:txBody>
      </p:sp>
      <p:sp>
        <p:nvSpPr>
          <p:cNvPr id="5" name="4 Rectángulo"/>
          <p:cNvSpPr/>
          <p:nvPr/>
        </p:nvSpPr>
        <p:spPr>
          <a:xfrm>
            <a:off x="467544" y="1052736"/>
            <a:ext cx="8280920" cy="1015663"/>
          </a:xfrm>
          <a:prstGeom prst="rect">
            <a:avLst/>
          </a:prstGeom>
        </p:spPr>
        <p:txBody>
          <a:bodyPr wrap="square">
            <a:spAutoFit/>
          </a:bodyPr>
          <a:lstStyle/>
          <a:p>
            <a:pPr algn="ctr"/>
            <a:r>
              <a:rPr lang="es-MX" sz="20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Nomenclature</a:t>
            </a:r>
            <a:r>
              <a:rPr lang="es-MX" sz="2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0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Committee</a:t>
            </a:r>
            <a:r>
              <a:rPr lang="es-MX" sz="2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of </a:t>
            </a:r>
            <a:r>
              <a:rPr lang="es-MX" sz="20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the</a:t>
            </a:r>
            <a:endParaRPr lang="es-MX" sz="2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ctr"/>
            <a:r>
              <a:rPr lang="en-US" sz="2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International Union of Biochemistry and Molecular</a:t>
            </a:r>
          </a:p>
          <a:p>
            <a:pPr algn="ctr"/>
            <a:r>
              <a:rPr lang="es-MX" sz="20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Biology</a:t>
            </a:r>
            <a:r>
              <a:rPr lang="es-MX" sz="2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(NC-IUBMB)</a:t>
            </a:r>
          </a:p>
        </p:txBody>
      </p:sp>
      <p:sp>
        <p:nvSpPr>
          <p:cNvPr id="6" name="5 Rectángulo"/>
          <p:cNvSpPr/>
          <p:nvPr/>
        </p:nvSpPr>
        <p:spPr>
          <a:xfrm>
            <a:off x="611560" y="2276873"/>
            <a:ext cx="8136904" cy="4260141"/>
          </a:xfrm>
          <a:prstGeom prst="rect">
            <a:avLst/>
          </a:prstGeom>
        </p:spPr>
        <p:txBody>
          <a:bodyPr wrap="square">
            <a:spAutoFit/>
          </a:bodyPr>
          <a:lstStyle/>
          <a:p>
            <a:pPr>
              <a:lnSpc>
                <a:spcPts val="2500"/>
              </a:lnSpc>
            </a:pP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 OXIDOREDUCTASE</a:t>
            </a:r>
          </a:p>
          <a:p>
            <a:pPr>
              <a:lnSpc>
                <a:spcPts val="2500"/>
              </a:lnSpc>
            </a:pPr>
            <a:r>
              <a:rPr lang="en-US"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 Acting on the CH-NH2 group of donors</a:t>
            </a:r>
          </a:p>
          <a:p>
            <a:pPr>
              <a:lnSpc>
                <a:spcPts val="2500"/>
              </a:lnSpc>
            </a:pPr>
            <a:r>
              <a:rPr lang="en-US"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 With NAD+ or NADP+ as acceptor</a:t>
            </a:r>
          </a:p>
          <a:p>
            <a:pPr>
              <a:lnSpc>
                <a:spcPts val="2500"/>
              </a:lnSpc>
            </a:pP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Examples</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a:p>
            <a:pPr>
              <a:lnSpc>
                <a:spcPts val="2500"/>
              </a:lnSpc>
            </a:pP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1.4.1.1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alanine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dehydrogenase</a:t>
            </a:r>
            <a:endPar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nSpc>
                <a:spcPts val="2500"/>
              </a:lnSpc>
            </a:pP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1.4.1.2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glutamate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dehydrogenase</a:t>
            </a:r>
            <a:endPar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nSpc>
                <a:spcPts val="2500"/>
              </a:lnSpc>
            </a:pP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1.4.1.3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glutamate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dehydrogenase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[NAD(P)+]</a:t>
            </a:r>
          </a:p>
          <a:p>
            <a:pPr>
              <a:lnSpc>
                <a:spcPts val="2500"/>
              </a:lnSpc>
            </a:pP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1.4.1.4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glutamate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dehydrogenase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(NADP+)</a:t>
            </a:r>
          </a:p>
          <a:p>
            <a:pPr>
              <a:lnSpc>
                <a:spcPts val="2500"/>
              </a:lnSpc>
            </a:pP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1.4.1.5 L-amino-</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acid</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dehydrogenase</a:t>
            </a:r>
            <a:endPar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nSpc>
                <a:spcPts val="2500"/>
              </a:lnSpc>
            </a:pPr>
            <a:r>
              <a:rPr lang="en-US"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1.4.1.6 deleted, included in EC 1.4.4.1</a:t>
            </a:r>
          </a:p>
          <a:p>
            <a:pPr>
              <a:lnSpc>
                <a:spcPts val="2500"/>
              </a:lnSpc>
            </a:pP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1.4.1.7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serine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2-dehydrogenase</a:t>
            </a:r>
          </a:p>
          <a:p>
            <a:pPr>
              <a:lnSpc>
                <a:spcPts val="2500"/>
              </a:lnSpc>
            </a:pP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1.4.1.8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valine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dehydrogenase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(NADP+)</a:t>
            </a:r>
          </a:p>
          <a:p>
            <a:pPr>
              <a:lnSpc>
                <a:spcPts val="2500"/>
              </a:lnSpc>
            </a:pP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EC 1.4.1.9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leucine</a:t>
            </a:r>
            <a:r>
              <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4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dehydrogenase</a:t>
            </a:r>
            <a:endParaRPr lang="es-MX" sz="2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pPr>
                <a:defRPr/>
              </a:pPr>
              <a:t>69</a:t>
            </a:fld>
            <a:endParaRPr lang="en-GB"/>
          </a:p>
        </p:txBody>
      </p:sp>
      <p:sp>
        <p:nvSpPr>
          <p:cNvPr id="8"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5383"/>
            <a:ext cx="8229600" cy="780685"/>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3" name="Marcador de contenido 2"/>
          <p:cNvSpPr>
            <a:spLocks noGrp="1"/>
          </p:cNvSpPr>
          <p:nvPr>
            <p:ph idx="1"/>
          </p:nvPr>
        </p:nvSpPr>
        <p:spPr>
          <a:xfrm>
            <a:off x="457200" y="1176982"/>
            <a:ext cx="8229600" cy="5112568"/>
          </a:xfrm>
        </p:spPr>
        <p:txBody>
          <a:bodyPr>
            <a:noAutofit/>
          </a:bodyPr>
          <a:lstStyle/>
          <a:p>
            <a:pPr marL="0" lvl="0" indent="0" algn="just" eaLnBrk="0" fontAlgn="base" hangingPunct="0">
              <a:spcBef>
                <a:spcPct val="0"/>
              </a:spcBef>
              <a:spcAft>
                <a:spcPct val="0"/>
              </a:spcAft>
              <a:buNone/>
            </a:pP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enzimas constituyen la clase de proteínas más amplia y más altamente especializada. El término enzima significa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“levadura”</a:t>
            </a:r>
            <a:r>
              <a:rPr lang="es-MX" sz="2200" b="1" cap="small"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porque muchos de los conocimientos que se tienen actualmente sobre las enzimas se han obtenido del estudio de las levaduras, que son microorganismos que producen la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transformación de la glucosa en etanol</a:t>
            </a:r>
            <a:r>
              <a:rPr lang="es-MX" sz="2200" b="1" cap="small"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Las enzimas catalizan las miles de reacciones metabólicas que se dan en las células de todos los seres vivos. </a:t>
            </a:r>
          </a:p>
          <a:p>
            <a:pPr marL="0" lvl="0" indent="0" algn="just" eaLnBrk="0" fontAlgn="base" hangingPunct="0">
              <a:spcBef>
                <a:spcPct val="0"/>
              </a:spcBef>
              <a:spcAft>
                <a:spcPct val="0"/>
              </a:spcAft>
              <a:buNone/>
            </a:pPr>
            <a:endParaRPr lang="es-MX" sz="14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eaLnBrk="0" fontAlgn="base" hangingPunct="0">
              <a:spcBef>
                <a:spcPct val="0"/>
              </a:spcBef>
              <a:spcAft>
                <a:spcPct val="0"/>
              </a:spcAft>
              <a:buNone/>
            </a:pP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Dada la relevancia de estas biomoléculas y con base en el propósito de la unidad de aprendizaje de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Bioquímica Básica</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los alumnos identifican las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propiedades fisicoquímicas de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las enzimas, mismas que  permiten llevar a cabo las reacciones metabólicas en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sistemas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biológicos, relacionándolas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con aspectos funcionales y dinámicos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 una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célula hasta los más altos niveles de organización de los seres vivo</a:t>
            </a:r>
            <a:r>
              <a:rPr lang="es-MX" sz="2200" b="1" dirty="0">
                <a:solidFill>
                  <a:srgbClr val="FFFFCC"/>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 </a:t>
            </a: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7</a:t>
            </a:fld>
            <a:endParaRPr lang="en-GB"/>
          </a:p>
        </p:txBody>
      </p:sp>
    </p:spTree>
    <p:extLst>
      <p:ext uri="{BB962C8B-B14F-4D97-AF65-F5344CB8AC3E}">
        <p14:creationId xmlns:p14="http://schemas.microsoft.com/office/powerpoint/2010/main" val="165260467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2222862"/>
            <a:ext cx="8219256" cy="2893100"/>
          </a:xfrm>
          <a:prstGeom prst="rect">
            <a:avLst/>
          </a:prstGeom>
          <a:noFill/>
        </p:spPr>
        <p:txBody>
          <a:bodyPr wrap="square" rtlCol="0">
            <a:spAutoFit/>
          </a:bodyPr>
          <a:lstStyle/>
          <a:p>
            <a:pPr algn="just">
              <a:spcBef>
                <a:spcPts val="600"/>
              </a:spcBef>
              <a:spcAft>
                <a:spcPts val="600"/>
              </a:spcAft>
            </a:pP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Unión Internacional de Bioquímica y Biología Molecular (IUBMB), desarrolló un sistema de nomenclatura en el cual las enzimas se dividen en </a:t>
            </a:r>
            <a:r>
              <a:rPr 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seis clases principales</a:t>
            </a:r>
            <a:r>
              <a:rPr lang="es-MX"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cada una con numerosos subgrupos.</a:t>
            </a:r>
            <a:endPar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70</a:t>
            </a:fld>
            <a:endParaRPr lang="en-GB"/>
          </a:p>
        </p:txBody>
      </p:sp>
      <p:sp>
        <p:nvSpPr>
          <p:cNvPr id="6"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2142325"/>
            <a:ext cx="8219256" cy="1143903"/>
          </a:xfrm>
          <a:prstGeom prst="rect">
            <a:avLst/>
          </a:prstGeom>
          <a:noFill/>
        </p:spPr>
        <p:txBody>
          <a:bodyPr wrap="square" rtlCol="0">
            <a:spAutoFit/>
          </a:bodyPr>
          <a:lstStyle/>
          <a:p>
            <a:pPr algn="just">
              <a:lnSpc>
                <a:spcPts val="4100"/>
              </a:lnSpc>
            </a:pP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1. </a:t>
            </a:r>
            <a:r>
              <a:rPr lang="es-ES" sz="36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Oxidoreductasas</a:t>
            </a:r>
            <a:r>
              <a:rPr lang="es-ES" sz="3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algn="just">
              <a:lnSpc>
                <a:spcPts val="4100"/>
              </a:lnSpc>
            </a:pP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Catalizan reacciones de oxido-reducción </a:t>
            </a:r>
          </a:p>
        </p:txBody>
      </p:sp>
      <p:grpSp>
        <p:nvGrpSpPr>
          <p:cNvPr id="72706" name="Group 2"/>
          <p:cNvGrpSpPr>
            <a:grpSpLocks/>
          </p:cNvGrpSpPr>
          <p:nvPr/>
        </p:nvGrpSpPr>
        <p:grpSpPr bwMode="auto">
          <a:xfrm>
            <a:off x="971600" y="3492787"/>
            <a:ext cx="7200000" cy="1825291"/>
            <a:chOff x="50" y="5121"/>
            <a:chExt cx="9460" cy="1904"/>
          </a:xfrm>
        </p:grpSpPr>
        <p:pic>
          <p:nvPicPr>
            <p:cNvPr id="72707" name="Picture 3" descr="oxidoreductasas"/>
            <p:cNvPicPr>
              <a:picLocks noChangeAspect="1" noChangeArrowheads="1"/>
            </p:cNvPicPr>
            <p:nvPr/>
          </p:nvPicPr>
          <p:blipFill>
            <a:blip r:embed="rId3" cstate="print"/>
            <a:srcRect/>
            <a:stretch>
              <a:fillRect/>
            </a:stretch>
          </p:blipFill>
          <p:spPr bwMode="auto">
            <a:xfrm>
              <a:off x="50" y="5147"/>
              <a:ext cx="9460" cy="1878"/>
            </a:xfrm>
            <a:prstGeom prst="rect">
              <a:avLst/>
            </a:prstGeom>
            <a:noFill/>
          </p:spPr>
        </p:pic>
        <p:sp>
          <p:nvSpPr>
            <p:cNvPr id="72708" name="AutoShape 4"/>
            <p:cNvSpPr>
              <a:spLocks noChangeArrowheads="1"/>
            </p:cNvSpPr>
            <p:nvPr/>
          </p:nvSpPr>
          <p:spPr bwMode="auto">
            <a:xfrm>
              <a:off x="1227" y="5121"/>
              <a:ext cx="1980" cy="720"/>
            </a:xfrm>
            <a:custGeom>
              <a:avLst/>
              <a:gdLst>
                <a:gd name="G0" fmla="+- -467608 0 0"/>
                <a:gd name="G1" fmla="+- -10719078 0 0"/>
                <a:gd name="G2" fmla="+- -467608 0 -10719078"/>
                <a:gd name="G3" fmla="+- 10800 0 0"/>
                <a:gd name="G4" fmla="+- 0 0 -467608"/>
                <a:gd name="T0" fmla="*/ 360 256 1"/>
                <a:gd name="T1" fmla="*/ 0 256 1"/>
                <a:gd name="G5" fmla="+- G2 T0 T1"/>
                <a:gd name="G6" fmla="?: G2 G2 G5"/>
                <a:gd name="G7" fmla="+- 0 0 G6"/>
                <a:gd name="G8" fmla="+- 7728 0 0"/>
                <a:gd name="G9" fmla="+- 0 0 -10719078"/>
                <a:gd name="G10" fmla="+- 7728 0 2700"/>
                <a:gd name="G11" fmla="cos G10 -467608"/>
                <a:gd name="G12" fmla="sin G10 -467608"/>
                <a:gd name="G13" fmla="cos 13500 -467608"/>
                <a:gd name="G14" fmla="sin 13500 -467608"/>
                <a:gd name="G15" fmla="+- G11 10800 0"/>
                <a:gd name="G16" fmla="+- G12 10800 0"/>
                <a:gd name="G17" fmla="+- G13 10800 0"/>
                <a:gd name="G18" fmla="+- G14 10800 0"/>
                <a:gd name="G19" fmla="*/ 7728 1 2"/>
                <a:gd name="G20" fmla="+- G19 5400 0"/>
                <a:gd name="G21" fmla="cos G20 -467608"/>
                <a:gd name="G22" fmla="sin G20 -467608"/>
                <a:gd name="G23" fmla="+- G21 10800 0"/>
                <a:gd name="G24" fmla="+- G12 G23 G22"/>
                <a:gd name="G25" fmla="+- G22 G23 G11"/>
                <a:gd name="G26" fmla="cos 10800 -467608"/>
                <a:gd name="G27" fmla="sin 10800 -467608"/>
                <a:gd name="G28" fmla="cos 7728 -467608"/>
                <a:gd name="G29" fmla="sin 7728 -467608"/>
                <a:gd name="G30" fmla="+- G26 10800 0"/>
                <a:gd name="G31" fmla="+- G27 10800 0"/>
                <a:gd name="G32" fmla="+- G28 10800 0"/>
                <a:gd name="G33" fmla="+- G29 10800 0"/>
                <a:gd name="G34" fmla="+- G19 5400 0"/>
                <a:gd name="G35" fmla="cos G34 -10719078"/>
                <a:gd name="G36" fmla="sin G34 -10719078"/>
                <a:gd name="G37" fmla="+/ -10719078 -467608 2"/>
                <a:gd name="T2" fmla="*/ 180 256 1"/>
                <a:gd name="T3" fmla="*/ 0 256 1"/>
                <a:gd name="G38" fmla="+- G37 T2 T3"/>
                <a:gd name="G39" fmla="?: G2 G37 G38"/>
                <a:gd name="G40" fmla="cos 10800 G39"/>
                <a:gd name="G41" fmla="sin 10800 G39"/>
                <a:gd name="G42" fmla="cos 7728 G39"/>
                <a:gd name="G43" fmla="sin 7728 G39"/>
                <a:gd name="G44" fmla="+- G40 10800 0"/>
                <a:gd name="G45" fmla="+- G41 10800 0"/>
                <a:gd name="G46" fmla="+- G42 10800 0"/>
                <a:gd name="G47" fmla="+- G43 10800 0"/>
                <a:gd name="G48" fmla="+- G35 10800 0"/>
                <a:gd name="G49" fmla="+- G36 10800 0"/>
                <a:gd name="T4" fmla="*/ 11675 w 21600"/>
                <a:gd name="T5" fmla="*/ 35 h 21600"/>
                <a:gd name="T6" fmla="*/ 1914 w 21600"/>
                <a:gd name="T7" fmla="*/ 8178 h 21600"/>
                <a:gd name="T8" fmla="*/ 11426 w 21600"/>
                <a:gd name="T9" fmla="*/ 3097 h 21600"/>
                <a:gd name="T10" fmla="*/ 24195 w 21600"/>
                <a:gd name="T11" fmla="*/ 9123 h 21600"/>
                <a:gd name="T12" fmla="*/ 20518 w 21600"/>
                <a:gd name="T13" fmla="*/ 13852 h 21600"/>
                <a:gd name="T14" fmla="*/ 15789 w 21600"/>
                <a:gd name="T15" fmla="*/ 10175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468" y="9840"/>
                  </a:moveTo>
                  <a:cubicBezTo>
                    <a:pt x="17984" y="5973"/>
                    <a:pt x="14696" y="3072"/>
                    <a:pt x="10800" y="3072"/>
                  </a:cubicBezTo>
                  <a:cubicBezTo>
                    <a:pt x="7374" y="3071"/>
                    <a:pt x="4357" y="5327"/>
                    <a:pt x="3387" y="8612"/>
                  </a:cubicBezTo>
                  <a:lnTo>
                    <a:pt x="441" y="7743"/>
                  </a:lnTo>
                  <a:cubicBezTo>
                    <a:pt x="1796" y="3151"/>
                    <a:pt x="6012" y="-1"/>
                    <a:pt x="10800" y="0"/>
                  </a:cubicBezTo>
                  <a:cubicBezTo>
                    <a:pt x="16245" y="0"/>
                    <a:pt x="20839" y="4054"/>
                    <a:pt x="21516" y="9458"/>
                  </a:cubicBezTo>
                  <a:lnTo>
                    <a:pt x="24195" y="9123"/>
                  </a:lnTo>
                  <a:lnTo>
                    <a:pt x="20518" y="13852"/>
                  </a:lnTo>
                  <a:lnTo>
                    <a:pt x="15789" y="10175"/>
                  </a:lnTo>
                  <a:lnTo>
                    <a:pt x="18468" y="9840"/>
                  </a:lnTo>
                  <a:close/>
                </a:path>
              </a:pathLst>
            </a:custGeom>
            <a:solidFill>
              <a:srgbClr val="CCFFFF"/>
            </a:solidFill>
            <a:ln w="19050">
              <a:solidFill>
                <a:srgbClr val="0000FF"/>
              </a:solidFill>
              <a:miter lim="800000"/>
              <a:headEnd/>
              <a:tailEnd/>
            </a:ln>
          </p:spPr>
          <p:txBody>
            <a:bodyPr vert="horz" wrap="square" lIns="91440" tIns="45720" rIns="91440" bIns="45720" numCol="1" anchor="t" anchorCtr="0" compatLnSpc="1">
              <a:prstTxWarp prst="textNoShape">
                <a:avLst/>
              </a:prstTxWarp>
            </a:bodyPr>
            <a:lstStyle/>
            <a:p>
              <a:endParaRPr lang="es-ES"/>
            </a:p>
          </p:txBody>
        </p:sp>
      </p:grpSp>
      <p:sp>
        <p:nvSpPr>
          <p:cNvPr id="72709" name="Rectangle 5"/>
          <p:cNvSpPr>
            <a:spLocks noChangeArrowheads="1"/>
          </p:cNvSpPr>
          <p:nvPr/>
        </p:nvSpPr>
        <p:spPr bwMode="auto">
          <a:xfrm>
            <a:off x="2431261" y="4101590"/>
            <a:ext cx="556563"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FF6600"/>
                </a:solidFill>
                <a:effectLst/>
                <a:latin typeface="Arial" pitchFamily="34" charset="0"/>
                <a:cs typeface="Arial" pitchFamily="34" charset="0"/>
              </a:rPr>
              <a:t>2e</a:t>
            </a:r>
            <a:r>
              <a:rPr kumimoji="0" lang="es-MX" sz="1800" b="0" i="0" u="none" strike="noStrike" cap="none" normalizeH="0" baseline="30000" dirty="0" smtClean="0">
                <a:ln>
                  <a:noFill/>
                </a:ln>
                <a:solidFill>
                  <a:srgbClr val="FF6600"/>
                </a:solidFill>
                <a:effectLst/>
                <a:latin typeface="Arial" pitchFamily="34" charset="0"/>
                <a:cs typeface="Arial" pitchFamily="34" charset="0"/>
              </a:rPr>
              <a:t>-</a:t>
            </a:r>
            <a:r>
              <a:rPr kumimoji="0" lang="es-MX" sz="1800" b="0" i="0" u="none" strike="noStrike" cap="none" normalizeH="0" baseline="0" dirty="0" smtClean="0">
                <a:ln>
                  <a:noFill/>
                </a:ln>
                <a:solidFill>
                  <a:srgbClr val="FF6600"/>
                </a:solidFill>
                <a:effectLst/>
                <a:latin typeface="Arial" pitchFamily="34" charset="0"/>
              </a:rPr>
              <a:t> </a:t>
            </a: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71</a:t>
            </a:fld>
            <a:endParaRPr lang="en-GB"/>
          </a:p>
        </p:txBody>
      </p:sp>
      <p:sp>
        <p:nvSpPr>
          <p:cNvPr id="10"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ángulo 8"/>
          <p:cNvSpPr/>
          <p:nvPr/>
        </p:nvSpPr>
        <p:spPr>
          <a:xfrm>
            <a:off x="1826991" y="6065811"/>
            <a:ext cx="5523226" cy="5259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Nomenclatura de las Enzimas. </a:t>
            </a:r>
          </a:p>
          <a:p>
            <a:pPr lvl="0" algn="ctr" fontAlgn="auto">
              <a:spcAft>
                <a:spcPts val="0"/>
              </a:spcAft>
              <a:defRPr/>
            </a:pP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http</a:t>
            </a:r>
            <a:r>
              <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://depa.pquim.unam.mx/proteinas/enzimas/img1c.html</a:t>
            </a:r>
            <a:endParaRPr lang="es-ES" sz="1200" b="1" dirty="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57200" y="1975336"/>
            <a:ext cx="8229600" cy="1669688"/>
          </a:xfrm>
          <a:prstGeom prst="rect">
            <a:avLst/>
          </a:prstGeom>
          <a:noFill/>
        </p:spPr>
        <p:txBody>
          <a:bodyPr wrap="square" rtlCol="0">
            <a:spAutoFit/>
          </a:bodyPr>
          <a:lstStyle/>
          <a:p>
            <a:pPr algn="just">
              <a:lnSpc>
                <a:spcPts val="4100"/>
              </a:lnSpc>
            </a:pP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2. Transferasas</a:t>
            </a:r>
            <a:endParaRPr lang="es-ES" sz="3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lnSpc>
                <a:spcPts val="4100"/>
              </a:lnSpc>
            </a:pP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Catalizan la transferencia de  grupos que contienen C, N y P  </a:t>
            </a:r>
          </a:p>
        </p:txBody>
      </p:sp>
      <p:grpSp>
        <p:nvGrpSpPr>
          <p:cNvPr id="73733" name="Group 5"/>
          <p:cNvGrpSpPr>
            <a:grpSpLocks/>
          </p:cNvGrpSpPr>
          <p:nvPr/>
        </p:nvGrpSpPr>
        <p:grpSpPr bwMode="auto">
          <a:xfrm>
            <a:off x="972400" y="3861048"/>
            <a:ext cx="7200000" cy="1836000"/>
            <a:chOff x="150" y="917"/>
            <a:chExt cx="8830" cy="2030"/>
          </a:xfrm>
        </p:grpSpPr>
        <p:pic>
          <p:nvPicPr>
            <p:cNvPr id="73735" name="Picture 7" descr="transferasas"/>
            <p:cNvPicPr>
              <a:picLocks noChangeAspect="1" noChangeArrowheads="1"/>
            </p:cNvPicPr>
            <p:nvPr/>
          </p:nvPicPr>
          <p:blipFill>
            <a:blip r:embed="rId3" cstate="print"/>
            <a:srcRect/>
            <a:stretch>
              <a:fillRect/>
            </a:stretch>
          </p:blipFill>
          <p:spPr bwMode="auto">
            <a:xfrm>
              <a:off x="150" y="917"/>
              <a:ext cx="8830" cy="2030"/>
            </a:xfrm>
            <a:prstGeom prst="rect">
              <a:avLst/>
            </a:prstGeom>
            <a:noFill/>
          </p:spPr>
        </p:pic>
        <p:sp>
          <p:nvSpPr>
            <p:cNvPr id="73734" name="AutoShape 6"/>
            <p:cNvSpPr>
              <a:spLocks noChangeArrowheads="1"/>
            </p:cNvSpPr>
            <p:nvPr/>
          </p:nvSpPr>
          <p:spPr bwMode="auto">
            <a:xfrm>
              <a:off x="510" y="967"/>
              <a:ext cx="2880" cy="900"/>
            </a:xfrm>
            <a:custGeom>
              <a:avLst/>
              <a:gdLst>
                <a:gd name="G0" fmla="+- -467608 0 0"/>
                <a:gd name="G1" fmla="+- 10649135 0 0"/>
                <a:gd name="G2" fmla="+- -467608 0 10649135"/>
                <a:gd name="G3" fmla="+- 10800 0 0"/>
                <a:gd name="G4" fmla="+- 0 0 -467608"/>
                <a:gd name="T0" fmla="*/ 360 256 1"/>
                <a:gd name="T1" fmla="*/ 0 256 1"/>
                <a:gd name="G5" fmla="+- G2 T0 T1"/>
                <a:gd name="G6" fmla="?: G2 G2 G5"/>
                <a:gd name="G7" fmla="+- 0 0 G6"/>
                <a:gd name="G8" fmla="+- 7728 0 0"/>
                <a:gd name="G9" fmla="+- 0 0 10649135"/>
                <a:gd name="G10" fmla="+- 7728 0 2700"/>
                <a:gd name="G11" fmla="cos G10 -467608"/>
                <a:gd name="G12" fmla="sin G10 -467608"/>
                <a:gd name="G13" fmla="cos 13500 -467608"/>
                <a:gd name="G14" fmla="sin 13500 -467608"/>
                <a:gd name="G15" fmla="+- G11 10800 0"/>
                <a:gd name="G16" fmla="+- G12 10800 0"/>
                <a:gd name="G17" fmla="+- G13 10800 0"/>
                <a:gd name="G18" fmla="+- G14 10800 0"/>
                <a:gd name="G19" fmla="*/ 7728 1 2"/>
                <a:gd name="G20" fmla="+- G19 5400 0"/>
                <a:gd name="G21" fmla="cos G20 -467608"/>
                <a:gd name="G22" fmla="sin G20 -467608"/>
                <a:gd name="G23" fmla="+- G21 10800 0"/>
                <a:gd name="G24" fmla="+- G12 G23 G22"/>
                <a:gd name="G25" fmla="+- G22 G23 G11"/>
                <a:gd name="G26" fmla="cos 10800 -467608"/>
                <a:gd name="G27" fmla="sin 10800 -467608"/>
                <a:gd name="G28" fmla="cos 7728 -467608"/>
                <a:gd name="G29" fmla="sin 7728 -467608"/>
                <a:gd name="G30" fmla="+- G26 10800 0"/>
                <a:gd name="G31" fmla="+- G27 10800 0"/>
                <a:gd name="G32" fmla="+- G28 10800 0"/>
                <a:gd name="G33" fmla="+- G29 10800 0"/>
                <a:gd name="G34" fmla="+- G19 5400 0"/>
                <a:gd name="G35" fmla="cos G34 10649135"/>
                <a:gd name="G36" fmla="sin G34 10649135"/>
                <a:gd name="G37" fmla="+/ 10649135 -467608 2"/>
                <a:gd name="T2" fmla="*/ 180 256 1"/>
                <a:gd name="T3" fmla="*/ 0 256 1"/>
                <a:gd name="G38" fmla="+- G37 T2 T3"/>
                <a:gd name="G39" fmla="?: G2 G37 G38"/>
                <a:gd name="G40" fmla="cos 10800 G39"/>
                <a:gd name="G41" fmla="sin 10800 G39"/>
                <a:gd name="G42" fmla="cos 7728 G39"/>
                <a:gd name="G43" fmla="sin 7728 G39"/>
                <a:gd name="G44" fmla="+- G40 10800 0"/>
                <a:gd name="G45" fmla="+- G41 10800 0"/>
                <a:gd name="G46" fmla="+- G42 10800 0"/>
                <a:gd name="G47" fmla="+- G43 10800 0"/>
                <a:gd name="G48" fmla="+- G35 10800 0"/>
                <a:gd name="G49" fmla="+- G36 10800 0"/>
                <a:gd name="T4" fmla="*/ 8495 w 21600"/>
                <a:gd name="T5" fmla="*/ 248 h 21600"/>
                <a:gd name="T6" fmla="*/ 1965 w 21600"/>
                <a:gd name="T7" fmla="*/ 13586 h 21600"/>
                <a:gd name="T8" fmla="*/ 9150 w 21600"/>
                <a:gd name="T9" fmla="*/ 3249 h 21600"/>
                <a:gd name="T10" fmla="*/ 24195 w 21600"/>
                <a:gd name="T11" fmla="*/ 9123 h 21600"/>
                <a:gd name="T12" fmla="*/ 20518 w 21600"/>
                <a:gd name="T13" fmla="*/ 13852 h 21600"/>
                <a:gd name="T14" fmla="*/ 15789 w 21600"/>
                <a:gd name="T15" fmla="*/ 10175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468" y="9840"/>
                  </a:moveTo>
                  <a:cubicBezTo>
                    <a:pt x="17984" y="5973"/>
                    <a:pt x="14696" y="3072"/>
                    <a:pt x="10800" y="3072"/>
                  </a:cubicBezTo>
                  <a:cubicBezTo>
                    <a:pt x="6531" y="3072"/>
                    <a:pt x="3072" y="6531"/>
                    <a:pt x="3072" y="10800"/>
                  </a:cubicBezTo>
                  <a:cubicBezTo>
                    <a:pt x="3071" y="11588"/>
                    <a:pt x="3192" y="12372"/>
                    <a:pt x="3429" y="13124"/>
                  </a:cubicBezTo>
                  <a:lnTo>
                    <a:pt x="500" y="14048"/>
                  </a:lnTo>
                  <a:cubicBezTo>
                    <a:pt x="168" y="12997"/>
                    <a:pt x="0" y="11902"/>
                    <a:pt x="0" y="10800"/>
                  </a:cubicBezTo>
                  <a:cubicBezTo>
                    <a:pt x="0" y="4835"/>
                    <a:pt x="4835" y="0"/>
                    <a:pt x="10800" y="0"/>
                  </a:cubicBezTo>
                  <a:cubicBezTo>
                    <a:pt x="16245" y="-1"/>
                    <a:pt x="20839" y="4054"/>
                    <a:pt x="21516" y="9458"/>
                  </a:cubicBezTo>
                  <a:lnTo>
                    <a:pt x="24195" y="9123"/>
                  </a:lnTo>
                  <a:lnTo>
                    <a:pt x="20518" y="13852"/>
                  </a:lnTo>
                  <a:lnTo>
                    <a:pt x="15789" y="10175"/>
                  </a:lnTo>
                  <a:lnTo>
                    <a:pt x="18468" y="9840"/>
                  </a:lnTo>
                  <a:close/>
                </a:path>
              </a:pathLst>
            </a:custGeom>
            <a:solidFill>
              <a:srgbClr val="CCFFFF"/>
            </a:solidFill>
            <a:ln w="19050">
              <a:solidFill>
                <a:srgbClr val="0000FF"/>
              </a:solidFill>
              <a:miter lim="800000"/>
              <a:headEnd/>
              <a:tailEnd/>
            </a:ln>
          </p:spPr>
          <p:txBody>
            <a:bodyPr vert="horz" wrap="square" lIns="91440" tIns="45720" rIns="91440" bIns="45720" numCol="1" anchor="t" anchorCtr="0" compatLnSpc="1">
              <a:prstTxWarp prst="textNoShape">
                <a:avLst/>
              </a:prstTxWarp>
            </a:bodyPr>
            <a:lstStyle/>
            <a:p>
              <a:endParaRPr lang="es-ES"/>
            </a:p>
          </p:txBody>
        </p:sp>
      </p:gr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72</a:t>
            </a:fld>
            <a:endParaRPr lang="en-GB"/>
          </a:p>
        </p:txBody>
      </p:sp>
      <p:sp>
        <p:nvSpPr>
          <p:cNvPr id="9"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8" name="Rectángulo 7"/>
          <p:cNvSpPr/>
          <p:nvPr/>
        </p:nvSpPr>
        <p:spPr>
          <a:xfrm>
            <a:off x="1826991" y="6065811"/>
            <a:ext cx="5523226" cy="5259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Nomenclatura de las Enzimas. </a:t>
            </a:r>
          </a:p>
          <a:p>
            <a:pPr lvl="0" algn="ctr" fontAlgn="auto">
              <a:spcAft>
                <a:spcPts val="0"/>
              </a:spcAft>
              <a:defRPr/>
            </a:pP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http</a:t>
            </a:r>
            <a:r>
              <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://depa.pquim.unam.mx/proteinas/enzimas/img1c.html</a:t>
            </a:r>
            <a:endParaRPr lang="es-ES" sz="1200" b="1" dirty="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57200" y="2023304"/>
            <a:ext cx="8229600" cy="1669688"/>
          </a:xfrm>
          <a:prstGeom prst="rect">
            <a:avLst/>
          </a:prstGeom>
          <a:noFill/>
        </p:spPr>
        <p:txBody>
          <a:bodyPr wrap="square" rtlCol="0">
            <a:spAutoFit/>
          </a:bodyPr>
          <a:lstStyle/>
          <a:p>
            <a:pPr algn="just">
              <a:lnSpc>
                <a:spcPts val="4100"/>
              </a:lnSpc>
            </a:pP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3. Hidrolasas</a:t>
            </a:r>
            <a:endParaRPr lang="es-ES" sz="3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lnSpc>
                <a:spcPts val="4100"/>
              </a:lnSpc>
            </a:pP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Catalizan la ruptura de enlaces por la adición de una molécula de agua  </a:t>
            </a:r>
          </a:p>
        </p:txBody>
      </p:sp>
      <p:sp>
        <p:nvSpPr>
          <p:cNvPr id="77828"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29"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33" name="Rectangle 9"/>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34"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38" name="Rectangle 1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39" name="Rectangle 1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43" name="Rectangle 19"/>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44" name="Rectangle 2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48" name="Rectangle 2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49" name="Rectangle 2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51" name="Rectangle 2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7852" name="Rectangle 2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56" name="Rectangle 32"/>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57" name="Rectangle 3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61" name="Rectangle 37"/>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7862" name="Rectangle 38"/>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pic>
        <p:nvPicPr>
          <p:cNvPr id="13314" name="Picture 2" descr="hiudrolasas"/>
          <p:cNvPicPr>
            <a:picLocks noChangeAspect="1" noChangeArrowheads="1"/>
          </p:cNvPicPr>
          <p:nvPr/>
        </p:nvPicPr>
        <p:blipFill>
          <a:blip r:embed="rId3" cstate="print"/>
          <a:srcRect/>
          <a:stretch>
            <a:fillRect/>
          </a:stretch>
        </p:blipFill>
        <p:spPr bwMode="auto">
          <a:xfrm>
            <a:off x="1115616" y="3889055"/>
            <a:ext cx="7200000" cy="1953034"/>
          </a:xfrm>
          <a:prstGeom prst="rect">
            <a:avLst/>
          </a:prstGeom>
          <a:noFill/>
        </p:spPr>
      </p:pic>
      <p:sp>
        <p:nvSpPr>
          <p:cNvPr id="13316"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13317"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1331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13319"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1332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13321" name="AutoShape 9"/>
          <p:cNvSpPr>
            <a:spLocks noChangeArrowheads="1"/>
          </p:cNvSpPr>
          <p:nvPr/>
        </p:nvSpPr>
        <p:spPr bwMode="auto">
          <a:xfrm rot="10800000">
            <a:off x="2725149" y="4622469"/>
            <a:ext cx="1090612" cy="342900"/>
          </a:xfrm>
          <a:custGeom>
            <a:avLst/>
            <a:gdLst>
              <a:gd name="G0" fmla="+- -689199 0 0"/>
              <a:gd name="G1" fmla="+- -11796480 0 0"/>
              <a:gd name="G2" fmla="+- -689199 0 -11796480"/>
              <a:gd name="G3" fmla="+- 10800 0 0"/>
              <a:gd name="G4" fmla="+- 0 0 -689199"/>
              <a:gd name="T0" fmla="*/ 360 256 1"/>
              <a:gd name="T1" fmla="*/ 0 256 1"/>
              <a:gd name="G5" fmla="+- G2 T0 T1"/>
              <a:gd name="G6" fmla="?: G2 G2 G5"/>
              <a:gd name="G7" fmla="+- 0 0 G6"/>
              <a:gd name="G8" fmla="+- 5961 0 0"/>
              <a:gd name="G9" fmla="+- 0 0 -11796480"/>
              <a:gd name="G10" fmla="+- 5961 0 2700"/>
              <a:gd name="G11" fmla="cos G10 -689199"/>
              <a:gd name="G12" fmla="sin G10 -689199"/>
              <a:gd name="G13" fmla="cos 13500 -689199"/>
              <a:gd name="G14" fmla="sin 13500 -689199"/>
              <a:gd name="G15" fmla="+- G11 10800 0"/>
              <a:gd name="G16" fmla="+- G12 10800 0"/>
              <a:gd name="G17" fmla="+- G13 10800 0"/>
              <a:gd name="G18" fmla="+- G14 10800 0"/>
              <a:gd name="G19" fmla="*/ 5961 1 2"/>
              <a:gd name="G20" fmla="+- G19 5400 0"/>
              <a:gd name="G21" fmla="cos G20 -689199"/>
              <a:gd name="G22" fmla="sin G20 -689199"/>
              <a:gd name="G23" fmla="+- G21 10800 0"/>
              <a:gd name="G24" fmla="+- G12 G23 G22"/>
              <a:gd name="G25" fmla="+- G22 G23 G11"/>
              <a:gd name="G26" fmla="cos 10800 -689199"/>
              <a:gd name="G27" fmla="sin 10800 -689199"/>
              <a:gd name="G28" fmla="cos 5961 -689199"/>
              <a:gd name="G29" fmla="sin 5961 -689199"/>
              <a:gd name="G30" fmla="+- G26 10800 0"/>
              <a:gd name="G31" fmla="+- G27 10800 0"/>
              <a:gd name="G32" fmla="+- G28 10800 0"/>
              <a:gd name="G33" fmla="+- G29 10800 0"/>
              <a:gd name="G34" fmla="+- G19 5400 0"/>
              <a:gd name="G35" fmla="cos G34 -11796480"/>
              <a:gd name="G36" fmla="sin G34 -11796480"/>
              <a:gd name="G37" fmla="+/ -11796480 -689199 2"/>
              <a:gd name="T2" fmla="*/ 180 256 1"/>
              <a:gd name="T3" fmla="*/ 0 256 1"/>
              <a:gd name="G38" fmla="+- G37 T2 T3"/>
              <a:gd name="G39" fmla="?: G2 G37 G38"/>
              <a:gd name="G40" fmla="cos 10800 G39"/>
              <a:gd name="G41" fmla="sin 10800 G39"/>
              <a:gd name="G42" fmla="cos 5961 G39"/>
              <a:gd name="G43" fmla="sin 5961 G39"/>
              <a:gd name="G44" fmla="+- G40 10800 0"/>
              <a:gd name="G45" fmla="+- G41 10800 0"/>
              <a:gd name="G46" fmla="+- G42 10800 0"/>
              <a:gd name="G47" fmla="+- G43 10800 0"/>
              <a:gd name="G48" fmla="+- G35 10800 0"/>
              <a:gd name="G49" fmla="+- G36 10800 0"/>
              <a:gd name="T4" fmla="*/ 9810 w 21600"/>
              <a:gd name="T5" fmla="*/ 45 h 21600"/>
              <a:gd name="T6" fmla="*/ 2419 w 21600"/>
              <a:gd name="T7" fmla="*/ 10800 h 21600"/>
              <a:gd name="T8" fmla="*/ 10253 w 21600"/>
              <a:gd name="T9" fmla="*/ 4864 h 21600"/>
              <a:gd name="T10" fmla="*/ 24073 w 21600"/>
              <a:gd name="T11" fmla="*/ 8336 h 21600"/>
              <a:gd name="T12" fmla="*/ 19974 w 21600"/>
              <a:gd name="T13" fmla="*/ 14304 h 21600"/>
              <a:gd name="T14" fmla="*/ 14006 w 21600"/>
              <a:gd name="T15" fmla="*/ 1020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660" y="9712"/>
                </a:moveTo>
                <a:cubicBezTo>
                  <a:pt x="16136" y="6887"/>
                  <a:pt x="13672" y="4839"/>
                  <a:pt x="10800" y="4839"/>
                </a:cubicBezTo>
                <a:cubicBezTo>
                  <a:pt x="7507" y="4839"/>
                  <a:pt x="4839" y="7507"/>
                  <a:pt x="4839" y="10800"/>
                </a:cubicBezTo>
                <a:lnTo>
                  <a:pt x="0" y="10800"/>
                </a:lnTo>
                <a:cubicBezTo>
                  <a:pt x="0" y="4835"/>
                  <a:pt x="4835" y="0"/>
                  <a:pt x="10800" y="0"/>
                </a:cubicBezTo>
                <a:cubicBezTo>
                  <a:pt x="16004" y="0"/>
                  <a:pt x="20468" y="3711"/>
                  <a:pt x="21418" y="8828"/>
                </a:cubicBezTo>
                <a:lnTo>
                  <a:pt x="24073" y="8336"/>
                </a:lnTo>
                <a:lnTo>
                  <a:pt x="19974" y="14304"/>
                </a:lnTo>
                <a:lnTo>
                  <a:pt x="14006" y="10204"/>
                </a:lnTo>
                <a:lnTo>
                  <a:pt x="16660" y="9712"/>
                </a:lnTo>
                <a:close/>
              </a:path>
            </a:pathLst>
          </a:custGeom>
          <a:solidFill>
            <a:srgbClr val="CCFFFF"/>
          </a:solidFill>
          <a:ln w="19050">
            <a:solidFill>
              <a:srgbClr val="0000FF"/>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73</a:t>
            </a:fld>
            <a:endParaRPr lang="en-GB"/>
          </a:p>
        </p:txBody>
      </p:sp>
      <p:sp>
        <p:nvSpPr>
          <p:cNvPr id="29"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8" name="Rectángulo 27"/>
          <p:cNvSpPr/>
          <p:nvPr/>
        </p:nvSpPr>
        <p:spPr>
          <a:xfrm>
            <a:off x="1826991" y="6065811"/>
            <a:ext cx="5523226" cy="5259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Nomenclatura de las Enzimas. </a:t>
            </a:r>
          </a:p>
          <a:p>
            <a:pPr lvl="0" algn="ctr" fontAlgn="auto">
              <a:spcAft>
                <a:spcPts val="0"/>
              </a:spcAft>
              <a:defRPr/>
            </a:pP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http</a:t>
            </a:r>
            <a:r>
              <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://depa.pquim.unam.mx/proteinas/enzimas/img1c.html</a:t>
            </a:r>
            <a:endParaRPr lang="es-ES" sz="1200" b="1" dirty="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1869403"/>
            <a:ext cx="8219256" cy="1669688"/>
          </a:xfrm>
          <a:prstGeom prst="rect">
            <a:avLst/>
          </a:prstGeom>
          <a:noFill/>
        </p:spPr>
        <p:txBody>
          <a:bodyPr wrap="square" rtlCol="0">
            <a:spAutoFit/>
          </a:bodyPr>
          <a:lstStyle/>
          <a:p>
            <a:pPr algn="just">
              <a:lnSpc>
                <a:spcPts val="4100"/>
              </a:lnSpc>
            </a:pP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4. </a:t>
            </a:r>
            <a:r>
              <a:rPr lang="es-ES" sz="36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Liasas</a:t>
            </a:r>
            <a:r>
              <a:rPr lang="es-ES" sz="3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algn="just">
              <a:lnSpc>
                <a:spcPts val="4100"/>
              </a:lnSpc>
            </a:pP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Catalizan la ruptura de enlaces  C-C y C-S y algunos enlaces C-N  </a:t>
            </a:r>
          </a:p>
        </p:txBody>
      </p:sp>
      <p:sp>
        <p:nvSpPr>
          <p:cNvPr id="11267" name="Rectangle 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11270" name="Rectangle 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pic>
        <p:nvPicPr>
          <p:cNvPr id="6" name="5 Imagen" descr="liasas"/>
          <p:cNvPicPr/>
          <p:nvPr/>
        </p:nvPicPr>
        <p:blipFill>
          <a:blip r:embed="rId3" cstate="print"/>
          <a:srcRect/>
          <a:stretch>
            <a:fillRect/>
          </a:stretch>
        </p:blipFill>
        <p:spPr bwMode="auto">
          <a:xfrm>
            <a:off x="971600" y="3825264"/>
            <a:ext cx="7200000" cy="1980000"/>
          </a:xfrm>
          <a:prstGeom prst="rect">
            <a:avLst/>
          </a:prstGeom>
          <a:noFill/>
        </p:spPr>
      </p:pic>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74</a:t>
            </a:fld>
            <a:endParaRPr lang="en-GB"/>
          </a:p>
        </p:txBody>
      </p:sp>
      <p:sp>
        <p:nvSpPr>
          <p:cNvPr id="9"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8" name="Rectángulo 7"/>
          <p:cNvSpPr/>
          <p:nvPr/>
        </p:nvSpPr>
        <p:spPr>
          <a:xfrm>
            <a:off x="1826991" y="6065811"/>
            <a:ext cx="5523226" cy="5259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Nomenclatura de las Enzimas. </a:t>
            </a:r>
          </a:p>
          <a:p>
            <a:pPr lvl="0" algn="ctr" fontAlgn="auto">
              <a:spcAft>
                <a:spcPts val="0"/>
              </a:spcAft>
              <a:defRPr/>
            </a:pP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http</a:t>
            </a:r>
            <a:r>
              <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://depa.pquim.unam.mx/proteinas/enzimas/img1c.html</a:t>
            </a:r>
            <a:endParaRPr lang="es-ES" sz="1200" b="1" dirty="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1975336"/>
            <a:ext cx="8219256" cy="1669688"/>
          </a:xfrm>
          <a:prstGeom prst="rect">
            <a:avLst/>
          </a:prstGeom>
          <a:noFill/>
        </p:spPr>
        <p:txBody>
          <a:bodyPr wrap="square" rtlCol="0">
            <a:spAutoFit/>
          </a:bodyPr>
          <a:lstStyle/>
          <a:p>
            <a:pPr algn="just">
              <a:lnSpc>
                <a:spcPts val="4100"/>
              </a:lnSpc>
            </a:pP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5. Isomerasas</a:t>
            </a:r>
            <a:r>
              <a:rPr lang="es-ES" sz="3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algn="just">
              <a:lnSpc>
                <a:spcPts val="4100"/>
              </a:lnSpc>
            </a:pP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Catalizan la racemización de isómeros ópticos o geométricos</a:t>
            </a:r>
          </a:p>
        </p:txBody>
      </p:sp>
      <p:sp>
        <p:nvSpPr>
          <p:cNvPr id="9219" name="Rectangle 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9222" name="Rectangle 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grpSp>
        <p:nvGrpSpPr>
          <p:cNvPr id="25601" name="Group 1"/>
          <p:cNvGrpSpPr>
            <a:grpSpLocks/>
          </p:cNvGrpSpPr>
          <p:nvPr/>
        </p:nvGrpSpPr>
        <p:grpSpPr bwMode="auto">
          <a:xfrm>
            <a:off x="971600" y="3789040"/>
            <a:ext cx="7200000" cy="1980000"/>
            <a:chOff x="261" y="607"/>
            <a:chExt cx="8250" cy="2400"/>
          </a:xfrm>
        </p:grpSpPr>
        <p:pic>
          <p:nvPicPr>
            <p:cNvPr id="25602" name="Picture 2" descr="isomerasas"/>
            <p:cNvPicPr>
              <a:picLocks noChangeAspect="1" noChangeArrowheads="1"/>
            </p:cNvPicPr>
            <p:nvPr/>
          </p:nvPicPr>
          <p:blipFill>
            <a:blip r:embed="rId3" cstate="print"/>
            <a:srcRect/>
            <a:stretch>
              <a:fillRect/>
            </a:stretch>
          </p:blipFill>
          <p:spPr bwMode="auto">
            <a:xfrm>
              <a:off x="261" y="607"/>
              <a:ext cx="8250" cy="2400"/>
            </a:xfrm>
            <a:prstGeom prst="rect">
              <a:avLst/>
            </a:prstGeom>
            <a:noFill/>
          </p:spPr>
        </p:pic>
        <p:sp>
          <p:nvSpPr>
            <p:cNvPr id="25603" name="AutoShape 3"/>
            <p:cNvSpPr>
              <a:spLocks noChangeArrowheads="1"/>
            </p:cNvSpPr>
            <p:nvPr/>
          </p:nvSpPr>
          <p:spPr bwMode="auto">
            <a:xfrm rot="-4531783">
              <a:off x="531" y="877"/>
              <a:ext cx="900" cy="720"/>
            </a:xfrm>
            <a:custGeom>
              <a:avLst/>
              <a:gdLst>
                <a:gd name="G0" fmla="+- 0 0 0"/>
                <a:gd name="G1" fmla="+- -7318598 0 0"/>
                <a:gd name="G2" fmla="+- 0 0 -7318598"/>
                <a:gd name="G3" fmla="+- 10800 0 0"/>
                <a:gd name="G4" fmla="+- 0 0 0"/>
                <a:gd name="T0" fmla="*/ 360 256 1"/>
                <a:gd name="T1" fmla="*/ 0 256 1"/>
                <a:gd name="G5" fmla="+- G2 T0 T1"/>
                <a:gd name="G6" fmla="?: G2 G2 G5"/>
                <a:gd name="G7" fmla="+- 0 0 G6"/>
                <a:gd name="G8" fmla="+- 5400 0 0"/>
                <a:gd name="G9" fmla="+- 0 0 -7318598"/>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318598"/>
                <a:gd name="G36" fmla="sin G34 -7318598"/>
                <a:gd name="G37" fmla="+/ -7318598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864 w 21600"/>
                <a:gd name="T5" fmla="*/ 1863 h 21600"/>
                <a:gd name="T6" fmla="*/ 7808 w 21600"/>
                <a:gd name="T7" fmla="*/ 3272 h 21600"/>
                <a:gd name="T8" fmla="*/ 13832 w 21600"/>
                <a:gd name="T9" fmla="*/ 6331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17" y="5399"/>
                    <a:pt x="9440" y="5529"/>
                    <a:pt x="8805" y="5781"/>
                  </a:cubicBezTo>
                  <a:lnTo>
                    <a:pt x="6811" y="763"/>
                  </a:lnTo>
                  <a:cubicBezTo>
                    <a:pt x="8080" y="259"/>
                    <a:pt x="9434"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CCFFFF"/>
            </a:solidFill>
            <a:ln w="19050">
              <a:solidFill>
                <a:srgbClr val="0000FF"/>
              </a:solidFill>
              <a:miter lim="800000"/>
              <a:headEnd/>
              <a:tailEnd/>
            </a:ln>
          </p:spPr>
          <p:txBody>
            <a:bodyPr vert="horz" wrap="square" lIns="91440" tIns="45720" rIns="91440" bIns="45720" numCol="1" anchor="t" anchorCtr="0" compatLnSpc="1">
              <a:prstTxWarp prst="textNoShape">
                <a:avLst/>
              </a:prstTxWarp>
            </a:bodyPr>
            <a:lstStyle/>
            <a:p>
              <a:endParaRPr lang="es-MX"/>
            </a:p>
          </p:txBody>
        </p:sp>
      </p:gr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75</a:t>
            </a:fld>
            <a:endParaRPr lang="en-GB"/>
          </a:p>
        </p:txBody>
      </p:sp>
      <p:sp>
        <p:nvSpPr>
          <p:cNvPr id="11"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0" name="Rectángulo 9"/>
          <p:cNvSpPr/>
          <p:nvPr/>
        </p:nvSpPr>
        <p:spPr>
          <a:xfrm>
            <a:off x="1826991" y="6065811"/>
            <a:ext cx="5523226" cy="5259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Nomenclatura de las Enzimas. </a:t>
            </a:r>
          </a:p>
          <a:p>
            <a:pPr lvl="0" algn="ctr" fontAlgn="auto">
              <a:spcAft>
                <a:spcPts val="0"/>
              </a:spcAft>
              <a:defRPr/>
            </a:pP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http</a:t>
            </a:r>
            <a:r>
              <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://depa.pquim.unam.mx/proteinas/enzimas/img1c.html</a:t>
            </a:r>
            <a:endParaRPr lang="es-ES" sz="1200" b="1" dirty="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57200" y="1530818"/>
            <a:ext cx="8229600" cy="2464777"/>
          </a:xfrm>
          <a:prstGeom prst="rect">
            <a:avLst/>
          </a:prstGeom>
          <a:noFill/>
        </p:spPr>
        <p:txBody>
          <a:bodyPr wrap="square" rtlCol="0">
            <a:spAutoFit/>
          </a:bodyPr>
          <a:lstStyle/>
          <a:p>
            <a:pPr algn="just">
              <a:lnSpc>
                <a:spcPts val="4100"/>
              </a:lnSpc>
            </a:pPr>
            <a:r>
              <a:rPr lang="es-ES" sz="3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6. </a:t>
            </a:r>
            <a:r>
              <a:rPr lang="es-ES" sz="36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Ligasas</a:t>
            </a:r>
            <a:endParaRPr lang="es-ES" sz="36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Catalizan la formación de enlaces entre C y O, S y N. Esta reacción solo es posible mediante la energía derivada de fosfatos ricos en energía como el ATP </a:t>
            </a:r>
          </a:p>
        </p:txBody>
      </p:sp>
      <p:sp>
        <p:nvSpPr>
          <p:cNvPr id="99333"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173"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178"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183" name="Rectangle 1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187"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88" name="Rectangle 2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
        <p:nvSpPr>
          <p:cNvPr id="7192" name="Rectangle 2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193" name="Rectangle 2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grpSp>
        <p:nvGrpSpPr>
          <p:cNvPr id="23553" name="Group 1"/>
          <p:cNvGrpSpPr>
            <a:grpSpLocks/>
          </p:cNvGrpSpPr>
          <p:nvPr/>
        </p:nvGrpSpPr>
        <p:grpSpPr bwMode="auto">
          <a:xfrm>
            <a:off x="1043608" y="4027725"/>
            <a:ext cx="7200000" cy="1980000"/>
            <a:chOff x="81" y="1626"/>
            <a:chExt cx="8838" cy="2121"/>
          </a:xfrm>
        </p:grpSpPr>
        <p:pic>
          <p:nvPicPr>
            <p:cNvPr id="23554" name="Picture 2" descr="ligasas"/>
            <p:cNvPicPr>
              <a:picLocks noChangeAspect="1" noChangeArrowheads="1"/>
            </p:cNvPicPr>
            <p:nvPr/>
          </p:nvPicPr>
          <p:blipFill>
            <a:blip r:embed="rId3" cstate="print"/>
            <a:srcRect/>
            <a:stretch>
              <a:fillRect/>
            </a:stretch>
          </p:blipFill>
          <p:spPr bwMode="auto">
            <a:xfrm>
              <a:off x="81" y="1626"/>
              <a:ext cx="8838" cy="2121"/>
            </a:xfrm>
            <a:prstGeom prst="rect">
              <a:avLst/>
            </a:prstGeom>
            <a:noFill/>
          </p:spPr>
        </p:pic>
        <p:sp>
          <p:nvSpPr>
            <p:cNvPr id="23555" name="AutoShape 3"/>
            <p:cNvSpPr>
              <a:spLocks noChangeArrowheads="1"/>
            </p:cNvSpPr>
            <p:nvPr/>
          </p:nvSpPr>
          <p:spPr bwMode="auto">
            <a:xfrm rot="10712789">
              <a:off x="621" y="2662"/>
              <a:ext cx="2615" cy="555"/>
            </a:xfrm>
            <a:custGeom>
              <a:avLst/>
              <a:gdLst>
                <a:gd name="G0" fmla="+- -1051620 0 0"/>
                <a:gd name="G1" fmla="+- -11796480 0 0"/>
                <a:gd name="G2" fmla="+- -1051620 0 -11796480"/>
                <a:gd name="G3" fmla="+- 10800 0 0"/>
                <a:gd name="G4" fmla="+- 0 0 -1051620"/>
                <a:gd name="T0" fmla="*/ 360 256 1"/>
                <a:gd name="T1" fmla="*/ 0 256 1"/>
                <a:gd name="G5" fmla="+- G2 T0 T1"/>
                <a:gd name="G6" fmla="?: G2 G2 G5"/>
                <a:gd name="G7" fmla="+- 0 0 G6"/>
                <a:gd name="G8" fmla="+- 4985 0 0"/>
                <a:gd name="G9" fmla="+- 0 0 -11796480"/>
                <a:gd name="G10" fmla="+- 4985 0 2700"/>
                <a:gd name="G11" fmla="cos G10 -1051620"/>
                <a:gd name="G12" fmla="sin G10 -1051620"/>
                <a:gd name="G13" fmla="cos 13500 -1051620"/>
                <a:gd name="G14" fmla="sin 13500 -1051620"/>
                <a:gd name="G15" fmla="+- G11 10800 0"/>
                <a:gd name="G16" fmla="+- G12 10800 0"/>
                <a:gd name="G17" fmla="+- G13 10800 0"/>
                <a:gd name="G18" fmla="+- G14 10800 0"/>
                <a:gd name="G19" fmla="*/ 4985 1 2"/>
                <a:gd name="G20" fmla="+- G19 5400 0"/>
                <a:gd name="G21" fmla="cos G20 -1051620"/>
                <a:gd name="G22" fmla="sin G20 -1051620"/>
                <a:gd name="G23" fmla="+- G21 10800 0"/>
                <a:gd name="G24" fmla="+- G12 G23 G22"/>
                <a:gd name="G25" fmla="+- G22 G23 G11"/>
                <a:gd name="G26" fmla="cos 10800 -1051620"/>
                <a:gd name="G27" fmla="sin 10800 -1051620"/>
                <a:gd name="G28" fmla="cos 4985 -1051620"/>
                <a:gd name="G29" fmla="sin 4985 -1051620"/>
                <a:gd name="G30" fmla="+- G26 10800 0"/>
                <a:gd name="G31" fmla="+- G27 10800 0"/>
                <a:gd name="G32" fmla="+- G28 10800 0"/>
                <a:gd name="G33" fmla="+- G29 10800 0"/>
                <a:gd name="G34" fmla="+- G19 5400 0"/>
                <a:gd name="G35" fmla="cos G34 -11796480"/>
                <a:gd name="G36" fmla="sin G34 -11796480"/>
                <a:gd name="G37" fmla="+/ -11796480 -1051620 2"/>
                <a:gd name="T2" fmla="*/ 180 256 1"/>
                <a:gd name="T3" fmla="*/ 0 256 1"/>
                <a:gd name="G38" fmla="+- G37 T2 T3"/>
                <a:gd name="G39" fmla="?: G2 G37 G38"/>
                <a:gd name="G40" fmla="cos 10800 G39"/>
                <a:gd name="G41" fmla="sin 10800 G39"/>
                <a:gd name="G42" fmla="cos 4985 G39"/>
                <a:gd name="G43" fmla="sin 4985 G39"/>
                <a:gd name="G44" fmla="+- G40 10800 0"/>
                <a:gd name="G45" fmla="+- G41 10800 0"/>
                <a:gd name="G46" fmla="+- G42 10800 0"/>
                <a:gd name="G47" fmla="+- G43 10800 0"/>
                <a:gd name="G48" fmla="+- G35 10800 0"/>
                <a:gd name="G49" fmla="+- G36 10800 0"/>
                <a:gd name="T4" fmla="*/ 9292 w 21600"/>
                <a:gd name="T5" fmla="*/ 105 h 21600"/>
                <a:gd name="T6" fmla="*/ 2907 w 21600"/>
                <a:gd name="T7" fmla="*/ 10800 h 21600"/>
                <a:gd name="T8" fmla="*/ 10104 w 21600"/>
                <a:gd name="T9" fmla="*/ 5863 h 21600"/>
                <a:gd name="T10" fmla="*/ 23774 w 21600"/>
                <a:gd name="T11" fmla="*/ 7068 h 21600"/>
                <a:gd name="T12" fmla="*/ 19935 w 21600"/>
                <a:gd name="T13" fmla="*/ 14008 h 21600"/>
                <a:gd name="T14" fmla="*/ 12995 w 21600"/>
                <a:gd name="T15" fmla="*/ 1016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590" y="9422"/>
                  </a:moveTo>
                  <a:cubicBezTo>
                    <a:pt x="14976" y="7286"/>
                    <a:pt x="13022" y="5815"/>
                    <a:pt x="10800" y="5815"/>
                  </a:cubicBezTo>
                  <a:cubicBezTo>
                    <a:pt x="8046" y="5815"/>
                    <a:pt x="5815" y="8046"/>
                    <a:pt x="5815" y="10800"/>
                  </a:cubicBezTo>
                  <a:lnTo>
                    <a:pt x="0" y="10800"/>
                  </a:lnTo>
                  <a:cubicBezTo>
                    <a:pt x="0" y="4835"/>
                    <a:pt x="4835" y="0"/>
                    <a:pt x="10800" y="0"/>
                  </a:cubicBezTo>
                  <a:cubicBezTo>
                    <a:pt x="15614" y="0"/>
                    <a:pt x="19848" y="3187"/>
                    <a:pt x="21179" y="7814"/>
                  </a:cubicBezTo>
                  <a:lnTo>
                    <a:pt x="23774" y="7068"/>
                  </a:lnTo>
                  <a:lnTo>
                    <a:pt x="19935" y="14008"/>
                  </a:lnTo>
                  <a:lnTo>
                    <a:pt x="12995" y="10168"/>
                  </a:lnTo>
                  <a:lnTo>
                    <a:pt x="15590" y="9422"/>
                  </a:lnTo>
                  <a:close/>
                </a:path>
              </a:pathLst>
            </a:custGeom>
            <a:solidFill>
              <a:srgbClr val="CCFFFF"/>
            </a:solidFill>
            <a:ln w="19050">
              <a:solidFill>
                <a:srgbClr val="0000FF"/>
              </a:solidFill>
              <a:miter lim="800000"/>
              <a:headEnd/>
              <a:tailEnd/>
            </a:ln>
          </p:spPr>
          <p:txBody>
            <a:bodyPr vert="horz" wrap="square" lIns="91440" tIns="45720" rIns="91440" bIns="45720" numCol="1" anchor="t" anchorCtr="0" compatLnSpc="1">
              <a:prstTxWarp prst="textNoShape">
                <a:avLst/>
              </a:prstTxWarp>
            </a:bodyPr>
            <a:lstStyle/>
            <a:p>
              <a:endParaRPr lang="es-MX"/>
            </a:p>
          </p:txBody>
        </p:sp>
      </p:gr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pPr>
                <a:defRPr/>
              </a:pPr>
              <a:t>76</a:t>
            </a:fld>
            <a:endParaRPr lang="en-GB"/>
          </a:p>
        </p:txBody>
      </p:sp>
      <p:sp>
        <p:nvSpPr>
          <p:cNvPr id="17"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Nomenclatura de las enzimas</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8" name="Rectángulo 17"/>
          <p:cNvSpPr/>
          <p:nvPr/>
        </p:nvSpPr>
        <p:spPr>
          <a:xfrm>
            <a:off x="1826991" y="6065811"/>
            <a:ext cx="5523226" cy="5259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Nomenclatura de las Enzimas. </a:t>
            </a:r>
          </a:p>
          <a:p>
            <a:pPr lvl="0" algn="ctr" fontAlgn="auto">
              <a:spcAft>
                <a:spcPts val="0"/>
              </a:spcAft>
              <a:defRPr/>
            </a:pP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smtClean="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http</a:t>
            </a:r>
            <a:r>
              <a:rPr lang="es-MX" sz="1200" dirty="0">
                <a:solidFill>
                  <a:srgbClr val="FFFFEF"/>
                </a:solidFill>
                <a:latin typeface="Microsoft Sans Serif" panose="020B0604020202020204" pitchFamily="34" charset="0"/>
                <a:ea typeface="Microsoft Sans Serif" panose="020B0604020202020204" pitchFamily="34" charset="0"/>
                <a:cs typeface="Microsoft Sans Serif" panose="020B0604020202020204" pitchFamily="34" charset="0"/>
                <a:hlinkClick r:id="rId4"/>
              </a:rPr>
              <a:t>://depa.pquim.unam.mx/proteinas/enzimas/img1c.html</a:t>
            </a:r>
            <a:endParaRPr lang="es-ES" sz="1200" b="1" dirty="0">
              <a:solidFill>
                <a:srgbClr val="FFFFEF"/>
              </a:solidFill>
              <a:effectLst>
                <a:outerShdw blurRad="38100" dist="38100" dir="2700000" algn="tl">
                  <a:srgbClr val="000000">
                    <a:alpha val="43137"/>
                  </a:srgbClr>
                </a:outerShdw>
              </a:effectLst>
              <a:latin typeface="Microsoft Sans Serif" pitchFamily="34" charset="0"/>
              <a:ea typeface="Microsoft Sans Serif" panose="020B0604020202020204" pitchFamily="34" charset="0"/>
              <a:cs typeface="Microsoft Sans Serif" panose="020B0604020202020204"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038368"/>
            <a:ext cx="8219256" cy="3962400"/>
          </a:xfrm>
        </p:spPr>
        <p:txBody>
          <a:bodyPr/>
          <a:lstStyle/>
          <a:p>
            <a:pPr marL="0" indent="0" algn="just">
              <a:lnSpc>
                <a:spcPct val="150000"/>
              </a:lnSpc>
              <a:buNone/>
            </a:pP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Una reacción catalizada enzimáticamente obedece a las leyes químicas, al igual que la reacción no catalizada  correspondiente. Para que una reacción química ocurra tienen que verificarse tres condiciones:</a:t>
            </a: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77</a:t>
            </a:fld>
            <a:endParaRPr lang="en-GB">
              <a:solidFill>
                <a:prstClr val="white">
                  <a:tint val="75000"/>
                </a:prstClr>
              </a:solidFill>
            </a:endParaRPr>
          </a:p>
        </p:txBody>
      </p:sp>
      <p:sp>
        <p:nvSpPr>
          <p:cNvPr id="6"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88163959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328782"/>
            <a:ext cx="8572560" cy="3540378"/>
          </a:xfrm>
        </p:spPr>
        <p:txBody>
          <a:bodyPr>
            <a:noAutofit/>
          </a:bodyPr>
          <a:lstStyle/>
          <a:p>
            <a:pPr algn="just">
              <a:lnSpc>
                <a:spcPct val="150000"/>
              </a:lnSpc>
            </a:pP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Los </a:t>
            </a:r>
            <a:r>
              <a:rPr lang="es-ES"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reactivos o sustratos deben colisionar</a:t>
            </a: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para que se lleve a cabo la reacción</a:t>
            </a:r>
          </a:p>
          <a:p>
            <a:pPr algn="just">
              <a:lnSpc>
                <a:spcPct val="150000"/>
              </a:lnSpc>
            </a:pP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ES"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colisión molecular </a:t>
            </a: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tiene que ocurrir con una orientación adecuada</a:t>
            </a:r>
          </a:p>
          <a:p>
            <a:pPr marL="0" indent="0">
              <a:lnSpc>
                <a:spcPct val="150000"/>
              </a:lnSpc>
              <a:buFont typeface="Arial" pitchFamily="34" charset="0"/>
              <a:buChar char="•"/>
            </a:pPr>
            <a:endParaRPr lang="es-ES" dirty="0">
              <a:solidFill>
                <a:srgbClr val="FFFFCC"/>
              </a:solidFill>
              <a:latin typeface="Microsoft Sans Serif" pitchFamily="34" charset="0"/>
              <a:cs typeface="Microsoft Sans Serif" pitchFamily="34" charset="0"/>
            </a:endParaRPr>
          </a:p>
        </p:txBody>
      </p:sp>
      <p:pic>
        <p:nvPicPr>
          <p:cNvPr id="4" name="Imagen 3"/>
          <p:cNvPicPr>
            <a:picLocks noChangeAspect="1"/>
          </p:cNvPicPr>
          <p:nvPr/>
        </p:nvPicPr>
        <p:blipFill>
          <a:blip r:embed="rId2" cstate="print"/>
          <a:stretch>
            <a:fillRect/>
          </a:stretch>
        </p:blipFill>
        <p:spPr>
          <a:xfrm>
            <a:off x="904938" y="5116701"/>
            <a:ext cx="7334124" cy="1048603"/>
          </a:xfrm>
          <a:prstGeom prst="rect">
            <a:avLst/>
          </a:prstGeom>
        </p:spPr>
      </p:pic>
      <p:sp>
        <p:nvSpPr>
          <p:cNvPr id="5" name="Marcador de número de diapositiva 4"/>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78</a:t>
            </a:fld>
            <a:endParaRPr lang="en-GB">
              <a:solidFill>
                <a:prstClr val="white">
                  <a:tint val="75000"/>
                </a:prstClr>
              </a:solidFill>
            </a:endParaRPr>
          </a:p>
        </p:txBody>
      </p:sp>
      <p:sp>
        <p:nvSpPr>
          <p:cNvPr id="7"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63802617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844824"/>
            <a:ext cx="8572560" cy="4032448"/>
          </a:xfrm>
        </p:spPr>
        <p:txBody>
          <a:bodyPr>
            <a:noAutofit/>
          </a:bodyPr>
          <a:lstStyle/>
          <a:p>
            <a:pPr marL="176213" indent="-176213" algn="just">
              <a:lnSpc>
                <a:spcPct val="114000"/>
              </a:lnSpc>
              <a:buFont typeface="Arial" pitchFamily="34" charset="0"/>
              <a:buChar char="•"/>
            </a:pP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Los reactivos deben poseer suficiente energía. Esta energía se denomina </a:t>
            </a:r>
            <a:r>
              <a:rPr lang="es-ES" sz="2800" b="1" spc="1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ENERGÍA DE ACTIVACIÓN.</a:t>
            </a: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En las reacciones catalizadas enzimáticamente </a:t>
            </a:r>
            <a:r>
              <a:rPr lang="es-ES"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disminuye la energía de activación</a:t>
            </a: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a:t>
            </a:r>
            <a:r>
              <a:rPr lang="es-ES"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aumenta la probabilidad de una orientación adecuada </a:t>
            </a: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los reactivos, factores que actúan conjuntamente y producen velocidades de reacción mayores</a:t>
            </a:r>
            <a:r>
              <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a:p>
            <a:pPr marL="0" indent="0">
              <a:lnSpc>
                <a:spcPct val="150000"/>
              </a:lnSpc>
              <a:buFont typeface="Arial" pitchFamily="34" charset="0"/>
              <a:buChar char="•"/>
            </a:pPr>
            <a:endParaRPr lang="es-ES" dirty="0">
              <a:solidFill>
                <a:srgbClr val="FFFFCC"/>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79</a:t>
            </a:fld>
            <a:endParaRPr lang="en-GB">
              <a:solidFill>
                <a:prstClr val="white">
                  <a:tint val="75000"/>
                </a:prstClr>
              </a:solidFill>
            </a:endParaRPr>
          </a:p>
        </p:txBody>
      </p:sp>
      <p:sp>
        <p:nvSpPr>
          <p:cNvPr id="6"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5117626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
        <p:nvSpPr>
          <p:cNvPr id="3" name="Marcador de contenido 2"/>
          <p:cNvSpPr>
            <a:spLocks noGrp="1"/>
          </p:cNvSpPr>
          <p:nvPr>
            <p:ph idx="1"/>
          </p:nvPr>
        </p:nvSpPr>
        <p:spPr>
          <a:xfrm>
            <a:off x="457200" y="1268760"/>
            <a:ext cx="8229600" cy="5256584"/>
          </a:xfrm>
        </p:spPr>
        <p:txBody>
          <a:bodyPr>
            <a:normAutofit fontScale="47500" lnSpcReduction="20000"/>
          </a:bodyPr>
          <a:lstStyle/>
          <a:p>
            <a:pPr marL="0" indent="0" algn="just" eaLnBrk="0" fontAlgn="base" hangingPunct="0">
              <a:lnSpc>
                <a:spcPct val="120000"/>
              </a:lnSpc>
              <a:spcBef>
                <a:spcPct val="0"/>
              </a:spcBef>
              <a:spcAft>
                <a:spcPct val="0"/>
              </a:spcAft>
              <a:buNone/>
            </a:pP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Desde hace muchos siglos se han utilizado las propiedades de las enzimas para la producción de etanol o para la fabricación de quesos y fármacos. Pero durante mucho tiempo estuvo vigente la </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Teoría del Vitalismo</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postulada por </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Luis Pasteur </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1850, según la cual haría falta un ser vivo para conseguir un producto orgánico. </a:t>
            </a:r>
            <a:r>
              <a:rPr lang="es-MX" sz="4600" b="1" cap="small" dirty="0" err="1"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Eduard</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4600" b="1" cap="small" dirty="0" err="1"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Buchner</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 1897 consiguió extraer de las células de levadura las enzimas que catalizan la </a:t>
            </a:r>
            <a:r>
              <a:rPr lang="es-MX" sz="46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Fermentación Alcohólica</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demostrando de esta manera que pueden actuar independientemente de la estructura celular. </a:t>
            </a:r>
          </a:p>
          <a:p>
            <a:pPr marL="0" indent="0" algn="just" eaLnBrk="0" fontAlgn="base" hangingPunct="0">
              <a:lnSpc>
                <a:spcPct val="120000"/>
              </a:lnSpc>
              <a:spcBef>
                <a:spcPct val="0"/>
              </a:spcBef>
              <a:spcAft>
                <a:spcPct val="0"/>
              </a:spcAft>
              <a:buNone/>
            </a:pPr>
            <a:endParaRPr lang="es-MX" sz="46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indent="0" algn="just" eaLnBrk="0" fontAlgn="base" hangingPunct="0">
              <a:lnSpc>
                <a:spcPct val="120000"/>
              </a:lnSpc>
              <a:spcBef>
                <a:spcPct val="0"/>
              </a:spcBef>
              <a:spcAft>
                <a:spcPct val="0"/>
              </a:spcAft>
              <a:buNone/>
            </a:pP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Muchos descubrimientos como estos han permitido diferenciar </a:t>
            </a:r>
            <a:r>
              <a:rPr lang="es-MX" sz="46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composición </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química, la organización </a:t>
            </a:r>
            <a:r>
              <a:rPr lang="es-MX" sz="46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estructural y funcional de las </a:t>
            </a:r>
            <a:r>
              <a:rPr lang="es-MX" sz="46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enzimas de las otras clases de proteína; así como explicar y contrastar la catálisis biológica en comparación con otros procedimientos de catálisis convencionales. </a:t>
            </a:r>
            <a:r>
              <a:rPr lang="es-MX" sz="4000" b="1" dirty="0">
                <a:solidFill>
                  <a:srgbClr val="FFFFCC"/>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lvl="0" indent="0" algn="just" eaLnBrk="0" fontAlgn="base" hangingPunct="0">
              <a:lnSpc>
                <a:spcPct val="120000"/>
              </a:lnSpc>
              <a:spcBef>
                <a:spcPct val="0"/>
              </a:spcBef>
              <a:spcAft>
                <a:spcPct val="0"/>
              </a:spcAft>
              <a:buNone/>
            </a:pPr>
            <a:endParaRPr lang="es-MX" sz="28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0">
              <a:buNone/>
            </a:pPr>
            <a:endParaRPr lang="es-MX" sz="3600" b="1" spc="100" dirty="0">
              <a:solidFill>
                <a:schemeClr val="accent3">
                  <a:lumMod val="60000"/>
                  <a:lumOff val="40000"/>
                </a:schemeClr>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8</a:t>
            </a:fld>
            <a:endParaRPr lang="en-GB"/>
          </a:p>
        </p:txBody>
      </p:sp>
    </p:spTree>
    <p:extLst>
      <p:ext uri="{BB962C8B-B14F-4D97-AF65-F5344CB8AC3E}">
        <p14:creationId xmlns:p14="http://schemas.microsoft.com/office/powerpoint/2010/main" val="111510262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p:cNvPicPr>
            <a:picLocks noGrp="1" noChangeAspect="1" noChangeArrowheads="1"/>
          </p:cNvPicPr>
          <p:nvPr>
            <p:ph idx="1"/>
          </p:nvPr>
        </p:nvPicPr>
        <p:blipFill rotWithShape="1">
          <a:blip r:embed="rId2" cstate="print"/>
          <a:srcRect l="1102" b="2382"/>
          <a:stretch/>
        </p:blipFill>
        <p:spPr bwMode="auto">
          <a:xfrm>
            <a:off x="1475656" y="1484784"/>
            <a:ext cx="6245956" cy="3910124"/>
          </a:xfrm>
          <a:prstGeom prst="rect">
            <a:avLst/>
          </a:prstGeom>
          <a:noFill/>
          <a:ln w="9525">
            <a:noFill/>
            <a:miter lim="800000"/>
            <a:headEnd/>
            <a:tailEnd/>
          </a:ln>
          <a:effectLst/>
        </p:spPr>
      </p:pic>
      <p:sp>
        <p:nvSpPr>
          <p:cNvPr id="3" name="Marcador de número de diapositiva 2"/>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80</a:t>
            </a:fld>
            <a:endParaRPr lang="en-GB">
              <a:solidFill>
                <a:prstClr val="white">
                  <a:tint val="75000"/>
                </a:prstClr>
              </a:solidFill>
            </a:endParaRPr>
          </a:p>
        </p:txBody>
      </p:sp>
      <p:sp>
        <p:nvSpPr>
          <p:cNvPr id="7"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6" name="Rectángulo 5"/>
          <p:cNvSpPr/>
          <p:nvPr/>
        </p:nvSpPr>
        <p:spPr>
          <a:xfrm>
            <a:off x="2438501" y="6162881"/>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Termodinámica de la catálisis biológica.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Rodwell</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2016</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80066663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 name="Objeto 86"/>
          <p:cNvGraphicFramePr>
            <a:graphicFrameLocks noChangeAspect="1"/>
          </p:cNvGraphicFramePr>
          <p:nvPr>
            <p:extLst>
              <p:ext uri="{D42A27DB-BD31-4B8C-83A1-F6EECF244321}">
                <p14:modId xmlns:p14="http://schemas.microsoft.com/office/powerpoint/2010/main" val="3758289123"/>
              </p:ext>
            </p:extLst>
          </p:nvPr>
        </p:nvGraphicFramePr>
        <p:xfrm>
          <a:off x="626408" y="1124744"/>
          <a:ext cx="7882805" cy="4986401"/>
        </p:xfrm>
        <a:graphic>
          <a:graphicData uri="http://schemas.openxmlformats.org/presentationml/2006/ole">
            <mc:AlternateContent xmlns:mc="http://schemas.openxmlformats.org/markup-compatibility/2006">
              <mc:Choice xmlns:v="urn:schemas-microsoft-com:vml" Requires="v">
                <p:oleObj spid="_x0000_s1056" name="Documento" r:id="rId4" imgW="9346952" imgH="5902844" progId="Word.Document.12">
                  <p:embed/>
                </p:oleObj>
              </mc:Choice>
              <mc:Fallback>
                <p:oleObj name="Documento" r:id="rId4" imgW="9346952" imgH="5902844"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408" y="1124744"/>
                        <a:ext cx="7882805" cy="49864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103" name="Grupo 36"/>
          <p:cNvGrpSpPr>
            <a:grpSpLocks/>
          </p:cNvGrpSpPr>
          <p:nvPr/>
        </p:nvGrpSpPr>
        <p:grpSpPr bwMode="auto">
          <a:xfrm>
            <a:off x="1193800" y="106363"/>
            <a:ext cx="2274888" cy="649287"/>
            <a:chOff x="0" y="0"/>
            <a:chExt cx="22749" cy="6500"/>
          </a:xfrm>
        </p:grpSpPr>
        <p:grpSp>
          <p:nvGrpSpPr>
            <p:cNvPr id="3" name="Grupo 35"/>
            <p:cNvGrpSpPr>
              <a:grpSpLocks/>
            </p:cNvGrpSpPr>
            <p:nvPr/>
          </p:nvGrpSpPr>
          <p:grpSpPr bwMode="auto">
            <a:xfrm>
              <a:off x="0" y="0"/>
              <a:ext cx="2941" cy="5724"/>
              <a:chOff x="0" y="0"/>
              <a:chExt cx="2941" cy="5724"/>
            </a:xfrm>
          </p:grpSpPr>
        </p:grpSp>
      </p:grpSp>
      <p:grpSp>
        <p:nvGrpSpPr>
          <p:cNvPr id="2115" name="Grupo 37"/>
          <p:cNvGrpSpPr>
            <a:grpSpLocks/>
          </p:cNvGrpSpPr>
          <p:nvPr/>
        </p:nvGrpSpPr>
        <p:grpSpPr bwMode="auto">
          <a:xfrm>
            <a:off x="6273800" y="231775"/>
            <a:ext cx="858838" cy="349250"/>
            <a:chOff x="0" y="0"/>
            <a:chExt cx="8587" cy="3495"/>
          </a:xfrm>
        </p:grpSpPr>
      </p:grpSp>
      <p:grpSp>
        <p:nvGrpSpPr>
          <p:cNvPr id="2088" name="Grupo 33"/>
          <p:cNvGrpSpPr>
            <a:grpSpLocks/>
          </p:cNvGrpSpPr>
          <p:nvPr/>
        </p:nvGrpSpPr>
        <p:grpSpPr bwMode="auto">
          <a:xfrm>
            <a:off x="1069975" y="128588"/>
            <a:ext cx="762000" cy="587375"/>
            <a:chOff x="0" y="0"/>
            <a:chExt cx="7628" cy="5880"/>
          </a:xfrm>
        </p:grpSpPr>
      </p:grpSp>
      <p:grpSp>
        <p:nvGrpSpPr>
          <p:cNvPr id="2098" name="Grupo 34"/>
          <p:cNvGrpSpPr>
            <a:grpSpLocks/>
          </p:cNvGrpSpPr>
          <p:nvPr/>
        </p:nvGrpSpPr>
        <p:grpSpPr bwMode="auto">
          <a:xfrm>
            <a:off x="2584450" y="214313"/>
            <a:ext cx="904875" cy="793750"/>
            <a:chOff x="0" y="0"/>
            <a:chExt cx="9059" cy="7947"/>
          </a:xfrm>
        </p:grpSpPr>
      </p:grpSp>
      <p:grpSp>
        <p:nvGrpSpPr>
          <p:cNvPr id="2093" name="Grupo 38"/>
          <p:cNvGrpSpPr>
            <a:grpSpLocks/>
          </p:cNvGrpSpPr>
          <p:nvPr/>
        </p:nvGrpSpPr>
        <p:grpSpPr bwMode="auto">
          <a:xfrm>
            <a:off x="6289675" y="23813"/>
            <a:ext cx="858838" cy="787400"/>
            <a:chOff x="0" y="0"/>
            <a:chExt cx="8587" cy="7868"/>
          </a:xfrm>
        </p:grpSpPr>
      </p:grpSp>
      <p:grpSp>
        <p:nvGrpSpPr>
          <p:cNvPr id="2066" name="Grupo 53"/>
          <p:cNvGrpSpPr>
            <a:grpSpLocks/>
          </p:cNvGrpSpPr>
          <p:nvPr/>
        </p:nvGrpSpPr>
        <p:grpSpPr bwMode="auto">
          <a:xfrm>
            <a:off x="957263" y="130175"/>
            <a:ext cx="1120775" cy="1112838"/>
            <a:chOff x="0" y="0"/>
            <a:chExt cx="11211" cy="11131"/>
          </a:xfrm>
        </p:grpSpPr>
      </p:grpSp>
      <p:grpSp>
        <p:nvGrpSpPr>
          <p:cNvPr id="2077" name="Grupo 54"/>
          <p:cNvGrpSpPr>
            <a:grpSpLocks/>
          </p:cNvGrpSpPr>
          <p:nvPr/>
        </p:nvGrpSpPr>
        <p:grpSpPr bwMode="auto">
          <a:xfrm>
            <a:off x="6219825" y="252413"/>
            <a:ext cx="858838" cy="787400"/>
            <a:chOff x="0" y="0"/>
            <a:chExt cx="8587" cy="7868"/>
          </a:xfrm>
        </p:grpSpPr>
      </p:grpSp>
      <p:grpSp>
        <p:nvGrpSpPr>
          <p:cNvPr id="2059" name="Grupo 72"/>
          <p:cNvGrpSpPr>
            <a:grpSpLocks/>
          </p:cNvGrpSpPr>
          <p:nvPr/>
        </p:nvGrpSpPr>
        <p:grpSpPr bwMode="auto">
          <a:xfrm>
            <a:off x="5461000" y="398463"/>
            <a:ext cx="2257425" cy="587375"/>
            <a:chOff x="0" y="0"/>
            <a:chExt cx="22581" cy="5883"/>
          </a:xfrm>
        </p:grpSpPr>
      </p:grpSp>
      <p:grpSp>
        <p:nvGrpSpPr>
          <p:cNvPr id="2123" name="Grupo 77"/>
          <p:cNvGrpSpPr>
            <a:grpSpLocks/>
          </p:cNvGrpSpPr>
          <p:nvPr/>
        </p:nvGrpSpPr>
        <p:grpSpPr bwMode="auto">
          <a:xfrm>
            <a:off x="1546225" y="331788"/>
            <a:ext cx="1181100" cy="95250"/>
            <a:chOff x="122" y="-107"/>
            <a:chExt cx="15199" cy="1071"/>
          </a:xfrm>
        </p:grpSpPr>
      </p:grpSp>
      <p:grpSp>
        <p:nvGrpSpPr>
          <p:cNvPr id="2119" name="Grupo 80"/>
          <p:cNvGrpSpPr>
            <a:grpSpLocks/>
          </p:cNvGrpSpPr>
          <p:nvPr/>
        </p:nvGrpSpPr>
        <p:grpSpPr bwMode="auto">
          <a:xfrm>
            <a:off x="3629025" y="341313"/>
            <a:ext cx="1181100" cy="95250"/>
            <a:chOff x="122" y="-107"/>
            <a:chExt cx="15199" cy="1071"/>
          </a:xfrm>
        </p:grpSpPr>
      </p:grpSp>
      <p:grpSp>
        <p:nvGrpSpPr>
          <p:cNvPr id="2109" name="Grupo 83"/>
          <p:cNvGrpSpPr>
            <a:grpSpLocks/>
          </p:cNvGrpSpPr>
          <p:nvPr/>
        </p:nvGrpSpPr>
        <p:grpSpPr bwMode="auto">
          <a:xfrm>
            <a:off x="1619250" y="312738"/>
            <a:ext cx="1181100" cy="95250"/>
            <a:chOff x="122" y="-107"/>
            <a:chExt cx="15199" cy="1071"/>
          </a:xfrm>
        </p:grpSpPr>
      </p:grpSp>
      <p:grpSp>
        <p:nvGrpSpPr>
          <p:cNvPr id="2112" name="Grupo 86"/>
          <p:cNvGrpSpPr>
            <a:grpSpLocks/>
          </p:cNvGrpSpPr>
          <p:nvPr/>
        </p:nvGrpSpPr>
        <p:grpSpPr bwMode="auto">
          <a:xfrm>
            <a:off x="3678238" y="315913"/>
            <a:ext cx="1181100" cy="95250"/>
            <a:chOff x="122" y="-107"/>
            <a:chExt cx="15199" cy="1071"/>
          </a:xfrm>
        </p:grpSpPr>
      </p:grpSp>
      <p:grpSp>
        <p:nvGrpSpPr>
          <p:cNvPr id="2085" name="Grupo 89"/>
          <p:cNvGrpSpPr>
            <a:grpSpLocks/>
          </p:cNvGrpSpPr>
          <p:nvPr/>
        </p:nvGrpSpPr>
        <p:grpSpPr bwMode="auto">
          <a:xfrm>
            <a:off x="1946275" y="341313"/>
            <a:ext cx="542925" cy="73025"/>
            <a:chOff x="122" y="-107"/>
            <a:chExt cx="15199" cy="1071"/>
          </a:xfrm>
        </p:grpSpPr>
      </p:grpSp>
      <p:grpSp>
        <p:nvGrpSpPr>
          <p:cNvPr id="2082" name="Grupo 92"/>
          <p:cNvGrpSpPr>
            <a:grpSpLocks/>
          </p:cNvGrpSpPr>
          <p:nvPr/>
        </p:nvGrpSpPr>
        <p:grpSpPr bwMode="auto">
          <a:xfrm>
            <a:off x="3752850" y="333375"/>
            <a:ext cx="1181100" cy="95250"/>
            <a:chOff x="122" y="-107"/>
            <a:chExt cx="15199" cy="1071"/>
          </a:xfrm>
        </p:grpSpPr>
      </p:grpSp>
      <p:grpSp>
        <p:nvGrpSpPr>
          <p:cNvPr id="2053" name="Grupo 95"/>
          <p:cNvGrpSpPr>
            <a:grpSpLocks/>
          </p:cNvGrpSpPr>
          <p:nvPr/>
        </p:nvGrpSpPr>
        <p:grpSpPr bwMode="auto">
          <a:xfrm>
            <a:off x="1981200" y="282575"/>
            <a:ext cx="542925" cy="73025"/>
            <a:chOff x="122" y="-107"/>
            <a:chExt cx="15199" cy="1071"/>
          </a:xfrm>
        </p:grpSpPr>
      </p:grpSp>
      <p:grpSp>
        <p:nvGrpSpPr>
          <p:cNvPr id="2056" name="Grupo 98"/>
          <p:cNvGrpSpPr>
            <a:grpSpLocks/>
          </p:cNvGrpSpPr>
          <p:nvPr/>
        </p:nvGrpSpPr>
        <p:grpSpPr bwMode="auto">
          <a:xfrm>
            <a:off x="3711575" y="309563"/>
            <a:ext cx="1181100" cy="95250"/>
            <a:chOff x="122" y="-107"/>
            <a:chExt cx="15199" cy="1071"/>
          </a:xfrm>
        </p:grpSpPr>
      </p:grpSp>
      <p:grpSp>
        <p:nvGrpSpPr>
          <p:cNvPr id="2182" name="Group 134"/>
          <p:cNvGrpSpPr>
            <a:grpSpLocks/>
          </p:cNvGrpSpPr>
          <p:nvPr/>
        </p:nvGrpSpPr>
        <p:grpSpPr bwMode="auto">
          <a:xfrm>
            <a:off x="1193800" y="106363"/>
            <a:ext cx="2274888" cy="649287"/>
            <a:chOff x="0" y="0"/>
            <a:chExt cx="22749" cy="6500"/>
          </a:xfrm>
        </p:grpSpPr>
        <p:grpSp>
          <p:nvGrpSpPr>
            <p:cNvPr id="35" name="Grupo 35"/>
            <p:cNvGrpSpPr>
              <a:grpSpLocks/>
            </p:cNvGrpSpPr>
            <p:nvPr/>
          </p:nvGrpSpPr>
          <p:grpSpPr bwMode="auto">
            <a:xfrm>
              <a:off x="0" y="0"/>
              <a:ext cx="2941" cy="5724"/>
              <a:chOff x="0" y="0"/>
              <a:chExt cx="2941" cy="5724"/>
            </a:xfrm>
          </p:grpSpPr>
        </p:grpSp>
      </p:grpSp>
      <p:grpSp>
        <p:nvGrpSpPr>
          <p:cNvPr id="2194" name="Group 146"/>
          <p:cNvGrpSpPr>
            <a:grpSpLocks/>
          </p:cNvGrpSpPr>
          <p:nvPr/>
        </p:nvGrpSpPr>
        <p:grpSpPr bwMode="auto">
          <a:xfrm>
            <a:off x="6273800" y="231775"/>
            <a:ext cx="858838" cy="349250"/>
            <a:chOff x="0" y="0"/>
            <a:chExt cx="8587" cy="3495"/>
          </a:xfrm>
        </p:grpSpPr>
      </p:grpSp>
      <p:grpSp>
        <p:nvGrpSpPr>
          <p:cNvPr id="2167" name="Group 119"/>
          <p:cNvGrpSpPr>
            <a:grpSpLocks/>
          </p:cNvGrpSpPr>
          <p:nvPr/>
        </p:nvGrpSpPr>
        <p:grpSpPr bwMode="auto">
          <a:xfrm>
            <a:off x="1069975" y="128588"/>
            <a:ext cx="762000" cy="587375"/>
            <a:chOff x="0" y="0"/>
            <a:chExt cx="7628" cy="5880"/>
          </a:xfrm>
        </p:grpSpPr>
      </p:grpSp>
      <p:grpSp>
        <p:nvGrpSpPr>
          <p:cNvPr id="2177" name="Group 129"/>
          <p:cNvGrpSpPr>
            <a:grpSpLocks/>
          </p:cNvGrpSpPr>
          <p:nvPr/>
        </p:nvGrpSpPr>
        <p:grpSpPr bwMode="auto">
          <a:xfrm>
            <a:off x="2584450" y="214313"/>
            <a:ext cx="904875" cy="793750"/>
            <a:chOff x="0" y="0"/>
            <a:chExt cx="9059" cy="7947"/>
          </a:xfrm>
        </p:grpSpPr>
      </p:grpSp>
      <p:grpSp>
        <p:nvGrpSpPr>
          <p:cNvPr id="2172" name="Group 124"/>
          <p:cNvGrpSpPr>
            <a:grpSpLocks/>
          </p:cNvGrpSpPr>
          <p:nvPr/>
        </p:nvGrpSpPr>
        <p:grpSpPr bwMode="auto">
          <a:xfrm>
            <a:off x="6289675" y="23813"/>
            <a:ext cx="858838" cy="787400"/>
            <a:chOff x="0" y="0"/>
            <a:chExt cx="8587" cy="7868"/>
          </a:xfrm>
        </p:grpSpPr>
      </p:grpSp>
      <p:grpSp>
        <p:nvGrpSpPr>
          <p:cNvPr id="2145" name="Group 97"/>
          <p:cNvGrpSpPr>
            <a:grpSpLocks/>
          </p:cNvGrpSpPr>
          <p:nvPr/>
        </p:nvGrpSpPr>
        <p:grpSpPr bwMode="auto">
          <a:xfrm>
            <a:off x="957263" y="130175"/>
            <a:ext cx="1120775" cy="1112838"/>
            <a:chOff x="0" y="0"/>
            <a:chExt cx="11211" cy="11131"/>
          </a:xfrm>
        </p:grpSpPr>
      </p:grpSp>
      <p:grpSp>
        <p:nvGrpSpPr>
          <p:cNvPr id="2156" name="Group 108"/>
          <p:cNvGrpSpPr>
            <a:grpSpLocks/>
          </p:cNvGrpSpPr>
          <p:nvPr/>
        </p:nvGrpSpPr>
        <p:grpSpPr bwMode="auto">
          <a:xfrm>
            <a:off x="6219825" y="252413"/>
            <a:ext cx="858838" cy="787400"/>
            <a:chOff x="0" y="0"/>
            <a:chExt cx="8587" cy="7868"/>
          </a:xfrm>
        </p:grpSpPr>
      </p:grpSp>
      <p:grpSp>
        <p:nvGrpSpPr>
          <p:cNvPr id="2138" name="Group 90"/>
          <p:cNvGrpSpPr>
            <a:grpSpLocks/>
          </p:cNvGrpSpPr>
          <p:nvPr/>
        </p:nvGrpSpPr>
        <p:grpSpPr bwMode="auto">
          <a:xfrm>
            <a:off x="5461000" y="398463"/>
            <a:ext cx="2257425" cy="587375"/>
            <a:chOff x="0" y="0"/>
            <a:chExt cx="22581" cy="5883"/>
          </a:xfrm>
        </p:grpSpPr>
      </p:grpSp>
      <p:grpSp>
        <p:nvGrpSpPr>
          <p:cNvPr id="2202" name="Group 154"/>
          <p:cNvGrpSpPr>
            <a:grpSpLocks/>
          </p:cNvGrpSpPr>
          <p:nvPr/>
        </p:nvGrpSpPr>
        <p:grpSpPr bwMode="auto">
          <a:xfrm>
            <a:off x="1546225" y="331788"/>
            <a:ext cx="1181100" cy="95250"/>
            <a:chOff x="122" y="-107"/>
            <a:chExt cx="15199" cy="1071"/>
          </a:xfrm>
        </p:grpSpPr>
      </p:grpSp>
      <p:grpSp>
        <p:nvGrpSpPr>
          <p:cNvPr id="2198" name="Group 150"/>
          <p:cNvGrpSpPr>
            <a:grpSpLocks/>
          </p:cNvGrpSpPr>
          <p:nvPr/>
        </p:nvGrpSpPr>
        <p:grpSpPr bwMode="auto">
          <a:xfrm>
            <a:off x="3629025" y="341313"/>
            <a:ext cx="1181100" cy="95250"/>
            <a:chOff x="122" y="-107"/>
            <a:chExt cx="15199" cy="1071"/>
          </a:xfrm>
        </p:grpSpPr>
      </p:grpSp>
      <p:grpSp>
        <p:nvGrpSpPr>
          <p:cNvPr id="2188" name="Group 140"/>
          <p:cNvGrpSpPr>
            <a:grpSpLocks/>
          </p:cNvGrpSpPr>
          <p:nvPr/>
        </p:nvGrpSpPr>
        <p:grpSpPr bwMode="auto">
          <a:xfrm>
            <a:off x="1619250" y="312738"/>
            <a:ext cx="1181100" cy="95250"/>
            <a:chOff x="122" y="-107"/>
            <a:chExt cx="15199" cy="1071"/>
          </a:xfrm>
        </p:grpSpPr>
      </p:grpSp>
      <p:grpSp>
        <p:nvGrpSpPr>
          <p:cNvPr id="2191" name="Group 143"/>
          <p:cNvGrpSpPr>
            <a:grpSpLocks/>
          </p:cNvGrpSpPr>
          <p:nvPr/>
        </p:nvGrpSpPr>
        <p:grpSpPr bwMode="auto">
          <a:xfrm>
            <a:off x="3678238" y="315913"/>
            <a:ext cx="1181100" cy="95250"/>
            <a:chOff x="122" y="-107"/>
            <a:chExt cx="15199" cy="1071"/>
          </a:xfrm>
        </p:grpSpPr>
      </p:grpSp>
      <p:grpSp>
        <p:nvGrpSpPr>
          <p:cNvPr id="2164" name="Group 116"/>
          <p:cNvGrpSpPr>
            <a:grpSpLocks/>
          </p:cNvGrpSpPr>
          <p:nvPr/>
        </p:nvGrpSpPr>
        <p:grpSpPr bwMode="auto">
          <a:xfrm>
            <a:off x="1946275" y="341313"/>
            <a:ext cx="542925" cy="73025"/>
            <a:chOff x="122" y="-107"/>
            <a:chExt cx="15199" cy="1071"/>
          </a:xfrm>
        </p:grpSpPr>
      </p:grpSp>
      <p:grpSp>
        <p:nvGrpSpPr>
          <p:cNvPr id="2161" name="Group 113"/>
          <p:cNvGrpSpPr>
            <a:grpSpLocks/>
          </p:cNvGrpSpPr>
          <p:nvPr/>
        </p:nvGrpSpPr>
        <p:grpSpPr bwMode="auto">
          <a:xfrm>
            <a:off x="3752850" y="333375"/>
            <a:ext cx="1181100" cy="95250"/>
            <a:chOff x="122" y="-107"/>
            <a:chExt cx="15199" cy="1071"/>
          </a:xfrm>
        </p:grpSpPr>
      </p:grpSp>
      <p:grpSp>
        <p:nvGrpSpPr>
          <p:cNvPr id="2132" name="Group 84"/>
          <p:cNvGrpSpPr>
            <a:grpSpLocks/>
          </p:cNvGrpSpPr>
          <p:nvPr/>
        </p:nvGrpSpPr>
        <p:grpSpPr bwMode="auto">
          <a:xfrm>
            <a:off x="1981200" y="282575"/>
            <a:ext cx="542925" cy="73025"/>
            <a:chOff x="122" y="-107"/>
            <a:chExt cx="15199" cy="1071"/>
          </a:xfrm>
        </p:grpSpPr>
      </p:grpSp>
      <p:grpSp>
        <p:nvGrpSpPr>
          <p:cNvPr id="2135" name="Group 87"/>
          <p:cNvGrpSpPr>
            <a:grpSpLocks/>
          </p:cNvGrpSpPr>
          <p:nvPr/>
        </p:nvGrpSpPr>
        <p:grpSpPr bwMode="auto">
          <a:xfrm>
            <a:off x="3711575" y="309563"/>
            <a:ext cx="1181100" cy="95250"/>
            <a:chOff x="122" y="-107"/>
            <a:chExt cx="15199" cy="1071"/>
          </a:xfrm>
        </p:grpSpPr>
      </p:grpSp>
      <p:sp>
        <p:nvSpPr>
          <p:cNvPr id="4" name="Marcador de número de diapositiva 3"/>
          <p:cNvSpPr>
            <a:spLocks noGrp="1"/>
          </p:cNvSpPr>
          <p:nvPr>
            <p:ph type="sldNum" sz="quarter" idx="12"/>
          </p:nvPr>
        </p:nvSpPr>
        <p:spPr>
          <a:xfrm>
            <a:off x="6588224" y="6330526"/>
            <a:ext cx="2133600" cy="365125"/>
          </a:xfrm>
        </p:spPr>
        <p:txBody>
          <a:bodyPr/>
          <a:lstStyle/>
          <a:p>
            <a:pPr>
              <a:defRPr/>
            </a:pPr>
            <a:fld id="{B5613C65-E51C-4D9B-AD43-9C3205BE8DA1}" type="slidenum">
              <a:rPr lang="en-GB" smtClean="0">
                <a:solidFill>
                  <a:prstClr val="white">
                    <a:tint val="75000"/>
                  </a:prstClr>
                </a:solidFill>
              </a:rPr>
              <a:pPr>
                <a:defRPr/>
              </a:pPr>
              <a:t>81</a:t>
            </a:fld>
            <a:endParaRPr lang="en-GB">
              <a:solidFill>
                <a:prstClr val="white">
                  <a:tint val="75000"/>
                </a:prstClr>
              </a:solidFill>
            </a:endParaRPr>
          </a:p>
        </p:txBody>
      </p:sp>
      <p:sp>
        <p:nvSpPr>
          <p:cNvPr id="40"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39" name="3 Rectángulo"/>
          <p:cNvSpPr/>
          <p:nvPr/>
        </p:nvSpPr>
        <p:spPr>
          <a:xfrm>
            <a:off x="1713620" y="6056858"/>
            <a:ext cx="5727850" cy="492443"/>
          </a:xfrm>
          <a:prstGeom prst="rect">
            <a:avLst/>
          </a:prstGeom>
        </p:spPr>
        <p:txBody>
          <a:bodyPr wrap="none">
            <a:spAutoFit/>
          </a:bodyPr>
          <a:lstStyle/>
          <a:p>
            <a:pPr algn="ctr"/>
            <a:r>
              <a:rPr lang="es-ES" sz="1400" dirty="0">
                <a:solidFill>
                  <a:schemeClr val="lt1"/>
                </a:solidFill>
                <a:latin typeface="Microsoft Sans Serif" panose="020B0604020202020204" pitchFamily="34" charset="0"/>
                <a:ea typeface="Microsoft Sans Serif" panose="020B0604020202020204" pitchFamily="34" charset="0"/>
                <a:cs typeface="Microsoft Sans Serif" panose="020B0604020202020204" pitchFamily="34" charset="0"/>
              </a:rPr>
              <a:t>Efecto de la Concentración del Sustrato sobre la Actividad Enzimática</a:t>
            </a:r>
          </a:p>
          <a:p>
            <a:pPr algn="ctr"/>
            <a:r>
              <a:rPr lang="es-ES" sz="1200" dirty="0">
                <a:solidFill>
                  <a:schemeClr val="lt1"/>
                </a:solidFill>
                <a:latin typeface="Microsoft Sans Serif" panose="020B0604020202020204" pitchFamily="34" charset="0"/>
                <a:ea typeface="Microsoft Sans Serif" panose="020B0604020202020204" pitchFamily="34" charset="0"/>
                <a:cs typeface="Microsoft Sans Serif" panose="020B0604020202020204" pitchFamily="34" charset="0"/>
              </a:rPr>
              <a:t>Fuente: Elaboración propia, 2017 </a:t>
            </a:r>
          </a:p>
        </p:txBody>
      </p:sp>
    </p:spTree>
    <p:extLst>
      <p:ext uri="{BB962C8B-B14F-4D97-AF65-F5344CB8AC3E}">
        <p14:creationId xmlns:p14="http://schemas.microsoft.com/office/powerpoint/2010/main" val="86571675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785938" y="1769368"/>
            <a:ext cx="5643582" cy="4179912"/>
            <a:chOff x="1785938" y="1484784"/>
            <a:chExt cx="5643582" cy="4179912"/>
          </a:xfrm>
        </p:grpSpPr>
        <p:pic>
          <p:nvPicPr>
            <p:cNvPr id="25602" name="Picture 4"/>
            <p:cNvPicPr>
              <a:picLocks noChangeAspect="1" noChangeArrowheads="1"/>
            </p:cNvPicPr>
            <p:nvPr/>
          </p:nvPicPr>
          <p:blipFill>
            <a:blip r:embed="rId3" cstate="print"/>
            <a:srcRect/>
            <a:stretch>
              <a:fillRect/>
            </a:stretch>
          </p:blipFill>
          <p:spPr bwMode="auto">
            <a:xfrm>
              <a:off x="2743213" y="1484784"/>
              <a:ext cx="3686175" cy="1440160"/>
            </a:xfrm>
            <a:prstGeom prst="rect">
              <a:avLst/>
            </a:prstGeom>
            <a:noFill/>
            <a:ln w="9525">
              <a:noFill/>
              <a:miter lim="800000"/>
              <a:headEnd/>
              <a:tailEnd/>
            </a:ln>
          </p:spPr>
        </p:pic>
        <p:pic>
          <p:nvPicPr>
            <p:cNvPr id="25603" name="Picture 6" descr="http://personales.ya.com/geopal/biologia_2b/unidades/imagenes/tema1/enzdeforma.gif"/>
            <p:cNvPicPr>
              <a:picLocks noChangeAspect="1" noChangeArrowheads="1"/>
            </p:cNvPicPr>
            <p:nvPr/>
          </p:nvPicPr>
          <p:blipFill>
            <a:blip r:embed="rId4" cstate="print"/>
            <a:srcRect/>
            <a:stretch>
              <a:fillRect/>
            </a:stretch>
          </p:blipFill>
          <p:spPr bwMode="auto">
            <a:xfrm>
              <a:off x="1785938" y="4293096"/>
              <a:ext cx="2857500" cy="1371600"/>
            </a:xfrm>
            <a:prstGeom prst="rect">
              <a:avLst/>
            </a:prstGeom>
            <a:noFill/>
            <a:ln w="9525">
              <a:noFill/>
              <a:miter lim="800000"/>
              <a:headEnd/>
              <a:tailEnd/>
            </a:ln>
          </p:spPr>
        </p:pic>
        <p:pic>
          <p:nvPicPr>
            <p:cNvPr id="25604" name="Picture 8" descr="http://personales.ya.com/geopal/biologia_2b/unidades/imagenes/tema1/enzorien.gif"/>
            <p:cNvPicPr>
              <a:picLocks noChangeAspect="1" noChangeArrowheads="1"/>
            </p:cNvPicPr>
            <p:nvPr/>
          </p:nvPicPr>
          <p:blipFill>
            <a:blip r:embed="rId5" cstate="print"/>
            <a:srcRect/>
            <a:stretch>
              <a:fillRect/>
            </a:stretch>
          </p:blipFill>
          <p:spPr bwMode="auto">
            <a:xfrm>
              <a:off x="2743213" y="2924944"/>
              <a:ext cx="3686175" cy="1371600"/>
            </a:xfrm>
            <a:prstGeom prst="rect">
              <a:avLst/>
            </a:prstGeom>
            <a:noFill/>
            <a:ln w="9525">
              <a:noFill/>
              <a:miter lim="800000"/>
              <a:headEnd/>
              <a:tailEnd/>
            </a:ln>
          </p:spPr>
        </p:pic>
        <p:pic>
          <p:nvPicPr>
            <p:cNvPr id="25605" name="Picture 10" descr="http://personales.ya.com/geopal/biologia_2b/unidades/imagenes/tema1/enzcquimic.gif"/>
            <p:cNvPicPr>
              <a:picLocks noChangeAspect="1" noChangeArrowheads="1"/>
            </p:cNvPicPr>
            <p:nvPr/>
          </p:nvPicPr>
          <p:blipFill>
            <a:blip r:embed="rId6" cstate="print"/>
            <a:srcRect/>
            <a:stretch>
              <a:fillRect/>
            </a:stretch>
          </p:blipFill>
          <p:spPr bwMode="auto">
            <a:xfrm>
              <a:off x="4572020" y="4293096"/>
              <a:ext cx="2857500" cy="1371600"/>
            </a:xfrm>
            <a:prstGeom prst="rect">
              <a:avLst/>
            </a:prstGeom>
            <a:noFill/>
            <a:ln w="9525">
              <a:noFill/>
              <a:miter lim="800000"/>
              <a:headEnd/>
              <a:tailEnd/>
            </a:ln>
          </p:spPr>
        </p:pic>
      </p:grpSp>
      <p:pic>
        <p:nvPicPr>
          <p:cNvPr id="3" name="Imagen 2"/>
          <p:cNvPicPr>
            <a:picLocks noChangeAspect="1"/>
          </p:cNvPicPr>
          <p:nvPr/>
        </p:nvPicPr>
        <p:blipFill>
          <a:blip r:embed="rId7" cstate="print"/>
          <a:stretch>
            <a:fillRect/>
          </a:stretch>
        </p:blipFill>
        <p:spPr>
          <a:xfrm>
            <a:off x="920233" y="1566785"/>
            <a:ext cx="7332269" cy="4382495"/>
          </a:xfrm>
          <a:prstGeom prst="rect">
            <a:avLst/>
          </a:prstGeom>
        </p:spPr>
      </p:pic>
      <p:sp>
        <p:nvSpPr>
          <p:cNvPr id="4" name="Marcador de número de diapositiva 3"/>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82</a:t>
            </a:fld>
            <a:endParaRPr lang="en-GB">
              <a:solidFill>
                <a:prstClr val="white">
                  <a:tint val="75000"/>
                </a:prstClr>
              </a:solidFill>
            </a:endParaRPr>
          </a:p>
        </p:txBody>
      </p:sp>
      <p:sp>
        <p:nvSpPr>
          <p:cNvPr id="12"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1" name="Rectángulo 10"/>
          <p:cNvSpPr/>
          <p:nvPr/>
        </p:nvSpPr>
        <p:spPr>
          <a:xfrm>
            <a:off x="2438501" y="6162881"/>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Mecanismo de acción de las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Campbell, 2016</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92877380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690922"/>
            <a:ext cx="8219256" cy="4330366"/>
          </a:xfrm>
        </p:spPr>
        <p:txBody>
          <a:bodyPr>
            <a:noAutofit/>
          </a:bodyPr>
          <a:lstStyle/>
          <a:p>
            <a:pPr marL="0" indent="0" algn="just">
              <a:lnSpc>
                <a:spcPct val="114000"/>
              </a:lnSpc>
              <a:buNone/>
            </a:pP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El estudio cuantitativo de la catálisis enzimática, conocido como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proporciona información sobre las velocidades de reacción. Los estudios cinéticos también miden la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afinidad de las enzimas por los sustratos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por los inhibidores y permite entrever los mecanismos de reacción.</a:t>
            </a:r>
            <a:endPar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0">
              <a:lnSpc>
                <a:spcPct val="150000"/>
              </a:lnSpc>
              <a:buFont typeface="Arial" pitchFamily="34" charset="0"/>
              <a:buChar char="•"/>
            </a:pPr>
            <a:endParaRPr lang="es-ES" dirty="0">
              <a:solidFill>
                <a:srgbClr val="FFFFCC"/>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83</a:t>
            </a:fld>
            <a:endParaRPr lang="en-GB">
              <a:solidFill>
                <a:prstClr val="white">
                  <a:tint val="75000"/>
                </a:prstClr>
              </a:solidFill>
            </a:endParaRPr>
          </a:p>
        </p:txBody>
      </p:sp>
      <p:sp>
        <p:nvSpPr>
          <p:cNvPr id="6"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50432072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799559"/>
            <a:ext cx="8219256" cy="4104456"/>
          </a:xfrm>
        </p:spPr>
        <p:txBody>
          <a:bodyPr>
            <a:noAutofit/>
          </a:bodyPr>
          <a:lstStyle/>
          <a:p>
            <a:pPr marL="0" indent="0" algn="just">
              <a:lnSpc>
                <a:spcPct val="114000"/>
              </a:lnSpc>
              <a:buNone/>
            </a:pP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 su vez, la cinética enzimática ayuda a comprender las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fuerzas que regulan las vías metabólicas</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t>
            </a:r>
          </a:p>
          <a:p>
            <a:pPr marL="0" indent="0" algn="just">
              <a:lnSpc>
                <a:spcPct val="114000"/>
              </a:lnSpc>
              <a:buNone/>
            </a:pPr>
            <a:endParaRPr lang="es-ES" sz="14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0" algn="just">
              <a:lnSpc>
                <a:spcPct val="114000"/>
              </a:lnSpc>
              <a:buNone/>
            </a:pP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velocidad de la reacción enzimática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a:t>
            </a:r>
            <a:r>
              <a:rPr lang="es-ES" sz="3000" b="1" cap="small"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proporcional</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 la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concentración del sustrato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por lo tanto a la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concentración del producto</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formado.</a:t>
            </a:r>
            <a:endPar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marL="0" indent="0">
              <a:lnSpc>
                <a:spcPct val="150000"/>
              </a:lnSpc>
              <a:buNone/>
            </a:pPr>
            <a:endParaRPr lang="es-ES" dirty="0">
              <a:solidFill>
                <a:srgbClr val="FFFFCC"/>
              </a:solidFill>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84</a:t>
            </a:fld>
            <a:endParaRPr lang="en-GB">
              <a:solidFill>
                <a:prstClr val="white">
                  <a:tint val="75000"/>
                </a:prstClr>
              </a:solidFill>
            </a:endParaRPr>
          </a:p>
        </p:txBody>
      </p:sp>
      <p:sp>
        <p:nvSpPr>
          <p:cNvPr id="6"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425680289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556792"/>
            <a:ext cx="8219256" cy="3657863"/>
          </a:xfrm>
        </p:spPr>
        <p:txBody>
          <a:bodyPr>
            <a:noAutofit/>
          </a:bodyPr>
          <a:lstStyle/>
          <a:p>
            <a:pPr marL="0" indent="0" algn="just">
              <a:lnSpc>
                <a:spcPct val="114000"/>
              </a:lnSpc>
              <a:buNone/>
            </a:pP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El </a:t>
            </a:r>
            <a:r>
              <a:rPr lang="es-ES"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orden de las reacciones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la suma de los exponentes de los términos de concentración en la expresión de velocidad; se determina en forma empírica; es decir, mediante experimentación, permitiendo obtener conclusiones del mecanismo de la reacción. </a:t>
            </a:r>
            <a:endParaRPr lang="es-ES" sz="30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mc:AlternateContent xmlns:mc="http://schemas.openxmlformats.org/markup-compatibility/2006" xmlns:a14="http://schemas.microsoft.com/office/drawing/2010/main">
        <mc:Choice Requires="a14">
          <p:sp>
            <p:nvSpPr>
              <p:cNvPr id="4" name="CuadroTexto 3"/>
              <p:cNvSpPr txBox="1"/>
              <p:nvPr/>
            </p:nvSpPr>
            <p:spPr>
              <a:xfrm>
                <a:off x="3636312" y="5286663"/>
                <a:ext cx="1872208" cy="826380"/>
              </a:xfrm>
              <a:prstGeom prst="rect">
                <a:avLst/>
              </a:prstGeom>
              <a:noFill/>
            </p:spPr>
            <p:txBody>
              <a:bodyPr wrap="square" lIns="0" tIns="0" rIns="0" bIns="0" rtlCol="0">
                <a:spAutoFit/>
              </a:bodyPr>
              <a:lstStyle/>
              <a:p>
                <a:r>
                  <a:rPr lang="es-MX" sz="3600" b="1" dirty="0" smtClean="0">
                    <a:solidFill>
                      <a:srgbClr val="00FF00"/>
                    </a:solidFill>
                  </a:rPr>
                  <a:t>VR </a:t>
                </a:r>
                <a14:m>
                  <m:oMath xmlns:m="http://schemas.openxmlformats.org/officeDocument/2006/math">
                    <m:r>
                      <a:rPr lang="es-MX" sz="3600" b="1" i="1" smtClean="0">
                        <a:solidFill>
                          <a:srgbClr val="00FF00"/>
                        </a:solidFill>
                        <a:latin typeface="Cambria Math" panose="02040503050406030204" pitchFamily="18" charset="0"/>
                      </a:rPr>
                      <m:t>=</m:t>
                    </m:r>
                    <m:f>
                      <m:fPr>
                        <m:ctrlPr>
                          <a:rPr lang="es-MX" sz="3600" b="1" i="1" smtClean="0">
                            <a:solidFill>
                              <a:srgbClr val="00FF00"/>
                            </a:solidFill>
                            <a:latin typeface="Cambria Math" panose="02040503050406030204" pitchFamily="18" charset="0"/>
                          </a:rPr>
                        </m:ctrlPr>
                      </m:fPr>
                      <m:num>
                        <m:r>
                          <a:rPr lang="es-MX" sz="3600" b="1" i="1" smtClean="0">
                            <a:solidFill>
                              <a:srgbClr val="00FF00"/>
                            </a:solidFill>
                            <a:latin typeface="Cambria Math" panose="02040503050406030204" pitchFamily="18" charset="0"/>
                            <a:ea typeface="Cambria Math" panose="02040503050406030204" pitchFamily="18" charset="0"/>
                          </a:rPr>
                          <m:t>∆</m:t>
                        </m:r>
                        <m:d>
                          <m:dPr>
                            <m:begChr m:val="["/>
                            <m:endChr m:val="]"/>
                            <m:ctrlPr>
                              <a:rPr lang="es-MX" sz="3600" b="1" i="1" smtClean="0">
                                <a:solidFill>
                                  <a:srgbClr val="00FF00"/>
                                </a:solidFill>
                                <a:latin typeface="Cambria Math" panose="02040503050406030204" pitchFamily="18" charset="0"/>
                                <a:ea typeface="Cambria Math" panose="02040503050406030204" pitchFamily="18" charset="0"/>
                              </a:rPr>
                            </m:ctrlPr>
                          </m:dPr>
                          <m:e>
                            <m:r>
                              <a:rPr lang="es-MX" sz="3600" b="1" i="1" smtClean="0">
                                <a:solidFill>
                                  <a:srgbClr val="00FF00"/>
                                </a:solidFill>
                                <a:latin typeface="Cambria Math" panose="02040503050406030204" pitchFamily="18" charset="0"/>
                                <a:ea typeface="Cambria Math" panose="02040503050406030204" pitchFamily="18" charset="0"/>
                              </a:rPr>
                              <m:t>𝑺</m:t>
                            </m:r>
                          </m:e>
                        </m:d>
                      </m:num>
                      <m:den>
                        <m:r>
                          <a:rPr lang="es-MX" sz="3600" b="1" i="1" smtClean="0">
                            <a:solidFill>
                              <a:srgbClr val="00FF00"/>
                            </a:solidFill>
                            <a:latin typeface="Cambria Math" panose="02040503050406030204" pitchFamily="18" charset="0"/>
                            <a:ea typeface="Cambria Math" panose="02040503050406030204" pitchFamily="18" charset="0"/>
                          </a:rPr>
                          <m:t>∆</m:t>
                        </m:r>
                        <m:r>
                          <a:rPr lang="es-MX" sz="3600" b="1" i="1" smtClean="0">
                            <a:solidFill>
                              <a:srgbClr val="00FF00"/>
                            </a:solidFill>
                            <a:latin typeface="Cambria Math" panose="02040503050406030204" pitchFamily="18" charset="0"/>
                            <a:ea typeface="Cambria Math" panose="02040503050406030204" pitchFamily="18" charset="0"/>
                          </a:rPr>
                          <m:t>𝒕</m:t>
                        </m:r>
                      </m:den>
                    </m:f>
                  </m:oMath>
                </a14:m>
                <a:r>
                  <a:rPr lang="es-MX" sz="2000" dirty="0" smtClean="0">
                    <a:solidFill>
                      <a:srgbClr val="00FF00"/>
                    </a:solidFill>
                  </a:rPr>
                  <a:t> </a:t>
                </a:r>
                <a:endParaRPr lang="es-MX" sz="2000" dirty="0">
                  <a:solidFill>
                    <a:srgbClr val="00FF00"/>
                  </a:solidFill>
                </a:endParaRPr>
              </a:p>
            </p:txBody>
          </p:sp>
        </mc:Choice>
        <mc:Fallback xmlns="">
          <p:sp>
            <p:nvSpPr>
              <p:cNvPr id="4" name="CuadroTexto 3"/>
              <p:cNvSpPr txBox="1">
                <a:spLocks noRot="1" noChangeAspect="1" noMove="1" noResize="1" noEditPoints="1" noAdjustHandles="1" noChangeArrowheads="1" noChangeShapeType="1" noTextEdit="1"/>
              </p:cNvSpPr>
              <p:nvPr/>
            </p:nvSpPr>
            <p:spPr>
              <a:xfrm>
                <a:off x="3636312" y="5286663"/>
                <a:ext cx="1872208" cy="826380"/>
              </a:xfrm>
              <a:prstGeom prst="rect">
                <a:avLst/>
              </a:prstGeom>
              <a:blipFill rotWithShape="0">
                <a:blip r:embed="rId2"/>
                <a:stretch>
                  <a:fillRect l="-14984" b="-16912"/>
                </a:stretch>
              </a:blipFill>
            </p:spPr>
            <p:txBody>
              <a:bodyPr/>
              <a:lstStyle/>
              <a:p>
                <a:r>
                  <a:rPr lang="es-MX">
                    <a:noFill/>
                  </a:rPr>
                  <a:t> </a:t>
                </a:r>
              </a:p>
            </p:txBody>
          </p:sp>
        </mc:Fallback>
      </mc:AlternateContent>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85</a:t>
            </a:fld>
            <a:endParaRPr lang="en-GB">
              <a:solidFill>
                <a:prstClr val="white">
                  <a:tint val="75000"/>
                </a:prstClr>
              </a:solidFill>
            </a:endParaRPr>
          </a:p>
        </p:txBody>
      </p:sp>
      <p:sp>
        <p:nvSpPr>
          <p:cNvPr id="9"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09866786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96752"/>
            <a:ext cx="8219256" cy="5285825"/>
          </a:xfrm>
        </p:spPr>
        <p:txBody>
          <a:bodyPr>
            <a:noAutofit/>
          </a:bodyPr>
          <a:lstStyle/>
          <a:p>
            <a:pPr marL="0" indent="0" algn="just">
              <a:lnSpc>
                <a:spcPct val="114000"/>
              </a:lnSpc>
              <a:buNone/>
            </a:pP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Se dice que una reacción sigue una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Cinética de Primer Orden</a:t>
            </a:r>
            <a:r>
              <a:rPr lang="es-ES" sz="3000" b="1" spc="100" dirty="0" smtClean="0">
                <a:solidFill>
                  <a:srgbClr val="FF66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si la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velocidad depende </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la primera potencia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de la concentración de un solo sustrato</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sugiere que el paso limitante de la velocidad es una reacción </a:t>
            </a:r>
            <a:r>
              <a:rPr lang="es-ES" sz="3000" b="1" spc="100" dirty="0" err="1"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unimolecular</a:t>
            </a:r>
            <a:r>
              <a:rPr lang="es-ES" sz="30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En cualquier reacción, el tiempo que se requiere para que se consuma la mitad de las moléculas reaccionantes se denomina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Vida Media </a:t>
            </a:r>
            <a:r>
              <a:rPr lang="es-ES" sz="30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t</a:t>
            </a:r>
            <a:r>
              <a:rPr lang="es-ES" sz="3000" b="1" spc="100" baseline="-250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1/2</a:t>
            </a:r>
            <a:r>
              <a:rPr lang="es-ES" sz="30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ES" sz="30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2" name="Marcador de número de diapositiva 1"/>
          <p:cNvSpPr>
            <a:spLocks noGrp="1"/>
          </p:cNvSpPr>
          <p:nvPr>
            <p:ph type="sldNum" sz="quarter" idx="12"/>
          </p:nvPr>
        </p:nvSpPr>
        <p:spPr/>
        <p:txBody>
          <a:bodyPr/>
          <a:lstStyle/>
          <a:p>
            <a:pPr>
              <a:defRPr/>
            </a:pPr>
            <a:fld id="{B5613C65-E51C-4D9B-AD43-9C3205BE8DA1}" type="slidenum">
              <a:rPr lang="en-GB" smtClean="0">
                <a:solidFill>
                  <a:prstClr val="white">
                    <a:tint val="75000"/>
                  </a:prstClr>
                </a:solidFill>
              </a:rPr>
              <a:pPr>
                <a:defRPr/>
              </a:pPr>
              <a:t>86</a:t>
            </a:fld>
            <a:endParaRPr lang="en-GB">
              <a:solidFill>
                <a:prstClr val="white">
                  <a:tint val="75000"/>
                </a:prstClr>
              </a:solidFill>
            </a:endParaRPr>
          </a:p>
        </p:txBody>
      </p:sp>
      <p:sp>
        <p:nvSpPr>
          <p:cNvPr id="6" name="1 Título"/>
          <p:cNvSpPr>
            <a:spLocks noGrp="1"/>
          </p:cNvSpPr>
          <p:nvPr>
            <p:ph type="title"/>
          </p:nvPr>
        </p:nvSpPr>
        <p:spPr>
          <a:xfrm>
            <a:off x="152400" y="249051"/>
            <a:ext cx="8839200" cy="755703"/>
          </a:xfrm>
        </p:spPr>
        <p:txBody>
          <a:bodyPr>
            <a:normAutofit/>
          </a:bodyPr>
          <a:lstStyle/>
          <a:p>
            <a:pPr>
              <a:lnSpc>
                <a:spcPct val="90000"/>
              </a:lnSpc>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54493766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87</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0" name="Rectángulo 9"/>
          <p:cNvSpPr/>
          <p:nvPr/>
        </p:nvSpPr>
        <p:spPr>
          <a:xfrm>
            <a:off x="2438501" y="6162881"/>
            <a:ext cx="42825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Progreso de una reacción catalizada por enzimas.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Elaboración propia,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9" name="Imagen 8"/>
          <p:cNvPicPr>
            <a:picLocks noChangeAspect="1"/>
          </p:cNvPicPr>
          <p:nvPr/>
        </p:nvPicPr>
        <p:blipFill>
          <a:blip r:embed="rId3"/>
          <a:stretch>
            <a:fillRect/>
          </a:stretch>
        </p:blipFill>
        <p:spPr>
          <a:xfrm>
            <a:off x="1660907" y="1279330"/>
            <a:ext cx="5822185" cy="4608975"/>
          </a:xfrm>
          <a:prstGeom prst="rect">
            <a:avLst/>
          </a:prstGeom>
        </p:spPr>
      </p:pic>
      <p:cxnSp>
        <p:nvCxnSpPr>
          <p:cNvPr id="12" name="Conector recto de flecha 11"/>
          <p:cNvCxnSpPr/>
          <p:nvPr/>
        </p:nvCxnSpPr>
        <p:spPr>
          <a:xfrm flipV="1">
            <a:off x="5616116" y="2433247"/>
            <a:ext cx="0" cy="828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CuadroTexto 12"/>
          <p:cNvSpPr txBox="1"/>
          <p:nvPr/>
        </p:nvSpPr>
        <p:spPr>
          <a:xfrm>
            <a:off x="4283968" y="3261442"/>
            <a:ext cx="2664296" cy="646331"/>
          </a:xfrm>
          <a:prstGeom prst="rect">
            <a:avLst/>
          </a:prstGeom>
          <a:noFill/>
        </p:spPr>
        <p:txBody>
          <a:bodyPr wrap="square" rtlCol="0">
            <a:spAutoFit/>
          </a:bodyPr>
          <a:lstStyle/>
          <a:p>
            <a:pPr algn="ctr"/>
            <a:r>
              <a:rPr lang="es-MX" b="1" dirty="0" smtClean="0">
                <a:solidFill>
                  <a:schemeClr val="accent2">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rPr>
              <a:t>Saturación de la enzima por el sustrato (Vmax) </a:t>
            </a:r>
            <a:endParaRPr lang="es-MX" b="1" dirty="0">
              <a:solidFill>
                <a:schemeClr val="accent2">
                  <a:lumMod val="75000"/>
                </a:schemeClr>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352200070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07523" name="Picture 3"/>
          <p:cNvPicPr>
            <a:picLocks noChangeAspect="1" noChangeArrowheads="1"/>
          </p:cNvPicPr>
          <p:nvPr/>
        </p:nvPicPr>
        <p:blipFill>
          <a:blip r:embed="rId4" cstate="print"/>
          <a:srcRect/>
          <a:stretch>
            <a:fillRect/>
          </a:stretch>
        </p:blipFill>
        <p:spPr bwMode="auto">
          <a:xfrm>
            <a:off x="2565242" y="2050372"/>
            <a:ext cx="4007022" cy="3093140"/>
          </a:xfrm>
          <a:prstGeom prst="rect">
            <a:avLst/>
          </a:prstGeom>
          <a:noFill/>
          <a:ln w="9525">
            <a:noFill/>
            <a:miter lim="800000"/>
            <a:headEnd/>
            <a:tailEnd/>
          </a:ln>
          <a:effectLst/>
        </p:spPr>
      </p:pic>
      <p:pic>
        <p:nvPicPr>
          <p:cNvPr id="107526" name="Picture 6"/>
          <p:cNvPicPr>
            <a:picLocks noChangeAspect="1" noChangeArrowheads="1"/>
          </p:cNvPicPr>
          <p:nvPr/>
        </p:nvPicPr>
        <p:blipFill>
          <a:blip r:embed="rId5" cstate="print"/>
          <a:srcRect/>
          <a:stretch>
            <a:fillRect/>
          </a:stretch>
        </p:blipFill>
        <p:spPr bwMode="auto">
          <a:xfrm>
            <a:off x="554373" y="945728"/>
            <a:ext cx="8114321" cy="5274310"/>
          </a:xfrm>
          <a:prstGeom prst="rect">
            <a:avLst/>
          </a:prstGeom>
          <a:noFill/>
          <a:ln w="9525">
            <a:noFill/>
            <a:miter lim="800000"/>
            <a:headEnd/>
            <a:tailEnd/>
          </a:ln>
          <a:effectLst/>
        </p:spPr>
      </p:pic>
      <p:sp>
        <p:nvSpPr>
          <p:cNvPr id="5" name="4 Rectángulo"/>
          <p:cNvSpPr/>
          <p:nvPr/>
        </p:nvSpPr>
        <p:spPr>
          <a:xfrm>
            <a:off x="615941" y="6093296"/>
            <a:ext cx="184731" cy="584775"/>
          </a:xfrm>
          <a:prstGeom prst="rect">
            <a:avLst/>
          </a:prstGeom>
        </p:spPr>
        <p:txBody>
          <a:bodyPr wrap="none">
            <a:spAutoFit/>
          </a:bodyPr>
          <a:lstStyle/>
          <a:p>
            <a:endParaRPr lang="es-ES" sz="3200" dirty="0">
              <a:solidFill>
                <a:srgbClr val="873624">
                  <a:lumMod val="20000"/>
                  <a:lumOff val="80000"/>
                </a:srgbClr>
              </a:solidFill>
              <a:effectLst>
                <a:outerShdw blurRad="38100" dist="38100" dir="2700000" algn="tl">
                  <a:srgbClr val="000000">
                    <a:alpha val="43137"/>
                  </a:srgbClr>
                </a:outerShdw>
              </a:effectLst>
            </a:endParaRPr>
          </a:p>
        </p:txBody>
      </p:sp>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88</a:t>
            </a:fld>
            <a:endParaRPr lang="en-GB">
              <a:solidFill>
                <a:prstClr val="white">
                  <a:tint val="75000"/>
                </a:prstClr>
              </a:solidFill>
            </a:endParaRPr>
          </a:p>
        </p:txBody>
      </p:sp>
      <p:sp>
        <p:nvSpPr>
          <p:cNvPr id="10"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8" name="Rectángulo 7"/>
          <p:cNvSpPr/>
          <p:nvPr/>
        </p:nvSpPr>
        <p:spPr>
          <a:xfrm>
            <a:off x="2103531" y="6292151"/>
            <a:ext cx="4941811" cy="3665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Modelo de </a:t>
            </a:r>
            <a:r>
              <a:rPr lang="es-MX" sz="14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Michaelis</a:t>
            </a: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 </a:t>
            </a:r>
            <a:r>
              <a:rPr lang="es-MX" sz="14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Menten</a:t>
            </a: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para la Catálisis Enzimática.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Rodwell</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2017</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92838971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89</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3" name="Rectángulo 12"/>
          <p:cNvSpPr/>
          <p:nvPr/>
        </p:nvSpPr>
        <p:spPr>
          <a:xfrm>
            <a:off x="467544" y="1196752"/>
            <a:ext cx="8219256" cy="5324535"/>
          </a:xfrm>
          <a:prstGeom prst="rect">
            <a:avLst/>
          </a:prstGeom>
        </p:spPr>
        <p:txBody>
          <a:bodyPr wrap="square">
            <a:spAutoFit/>
          </a:bodyPr>
          <a:lstStyle/>
          <a:p>
            <a:pPr algn="just"/>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el estudio de la velocidad a la que tienen lugar las reacciones bioquímicas y permite la descripción detallada de las diversas etapas de un proceso de reacción y la secuencia en que tienen lugar.</a:t>
            </a:r>
          </a:p>
          <a:p>
            <a:pPr algn="just"/>
            <a:endPar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Ahora bien, la </a:t>
            </a:r>
            <a:r>
              <a:rPr 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velocidad de una reacción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la forma en que cambia esta velocidad en respuesta a diferentes condiciones está íntimamente ligada a la ruta seguida por la reacción y es, por consiguiente, indicativa de su </a:t>
            </a:r>
            <a:r>
              <a:rPr 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mecanismo de reacción. </a:t>
            </a:r>
            <a:endParaRPr lang="es-MX" sz="3000" cap="small" dirty="0">
              <a:solidFill>
                <a:srgbClr val="00FF00"/>
              </a:solidFill>
            </a:endParaRPr>
          </a:p>
        </p:txBody>
      </p:sp>
    </p:spTree>
    <p:extLst>
      <p:ext uri="{BB962C8B-B14F-4D97-AF65-F5344CB8AC3E}">
        <p14:creationId xmlns:p14="http://schemas.microsoft.com/office/powerpoint/2010/main" val="3046019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196752"/>
            <a:ext cx="8229600" cy="4680520"/>
          </a:xfrm>
        </p:spPr>
        <p:txBody>
          <a:bodyPr>
            <a:noAutofit/>
          </a:bodyPr>
          <a:lstStyle/>
          <a:p>
            <a:pPr marL="0" lvl="0" indent="0" algn="just" eaLnBrk="0" fontAlgn="base" hangingPunct="0">
              <a:spcBef>
                <a:spcPct val="0"/>
              </a:spcBef>
              <a:spcAft>
                <a:spcPct val="0"/>
              </a:spcAft>
              <a:buNone/>
            </a:pP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Por ejemplo, los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sistemas biológicos están formados por una enorme variedad de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reacciones bioquímicas</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la inmensa mayoría de las cuales se llevan a cabo por entidades proteicas con actividad catalítica conocidas como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enzima</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p>
          <a:p>
            <a:pPr marL="0" lvl="0" indent="0" algn="just" eaLnBrk="0" fontAlgn="base" hangingPunct="0">
              <a:spcBef>
                <a:spcPct val="0"/>
              </a:spcBef>
              <a:spcAft>
                <a:spcPct val="0"/>
              </a:spcAft>
              <a:buNone/>
            </a:pPr>
            <a:endPar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lvl="0" indent="0" algn="just" eaLnBrk="0" fontAlgn="base" hangingPunct="0">
              <a:spcBef>
                <a:spcPct val="0"/>
              </a:spcBef>
              <a:spcAft>
                <a:spcPct val="0"/>
              </a:spcAft>
              <a:buNone/>
            </a:pP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metabolismo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del griego </a:t>
            </a:r>
            <a:r>
              <a:rPr lang="es-MX" sz="2200" b="1" i="1" dirty="0" err="1"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μετ</a:t>
            </a:r>
            <a:r>
              <a:rPr lang="es-MX" sz="2200" b="1" i="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αβολή</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i="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metabole</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que significa </a:t>
            </a:r>
            <a:r>
              <a:rPr lang="es-MX" sz="2200" b="1" i="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cambio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más el sufijo -</a:t>
            </a:r>
            <a:r>
              <a:rPr lang="es-MX" sz="2200" b="1" i="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ισμός</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i="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ismo</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que significa </a:t>
            </a:r>
            <a:r>
              <a:rPr lang="es-MX" sz="2200" b="1" i="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cualidad;</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decir,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 la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cualidad que tienen los seres vivos de poder cambiar químicamente la naturaleza de ciertas sustancias</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es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el conjunto de reacciones bioquímicas y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procesos fisicoquímicos que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ocurren en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una célula</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y en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los organismos vivos.​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Estos complejos procesos interrelacionados son la </a:t>
            </a:r>
            <a:r>
              <a:rPr lang="es-MX" sz="2200" b="1" cap="small" dirty="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base de </a:t>
            </a:r>
            <a:r>
              <a:rPr lang="es-MX" sz="2200" b="1" cap="small" dirty="0" smtClean="0">
                <a:solidFill>
                  <a:srgbClr val="00FF00"/>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la vida</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 escala molecular y permiten las diversas actividades de las células</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crecer, reproducirse,</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mantener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sus estructuras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y responder a estímulos, </a:t>
            </a:r>
            <a:r>
              <a:rPr lang="es-MX" sz="2200" b="1"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entre otras </a:t>
            </a:r>
            <a:r>
              <a:rPr lang="es-MX" sz="2200" b="1" dirty="0" smtClean="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rPr>
              <a:t>actividades.</a:t>
            </a:r>
            <a:endParaRPr lang="es-MX" sz="2200" b="1" spc="100" dirty="0">
              <a:solidFill>
                <a:srgbClr val="FFFFEF"/>
              </a:solidFill>
              <a:effectLst>
                <a:outerShdw blurRad="38100" dist="38100" dir="2700000" algn="tl">
                  <a:srgbClr val="000000">
                    <a:alpha val="43137"/>
                  </a:srgbClr>
                </a:outerShdw>
              </a:effectLst>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B5613C65-E51C-4D9B-AD43-9C3205BE8DA1}" type="slidenum">
              <a:rPr lang="en-GB" smtClean="0"/>
              <a:pPr>
                <a:defRPr/>
              </a:pPr>
              <a:t>9</a:t>
            </a:fld>
            <a:endParaRPr lang="en-GB"/>
          </a:p>
        </p:txBody>
      </p:sp>
      <p:sp>
        <p:nvSpPr>
          <p:cNvPr id="6" name="Título 1"/>
          <p:cNvSpPr>
            <a:spLocks noGrp="1"/>
          </p:cNvSpPr>
          <p:nvPr>
            <p:ph type="title"/>
          </p:nvPr>
        </p:nvSpPr>
        <p:spPr>
          <a:xfrm>
            <a:off x="457200" y="217596"/>
            <a:ext cx="8229600" cy="858753"/>
          </a:xfrm>
        </p:spPr>
        <p:txBody>
          <a:bodyPr>
            <a:normAutofit/>
          </a:bodyPr>
          <a:lstStyle/>
          <a:p>
            <a:r>
              <a:rPr lang="es-MX" b="1" cap="small" dirty="0" smtClean="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rPr>
              <a:t>Justificación Académica</a:t>
            </a:r>
            <a:endParaRPr lang="es-MX" b="1" cap="small" dirty="0">
              <a:solidFill>
                <a:srgbClr val="CCECFF"/>
              </a:solidFill>
              <a:effectLst>
                <a:outerShdw blurRad="38100" dist="38100" dir="2700000" algn="tl">
                  <a:srgbClr val="000000">
                    <a:alpha val="43137"/>
                  </a:srgbClr>
                </a:outerShdw>
              </a:effectLst>
              <a:latin typeface="Microsoft Sans Serif" pitchFamily="34" charset="0"/>
              <a:ea typeface="+mn-ea"/>
              <a:cs typeface="Microsoft Sans Serif" pitchFamily="34" charset="0"/>
            </a:endParaRPr>
          </a:p>
        </p:txBody>
      </p:sp>
    </p:spTree>
    <p:extLst>
      <p:ext uri="{BB962C8B-B14F-4D97-AF65-F5344CB8AC3E}">
        <p14:creationId xmlns:p14="http://schemas.microsoft.com/office/powerpoint/2010/main" val="383435907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90</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3" name="Rectángulo 12"/>
          <p:cNvSpPr/>
          <p:nvPr/>
        </p:nvSpPr>
        <p:spPr>
          <a:xfrm>
            <a:off x="467544" y="1106222"/>
            <a:ext cx="8219256" cy="5570756"/>
          </a:xfrm>
          <a:prstGeom prst="rect">
            <a:avLst/>
          </a:prstGeom>
        </p:spPr>
        <p:txBody>
          <a:bodyPr wrap="square">
            <a:spAutoFit/>
          </a:bodyPr>
          <a:lstStyle/>
          <a:p>
            <a:pPr algn="just"/>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este mimo sentido, como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cada molécula es capaz de catalizar solo cierto número de reacciones en un tiempo determinado, la </a:t>
            </a:r>
            <a:r>
              <a:rPr lang="es-ES" altLang="es-MX" sz="32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velocidad de la reacción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(casi siempre expresada como moles de producto formados por segundo) se aproxima a la velocidad máxima conforme se eleva la concentración de sustrato. </a:t>
            </a:r>
            <a:endPar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endParaRPr lang="es-ES" altLang="es-MX" sz="12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concentración de sustrato a la cual la reacción alcanza la mitad de su velocidad máxima (Vmax/2) se llama </a:t>
            </a:r>
            <a:r>
              <a:rPr lang="es-ES" alt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constante de </a:t>
            </a:r>
            <a:r>
              <a:rPr lang="es-ES" altLang="es-MX" sz="30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Michaelis</a:t>
            </a:r>
            <a:r>
              <a:rPr lang="es-ES" alt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alt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o K</a:t>
            </a:r>
            <a:r>
              <a:rPr lang="es-ES" altLang="es-MX" sz="3000" b="1" cap="small" spc="100" baseline="-250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p>
        </p:txBody>
      </p:sp>
    </p:spTree>
    <p:extLst>
      <p:ext uri="{BB962C8B-B14F-4D97-AF65-F5344CB8AC3E}">
        <p14:creationId xmlns:p14="http://schemas.microsoft.com/office/powerpoint/2010/main" val="327105010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91</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2" name="Imagen 1"/>
          <p:cNvPicPr>
            <a:picLocks noChangeAspect="1"/>
          </p:cNvPicPr>
          <p:nvPr/>
        </p:nvPicPr>
        <p:blipFill>
          <a:blip r:embed="rId2"/>
          <a:stretch>
            <a:fillRect/>
          </a:stretch>
        </p:blipFill>
        <p:spPr>
          <a:xfrm>
            <a:off x="1771494" y="1268760"/>
            <a:ext cx="5616624" cy="4601826"/>
          </a:xfrm>
          <a:prstGeom prst="rect">
            <a:avLst/>
          </a:prstGeom>
        </p:spPr>
      </p:pic>
      <p:sp>
        <p:nvSpPr>
          <p:cNvPr id="7" name="Rectángulo 6"/>
          <p:cNvSpPr/>
          <p:nvPr/>
        </p:nvSpPr>
        <p:spPr>
          <a:xfrm>
            <a:off x="1994895" y="6074876"/>
            <a:ext cx="4941811" cy="3849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Cinética Enzimática.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a:t>
            </a:r>
            <a:r>
              <a:rPr lang="es-MX" sz="12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Karp</a:t>
            </a: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2016</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53001838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92</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7" name="Rectángulo 6"/>
          <p:cNvSpPr/>
          <p:nvPr/>
        </p:nvSpPr>
        <p:spPr>
          <a:xfrm>
            <a:off x="467544" y="1244305"/>
            <a:ext cx="8219256" cy="5139869"/>
          </a:xfrm>
          <a:prstGeom prst="rect">
            <a:avLst/>
          </a:prstGeom>
        </p:spPr>
        <p:txBody>
          <a:bodyPr wrap="square">
            <a:spAutoFit/>
          </a:bodyPr>
          <a:lstStyle/>
          <a:p>
            <a:pPr lvl="0" algn="just" eaLnBrk="1" hangingPunct="1"/>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 finales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del siglo </a:t>
            </a:r>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XIX,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estudios </a:t>
            </a:r>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sistemáticos del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efecto de la concentración inicial del sustrato </a:t>
            </a:r>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sobre la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actividad </a:t>
            </a:r>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las enzimas (1882) introdujeron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el concepto del </a:t>
            </a:r>
            <a:r>
              <a:rPr lang="es-ES" alt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complejo enzima-sustrato</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como intermediario del proceso de catálisis </a:t>
            </a:r>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enzimática (</a:t>
            </a:r>
            <a:r>
              <a:rPr lang="es-ES" alt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estado de transición</a:t>
            </a:r>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lvl="0" algn="just" eaLnBrk="1" hangingPunct="1"/>
            <a:endParaRPr lang="es-ES" altLang="es-MX" sz="12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lvl="0" algn="just" eaLnBrk="1" hangingPunct="1"/>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1913, </a:t>
            </a:r>
            <a:r>
              <a:rPr lang="es-ES" alt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Leonor </a:t>
            </a:r>
            <a:r>
              <a:rPr lang="es-ES" altLang="es-MX" sz="30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Michaelis</a:t>
            </a:r>
            <a:r>
              <a:rPr lang="es-ES" altLang="es-MX"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y </a:t>
            </a:r>
            <a:r>
              <a:rPr lang="es-ES" altLang="es-MX" sz="30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Maud</a:t>
            </a:r>
            <a:r>
              <a:rPr lang="es-ES" alt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altLang="es-MX" sz="30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Menten</a:t>
            </a:r>
            <a:r>
              <a:rPr lang="es-ES" altLang="es-MX"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desarrollaron esta teoría y propusieron una ecuación de velocidad que explica el comportamiento cinético de las </a:t>
            </a:r>
            <a:r>
              <a:rPr lang="es-ES" alt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enzimas.</a:t>
            </a:r>
            <a:endParaRPr lang="es-ES" alt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154761511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93</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0" name="Rectangle 14"/>
          <p:cNvSpPr>
            <a:spLocks noChangeArrowheads="1"/>
          </p:cNvSpPr>
          <p:nvPr/>
        </p:nvSpPr>
        <p:spPr bwMode="auto">
          <a:xfrm>
            <a:off x="466712" y="1272979"/>
            <a:ext cx="8219256"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gn="just" eaLnBrk="1" hangingPunct="1">
              <a:spcBef>
                <a:spcPct val="0"/>
              </a:spcBef>
              <a:buClrTx/>
              <a:buSzTx/>
              <a:buFontTx/>
              <a:buNone/>
            </a:pPr>
            <a:r>
              <a:rPr lang="es-ES" sz="26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Michaelis</a:t>
            </a:r>
            <a:r>
              <a:rPr lang="es-ES"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a:t>
            </a:r>
            <a:r>
              <a:rPr lang="es-ES" sz="2600" b="1" spc="100" dirty="0" err="1">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Menten</a:t>
            </a:r>
            <a:r>
              <a:rPr lang="es-ES"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dedujeron la relación entre la </a:t>
            </a:r>
            <a:r>
              <a:rPr lang="es-ES" sz="26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velocidad máxima </a:t>
            </a:r>
            <a:r>
              <a:rPr lang="es-ES"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(Vmax) de una reacción catalizada enzimáticamente, la formación del </a:t>
            </a:r>
            <a:r>
              <a:rPr lang="es-ES" sz="26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complejo enzima-sustrato [ES]</a:t>
            </a:r>
            <a:r>
              <a:rPr lang="es-ES"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la </a:t>
            </a:r>
            <a:r>
              <a:rPr lang="es-ES" sz="26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formación de producto [P</a:t>
            </a:r>
            <a:r>
              <a:rPr lang="es-ES" sz="26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alt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ES" alt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representación gráfica de la </a:t>
            </a:r>
            <a:r>
              <a:rPr lang="es-ES" altLang="es-MX" sz="3000" b="1" cap="small"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Ecuación </a:t>
            </a:r>
            <a:r>
              <a:rPr lang="es-ES" altLang="es-MX" sz="30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de </a:t>
            </a:r>
            <a:r>
              <a:rPr lang="es-ES" altLang="es-MX" sz="3000" b="1" cap="small" spc="100" dirty="0" err="1">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Michaelis-Menten</a:t>
            </a:r>
            <a:r>
              <a:rPr lang="es-ES" altLang="es-MX" sz="2800" b="1"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alt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una </a:t>
            </a:r>
            <a:r>
              <a:rPr lang="es-ES" alt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hipérbola. La </a:t>
            </a:r>
            <a:r>
              <a:rPr lang="es-ES" altLang="es-MX" sz="2800" b="1" cap="small"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Velocidad Máxima </a:t>
            </a:r>
            <a:r>
              <a:rPr lang="es-ES" alt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(Vmax) </a:t>
            </a:r>
            <a:r>
              <a:rPr lang="es-ES" alt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corresponde al valor máximo al que tiende la curva </a:t>
            </a:r>
            <a:r>
              <a:rPr lang="es-ES" alt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experimental </a:t>
            </a:r>
            <a:r>
              <a:rPr lang="es-ES" alt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y la </a:t>
            </a:r>
            <a:r>
              <a:rPr lang="es-ES" altLang="es-MX" sz="2800" b="1" cap="small"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Constante de </a:t>
            </a:r>
            <a:r>
              <a:rPr lang="es-ES" altLang="es-MX" sz="2600" b="1" cap="small" spc="100" dirty="0" err="1"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Michaelis-Menten</a:t>
            </a:r>
            <a:r>
              <a:rPr lang="es-ES" altLang="es-MX" sz="2600" b="1" cap="small"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alt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(K</a:t>
            </a:r>
            <a:r>
              <a:rPr lang="es-ES" altLang="es-MX" sz="2600" b="1" spc="100" baseline="-250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a:t>
            </a:r>
            <a:r>
              <a:rPr lang="es-ES" altLang="es-MX"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altLang="es-MX"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corresponde a la concentración de sustrato a la cual la velocidad de la reacción es la mitad de la Vmax.</a:t>
            </a:r>
          </a:p>
        </p:txBody>
      </p:sp>
    </p:spTree>
    <p:extLst>
      <p:ext uri="{BB962C8B-B14F-4D97-AF65-F5344CB8AC3E}">
        <p14:creationId xmlns:p14="http://schemas.microsoft.com/office/powerpoint/2010/main" val="375313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94</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1" name="Rectángulo 10"/>
          <p:cNvSpPr/>
          <p:nvPr/>
        </p:nvSpPr>
        <p:spPr>
          <a:xfrm>
            <a:off x="467544" y="1444923"/>
            <a:ext cx="8219256" cy="4585871"/>
          </a:xfrm>
          <a:prstGeom prst="rect">
            <a:avLst/>
          </a:prstGeom>
        </p:spPr>
        <p:txBody>
          <a:bodyPr wrap="square">
            <a:spAutoFit/>
          </a:bodyPr>
          <a:lstStyle/>
          <a:p>
            <a:pPr lvl="0" algn="just" eaLnBrk="1" fontAlgn="auto" hangingPunct="1">
              <a:spcBef>
                <a:spcPts val="0"/>
              </a:spcBef>
              <a:spcAft>
                <a:spcPts val="0"/>
              </a:spcAft>
              <a:defRPr/>
            </a:pP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condiciones de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alta concentración de sustrato </a:t>
            </a:r>
            <a:r>
              <a:rPr lang="es-ES" sz="28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todos los sitios activos de la enzima se encontrarán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saturados</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por tanto la velocidad de reacción alcanza su </a:t>
            </a:r>
            <a:r>
              <a:rPr lang="es-ES" sz="30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velocidad máxima (V</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max</a:t>
            </a:r>
            <a:r>
              <a:rPr lang="es-ES" sz="30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lvl="0" algn="just" eaLnBrk="1" fontAlgn="auto" hangingPunct="1">
              <a:spcBef>
                <a:spcPts val="0"/>
              </a:spcBef>
              <a:spcAft>
                <a:spcPts val="0"/>
              </a:spcAft>
              <a:defRPr/>
            </a:pPr>
            <a:endPar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lvl="0" algn="just" eaLnBrk="1" fontAlgn="auto" hangingPunct="1">
              <a:spcBef>
                <a:spcPts val="0"/>
              </a:spcBef>
              <a:spcAft>
                <a:spcPts val="0"/>
              </a:spcAft>
              <a:defRPr/>
            </a:pP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 las enzimas que presentan este comportamiento se asume la existencia de un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complejo enzima sustrato intermediario [ES].</a:t>
            </a:r>
            <a:endParaRPr lang="es-ES"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28491899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95</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1" name="Rectángulo 10"/>
          <p:cNvSpPr/>
          <p:nvPr/>
        </p:nvSpPr>
        <p:spPr>
          <a:xfrm>
            <a:off x="467544" y="1222663"/>
            <a:ext cx="8219256" cy="5201424"/>
          </a:xfrm>
          <a:prstGeom prst="rect">
            <a:avLst/>
          </a:prstGeom>
        </p:spPr>
        <p:txBody>
          <a:bodyPr wrap="square">
            <a:spAutoFit/>
          </a:bodyPr>
          <a:lstStyle/>
          <a:p>
            <a:pPr algn="just" eaLnBrk="1" fontAlgn="auto" hangingPunct="1">
              <a:spcBef>
                <a:spcPts val="0"/>
              </a:spcBef>
              <a:spcAft>
                <a:spcPts val="0"/>
              </a:spcAft>
              <a:defRPr/>
            </a:pP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Así</a:t>
            </a:r>
            <a:r>
              <a:rPr lang="es-ES"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al combinarse la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enzima [E] </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con el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sustrato [S]</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se forma rápidamente el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complejo [ES] </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con una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constante de velocidad </a:t>
            </a:r>
            <a:r>
              <a:rPr lang="es-ES"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K</a:t>
            </a:r>
            <a:r>
              <a:rPr lang="es-ES" sz="2600" b="1" spc="100" baseline="-250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1</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En este momento el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complejo [ES] </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puede:</a:t>
            </a:r>
          </a:p>
          <a:p>
            <a:pPr marL="514350" indent="-514350" algn="just" eaLnBrk="1" fontAlgn="auto" hangingPunct="1">
              <a:spcBef>
                <a:spcPts val="0"/>
              </a:spcBef>
              <a:spcAft>
                <a:spcPts val="0"/>
              </a:spcAft>
              <a:buFont typeface="+mj-lt"/>
              <a:buAutoNum type="arabicPeriod"/>
              <a:defRPr/>
            </a:pP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Formar el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producto [P]</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regenerar la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enzima [E] </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con una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constante de velocidad </a:t>
            </a:r>
            <a:r>
              <a:rPr lang="es-ES" sz="26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K</a:t>
            </a:r>
            <a:r>
              <a:rPr lang="es-ES" sz="2600" b="1" spc="100" baseline="-250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3</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en una reacción mucho más lenta que la anterior, por lo que se considera la </a:t>
            </a:r>
            <a:r>
              <a:rPr lang="es-ES" sz="2800" b="1" cap="small"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etapa limitante de la reacción</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o</a:t>
            </a:r>
          </a:p>
          <a:p>
            <a:pPr marL="514350" indent="-514350" algn="just" eaLnBrk="1" fontAlgn="auto" hangingPunct="1">
              <a:spcBef>
                <a:spcPts val="0"/>
              </a:spcBef>
              <a:spcAft>
                <a:spcPts val="0"/>
              </a:spcAft>
              <a:buFont typeface="+mj-lt"/>
              <a:buAutoNum type="arabicPeriod"/>
              <a:defRPr/>
            </a:pP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Puede disociarse generando nuevamente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enzima [E]</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y </a:t>
            </a:r>
            <a:r>
              <a:rPr lang="es-ES" sz="28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sustrato [S] </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con una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constante velocidad</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2800" b="1" spc="1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K</a:t>
            </a:r>
            <a:r>
              <a:rPr lang="es-ES" sz="2800" b="1" spc="100" baseline="-25000" dirty="0" smtClean="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rPr>
              <a:t>2</a:t>
            </a:r>
            <a:endParaRPr lang="es-ES" sz="2800" b="1" spc="100" baseline="-25000" dirty="0">
              <a:solidFill>
                <a:srgbClr val="FF00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87800571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96</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1" name="Rectángulo 10"/>
          <p:cNvSpPr/>
          <p:nvPr/>
        </p:nvSpPr>
        <p:spPr>
          <a:xfrm>
            <a:off x="467544" y="1268760"/>
            <a:ext cx="8219256" cy="3323987"/>
          </a:xfrm>
          <a:prstGeom prst="rect">
            <a:avLst/>
          </a:prstGeom>
        </p:spPr>
        <p:txBody>
          <a:bodyPr wrap="square">
            <a:spAutoFit/>
          </a:bodyPr>
          <a:lstStyle/>
          <a:p>
            <a:pPr algn="just" eaLnBrk="1" fontAlgn="auto" hangingPunct="1">
              <a:spcBef>
                <a:spcPts val="0"/>
              </a:spcBef>
              <a:spcAft>
                <a:spcPts val="0"/>
              </a:spcAft>
              <a:defRPr/>
            </a:pP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Según este modelo la </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velocidad (</a:t>
            </a:r>
            <a:r>
              <a:rPr lang="es-ES" sz="2800" b="1" cap="small"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Vo</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de una reacción catalizada enzimáticamente será:</a:t>
            </a:r>
          </a:p>
          <a:p>
            <a:pPr algn="just" eaLnBrk="1" fontAlgn="auto" hangingPunct="1">
              <a:spcBef>
                <a:spcPts val="0"/>
              </a:spcBef>
              <a:spcAft>
                <a:spcPts val="0"/>
              </a:spcAft>
              <a:defRPr/>
            </a:pPr>
            <a:r>
              <a:rPr lang="es-ES" sz="11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algn="ctr" eaLnBrk="1" fontAlgn="auto" hangingPunct="1">
              <a:spcBef>
                <a:spcPts val="0"/>
              </a:spcBef>
              <a:spcAft>
                <a:spcPts val="0"/>
              </a:spcAft>
              <a:defRPr/>
            </a:pPr>
            <a:r>
              <a:rPr lang="es-ES" sz="2800" b="1" spc="100" dirty="0" err="1"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Vo</a:t>
            </a:r>
            <a:r>
              <a:rPr lang="es-ES" sz="2800" b="1"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 K</a:t>
            </a:r>
            <a:r>
              <a:rPr lang="es-ES" sz="2800" b="1" spc="100" baseline="-250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3</a:t>
            </a:r>
            <a:r>
              <a:rPr lang="es-ES" sz="2800" b="1"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[ES] </a:t>
            </a:r>
          </a:p>
          <a:p>
            <a:pPr algn="ctr" eaLnBrk="1" fontAlgn="auto" hangingPunct="1">
              <a:spcBef>
                <a:spcPts val="0"/>
              </a:spcBef>
              <a:spcAft>
                <a:spcPts val="0"/>
              </a:spcAft>
              <a:defRPr/>
            </a:pPr>
            <a:endParaRPr lang="es-ES" sz="11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algn="just" eaLnBrk="1" fontAlgn="auto" hangingPunct="1">
              <a:spcBef>
                <a:spcPts val="0"/>
              </a:spcBef>
              <a:spcAft>
                <a:spcPts val="0"/>
              </a:spcAft>
              <a:defRPr/>
            </a:pPr>
            <a:r>
              <a:rPr lang="es-ES"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Como el </a:t>
            </a:r>
            <a:r>
              <a:rPr lang="es-ES" sz="2800" b="1"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valor [ES]</a:t>
            </a:r>
            <a:r>
              <a:rPr lang="es-ES" sz="26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no es fácil de </a:t>
            </a:r>
            <a:r>
              <a:rPr lang="es-ES" sz="26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obtener, es necesario una expresión equivalente, con valores conocidos, obtenidos por deducción matemática la </a:t>
            </a:r>
            <a:r>
              <a:rPr lang="es-ES" sz="2800" b="1" cap="small"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Ecuación de </a:t>
            </a:r>
            <a:r>
              <a:rPr lang="es-ES" sz="2800" b="1" cap="small" spc="100" dirty="0" err="1"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Michaelis</a:t>
            </a:r>
            <a:r>
              <a:rPr lang="es-ES" sz="2800" b="1" cap="small"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 – </a:t>
            </a:r>
            <a:r>
              <a:rPr lang="es-ES" sz="2800" b="1" cap="small" spc="100" dirty="0" err="1"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Menten</a:t>
            </a:r>
            <a:r>
              <a:rPr lang="es-ES" sz="2800" b="1" cap="small" spc="100" dirty="0" smtClean="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rPr>
              <a:t>:</a:t>
            </a:r>
            <a:endParaRPr lang="es-ES" sz="2800" b="1" cap="small" spc="100" dirty="0">
              <a:solidFill>
                <a:srgbClr val="FFFF0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mc:AlternateContent xmlns:mc="http://schemas.openxmlformats.org/markup-compatibility/2006" xmlns:a14="http://schemas.microsoft.com/office/drawing/2010/main">
        <mc:Choice Requires="a14">
          <p:sp>
            <p:nvSpPr>
              <p:cNvPr id="2" name="CuadroTexto 1"/>
              <p:cNvSpPr txBox="1"/>
              <p:nvPr/>
            </p:nvSpPr>
            <p:spPr>
              <a:xfrm>
                <a:off x="3303432" y="4841585"/>
                <a:ext cx="2526054" cy="103720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MX" sz="3200" i="1" smtClean="0">
                              <a:solidFill>
                                <a:srgbClr val="00FF00"/>
                              </a:solidFill>
                              <a:latin typeface="Cambria Math" panose="02040503050406030204" pitchFamily="18" charset="0"/>
                            </a:rPr>
                          </m:ctrlPr>
                        </m:sSubPr>
                        <m:e>
                          <m:r>
                            <a:rPr lang="es-MX" sz="3200" b="0" i="1" smtClean="0">
                              <a:solidFill>
                                <a:srgbClr val="00FF00"/>
                              </a:solidFill>
                              <a:latin typeface="Cambria Math" panose="02040503050406030204" pitchFamily="18" charset="0"/>
                            </a:rPr>
                            <m:t>𝑉</m:t>
                          </m:r>
                        </m:e>
                        <m:sub>
                          <m:r>
                            <a:rPr lang="es-MX" sz="3200" b="0" i="1" smtClean="0">
                              <a:solidFill>
                                <a:srgbClr val="00FF00"/>
                              </a:solidFill>
                              <a:latin typeface="Cambria Math" panose="02040503050406030204" pitchFamily="18" charset="0"/>
                            </a:rPr>
                            <m:t>0</m:t>
                          </m:r>
                        </m:sub>
                      </m:sSub>
                      <m:r>
                        <a:rPr lang="es-MX" sz="3200" i="1" smtClean="0">
                          <a:solidFill>
                            <a:srgbClr val="00FF00"/>
                          </a:solidFill>
                          <a:latin typeface="Cambria Math" panose="02040503050406030204" pitchFamily="18" charset="0"/>
                        </a:rPr>
                        <m:t>=</m:t>
                      </m:r>
                      <m:f>
                        <m:fPr>
                          <m:ctrlPr>
                            <a:rPr lang="es-MX" sz="3200" i="1" smtClean="0">
                              <a:solidFill>
                                <a:srgbClr val="00FF00"/>
                              </a:solidFill>
                              <a:latin typeface="Cambria Math" panose="02040503050406030204" pitchFamily="18" charset="0"/>
                            </a:rPr>
                          </m:ctrlPr>
                        </m:fPr>
                        <m:num>
                          <m:sSub>
                            <m:sSubPr>
                              <m:ctrlPr>
                                <a:rPr lang="es-MX" sz="3200" i="1" smtClean="0">
                                  <a:solidFill>
                                    <a:srgbClr val="00FF00"/>
                                  </a:solidFill>
                                  <a:latin typeface="Cambria Math" panose="02040503050406030204" pitchFamily="18" charset="0"/>
                                </a:rPr>
                              </m:ctrlPr>
                            </m:sSubPr>
                            <m:e>
                              <m:r>
                                <a:rPr lang="es-MX" sz="3200" b="0" i="1" smtClean="0">
                                  <a:solidFill>
                                    <a:srgbClr val="00FF00"/>
                                  </a:solidFill>
                                  <a:latin typeface="Cambria Math" panose="02040503050406030204" pitchFamily="18" charset="0"/>
                                </a:rPr>
                                <m:t>𝑉</m:t>
                              </m:r>
                            </m:e>
                            <m:sub>
                              <m:r>
                                <a:rPr lang="es-MX" sz="3200" b="0" i="1" smtClean="0">
                                  <a:solidFill>
                                    <a:srgbClr val="00FF00"/>
                                  </a:solidFill>
                                  <a:latin typeface="Cambria Math" panose="02040503050406030204" pitchFamily="18" charset="0"/>
                                </a:rPr>
                                <m:t>𝑀𝐴𝑋</m:t>
                              </m:r>
                            </m:sub>
                          </m:sSub>
                          <m:d>
                            <m:dPr>
                              <m:begChr m:val="["/>
                              <m:endChr m:val="]"/>
                              <m:ctrlPr>
                                <a:rPr lang="es-MX" sz="3200" i="1" smtClean="0">
                                  <a:solidFill>
                                    <a:srgbClr val="00FF00"/>
                                  </a:solidFill>
                                  <a:latin typeface="Cambria Math" panose="02040503050406030204" pitchFamily="18" charset="0"/>
                                </a:rPr>
                              </m:ctrlPr>
                            </m:dPr>
                            <m:e>
                              <m:r>
                                <a:rPr lang="es-MX" sz="3200" b="0" i="1" smtClean="0">
                                  <a:solidFill>
                                    <a:srgbClr val="00FF00"/>
                                  </a:solidFill>
                                  <a:latin typeface="Cambria Math" panose="02040503050406030204" pitchFamily="18" charset="0"/>
                                </a:rPr>
                                <m:t>𝑆</m:t>
                              </m:r>
                            </m:e>
                          </m:d>
                        </m:num>
                        <m:den>
                          <m:sSub>
                            <m:sSubPr>
                              <m:ctrlPr>
                                <a:rPr lang="es-MX" sz="3200" i="1" smtClean="0">
                                  <a:solidFill>
                                    <a:srgbClr val="00FF00"/>
                                  </a:solidFill>
                                  <a:latin typeface="Cambria Math" panose="02040503050406030204" pitchFamily="18" charset="0"/>
                                </a:rPr>
                              </m:ctrlPr>
                            </m:sSubPr>
                            <m:e>
                              <m:r>
                                <a:rPr lang="es-MX" sz="3200" b="0" i="1" smtClean="0">
                                  <a:solidFill>
                                    <a:srgbClr val="00FF00"/>
                                  </a:solidFill>
                                  <a:latin typeface="Cambria Math" panose="02040503050406030204" pitchFamily="18" charset="0"/>
                                </a:rPr>
                                <m:t>𝐾</m:t>
                              </m:r>
                            </m:e>
                            <m:sub>
                              <m:r>
                                <a:rPr lang="es-MX" sz="3200" b="0" i="1" smtClean="0">
                                  <a:solidFill>
                                    <a:srgbClr val="00FF00"/>
                                  </a:solidFill>
                                  <a:latin typeface="Cambria Math" panose="02040503050406030204" pitchFamily="18" charset="0"/>
                                </a:rPr>
                                <m:t>𝑀</m:t>
                              </m:r>
                            </m:sub>
                          </m:sSub>
                          <m:r>
                            <a:rPr lang="es-MX" sz="3200" b="0" i="1" smtClean="0">
                              <a:solidFill>
                                <a:srgbClr val="00FF00"/>
                              </a:solidFill>
                              <a:latin typeface="Cambria Math" panose="02040503050406030204" pitchFamily="18" charset="0"/>
                            </a:rPr>
                            <m:t>+</m:t>
                          </m:r>
                          <m:d>
                            <m:dPr>
                              <m:begChr m:val="["/>
                              <m:endChr m:val="]"/>
                              <m:ctrlPr>
                                <a:rPr lang="es-MX" sz="3200" b="0" i="1" smtClean="0">
                                  <a:solidFill>
                                    <a:srgbClr val="00FF00"/>
                                  </a:solidFill>
                                  <a:latin typeface="Cambria Math" panose="02040503050406030204" pitchFamily="18" charset="0"/>
                                </a:rPr>
                              </m:ctrlPr>
                            </m:dPr>
                            <m:e>
                              <m:r>
                                <a:rPr lang="es-MX" sz="3200" b="0" i="1" smtClean="0">
                                  <a:solidFill>
                                    <a:srgbClr val="00FF00"/>
                                  </a:solidFill>
                                  <a:latin typeface="Cambria Math" panose="02040503050406030204" pitchFamily="18" charset="0"/>
                                </a:rPr>
                                <m:t>𝑆</m:t>
                              </m:r>
                            </m:e>
                          </m:d>
                        </m:den>
                      </m:f>
                    </m:oMath>
                  </m:oMathPara>
                </a14:m>
                <a:endParaRPr lang="es-MX" sz="2800" dirty="0"/>
              </a:p>
            </p:txBody>
          </p:sp>
        </mc:Choice>
        <mc:Fallback xmlns="">
          <p:sp>
            <p:nvSpPr>
              <p:cNvPr id="2" name="CuadroTexto 1"/>
              <p:cNvSpPr txBox="1">
                <a:spLocks noRot="1" noChangeAspect="1" noMove="1" noResize="1" noEditPoints="1" noAdjustHandles="1" noChangeArrowheads="1" noChangeShapeType="1" noTextEdit="1"/>
              </p:cNvSpPr>
              <p:nvPr/>
            </p:nvSpPr>
            <p:spPr>
              <a:xfrm>
                <a:off x="3303432" y="4841585"/>
                <a:ext cx="2526054" cy="1037207"/>
              </a:xfrm>
              <a:prstGeom prst="rect">
                <a:avLst/>
              </a:prstGeom>
              <a:blipFill rotWithShape="0">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19893453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97</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11" name="Rectángulo 10"/>
          <p:cNvSpPr/>
          <p:nvPr/>
        </p:nvSpPr>
        <p:spPr>
          <a:xfrm>
            <a:off x="467544" y="1177398"/>
            <a:ext cx="8219256" cy="5109091"/>
          </a:xfrm>
          <a:prstGeom prst="rect">
            <a:avLst/>
          </a:prstGeom>
        </p:spPr>
        <p:txBody>
          <a:bodyPr wrap="square">
            <a:spAutoFit/>
          </a:bodyPr>
          <a:lstStyle/>
          <a:p>
            <a:pPr lvl="0" algn="just" eaLnBrk="1" fontAlgn="auto" hangingPunct="1">
              <a:spcBef>
                <a:spcPts val="0"/>
              </a:spcBef>
              <a:spcAft>
                <a:spcPts val="0"/>
              </a:spcAft>
              <a:defRPr/>
            </a:pP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Si en esta ecuación se considera</a:t>
            </a:r>
          </a:p>
          <a:p>
            <a:pPr lvl="0" algn="ctr" eaLnBrk="1" fontAlgn="auto" hangingPunct="1">
              <a:spcBef>
                <a:spcPts val="0"/>
              </a:spcBef>
              <a:spcAft>
                <a:spcPts val="0"/>
              </a:spcAft>
              <a:defRPr/>
            </a:pPr>
            <a:r>
              <a:rPr lang="es-ES" sz="2800" b="1" spc="100" dirty="0" err="1"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Vo</a:t>
            </a:r>
            <a:r>
              <a:rPr lang="es-ES" sz="2800" b="1"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 1/2V</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max</a:t>
            </a:r>
            <a:r>
              <a:rPr lang="es-ES" sz="2800" b="1" cap="small"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p>
          <a:p>
            <a:pPr lvl="0" algn="ctr" eaLnBrk="1" fontAlgn="auto" hangingPunct="1">
              <a:spcBef>
                <a:spcPts val="0"/>
              </a:spcBef>
              <a:spcAft>
                <a:spcPts val="0"/>
              </a:spcAft>
              <a:defRPr/>
            </a:pPr>
            <a:r>
              <a:rPr lang="es-ES" sz="2800" b="1" cap="small"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sym typeface="Symbol" panose="05050102010706020507" pitchFamily="18" charset="2"/>
              </a:rPr>
              <a:t> </a:t>
            </a:r>
            <a:r>
              <a:rPr lang="es-ES" sz="2800" b="1" cap="small"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Km = [S]</a:t>
            </a:r>
          </a:p>
          <a:p>
            <a:pPr lvl="0" algn="just" eaLnBrk="1" fontAlgn="auto" hangingPunct="1">
              <a:spcBef>
                <a:spcPts val="0"/>
              </a:spcBef>
              <a:spcAft>
                <a:spcPts val="0"/>
              </a:spcAft>
              <a:defRPr/>
            </a:pPr>
            <a:endParaRPr lang="es-ES" sz="105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a:p>
            <a:pPr lvl="0" algn="just" eaLnBrk="1" fontAlgn="auto" hangingPunct="1">
              <a:spcBef>
                <a:spcPts val="0"/>
              </a:spcBef>
              <a:spcAft>
                <a:spcPts val="0"/>
              </a:spcAft>
              <a:defRPr/>
            </a:pP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La </a:t>
            </a:r>
            <a:r>
              <a:rPr lang="es-ES"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constante de </a:t>
            </a:r>
            <a:r>
              <a:rPr lang="es-ES" sz="3000" b="1" cap="small" spc="100" dirty="0" err="1">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Michaelis-Menten</a:t>
            </a:r>
            <a:r>
              <a:rPr lang="es-ES"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(K</a:t>
            </a:r>
            <a:r>
              <a:rPr lang="es-ES" sz="3000" b="1" cap="small" spc="100" baseline="-250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t>
            </a:r>
            <a:r>
              <a:rPr lang="es-ES"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un parámetro cinético </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importante;</a:t>
            </a:r>
            <a:r>
              <a:rPr lang="es-MX"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a:t>
            </a:r>
            <a:r>
              <a:rPr lang="es-MX"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l </a:t>
            </a: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valor de K</a:t>
            </a:r>
            <a:r>
              <a:rPr lang="es-ES" sz="2800" b="1" spc="100" baseline="-250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M</a:t>
            </a: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da idea de la afinidad de la enzima por el sustrato: </a:t>
            </a:r>
          </a:p>
          <a:p>
            <a:pPr marL="742950" lvl="1" indent="-285750" algn="just" eaLnBrk="1" hangingPunct="1">
              <a:spcBef>
                <a:spcPts val="0"/>
              </a:spcBef>
              <a:spcAft>
                <a:spcPts val="0"/>
              </a:spcAft>
              <a:buClr>
                <a:srgbClr val="FFFFFF"/>
              </a:buClr>
              <a:buFontTx/>
              <a:buChar char="–"/>
              <a:defRPr/>
            </a:pP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 </a:t>
            </a:r>
            <a:r>
              <a:rPr lang="es-ES" sz="30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menor </a:t>
            </a:r>
            <a:r>
              <a:rPr lang="es-ES" sz="30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valor de K</a:t>
            </a:r>
            <a:r>
              <a:rPr lang="es-ES" sz="3000" b="1" cap="small" spc="100" baseline="-250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t>
            </a: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mayor </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la afinidad de la </a:t>
            </a: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enzima por el sustrato, y </a:t>
            </a:r>
          </a:p>
          <a:p>
            <a:pPr marL="742950" lvl="1" indent="-285750" algn="just" eaLnBrk="1" hangingPunct="1">
              <a:spcBef>
                <a:spcPts val="0"/>
              </a:spcBef>
              <a:spcAft>
                <a:spcPts val="0"/>
              </a:spcAft>
              <a:buClr>
                <a:srgbClr val="FFFFFF"/>
              </a:buClr>
              <a:buFontTx/>
              <a:buChar char="–"/>
              <a:defRPr/>
            </a:pPr>
            <a:r>
              <a:rPr lang="es-ES" sz="2800" b="1" cap="small" spc="100" dirty="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A</a:t>
            </a:r>
            <a:r>
              <a:rPr lang="es-ES" sz="2800" b="1" cap="small" spc="1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 mayor valor de K</a:t>
            </a:r>
            <a:r>
              <a:rPr lang="es-ES" sz="2800" b="1" cap="small" spc="100" baseline="-25000" dirty="0" smtClean="0">
                <a:solidFill>
                  <a:srgbClr val="00FF00"/>
                </a:solidFill>
                <a:effectLst>
                  <a:outerShdw blurRad="38100" dist="38100" dir="2700000" algn="tl">
                    <a:srgbClr val="000000">
                      <a:alpha val="43137"/>
                    </a:srgbClr>
                  </a:outerShdw>
                </a:effectLst>
                <a:latin typeface="Microsoft Sans Serif" pitchFamily="34" charset="0"/>
                <a:cs typeface="Microsoft Sans Serif" pitchFamily="34" charset="0"/>
              </a:rPr>
              <a:t>M</a:t>
            </a:r>
            <a:r>
              <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 menor </a:t>
            </a:r>
            <a:r>
              <a:rPr lang="es-ES" sz="2800" b="1" spc="100" dirty="0" smtClean="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rPr>
              <a:t>es la afinidad de la enzima por el sustrato. </a:t>
            </a:r>
            <a:endParaRPr lang="es-ES" sz="2800" b="1" spc="100" dirty="0">
              <a:solidFill>
                <a:srgbClr val="FFFFE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Tree>
    <p:extLst>
      <p:ext uri="{BB962C8B-B14F-4D97-AF65-F5344CB8AC3E}">
        <p14:creationId xmlns:p14="http://schemas.microsoft.com/office/powerpoint/2010/main" val="346077610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440425" y="950614"/>
            <a:ext cx="8282587" cy="5214690"/>
            <a:chOff x="404213" y="1196752"/>
            <a:chExt cx="8479302" cy="5343252"/>
          </a:xfrm>
        </p:grpSpPr>
        <p:pic>
          <p:nvPicPr>
            <p:cNvPr id="2" name="Imagen 1"/>
            <p:cNvPicPr>
              <a:picLocks noChangeAspect="1"/>
            </p:cNvPicPr>
            <p:nvPr/>
          </p:nvPicPr>
          <p:blipFill rotWithShape="1">
            <a:blip r:embed="rId2" cstate="print"/>
            <a:srcRect l="13267" t="22398" r="14452" b="14730"/>
            <a:stretch/>
          </p:blipFill>
          <p:spPr>
            <a:xfrm>
              <a:off x="404213" y="1196752"/>
              <a:ext cx="4620522" cy="3101078"/>
            </a:xfrm>
            <a:prstGeom prst="rect">
              <a:avLst/>
            </a:prstGeom>
          </p:spPr>
        </p:pic>
        <p:pic>
          <p:nvPicPr>
            <p:cNvPr id="3" name="Imagen 2"/>
            <p:cNvPicPr>
              <a:picLocks noChangeAspect="1"/>
            </p:cNvPicPr>
            <p:nvPr/>
          </p:nvPicPr>
          <p:blipFill>
            <a:blip r:embed="rId3" cstate="print"/>
            <a:stretch>
              <a:fillRect/>
            </a:stretch>
          </p:blipFill>
          <p:spPr>
            <a:xfrm>
              <a:off x="405655" y="4293096"/>
              <a:ext cx="4622594" cy="2246908"/>
            </a:xfrm>
            <a:prstGeom prst="rect">
              <a:avLst/>
            </a:prstGeom>
          </p:spPr>
        </p:pic>
        <p:pic>
          <p:nvPicPr>
            <p:cNvPr id="4" name="Imagen 3"/>
            <p:cNvPicPr>
              <a:picLocks noChangeAspect="1"/>
            </p:cNvPicPr>
            <p:nvPr/>
          </p:nvPicPr>
          <p:blipFill>
            <a:blip r:embed="rId4" cstate="print"/>
            <a:stretch>
              <a:fillRect/>
            </a:stretch>
          </p:blipFill>
          <p:spPr>
            <a:xfrm>
              <a:off x="5028249" y="1196752"/>
              <a:ext cx="3855266" cy="5343252"/>
            </a:xfrm>
            <a:prstGeom prst="rect">
              <a:avLst/>
            </a:prstGeom>
          </p:spPr>
        </p:pic>
      </p:grpSp>
      <p:sp>
        <p:nvSpPr>
          <p:cNvPr id="6" name="Marcador de número de diapositiva 5"/>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98</a:t>
            </a:fld>
            <a:endParaRPr lang="en-GB">
              <a:solidFill>
                <a:prstClr val="white">
                  <a:tint val="75000"/>
                </a:prstClr>
              </a:solidFill>
            </a:endParaRPr>
          </a:p>
        </p:txBody>
      </p:sp>
      <p:sp>
        <p:nvSpPr>
          <p:cNvPr id="8"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ángulo 8"/>
          <p:cNvSpPr/>
          <p:nvPr/>
        </p:nvSpPr>
        <p:spPr>
          <a:xfrm>
            <a:off x="1529558" y="6274051"/>
            <a:ext cx="6120679" cy="3953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Artículo publicado por </a:t>
            </a:r>
            <a:r>
              <a:rPr lang="es-MX" sz="14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Michaelis</a:t>
            </a: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y </a:t>
            </a:r>
            <a:r>
              <a:rPr lang="es-MX" sz="1400" dirty="0" err="1" smtClean="0">
                <a:latin typeface="Microsoft Sans Serif" panose="020B0604020202020204" pitchFamily="34" charset="0"/>
                <a:ea typeface="Microsoft Sans Serif" panose="020B0604020202020204" pitchFamily="34" charset="0"/>
                <a:cs typeface="Microsoft Sans Serif" panose="020B0604020202020204" pitchFamily="34" charset="0"/>
              </a:rPr>
              <a:t>Menten</a:t>
            </a: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Congreso de la Sociedad Española de Bioquímica y Biología Molecular, 2016</a:t>
            </a:r>
            <a:endParaRPr lang="es-MX" sz="1200" dirty="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6312452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txBox="1">
            <a:spLocks/>
          </p:cNvSpPr>
          <p:nvPr/>
        </p:nvSpPr>
        <p:spPr>
          <a:xfrm>
            <a:off x="285720" y="1844824"/>
            <a:ext cx="8572560" cy="39624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itchFamily="34" charset="0"/>
              <a:buNone/>
            </a:pPr>
            <a:endParaRPr lang="es-ES" dirty="0">
              <a:solidFill>
                <a:srgbClr val="FFFFCC"/>
              </a:solidFill>
              <a:latin typeface="Microsoft Sans Serif" pitchFamily="34" charset="0"/>
              <a:cs typeface="Microsoft Sans Serif" pitchFamily="34" charset="0"/>
            </a:endParaRPr>
          </a:p>
        </p:txBody>
      </p:sp>
      <p:pic>
        <p:nvPicPr>
          <p:cNvPr id="4" name="Imagen 3"/>
          <p:cNvPicPr>
            <a:picLocks noChangeAspect="1"/>
          </p:cNvPicPr>
          <p:nvPr/>
        </p:nvPicPr>
        <p:blipFill>
          <a:blip r:embed="rId2"/>
          <a:stretch>
            <a:fillRect/>
          </a:stretch>
        </p:blipFill>
        <p:spPr>
          <a:xfrm>
            <a:off x="522233" y="1448573"/>
            <a:ext cx="8122249" cy="4320480"/>
          </a:xfrm>
          <a:prstGeom prst="rect">
            <a:avLst/>
          </a:prstGeom>
        </p:spPr>
      </p:pic>
      <p:sp>
        <p:nvSpPr>
          <p:cNvPr id="2" name="Marcador de número de diapositiva 1"/>
          <p:cNvSpPr>
            <a:spLocks noGrp="1"/>
          </p:cNvSpPr>
          <p:nvPr>
            <p:ph type="sldNum" sz="quarter" idx="12"/>
          </p:nvPr>
        </p:nvSpPr>
        <p:spPr/>
        <p:txBody>
          <a:bodyPr/>
          <a:lstStyle/>
          <a:p>
            <a:pPr>
              <a:defRPr/>
            </a:pPr>
            <a:fld id="{D976FB6A-BA17-4824-A765-E705F56B3835}" type="slidenum">
              <a:rPr lang="en-GB" smtClean="0">
                <a:solidFill>
                  <a:prstClr val="white">
                    <a:tint val="75000"/>
                  </a:prstClr>
                </a:solidFill>
              </a:rPr>
              <a:pPr>
                <a:defRPr/>
              </a:pPr>
              <a:t>99</a:t>
            </a:fld>
            <a:endParaRPr lang="en-GB">
              <a:solidFill>
                <a:prstClr val="white">
                  <a:tint val="75000"/>
                </a:prstClr>
              </a:solidFill>
            </a:endParaRPr>
          </a:p>
        </p:txBody>
      </p:sp>
      <p:sp>
        <p:nvSpPr>
          <p:cNvPr id="6" name="1 Título"/>
          <p:cNvSpPr txBox="1">
            <a:spLocks/>
          </p:cNvSpPr>
          <p:nvPr/>
        </p:nvSpPr>
        <p:spPr>
          <a:xfrm>
            <a:off x="152400" y="249051"/>
            <a:ext cx="8839200" cy="75570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lnSpc>
                <a:spcPct val="90000"/>
              </a:lnSpc>
              <a:spcAft>
                <a:spcPts val="0"/>
              </a:spcAft>
              <a:defRPr/>
            </a:pPr>
            <a:r>
              <a:rPr lang="es-ES" sz="4000" b="1" cap="small" dirty="0" smtClean="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rPr>
              <a:t>Cinética enzimática</a:t>
            </a:r>
            <a:endParaRPr lang="es-ES" sz="4000" b="1" cap="small" dirty="0">
              <a:solidFill>
                <a:srgbClr val="CCECFF"/>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9" name="Rectángulo 8"/>
          <p:cNvSpPr/>
          <p:nvPr/>
        </p:nvSpPr>
        <p:spPr>
          <a:xfrm>
            <a:off x="1994895" y="6074876"/>
            <a:ext cx="4941811" cy="3849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Valores de K</a:t>
            </a:r>
            <a:r>
              <a:rPr lang="es-MX" sz="1400" cap="small" dirty="0" smtClean="0">
                <a:latin typeface="Microsoft Sans Serif" panose="020B0604020202020204" pitchFamily="34" charset="0"/>
                <a:ea typeface="Microsoft Sans Serif" panose="020B0604020202020204" pitchFamily="34" charset="0"/>
                <a:cs typeface="Microsoft Sans Serif" panose="020B0604020202020204" pitchFamily="34" charset="0"/>
              </a:rPr>
              <a:t>m</a:t>
            </a:r>
            <a:r>
              <a:rPr lang="es-MX" sz="1400" dirty="0" smtClean="0">
                <a:latin typeface="Microsoft Sans Serif" panose="020B0604020202020204" pitchFamily="34" charset="0"/>
                <a:ea typeface="Microsoft Sans Serif" panose="020B0604020202020204" pitchFamily="34" charset="0"/>
                <a:cs typeface="Microsoft Sans Serif" panose="020B0604020202020204" pitchFamily="34" charset="0"/>
              </a:rPr>
              <a:t> para algunas Enzimas y sus Sustratos. </a:t>
            </a:r>
          </a:p>
          <a:p>
            <a:pPr algn="ctr"/>
            <a:r>
              <a:rPr lang="es-MX" sz="1200" dirty="0" smtClean="0">
                <a:latin typeface="Microsoft Sans Serif" panose="020B0604020202020204" pitchFamily="34" charset="0"/>
                <a:ea typeface="Microsoft Sans Serif" panose="020B0604020202020204" pitchFamily="34" charset="0"/>
                <a:cs typeface="Microsoft Sans Serif" panose="020B0604020202020204" pitchFamily="34" charset="0"/>
              </a:rPr>
              <a:t>Fuente: Nelson, 2015</a:t>
            </a:r>
          </a:p>
        </p:txBody>
      </p:sp>
    </p:spTree>
    <p:extLst>
      <p:ext uri="{BB962C8B-B14F-4D97-AF65-F5344CB8AC3E}">
        <p14:creationId xmlns:p14="http://schemas.microsoft.com/office/powerpoint/2010/main" val="1639947913"/>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e Office">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rigen">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rige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5377</TotalTime>
  <Words>5767</Words>
  <Application>Microsoft Office PowerPoint</Application>
  <PresentationFormat>Presentación en pantalla (4:3)</PresentationFormat>
  <Paragraphs>684</Paragraphs>
  <Slides>119</Slides>
  <Notes>62</Notes>
  <HiddenSlides>0</HiddenSlides>
  <MMClips>0</MMClips>
  <ScaleCrop>false</ScaleCrop>
  <HeadingPairs>
    <vt:vector size="8" baseType="variant">
      <vt:variant>
        <vt:lpstr>Fuentes usadas</vt:lpstr>
      </vt:variant>
      <vt:variant>
        <vt:i4>11</vt:i4>
      </vt:variant>
      <vt:variant>
        <vt:lpstr>Tema</vt:lpstr>
      </vt:variant>
      <vt:variant>
        <vt:i4>2</vt:i4>
      </vt:variant>
      <vt:variant>
        <vt:lpstr>Servidores OLE incrustados</vt:lpstr>
      </vt:variant>
      <vt:variant>
        <vt:i4>1</vt:i4>
      </vt:variant>
      <vt:variant>
        <vt:lpstr>Títulos de diapositiva</vt:lpstr>
      </vt:variant>
      <vt:variant>
        <vt:i4>119</vt:i4>
      </vt:variant>
    </vt:vector>
  </HeadingPairs>
  <TitlesOfParts>
    <vt:vector size="133" baseType="lpstr">
      <vt:lpstr>Arial</vt:lpstr>
      <vt:lpstr>Book Antiqua</vt:lpstr>
      <vt:lpstr>Bookman Old Style</vt:lpstr>
      <vt:lpstr>Calibri</vt:lpstr>
      <vt:lpstr>Cambria Math</vt:lpstr>
      <vt:lpstr>Gill Sans MT</vt:lpstr>
      <vt:lpstr>Microsoft Sans Serif</vt:lpstr>
      <vt:lpstr>Symbol</vt:lpstr>
      <vt:lpstr>Times New Roman</vt:lpstr>
      <vt:lpstr>Wingdings</vt:lpstr>
      <vt:lpstr>Wingdings 3</vt:lpstr>
      <vt:lpstr>Tema de Office</vt:lpstr>
      <vt:lpstr>Origen</vt:lpstr>
      <vt:lpstr>Documento</vt:lpstr>
      <vt:lpstr>UNIDAD TEMÁTICA  Proteínas, estructura y funciones Tema: Enzimas, catalizadores biológicos</vt:lpstr>
      <vt:lpstr>Presentación de PowerPoint</vt:lpstr>
      <vt:lpstr>Presentación de PowerPoint</vt:lpstr>
      <vt:lpstr>Presentación de PowerPoint</vt:lpstr>
      <vt:lpstr>Presentación de PowerPoint</vt:lpstr>
      <vt:lpstr>Presentación de PowerPoint</vt:lpstr>
      <vt:lpstr>Justificación Académica</vt:lpstr>
      <vt:lpstr>Justificación Académica</vt:lpstr>
      <vt:lpstr>Justificación Académica</vt:lpstr>
      <vt:lpstr>Justificación Académica</vt:lpstr>
      <vt:lpstr>Presentación de PowerPoint</vt:lpstr>
      <vt:lpstr>Justificación Académica</vt:lpstr>
      <vt:lpstr>Justificación Académica</vt:lpstr>
      <vt:lpstr>Presentación de PowerPoint</vt:lpstr>
      <vt:lpstr>Presentación de PowerPoint</vt:lpstr>
      <vt:lpstr>Presentación de PowerPoint</vt:lpstr>
      <vt:lpstr>Presentación de PowerPoint</vt:lpstr>
      <vt:lpstr>Presentación de PowerPoint</vt:lpstr>
      <vt:lpstr>Presentación de PowerPoint</vt:lpstr>
      <vt:lpstr>CARACTERÍSTICAS DE LAS  ENZIMAS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CARACTERISTICAS DE LAS ENZIMAS</vt:lpstr>
      <vt:lpstr>Presentación de PowerPoint</vt:lpstr>
      <vt:lpstr>Presentación de PowerPoint</vt:lpstr>
      <vt:lpstr>Presentación de PowerPoint</vt:lpstr>
      <vt:lpstr>Presentación de PowerPoint</vt:lpstr>
      <vt:lpstr>CARACTERISTICAS DE LAS ENZIMAS</vt:lpstr>
      <vt:lpstr>Presentación de PowerPoint</vt:lpstr>
      <vt:lpstr>CARACTERISTICAS DE LAS ENZIMAS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Nomenclatura de las enzimas</vt:lpstr>
      <vt:lpstr>Nomenclatura de las enzimas</vt:lpstr>
      <vt:lpstr>Nomenclatura de las enzimas</vt:lpstr>
      <vt:lpstr>Nomenclatura de las enzimas</vt:lpstr>
      <vt:lpstr>Nomenclatura de las enzimas</vt:lpstr>
      <vt:lpstr>Nomenclatura de las enzimas</vt:lpstr>
      <vt:lpstr>Nomenclatura de las enzimas</vt:lpstr>
      <vt:lpstr>Nomenclatura de las enzimas</vt:lpstr>
      <vt:lpstr>Nomenclatura de las enzimas</vt:lpstr>
      <vt:lpstr>Nomenclatura de las enzimas</vt:lpstr>
      <vt:lpstr>Nomenclatura de las enzimas</vt:lpstr>
      <vt:lpstr>Nomenclatura de las enzimas</vt:lpstr>
      <vt:lpstr>Nomenclatura de las enzimas</vt:lpstr>
      <vt:lpstr>Nomenclatura de las enzimas</vt:lpstr>
      <vt:lpstr>Cinética enzimática</vt:lpstr>
      <vt:lpstr>Cinética enzimática</vt:lpstr>
      <vt:lpstr>Cinética enzimática</vt:lpstr>
      <vt:lpstr>Cinética enzimática</vt:lpstr>
      <vt:lpstr>Cinética enzimática</vt:lpstr>
      <vt:lpstr>Presentación de PowerPoint</vt:lpstr>
      <vt:lpstr>Cinética enzimática</vt:lpstr>
      <vt:lpstr>Cinética enzimática</vt:lpstr>
      <vt:lpstr>Cinética enzimática</vt:lpstr>
      <vt:lpstr>Cinética enzimática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COMPETENCIA III</dc:title>
  <dc:creator>COMPAQ</dc:creator>
  <cp:lastModifiedBy>ANITA</cp:lastModifiedBy>
  <cp:revision>386</cp:revision>
  <cp:lastPrinted>2015-03-20T14:54:51Z</cp:lastPrinted>
  <dcterms:created xsi:type="dcterms:W3CDTF">2010-03-19T01:01:29Z</dcterms:created>
  <dcterms:modified xsi:type="dcterms:W3CDTF">2017-10-20T18:43:23Z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TC010721193082</vt:lpwstr>
  </property>
</Properties>
</file>