
<file path=[Content_Types].xml><?xml version="1.0" encoding="utf-8"?>
<Types xmlns="http://schemas.openxmlformats.org/package/2006/content-types">
  <Default Extension="png" ContentType="image/png"/>
  <Default Extension="jpe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62" r:id="rId4"/>
    <p:sldId id="298" r:id="rId5"/>
    <p:sldId id="299" r:id="rId6"/>
    <p:sldId id="263" r:id="rId7"/>
    <p:sldId id="264" r:id="rId8"/>
    <p:sldId id="265" r:id="rId9"/>
    <p:sldId id="266" r:id="rId10"/>
    <p:sldId id="267" r:id="rId11"/>
    <p:sldId id="296" r:id="rId12"/>
    <p:sldId id="310" r:id="rId13"/>
    <p:sldId id="297" r:id="rId14"/>
    <p:sldId id="312" r:id="rId15"/>
    <p:sldId id="268" r:id="rId16"/>
    <p:sldId id="269" r:id="rId17"/>
    <p:sldId id="300" r:id="rId18"/>
    <p:sldId id="270" r:id="rId19"/>
    <p:sldId id="313" r:id="rId20"/>
    <p:sldId id="314" r:id="rId21"/>
    <p:sldId id="319" r:id="rId22"/>
    <p:sldId id="320" r:id="rId23"/>
    <p:sldId id="316" r:id="rId24"/>
    <p:sldId id="315" r:id="rId25"/>
    <p:sldId id="317" r:id="rId26"/>
    <p:sldId id="301" r:id="rId27"/>
    <p:sldId id="318" r:id="rId28"/>
    <p:sldId id="273" r:id="rId29"/>
    <p:sldId id="302" r:id="rId30"/>
    <p:sldId id="274" r:id="rId31"/>
    <p:sldId id="275" r:id="rId32"/>
    <p:sldId id="303" r:id="rId33"/>
    <p:sldId id="304" r:id="rId34"/>
    <p:sldId id="321" r:id="rId35"/>
    <p:sldId id="322" r:id="rId36"/>
    <p:sldId id="278" r:id="rId37"/>
    <p:sldId id="305" r:id="rId38"/>
    <p:sldId id="323" r:id="rId39"/>
    <p:sldId id="324" r:id="rId40"/>
    <p:sldId id="295" r:id="rId41"/>
    <p:sldId id="309" r:id="rId42"/>
    <p:sldId id="261" r:id="rId4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780" y="792"/>
      </p:cViewPr>
      <p:guideLst>
        <p:guide orient="horz" pos="2160"/>
        <p:guide pos="30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PORTADA 1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1146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40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bc.co.uk/worldservice/learningenglish/radio/specials/1159_gramchallenge38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speakspeak.com/resources/english-grammar-rules/conditionals/structure-and-usage-of-first-conditional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p.uaemex.mx/" TargetMode="External"/><Relationship Id="rId11" Type="http://schemas.openxmlformats.org/officeDocument/2006/relationships/hyperlink" Target="https://images.google.com/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www.learnenglishfeelgood.com/grammar-secondconditional2.html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elt.oup.com/student/solutions/preint/grammar/grammar_08_012e?cc=mx&amp;selLanguage=en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30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iT9osVd4G-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5251" y="6334138"/>
            <a:ext cx="1682749" cy="419088"/>
          </a:xfrm>
        </p:spPr>
        <p:txBody>
          <a:bodyPr>
            <a:noAutofit/>
          </a:bodyPr>
          <a:lstStyle/>
          <a:p>
            <a:pPr algn="l"/>
            <a:r>
              <a:rPr lang="es-ES" sz="2000" dirty="0" smtClean="0">
                <a:solidFill>
                  <a:schemeClr val="tx1"/>
                </a:solidFill>
              </a:rPr>
              <a:t>Octubre 2017</a:t>
            </a:r>
            <a:endParaRPr lang="es-ES" sz="2000" dirty="0">
              <a:solidFill>
                <a:schemeClr val="tx1"/>
              </a:solidFill>
            </a:endParaRP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6" y="6070369"/>
            <a:ext cx="592031" cy="527538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158957" y="381685"/>
            <a:ext cx="66070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4400" dirty="0"/>
              <a:t>Universidad Autónoma del</a:t>
            </a:r>
            <a:br>
              <a:rPr lang="es-419" sz="4400" dirty="0"/>
            </a:br>
            <a:r>
              <a:rPr lang="es-419" sz="4400" dirty="0"/>
              <a:t>Estado de México</a:t>
            </a:r>
            <a:endParaRPr lang="es-MX" sz="44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66926" y="1706707"/>
            <a:ext cx="8443724" cy="7853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Centro Universitario UAEM Valle de México</a:t>
            </a:r>
            <a:endParaRPr lang="es-419" sz="40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1158957" y="2647950"/>
            <a:ext cx="7163667" cy="568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Ingeniería en Computación </a:t>
            </a:r>
            <a:endParaRPr lang="es-419" sz="4000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862940" y="3312102"/>
            <a:ext cx="7576209" cy="690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Unidad de Aprendizaje Inglés C</a:t>
            </a:r>
            <a:r>
              <a:rPr lang="es-MX" sz="4000" dirty="0" smtClean="0"/>
              <a:t>1</a:t>
            </a:r>
            <a:endParaRPr lang="es-419" sz="4000" dirty="0"/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423332" y="4124325"/>
            <a:ext cx="8492068" cy="545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err="1" smtClean="0"/>
              <a:t>Describing</a:t>
            </a:r>
            <a:r>
              <a:rPr lang="es-MX" sz="2500" dirty="0" smtClean="0"/>
              <a:t> factual </a:t>
            </a:r>
            <a:r>
              <a:rPr lang="es-MX" sz="2500" dirty="0" err="1" smtClean="0"/>
              <a:t>events</a:t>
            </a:r>
            <a:r>
              <a:rPr lang="es-MX" sz="2500" dirty="0" smtClean="0"/>
              <a:t> and </a:t>
            </a:r>
            <a:r>
              <a:rPr lang="es-MX" sz="2500" dirty="0" err="1" smtClean="0"/>
              <a:t>expressing</a:t>
            </a:r>
            <a:r>
              <a:rPr lang="es-MX" sz="2500" dirty="0" smtClean="0"/>
              <a:t> </a:t>
            </a:r>
            <a:r>
              <a:rPr lang="es-MX" sz="2500" dirty="0" err="1" smtClean="0"/>
              <a:t>opinions</a:t>
            </a:r>
            <a:r>
              <a:rPr lang="es-MX" sz="2500" dirty="0" smtClean="0"/>
              <a:t> </a:t>
            </a:r>
            <a:r>
              <a:rPr lang="es-MX" sz="2500" dirty="0" err="1" smtClean="0"/>
              <a:t>dreams</a:t>
            </a:r>
            <a:r>
              <a:rPr lang="es-MX" sz="2500" dirty="0" smtClean="0"/>
              <a:t> and hopes</a:t>
            </a:r>
            <a:endParaRPr lang="es-419" sz="2500" dirty="0"/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1780308" y="4752975"/>
            <a:ext cx="6068292" cy="6221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err="1" smtClean="0"/>
              <a:t>First</a:t>
            </a:r>
            <a:r>
              <a:rPr lang="es-MX" sz="2500" dirty="0" smtClean="0"/>
              <a:t> </a:t>
            </a:r>
            <a:r>
              <a:rPr lang="es-MX" sz="2500" dirty="0" err="1" smtClean="0"/>
              <a:t>Conditional</a:t>
            </a:r>
            <a:endParaRPr lang="es-MX" sz="2500" dirty="0" smtClean="0"/>
          </a:p>
          <a:p>
            <a:r>
              <a:rPr lang="es-MX" sz="2500" dirty="0" err="1" smtClean="0"/>
              <a:t>Second</a:t>
            </a:r>
            <a:r>
              <a:rPr lang="es-MX" sz="2500" dirty="0" smtClean="0"/>
              <a:t> </a:t>
            </a:r>
            <a:r>
              <a:rPr lang="es-MX" sz="2500" dirty="0" err="1" smtClean="0"/>
              <a:t>Conditional</a:t>
            </a:r>
            <a:endParaRPr lang="es-419" sz="2500" dirty="0" smtClean="0"/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5295897" y="6311396"/>
            <a:ext cx="3562353" cy="432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419" sz="2000" dirty="0">
                <a:solidFill>
                  <a:schemeClr val="tx1"/>
                </a:solidFill>
              </a:rPr>
              <a:t>Guadalupe Yazmín Sosa Jiménez</a:t>
            </a:r>
          </a:p>
        </p:txBody>
      </p:sp>
    </p:spTree>
    <p:extLst>
      <p:ext uri="{BB962C8B-B14F-4D97-AF65-F5344CB8AC3E}">
        <p14:creationId xmlns:p14="http://schemas.microsoft.com/office/powerpoint/2010/main" val="24388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228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06821" y="1379447"/>
            <a:ext cx="867769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express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 of </a:t>
            </a:r>
            <a:r>
              <a:rPr lang="es-MX" dirty="0" err="1" smtClean="0"/>
              <a:t>actions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conditions</a:t>
            </a:r>
            <a:r>
              <a:rPr lang="es-MX" dirty="0" smtClean="0"/>
              <a:t>:</a:t>
            </a:r>
          </a:p>
          <a:p>
            <a:endParaRPr lang="es-MX" sz="2400" b="1" dirty="0"/>
          </a:p>
          <a:p>
            <a:endParaRPr lang="es-MX" sz="2400" b="1" dirty="0" smtClean="0"/>
          </a:p>
          <a:p>
            <a:endParaRPr lang="es-MX" sz="2400" b="1" dirty="0" smtClean="0"/>
          </a:p>
          <a:p>
            <a:endParaRPr lang="es-MX" sz="2400" b="1" dirty="0" smtClean="0"/>
          </a:p>
          <a:p>
            <a:r>
              <a:rPr lang="es-MX" dirty="0" smtClean="0"/>
              <a:t>Real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express</a:t>
            </a:r>
            <a:r>
              <a:rPr lang="es-MX" dirty="0" smtClean="0"/>
              <a:t> factual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future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. </a:t>
            </a:r>
            <a:r>
              <a:rPr lang="es-MX" dirty="0" err="1" smtClean="0"/>
              <a:t>When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future</a:t>
            </a:r>
            <a:r>
              <a:rPr lang="es-MX" dirty="0" smtClean="0"/>
              <a:t>, use </a:t>
            </a:r>
            <a:r>
              <a:rPr lang="es-MX" dirty="0" err="1" smtClean="0"/>
              <a:t>will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.</a:t>
            </a:r>
          </a:p>
          <a:p>
            <a:endParaRPr lang="es-MX" sz="2400" b="1" dirty="0" smtClean="0"/>
          </a:p>
          <a:p>
            <a:r>
              <a:rPr lang="es-MX" dirty="0" smtClean="0"/>
              <a:t>(A factual </a:t>
            </a:r>
            <a:r>
              <a:rPr lang="es-MX" dirty="0" err="1" smtClean="0"/>
              <a:t>result</a:t>
            </a:r>
            <a:r>
              <a:rPr lang="es-MX" dirty="0" smtClean="0"/>
              <a:t>: use </a:t>
            </a:r>
            <a:r>
              <a:rPr lang="es-MX" dirty="0" err="1" smtClean="0"/>
              <a:t>present</a:t>
            </a:r>
            <a:r>
              <a:rPr lang="es-MX" dirty="0" smtClean="0"/>
              <a:t> tense in </a:t>
            </a:r>
            <a:r>
              <a:rPr lang="es-MX" dirty="0" err="1" smtClean="0"/>
              <a:t>both</a:t>
            </a:r>
            <a:r>
              <a:rPr lang="es-MX" dirty="0" smtClean="0"/>
              <a:t> </a:t>
            </a:r>
            <a:r>
              <a:rPr lang="es-MX" dirty="0" err="1" smtClean="0"/>
              <a:t>clauses</a:t>
            </a:r>
            <a:r>
              <a:rPr lang="es-MX" dirty="0" smtClean="0"/>
              <a:t>)</a:t>
            </a:r>
          </a:p>
          <a:p>
            <a:endParaRPr lang="es-MX" dirty="0" smtClean="0"/>
          </a:p>
          <a:p>
            <a:r>
              <a:rPr lang="es-MX" i="1" dirty="0" err="1" smtClean="0"/>
              <a:t>If</a:t>
            </a:r>
            <a:r>
              <a:rPr lang="es-MX" i="1" dirty="0" smtClean="0"/>
              <a:t> a hotel </a:t>
            </a:r>
            <a:r>
              <a:rPr lang="es-MX" i="1" dirty="0" err="1" smtClean="0"/>
              <a:t>room</a:t>
            </a:r>
            <a:r>
              <a:rPr lang="es-MX" i="1" dirty="0" smtClean="0"/>
              <a:t> has </a:t>
            </a:r>
            <a:r>
              <a:rPr lang="es-MX" i="1" dirty="0" err="1" smtClean="0"/>
              <a:t>wireless</a:t>
            </a:r>
            <a:r>
              <a:rPr lang="es-MX" i="1" dirty="0" smtClean="0"/>
              <a:t> Internet, </a:t>
            </a:r>
            <a:r>
              <a:rPr lang="es-MX" i="1" dirty="0" err="1" smtClean="0"/>
              <a:t>guests</a:t>
            </a:r>
            <a:r>
              <a:rPr lang="es-MX" i="1" dirty="0" smtClean="0"/>
              <a:t> </a:t>
            </a:r>
            <a:r>
              <a:rPr lang="es-MX" i="1" dirty="0" err="1" smtClean="0"/>
              <a:t>don’t</a:t>
            </a:r>
            <a:r>
              <a:rPr lang="es-MX" i="1" dirty="0" smtClean="0"/>
              <a:t> </a:t>
            </a:r>
            <a:r>
              <a:rPr lang="es-MX" i="1" dirty="0" err="1" smtClean="0"/>
              <a:t>have</a:t>
            </a:r>
            <a:r>
              <a:rPr lang="es-MX" i="1" dirty="0" smtClean="0"/>
              <a:t> </a:t>
            </a:r>
            <a:r>
              <a:rPr lang="es-MX" i="1" dirty="0" err="1" smtClean="0"/>
              <a:t>to</a:t>
            </a:r>
            <a:r>
              <a:rPr lang="es-MX" i="1" dirty="0" smtClean="0"/>
              <a:t> </a:t>
            </a:r>
            <a:r>
              <a:rPr lang="es-MX" i="1" dirty="0" err="1" smtClean="0"/>
              <a:t>go</a:t>
            </a:r>
            <a:r>
              <a:rPr lang="es-MX" i="1" dirty="0" smtClean="0"/>
              <a:t> </a:t>
            </a:r>
            <a:r>
              <a:rPr lang="es-MX" i="1" dirty="0" err="1" smtClean="0"/>
              <a:t>to</a:t>
            </a:r>
            <a:r>
              <a:rPr lang="es-MX" i="1" dirty="0" smtClean="0"/>
              <a:t> a </a:t>
            </a:r>
            <a:r>
              <a:rPr lang="es-MX" i="1" dirty="0" err="1" smtClean="0"/>
              <a:t>business</a:t>
            </a:r>
            <a:r>
              <a:rPr lang="es-MX" i="1" dirty="0" smtClean="0"/>
              <a:t> center </a:t>
            </a:r>
            <a:r>
              <a:rPr lang="es-MX" i="1" dirty="0" err="1" smtClean="0"/>
              <a:t>to</a:t>
            </a:r>
            <a:r>
              <a:rPr lang="es-MX" i="1" dirty="0" smtClean="0"/>
              <a:t> </a:t>
            </a:r>
            <a:r>
              <a:rPr lang="es-MX" i="1" dirty="0" err="1" smtClean="0"/>
              <a:t>check</a:t>
            </a:r>
            <a:r>
              <a:rPr lang="es-MX" i="1" dirty="0" smtClean="0"/>
              <a:t> e-mail</a:t>
            </a:r>
            <a:r>
              <a:rPr lang="es-MX" i="1" dirty="0" smtClean="0"/>
              <a:t>.</a:t>
            </a:r>
          </a:p>
          <a:p>
            <a:endParaRPr lang="es-MX" i="1" dirty="0"/>
          </a:p>
          <a:p>
            <a:endParaRPr lang="es-MX" i="1" dirty="0" smtClean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463799"/>
              </p:ext>
            </p:extLst>
          </p:nvPr>
        </p:nvGraphicFramePr>
        <p:xfrm>
          <a:off x="988827" y="2208936"/>
          <a:ext cx="665238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26190"/>
                <a:gridCol w="332619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condition</a:t>
                      </a:r>
                      <a:r>
                        <a:rPr lang="es-MX" baseline="0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business</a:t>
                      </a:r>
                      <a:r>
                        <a:rPr lang="es-MX" dirty="0" smtClean="0"/>
                        <a:t> center </a:t>
                      </a:r>
                      <a:r>
                        <a:rPr lang="es-MX" dirty="0" err="1" smtClean="0"/>
                        <a:t>is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still</a:t>
                      </a:r>
                      <a:r>
                        <a:rPr lang="es-MX" dirty="0" smtClean="0"/>
                        <a:t> open,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I’ll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check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my</a:t>
                      </a:r>
                      <a:r>
                        <a:rPr lang="es-MX" baseline="0" dirty="0" smtClean="0"/>
                        <a:t> e-mail.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937" y="5084262"/>
            <a:ext cx="2175591" cy="145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495300" y="1819597"/>
            <a:ext cx="837247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(A </a:t>
            </a:r>
            <a:r>
              <a:rPr lang="es-MX" dirty="0" err="1" smtClean="0"/>
              <a:t>future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: Use </a:t>
            </a:r>
            <a:r>
              <a:rPr lang="es-MX" dirty="0" err="1" smtClean="0"/>
              <a:t>present</a:t>
            </a:r>
            <a:r>
              <a:rPr lang="es-MX" dirty="0" smtClean="0"/>
              <a:t> tense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 and </a:t>
            </a:r>
            <a:r>
              <a:rPr lang="es-MX" dirty="0" err="1" smtClean="0"/>
              <a:t>future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.)</a:t>
            </a:r>
          </a:p>
          <a:p>
            <a:endParaRPr lang="es-MX" dirty="0" smtClean="0"/>
          </a:p>
          <a:p>
            <a:r>
              <a:rPr lang="es-MX" i="1" dirty="0" err="1" smtClean="0"/>
              <a:t>If</a:t>
            </a:r>
            <a:r>
              <a:rPr lang="es-MX" i="1" dirty="0" smtClean="0"/>
              <a:t> </a:t>
            </a:r>
            <a:r>
              <a:rPr lang="es-MX" i="1" dirty="0" err="1" smtClean="0"/>
              <a:t>she</a:t>
            </a:r>
            <a:r>
              <a:rPr lang="es-MX" i="1" dirty="0" smtClean="0"/>
              <a:t> </a:t>
            </a:r>
            <a:r>
              <a:rPr lang="es-MX" i="1" dirty="0" err="1" smtClean="0"/>
              <a:t>checks</a:t>
            </a:r>
            <a:r>
              <a:rPr lang="es-MX" i="1" dirty="0" smtClean="0"/>
              <a:t>  in </a:t>
            </a:r>
            <a:r>
              <a:rPr lang="es-MX" i="1" dirty="0" err="1" smtClean="0"/>
              <a:t>early</a:t>
            </a:r>
            <a:r>
              <a:rPr lang="es-MX" i="1" dirty="0" smtClean="0"/>
              <a:t>, </a:t>
            </a:r>
            <a:r>
              <a:rPr lang="es-MX" i="1" dirty="0" err="1" smtClean="0"/>
              <a:t>she’ll</a:t>
            </a:r>
            <a:r>
              <a:rPr lang="es-MX" i="1" dirty="0" smtClean="0"/>
              <a:t> </a:t>
            </a:r>
            <a:r>
              <a:rPr lang="es-MX" i="1" dirty="0" err="1" smtClean="0"/>
              <a:t>get</a:t>
            </a:r>
            <a:r>
              <a:rPr lang="es-MX" i="1" dirty="0" smtClean="0"/>
              <a:t> </a:t>
            </a:r>
            <a:r>
              <a:rPr lang="es-MX" i="1" dirty="0" err="1" smtClean="0"/>
              <a:t>the</a:t>
            </a:r>
            <a:r>
              <a:rPr lang="es-MX" i="1" dirty="0" smtClean="0"/>
              <a:t> </a:t>
            </a:r>
            <a:r>
              <a:rPr lang="es-MX" i="1" dirty="0" err="1" smtClean="0"/>
              <a:t>room</a:t>
            </a:r>
            <a:r>
              <a:rPr lang="es-MX" i="1" dirty="0" smtClean="0"/>
              <a:t> </a:t>
            </a:r>
            <a:r>
              <a:rPr lang="es-MX" i="1" dirty="0" err="1" smtClean="0"/>
              <a:t>she</a:t>
            </a:r>
            <a:r>
              <a:rPr lang="es-MX" i="1" dirty="0" smtClean="0"/>
              <a:t> </a:t>
            </a:r>
            <a:r>
              <a:rPr lang="es-MX" i="1" dirty="0" err="1" smtClean="0"/>
              <a:t>wants</a:t>
            </a:r>
            <a:r>
              <a:rPr lang="es-MX" i="1" dirty="0" smtClean="0"/>
              <a:t>.</a:t>
            </a:r>
          </a:p>
          <a:p>
            <a:endParaRPr lang="es-MX" dirty="0"/>
          </a:p>
          <a:p>
            <a:r>
              <a:rPr lang="es-MX" sz="3200" b="1" dirty="0" err="1" smtClean="0"/>
              <a:t>Questions</a:t>
            </a:r>
            <a:r>
              <a:rPr lang="es-MX" sz="3200" b="1" dirty="0" smtClean="0"/>
              <a:t>:</a:t>
            </a:r>
          </a:p>
          <a:p>
            <a:endParaRPr lang="es-MX" dirty="0"/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a non-smoking </a:t>
            </a:r>
            <a:r>
              <a:rPr lang="es-MX" dirty="0" err="1" smtClean="0"/>
              <a:t>room</a:t>
            </a:r>
            <a:r>
              <a:rPr lang="es-MX" dirty="0" smtClean="0"/>
              <a:t>,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stay</a:t>
            </a:r>
            <a:r>
              <a:rPr lang="es-MX" dirty="0" smtClean="0"/>
              <a:t> at a </a:t>
            </a:r>
            <a:r>
              <a:rPr lang="es-MX" dirty="0" err="1" smtClean="0"/>
              <a:t>different</a:t>
            </a:r>
            <a:r>
              <a:rPr lang="es-MX" dirty="0" smtClean="0"/>
              <a:t> hotel?</a:t>
            </a:r>
            <a:endParaRPr lang="es-MX" sz="1400" dirty="0" smtClean="0"/>
          </a:p>
          <a:p>
            <a:endParaRPr lang="es-MX" dirty="0" smtClean="0"/>
          </a:p>
          <a:p>
            <a:r>
              <a:rPr lang="es-MX" dirty="0" err="1" smtClean="0"/>
              <a:t>Where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a </a:t>
            </a:r>
            <a:r>
              <a:rPr lang="es-MX" dirty="0" err="1" smtClean="0"/>
              <a:t>room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tonight</a:t>
            </a:r>
            <a:r>
              <a:rPr lang="es-MX" dirty="0" smtClean="0"/>
              <a:t>?</a:t>
            </a:r>
            <a:endParaRPr lang="es-MX" sz="1400" dirty="0" smtClean="0"/>
          </a:p>
          <a:p>
            <a:endParaRPr lang="es-MX" dirty="0" smtClean="0"/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are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rental</a:t>
            </a:r>
            <a:r>
              <a:rPr lang="es-MX" dirty="0" smtClean="0"/>
              <a:t> cars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airport</a:t>
            </a:r>
            <a:r>
              <a:rPr lang="es-MX" dirty="0" smtClean="0"/>
              <a:t>,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do?</a:t>
            </a:r>
          </a:p>
          <a:p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65" y="2434635"/>
            <a:ext cx="1769848" cy="116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425302" y="1415560"/>
            <a:ext cx="829339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/>
              <a:t>Negative</a:t>
            </a:r>
            <a:endParaRPr lang="es-MX" sz="3200" b="1" dirty="0" smtClean="0"/>
          </a:p>
          <a:p>
            <a:endParaRPr lang="es-MX" sz="1400" b="1" dirty="0" smtClean="0"/>
          </a:p>
          <a:p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negative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corresponding</a:t>
            </a:r>
            <a:r>
              <a:rPr lang="es-MX" dirty="0" smtClean="0"/>
              <a:t> </a:t>
            </a:r>
            <a:r>
              <a:rPr lang="es-MX" dirty="0" err="1" smtClean="0"/>
              <a:t>auxiliaries</a:t>
            </a:r>
            <a:r>
              <a:rPr lang="es-MX" dirty="0" smtClean="0"/>
              <a:t> are </a:t>
            </a:r>
            <a:r>
              <a:rPr lang="es-MX" dirty="0" err="1" smtClean="0"/>
              <a:t>used</a:t>
            </a:r>
            <a:r>
              <a:rPr lang="es-MX" dirty="0" smtClean="0"/>
              <a:t>.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example</a:t>
            </a:r>
            <a:r>
              <a:rPr lang="es-MX" dirty="0" smtClean="0"/>
              <a:t>, </a:t>
            </a:r>
            <a:r>
              <a:rPr lang="es-MX" dirty="0" err="1" smtClean="0"/>
              <a:t>we</a:t>
            </a:r>
            <a:r>
              <a:rPr lang="es-MX" dirty="0" smtClean="0"/>
              <a:t> can </a:t>
            </a:r>
            <a:r>
              <a:rPr lang="es-MX" dirty="0" err="1" smtClean="0"/>
              <a:t>see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negative</a:t>
            </a:r>
            <a:r>
              <a:rPr lang="es-MX" dirty="0" smtClean="0"/>
              <a:t> </a:t>
            </a:r>
            <a:r>
              <a:rPr lang="es-MX" dirty="0" err="1" smtClean="0"/>
              <a:t>part</a:t>
            </a:r>
            <a:r>
              <a:rPr lang="es-MX" dirty="0" smtClean="0"/>
              <a:t> </a:t>
            </a:r>
            <a:r>
              <a:rPr lang="es-MX" dirty="0" err="1" smtClean="0"/>
              <a:t>goes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example</a:t>
            </a:r>
            <a:r>
              <a:rPr lang="es-MX" dirty="0" smtClean="0"/>
              <a:t>, </a:t>
            </a:r>
            <a:r>
              <a:rPr lang="es-MX" dirty="0" err="1" smtClean="0"/>
              <a:t>we</a:t>
            </a:r>
            <a:r>
              <a:rPr lang="es-MX" dirty="0" smtClean="0"/>
              <a:t> can </a:t>
            </a:r>
            <a:r>
              <a:rPr lang="es-MX" dirty="0" err="1" smtClean="0"/>
              <a:t>see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negative</a:t>
            </a:r>
            <a:r>
              <a:rPr lang="es-MX" dirty="0" smtClean="0"/>
              <a:t> </a:t>
            </a:r>
            <a:r>
              <a:rPr lang="es-MX" dirty="0" err="1" smtClean="0"/>
              <a:t>part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12781"/>
              </p:ext>
            </p:extLst>
          </p:nvPr>
        </p:nvGraphicFramePr>
        <p:xfrm>
          <a:off x="1213884" y="2948238"/>
          <a:ext cx="6716232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58116"/>
                <a:gridCol w="335811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If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condition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rains</a:t>
                      </a:r>
                      <a:r>
                        <a:rPr lang="es-MX" dirty="0" smtClean="0"/>
                        <a:t>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children</a:t>
                      </a:r>
                      <a:r>
                        <a:rPr lang="es-MX" dirty="0" smtClean="0"/>
                        <a:t> </a:t>
                      </a:r>
                      <a:r>
                        <a:rPr lang="es-MX" b="1" dirty="0" err="1" smtClean="0"/>
                        <a:t>won’t</a:t>
                      </a:r>
                      <a:r>
                        <a:rPr lang="es-MX" b="1" dirty="0" smtClean="0"/>
                        <a:t> </a:t>
                      </a:r>
                      <a:r>
                        <a:rPr lang="es-MX" dirty="0" err="1" smtClean="0"/>
                        <a:t>go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for</a:t>
                      </a:r>
                      <a:r>
                        <a:rPr lang="es-MX" dirty="0" smtClean="0"/>
                        <a:t> a </a:t>
                      </a:r>
                      <a:r>
                        <a:rPr lang="es-MX" dirty="0" err="1" smtClean="0"/>
                        <a:t>walk</a:t>
                      </a:r>
                      <a:r>
                        <a:rPr lang="es-MX" dirty="0" smtClean="0"/>
                        <a:t>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18792"/>
              </p:ext>
            </p:extLst>
          </p:nvPr>
        </p:nvGraphicFramePr>
        <p:xfrm>
          <a:off x="1229744" y="4540500"/>
          <a:ext cx="6726926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63463"/>
                <a:gridCol w="336346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If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condition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Jenny </a:t>
                      </a:r>
                      <a:r>
                        <a:rPr lang="es-MX" b="1" dirty="0" err="1" smtClean="0"/>
                        <a:t>doesn’t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buy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book</a:t>
                      </a:r>
                      <a:r>
                        <a:rPr lang="es-MX" dirty="0" smtClean="0"/>
                        <a:t>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her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friends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will</a:t>
                      </a:r>
                      <a:r>
                        <a:rPr lang="es-MX" baseline="0" dirty="0" smtClean="0"/>
                        <a:t> be </a:t>
                      </a:r>
                      <a:r>
                        <a:rPr lang="es-MX" baseline="0" dirty="0" err="1" smtClean="0"/>
                        <a:t>angry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with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her</a:t>
                      </a:r>
                      <a:r>
                        <a:rPr lang="es-MX" baseline="0" dirty="0" smtClean="0"/>
                        <a:t>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238" y="1089016"/>
            <a:ext cx="1018400" cy="10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10363" y="1585681"/>
            <a:ext cx="7814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Be </a:t>
            </a:r>
            <a:r>
              <a:rPr lang="es-MX" dirty="0" err="1" smtClean="0"/>
              <a:t>careful</a:t>
            </a:r>
            <a:r>
              <a:rPr lang="es-MX" dirty="0" smtClean="0"/>
              <a:t>!</a:t>
            </a:r>
          </a:p>
          <a:p>
            <a:endParaRPr lang="es-MX" dirty="0"/>
          </a:p>
          <a:p>
            <a:r>
              <a:rPr lang="es-MX" dirty="0" err="1" smtClean="0"/>
              <a:t>Never</a:t>
            </a:r>
            <a:r>
              <a:rPr lang="es-MX" dirty="0" smtClean="0"/>
              <a:t> use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dirty="0" smtClean="0"/>
              <a:t>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b="1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hurry</a:t>
            </a:r>
            <a:r>
              <a:rPr lang="es-MX" dirty="0" smtClean="0"/>
              <a:t>, </a:t>
            </a:r>
            <a:r>
              <a:rPr lang="es-MX" dirty="0" err="1" smtClean="0"/>
              <a:t>you’ll</a:t>
            </a:r>
            <a:r>
              <a:rPr lang="es-MX" dirty="0" smtClean="0"/>
              <a:t> catch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shuttle</a:t>
            </a:r>
            <a:r>
              <a:rPr lang="es-MX" dirty="0" smtClean="0"/>
              <a:t>. NOT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strike="sngStrike" dirty="0" err="1" smtClean="0"/>
              <a:t>will</a:t>
            </a:r>
            <a:r>
              <a:rPr lang="es-MX" strike="sngStrike" dirty="0" smtClean="0"/>
              <a:t> </a:t>
            </a:r>
            <a:r>
              <a:rPr lang="es-MX" strike="sngStrike" dirty="0" err="1" smtClean="0"/>
              <a:t>hurry</a:t>
            </a:r>
            <a:r>
              <a:rPr lang="es-MX" dirty="0" smtClean="0"/>
              <a:t>, </a:t>
            </a:r>
            <a:r>
              <a:rPr lang="es-MX" dirty="0" err="1" smtClean="0"/>
              <a:t>you’ll</a:t>
            </a:r>
            <a:r>
              <a:rPr lang="es-MX" dirty="0" smtClean="0"/>
              <a:t> catch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suttle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In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clauses</a:t>
            </a:r>
            <a:r>
              <a:rPr lang="es-MX" dirty="0" smtClean="0"/>
              <a:t> can be </a:t>
            </a:r>
            <a:r>
              <a:rPr lang="es-MX" dirty="0" err="1" smtClean="0"/>
              <a:t>reserved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no </a:t>
            </a:r>
            <a:r>
              <a:rPr lang="es-MX" dirty="0" err="1" smtClean="0"/>
              <a:t>change</a:t>
            </a:r>
            <a:r>
              <a:rPr lang="es-MX" dirty="0" smtClean="0"/>
              <a:t> in </a:t>
            </a:r>
            <a:r>
              <a:rPr lang="es-MX" dirty="0" err="1" smtClean="0"/>
              <a:t>meaning</a:t>
            </a:r>
            <a:r>
              <a:rPr lang="es-MX" dirty="0" smtClean="0"/>
              <a:t>.</a:t>
            </a:r>
          </a:p>
          <a:p>
            <a:r>
              <a:rPr lang="es-MX" dirty="0" smtClean="0"/>
              <a:t>In </a:t>
            </a:r>
            <a:r>
              <a:rPr lang="es-MX" dirty="0" err="1" smtClean="0"/>
              <a:t>writing</a:t>
            </a:r>
            <a:r>
              <a:rPr lang="es-MX" dirty="0" smtClean="0"/>
              <a:t>, use a </a:t>
            </a:r>
            <a:r>
              <a:rPr lang="es-MX" dirty="0" err="1" smtClean="0"/>
              <a:t>comma</a:t>
            </a:r>
            <a:r>
              <a:rPr lang="es-MX" dirty="0" smtClean="0"/>
              <a:t> </a:t>
            </a:r>
            <a:r>
              <a:rPr lang="es-MX" dirty="0" err="1" smtClean="0"/>
              <a:t>when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clause</a:t>
            </a:r>
            <a:r>
              <a:rPr lang="es-MX" dirty="0" smtClean="0"/>
              <a:t> comes </a:t>
            </a:r>
            <a:r>
              <a:rPr lang="es-MX" dirty="0" err="1" smtClean="0"/>
              <a:t>first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fitness</a:t>
            </a:r>
            <a:r>
              <a:rPr lang="es-MX" dirty="0" smtClean="0"/>
              <a:t> center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still</a:t>
            </a:r>
            <a:r>
              <a:rPr lang="es-MX" dirty="0" smtClean="0"/>
              <a:t> open, </a:t>
            </a:r>
            <a:r>
              <a:rPr lang="es-MX" dirty="0" err="1" smtClean="0"/>
              <a:t>I’ll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swimming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I’ll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swimming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fitness</a:t>
            </a:r>
            <a:r>
              <a:rPr lang="es-MX" dirty="0" smtClean="0"/>
              <a:t> center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still</a:t>
            </a:r>
            <a:r>
              <a:rPr lang="es-MX" dirty="0" smtClean="0"/>
              <a:t> open.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168" y="409054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10363" y="1585681"/>
            <a:ext cx="7814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/>
              <a:t>First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Conditional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common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mistakes</a:t>
            </a:r>
            <a:endParaRPr lang="es-MX" sz="3200" b="1" dirty="0" smtClean="0"/>
          </a:p>
          <a:p>
            <a:endParaRPr lang="es-MX" sz="3200" b="1" dirty="0"/>
          </a:p>
          <a:p>
            <a:r>
              <a:rPr lang="es-MX" dirty="0" smtClean="0"/>
              <a:t>	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955045"/>
              </p:ext>
            </p:extLst>
          </p:nvPr>
        </p:nvGraphicFramePr>
        <p:xfrm>
          <a:off x="1169580" y="2319433"/>
          <a:ext cx="6911164" cy="3032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5582"/>
                <a:gridCol w="345558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b="0" dirty="0" err="1" smtClean="0"/>
                        <a:t>Common</a:t>
                      </a:r>
                      <a:r>
                        <a:rPr lang="es-MX" b="0" dirty="0" smtClean="0"/>
                        <a:t> </a:t>
                      </a:r>
                      <a:r>
                        <a:rPr lang="es-MX" b="0" dirty="0" err="1" smtClean="0"/>
                        <a:t>mistakes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err="1" smtClean="0"/>
                        <a:t>Correct</a:t>
                      </a:r>
                      <a:r>
                        <a:rPr lang="es-MX" b="0" dirty="0" smtClean="0"/>
                        <a:t> </a:t>
                      </a:r>
                      <a:r>
                        <a:rPr lang="es-MX" b="0" dirty="0" err="1" smtClean="0"/>
                        <a:t>structure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</a:t>
                      </a:r>
                      <a:r>
                        <a:rPr lang="en-US" sz="1800" b="1" i="0" strike="sng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go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to England, you will improve your English.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go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to England, you will improve your English.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en-US" sz="1800" b="1" i="0" strike="sng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see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him,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I'll tell him.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see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him,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I'll tell him.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 </a:t>
                      </a:r>
                      <a:r>
                        <a:rPr lang="es-MX" b="1" strike="sngStrike" dirty="0" err="1" smtClean="0"/>
                        <a:t>call</a:t>
                      </a:r>
                      <a:r>
                        <a:rPr lang="es-MX" b="1" dirty="0" smtClean="0"/>
                        <a:t> </a:t>
                      </a:r>
                      <a:r>
                        <a:rPr lang="es-MX" dirty="0" err="1" smtClean="0"/>
                        <a:t>him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I </a:t>
                      </a:r>
                      <a:r>
                        <a:rPr lang="es-MX" dirty="0" err="1" smtClean="0"/>
                        <a:t>find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his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number</a:t>
                      </a:r>
                      <a:r>
                        <a:rPr lang="es-MX" dirty="0" smtClean="0"/>
                        <a:t>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I find his number, I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call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him.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I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="1" strike="sngStrike" baseline="0" dirty="0" err="1" smtClean="0"/>
                        <a:t>will</a:t>
                      </a:r>
                      <a:r>
                        <a:rPr lang="es-MX" b="1" strike="sngStrike" baseline="0" dirty="0" smtClean="0"/>
                        <a:t> </a:t>
                      </a:r>
                      <a:r>
                        <a:rPr lang="es-MX" b="1" strike="sngStrike" baseline="0" dirty="0" err="1" smtClean="0"/>
                        <a:t>find</a:t>
                      </a:r>
                      <a:r>
                        <a:rPr lang="es-MX" b="1" strike="sngStrike" baseline="0" dirty="0" smtClean="0"/>
                        <a:t> </a:t>
                      </a:r>
                      <a:r>
                        <a:rPr lang="es-MX" baseline="0" dirty="0" err="1" smtClean="0"/>
                        <a:t>his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telephone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number</a:t>
                      </a:r>
                      <a:r>
                        <a:rPr lang="es-MX" baseline="0" dirty="0" smtClean="0"/>
                        <a:t>, I </a:t>
                      </a:r>
                      <a:r>
                        <a:rPr lang="es-MX" b="1" strike="sngStrike" baseline="0" dirty="0" err="1" smtClean="0"/>
                        <a:t>call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him</a:t>
                      </a:r>
                      <a:r>
                        <a:rPr lang="es-MX" baseline="0" dirty="0" smtClean="0"/>
                        <a:t>.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I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="1" baseline="0" dirty="0" err="1" smtClean="0"/>
                        <a:t>find</a:t>
                      </a:r>
                      <a:r>
                        <a:rPr lang="es-MX" b="1" baseline="0" dirty="0" smtClean="0"/>
                        <a:t> </a:t>
                      </a:r>
                      <a:r>
                        <a:rPr lang="es-MX" baseline="0" dirty="0" err="1" smtClean="0"/>
                        <a:t>his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telephone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number</a:t>
                      </a:r>
                      <a:r>
                        <a:rPr lang="es-MX" baseline="0" dirty="0" smtClean="0"/>
                        <a:t>, </a:t>
                      </a:r>
                      <a:r>
                        <a:rPr lang="es-MX" baseline="0" dirty="0" err="1" smtClean="0"/>
                        <a:t>I</a:t>
                      </a:r>
                      <a:r>
                        <a:rPr lang="es-MX" b="1" baseline="0" dirty="0" err="1" smtClean="0"/>
                        <a:t>’ll</a:t>
                      </a:r>
                      <a:r>
                        <a:rPr lang="es-MX" b="1" baseline="0" dirty="0" smtClean="0"/>
                        <a:t> </a:t>
                      </a:r>
                      <a:r>
                        <a:rPr lang="es-MX" b="1" baseline="0" dirty="0" err="1" smtClean="0"/>
                        <a:t>call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him</a:t>
                      </a:r>
                      <a:r>
                        <a:rPr lang="es-MX" baseline="0" dirty="0" smtClean="0"/>
                        <a:t>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 </a:t>
                      </a:r>
                      <a:r>
                        <a:rPr lang="es-MX" b="1" dirty="0" smtClean="0"/>
                        <a:t>do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some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work</a:t>
                      </a:r>
                      <a:r>
                        <a:rPr lang="es-MX" dirty="0" smtClean="0"/>
                        <a:t> in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garden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it</a:t>
                      </a:r>
                      <a:r>
                        <a:rPr lang="es-MX" dirty="0" smtClean="0"/>
                        <a:t> </a:t>
                      </a:r>
                      <a:r>
                        <a:rPr lang="es-MX" b="1" dirty="0" err="1" smtClean="0"/>
                        <a:t>not</a:t>
                      </a:r>
                      <a:r>
                        <a:rPr lang="es-MX" b="1" dirty="0" smtClean="0"/>
                        <a:t> </a:t>
                      </a:r>
                      <a:r>
                        <a:rPr lang="es-MX" b="1" dirty="0" err="1" smtClean="0"/>
                        <a:t>rains</a:t>
                      </a:r>
                      <a:r>
                        <a:rPr lang="es-MX" b="1" dirty="0" smtClean="0"/>
                        <a:t> </a:t>
                      </a:r>
                      <a:r>
                        <a:rPr lang="es-MX" dirty="0" err="1" smtClean="0"/>
                        <a:t>tomorrow</a:t>
                      </a:r>
                      <a:r>
                        <a:rPr lang="es-MX" dirty="0" smtClean="0"/>
                        <a:t>.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</a:t>
                      </a:r>
                      <a:r>
                        <a:rPr lang="es-MX" b="1" dirty="0" err="1" smtClean="0"/>
                        <a:t>’ll</a:t>
                      </a:r>
                      <a:r>
                        <a:rPr lang="es-MX" b="1" dirty="0" smtClean="0"/>
                        <a:t> do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some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work</a:t>
                      </a:r>
                      <a:r>
                        <a:rPr lang="es-MX" dirty="0" smtClean="0"/>
                        <a:t> in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garden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it</a:t>
                      </a:r>
                      <a:r>
                        <a:rPr lang="es-MX" dirty="0" smtClean="0"/>
                        <a:t> </a:t>
                      </a:r>
                      <a:r>
                        <a:rPr lang="es-MX" b="1" dirty="0" err="1" smtClean="0"/>
                        <a:t>doesn’t</a:t>
                      </a:r>
                      <a:r>
                        <a:rPr lang="es-MX" b="1" dirty="0" smtClean="0"/>
                        <a:t> rain </a:t>
                      </a:r>
                      <a:r>
                        <a:rPr lang="es-MX" dirty="0" err="1" smtClean="0"/>
                        <a:t>tomorrow</a:t>
                      </a:r>
                      <a:r>
                        <a:rPr lang="es-MX" dirty="0" smtClean="0"/>
                        <a:t>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2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2244" y="1530665"/>
            <a:ext cx="7781926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Exercises</a:t>
            </a:r>
            <a:endParaRPr lang="es-MX" sz="3200" b="1" dirty="0" smtClean="0"/>
          </a:p>
          <a:p>
            <a:pPr algn="ctr"/>
            <a:endParaRPr lang="es-MX" sz="3200" dirty="0" smtClean="0"/>
          </a:p>
          <a:p>
            <a:pPr marL="342900" indent="-342900">
              <a:buAutoNum type="arabicPeriod"/>
            </a:pPr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u="sng" dirty="0" smtClean="0"/>
              <a:t>factual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express</a:t>
            </a:r>
            <a:r>
              <a:rPr lang="es-MX" dirty="0" smtClean="0"/>
              <a:t> a fact.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u="sng" dirty="0" err="1" smtClean="0"/>
              <a:t>future</a:t>
            </a:r>
            <a:r>
              <a:rPr lang="es-MX" dirty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expresses</a:t>
            </a:r>
            <a:r>
              <a:rPr lang="es-MX" dirty="0" smtClean="0"/>
              <a:t> a </a:t>
            </a:r>
            <a:r>
              <a:rPr lang="es-MX" dirty="0" err="1" smtClean="0"/>
              <a:t>future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reservation</a:t>
            </a:r>
            <a:r>
              <a:rPr lang="es-MX" dirty="0" smtClean="0"/>
              <a:t> in </a:t>
            </a:r>
            <a:r>
              <a:rPr lang="es-MX" dirty="0" err="1" smtClean="0"/>
              <a:t>advance</a:t>
            </a:r>
            <a:r>
              <a:rPr lang="es-MX" dirty="0" smtClean="0"/>
              <a:t>,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save</a:t>
            </a:r>
            <a:r>
              <a:rPr lang="es-MX" dirty="0" smtClean="0"/>
              <a:t> a </a:t>
            </a:r>
            <a:r>
              <a:rPr lang="es-MX" dirty="0" err="1" smtClean="0"/>
              <a:t>lot</a:t>
            </a:r>
            <a:r>
              <a:rPr lang="es-MX" dirty="0" smtClean="0"/>
              <a:t> of </a:t>
            </a:r>
            <a:r>
              <a:rPr lang="es-MX" dirty="0" err="1" smtClean="0"/>
              <a:t>money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She’ll</a:t>
            </a:r>
            <a:r>
              <a:rPr lang="es-MX" dirty="0" smtClean="0"/>
              <a:t> miss </a:t>
            </a:r>
            <a:r>
              <a:rPr lang="es-MX" dirty="0" err="1" smtClean="0"/>
              <a:t>the</a:t>
            </a:r>
            <a:r>
              <a:rPr lang="es-MX" dirty="0" smtClean="0"/>
              <a:t> 11:00 </a:t>
            </a:r>
            <a:r>
              <a:rPr lang="es-MX" dirty="0" err="1" smtClean="0"/>
              <a:t>shuttle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doesn’t</a:t>
            </a:r>
            <a:r>
              <a:rPr lang="es-MX" dirty="0" smtClean="0"/>
              <a:t> </a:t>
            </a:r>
            <a:r>
              <a:rPr lang="es-MX" dirty="0" err="1" smtClean="0"/>
              <a:t>check</a:t>
            </a:r>
            <a:r>
              <a:rPr lang="es-MX" dirty="0" smtClean="0"/>
              <a:t> </a:t>
            </a:r>
            <a:r>
              <a:rPr lang="es-MX" dirty="0" err="1" smtClean="0"/>
              <a:t>out</a:t>
            </a:r>
            <a:r>
              <a:rPr lang="es-MX" dirty="0" smtClean="0"/>
              <a:t> </a:t>
            </a:r>
            <a:r>
              <a:rPr lang="es-MX" dirty="0" err="1" smtClean="0"/>
              <a:t>early</a:t>
            </a:r>
            <a:r>
              <a:rPr lang="es-MX" dirty="0" smtClean="0"/>
              <a:t> </a:t>
            </a:r>
            <a:r>
              <a:rPr lang="es-MX" dirty="0" err="1" smtClean="0"/>
              <a:t>today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If</a:t>
            </a:r>
            <a:r>
              <a:rPr lang="es-MX" dirty="0" smtClean="0"/>
              <a:t> a </a:t>
            </a:r>
            <a:r>
              <a:rPr lang="es-MX" dirty="0" err="1" smtClean="0"/>
              <a:t>guest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in a </a:t>
            </a:r>
            <a:r>
              <a:rPr lang="es-MX" dirty="0" err="1" smtClean="0"/>
              <a:t>hurry</a:t>
            </a:r>
            <a:r>
              <a:rPr lang="es-MX" dirty="0" smtClean="0"/>
              <a:t>, a taxi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faster</a:t>
            </a:r>
            <a:r>
              <a:rPr lang="es-MX" dirty="0" smtClean="0"/>
              <a:t>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shuttle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call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room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evening</a:t>
            </a:r>
            <a:r>
              <a:rPr lang="es-MX" dirty="0" smtClean="0"/>
              <a:t> 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are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messages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request</a:t>
            </a:r>
            <a:r>
              <a:rPr lang="es-MX" dirty="0" smtClean="0"/>
              <a:t>  a suite,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usually</a:t>
            </a:r>
            <a:r>
              <a:rPr lang="es-MX" dirty="0" smtClean="0"/>
              <a:t> </a:t>
            </a:r>
            <a:r>
              <a:rPr lang="es-MX" dirty="0" err="1" smtClean="0"/>
              <a:t>get</a:t>
            </a:r>
            <a:r>
              <a:rPr lang="es-MX" dirty="0" smtClean="0"/>
              <a:t> free </a:t>
            </a:r>
            <a:r>
              <a:rPr lang="es-MX" dirty="0" err="1" smtClean="0"/>
              <a:t>breakfast</a:t>
            </a:r>
            <a:r>
              <a:rPr lang="es-MX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dirty="0" smtClean="0"/>
              <a:t>______ </a:t>
            </a:r>
            <a:r>
              <a:rPr lang="es-MX" dirty="0" err="1" smtClean="0"/>
              <a:t>You´ll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pay</a:t>
            </a:r>
            <a:r>
              <a:rPr lang="es-MX" dirty="0" smtClean="0"/>
              <a:t> a </a:t>
            </a:r>
            <a:r>
              <a:rPr lang="es-MX" dirty="0" err="1" smtClean="0"/>
              <a:t>daily</a:t>
            </a:r>
            <a:r>
              <a:rPr lang="es-MX" dirty="0" smtClean="0"/>
              <a:t> </a:t>
            </a:r>
            <a:r>
              <a:rPr lang="es-MX" dirty="0" err="1" smtClean="0"/>
              <a:t>fee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wireless</a:t>
            </a:r>
            <a:r>
              <a:rPr lang="es-MX" dirty="0" smtClean="0"/>
              <a:t> </a:t>
            </a:r>
            <a:r>
              <a:rPr lang="es-MX" dirty="0" err="1" smtClean="0"/>
              <a:t>service</a:t>
            </a:r>
            <a:r>
              <a:rPr lang="es-MX" dirty="0" smtClean="0"/>
              <a:t>. 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994" y="3824422"/>
            <a:ext cx="1485313" cy="238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7175" y="1415560"/>
            <a:ext cx="86010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/>
              <a:t>Answer</a:t>
            </a:r>
            <a:r>
              <a:rPr lang="es-MX" sz="3200" b="1" dirty="0"/>
              <a:t> </a:t>
            </a:r>
            <a:r>
              <a:rPr lang="es-MX" sz="3200" b="1" dirty="0" smtClean="0"/>
              <a:t>Key</a:t>
            </a:r>
          </a:p>
          <a:p>
            <a:pPr algn="ctr"/>
            <a:endParaRPr lang="es-MX" sz="3200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smtClean="0"/>
              <a:t>Factual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make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reservation</a:t>
            </a:r>
            <a:r>
              <a:rPr lang="es-MX" dirty="0"/>
              <a:t> in </a:t>
            </a:r>
            <a:r>
              <a:rPr lang="es-MX" dirty="0" err="1"/>
              <a:t>advance</a:t>
            </a:r>
            <a:r>
              <a:rPr lang="es-MX" dirty="0"/>
              <a:t>,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save</a:t>
            </a:r>
            <a:r>
              <a:rPr lang="es-MX" dirty="0"/>
              <a:t> a </a:t>
            </a:r>
            <a:r>
              <a:rPr lang="es-MX" dirty="0" err="1"/>
              <a:t>lot</a:t>
            </a:r>
            <a:r>
              <a:rPr lang="es-MX" dirty="0"/>
              <a:t> of </a:t>
            </a:r>
            <a:r>
              <a:rPr lang="es-MX" dirty="0" err="1"/>
              <a:t>money</a:t>
            </a:r>
            <a:r>
              <a:rPr lang="es-MX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err="1" smtClean="0"/>
              <a:t>Future</a:t>
            </a:r>
            <a:r>
              <a:rPr lang="es-MX" dirty="0" smtClean="0"/>
              <a:t> </a:t>
            </a:r>
            <a:r>
              <a:rPr lang="es-MX" dirty="0" err="1"/>
              <a:t>She’ll</a:t>
            </a:r>
            <a:r>
              <a:rPr lang="es-MX" dirty="0"/>
              <a:t> miss </a:t>
            </a:r>
            <a:r>
              <a:rPr lang="es-MX" dirty="0" err="1"/>
              <a:t>the</a:t>
            </a:r>
            <a:r>
              <a:rPr lang="es-MX" dirty="0"/>
              <a:t> 11:00 </a:t>
            </a:r>
            <a:r>
              <a:rPr lang="es-MX" dirty="0" err="1"/>
              <a:t>shuttle</a:t>
            </a:r>
            <a:r>
              <a:rPr lang="es-MX" dirty="0"/>
              <a:t>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she</a:t>
            </a:r>
            <a:r>
              <a:rPr lang="es-MX" dirty="0"/>
              <a:t> </a:t>
            </a:r>
            <a:r>
              <a:rPr lang="es-MX" dirty="0" err="1"/>
              <a:t>doesn’t</a:t>
            </a:r>
            <a:r>
              <a:rPr lang="es-MX" dirty="0"/>
              <a:t> </a:t>
            </a:r>
            <a:r>
              <a:rPr lang="es-MX" dirty="0" err="1"/>
              <a:t>check</a:t>
            </a:r>
            <a:r>
              <a:rPr lang="es-MX" dirty="0"/>
              <a:t> </a:t>
            </a:r>
            <a:r>
              <a:rPr lang="es-MX" dirty="0" err="1"/>
              <a:t>out</a:t>
            </a:r>
            <a:r>
              <a:rPr lang="es-MX" dirty="0"/>
              <a:t> </a:t>
            </a:r>
            <a:r>
              <a:rPr lang="es-MX" dirty="0" err="1"/>
              <a:t>early</a:t>
            </a:r>
            <a:r>
              <a:rPr lang="es-MX" dirty="0"/>
              <a:t> </a:t>
            </a:r>
            <a:r>
              <a:rPr lang="es-MX" dirty="0" err="1"/>
              <a:t>today</a:t>
            </a:r>
            <a:r>
              <a:rPr lang="es-MX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smtClean="0"/>
              <a:t>Factual</a:t>
            </a:r>
            <a:r>
              <a:rPr lang="es-MX" dirty="0" smtClean="0"/>
              <a:t> </a:t>
            </a:r>
            <a:r>
              <a:rPr lang="es-MX" dirty="0" err="1"/>
              <a:t>If</a:t>
            </a:r>
            <a:r>
              <a:rPr lang="es-MX" dirty="0"/>
              <a:t> a </a:t>
            </a:r>
            <a:r>
              <a:rPr lang="es-MX" dirty="0" err="1"/>
              <a:t>guest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in a </a:t>
            </a:r>
            <a:r>
              <a:rPr lang="es-MX" dirty="0" err="1"/>
              <a:t>hurry</a:t>
            </a:r>
            <a:r>
              <a:rPr lang="es-MX" dirty="0"/>
              <a:t>, a taxi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faster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shuttle</a:t>
            </a:r>
            <a:r>
              <a:rPr lang="es-MX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err="1" smtClean="0"/>
              <a:t>Future</a:t>
            </a:r>
            <a:r>
              <a:rPr lang="es-MX" dirty="0" smtClean="0"/>
              <a:t> 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will</a:t>
            </a:r>
            <a:r>
              <a:rPr lang="es-MX" dirty="0"/>
              <a:t> </a:t>
            </a:r>
            <a:r>
              <a:rPr lang="es-MX" dirty="0" err="1"/>
              <a:t>call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room</a:t>
            </a:r>
            <a:r>
              <a:rPr lang="es-MX" dirty="0"/>
              <a:t> </a:t>
            </a:r>
            <a:r>
              <a:rPr lang="es-MX" dirty="0" err="1"/>
              <a:t>this</a:t>
            </a:r>
            <a:r>
              <a:rPr lang="es-MX" dirty="0"/>
              <a:t> </a:t>
            </a:r>
            <a:r>
              <a:rPr lang="es-MX" dirty="0" err="1"/>
              <a:t>evening</a:t>
            </a:r>
            <a:r>
              <a:rPr lang="es-MX" dirty="0"/>
              <a:t> 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there</a:t>
            </a:r>
            <a:r>
              <a:rPr lang="es-MX" dirty="0"/>
              <a:t> are </a:t>
            </a:r>
            <a:r>
              <a:rPr lang="es-MX" dirty="0" err="1"/>
              <a:t>any</a:t>
            </a:r>
            <a:r>
              <a:rPr lang="es-MX" dirty="0"/>
              <a:t> </a:t>
            </a:r>
            <a:r>
              <a:rPr lang="es-MX" dirty="0" err="1"/>
              <a:t>messages</a:t>
            </a:r>
            <a:r>
              <a:rPr lang="es-MX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smtClean="0"/>
              <a:t>Factual</a:t>
            </a:r>
            <a:r>
              <a:rPr lang="es-MX" dirty="0" smtClean="0"/>
              <a:t>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request</a:t>
            </a:r>
            <a:r>
              <a:rPr lang="es-MX" dirty="0"/>
              <a:t>  a suite,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usually</a:t>
            </a:r>
            <a:r>
              <a:rPr lang="es-MX" dirty="0"/>
              <a:t> </a:t>
            </a:r>
            <a:r>
              <a:rPr lang="es-MX" dirty="0" err="1"/>
              <a:t>get</a:t>
            </a:r>
            <a:r>
              <a:rPr lang="es-MX" dirty="0"/>
              <a:t> free </a:t>
            </a:r>
            <a:r>
              <a:rPr lang="es-MX" dirty="0" err="1"/>
              <a:t>breakfast</a:t>
            </a:r>
            <a:r>
              <a:rPr lang="es-MX" dirty="0"/>
              <a:t>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MX" u="sng" dirty="0" err="1" smtClean="0"/>
              <a:t>Future</a:t>
            </a:r>
            <a:r>
              <a:rPr lang="es-MX" dirty="0" smtClean="0"/>
              <a:t>  </a:t>
            </a:r>
            <a:r>
              <a:rPr lang="es-MX" dirty="0" err="1"/>
              <a:t>You´ll</a:t>
            </a:r>
            <a:r>
              <a:rPr lang="es-MX" dirty="0"/>
              <a:t> </a:t>
            </a:r>
            <a:r>
              <a:rPr lang="es-MX" dirty="0" err="1"/>
              <a:t>have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pay</a:t>
            </a:r>
            <a:r>
              <a:rPr lang="es-MX" dirty="0"/>
              <a:t> a </a:t>
            </a:r>
            <a:r>
              <a:rPr lang="es-MX" dirty="0" err="1"/>
              <a:t>daily</a:t>
            </a:r>
            <a:r>
              <a:rPr lang="es-MX" dirty="0"/>
              <a:t> </a:t>
            </a:r>
            <a:r>
              <a:rPr lang="es-MX" dirty="0" err="1"/>
              <a:t>fee</a:t>
            </a:r>
            <a:r>
              <a:rPr lang="es-MX" dirty="0"/>
              <a:t>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want</a:t>
            </a:r>
            <a:r>
              <a:rPr lang="es-MX" dirty="0"/>
              <a:t> </a:t>
            </a:r>
            <a:r>
              <a:rPr lang="es-MX" dirty="0" err="1"/>
              <a:t>wireless</a:t>
            </a:r>
            <a:r>
              <a:rPr lang="es-MX" dirty="0"/>
              <a:t> </a:t>
            </a:r>
            <a:r>
              <a:rPr lang="es-MX" dirty="0" err="1"/>
              <a:t>service</a:t>
            </a:r>
            <a:r>
              <a:rPr lang="es-MX" dirty="0"/>
              <a:t>. 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57175" y="1415560"/>
            <a:ext cx="860107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Exercises</a:t>
            </a:r>
            <a:endParaRPr lang="es-MX" sz="2000" b="1" dirty="0"/>
          </a:p>
          <a:p>
            <a:pPr algn="ctr"/>
            <a:endParaRPr lang="es-MX" dirty="0"/>
          </a:p>
          <a:p>
            <a:r>
              <a:rPr lang="es-MX" dirty="0" err="1" smtClean="0"/>
              <a:t>Instructions</a:t>
            </a:r>
            <a:r>
              <a:rPr lang="es-MX" dirty="0" smtClean="0"/>
              <a:t>: Complete </a:t>
            </a:r>
            <a:r>
              <a:rPr lang="es-MX" dirty="0" err="1" smtClean="0"/>
              <a:t>the</a:t>
            </a:r>
            <a:r>
              <a:rPr lang="es-MX" dirty="0" smtClean="0"/>
              <a:t> real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statements</a:t>
            </a:r>
            <a:r>
              <a:rPr lang="es-MX" dirty="0" smtClean="0"/>
              <a:t> and </a:t>
            </a:r>
            <a:r>
              <a:rPr lang="es-MX" dirty="0" err="1" smtClean="0"/>
              <a:t>questions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correct</a:t>
            </a:r>
            <a:r>
              <a:rPr lang="es-MX" dirty="0" smtClean="0"/>
              <a:t> </a:t>
            </a:r>
            <a:r>
              <a:rPr lang="es-MX" dirty="0" err="1" smtClean="0"/>
              <a:t>forms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verbs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 smtClean="0"/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_____________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order</a:t>
            </a:r>
            <a:r>
              <a:rPr lang="es-MX" dirty="0" smtClean="0"/>
              <a:t> </a:t>
            </a:r>
            <a:r>
              <a:rPr lang="es-MX" dirty="0" err="1" smtClean="0"/>
              <a:t>breakfast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restaurant </a:t>
            </a:r>
            <a:r>
              <a:rPr lang="es-MX" dirty="0" err="1" smtClean="0"/>
              <a:t>if</a:t>
            </a:r>
            <a:r>
              <a:rPr lang="es-MX" dirty="0" smtClean="0"/>
              <a:t> _____________.</a:t>
            </a:r>
          </a:p>
          <a:p>
            <a:r>
              <a:rPr lang="es-MX" sz="900" dirty="0" smtClean="0"/>
              <a:t>                      </a:t>
            </a:r>
            <a:r>
              <a:rPr lang="es-MX" sz="900" dirty="0" err="1" smtClean="0"/>
              <a:t>you</a:t>
            </a:r>
            <a:r>
              <a:rPr lang="es-MX" sz="900" dirty="0" smtClean="0"/>
              <a:t>/</a:t>
            </a:r>
            <a:r>
              <a:rPr lang="es-MX" sz="900" dirty="0" err="1" smtClean="0"/>
              <a:t>not</a:t>
            </a:r>
            <a:r>
              <a:rPr lang="es-MX" sz="900" dirty="0" smtClean="0"/>
              <a:t>/be </a:t>
            </a:r>
            <a:r>
              <a:rPr lang="es-MX" sz="900" dirty="0" err="1" smtClean="0"/>
              <a:t>able</a:t>
            </a:r>
            <a:r>
              <a:rPr lang="es-MX" sz="900" dirty="0" smtClean="0"/>
              <a:t>                                                                                                                                                                         </a:t>
            </a:r>
            <a:r>
              <a:rPr lang="es-MX" sz="900" dirty="0" err="1" smtClean="0"/>
              <a:t>you</a:t>
            </a:r>
            <a:r>
              <a:rPr lang="es-MX" sz="900" dirty="0" smtClean="0"/>
              <a:t>/ </a:t>
            </a:r>
            <a:r>
              <a:rPr lang="es-MX" sz="900" dirty="0" err="1" smtClean="0"/>
              <a:t>not</a:t>
            </a:r>
            <a:r>
              <a:rPr lang="es-MX" sz="900" dirty="0" smtClean="0"/>
              <a:t>/ </a:t>
            </a:r>
            <a:r>
              <a:rPr lang="es-MX" sz="900" dirty="0" err="1" smtClean="0"/>
              <a:t>hurry</a:t>
            </a:r>
            <a:endParaRPr lang="es-MX" dirty="0"/>
          </a:p>
          <a:p>
            <a:r>
              <a:rPr lang="es-MX" dirty="0" smtClean="0"/>
              <a:t>2.   </a:t>
            </a:r>
            <a:r>
              <a:rPr lang="es-MX" dirty="0" err="1" smtClean="0"/>
              <a:t>If</a:t>
            </a:r>
            <a:r>
              <a:rPr lang="es-MX" dirty="0" smtClean="0"/>
              <a:t> _____________ a suite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cruise</a:t>
            </a:r>
            <a:r>
              <a:rPr lang="es-MX" dirty="0" smtClean="0"/>
              <a:t>, _____________ a </a:t>
            </a:r>
            <a:r>
              <a:rPr lang="es-MX" dirty="0" err="1" smtClean="0"/>
              <a:t>lot</a:t>
            </a:r>
            <a:r>
              <a:rPr lang="es-MX" dirty="0" smtClean="0"/>
              <a:t> more </a:t>
            </a:r>
            <a:r>
              <a:rPr lang="es-MX" dirty="0" err="1" smtClean="0"/>
              <a:t>comfortable</a:t>
            </a:r>
            <a:r>
              <a:rPr lang="es-MX" dirty="0" smtClean="0"/>
              <a:t>.</a:t>
            </a:r>
          </a:p>
          <a:p>
            <a:r>
              <a:rPr lang="es-MX" sz="900" dirty="0" smtClean="0"/>
              <a:t>                         </a:t>
            </a:r>
            <a:r>
              <a:rPr lang="es-MX" sz="900" dirty="0" err="1" smtClean="0"/>
              <a:t>They</a:t>
            </a:r>
            <a:r>
              <a:rPr lang="es-MX" sz="900" dirty="0" smtClean="0"/>
              <a:t>/ </a:t>
            </a:r>
            <a:r>
              <a:rPr lang="es-MX" sz="900" dirty="0" err="1" smtClean="0"/>
              <a:t>get</a:t>
            </a:r>
            <a:r>
              <a:rPr lang="es-MX" sz="900" dirty="0" smtClean="0"/>
              <a:t>                                                                                                                                                            </a:t>
            </a:r>
            <a:r>
              <a:rPr lang="es-MX" sz="900" dirty="0" err="1" smtClean="0"/>
              <a:t>They</a:t>
            </a:r>
            <a:r>
              <a:rPr lang="es-MX" sz="900" dirty="0" smtClean="0"/>
              <a:t>/ be</a:t>
            </a:r>
          </a:p>
          <a:p>
            <a:r>
              <a:rPr lang="es-MX" dirty="0" smtClean="0"/>
              <a:t>3.   _____________ a </a:t>
            </a:r>
            <a:r>
              <a:rPr lang="es-MX" dirty="0" err="1" smtClean="0"/>
              <a:t>room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a </a:t>
            </a:r>
            <a:r>
              <a:rPr lang="es-MX" dirty="0" err="1" smtClean="0"/>
              <a:t>king</a:t>
            </a:r>
            <a:r>
              <a:rPr lang="es-MX" dirty="0" smtClean="0"/>
              <a:t> </a:t>
            </a:r>
            <a:r>
              <a:rPr lang="es-MX" dirty="0" err="1" smtClean="0"/>
              <a:t>size</a:t>
            </a:r>
            <a:r>
              <a:rPr lang="es-MX" dirty="0" smtClean="0"/>
              <a:t> </a:t>
            </a:r>
            <a:r>
              <a:rPr lang="es-MX" dirty="0" err="1" smtClean="0"/>
              <a:t>bed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_____________ </a:t>
            </a:r>
            <a:r>
              <a:rPr lang="es-MX" dirty="0" err="1" smtClean="0"/>
              <a:t>affordable</a:t>
            </a:r>
            <a:r>
              <a:rPr lang="es-MX" dirty="0" smtClean="0"/>
              <a:t>?</a:t>
            </a:r>
          </a:p>
          <a:p>
            <a:r>
              <a:rPr lang="es-MX" sz="900" dirty="0" smtClean="0"/>
              <a:t>                       </a:t>
            </a:r>
            <a:r>
              <a:rPr lang="es-MX" sz="900" dirty="0" err="1" smtClean="0"/>
              <a:t>you</a:t>
            </a:r>
            <a:r>
              <a:rPr lang="es-MX" sz="900" dirty="0" smtClean="0"/>
              <a:t>/reserve                                                                                                                                                     </a:t>
            </a:r>
            <a:r>
              <a:rPr lang="es-MX" sz="900" dirty="0" err="1" smtClean="0"/>
              <a:t>it</a:t>
            </a:r>
            <a:r>
              <a:rPr lang="es-MX" sz="900" dirty="0" smtClean="0"/>
              <a:t>/be</a:t>
            </a:r>
            <a:endParaRPr lang="es-MX" sz="900" dirty="0"/>
          </a:p>
          <a:p>
            <a:r>
              <a:rPr lang="es-MX" dirty="0" smtClean="0"/>
              <a:t>4.   _____________ me a </a:t>
            </a:r>
            <a:r>
              <a:rPr lang="es-MX" dirty="0" err="1" smtClean="0"/>
              <a:t>hand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_____________ </a:t>
            </a:r>
            <a:r>
              <a:rPr lang="es-MX" dirty="0" err="1" smtClean="0"/>
              <a:t>help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luggage</a:t>
            </a:r>
            <a:r>
              <a:rPr lang="es-MX" dirty="0" smtClean="0"/>
              <a:t>?</a:t>
            </a:r>
          </a:p>
          <a:p>
            <a:r>
              <a:rPr lang="es-MX" sz="900" dirty="0" smtClean="0"/>
              <a:t>                    </a:t>
            </a:r>
            <a:r>
              <a:rPr lang="es-MX" sz="900" dirty="0" err="1" smtClean="0"/>
              <a:t>someone</a:t>
            </a:r>
            <a:r>
              <a:rPr lang="es-MX" sz="900" dirty="0" smtClean="0"/>
              <a:t>/ </a:t>
            </a:r>
            <a:r>
              <a:rPr lang="es-MX" sz="900" dirty="0" err="1" smtClean="0"/>
              <a:t>give</a:t>
            </a:r>
            <a:r>
              <a:rPr lang="es-MX" sz="900" dirty="0" smtClean="0"/>
              <a:t>                                                                                         I/ </a:t>
            </a:r>
            <a:r>
              <a:rPr lang="es-MX" sz="900" dirty="0" err="1" smtClean="0"/>
              <a:t>need</a:t>
            </a:r>
            <a:endParaRPr lang="es-MX" sz="900" dirty="0" smtClean="0"/>
          </a:p>
          <a:p>
            <a:r>
              <a:rPr lang="es-MX" dirty="0" smtClean="0"/>
              <a:t>5.   </a:t>
            </a:r>
            <a:r>
              <a:rPr lang="es-MX" dirty="0" err="1" smtClean="0"/>
              <a:t>Who</a:t>
            </a:r>
            <a:r>
              <a:rPr lang="es-MX" dirty="0" smtClean="0"/>
              <a:t> _____________ </a:t>
            </a:r>
            <a:r>
              <a:rPr lang="es-MX" dirty="0" err="1" smtClean="0"/>
              <a:t>if</a:t>
            </a:r>
            <a:r>
              <a:rPr lang="es-MX" dirty="0" smtClean="0"/>
              <a:t> _____________ </a:t>
            </a:r>
            <a:r>
              <a:rPr lang="es-MX" dirty="0" err="1" smtClean="0"/>
              <a:t>laundry</a:t>
            </a:r>
            <a:r>
              <a:rPr lang="es-MX" dirty="0" smtClean="0"/>
              <a:t> </a:t>
            </a:r>
            <a:r>
              <a:rPr lang="es-MX" dirty="0" err="1" smtClean="0"/>
              <a:t>service</a:t>
            </a:r>
            <a:r>
              <a:rPr lang="es-MX" dirty="0" smtClean="0"/>
              <a:t>?</a:t>
            </a:r>
            <a:endParaRPr lang="es-MX" dirty="0"/>
          </a:p>
          <a:p>
            <a:r>
              <a:rPr lang="es-MX" sz="800" dirty="0" smtClean="0"/>
              <a:t>                                               </a:t>
            </a:r>
            <a:r>
              <a:rPr lang="es-MX" sz="800" dirty="0" err="1" smtClean="0"/>
              <a:t>we</a:t>
            </a:r>
            <a:r>
              <a:rPr lang="es-MX" sz="800" dirty="0" smtClean="0"/>
              <a:t>/ </a:t>
            </a:r>
            <a:r>
              <a:rPr lang="es-MX" sz="800" dirty="0" err="1" smtClean="0"/>
              <a:t>call</a:t>
            </a:r>
            <a:r>
              <a:rPr lang="es-MX" sz="800" dirty="0" smtClean="0"/>
              <a:t>                                                                 </a:t>
            </a:r>
            <a:r>
              <a:rPr lang="es-MX" sz="800" dirty="0" err="1" smtClean="0"/>
              <a:t>we</a:t>
            </a:r>
            <a:r>
              <a:rPr lang="es-MX" sz="800" dirty="0" smtClean="0"/>
              <a:t>/ </a:t>
            </a:r>
            <a:r>
              <a:rPr lang="es-MX" sz="800" dirty="0" err="1" smtClean="0"/>
              <a:t>need</a:t>
            </a:r>
            <a:endParaRPr lang="es-MX" sz="800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FontTx/>
              <a:buAutoNum type="arabicPeriod"/>
            </a:pPr>
            <a:endParaRPr lang="es-MX" dirty="0"/>
          </a:p>
          <a:p>
            <a:pPr marL="342900" indent="-342900">
              <a:buAutoNum type="arabicPeriod"/>
            </a:pPr>
            <a:endParaRPr lang="es-MX" dirty="0" smtClean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165" y="5166315"/>
            <a:ext cx="2558339" cy="100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67029" y="1438135"/>
            <a:ext cx="822007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/>
              <a:t>Answer</a:t>
            </a:r>
            <a:r>
              <a:rPr lang="es-MX" sz="3200" b="1" dirty="0"/>
              <a:t> </a:t>
            </a:r>
            <a:r>
              <a:rPr lang="es-MX" sz="3200" b="1" dirty="0" smtClean="0"/>
              <a:t>Key</a:t>
            </a:r>
            <a:endParaRPr lang="es-MX" sz="3200" b="1" dirty="0"/>
          </a:p>
          <a:p>
            <a:pPr lvl="0" algn="ctr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 err="1">
                <a:solidFill>
                  <a:prstClr val="black"/>
                </a:solidFill>
              </a:rPr>
              <a:t>Instructions</a:t>
            </a:r>
            <a:r>
              <a:rPr lang="es-MX" dirty="0">
                <a:solidFill>
                  <a:prstClr val="black"/>
                </a:solidFill>
              </a:rPr>
              <a:t>: 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real </a:t>
            </a:r>
            <a:r>
              <a:rPr lang="es-MX" dirty="0" err="1">
                <a:solidFill>
                  <a:prstClr val="black"/>
                </a:solidFill>
              </a:rPr>
              <a:t>conditional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statements</a:t>
            </a:r>
            <a:r>
              <a:rPr lang="es-MX" dirty="0">
                <a:solidFill>
                  <a:prstClr val="black"/>
                </a:solidFill>
              </a:rPr>
              <a:t> and </a:t>
            </a:r>
            <a:r>
              <a:rPr lang="es-MX" dirty="0" err="1">
                <a:solidFill>
                  <a:prstClr val="black"/>
                </a:solidFill>
              </a:rPr>
              <a:t>questions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with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correct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forms</a:t>
            </a:r>
            <a:r>
              <a:rPr lang="es-MX" dirty="0">
                <a:solidFill>
                  <a:prstClr val="black"/>
                </a:solidFill>
              </a:rPr>
              <a:t> of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verbs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es-MX" u="sng" dirty="0" err="1" smtClean="0">
                <a:solidFill>
                  <a:prstClr val="black"/>
                </a:solidFill>
              </a:rPr>
              <a:t>You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won’t</a:t>
            </a:r>
            <a:r>
              <a:rPr lang="es-MX" u="sng" dirty="0" smtClean="0">
                <a:solidFill>
                  <a:prstClr val="black"/>
                </a:solidFill>
              </a:rPr>
              <a:t> be </a:t>
            </a:r>
            <a:r>
              <a:rPr lang="es-MX" u="sng" dirty="0" err="1" smtClean="0">
                <a:solidFill>
                  <a:prstClr val="black"/>
                </a:solidFill>
              </a:rPr>
              <a:t>able</a:t>
            </a:r>
            <a:r>
              <a:rPr lang="es-MX" u="sng" dirty="0" smtClean="0">
                <a:solidFill>
                  <a:prstClr val="black"/>
                </a:solidFill>
              </a:rPr>
              <a:t>  </a:t>
            </a:r>
            <a:r>
              <a:rPr lang="es-MX" dirty="0" err="1">
                <a:solidFill>
                  <a:prstClr val="black"/>
                </a:solidFill>
              </a:rPr>
              <a:t>to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order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breakfast</a:t>
            </a:r>
            <a:r>
              <a:rPr lang="es-MX" dirty="0">
                <a:solidFill>
                  <a:prstClr val="black"/>
                </a:solidFill>
              </a:rPr>
              <a:t> at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restaurant </a:t>
            </a:r>
            <a:r>
              <a:rPr lang="es-MX" dirty="0" err="1">
                <a:solidFill>
                  <a:prstClr val="black"/>
                </a:solidFill>
              </a:rPr>
              <a:t>if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you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don’t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hurry</a:t>
            </a:r>
            <a:r>
              <a:rPr lang="es-MX" dirty="0" smtClean="0">
                <a:solidFill>
                  <a:prstClr val="black"/>
                </a:solidFill>
              </a:rPr>
              <a:t>.</a:t>
            </a:r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es-MX" dirty="0" err="1">
                <a:solidFill>
                  <a:prstClr val="black"/>
                </a:solidFill>
              </a:rPr>
              <a:t>If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they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get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smtClean="0">
                <a:solidFill>
                  <a:prstClr val="black"/>
                </a:solidFill>
              </a:rPr>
              <a:t>a </a:t>
            </a:r>
            <a:r>
              <a:rPr lang="es-MX" dirty="0">
                <a:solidFill>
                  <a:prstClr val="black"/>
                </a:solidFill>
              </a:rPr>
              <a:t>suite </a:t>
            </a:r>
            <a:r>
              <a:rPr lang="es-MX" dirty="0" err="1">
                <a:solidFill>
                  <a:prstClr val="black"/>
                </a:solidFill>
              </a:rPr>
              <a:t>on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their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next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cruise</a:t>
            </a:r>
            <a:r>
              <a:rPr lang="es-MX" dirty="0">
                <a:solidFill>
                  <a:prstClr val="black"/>
                </a:solidFill>
              </a:rPr>
              <a:t>, </a:t>
            </a:r>
            <a:r>
              <a:rPr lang="es-MX" u="sng" dirty="0" err="1" smtClean="0">
                <a:solidFill>
                  <a:prstClr val="black"/>
                </a:solidFill>
              </a:rPr>
              <a:t>they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will</a:t>
            </a:r>
            <a:r>
              <a:rPr lang="es-MX" u="sng" dirty="0" smtClean="0">
                <a:solidFill>
                  <a:prstClr val="black"/>
                </a:solidFill>
              </a:rPr>
              <a:t> be </a:t>
            </a:r>
            <a:r>
              <a:rPr lang="es-MX" dirty="0" smtClean="0">
                <a:solidFill>
                  <a:prstClr val="black"/>
                </a:solidFill>
              </a:rPr>
              <a:t>a </a:t>
            </a:r>
            <a:r>
              <a:rPr lang="es-MX" dirty="0" err="1">
                <a:solidFill>
                  <a:prstClr val="black"/>
                </a:solidFill>
              </a:rPr>
              <a:t>lot</a:t>
            </a:r>
            <a:r>
              <a:rPr lang="es-MX" dirty="0">
                <a:solidFill>
                  <a:prstClr val="black"/>
                </a:solidFill>
              </a:rPr>
              <a:t> more </a:t>
            </a:r>
            <a:r>
              <a:rPr lang="es-MX" dirty="0" err="1">
                <a:solidFill>
                  <a:prstClr val="black"/>
                </a:solidFill>
              </a:rPr>
              <a:t>comfortable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marL="342900" lvl="0" indent="-342900">
              <a:buFontTx/>
              <a:buAutoNum type="arabicPeriod"/>
            </a:pPr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es-MX" u="sng" dirty="0" err="1" smtClean="0">
                <a:solidFill>
                  <a:prstClr val="black"/>
                </a:solidFill>
              </a:rPr>
              <a:t>Will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you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>
                <a:solidFill>
                  <a:prstClr val="black"/>
                </a:solidFill>
              </a:rPr>
              <a:t>r</a:t>
            </a:r>
            <a:r>
              <a:rPr lang="es-MX" u="sng" dirty="0" smtClean="0">
                <a:solidFill>
                  <a:prstClr val="black"/>
                </a:solidFill>
              </a:rPr>
              <a:t>eserve </a:t>
            </a:r>
            <a:r>
              <a:rPr lang="es-MX" dirty="0" smtClean="0">
                <a:solidFill>
                  <a:prstClr val="black"/>
                </a:solidFill>
              </a:rPr>
              <a:t>a </a:t>
            </a:r>
            <a:r>
              <a:rPr lang="es-MX" dirty="0" err="1">
                <a:solidFill>
                  <a:prstClr val="black"/>
                </a:solidFill>
              </a:rPr>
              <a:t>room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with</a:t>
            </a:r>
            <a:r>
              <a:rPr lang="es-MX" dirty="0">
                <a:solidFill>
                  <a:prstClr val="black"/>
                </a:solidFill>
              </a:rPr>
              <a:t> a </a:t>
            </a:r>
            <a:r>
              <a:rPr lang="es-MX" dirty="0" err="1">
                <a:solidFill>
                  <a:prstClr val="black"/>
                </a:solidFill>
              </a:rPr>
              <a:t>king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size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bed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if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it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is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affordable</a:t>
            </a:r>
            <a:r>
              <a:rPr lang="es-MX" dirty="0">
                <a:solidFill>
                  <a:prstClr val="black"/>
                </a:solidFill>
              </a:rPr>
              <a:t>?</a:t>
            </a:r>
          </a:p>
          <a:p>
            <a:pPr marL="342900" lvl="0" indent="-342900">
              <a:buFontTx/>
              <a:buAutoNum type="arabicPeriod"/>
            </a:pPr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es-MX" u="sng" dirty="0" err="1" smtClean="0">
                <a:solidFill>
                  <a:prstClr val="black"/>
                </a:solidFill>
              </a:rPr>
              <a:t>Will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someone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give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smtClean="0">
                <a:solidFill>
                  <a:prstClr val="black"/>
                </a:solidFill>
              </a:rPr>
              <a:t>me </a:t>
            </a:r>
            <a:r>
              <a:rPr lang="es-MX" dirty="0">
                <a:solidFill>
                  <a:prstClr val="black"/>
                </a:solidFill>
              </a:rPr>
              <a:t>a </a:t>
            </a:r>
            <a:r>
              <a:rPr lang="es-MX" dirty="0" err="1">
                <a:solidFill>
                  <a:prstClr val="black"/>
                </a:solidFill>
              </a:rPr>
              <a:t>hand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if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smtClean="0">
                <a:solidFill>
                  <a:prstClr val="black"/>
                </a:solidFill>
              </a:rPr>
              <a:t>I </a:t>
            </a:r>
            <a:r>
              <a:rPr lang="es-MX" u="sng" dirty="0" err="1" smtClean="0">
                <a:solidFill>
                  <a:prstClr val="black"/>
                </a:solidFill>
              </a:rPr>
              <a:t>need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help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with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my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luggage</a:t>
            </a:r>
            <a:r>
              <a:rPr lang="es-MX" dirty="0">
                <a:solidFill>
                  <a:prstClr val="black"/>
                </a:solidFill>
              </a:rPr>
              <a:t>?</a:t>
            </a:r>
          </a:p>
          <a:p>
            <a:pPr marL="342900" lvl="0" indent="-342900">
              <a:buFontTx/>
              <a:buAutoNum type="arabicPeriod"/>
            </a:pPr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buFontTx/>
              <a:buAutoNum type="arabicPeriod"/>
            </a:pPr>
            <a:r>
              <a:rPr lang="es-MX" dirty="0" err="1">
                <a:solidFill>
                  <a:prstClr val="black"/>
                </a:solidFill>
              </a:rPr>
              <a:t>Who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will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we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call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if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we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u="sng" dirty="0" err="1" smtClean="0">
                <a:solidFill>
                  <a:prstClr val="black"/>
                </a:solidFill>
              </a:rPr>
              <a:t>need</a:t>
            </a:r>
            <a:r>
              <a:rPr lang="es-MX" u="sng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laundry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service</a:t>
            </a:r>
            <a:r>
              <a:rPr lang="es-MX" dirty="0">
                <a:solidFill>
                  <a:prstClr val="black"/>
                </a:solidFill>
              </a:rPr>
              <a:t>?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67029" y="1438135"/>
            <a:ext cx="822007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prstClr val="black"/>
                </a:solidFill>
              </a:rPr>
              <a:t>Matching</a:t>
            </a:r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 err="1" smtClean="0">
                <a:solidFill>
                  <a:prstClr val="black"/>
                </a:solidFill>
              </a:rPr>
              <a:t>activity</a:t>
            </a:r>
            <a:endParaRPr lang="es-MX" sz="3200" b="1" dirty="0" smtClean="0">
              <a:solidFill>
                <a:prstClr val="black"/>
              </a:solidFill>
            </a:endParaRPr>
          </a:p>
          <a:p>
            <a:pPr algn="ctr"/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r>
              <a:rPr lang="es-MX" dirty="0" smtClean="0">
                <a:solidFill>
                  <a:prstClr val="black"/>
                </a:solidFill>
              </a:rPr>
              <a:t>Match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two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sentences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halves</a:t>
            </a:r>
            <a:r>
              <a:rPr lang="es-MX" dirty="0" smtClean="0">
                <a:solidFill>
                  <a:prstClr val="black"/>
                </a:solidFill>
              </a:rPr>
              <a:t> and </a:t>
            </a:r>
            <a:r>
              <a:rPr lang="es-MX" dirty="0" err="1" smtClean="0">
                <a:solidFill>
                  <a:prstClr val="black"/>
                </a:solidFill>
              </a:rPr>
              <a:t>write</a:t>
            </a:r>
            <a:r>
              <a:rPr lang="es-MX" dirty="0" smtClean="0">
                <a:solidFill>
                  <a:prstClr val="black"/>
                </a:solidFill>
              </a:rPr>
              <a:t> a-h </a:t>
            </a:r>
            <a:r>
              <a:rPr lang="es-MX" dirty="0" err="1" smtClean="0">
                <a:solidFill>
                  <a:prstClr val="black"/>
                </a:solidFill>
              </a:rPr>
              <a:t>next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numbers</a:t>
            </a:r>
            <a:r>
              <a:rPr lang="es-MX" dirty="0" smtClean="0">
                <a:solidFill>
                  <a:prstClr val="black"/>
                </a:solidFill>
              </a:rPr>
              <a:t> 1-8.</a:t>
            </a:r>
          </a:p>
          <a:p>
            <a:pPr algn="just"/>
            <a:endParaRPr lang="es-MX" dirty="0">
              <a:solidFill>
                <a:prstClr val="black"/>
              </a:solidFill>
            </a:endParaRPr>
          </a:p>
          <a:p>
            <a:pPr algn="just"/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31733"/>
              </p:ext>
            </p:extLst>
          </p:nvPr>
        </p:nvGraphicFramePr>
        <p:xfrm>
          <a:off x="1629066" y="2809009"/>
          <a:ext cx="6096000" cy="264363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048000"/>
                <a:gridCol w="3048000"/>
              </a:tblGrid>
              <a:tr h="357635">
                <a:tc>
                  <a:txBody>
                    <a:bodyPr/>
                    <a:lstStyle/>
                    <a:p>
                      <a:r>
                        <a:rPr lang="es-MX" sz="1400" b="0" dirty="0" smtClean="0"/>
                        <a:t>1.</a:t>
                      </a:r>
                      <a:r>
                        <a:rPr lang="es-MX" sz="1400" b="0" baseline="0" dirty="0" smtClean="0"/>
                        <a:t> ___</a:t>
                      </a:r>
                      <a:r>
                        <a:rPr lang="es-MX" sz="1400" b="0" baseline="0" dirty="0" err="1" smtClean="0"/>
                        <a:t>If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they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don’t</a:t>
                      </a:r>
                      <a:r>
                        <a:rPr lang="es-MX" sz="1400" b="0" baseline="0" dirty="0" smtClean="0"/>
                        <a:t> stop </a:t>
                      </a:r>
                      <a:r>
                        <a:rPr lang="es-MX" sz="1400" b="0" baseline="0" dirty="0" err="1" smtClean="0"/>
                        <a:t>that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noise</a:t>
                      </a:r>
                      <a:r>
                        <a:rPr lang="es-MX" sz="1400" b="0" baseline="0" dirty="0" smtClean="0"/>
                        <a:t>,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a. unless I have to babysit.</a:t>
                      </a:r>
                      <a:endParaRPr lang="es-MX" sz="1400" b="0" dirty="0" smtClean="0"/>
                    </a:p>
                    <a:p>
                      <a:endParaRPr lang="es-MX" sz="1400" b="0" dirty="0"/>
                    </a:p>
                  </a:txBody>
                  <a:tcPr/>
                </a:tc>
              </a:tr>
              <a:tr h="4997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2. ___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n-US" sz="1400" baseline="0" dirty="0" smtClean="0"/>
                        <a:t>If you can’t repair your headphones,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b. I'll go next door and complain.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3. ___ Ice </a:t>
                      </a:r>
                      <a:r>
                        <a:rPr lang="es-MX" sz="1400" dirty="0" err="1" smtClean="0"/>
                        <a:t>cream</a:t>
                      </a:r>
                      <a:r>
                        <a:rPr lang="es-MX" sz="1400" dirty="0" smtClean="0"/>
                        <a:t> </a:t>
                      </a:r>
                      <a:r>
                        <a:rPr lang="es-MX" sz="1400" dirty="0" err="1" smtClean="0"/>
                        <a:t>melts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c. you will need to buy new ones.</a:t>
                      </a:r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4. ___ </a:t>
                      </a:r>
                      <a:r>
                        <a:rPr lang="en-US" sz="1400" dirty="0" smtClean="0"/>
                        <a:t>I'll see you on Saturday night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if you fancy a chat.</a:t>
                      </a:r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5. ___ </a:t>
                      </a:r>
                      <a:r>
                        <a:rPr lang="es-MX" sz="1400" dirty="0" err="1" smtClean="0"/>
                        <a:t>Call</a:t>
                      </a:r>
                      <a:r>
                        <a:rPr lang="es-MX" sz="1400" dirty="0" smtClean="0"/>
                        <a:t> me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e. if you don't keep it in the freezer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702" y="1071765"/>
            <a:ext cx="1653673" cy="140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795" y="1615843"/>
            <a:ext cx="6531905" cy="4397976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44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Answer</a:t>
            </a:r>
            <a:r>
              <a:rPr lang="es-MX" sz="3200" b="1" dirty="0" smtClean="0"/>
              <a:t> Key</a:t>
            </a:r>
          </a:p>
          <a:p>
            <a:pPr algn="ctr"/>
            <a:endParaRPr lang="es-MX" sz="3200" b="1" dirty="0" smtClean="0"/>
          </a:p>
          <a:p>
            <a:pPr algn="ctr"/>
            <a:endParaRPr lang="es-MX" sz="3200" b="1" dirty="0" smtClean="0"/>
          </a:p>
          <a:p>
            <a:pPr algn="ctr"/>
            <a:endParaRPr lang="es-MX" sz="3200" b="1" dirty="0" smtClean="0"/>
          </a:p>
          <a:p>
            <a:pPr algn="ctr"/>
            <a:r>
              <a:rPr lang="es-MX" b="1" dirty="0" smtClean="0"/>
              <a:t> </a:t>
            </a:r>
            <a:endParaRPr lang="es-MX" b="1" dirty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075439"/>
              </p:ext>
            </p:extLst>
          </p:nvPr>
        </p:nvGraphicFramePr>
        <p:xfrm>
          <a:off x="1265274" y="2809009"/>
          <a:ext cx="6666614" cy="243027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333307"/>
                <a:gridCol w="3333307"/>
              </a:tblGrid>
              <a:tr h="357635">
                <a:tc>
                  <a:txBody>
                    <a:bodyPr/>
                    <a:lstStyle/>
                    <a:p>
                      <a:r>
                        <a:rPr lang="es-MX" sz="1400" b="0" dirty="0" smtClean="0"/>
                        <a:t>1.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u="sng" baseline="0" dirty="0" smtClean="0"/>
                        <a:t>b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If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they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don’t</a:t>
                      </a:r>
                      <a:r>
                        <a:rPr lang="es-MX" sz="1400" b="0" baseline="0" dirty="0" smtClean="0"/>
                        <a:t> stop </a:t>
                      </a:r>
                      <a:r>
                        <a:rPr lang="es-MX" sz="1400" b="0" baseline="0" dirty="0" err="1" smtClean="0"/>
                        <a:t>that</a:t>
                      </a:r>
                      <a:r>
                        <a:rPr lang="es-MX" sz="1400" b="0" baseline="0" dirty="0" smtClean="0"/>
                        <a:t> </a:t>
                      </a:r>
                      <a:r>
                        <a:rPr lang="es-MX" sz="1400" b="0" baseline="0" dirty="0" err="1" smtClean="0"/>
                        <a:t>noise</a:t>
                      </a:r>
                      <a:r>
                        <a:rPr lang="es-MX" sz="1400" b="0" baseline="0" dirty="0" smtClean="0"/>
                        <a:t>,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a. if I have to babysit.</a:t>
                      </a:r>
                      <a:endParaRPr lang="es-MX" sz="1400" b="0" dirty="0" smtClean="0"/>
                    </a:p>
                    <a:p>
                      <a:endParaRPr lang="es-MX" sz="1400" b="0" dirty="0"/>
                    </a:p>
                  </a:txBody>
                  <a:tcPr/>
                </a:tc>
              </a:tr>
              <a:tr h="4997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2. </a:t>
                      </a:r>
                      <a:r>
                        <a:rPr lang="es-MX" sz="1400" u="sng" dirty="0" smtClean="0"/>
                        <a:t>c</a:t>
                      </a:r>
                      <a:r>
                        <a:rPr lang="es-MX" sz="1400" baseline="0" dirty="0" smtClean="0"/>
                        <a:t>  </a:t>
                      </a:r>
                      <a:r>
                        <a:rPr lang="en-US" sz="1400" baseline="0" dirty="0" smtClean="0"/>
                        <a:t>If you can’t repair your headphones,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b. I'll go next door and complain.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3. </a:t>
                      </a:r>
                      <a:r>
                        <a:rPr lang="es-MX" sz="1400" u="sng" dirty="0" smtClean="0"/>
                        <a:t>e</a:t>
                      </a:r>
                      <a:r>
                        <a:rPr lang="es-MX" sz="1400" dirty="0" smtClean="0"/>
                        <a:t> Ice </a:t>
                      </a:r>
                      <a:r>
                        <a:rPr lang="es-MX" sz="1400" dirty="0" err="1" smtClean="0"/>
                        <a:t>cream</a:t>
                      </a:r>
                      <a:r>
                        <a:rPr lang="es-MX" sz="1400" dirty="0" smtClean="0"/>
                        <a:t> </a:t>
                      </a:r>
                      <a:r>
                        <a:rPr lang="es-MX" sz="1400" dirty="0" err="1" smtClean="0"/>
                        <a:t>melts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c. you will need to buy new ones.</a:t>
                      </a:r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4. </a:t>
                      </a:r>
                      <a:r>
                        <a:rPr lang="es-MX" sz="1400" u="sng" dirty="0" smtClean="0"/>
                        <a:t>a</a:t>
                      </a:r>
                      <a:r>
                        <a:rPr lang="es-MX" sz="1400" dirty="0" smtClean="0"/>
                        <a:t> </a:t>
                      </a:r>
                      <a:r>
                        <a:rPr lang="en-US" sz="1400" dirty="0" smtClean="0"/>
                        <a:t>I</a:t>
                      </a:r>
                      <a:r>
                        <a:rPr lang="en-US" sz="1400" baseline="0" dirty="0" smtClean="0"/>
                        <a:t> won’t</a:t>
                      </a:r>
                      <a:r>
                        <a:rPr lang="en-US" sz="1400" dirty="0" smtClean="0"/>
                        <a:t> see you on Saturday night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if you fancy a chat.</a:t>
                      </a:r>
                      <a:endParaRPr lang="es-MX" sz="1400" dirty="0"/>
                    </a:p>
                  </a:txBody>
                  <a:tcPr/>
                </a:tc>
              </a:tr>
              <a:tr h="357635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5. </a:t>
                      </a:r>
                      <a:r>
                        <a:rPr lang="es-MX" sz="1400" u="sng" dirty="0" smtClean="0"/>
                        <a:t>d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dirty="0" smtClean="0"/>
                        <a:t> </a:t>
                      </a:r>
                      <a:r>
                        <a:rPr lang="es-MX" sz="1400" dirty="0" err="1" smtClean="0"/>
                        <a:t>Call</a:t>
                      </a:r>
                      <a:r>
                        <a:rPr lang="es-MX" sz="1400" dirty="0" smtClean="0"/>
                        <a:t> me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e. if you don't keep it in the freezer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52704" y="1438135"/>
            <a:ext cx="822007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Exercises</a:t>
            </a:r>
            <a:endParaRPr lang="es-MX" sz="3200" b="1" dirty="0"/>
          </a:p>
          <a:p>
            <a:pPr lvl="0" algn="ctr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 err="1">
                <a:solidFill>
                  <a:prstClr val="black"/>
                </a:solidFill>
              </a:rPr>
              <a:t>Instructions</a:t>
            </a:r>
            <a:r>
              <a:rPr lang="es-MX" dirty="0">
                <a:solidFill>
                  <a:prstClr val="black"/>
                </a:solidFill>
              </a:rPr>
              <a:t>: 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statements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with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correct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forms</a:t>
            </a:r>
            <a:r>
              <a:rPr lang="es-MX" dirty="0">
                <a:solidFill>
                  <a:prstClr val="black"/>
                </a:solidFill>
              </a:rPr>
              <a:t> of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verbs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If you (wash) </a:t>
            </a:r>
            <a:r>
              <a:rPr lang="en-US" dirty="0"/>
              <a:t> __________ </a:t>
            </a:r>
            <a:r>
              <a:rPr lang="en-US" dirty="0"/>
              <a:t> the dishes, I (cook) </a:t>
            </a:r>
            <a:r>
              <a:rPr lang="en-US" dirty="0"/>
              <a:t>__________ </a:t>
            </a:r>
            <a:r>
              <a:rPr lang="en-US" dirty="0"/>
              <a:t>  dinner tonight.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If my dad (have) </a:t>
            </a:r>
            <a:r>
              <a:rPr lang="en-US" dirty="0"/>
              <a:t>__________ </a:t>
            </a:r>
            <a:r>
              <a:rPr lang="en-US" dirty="0"/>
              <a:t>  time next week, we (paint) </a:t>
            </a:r>
            <a:r>
              <a:rPr lang="en-US" dirty="0"/>
              <a:t>__________ </a:t>
            </a:r>
            <a:r>
              <a:rPr lang="en-US" dirty="0"/>
              <a:t>  my room.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 (learn) </a:t>
            </a:r>
            <a:r>
              <a:rPr lang="en-US" dirty="0"/>
              <a:t>__________ </a:t>
            </a:r>
            <a:r>
              <a:rPr lang="en-US" dirty="0"/>
              <a:t>  a lot about American history if you (visit) </a:t>
            </a:r>
            <a:r>
              <a:rPr lang="en-US" dirty="0"/>
              <a:t>__________ </a:t>
            </a:r>
            <a:r>
              <a:rPr lang="en-US" dirty="0"/>
              <a:t>the exhibition.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If the weather (be / not) </a:t>
            </a:r>
            <a:r>
              <a:rPr lang="en-US" dirty="0"/>
              <a:t>__________ </a:t>
            </a:r>
            <a:r>
              <a:rPr lang="en-US" dirty="0"/>
              <a:t>  too bad tomorrow, we (play) __________  golf.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(get / not) </a:t>
            </a:r>
            <a:r>
              <a:rPr lang="en-US" dirty="0"/>
              <a:t> __________ </a:t>
            </a:r>
            <a:r>
              <a:rPr lang="en-US" dirty="0"/>
              <a:t> there on time if we (catch / not) </a:t>
            </a:r>
            <a:r>
              <a:rPr lang="en-US" dirty="0"/>
              <a:t>__________ </a:t>
            </a:r>
            <a:r>
              <a:rPr lang="en-US" dirty="0"/>
              <a:t>  the bus.</a:t>
            </a:r>
          </a:p>
          <a:p>
            <a:pPr lvl="0"/>
            <a:endParaRPr lang="es-MX" dirty="0" smtClean="0">
              <a:solidFill>
                <a:prstClr val="black"/>
              </a:solidFill>
            </a:endParaRPr>
          </a:p>
          <a:p>
            <a:pPr lvl="0"/>
            <a:endParaRPr lang="es-MX" dirty="0" smtClean="0"/>
          </a:p>
          <a:p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97" y="4980191"/>
            <a:ext cx="1547915" cy="142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9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67029" y="1618889"/>
            <a:ext cx="822007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/>
              <a:t>Answer</a:t>
            </a:r>
            <a:r>
              <a:rPr lang="es-MX" sz="3200" b="1" dirty="0"/>
              <a:t> </a:t>
            </a:r>
            <a:r>
              <a:rPr lang="es-MX" sz="3200" b="1" dirty="0" smtClean="0"/>
              <a:t>Key</a:t>
            </a:r>
            <a:endParaRPr lang="es-MX" sz="3200" b="1" dirty="0"/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 err="1">
                <a:solidFill>
                  <a:prstClr val="black"/>
                </a:solidFill>
              </a:rPr>
              <a:t>Instructions</a:t>
            </a:r>
            <a:r>
              <a:rPr lang="es-MX" dirty="0">
                <a:solidFill>
                  <a:prstClr val="black"/>
                </a:solidFill>
              </a:rPr>
              <a:t>: 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statements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with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correct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forms</a:t>
            </a:r>
            <a:r>
              <a:rPr lang="es-MX" dirty="0">
                <a:solidFill>
                  <a:prstClr val="black"/>
                </a:solidFill>
              </a:rPr>
              <a:t> of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verbs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you </a:t>
            </a:r>
            <a:r>
              <a:rPr lang="en-US" u="sng" dirty="0" smtClean="0">
                <a:latin typeface="+mj-lt"/>
              </a:rPr>
              <a:t>wash </a:t>
            </a:r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dishes, I </a:t>
            </a:r>
            <a:r>
              <a:rPr lang="en-US" u="sng" dirty="0" smtClean="0">
                <a:latin typeface="+mj-lt"/>
              </a:rPr>
              <a:t>will cook</a:t>
            </a:r>
            <a:r>
              <a:rPr lang="en-US" dirty="0">
                <a:latin typeface="+mj-lt"/>
              </a:rPr>
              <a:t> dinner tonight.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my dad </a:t>
            </a:r>
            <a:r>
              <a:rPr lang="en-US" u="sng" dirty="0" smtClean="0">
                <a:latin typeface="+mj-lt"/>
              </a:rPr>
              <a:t>has</a:t>
            </a:r>
            <a:r>
              <a:rPr lang="en-US" dirty="0">
                <a:latin typeface="+mj-lt"/>
              </a:rPr>
              <a:t> time next week, we </a:t>
            </a:r>
            <a:r>
              <a:rPr lang="en-US" u="sng" dirty="0" smtClean="0">
                <a:latin typeface="+mj-lt"/>
              </a:rPr>
              <a:t>will paint</a:t>
            </a:r>
            <a:r>
              <a:rPr lang="en-US" u="sng" dirty="0">
                <a:latin typeface="+mj-lt"/>
              </a:rPr>
              <a:t> </a:t>
            </a:r>
            <a:r>
              <a:rPr lang="en-US" dirty="0">
                <a:latin typeface="+mj-lt"/>
              </a:rPr>
              <a:t> my room.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You </a:t>
            </a:r>
            <a:r>
              <a:rPr lang="en-US" u="sng" dirty="0" smtClean="0">
                <a:latin typeface="+mj-lt"/>
              </a:rPr>
              <a:t>will learn</a:t>
            </a:r>
            <a:r>
              <a:rPr lang="en-US" dirty="0">
                <a:latin typeface="+mj-lt"/>
              </a:rPr>
              <a:t>  a lot about American history if you </a:t>
            </a:r>
            <a:r>
              <a:rPr lang="en-US" u="sng" dirty="0" smtClean="0">
                <a:latin typeface="+mj-lt"/>
              </a:rPr>
              <a:t>visit</a:t>
            </a:r>
            <a:r>
              <a:rPr lang="en-US" dirty="0" smtClean="0">
                <a:latin typeface="+mj-lt"/>
              </a:rPr>
              <a:t> the </a:t>
            </a:r>
            <a:r>
              <a:rPr lang="en-US" dirty="0">
                <a:latin typeface="+mj-lt"/>
              </a:rPr>
              <a:t>exhibition.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the weather </a:t>
            </a:r>
            <a:r>
              <a:rPr lang="en-US" u="sng" dirty="0" smtClean="0">
                <a:latin typeface="+mj-lt"/>
              </a:rPr>
              <a:t>isn’t</a:t>
            </a:r>
            <a:r>
              <a:rPr lang="en-US" dirty="0">
                <a:latin typeface="+mj-lt"/>
              </a:rPr>
              <a:t> too bad tomorrow, we </a:t>
            </a:r>
            <a:r>
              <a:rPr lang="en-US" u="sng" dirty="0" smtClean="0">
                <a:latin typeface="+mj-lt"/>
              </a:rPr>
              <a:t>will play</a:t>
            </a:r>
            <a:r>
              <a:rPr lang="en-US" dirty="0">
                <a:latin typeface="+mj-lt"/>
              </a:rPr>
              <a:t> golf.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We </a:t>
            </a:r>
            <a:r>
              <a:rPr lang="en-US" u="sng" dirty="0" smtClean="0">
                <a:latin typeface="+mj-lt"/>
              </a:rPr>
              <a:t>won´t get</a:t>
            </a:r>
            <a:r>
              <a:rPr lang="en-US" dirty="0">
                <a:latin typeface="+mj-lt"/>
              </a:rPr>
              <a:t> there on time if we </a:t>
            </a:r>
            <a:r>
              <a:rPr lang="en-US" u="sng" dirty="0" smtClean="0">
                <a:latin typeface="+mj-lt"/>
              </a:rPr>
              <a:t>don’t catch</a:t>
            </a:r>
            <a:r>
              <a:rPr lang="en-US" u="sng" dirty="0">
                <a:latin typeface="+mj-lt"/>
              </a:rPr>
              <a:t> </a:t>
            </a:r>
            <a:r>
              <a:rPr lang="en-US" dirty="0">
                <a:latin typeface="+mj-lt"/>
              </a:rPr>
              <a:t> the </a:t>
            </a:r>
            <a:r>
              <a:rPr lang="en-US" dirty="0" smtClean="0">
                <a:latin typeface="+mj-lt"/>
              </a:rPr>
              <a:t>bus.</a:t>
            </a:r>
            <a:endParaRPr lang="en-US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29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60665" y="1415560"/>
            <a:ext cx="862012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part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material in </a:t>
            </a:r>
            <a:r>
              <a:rPr lang="es-MX" dirty="0" err="1" smtClean="0"/>
              <a:t>which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find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reference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slides</a:t>
            </a:r>
            <a:r>
              <a:rPr lang="es-MX" dirty="0" smtClean="0"/>
              <a:t> are </a:t>
            </a:r>
            <a:r>
              <a:rPr lang="es-MX" dirty="0" err="1" smtClean="0"/>
              <a:t>based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explanation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structure</a:t>
            </a:r>
            <a:r>
              <a:rPr lang="es-MX" dirty="0" smtClean="0"/>
              <a:t> and </a:t>
            </a:r>
            <a:r>
              <a:rPr lang="es-MX" dirty="0" err="1" smtClean="0"/>
              <a:t>its</a:t>
            </a:r>
            <a:r>
              <a:rPr lang="es-MX" dirty="0" smtClean="0"/>
              <a:t> use. </a:t>
            </a:r>
            <a:r>
              <a:rPr lang="es-MX" dirty="0" err="1" smtClean="0"/>
              <a:t>After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explanation</a:t>
            </a:r>
            <a:r>
              <a:rPr lang="es-MX" dirty="0" smtClean="0"/>
              <a:t>,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find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excercises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corresponding</a:t>
            </a:r>
            <a:r>
              <a:rPr lang="es-MX" dirty="0" smtClean="0"/>
              <a:t> </a:t>
            </a:r>
            <a:r>
              <a:rPr lang="es-MX" dirty="0" err="1" smtClean="0"/>
              <a:t>answer</a:t>
            </a:r>
            <a:r>
              <a:rPr lang="es-MX" dirty="0" smtClean="0"/>
              <a:t> </a:t>
            </a:r>
            <a:r>
              <a:rPr lang="es-MX" dirty="0" err="1" smtClean="0"/>
              <a:t>key</a:t>
            </a:r>
            <a:r>
              <a:rPr lang="es-MX" dirty="0" smtClean="0"/>
              <a:t>.</a:t>
            </a:r>
          </a:p>
          <a:p>
            <a:pPr>
              <a:lnSpc>
                <a:spcPct val="150000"/>
              </a:lnSpc>
            </a:pPr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27" y="3082066"/>
            <a:ext cx="3781977" cy="283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</a:rPr>
              <a:t>SECOND </a:t>
            </a:r>
            <a:r>
              <a:rPr lang="es-MX" sz="3200" b="1" dirty="0">
                <a:solidFill>
                  <a:prstClr val="black"/>
                </a:solidFill>
              </a:rPr>
              <a:t>CONDITIONAL </a:t>
            </a:r>
          </a:p>
          <a:p>
            <a:pPr algn="ctr"/>
            <a:endParaRPr lang="es-MX" sz="2400" b="1" dirty="0">
              <a:solidFill>
                <a:prstClr val="black"/>
              </a:solidFill>
            </a:endParaRPr>
          </a:p>
          <a:p>
            <a:pPr algn="just"/>
            <a:r>
              <a:rPr lang="es-MX" dirty="0" err="1" smtClean="0">
                <a:solidFill>
                  <a:prstClr val="black"/>
                </a:solidFill>
              </a:rPr>
              <a:t>Second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Conditional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sentences</a:t>
            </a:r>
            <a:r>
              <a:rPr lang="es-MX" dirty="0" smtClean="0">
                <a:solidFill>
                  <a:prstClr val="black"/>
                </a:solidFill>
              </a:rPr>
              <a:t> are </a:t>
            </a:r>
            <a:r>
              <a:rPr lang="es-MX" dirty="0" err="1" smtClean="0">
                <a:solidFill>
                  <a:prstClr val="black"/>
                </a:solidFill>
              </a:rPr>
              <a:t>sometimes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called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“</a:t>
            </a:r>
            <a:r>
              <a:rPr lang="es-MX" dirty="0" err="1" smtClean="0">
                <a:solidFill>
                  <a:prstClr val="black"/>
                </a:solidFill>
              </a:rPr>
              <a:t>hypothetical</a:t>
            </a:r>
            <a:r>
              <a:rPr lang="es-MX" dirty="0" smtClean="0">
                <a:solidFill>
                  <a:prstClr val="black"/>
                </a:solidFill>
              </a:rPr>
              <a:t>” </a:t>
            </a:r>
            <a:r>
              <a:rPr lang="es-MX" dirty="0" err="1" smtClean="0">
                <a:solidFill>
                  <a:prstClr val="black"/>
                </a:solidFill>
              </a:rPr>
              <a:t>or</a:t>
            </a:r>
            <a:r>
              <a:rPr lang="es-MX" dirty="0" smtClean="0">
                <a:solidFill>
                  <a:prstClr val="black"/>
                </a:solidFill>
              </a:rPr>
              <a:t> “</a:t>
            </a:r>
            <a:r>
              <a:rPr lang="es-MX" dirty="0" err="1" smtClean="0">
                <a:solidFill>
                  <a:prstClr val="black"/>
                </a:solidFill>
              </a:rPr>
              <a:t>unreal</a:t>
            </a:r>
            <a:r>
              <a:rPr lang="es-MX" dirty="0" smtClean="0">
                <a:solidFill>
                  <a:prstClr val="black"/>
                </a:solidFill>
              </a:rPr>
              <a:t>” </a:t>
            </a:r>
            <a:r>
              <a:rPr lang="es-MX" dirty="0" err="1" smtClean="0">
                <a:solidFill>
                  <a:prstClr val="black"/>
                </a:solidFill>
              </a:rPr>
              <a:t>conditional</a:t>
            </a:r>
            <a:r>
              <a:rPr lang="es-MX" dirty="0" smtClean="0">
                <a:solidFill>
                  <a:prstClr val="black"/>
                </a:solidFill>
              </a:rPr>
              <a:t>. </a:t>
            </a:r>
            <a:r>
              <a:rPr lang="es-MX" dirty="0" err="1" smtClean="0">
                <a:solidFill>
                  <a:prstClr val="black"/>
                </a:solidFill>
              </a:rPr>
              <a:t>We</a:t>
            </a:r>
            <a:r>
              <a:rPr lang="es-MX" dirty="0" smtClean="0">
                <a:solidFill>
                  <a:prstClr val="black"/>
                </a:solidFill>
              </a:rPr>
              <a:t> use </a:t>
            </a:r>
            <a:r>
              <a:rPr lang="es-MX" dirty="0" err="1" smtClean="0">
                <a:solidFill>
                  <a:prstClr val="black"/>
                </a:solidFill>
              </a:rPr>
              <a:t>them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refer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or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speculate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about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something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that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is</a:t>
            </a:r>
            <a:r>
              <a:rPr lang="es-MX" dirty="0" smtClean="0">
                <a:solidFill>
                  <a:prstClr val="black"/>
                </a:solidFill>
              </a:rPr>
              <a:t> (</a:t>
            </a:r>
            <a:r>
              <a:rPr lang="es-MX" dirty="0" err="1" smtClean="0">
                <a:solidFill>
                  <a:prstClr val="black"/>
                </a:solidFill>
              </a:rPr>
              <a:t>or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that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perceive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be) </a:t>
            </a:r>
            <a:r>
              <a:rPr lang="es-MX" dirty="0" err="1" smtClean="0">
                <a:solidFill>
                  <a:prstClr val="black"/>
                </a:solidFill>
              </a:rPr>
              <a:t>impossible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or</a:t>
            </a:r>
            <a:r>
              <a:rPr lang="es-MX" dirty="0" smtClean="0">
                <a:solidFill>
                  <a:prstClr val="black"/>
                </a:solidFill>
              </a:rPr>
              <a:t> “</a:t>
            </a:r>
            <a:r>
              <a:rPr lang="es-MX" dirty="0" err="1" smtClean="0">
                <a:solidFill>
                  <a:prstClr val="black"/>
                </a:solidFill>
              </a:rPr>
              <a:t>contrary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fact</a:t>
            </a:r>
            <a:r>
              <a:rPr lang="es-MX" dirty="0" smtClean="0">
                <a:solidFill>
                  <a:prstClr val="black"/>
                </a:solidFill>
              </a:rPr>
              <a:t>”. </a:t>
            </a:r>
            <a:r>
              <a:rPr lang="es-MX" dirty="0" err="1" smtClean="0">
                <a:solidFill>
                  <a:prstClr val="black"/>
                </a:solidFill>
              </a:rPr>
              <a:t>They</a:t>
            </a:r>
            <a:r>
              <a:rPr lang="es-MX" dirty="0" smtClean="0">
                <a:solidFill>
                  <a:prstClr val="black"/>
                </a:solidFill>
              </a:rPr>
              <a:t> can </a:t>
            </a:r>
            <a:r>
              <a:rPr lang="es-MX" dirty="0" err="1" smtClean="0">
                <a:solidFill>
                  <a:prstClr val="black"/>
                </a:solidFill>
              </a:rPr>
              <a:t>refer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present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or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future</a:t>
            </a:r>
            <a:r>
              <a:rPr lang="es-MX" dirty="0" smtClean="0">
                <a:solidFill>
                  <a:prstClr val="black"/>
                </a:solidFill>
              </a:rPr>
              <a:t>.</a:t>
            </a:r>
          </a:p>
          <a:p>
            <a:pPr algn="just"/>
            <a:endParaRPr lang="es-MX" dirty="0" smtClean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r>
              <a:rPr lang="es-MX" sz="2400" dirty="0">
                <a:solidFill>
                  <a:prstClr val="black"/>
                </a:solidFill>
              </a:rPr>
              <a:t>	</a:t>
            </a: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850" y="3459467"/>
            <a:ext cx="646271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099" y="5320339"/>
            <a:ext cx="1833281" cy="127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pPr algn="ctr"/>
            <a:endParaRPr lang="es-MX" sz="2400" b="1" dirty="0" smtClean="0">
              <a:solidFill>
                <a:prstClr val="black"/>
              </a:solidFill>
            </a:endParaRPr>
          </a:p>
          <a:p>
            <a:pPr algn="just"/>
            <a:r>
              <a:rPr lang="es-MX" dirty="0" err="1" smtClean="0">
                <a:solidFill>
                  <a:prstClr val="black"/>
                </a:solidFill>
              </a:rPr>
              <a:t>We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have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to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keep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on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mind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that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Second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Conditional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is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used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n-US" dirty="0" smtClean="0"/>
              <a:t>to </a:t>
            </a:r>
            <a:r>
              <a:rPr lang="en-US" dirty="0"/>
              <a:t>talk about an impossible or improbable </a:t>
            </a:r>
            <a:r>
              <a:rPr lang="en-US" dirty="0" smtClean="0"/>
              <a:t>situations, </a:t>
            </a:r>
            <a:r>
              <a:rPr lang="en-US" dirty="0"/>
              <a:t>we can use if and the past simple together with would and the infinitive. 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</a:p>
          <a:p>
            <a:pPr algn="just"/>
            <a:endParaRPr lang="es-MX" dirty="0">
              <a:solidFill>
                <a:prstClr val="black"/>
              </a:solidFill>
            </a:endParaRPr>
          </a:p>
          <a:p>
            <a:pPr algn="just"/>
            <a:r>
              <a:rPr lang="es-MX" sz="3200" b="1" dirty="0" smtClean="0">
                <a:solidFill>
                  <a:prstClr val="black"/>
                </a:solidFill>
              </a:rPr>
              <a:t>Positive </a:t>
            </a:r>
            <a:r>
              <a:rPr lang="es-MX" sz="3200" b="1" dirty="0" err="1" smtClean="0">
                <a:solidFill>
                  <a:prstClr val="black"/>
                </a:solidFill>
              </a:rPr>
              <a:t>structure</a:t>
            </a:r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endParaRPr lang="es-MX" dirty="0" smtClean="0">
              <a:solidFill>
                <a:prstClr val="black"/>
              </a:solidFill>
            </a:endParaRPr>
          </a:p>
          <a:p>
            <a:pPr algn="just"/>
            <a:endParaRPr lang="es-MX" dirty="0" smtClean="0">
              <a:solidFill>
                <a:prstClr val="black"/>
              </a:solidFill>
            </a:endParaRPr>
          </a:p>
          <a:p>
            <a:pPr algn="just"/>
            <a:endParaRPr lang="es-MX" dirty="0" smtClean="0">
              <a:solidFill>
                <a:prstClr val="black"/>
              </a:solidFill>
            </a:endParaRPr>
          </a:p>
          <a:p>
            <a:pPr algn="just"/>
            <a:endParaRPr lang="es-MX" sz="2400" dirty="0" smtClean="0">
              <a:solidFill>
                <a:prstClr val="black"/>
              </a:solidFill>
            </a:endParaRPr>
          </a:p>
          <a:p>
            <a:pPr algn="just"/>
            <a:endParaRPr lang="es-MX" sz="2400" dirty="0" smtClean="0">
              <a:solidFill>
                <a:prstClr val="black"/>
              </a:solidFill>
            </a:endParaRPr>
          </a:p>
          <a:p>
            <a:pPr algn="just"/>
            <a:endParaRPr lang="es-MX" sz="2400" dirty="0" smtClean="0">
              <a:solidFill>
                <a:prstClr val="black"/>
              </a:solidFill>
            </a:endParaRPr>
          </a:p>
          <a:p>
            <a:pPr algn="just"/>
            <a:r>
              <a:rPr lang="es-MX" sz="2400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endParaRPr lang="es-MX" sz="2400" dirty="0" smtClean="0">
              <a:solidFill>
                <a:prstClr val="black"/>
              </a:solidFill>
            </a:endParaRPr>
          </a:p>
          <a:p>
            <a:pPr algn="just"/>
            <a:endParaRPr lang="es-MX" sz="2400" dirty="0" smtClean="0">
              <a:solidFill>
                <a:prstClr val="black"/>
              </a:solidFill>
            </a:endParaRPr>
          </a:p>
          <a:p>
            <a:endParaRPr lang="es-MX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061956"/>
              </p:ext>
            </p:extLst>
          </p:nvPr>
        </p:nvGraphicFramePr>
        <p:xfrm>
          <a:off x="1020381" y="3889153"/>
          <a:ext cx="74644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2200"/>
                <a:gridCol w="3732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condition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improbable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SIMPLE PAST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WOULD</a:t>
                      </a:r>
                      <a:r>
                        <a:rPr lang="es-MX" baseline="0" dirty="0" smtClean="0"/>
                        <a:t> + INFINITIVE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If you lost your passport,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 would take ages to get another one.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10" y="5169490"/>
            <a:ext cx="1806327" cy="132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7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r>
              <a:rPr lang="es-MX" sz="3200" b="1" dirty="0" err="1" smtClean="0">
                <a:solidFill>
                  <a:prstClr val="black"/>
                </a:solidFill>
              </a:rPr>
              <a:t>Negative</a:t>
            </a:r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 err="1" smtClean="0">
                <a:solidFill>
                  <a:prstClr val="black"/>
                </a:solidFill>
              </a:rPr>
              <a:t>structure</a:t>
            </a:r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endParaRPr lang="es-MX" sz="3200" b="1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815494"/>
              </p:ext>
            </p:extLst>
          </p:nvPr>
        </p:nvGraphicFramePr>
        <p:xfrm>
          <a:off x="738528" y="2644404"/>
          <a:ext cx="74644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2200"/>
                <a:gridCol w="3732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condition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improbable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SIMPLE PAST (</a:t>
                      </a:r>
                      <a:r>
                        <a:rPr lang="es-MX" dirty="0" err="1" smtClean="0"/>
                        <a:t>negative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WOULD</a:t>
                      </a:r>
                      <a:r>
                        <a:rPr lang="es-MX" baseline="0" dirty="0" smtClean="0"/>
                        <a:t> + INFINITIVE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If I didn’t work in this company,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would get another one.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716679"/>
              </p:ext>
            </p:extLst>
          </p:nvPr>
        </p:nvGraphicFramePr>
        <p:xfrm>
          <a:off x="738528" y="4186865"/>
          <a:ext cx="74644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2200"/>
                <a:gridCol w="3732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condition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improbable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SIMPLE PAST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WOULD (</a:t>
                      </a:r>
                      <a:r>
                        <a:rPr lang="es-MX" dirty="0" err="1" smtClean="0"/>
                        <a:t>negative</a:t>
                      </a:r>
                      <a:r>
                        <a:rPr lang="es-MX" dirty="0" smtClean="0"/>
                        <a:t>)</a:t>
                      </a:r>
                      <a:r>
                        <a:rPr lang="es-MX" baseline="0" dirty="0" smtClean="0"/>
                        <a:t> + INFINITIVE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If I had</a:t>
                      </a:r>
                      <a:r>
                        <a:rPr lang="en-US" baseline="0" dirty="0" smtClean="0"/>
                        <a:t> a car</a:t>
                      </a:r>
                      <a:r>
                        <a:rPr lang="en-US" dirty="0" smtClean="0"/>
                        <a:t>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wouldn’t arrive late to class.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876" y="5241784"/>
            <a:ext cx="1350393" cy="135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r>
              <a:rPr lang="es-MX" sz="3200" b="1" dirty="0" err="1" smtClean="0">
                <a:solidFill>
                  <a:prstClr val="black"/>
                </a:solidFill>
              </a:rPr>
              <a:t>Questions</a:t>
            </a:r>
            <a:endParaRPr lang="es-MX" sz="3200" b="1" dirty="0" smtClean="0">
              <a:solidFill>
                <a:prstClr val="black"/>
              </a:solidFill>
            </a:endParaRPr>
          </a:p>
          <a:p>
            <a:pPr algn="just"/>
            <a:endParaRPr lang="es-MX" sz="3200" b="1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pPr algn="just"/>
            <a:endParaRPr lang="es-MX" sz="24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637280"/>
              </p:ext>
            </p:extLst>
          </p:nvPr>
        </p:nvGraphicFramePr>
        <p:xfrm>
          <a:off x="738528" y="2644404"/>
          <a:ext cx="74644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2200"/>
                <a:gridCol w="3732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improbable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condition</a:t>
                      </a:r>
                      <a:r>
                        <a:rPr lang="es-MX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WOULD </a:t>
                      </a:r>
                      <a:r>
                        <a:rPr lang="es-MX" baseline="0" dirty="0" smtClean="0"/>
                        <a:t>+ INFINITIVE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SIMPLE PAST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What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would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you</a:t>
                      </a:r>
                      <a:r>
                        <a:rPr lang="es-MX" dirty="0" smtClean="0"/>
                        <a:t> 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you</a:t>
                      </a:r>
                      <a:r>
                        <a:rPr lang="es-MX" dirty="0" smtClean="0"/>
                        <a:t> won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lottery</a:t>
                      </a:r>
                      <a:r>
                        <a:rPr lang="es-MX" dirty="0" smtClean="0"/>
                        <a:t>?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537403"/>
              </p:ext>
            </p:extLst>
          </p:nvPr>
        </p:nvGraphicFramePr>
        <p:xfrm>
          <a:off x="738528" y="4186865"/>
          <a:ext cx="74644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2200"/>
                <a:gridCol w="3732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condition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Result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r>
                        <a:rPr lang="es-MX" baseline="0" dirty="0" smtClean="0"/>
                        <a:t> (</a:t>
                      </a:r>
                      <a:r>
                        <a:rPr lang="es-MX" baseline="0" dirty="0" err="1" smtClean="0"/>
                        <a:t>the</a:t>
                      </a:r>
                      <a:r>
                        <a:rPr lang="es-MX" baseline="0" dirty="0" smtClean="0"/>
                        <a:t> improbable </a:t>
                      </a:r>
                      <a:r>
                        <a:rPr lang="es-MX" baseline="0" dirty="0" err="1" smtClean="0"/>
                        <a:t>result</a:t>
                      </a:r>
                      <a:r>
                        <a:rPr lang="es-MX" baseline="0" dirty="0" smtClean="0"/>
                        <a:t>)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SIMPLE PAST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WOULD </a:t>
                      </a:r>
                      <a:r>
                        <a:rPr lang="es-MX" baseline="0" dirty="0" smtClean="0"/>
                        <a:t>+ INFINITIVE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If you were</a:t>
                      </a:r>
                      <a:r>
                        <a:rPr lang="en-US" baseline="0" dirty="0" smtClean="0"/>
                        <a:t> a famous person,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would you be?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00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/>
              <a:t>Exercises</a:t>
            </a:r>
            <a:r>
              <a:rPr lang="es-MX" b="1" dirty="0"/>
              <a:t> </a:t>
            </a:r>
          </a:p>
          <a:p>
            <a:pPr algn="ctr"/>
            <a:endParaRPr lang="es-MX" dirty="0"/>
          </a:p>
          <a:p>
            <a:r>
              <a:rPr lang="es-MX" dirty="0" smtClean="0"/>
              <a:t>Match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sentence</a:t>
            </a:r>
            <a:r>
              <a:rPr lang="es-MX" dirty="0" smtClean="0"/>
              <a:t> </a:t>
            </a:r>
            <a:r>
              <a:rPr lang="es-MX" dirty="0" err="1" smtClean="0"/>
              <a:t>halves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make</a:t>
            </a:r>
            <a:r>
              <a:rPr lang="es-MX" dirty="0" smtClean="0"/>
              <a:t> a complete </a:t>
            </a:r>
            <a:r>
              <a:rPr lang="es-MX" dirty="0" err="1" smtClean="0"/>
              <a:t>sentence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more </a:t>
            </a:r>
            <a:r>
              <a:rPr lang="es-MX" dirty="0" err="1" smtClean="0"/>
              <a:t>excercise</a:t>
            </a:r>
            <a:r>
              <a:rPr lang="es-MX" dirty="0" smtClean="0"/>
              <a:t>, </a:t>
            </a:r>
            <a:r>
              <a:rPr lang="es-MX" dirty="0" err="1" smtClean="0"/>
              <a:t>you</a:t>
            </a:r>
            <a:r>
              <a:rPr lang="es-MX" dirty="0" smtClean="0"/>
              <a:t> ________</a:t>
            </a:r>
            <a:r>
              <a:rPr lang="es-MX" dirty="0" err="1" smtClean="0"/>
              <a:t>healthier</a:t>
            </a:r>
            <a:r>
              <a:rPr lang="es-MX" dirty="0" smtClean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If</a:t>
            </a:r>
            <a:r>
              <a:rPr lang="es-MX" dirty="0" smtClean="0"/>
              <a:t> I </a:t>
            </a:r>
            <a:r>
              <a:rPr lang="es-MX" dirty="0" err="1" smtClean="0"/>
              <a:t>didn’t</a:t>
            </a:r>
            <a:r>
              <a:rPr lang="es-MX" dirty="0" smtClean="0"/>
              <a:t> </a:t>
            </a:r>
            <a:r>
              <a:rPr lang="es-MX" dirty="0" err="1" smtClean="0"/>
              <a:t>work</a:t>
            </a:r>
            <a:r>
              <a:rPr lang="es-MX" dirty="0" smtClean="0"/>
              <a:t> , I ________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money</a:t>
            </a:r>
            <a:endParaRPr lang="es-MX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My</a:t>
            </a:r>
            <a:r>
              <a:rPr lang="es-MX" dirty="0"/>
              <a:t> French </a:t>
            </a:r>
            <a:r>
              <a:rPr lang="es-MX" dirty="0" smtClean="0"/>
              <a:t>________ </a:t>
            </a:r>
            <a:r>
              <a:rPr lang="es-MX" dirty="0" err="1" smtClean="0"/>
              <a:t>if</a:t>
            </a:r>
            <a:r>
              <a:rPr lang="es-MX" dirty="0" smtClean="0"/>
              <a:t> I </a:t>
            </a:r>
            <a:r>
              <a:rPr lang="es-MX" dirty="0" err="1" smtClean="0"/>
              <a:t>lived</a:t>
            </a:r>
            <a:r>
              <a:rPr lang="es-MX" dirty="0" smtClean="0"/>
              <a:t> in France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six</a:t>
            </a:r>
            <a:r>
              <a:rPr lang="es-MX" dirty="0" smtClean="0"/>
              <a:t> </a:t>
            </a:r>
            <a:r>
              <a:rPr lang="es-MX" dirty="0" err="1" smtClean="0"/>
              <a:t>months</a:t>
            </a:r>
            <a:endParaRPr lang="es-MX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If</a:t>
            </a:r>
            <a:r>
              <a:rPr lang="es-MX" dirty="0"/>
              <a:t> Paul </a:t>
            </a:r>
            <a:r>
              <a:rPr lang="es-MX" dirty="0" smtClean="0"/>
              <a:t>________ </a:t>
            </a:r>
            <a:r>
              <a:rPr lang="es-MX" dirty="0" err="1" smtClean="0"/>
              <a:t>nicer</a:t>
            </a:r>
            <a:r>
              <a:rPr lang="es-MX" dirty="0" smtClean="0"/>
              <a:t>, more </a:t>
            </a:r>
            <a:r>
              <a:rPr lang="es-MX" dirty="0" err="1" smtClean="0"/>
              <a:t>people</a:t>
            </a:r>
            <a:r>
              <a:rPr lang="es-MX" dirty="0" smtClean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</a:t>
            </a:r>
            <a:r>
              <a:rPr lang="es-MX" dirty="0" err="1" smtClean="0"/>
              <a:t>like</a:t>
            </a:r>
            <a:r>
              <a:rPr lang="es-MX" dirty="0" smtClean="0"/>
              <a:t> </a:t>
            </a:r>
            <a:r>
              <a:rPr lang="es-MX" dirty="0" err="1" smtClean="0"/>
              <a:t>him</a:t>
            </a:r>
            <a:endParaRPr lang="es-MX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/>
              <a:t> </a:t>
            </a:r>
            <a:r>
              <a:rPr lang="es-MX" dirty="0" smtClean="0"/>
              <a:t>________ </a:t>
            </a:r>
            <a:r>
              <a:rPr lang="es-MX" dirty="0" err="1" smtClean="0"/>
              <a:t>less</a:t>
            </a:r>
            <a:r>
              <a:rPr lang="es-MX" dirty="0" smtClean="0"/>
              <a:t> </a:t>
            </a:r>
            <a:r>
              <a:rPr lang="es-MX" dirty="0" err="1" smtClean="0"/>
              <a:t>electricity</a:t>
            </a:r>
            <a:r>
              <a:rPr lang="es-MX" dirty="0" smtClean="0"/>
              <a:t>, </a:t>
            </a:r>
            <a:r>
              <a:rPr lang="es-MX" dirty="0" err="1" smtClean="0"/>
              <a:t>we’d</a:t>
            </a:r>
            <a:r>
              <a:rPr lang="es-MX" dirty="0" smtClean="0"/>
              <a:t> </a:t>
            </a:r>
            <a:r>
              <a:rPr lang="es-MX" dirty="0" err="1" smtClean="0"/>
              <a:t>save</a:t>
            </a:r>
            <a:r>
              <a:rPr lang="es-MX" dirty="0" smtClean="0"/>
              <a:t> </a:t>
            </a:r>
            <a:r>
              <a:rPr lang="es-MX" dirty="0" err="1" smtClean="0"/>
              <a:t>money</a:t>
            </a:r>
            <a:endParaRPr lang="es-MX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379427"/>
              </p:ext>
            </p:extLst>
          </p:nvPr>
        </p:nvGraphicFramePr>
        <p:xfrm>
          <a:off x="372139" y="2706338"/>
          <a:ext cx="1084521" cy="36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84521"/>
              </a:tblGrid>
              <a:tr h="270778">
                <a:tc>
                  <a:txBody>
                    <a:bodyPr/>
                    <a:lstStyle/>
                    <a:p>
                      <a:pPr algn="ctr"/>
                      <a:r>
                        <a:rPr lang="es-MX" sz="1800" b="0" dirty="0" smtClean="0"/>
                        <a:t>‘d be</a:t>
                      </a:r>
                      <a:endParaRPr lang="es-MX" sz="18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79463"/>
              </p:ext>
            </p:extLst>
          </p:nvPr>
        </p:nvGraphicFramePr>
        <p:xfrm>
          <a:off x="6691948" y="2706338"/>
          <a:ext cx="1729037" cy="36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9037"/>
              </a:tblGrid>
              <a:tr h="270778">
                <a:tc>
                  <a:txBody>
                    <a:bodyPr/>
                    <a:lstStyle/>
                    <a:p>
                      <a:pPr algn="ctr"/>
                      <a:r>
                        <a:rPr lang="es-MX" sz="18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would</a:t>
                      </a:r>
                      <a:r>
                        <a:rPr lang="es-MX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8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improve</a:t>
                      </a:r>
                      <a:endParaRPr lang="es-MX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06335"/>
              </p:ext>
            </p:extLst>
          </p:nvPr>
        </p:nvGraphicFramePr>
        <p:xfrm>
          <a:off x="1945760" y="2733271"/>
          <a:ext cx="829338" cy="36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9338"/>
              </a:tblGrid>
              <a:tr h="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MX" sz="18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were</a:t>
                      </a:r>
                      <a:endParaRPr lang="es-MX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522445"/>
              </p:ext>
            </p:extLst>
          </p:nvPr>
        </p:nvGraphicFramePr>
        <p:xfrm>
          <a:off x="3404547" y="2733271"/>
          <a:ext cx="1188659" cy="36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88659"/>
              </a:tblGrid>
              <a:tr h="27077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MX" sz="18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wouldn’t</a:t>
                      </a:r>
                      <a:endParaRPr lang="es-MX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606294"/>
              </p:ext>
            </p:extLst>
          </p:nvPr>
        </p:nvGraphicFramePr>
        <p:xfrm>
          <a:off x="5209954" y="2706338"/>
          <a:ext cx="723014" cy="36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3014"/>
              </a:tblGrid>
              <a:tr h="27077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MX" sz="18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endParaRPr lang="es-MX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769" y="5013642"/>
            <a:ext cx="1331500" cy="132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283144" y="1383320"/>
            <a:ext cx="8620125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Answer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key</a:t>
            </a:r>
            <a:endParaRPr lang="es-MX" sz="3200" b="1" dirty="0" smtClean="0"/>
          </a:p>
          <a:p>
            <a:endParaRPr lang="es-MX" dirty="0"/>
          </a:p>
          <a:p>
            <a:pPr algn="ctr"/>
            <a:endParaRPr lang="es-MX" dirty="0"/>
          </a:p>
          <a:p>
            <a:r>
              <a:rPr lang="es-MX" dirty="0"/>
              <a:t>Match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sentence</a:t>
            </a:r>
            <a:r>
              <a:rPr lang="es-MX" dirty="0"/>
              <a:t> </a:t>
            </a:r>
            <a:r>
              <a:rPr lang="es-MX" dirty="0" err="1"/>
              <a:t>halves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make</a:t>
            </a:r>
            <a:r>
              <a:rPr lang="es-MX" dirty="0"/>
              <a:t> a complete </a:t>
            </a:r>
            <a:r>
              <a:rPr lang="es-MX" dirty="0" err="1"/>
              <a:t>sentence</a:t>
            </a:r>
            <a:r>
              <a:rPr lang="es-MX" dirty="0"/>
              <a:t>.</a:t>
            </a:r>
          </a:p>
          <a:p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did</a:t>
            </a:r>
            <a:r>
              <a:rPr lang="es-MX" dirty="0"/>
              <a:t> more </a:t>
            </a:r>
            <a:r>
              <a:rPr lang="es-MX" dirty="0" err="1"/>
              <a:t>excercise</a:t>
            </a:r>
            <a:r>
              <a:rPr lang="es-MX" dirty="0"/>
              <a:t>,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u="sng" dirty="0" smtClean="0"/>
              <a:t>‘d be </a:t>
            </a:r>
            <a:r>
              <a:rPr lang="es-MX" dirty="0" err="1" smtClean="0"/>
              <a:t>healthier</a:t>
            </a:r>
            <a:r>
              <a:rPr lang="es-MX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If</a:t>
            </a:r>
            <a:r>
              <a:rPr lang="es-MX" dirty="0"/>
              <a:t> I </a:t>
            </a:r>
            <a:r>
              <a:rPr lang="es-MX" dirty="0" err="1"/>
              <a:t>didn’t</a:t>
            </a:r>
            <a:r>
              <a:rPr lang="es-MX" dirty="0"/>
              <a:t> </a:t>
            </a:r>
            <a:r>
              <a:rPr lang="es-MX" dirty="0" err="1"/>
              <a:t>work</a:t>
            </a:r>
            <a:r>
              <a:rPr lang="es-MX" dirty="0"/>
              <a:t> , I </a:t>
            </a:r>
            <a:r>
              <a:rPr lang="es-MX" u="sng" dirty="0" err="1" smtClean="0"/>
              <a:t>wouldn’t</a:t>
            </a:r>
            <a:r>
              <a:rPr lang="es-MX" dirty="0" smtClean="0"/>
              <a:t>  </a:t>
            </a:r>
            <a:r>
              <a:rPr lang="es-MX" dirty="0" err="1"/>
              <a:t>have</a:t>
            </a:r>
            <a:r>
              <a:rPr lang="es-MX" dirty="0"/>
              <a:t> </a:t>
            </a:r>
            <a:r>
              <a:rPr lang="es-MX" dirty="0" err="1"/>
              <a:t>any</a:t>
            </a:r>
            <a:r>
              <a:rPr lang="es-MX" dirty="0"/>
              <a:t> </a:t>
            </a:r>
            <a:r>
              <a:rPr lang="es-MX" dirty="0" err="1"/>
              <a:t>money</a:t>
            </a:r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My</a:t>
            </a:r>
            <a:r>
              <a:rPr lang="es-MX" dirty="0"/>
              <a:t> French </a:t>
            </a:r>
            <a:r>
              <a:rPr lang="es-MX" u="sng" dirty="0" err="1" smtClean="0"/>
              <a:t>would</a:t>
            </a:r>
            <a:r>
              <a:rPr lang="es-MX" u="sng" dirty="0" smtClean="0"/>
              <a:t> </a:t>
            </a:r>
            <a:r>
              <a:rPr lang="es-MX" u="sng" dirty="0" err="1" smtClean="0"/>
              <a:t>improve</a:t>
            </a:r>
            <a:r>
              <a:rPr lang="es-MX" u="sng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/>
              <a:t>I </a:t>
            </a:r>
            <a:r>
              <a:rPr lang="es-MX" dirty="0" err="1"/>
              <a:t>lived</a:t>
            </a:r>
            <a:r>
              <a:rPr lang="es-MX" dirty="0"/>
              <a:t> in France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six</a:t>
            </a:r>
            <a:r>
              <a:rPr lang="es-MX" dirty="0"/>
              <a:t> </a:t>
            </a:r>
            <a:r>
              <a:rPr lang="es-MX" dirty="0" err="1"/>
              <a:t>months</a:t>
            </a:r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If</a:t>
            </a:r>
            <a:r>
              <a:rPr lang="es-MX" dirty="0"/>
              <a:t> Paul </a:t>
            </a:r>
            <a:r>
              <a:rPr lang="es-MX" u="sng" dirty="0" err="1" smtClean="0"/>
              <a:t>were</a:t>
            </a:r>
            <a:r>
              <a:rPr lang="es-MX" u="sng" dirty="0" smtClean="0"/>
              <a:t> </a:t>
            </a:r>
            <a:r>
              <a:rPr lang="es-MX" u="sng" dirty="0" err="1" smtClean="0"/>
              <a:t>nicer</a:t>
            </a:r>
            <a:r>
              <a:rPr lang="es-MX" dirty="0"/>
              <a:t>, more </a:t>
            </a:r>
            <a:r>
              <a:rPr lang="es-MX" dirty="0" err="1"/>
              <a:t>people</a:t>
            </a:r>
            <a:r>
              <a:rPr lang="es-MX" dirty="0"/>
              <a:t> </a:t>
            </a:r>
            <a:r>
              <a:rPr lang="es-MX" dirty="0" err="1"/>
              <a:t>would</a:t>
            </a:r>
            <a:r>
              <a:rPr lang="es-MX" dirty="0"/>
              <a:t> </a:t>
            </a:r>
            <a:r>
              <a:rPr lang="es-MX" dirty="0" err="1"/>
              <a:t>like</a:t>
            </a:r>
            <a:r>
              <a:rPr lang="es-MX" dirty="0"/>
              <a:t> </a:t>
            </a:r>
            <a:r>
              <a:rPr lang="es-MX" dirty="0" err="1"/>
              <a:t>him</a:t>
            </a:r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u="sng" dirty="0" err="1" smtClean="0"/>
              <a:t>used</a:t>
            </a:r>
            <a:r>
              <a:rPr lang="es-MX" dirty="0" smtClean="0"/>
              <a:t> </a:t>
            </a:r>
            <a:r>
              <a:rPr lang="es-MX" dirty="0" err="1" smtClean="0"/>
              <a:t>less</a:t>
            </a:r>
            <a:r>
              <a:rPr lang="es-MX" dirty="0" smtClean="0"/>
              <a:t> </a:t>
            </a:r>
            <a:r>
              <a:rPr lang="es-MX" dirty="0" err="1"/>
              <a:t>electricity</a:t>
            </a:r>
            <a:r>
              <a:rPr lang="es-MX" dirty="0"/>
              <a:t>, </a:t>
            </a:r>
            <a:r>
              <a:rPr lang="es-MX" dirty="0" err="1"/>
              <a:t>we’d</a:t>
            </a:r>
            <a:r>
              <a:rPr lang="es-MX" dirty="0"/>
              <a:t> </a:t>
            </a:r>
            <a:r>
              <a:rPr lang="es-MX" dirty="0" err="1"/>
              <a:t>save</a:t>
            </a:r>
            <a:r>
              <a:rPr lang="es-MX" dirty="0"/>
              <a:t> </a:t>
            </a:r>
            <a:r>
              <a:rPr lang="es-MX" dirty="0" err="1"/>
              <a:t>money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31017"/>
          <a:stretch/>
        </p:blipFill>
        <p:spPr>
          <a:xfrm>
            <a:off x="-1" y="0"/>
            <a:ext cx="9186415" cy="1271016"/>
          </a:xfrm>
          <a:prstGeom prst="rect">
            <a:avLst/>
          </a:prstGeom>
        </p:spPr>
      </p:pic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8" name="7 Imagen"/>
          <p:cNvPicPr/>
          <p:nvPr/>
        </p:nvPicPr>
        <p:blipFill rotWithShape="1">
          <a:blip r:embed="rId7"/>
          <a:srcRect l="22591" t="18429" r="20677" b="5439"/>
          <a:stretch/>
        </p:blipFill>
        <p:spPr bwMode="auto">
          <a:xfrm>
            <a:off x="1289378" y="1664185"/>
            <a:ext cx="6787822" cy="4406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2876550" y="2238375"/>
            <a:ext cx="7810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1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40332" y="1415560"/>
            <a:ext cx="790575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/>
              <a:t>Exercises</a:t>
            </a:r>
            <a:r>
              <a:rPr lang="es-MX" sz="3200" b="1" dirty="0"/>
              <a:t> 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 </a:t>
            </a:r>
            <a:r>
              <a:rPr lang="es-MX" dirty="0" err="1" smtClean="0"/>
              <a:t>following</a:t>
            </a:r>
            <a:r>
              <a:rPr lang="es-MX" dirty="0" smtClean="0"/>
              <a:t>  </a:t>
            </a:r>
            <a:r>
              <a:rPr lang="es-MX" dirty="0" err="1" smtClean="0"/>
              <a:t>sentences</a:t>
            </a:r>
            <a:r>
              <a:rPr lang="es-MX" dirty="0" smtClean="0"/>
              <a:t>  </a:t>
            </a:r>
            <a:r>
              <a:rPr lang="es-MX" dirty="0" err="1" smtClean="0"/>
              <a:t>using</a:t>
            </a:r>
            <a:r>
              <a:rPr lang="es-MX" dirty="0" smtClean="0"/>
              <a:t>  </a:t>
            </a:r>
            <a:r>
              <a:rPr lang="es-MX" dirty="0" err="1" smtClean="0"/>
              <a:t>Second</a:t>
            </a:r>
            <a:r>
              <a:rPr lang="es-MX" dirty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he (have) </a:t>
            </a:r>
            <a:r>
              <a:rPr lang="en-US" dirty="0" smtClean="0"/>
              <a:t>___________</a:t>
            </a:r>
            <a:r>
              <a:rPr lang="en-US" dirty="0"/>
              <a:t> more time, he  </a:t>
            </a:r>
            <a:r>
              <a:rPr lang="en-US" dirty="0" smtClean="0"/>
              <a:t>___________ (</a:t>
            </a:r>
            <a:r>
              <a:rPr lang="en-US" dirty="0"/>
              <a:t>learn)  karate</a:t>
            </a:r>
            <a:r>
              <a:rPr lang="en-US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If they (tell</a:t>
            </a:r>
            <a:r>
              <a:rPr lang="en-US" dirty="0" smtClean="0"/>
              <a:t>) </a:t>
            </a:r>
            <a:r>
              <a:rPr lang="en-US" dirty="0"/>
              <a:t>___________   their father, he (be</a:t>
            </a:r>
            <a:r>
              <a:rPr lang="en-US" dirty="0" smtClean="0"/>
              <a:t>) </a:t>
            </a:r>
            <a:r>
              <a:rPr lang="en-US" dirty="0"/>
              <a:t>___________   very angry</a:t>
            </a:r>
            <a:r>
              <a:rPr lang="en-US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She (spend) ___________  a year in the USA if it (be</a:t>
            </a:r>
            <a:r>
              <a:rPr lang="en-US" dirty="0" smtClean="0"/>
              <a:t>) </a:t>
            </a:r>
            <a:r>
              <a:rPr lang="en-US" dirty="0"/>
              <a:t>___________   easier to get a green card.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If I (live</a:t>
            </a:r>
            <a:r>
              <a:rPr lang="en-US" dirty="0" smtClean="0"/>
              <a:t>) </a:t>
            </a:r>
            <a:r>
              <a:rPr lang="en-US" dirty="0"/>
              <a:t>___________   on a lonely island, I (run</a:t>
            </a:r>
            <a:r>
              <a:rPr lang="en-US" dirty="0" smtClean="0"/>
              <a:t>) </a:t>
            </a:r>
            <a:r>
              <a:rPr lang="en-US" dirty="0"/>
              <a:t>___________   around naked all day.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My brother (buy) ___________  a sports car if he (have) ___________  the money.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3200" b="1" dirty="0" err="1" smtClean="0">
                <a:solidFill>
                  <a:prstClr val="black"/>
                </a:solidFill>
              </a:rPr>
              <a:t>Answer</a:t>
            </a:r>
            <a:r>
              <a:rPr lang="es-MX" sz="3200" b="1" dirty="0" smtClean="0">
                <a:solidFill>
                  <a:prstClr val="black"/>
                </a:solidFill>
              </a:rPr>
              <a:t> Key</a:t>
            </a:r>
            <a:endParaRPr lang="es-MX" sz="3200" b="1" dirty="0">
              <a:solidFill>
                <a:prstClr val="black"/>
              </a:solidFill>
            </a:endParaRP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>
                <a:solidFill>
                  <a:prstClr val="black"/>
                </a:solidFill>
              </a:rPr>
              <a:t>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following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sentences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using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Second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Conditional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If he </a:t>
            </a:r>
            <a:r>
              <a:rPr lang="en-US" u="sng" dirty="0" smtClean="0">
                <a:solidFill>
                  <a:prstClr val="black"/>
                </a:solidFill>
              </a:rPr>
              <a:t>had</a:t>
            </a:r>
            <a:r>
              <a:rPr lang="en-US" dirty="0" smtClean="0">
                <a:solidFill>
                  <a:prstClr val="black"/>
                </a:solidFill>
              </a:rPr>
              <a:t> more </a:t>
            </a:r>
            <a:r>
              <a:rPr lang="en-US" dirty="0">
                <a:solidFill>
                  <a:prstClr val="black"/>
                </a:solidFill>
              </a:rPr>
              <a:t>time, he  </a:t>
            </a:r>
            <a:r>
              <a:rPr lang="en-US" u="sng" dirty="0" smtClean="0">
                <a:solidFill>
                  <a:prstClr val="black"/>
                </a:solidFill>
              </a:rPr>
              <a:t>would learn</a:t>
            </a:r>
            <a:r>
              <a:rPr lang="en-US" dirty="0">
                <a:solidFill>
                  <a:prstClr val="black"/>
                </a:solidFill>
              </a:rPr>
              <a:t> karate.</a:t>
            </a: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If they </a:t>
            </a:r>
            <a:r>
              <a:rPr lang="en-US" u="sng" dirty="0" smtClean="0">
                <a:solidFill>
                  <a:prstClr val="black"/>
                </a:solidFill>
              </a:rPr>
              <a:t>told</a:t>
            </a:r>
            <a:r>
              <a:rPr lang="en-US" dirty="0">
                <a:solidFill>
                  <a:prstClr val="black"/>
                </a:solidFill>
              </a:rPr>
              <a:t> their father, </a:t>
            </a:r>
            <a:r>
              <a:rPr lang="en-US" dirty="0" smtClean="0">
                <a:solidFill>
                  <a:prstClr val="black"/>
                </a:solidFill>
              </a:rPr>
              <a:t>he </a:t>
            </a:r>
            <a:r>
              <a:rPr lang="en-US" u="sng" dirty="0" smtClean="0">
                <a:solidFill>
                  <a:prstClr val="black"/>
                </a:solidFill>
              </a:rPr>
              <a:t>would be </a:t>
            </a:r>
            <a:r>
              <a:rPr lang="en-US" dirty="0" smtClean="0">
                <a:solidFill>
                  <a:prstClr val="black"/>
                </a:solidFill>
              </a:rPr>
              <a:t>very </a:t>
            </a:r>
            <a:r>
              <a:rPr lang="en-US" dirty="0">
                <a:solidFill>
                  <a:prstClr val="black"/>
                </a:solidFill>
              </a:rPr>
              <a:t>angry.</a:t>
            </a: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She </a:t>
            </a:r>
            <a:r>
              <a:rPr lang="en-US" u="sng" dirty="0" smtClean="0">
                <a:solidFill>
                  <a:prstClr val="black"/>
                </a:solidFill>
              </a:rPr>
              <a:t>would spend</a:t>
            </a:r>
            <a:r>
              <a:rPr lang="en-US" dirty="0">
                <a:solidFill>
                  <a:prstClr val="black"/>
                </a:solidFill>
              </a:rPr>
              <a:t> a year in the USA if it </a:t>
            </a:r>
            <a:r>
              <a:rPr lang="en-US" u="sng" dirty="0" smtClean="0">
                <a:solidFill>
                  <a:prstClr val="black"/>
                </a:solidFill>
              </a:rPr>
              <a:t>were</a:t>
            </a:r>
            <a:r>
              <a:rPr lang="en-US" dirty="0">
                <a:solidFill>
                  <a:prstClr val="black"/>
                </a:solidFill>
              </a:rPr>
              <a:t> easier to get a green card.</a:t>
            </a: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If I </a:t>
            </a:r>
            <a:r>
              <a:rPr lang="en-US" u="sng" dirty="0" smtClean="0">
                <a:solidFill>
                  <a:prstClr val="black"/>
                </a:solidFill>
              </a:rPr>
              <a:t>lived </a:t>
            </a:r>
            <a:r>
              <a:rPr lang="en-US" dirty="0" smtClean="0">
                <a:solidFill>
                  <a:prstClr val="black"/>
                </a:solidFill>
              </a:rPr>
              <a:t>on </a:t>
            </a:r>
            <a:r>
              <a:rPr lang="en-US" dirty="0">
                <a:solidFill>
                  <a:prstClr val="black"/>
                </a:solidFill>
              </a:rPr>
              <a:t>a lonely island, I </a:t>
            </a:r>
            <a:r>
              <a:rPr lang="en-US" u="sng" dirty="0" smtClean="0">
                <a:solidFill>
                  <a:prstClr val="black"/>
                </a:solidFill>
              </a:rPr>
              <a:t>would run</a:t>
            </a:r>
            <a:r>
              <a:rPr lang="en-US" dirty="0">
                <a:solidFill>
                  <a:prstClr val="black"/>
                </a:solidFill>
              </a:rPr>
              <a:t>  around naked all day.</a:t>
            </a: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My brother </a:t>
            </a:r>
            <a:r>
              <a:rPr lang="en-US" u="sng" dirty="0" smtClean="0">
                <a:solidFill>
                  <a:prstClr val="black"/>
                </a:solidFill>
              </a:rPr>
              <a:t>would buy</a:t>
            </a:r>
            <a:r>
              <a:rPr lang="en-US" dirty="0">
                <a:solidFill>
                  <a:prstClr val="black"/>
                </a:solidFill>
              </a:rPr>
              <a:t> a sports car if </a:t>
            </a:r>
            <a:r>
              <a:rPr lang="en-US" dirty="0" smtClean="0">
                <a:solidFill>
                  <a:prstClr val="black"/>
                </a:solidFill>
              </a:rPr>
              <a:t>he </a:t>
            </a:r>
            <a:r>
              <a:rPr lang="en-US" u="sng" dirty="0" smtClean="0">
                <a:solidFill>
                  <a:prstClr val="black"/>
                </a:solidFill>
              </a:rPr>
              <a:t>had</a:t>
            </a:r>
            <a:r>
              <a:rPr lang="en-US" dirty="0" smtClean="0">
                <a:solidFill>
                  <a:prstClr val="black"/>
                </a:solidFill>
              </a:rPr>
              <a:t> the </a:t>
            </a:r>
            <a:r>
              <a:rPr lang="en-US" dirty="0">
                <a:solidFill>
                  <a:prstClr val="black"/>
                </a:solidFill>
              </a:rPr>
              <a:t>money.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Exercises</a:t>
            </a:r>
            <a:endParaRPr lang="es-MX" sz="3200" b="1" dirty="0"/>
          </a:p>
          <a:p>
            <a:pPr algn="ctr"/>
            <a:endParaRPr lang="es-MX" dirty="0"/>
          </a:p>
          <a:p>
            <a:r>
              <a:rPr lang="en-US" dirty="0" smtClean="0"/>
              <a:t>Second Conditional </a:t>
            </a:r>
            <a:r>
              <a:rPr lang="en-US" dirty="0"/>
              <a:t>is used to talk about unreal situations in the present (things that are impossible, that won't happen, etc.) - Choose the correct response for each of the sentences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his nose were smaller, he _________ very handsome</a:t>
            </a:r>
            <a:r>
              <a:rPr lang="en-US" dirty="0" smtClean="0"/>
              <a:t>. (would be/ was)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 I would come if I _________ a car</a:t>
            </a:r>
            <a:r>
              <a:rPr lang="en-US" dirty="0" smtClean="0"/>
              <a:t>. (would have/ had)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I ________ on a trip around the world if I won the lottery</a:t>
            </a:r>
            <a:r>
              <a:rPr lang="en-US" dirty="0" smtClean="0"/>
              <a:t>. (would go/ will go)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I ________ that if I were you</a:t>
            </a:r>
            <a:r>
              <a:rPr lang="en-US" dirty="0" smtClean="0"/>
              <a:t>. (will not do/ would not do)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 If these walls _________ thicker, we wouldn't hear the neighbors. </a:t>
            </a:r>
            <a:r>
              <a:rPr lang="en-US" dirty="0" smtClean="0"/>
              <a:t> (would be/ were)</a:t>
            </a:r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859" y="5430582"/>
            <a:ext cx="2083760" cy="120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Answer</a:t>
            </a:r>
            <a:r>
              <a:rPr lang="es-MX" sz="3200" b="1" dirty="0" smtClean="0"/>
              <a:t> Key</a:t>
            </a:r>
            <a:endParaRPr lang="es-MX" b="1" dirty="0"/>
          </a:p>
          <a:p>
            <a:endParaRPr lang="es-MX" dirty="0" smtClean="0"/>
          </a:p>
          <a:p>
            <a:endParaRPr lang="es-MX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his nose </a:t>
            </a:r>
            <a:r>
              <a:rPr lang="en-US" u="sng" dirty="0"/>
              <a:t>were </a:t>
            </a:r>
            <a:r>
              <a:rPr lang="en-US" dirty="0"/>
              <a:t>smaller, he </a:t>
            </a:r>
            <a:r>
              <a:rPr lang="en-US" dirty="0" smtClean="0"/>
              <a:t>would be very </a:t>
            </a:r>
            <a:r>
              <a:rPr lang="en-US" dirty="0"/>
              <a:t>handsome. </a:t>
            </a:r>
            <a:r>
              <a:rPr lang="en-US" dirty="0" smtClean="0"/>
              <a:t>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I </a:t>
            </a:r>
            <a:r>
              <a:rPr lang="en-US" u="sng" dirty="0"/>
              <a:t>would come </a:t>
            </a:r>
            <a:r>
              <a:rPr lang="en-US" dirty="0"/>
              <a:t>if I </a:t>
            </a:r>
            <a:r>
              <a:rPr lang="en-US" dirty="0" smtClean="0"/>
              <a:t>had </a:t>
            </a:r>
            <a:r>
              <a:rPr lang="en-US" dirty="0"/>
              <a:t>a car.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I </a:t>
            </a:r>
            <a:r>
              <a:rPr lang="en-US" u="sng" dirty="0" smtClean="0"/>
              <a:t>would go </a:t>
            </a:r>
            <a:r>
              <a:rPr lang="en-US" u="sng" dirty="0"/>
              <a:t>on </a:t>
            </a:r>
            <a:r>
              <a:rPr lang="en-US" dirty="0"/>
              <a:t>a trip around the world if I won the lottery.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I </a:t>
            </a:r>
            <a:r>
              <a:rPr lang="en-US" u="sng" dirty="0" smtClean="0"/>
              <a:t>would not do </a:t>
            </a:r>
            <a:r>
              <a:rPr lang="en-US" dirty="0"/>
              <a:t>that if I were </a:t>
            </a:r>
            <a:r>
              <a:rPr lang="en-US" dirty="0" smtClean="0"/>
              <a:t>you.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/>
              <a:t> </a:t>
            </a:r>
            <a:r>
              <a:rPr lang="en-US" dirty="0"/>
              <a:t>If these walls </a:t>
            </a:r>
            <a:r>
              <a:rPr lang="en-US" u="sng" dirty="0" smtClean="0"/>
              <a:t>were </a:t>
            </a:r>
            <a:r>
              <a:rPr lang="en-US" dirty="0"/>
              <a:t>thicker, we wouldn't hear the neighbors.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52704" y="1438135"/>
            <a:ext cx="8220075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Exercises</a:t>
            </a:r>
            <a:endParaRPr lang="es-MX" sz="3200" b="1" dirty="0"/>
          </a:p>
          <a:p>
            <a:pPr lvl="0" algn="ctr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 err="1">
                <a:solidFill>
                  <a:prstClr val="black"/>
                </a:solidFill>
              </a:rPr>
              <a:t>Instructions</a:t>
            </a:r>
            <a:r>
              <a:rPr lang="es-MX" dirty="0">
                <a:solidFill>
                  <a:prstClr val="black"/>
                </a:solidFill>
              </a:rPr>
              <a:t>: 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statements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with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the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second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 err="1" smtClean="0">
                <a:solidFill>
                  <a:prstClr val="black"/>
                </a:solidFill>
              </a:rPr>
              <a:t>conditional</a:t>
            </a:r>
            <a:r>
              <a:rPr lang="es-MX" dirty="0" smtClean="0">
                <a:solidFill>
                  <a:prstClr val="black"/>
                </a:solidFill>
              </a:rPr>
              <a:t>.</a:t>
            </a:r>
            <a:endParaRPr lang="es-MX" dirty="0">
              <a:solidFill>
                <a:prstClr val="black"/>
              </a:solidFill>
            </a:endParaRP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I (have</a:t>
            </a:r>
            <a:r>
              <a:rPr lang="en-US" dirty="0" smtClean="0">
                <a:latin typeface="+mj-lt"/>
              </a:rPr>
              <a:t>) __________</a:t>
            </a:r>
            <a:r>
              <a:rPr lang="en-US" dirty="0">
                <a:latin typeface="+mj-lt"/>
              </a:rPr>
              <a:t>  more time, I (learn) 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to play the guitar.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she (study</a:t>
            </a:r>
            <a:r>
              <a:rPr lang="en-US" dirty="0" smtClean="0">
                <a:latin typeface="+mj-lt"/>
              </a:rPr>
              <a:t>) 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 harder, she (get</a:t>
            </a:r>
            <a:r>
              <a:rPr lang="en-US" dirty="0" smtClean="0">
                <a:latin typeface="+mj-lt"/>
              </a:rPr>
              <a:t>) 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 better marks.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If we (know) 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more about history, we (be / not</a:t>
            </a:r>
            <a:r>
              <a:rPr lang="en-US" dirty="0" smtClean="0">
                <a:latin typeface="+mj-lt"/>
              </a:rPr>
              <a:t>) 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 afraid of the test.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 (go</a:t>
            </a:r>
            <a:r>
              <a:rPr lang="en-US" dirty="0" smtClean="0">
                <a:latin typeface="+mj-lt"/>
              </a:rPr>
              <a:t>) 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 jogging with Tom and Sue if they (be</a:t>
            </a:r>
            <a:r>
              <a:rPr lang="en-US" dirty="0" smtClean="0">
                <a:latin typeface="+mj-lt"/>
              </a:rPr>
              <a:t>) </a:t>
            </a:r>
            <a:r>
              <a:rPr lang="en-US" dirty="0"/>
              <a:t>__________ </a:t>
            </a:r>
            <a:r>
              <a:rPr lang="en-US" dirty="0">
                <a:latin typeface="+mj-lt"/>
              </a:rPr>
              <a:t>  here this week.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It (surprise)  </a:t>
            </a:r>
            <a:r>
              <a:rPr lang="en-US" dirty="0"/>
              <a:t>__________ </a:t>
            </a:r>
            <a:r>
              <a:rPr lang="en-US" dirty="0" smtClean="0">
                <a:latin typeface="+mj-lt"/>
              </a:rPr>
              <a:t>me </a:t>
            </a:r>
            <a:r>
              <a:rPr lang="en-US" dirty="0">
                <a:latin typeface="+mj-lt"/>
              </a:rPr>
              <a:t>if she (help / not</a:t>
            </a:r>
            <a:r>
              <a:rPr lang="en-US" dirty="0" smtClean="0">
                <a:latin typeface="+mj-lt"/>
              </a:rPr>
              <a:t>)</a:t>
            </a:r>
            <a:r>
              <a:rPr lang="en-US" dirty="0"/>
              <a:t> __________ </a:t>
            </a:r>
            <a:r>
              <a:rPr lang="en-US" dirty="0">
                <a:latin typeface="+mj-lt"/>
              </a:rPr>
              <a:t>  you.</a:t>
            </a:r>
          </a:p>
          <a:p>
            <a:pPr lvl="0"/>
            <a:endParaRPr lang="es-MX" dirty="0" smtClean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929" y="1438135"/>
            <a:ext cx="11906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8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52704" y="1438135"/>
            <a:ext cx="8220075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Answer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key</a:t>
            </a:r>
            <a:endParaRPr lang="es-MX" sz="3200" b="1" dirty="0"/>
          </a:p>
          <a:p>
            <a:pPr lvl="0" algn="ctr"/>
            <a:endParaRPr lang="es-MX" dirty="0">
              <a:solidFill>
                <a:prstClr val="black"/>
              </a:solidFill>
            </a:endParaRPr>
          </a:p>
          <a:p>
            <a:pPr lvl="0"/>
            <a:r>
              <a:rPr lang="es-MX" dirty="0" err="1">
                <a:solidFill>
                  <a:prstClr val="black"/>
                </a:solidFill>
              </a:rPr>
              <a:t>Instructions</a:t>
            </a:r>
            <a:r>
              <a:rPr lang="es-MX" dirty="0">
                <a:solidFill>
                  <a:prstClr val="black"/>
                </a:solidFill>
              </a:rPr>
              <a:t>: Complete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statements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with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the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second</a:t>
            </a:r>
            <a:r>
              <a:rPr lang="es-MX" dirty="0">
                <a:solidFill>
                  <a:prstClr val="black"/>
                </a:solidFill>
              </a:rPr>
              <a:t> </a:t>
            </a:r>
            <a:r>
              <a:rPr lang="es-MX" dirty="0" err="1">
                <a:solidFill>
                  <a:prstClr val="black"/>
                </a:solidFill>
              </a:rPr>
              <a:t>conditional</a:t>
            </a:r>
            <a:r>
              <a:rPr lang="es-MX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I </a:t>
            </a:r>
            <a:r>
              <a:rPr lang="en-US" u="sng" dirty="0" smtClean="0"/>
              <a:t>had</a:t>
            </a:r>
            <a:r>
              <a:rPr lang="en-US" dirty="0" smtClean="0"/>
              <a:t> more </a:t>
            </a:r>
            <a:r>
              <a:rPr lang="en-US" dirty="0"/>
              <a:t>time, I </a:t>
            </a:r>
            <a:r>
              <a:rPr lang="en-US" u="sng" dirty="0" smtClean="0"/>
              <a:t>would learn</a:t>
            </a:r>
            <a:r>
              <a:rPr lang="en-US" dirty="0"/>
              <a:t> to play the guitar.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she </a:t>
            </a:r>
            <a:r>
              <a:rPr lang="en-US" u="sng" dirty="0" smtClean="0"/>
              <a:t>studied</a:t>
            </a:r>
            <a:r>
              <a:rPr lang="en-US" dirty="0" smtClean="0"/>
              <a:t> harder</a:t>
            </a:r>
            <a:r>
              <a:rPr lang="en-US" dirty="0"/>
              <a:t>, she </a:t>
            </a:r>
            <a:r>
              <a:rPr lang="en-US" u="sng" dirty="0" smtClean="0"/>
              <a:t>would get</a:t>
            </a:r>
            <a:r>
              <a:rPr lang="en-US" dirty="0"/>
              <a:t>  better marks.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we </a:t>
            </a:r>
            <a:r>
              <a:rPr lang="en-US" u="sng" dirty="0" smtClean="0"/>
              <a:t>knew</a:t>
            </a:r>
            <a:r>
              <a:rPr lang="en-US" dirty="0"/>
              <a:t> more about history, </a:t>
            </a:r>
            <a:r>
              <a:rPr lang="en-US" dirty="0" smtClean="0"/>
              <a:t>we </a:t>
            </a:r>
            <a:r>
              <a:rPr lang="en-US" u="sng" dirty="0" smtClean="0"/>
              <a:t>wouldn’t be</a:t>
            </a:r>
            <a:r>
              <a:rPr lang="en-US" dirty="0"/>
              <a:t> afraid of the test.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 </a:t>
            </a:r>
            <a:r>
              <a:rPr lang="en-US" u="sng" dirty="0" smtClean="0"/>
              <a:t>would go </a:t>
            </a:r>
            <a:r>
              <a:rPr lang="en-US" dirty="0" smtClean="0"/>
              <a:t>jogging </a:t>
            </a:r>
            <a:r>
              <a:rPr lang="en-US" dirty="0"/>
              <a:t>with Tom and Sue if they </a:t>
            </a:r>
            <a:r>
              <a:rPr lang="en-US" u="sng" dirty="0" smtClean="0"/>
              <a:t>were</a:t>
            </a:r>
            <a:r>
              <a:rPr lang="en-US" dirty="0"/>
              <a:t>  here this week.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It </a:t>
            </a:r>
            <a:r>
              <a:rPr lang="en-US" u="sng" dirty="0" smtClean="0"/>
              <a:t>would surprise </a:t>
            </a:r>
            <a:r>
              <a:rPr lang="en-US" dirty="0" smtClean="0"/>
              <a:t>me </a:t>
            </a:r>
            <a:r>
              <a:rPr lang="en-US" dirty="0"/>
              <a:t>if she </a:t>
            </a:r>
            <a:r>
              <a:rPr lang="en-US" u="sng" dirty="0" smtClean="0"/>
              <a:t>didn’t help</a:t>
            </a:r>
            <a:r>
              <a:rPr lang="en-US" dirty="0"/>
              <a:t>  you.</a:t>
            </a:r>
          </a:p>
          <a:p>
            <a:pPr lvl="0"/>
            <a:endParaRPr lang="es-MX" dirty="0" smtClean="0">
              <a:solidFill>
                <a:prstClr val="black"/>
              </a:solidFill>
            </a:endParaRPr>
          </a:p>
          <a:p>
            <a:pPr lvl="0"/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568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588791" y="1299762"/>
            <a:ext cx="800883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FIRST AND SECOND CONDITIONAL EXERCISES</a:t>
            </a:r>
          </a:p>
          <a:p>
            <a:endParaRPr lang="es-MX" sz="3200" b="1" dirty="0" smtClean="0"/>
          </a:p>
          <a:p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excercises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.</a:t>
            </a:r>
            <a:endParaRPr lang="es-MX" dirty="0" smtClean="0"/>
          </a:p>
          <a:p>
            <a:endParaRPr lang="es-MX" b="1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are late </a:t>
            </a:r>
            <a:r>
              <a:rPr lang="es-MX" dirty="0" err="1" smtClean="0"/>
              <a:t>again</a:t>
            </a:r>
            <a:r>
              <a:rPr lang="es-MX" dirty="0" smtClean="0"/>
              <a:t>, </a:t>
            </a:r>
            <a:r>
              <a:rPr lang="es-MX" dirty="0" err="1" smtClean="0"/>
              <a:t>you</a:t>
            </a:r>
            <a:r>
              <a:rPr lang="es-MX" dirty="0" smtClean="0"/>
              <a:t> _________ (</a:t>
            </a:r>
            <a:r>
              <a:rPr lang="es-MX" dirty="0" err="1" smtClean="0"/>
              <a:t>have</a:t>
            </a:r>
            <a:r>
              <a:rPr lang="es-MX" dirty="0" smtClean="0"/>
              <a:t>) </a:t>
            </a:r>
            <a:r>
              <a:rPr lang="es-MX" dirty="0" err="1" smtClean="0"/>
              <a:t>problems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boss</a:t>
            </a:r>
            <a:r>
              <a:rPr lang="es-MX" dirty="0" smtClean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 </a:t>
            </a:r>
            <a:r>
              <a:rPr lang="es-MX" dirty="0" err="1" smtClean="0"/>
              <a:t>would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Rome </a:t>
            </a:r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summer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/>
              <a:t> </a:t>
            </a:r>
            <a:r>
              <a:rPr lang="es-MX" dirty="0" smtClean="0"/>
              <a:t>_________  (come) </a:t>
            </a:r>
            <a:r>
              <a:rPr lang="es-MX" dirty="0" err="1" smtClean="0"/>
              <a:t>with</a:t>
            </a:r>
            <a:r>
              <a:rPr lang="es-MX" dirty="0" smtClean="0"/>
              <a:t> me.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What</a:t>
            </a:r>
            <a:r>
              <a:rPr lang="es-MX" dirty="0"/>
              <a:t> _________ 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/>
              <a:t>_________ </a:t>
            </a:r>
            <a:r>
              <a:rPr lang="es-MX" dirty="0" smtClean="0"/>
              <a:t>(do)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/>
              <a:t>_________ </a:t>
            </a:r>
            <a:r>
              <a:rPr lang="es-MX" dirty="0" smtClean="0"/>
              <a:t> (</a:t>
            </a:r>
            <a:r>
              <a:rPr lang="es-MX" dirty="0" err="1" smtClean="0"/>
              <a:t>find</a:t>
            </a:r>
            <a:r>
              <a:rPr lang="es-MX" dirty="0" smtClean="0"/>
              <a:t>) 1 </a:t>
            </a:r>
            <a:r>
              <a:rPr lang="es-MX" dirty="0" err="1" smtClean="0"/>
              <a:t>million</a:t>
            </a:r>
            <a:r>
              <a:rPr lang="es-MX" dirty="0" smtClean="0"/>
              <a:t> pesos.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Do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think</a:t>
            </a:r>
            <a:r>
              <a:rPr lang="es-MX" dirty="0"/>
              <a:t> I _________ </a:t>
            </a:r>
            <a:r>
              <a:rPr lang="es-MX" dirty="0" smtClean="0"/>
              <a:t>(lose) </a:t>
            </a:r>
            <a:r>
              <a:rPr lang="es-MX" dirty="0" err="1" smtClean="0"/>
              <a:t>weight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I </a:t>
            </a:r>
            <a:r>
              <a:rPr lang="es-MX" dirty="0" err="1" smtClean="0"/>
              <a:t>eat</a:t>
            </a:r>
            <a:r>
              <a:rPr lang="es-MX" dirty="0" smtClean="0"/>
              <a:t> </a:t>
            </a:r>
            <a:r>
              <a:rPr lang="es-MX" dirty="0" err="1" smtClean="0"/>
              <a:t>less</a:t>
            </a:r>
            <a:r>
              <a:rPr lang="es-MX" dirty="0" smtClean="0"/>
              <a:t> pasta?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worry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dog</a:t>
            </a:r>
            <a:r>
              <a:rPr lang="es-MX" dirty="0" smtClean="0"/>
              <a:t> </a:t>
            </a:r>
            <a:r>
              <a:rPr lang="es-MX" dirty="0"/>
              <a:t>_________ </a:t>
            </a:r>
            <a:r>
              <a:rPr lang="es-MX" dirty="0" smtClean="0"/>
              <a:t>(</a:t>
            </a:r>
            <a:r>
              <a:rPr lang="es-MX" dirty="0" err="1" smtClean="0"/>
              <a:t>get</a:t>
            </a:r>
            <a:r>
              <a:rPr lang="es-MX" dirty="0" smtClean="0"/>
              <a:t>) </a:t>
            </a:r>
            <a:r>
              <a:rPr lang="es-MX" dirty="0" err="1" smtClean="0"/>
              <a:t>better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/>
              <a:t>_________ </a:t>
            </a:r>
            <a:r>
              <a:rPr lang="es-MX" dirty="0" smtClean="0"/>
              <a:t>(</a:t>
            </a:r>
            <a:r>
              <a:rPr lang="es-MX" dirty="0" err="1" smtClean="0"/>
              <a:t>give</a:t>
            </a:r>
            <a:r>
              <a:rPr lang="es-MX" dirty="0" smtClean="0"/>
              <a:t>)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medicine.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2" y="1415560"/>
            <a:ext cx="862012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Answer</a:t>
            </a:r>
            <a:r>
              <a:rPr lang="es-MX" sz="3200" b="1" dirty="0" smtClean="0"/>
              <a:t> Key</a:t>
            </a:r>
            <a:endParaRPr lang="es-MX" b="1" dirty="0"/>
          </a:p>
          <a:p>
            <a:endParaRPr lang="es-MX" dirty="0"/>
          </a:p>
          <a:p>
            <a:r>
              <a:rPr lang="es-MX" dirty="0"/>
              <a:t>Complete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excercises</a:t>
            </a:r>
            <a:r>
              <a:rPr lang="es-MX" dirty="0"/>
              <a:t> </a:t>
            </a:r>
            <a:r>
              <a:rPr lang="es-MX" dirty="0" err="1"/>
              <a:t>using</a:t>
            </a:r>
            <a:r>
              <a:rPr lang="es-MX" dirty="0"/>
              <a:t> </a:t>
            </a:r>
            <a:r>
              <a:rPr lang="es-MX" dirty="0" err="1"/>
              <a:t>first</a:t>
            </a:r>
            <a:r>
              <a:rPr lang="es-MX" dirty="0"/>
              <a:t> </a:t>
            </a:r>
            <a:r>
              <a:rPr lang="es-MX" dirty="0" err="1"/>
              <a:t>or</a:t>
            </a:r>
            <a:r>
              <a:rPr lang="es-MX" dirty="0"/>
              <a:t> </a:t>
            </a:r>
            <a:r>
              <a:rPr lang="es-MX" dirty="0" err="1"/>
              <a:t>second</a:t>
            </a:r>
            <a:r>
              <a:rPr lang="es-MX" dirty="0"/>
              <a:t> </a:t>
            </a:r>
            <a:r>
              <a:rPr lang="es-MX" dirty="0" err="1"/>
              <a:t>conditional</a:t>
            </a:r>
            <a:r>
              <a:rPr lang="es-MX" dirty="0"/>
              <a:t>.</a:t>
            </a:r>
          </a:p>
          <a:p>
            <a:endParaRPr lang="es-MX" b="1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are late </a:t>
            </a:r>
            <a:r>
              <a:rPr lang="es-MX" dirty="0" err="1"/>
              <a:t>again</a:t>
            </a:r>
            <a:r>
              <a:rPr lang="es-MX" dirty="0"/>
              <a:t>,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smtClean="0"/>
              <a:t> </a:t>
            </a:r>
            <a:r>
              <a:rPr lang="es-MX" u="sng" dirty="0" err="1" smtClean="0"/>
              <a:t>will</a:t>
            </a:r>
            <a:r>
              <a:rPr lang="es-MX" u="sng" dirty="0" smtClean="0"/>
              <a:t> </a:t>
            </a:r>
            <a:r>
              <a:rPr lang="es-MX" u="sng" dirty="0" err="1" smtClean="0"/>
              <a:t>have</a:t>
            </a:r>
            <a:r>
              <a:rPr lang="es-MX" u="sng" dirty="0" smtClean="0"/>
              <a:t> </a:t>
            </a:r>
            <a:r>
              <a:rPr lang="es-MX" dirty="0" err="1"/>
              <a:t>problems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boss</a:t>
            </a:r>
            <a:r>
              <a:rPr lang="es-MX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/>
              <a:t>I </a:t>
            </a:r>
            <a:r>
              <a:rPr lang="es-MX" dirty="0" err="1"/>
              <a:t>would</a:t>
            </a:r>
            <a:r>
              <a:rPr lang="es-MX" dirty="0"/>
              <a:t> </a:t>
            </a:r>
            <a:r>
              <a:rPr lang="es-MX" dirty="0" err="1"/>
              <a:t>go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Rome </a:t>
            </a:r>
            <a:r>
              <a:rPr lang="es-MX" dirty="0" err="1"/>
              <a:t>next</a:t>
            </a:r>
            <a:r>
              <a:rPr lang="es-MX" dirty="0"/>
              <a:t> </a:t>
            </a:r>
            <a:r>
              <a:rPr lang="es-MX" dirty="0" err="1"/>
              <a:t>summer</a:t>
            </a:r>
            <a:r>
              <a:rPr lang="es-MX" dirty="0"/>
              <a:t>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u="sng" dirty="0" err="1" smtClean="0"/>
              <a:t>came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/>
              <a:t>me.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What</a:t>
            </a:r>
            <a:r>
              <a:rPr lang="es-MX" dirty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smtClean="0"/>
              <a:t>do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found</a:t>
            </a:r>
            <a:r>
              <a:rPr lang="es-MX" dirty="0" smtClean="0"/>
              <a:t> 1 </a:t>
            </a:r>
            <a:r>
              <a:rPr lang="es-MX" dirty="0" err="1"/>
              <a:t>million</a:t>
            </a:r>
            <a:r>
              <a:rPr lang="es-MX" dirty="0"/>
              <a:t> pesos.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/>
              <a:t>Do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/>
              <a:t>think</a:t>
            </a:r>
            <a:r>
              <a:rPr lang="es-MX" dirty="0"/>
              <a:t> I </a:t>
            </a:r>
            <a:r>
              <a:rPr lang="es-MX" dirty="0" err="1" smtClean="0"/>
              <a:t>will</a:t>
            </a:r>
            <a:r>
              <a:rPr lang="es-MX" dirty="0" smtClean="0"/>
              <a:t> lose </a:t>
            </a:r>
            <a:r>
              <a:rPr lang="es-MX" dirty="0" err="1" smtClean="0"/>
              <a:t>weight</a:t>
            </a:r>
            <a:r>
              <a:rPr lang="es-MX" dirty="0" smtClean="0"/>
              <a:t> </a:t>
            </a:r>
            <a:r>
              <a:rPr lang="es-MX" dirty="0" err="1"/>
              <a:t>if</a:t>
            </a:r>
            <a:r>
              <a:rPr lang="es-MX" dirty="0"/>
              <a:t> I </a:t>
            </a:r>
            <a:r>
              <a:rPr lang="es-MX" dirty="0" err="1"/>
              <a:t>eat</a:t>
            </a:r>
            <a:r>
              <a:rPr lang="es-MX" dirty="0"/>
              <a:t> </a:t>
            </a:r>
            <a:r>
              <a:rPr lang="es-MX" dirty="0" err="1"/>
              <a:t>less</a:t>
            </a:r>
            <a:r>
              <a:rPr lang="es-MX" dirty="0"/>
              <a:t> pasta?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err="1"/>
              <a:t>Don’t</a:t>
            </a:r>
            <a:r>
              <a:rPr lang="es-MX" dirty="0"/>
              <a:t> </a:t>
            </a:r>
            <a:r>
              <a:rPr lang="es-MX" dirty="0" err="1"/>
              <a:t>worry</a:t>
            </a:r>
            <a:r>
              <a:rPr lang="es-MX" dirty="0"/>
              <a:t>.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 smtClean="0"/>
              <a:t>dog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get</a:t>
            </a:r>
            <a:r>
              <a:rPr lang="es-MX" dirty="0" smtClean="0"/>
              <a:t> </a:t>
            </a:r>
            <a:r>
              <a:rPr lang="es-MX" dirty="0" err="1" smtClean="0"/>
              <a:t>better</a:t>
            </a:r>
            <a:r>
              <a:rPr lang="es-MX" dirty="0" smtClean="0"/>
              <a:t> </a:t>
            </a:r>
            <a:r>
              <a:rPr lang="es-MX" dirty="0" err="1"/>
              <a:t>if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r>
              <a:rPr lang="es-MX" dirty="0" err="1" smtClean="0"/>
              <a:t>give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/>
              <a:t>the</a:t>
            </a:r>
            <a:r>
              <a:rPr lang="es-MX" dirty="0"/>
              <a:t> medicine.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08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588791" y="1299762"/>
            <a:ext cx="8008831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FIRST AND SECOND CONDITIONAL EXERCISES</a:t>
            </a:r>
          </a:p>
          <a:p>
            <a:endParaRPr lang="es-MX" sz="3200" b="1" dirty="0" smtClean="0"/>
          </a:p>
          <a:p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exercises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conditional</a:t>
            </a:r>
            <a:r>
              <a:rPr lang="es-MX" dirty="0" smtClean="0"/>
              <a:t>.</a:t>
            </a:r>
            <a:endParaRPr lang="es-MX" dirty="0" smtClean="0"/>
          </a:p>
          <a:p>
            <a:endParaRPr lang="es-MX" b="1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he _______________________(have) time, he will come.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I was offered the job, I think I _______________(take) it.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she ______________(be) hungry, she would eat something.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he studied, he ___________________ (pass) the exam.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What will John do, if he ___________________(not get) the job? </a:t>
            </a:r>
            <a:endParaRPr lang="en-US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59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588791" y="1299762"/>
            <a:ext cx="800883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ANSWER KEY</a:t>
            </a:r>
            <a:endParaRPr lang="en-US" sz="3200" b="1" dirty="0"/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Complete the following </a:t>
            </a:r>
            <a:r>
              <a:rPr lang="en-US" dirty="0" smtClean="0"/>
              <a:t>exercises </a:t>
            </a:r>
            <a:r>
              <a:rPr lang="en-US" dirty="0"/>
              <a:t>using first or second conditional.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he </a:t>
            </a:r>
            <a:r>
              <a:rPr lang="en-US" u="sng" dirty="0" smtClean="0"/>
              <a:t>has</a:t>
            </a:r>
            <a:r>
              <a:rPr lang="en-US" dirty="0" smtClean="0"/>
              <a:t> time</a:t>
            </a:r>
            <a:r>
              <a:rPr lang="en-US" dirty="0"/>
              <a:t>, he will come.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I was offered the job, I think I </a:t>
            </a:r>
            <a:r>
              <a:rPr lang="en-US" u="sng" dirty="0" smtClean="0"/>
              <a:t>would take </a:t>
            </a:r>
            <a:r>
              <a:rPr lang="en-US" dirty="0" smtClean="0"/>
              <a:t>it</a:t>
            </a:r>
            <a:r>
              <a:rPr lang="en-US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she </a:t>
            </a:r>
            <a:r>
              <a:rPr lang="en-US" u="sng" dirty="0" smtClean="0"/>
              <a:t>were</a:t>
            </a:r>
            <a:r>
              <a:rPr lang="en-US" dirty="0" smtClean="0"/>
              <a:t> hungry</a:t>
            </a:r>
            <a:r>
              <a:rPr lang="en-US" dirty="0"/>
              <a:t>, she would eat something.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If he studied, he </a:t>
            </a:r>
            <a:r>
              <a:rPr lang="en-US" u="sng" dirty="0" smtClean="0"/>
              <a:t>would pass </a:t>
            </a:r>
            <a:r>
              <a:rPr lang="en-US" dirty="0" smtClean="0"/>
              <a:t>the </a:t>
            </a:r>
            <a:r>
              <a:rPr lang="en-US" dirty="0"/>
              <a:t>exam.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What will John do, if he </a:t>
            </a:r>
            <a:r>
              <a:rPr lang="en-US" u="sng" dirty="0" smtClean="0"/>
              <a:t>doesn’t get </a:t>
            </a:r>
            <a:r>
              <a:rPr lang="en-US" dirty="0" smtClean="0"/>
              <a:t>the </a:t>
            </a:r>
            <a:r>
              <a:rPr lang="en-US" dirty="0"/>
              <a:t>job?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9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504825" y="1552574"/>
            <a:ext cx="8458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SCRIPT</a:t>
            </a:r>
          </a:p>
          <a:p>
            <a:pPr algn="ctr"/>
            <a:endParaRPr lang="es-MX" sz="2400" b="1" dirty="0"/>
          </a:p>
          <a:p>
            <a:pPr algn="ctr"/>
            <a:r>
              <a:rPr lang="es-MX" sz="2000" dirty="0" err="1" smtClean="0"/>
              <a:t>This</a:t>
            </a:r>
            <a:r>
              <a:rPr lang="es-MX" sz="2000" dirty="0" smtClean="0"/>
              <a:t> material </a:t>
            </a:r>
            <a:r>
              <a:rPr lang="es-MX" sz="2000" dirty="0" err="1" smtClean="0"/>
              <a:t>contains</a:t>
            </a:r>
            <a:r>
              <a:rPr lang="es-MX" sz="2000" dirty="0" smtClean="0"/>
              <a:t> </a:t>
            </a:r>
            <a:r>
              <a:rPr lang="es-MX" sz="2000" dirty="0" err="1" smtClean="0"/>
              <a:t>an</a:t>
            </a:r>
            <a:r>
              <a:rPr lang="es-MX" sz="2000" dirty="0" smtClean="0"/>
              <a:t> </a:t>
            </a:r>
            <a:r>
              <a:rPr lang="es-MX" sz="2000" dirty="0" err="1" smtClean="0"/>
              <a:t>explanation</a:t>
            </a:r>
            <a:r>
              <a:rPr lang="es-MX" sz="2000" dirty="0" smtClean="0"/>
              <a:t> </a:t>
            </a:r>
            <a:r>
              <a:rPr lang="es-MX" sz="2000" dirty="0" err="1" smtClean="0"/>
              <a:t>about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correct</a:t>
            </a:r>
            <a:r>
              <a:rPr lang="es-MX" sz="2000" dirty="0" smtClean="0"/>
              <a:t> use of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Conditional</a:t>
            </a:r>
            <a:r>
              <a:rPr lang="es-MX" sz="2000" dirty="0" smtClean="0"/>
              <a:t> and </a:t>
            </a:r>
            <a:r>
              <a:rPr lang="es-MX" sz="2000" dirty="0" err="1" smtClean="0"/>
              <a:t>Second</a:t>
            </a:r>
            <a:r>
              <a:rPr lang="es-MX" sz="2000" dirty="0" smtClean="0"/>
              <a:t> </a:t>
            </a:r>
            <a:r>
              <a:rPr lang="es-MX" sz="2000" dirty="0" err="1" smtClean="0"/>
              <a:t>Conditional</a:t>
            </a:r>
            <a:r>
              <a:rPr lang="es-MX" sz="2000" dirty="0" smtClean="0"/>
              <a:t>, </a:t>
            </a:r>
            <a:r>
              <a:rPr lang="es-MX" sz="2000" dirty="0" err="1" smtClean="0"/>
              <a:t>their</a:t>
            </a:r>
            <a:r>
              <a:rPr lang="es-MX" sz="2000" dirty="0" smtClean="0"/>
              <a:t> </a:t>
            </a:r>
            <a:r>
              <a:rPr lang="es-MX" sz="2000" dirty="0" err="1" smtClean="0"/>
              <a:t>structure</a:t>
            </a:r>
            <a:r>
              <a:rPr lang="es-MX" sz="2000" dirty="0" smtClean="0"/>
              <a:t> and </a:t>
            </a:r>
            <a:r>
              <a:rPr lang="es-MX" sz="2000" dirty="0" err="1" smtClean="0"/>
              <a:t>when</a:t>
            </a:r>
            <a:r>
              <a:rPr lang="es-MX" sz="2000" dirty="0" smtClean="0"/>
              <a:t> </a:t>
            </a:r>
            <a:r>
              <a:rPr lang="es-MX" sz="2000" dirty="0" err="1" smtClean="0"/>
              <a:t>to</a:t>
            </a:r>
            <a:r>
              <a:rPr lang="es-MX" sz="2000" dirty="0" smtClean="0"/>
              <a:t> use </a:t>
            </a:r>
            <a:r>
              <a:rPr lang="es-MX" sz="2000" dirty="0" err="1" smtClean="0"/>
              <a:t>each</a:t>
            </a:r>
            <a:r>
              <a:rPr lang="es-MX" sz="2000" dirty="0" smtClean="0"/>
              <a:t> </a:t>
            </a:r>
            <a:r>
              <a:rPr lang="es-MX" sz="2000" dirty="0" err="1" smtClean="0"/>
              <a:t>one</a:t>
            </a:r>
            <a:r>
              <a:rPr lang="es-MX" sz="2000" dirty="0" smtClean="0"/>
              <a:t> of </a:t>
            </a:r>
            <a:r>
              <a:rPr lang="es-MX" sz="2000" dirty="0" err="1" smtClean="0"/>
              <a:t>them</a:t>
            </a:r>
            <a:r>
              <a:rPr lang="es-MX" sz="2000" dirty="0" smtClean="0"/>
              <a:t>.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slides</a:t>
            </a:r>
            <a:r>
              <a:rPr lang="es-MX" sz="2000" dirty="0" smtClean="0"/>
              <a:t> are </a:t>
            </a:r>
            <a:r>
              <a:rPr lang="es-MX" sz="2000" dirty="0" err="1" smtClean="0"/>
              <a:t>based</a:t>
            </a:r>
            <a:r>
              <a:rPr lang="es-MX" sz="2000" dirty="0" smtClean="0"/>
              <a:t> </a:t>
            </a:r>
            <a:r>
              <a:rPr lang="es-MX" sz="2000" dirty="0" err="1" smtClean="0"/>
              <a:t>on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description</a:t>
            </a:r>
            <a:r>
              <a:rPr lang="es-MX" sz="2000" dirty="0" smtClean="0"/>
              <a:t> of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form</a:t>
            </a:r>
            <a:r>
              <a:rPr lang="es-MX" sz="2000" dirty="0" smtClean="0"/>
              <a:t> and </a:t>
            </a:r>
            <a:r>
              <a:rPr lang="es-MX" sz="2000" dirty="0" err="1" smtClean="0"/>
              <a:t>meaning</a:t>
            </a:r>
            <a:r>
              <a:rPr lang="es-MX" sz="2000" dirty="0" smtClean="0"/>
              <a:t> of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grammar</a:t>
            </a:r>
            <a:r>
              <a:rPr lang="es-MX" sz="2000" dirty="0" smtClean="0"/>
              <a:t> </a:t>
            </a:r>
            <a:r>
              <a:rPr lang="es-MX" sz="2000" dirty="0" err="1" smtClean="0"/>
              <a:t>point</a:t>
            </a:r>
            <a:r>
              <a:rPr lang="es-MX" sz="2000" dirty="0" smtClean="0"/>
              <a:t>.</a:t>
            </a:r>
          </a:p>
          <a:p>
            <a:pPr algn="ctr"/>
            <a:endParaRPr lang="es-MX" sz="2000" dirty="0"/>
          </a:p>
          <a:p>
            <a:pPr algn="ctr"/>
            <a:r>
              <a:rPr lang="es-MX" sz="2000" dirty="0" err="1" smtClean="0"/>
              <a:t>This</a:t>
            </a:r>
            <a:r>
              <a:rPr lang="es-MX" sz="2000" dirty="0" smtClean="0"/>
              <a:t>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part</a:t>
            </a:r>
            <a:r>
              <a:rPr lang="es-MX" sz="2000" dirty="0" smtClean="0"/>
              <a:t> of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presentation</a:t>
            </a:r>
            <a:r>
              <a:rPr lang="es-MX" sz="2000" dirty="0" smtClean="0"/>
              <a:t>, shows </a:t>
            </a:r>
            <a:r>
              <a:rPr lang="es-MX" sz="2000" dirty="0" err="1" smtClean="0"/>
              <a:t>how</a:t>
            </a:r>
            <a:r>
              <a:rPr lang="es-MX" sz="2000" dirty="0" smtClean="0"/>
              <a:t>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Conditional</a:t>
            </a:r>
            <a:r>
              <a:rPr lang="es-MX" sz="2000" dirty="0" smtClean="0"/>
              <a:t> </a:t>
            </a:r>
            <a:r>
              <a:rPr lang="es-MX" sz="2000" dirty="0" err="1" smtClean="0"/>
              <a:t>sentences</a:t>
            </a:r>
            <a:r>
              <a:rPr lang="es-MX" sz="2000" dirty="0" smtClean="0"/>
              <a:t>  </a:t>
            </a:r>
            <a:r>
              <a:rPr lang="es-MX" sz="2000" dirty="0" err="1" smtClean="0"/>
              <a:t>must</a:t>
            </a:r>
            <a:r>
              <a:rPr lang="es-MX" sz="2000" dirty="0" smtClean="0"/>
              <a:t> be </a:t>
            </a:r>
            <a:r>
              <a:rPr lang="es-MX" sz="2000" dirty="0" err="1" smtClean="0"/>
              <a:t>formed</a:t>
            </a:r>
            <a:r>
              <a:rPr lang="es-MX" sz="2000" dirty="0" smtClean="0"/>
              <a:t> in positive, </a:t>
            </a:r>
            <a:r>
              <a:rPr lang="es-MX" sz="2000" dirty="0" err="1" smtClean="0"/>
              <a:t>negative</a:t>
            </a:r>
            <a:r>
              <a:rPr lang="es-MX" sz="2000" dirty="0" smtClean="0"/>
              <a:t> and </a:t>
            </a:r>
            <a:r>
              <a:rPr lang="es-MX" sz="2000" dirty="0" err="1" smtClean="0"/>
              <a:t>questions</a:t>
            </a:r>
            <a:r>
              <a:rPr lang="es-MX" sz="2000" dirty="0" smtClean="0"/>
              <a:t>. </a:t>
            </a:r>
            <a:r>
              <a:rPr lang="es-MX" sz="2000" dirty="0" err="1" smtClean="0"/>
              <a:t>You</a:t>
            </a:r>
            <a:r>
              <a:rPr lang="es-MX" sz="2000" dirty="0" smtClean="0"/>
              <a:t> </a:t>
            </a:r>
            <a:r>
              <a:rPr lang="es-MX" sz="2000" dirty="0" err="1" smtClean="0"/>
              <a:t>will</a:t>
            </a:r>
            <a:r>
              <a:rPr lang="es-MX" sz="2000" dirty="0" smtClean="0"/>
              <a:t> </a:t>
            </a:r>
            <a:r>
              <a:rPr lang="es-MX" sz="2000" dirty="0" err="1" smtClean="0"/>
              <a:t>find</a:t>
            </a:r>
            <a:r>
              <a:rPr lang="es-MX" sz="2000" dirty="0" smtClean="0"/>
              <a:t> </a:t>
            </a:r>
            <a:r>
              <a:rPr lang="es-MX" sz="2000" dirty="0" err="1" smtClean="0"/>
              <a:t>some</a:t>
            </a:r>
            <a:r>
              <a:rPr lang="es-MX" sz="2000" dirty="0" smtClean="0"/>
              <a:t> </a:t>
            </a:r>
            <a:r>
              <a:rPr lang="es-MX" sz="2000" dirty="0" err="1" smtClean="0"/>
              <a:t>examples</a:t>
            </a:r>
            <a:r>
              <a:rPr lang="es-MX" sz="2000" dirty="0" smtClean="0"/>
              <a:t> and </a:t>
            </a:r>
            <a:r>
              <a:rPr lang="es-MX" sz="2000" dirty="0" err="1" smtClean="0"/>
              <a:t>activities</a:t>
            </a:r>
            <a:r>
              <a:rPr lang="es-MX" sz="2000" dirty="0" smtClean="0"/>
              <a:t> </a:t>
            </a:r>
            <a:r>
              <a:rPr lang="es-MX" sz="2000" dirty="0" err="1" smtClean="0"/>
              <a:t>with</a:t>
            </a:r>
            <a:r>
              <a:rPr lang="es-MX" sz="2000" dirty="0" smtClean="0"/>
              <a:t> </a:t>
            </a:r>
            <a:r>
              <a:rPr lang="es-MX" sz="2000" dirty="0" err="1" smtClean="0"/>
              <a:t>their</a:t>
            </a:r>
            <a:r>
              <a:rPr lang="es-MX" sz="2000" dirty="0" smtClean="0"/>
              <a:t> </a:t>
            </a:r>
            <a:r>
              <a:rPr lang="es-MX" sz="2000" dirty="0" err="1" smtClean="0"/>
              <a:t>answer</a:t>
            </a:r>
            <a:r>
              <a:rPr lang="es-MX" sz="2000" dirty="0" smtClean="0"/>
              <a:t> </a:t>
            </a:r>
            <a:r>
              <a:rPr lang="es-MX" sz="2000" dirty="0" err="1" smtClean="0"/>
              <a:t>key</a:t>
            </a:r>
            <a:r>
              <a:rPr lang="es-MX" sz="2000" dirty="0" smtClean="0"/>
              <a:t>.</a:t>
            </a:r>
          </a:p>
          <a:p>
            <a:pPr algn="ctr"/>
            <a:endParaRPr lang="es-MX" sz="2000" dirty="0" smtClean="0"/>
          </a:p>
          <a:p>
            <a:pPr algn="ctr"/>
            <a:endParaRPr lang="es-MX" sz="2000" dirty="0"/>
          </a:p>
          <a:p>
            <a:r>
              <a:rPr lang="es-MX" sz="2000" dirty="0" err="1" smtClean="0"/>
              <a:t>Get</a:t>
            </a:r>
            <a:r>
              <a:rPr lang="es-MX" sz="2000" dirty="0" smtClean="0"/>
              <a:t> </a:t>
            </a:r>
            <a:r>
              <a:rPr lang="es-MX" sz="2000" dirty="0" err="1" smtClean="0"/>
              <a:t>advantage</a:t>
            </a:r>
            <a:r>
              <a:rPr lang="es-MX" sz="2000" dirty="0" smtClean="0"/>
              <a:t> </a:t>
            </a:r>
            <a:r>
              <a:rPr lang="es-MX" sz="2000" dirty="0" err="1" smtClean="0"/>
              <a:t>from</a:t>
            </a:r>
            <a:r>
              <a:rPr lang="es-MX" sz="2000" dirty="0" smtClean="0"/>
              <a:t> </a:t>
            </a:r>
            <a:r>
              <a:rPr lang="es-MX" sz="2000" dirty="0" err="1" smtClean="0"/>
              <a:t>it!</a:t>
            </a:r>
            <a:endParaRPr lang="es-MX" sz="2000" dirty="0" smtClean="0"/>
          </a:p>
          <a:p>
            <a:r>
              <a:rPr lang="es-MX" sz="2000" dirty="0" err="1" smtClean="0"/>
              <a:t>Best</a:t>
            </a:r>
            <a:r>
              <a:rPr lang="es-MX" sz="2000" dirty="0" smtClean="0"/>
              <a:t> </a:t>
            </a:r>
            <a:r>
              <a:rPr lang="es-MX" sz="2000" dirty="0" err="1" smtClean="0"/>
              <a:t>regards</a:t>
            </a:r>
            <a:r>
              <a:rPr lang="es-MX" sz="2000" dirty="0"/>
              <a:t>,</a:t>
            </a:r>
            <a:endParaRPr lang="es-MX" sz="2000" dirty="0" smtClean="0"/>
          </a:p>
          <a:p>
            <a:pPr algn="ctr"/>
            <a:endParaRPr lang="es-MX" sz="2000" dirty="0"/>
          </a:p>
          <a:p>
            <a:pPr algn="ctr"/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6475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28650" y="1724025"/>
            <a:ext cx="807941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err="1" smtClean="0"/>
              <a:t>References</a:t>
            </a:r>
            <a:r>
              <a:rPr lang="es-MX" sz="2000" b="1" dirty="0" smtClean="0"/>
              <a:t>:</a:t>
            </a:r>
          </a:p>
          <a:p>
            <a:endParaRPr lang="es-MX" dirty="0" smtClean="0"/>
          </a:p>
          <a:p>
            <a:r>
              <a:rPr lang="es-MX" dirty="0">
                <a:hlinkClick r:id="rId6"/>
              </a:rPr>
              <a:t>http://dep.uaemex.mx</a:t>
            </a:r>
            <a:r>
              <a:rPr lang="es-MX" dirty="0" smtClean="0">
                <a:hlinkClick r:id="rId6"/>
              </a:rPr>
              <a:t>/</a:t>
            </a:r>
            <a:endParaRPr lang="es-MX" dirty="0" smtClean="0"/>
          </a:p>
          <a:p>
            <a:pPr algn="just"/>
            <a:r>
              <a:rPr lang="es-MX" dirty="0" smtClean="0">
                <a:hlinkClick r:id="rId7"/>
              </a:rPr>
              <a:t>http</a:t>
            </a:r>
            <a:r>
              <a:rPr lang="es-MX" dirty="0">
                <a:hlinkClick r:id="rId7"/>
              </a:rPr>
              <a:t>://</a:t>
            </a:r>
            <a:r>
              <a:rPr lang="es-MX" dirty="0" smtClean="0">
                <a:hlinkClick r:id="rId7"/>
              </a:rPr>
              <a:t>speakspeak.com/resources/english-grammar-rules/conditionals/structure-and-usage-of-first-conditional</a:t>
            </a:r>
            <a:endParaRPr lang="es-MX" dirty="0" smtClean="0"/>
          </a:p>
          <a:p>
            <a:pPr algn="just"/>
            <a:r>
              <a:rPr lang="es-MX" dirty="0">
                <a:hlinkClick r:id="rId8"/>
              </a:rPr>
              <a:t>http://www.bbc.co.uk/worldservice/learningenglish/radio/specials/1159_gramchallenge38</a:t>
            </a:r>
            <a:r>
              <a:rPr lang="es-MX" dirty="0" smtClean="0">
                <a:hlinkClick r:id="rId8"/>
              </a:rPr>
              <a:t>/</a:t>
            </a:r>
            <a:r>
              <a:rPr lang="es-MX" dirty="0" smtClean="0"/>
              <a:t> </a:t>
            </a:r>
          </a:p>
          <a:p>
            <a:pPr algn="just"/>
            <a:r>
              <a:rPr lang="es-MX" dirty="0">
                <a:hlinkClick r:id="rId9"/>
              </a:rPr>
              <a:t>https://</a:t>
            </a:r>
            <a:r>
              <a:rPr lang="es-MX" dirty="0" smtClean="0">
                <a:hlinkClick r:id="rId9"/>
              </a:rPr>
              <a:t>elt.oup.com/student/solutions/preint/grammar/grammar_08_012e?cc=mx&amp;selLanguage=en</a:t>
            </a:r>
            <a:r>
              <a:rPr lang="es-MX" dirty="0" smtClean="0"/>
              <a:t> </a:t>
            </a:r>
            <a:endParaRPr lang="es-MX" dirty="0" smtClean="0"/>
          </a:p>
          <a:p>
            <a:pPr algn="just"/>
            <a:r>
              <a:rPr lang="es-MX" dirty="0">
                <a:hlinkClick r:id="rId10"/>
              </a:rPr>
              <a:t>https://</a:t>
            </a:r>
            <a:r>
              <a:rPr lang="es-MX" dirty="0" smtClean="0">
                <a:hlinkClick r:id="rId10"/>
              </a:rPr>
              <a:t>www.learnenglishfeelgood.com/grammar-secondconditional2.html</a:t>
            </a:r>
            <a:r>
              <a:rPr lang="es-MX" dirty="0" smtClean="0"/>
              <a:t> </a:t>
            </a:r>
            <a:endParaRPr lang="es-MX" dirty="0" smtClean="0"/>
          </a:p>
          <a:p>
            <a:r>
              <a:rPr lang="es-MX" dirty="0" smtClean="0">
                <a:hlinkClick r:id="rId11"/>
              </a:rPr>
              <a:t>https</a:t>
            </a:r>
            <a:r>
              <a:rPr lang="es-MX" dirty="0">
                <a:hlinkClick r:id="rId11"/>
              </a:rPr>
              <a:t>://images.google.com</a:t>
            </a:r>
            <a:r>
              <a:rPr lang="es-MX" dirty="0" smtClean="0">
                <a:hlinkClick r:id="rId11"/>
              </a:rPr>
              <a:t>/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Cont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219" y="-10922"/>
            <a:ext cx="9158563" cy="686892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019674" y="2762250"/>
            <a:ext cx="341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Guadalupe Yazmín Sosa Jiménez</a:t>
            </a:r>
          </a:p>
          <a:p>
            <a:r>
              <a:rPr lang="es-MX" dirty="0" smtClean="0"/>
              <a:t>Centro Universitario</a:t>
            </a:r>
          </a:p>
          <a:p>
            <a:r>
              <a:rPr lang="es-MX" dirty="0" smtClean="0"/>
              <a:t>UAEM Valle de México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13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Obstacul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66" b="1466"/>
          <a:stretch/>
        </p:blipFill>
        <p:spPr>
          <a:xfrm>
            <a:off x="0" y="0"/>
            <a:ext cx="9144000" cy="38227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3050" y="6480679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Octubre 2017</a:t>
            </a:r>
            <a:endParaRPr lang="es-ES" sz="12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9" name="Imagen 8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74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S LOGO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3340100"/>
            <a:ext cx="216415" cy="161549"/>
          </a:xfrm>
          <a:prstGeom prst="rect">
            <a:avLst/>
          </a:prstGeom>
        </p:spPr>
      </p:pic>
      <p:pic>
        <p:nvPicPr>
          <p:cNvPr id="14" name="Imagen 13" descr="potro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19" y="6070369"/>
            <a:ext cx="719787" cy="537307"/>
          </a:xfrm>
          <a:prstGeom prst="rect">
            <a:avLst/>
          </a:prstGeom>
        </p:spPr>
      </p:pic>
      <p:pic>
        <p:nvPicPr>
          <p:cNvPr id="4" name="Imagen 3" descr="Pleca ESCUD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5084"/>
            <a:ext cx="9144000" cy="270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71450" y="1529860"/>
            <a:ext cx="87058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FIRST CONDITIONAL</a:t>
            </a:r>
          </a:p>
          <a:p>
            <a:pPr algn="just"/>
            <a:r>
              <a:rPr lang="es-MX" sz="2400" dirty="0" err="1" smtClean="0"/>
              <a:t>First</a:t>
            </a:r>
            <a:r>
              <a:rPr lang="es-MX" sz="2400" dirty="0" smtClean="0"/>
              <a:t> </a:t>
            </a:r>
            <a:r>
              <a:rPr lang="es-MX" sz="2400" dirty="0" err="1" smtClean="0"/>
              <a:t>Conditional</a:t>
            </a:r>
            <a:r>
              <a:rPr lang="es-MX" sz="2400" dirty="0" smtClean="0"/>
              <a:t> </a:t>
            </a:r>
            <a:r>
              <a:rPr lang="es-MX" sz="2400" dirty="0" err="1" smtClean="0"/>
              <a:t>sentences</a:t>
            </a:r>
            <a:r>
              <a:rPr lang="es-MX" sz="2400" dirty="0" smtClean="0"/>
              <a:t> are </a:t>
            </a:r>
            <a:r>
              <a:rPr lang="es-MX" sz="2400" dirty="0" err="1" smtClean="0"/>
              <a:t>sometimes</a:t>
            </a:r>
            <a:r>
              <a:rPr lang="es-MX" sz="2400" dirty="0" smtClean="0"/>
              <a:t> </a:t>
            </a:r>
            <a:r>
              <a:rPr lang="es-MX" sz="2400" dirty="0" err="1" smtClean="0"/>
              <a:t>called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first</a:t>
            </a:r>
            <a:r>
              <a:rPr lang="es-MX" sz="2400" dirty="0" smtClean="0"/>
              <a:t> </a:t>
            </a:r>
            <a:r>
              <a:rPr lang="es-MX" sz="2400" dirty="0" err="1" smtClean="0"/>
              <a:t>or</a:t>
            </a:r>
            <a:r>
              <a:rPr lang="es-MX" sz="2400" dirty="0" smtClean="0"/>
              <a:t> </a:t>
            </a:r>
            <a:r>
              <a:rPr lang="es-MX" sz="2400" dirty="0" err="1" smtClean="0"/>
              <a:t>future</a:t>
            </a:r>
            <a:r>
              <a:rPr lang="es-MX" sz="2400" dirty="0" smtClean="0"/>
              <a:t> </a:t>
            </a:r>
            <a:r>
              <a:rPr lang="es-MX" sz="2400" dirty="0" err="1" smtClean="0"/>
              <a:t>conditional</a:t>
            </a:r>
            <a:r>
              <a:rPr lang="es-MX" sz="2400" dirty="0" smtClean="0"/>
              <a:t>. </a:t>
            </a:r>
            <a:r>
              <a:rPr lang="es-MX" sz="2400" dirty="0" err="1" smtClean="0"/>
              <a:t>Both</a:t>
            </a:r>
            <a:r>
              <a:rPr lang="es-MX" sz="2400" dirty="0" smtClean="0"/>
              <a:t> </a:t>
            </a:r>
            <a:r>
              <a:rPr lang="es-MX" sz="2400" dirty="0" err="1" smtClean="0"/>
              <a:t>clauses</a:t>
            </a:r>
            <a:r>
              <a:rPr lang="es-MX" sz="2400" dirty="0" smtClean="0"/>
              <a:t> </a:t>
            </a:r>
            <a:r>
              <a:rPr lang="es-MX" sz="2400" dirty="0" err="1" smtClean="0"/>
              <a:t>refer</a:t>
            </a:r>
            <a:r>
              <a:rPr lang="es-MX" sz="2400" dirty="0" smtClean="0"/>
              <a:t> </a:t>
            </a:r>
            <a:r>
              <a:rPr lang="es-MX" sz="2400" dirty="0" err="1" smtClean="0"/>
              <a:t>to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future</a:t>
            </a:r>
            <a:r>
              <a:rPr lang="es-MX" sz="2400" dirty="0" smtClean="0"/>
              <a:t>, </a:t>
            </a:r>
            <a:r>
              <a:rPr lang="es-MX" sz="2400" dirty="0" err="1" smtClean="0"/>
              <a:t>although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verb</a:t>
            </a:r>
            <a:r>
              <a:rPr lang="es-MX" sz="2400" dirty="0" smtClean="0"/>
              <a:t> in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i="1" dirty="0" err="1" smtClean="0"/>
              <a:t>if</a:t>
            </a:r>
            <a:r>
              <a:rPr lang="es-MX" sz="2400" i="1" dirty="0" smtClean="0"/>
              <a:t> </a:t>
            </a:r>
            <a:r>
              <a:rPr lang="es-MX" sz="2400" dirty="0" err="1" smtClean="0"/>
              <a:t>clause</a:t>
            </a:r>
            <a:r>
              <a:rPr lang="es-MX" sz="2400" dirty="0" smtClean="0"/>
              <a:t> </a:t>
            </a:r>
            <a:r>
              <a:rPr lang="es-MX" sz="2400" dirty="0" err="1" smtClean="0"/>
              <a:t>is</a:t>
            </a:r>
            <a:r>
              <a:rPr lang="es-MX" sz="2400" dirty="0" smtClean="0"/>
              <a:t> in a </a:t>
            </a:r>
            <a:r>
              <a:rPr lang="es-MX" sz="2400" dirty="0" err="1" smtClean="0"/>
              <a:t>present</a:t>
            </a:r>
            <a:r>
              <a:rPr lang="es-MX" sz="2400" dirty="0" smtClean="0"/>
              <a:t> tense.</a:t>
            </a:r>
          </a:p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	</a:t>
            </a:r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dirty="0" err="1" smtClean="0"/>
              <a:t>For</a:t>
            </a:r>
            <a:r>
              <a:rPr lang="es-MX" sz="2400" dirty="0" smtClean="0"/>
              <a:t> </a:t>
            </a:r>
            <a:r>
              <a:rPr lang="es-MX" sz="2400" dirty="0" err="1" smtClean="0"/>
              <a:t>further</a:t>
            </a:r>
            <a:r>
              <a:rPr lang="es-MX" sz="2400" dirty="0" smtClean="0"/>
              <a:t> </a:t>
            </a:r>
            <a:r>
              <a:rPr lang="es-MX" sz="2400" dirty="0" err="1" smtClean="0"/>
              <a:t>information</a:t>
            </a:r>
            <a:r>
              <a:rPr lang="es-MX" sz="2400" dirty="0" smtClean="0"/>
              <a:t> </a:t>
            </a:r>
            <a:r>
              <a:rPr lang="es-MX" sz="2400" dirty="0" err="1" smtClean="0"/>
              <a:t>watch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following</a:t>
            </a:r>
            <a:r>
              <a:rPr lang="es-MX" sz="2400" dirty="0"/>
              <a:t> video</a:t>
            </a:r>
            <a:r>
              <a:rPr lang="es-MX" sz="2400" dirty="0" smtClean="0"/>
              <a:t>:</a:t>
            </a:r>
          </a:p>
          <a:p>
            <a:pPr algn="just"/>
            <a:r>
              <a:rPr lang="es-MX" sz="2400" dirty="0">
                <a:hlinkClick r:id="rId6"/>
              </a:rPr>
              <a:t>https://</a:t>
            </a:r>
            <a:r>
              <a:rPr lang="es-MX" sz="2400" dirty="0" smtClean="0">
                <a:hlinkClick r:id="rId6"/>
              </a:rPr>
              <a:t>www.youtube.com/watch?v=iT9osVd4G-A</a:t>
            </a:r>
            <a:r>
              <a:rPr lang="es-MX" sz="2400" dirty="0" smtClean="0"/>
              <a:t> </a:t>
            </a:r>
            <a:endParaRPr lang="es-MX" sz="2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599966"/>
              </p:ext>
            </p:extLst>
          </p:nvPr>
        </p:nvGraphicFramePr>
        <p:xfrm>
          <a:off x="1047750" y="3145429"/>
          <a:ext cx="609600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i="1" dirty="0" err="1" smtClean="0"/>
                        <a:t>If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Conditional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clause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i="1" dirty="0" err="1" smtClean="0"/>
                        <a:t>If</a:t>
                      </a:r>
                      <a:r>
                        <a:rPr lang="es-MX" i="1" baseline="0" dirty="0" smtClean="0"/>
                        <a:t> </a:t>
                      </a:r>
                      <a:r>
                        <a:rPr lang="es-MX" baseline="0" dirty="0" smtClean="0"/>
                        <a:t>+ </a:t>
                      </a:r>
                      <a:r>
                        <a:rPr lang="es-MX" baseline="0" dirty="0" err="1" smtClean="0"/>
                        <a:t>present</a:t>
                      </a:r>
                      <a:r>
                        <a:rPr lang="es-MX" baseline="0" dirty="0" smtClean="0"/>
                        <a:t> tense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Future</a:t>
                      </a:r>
                      <a:r>
                        <a:rPr lang="es-MX" dirty="0" smtClean="0"/>
                        <a:t> tense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i="1" dirty="0" err="1" smtClean="0"/>
                        <a:t>If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it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gets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colder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tonight</a:t>
                      </a:r>
                      <a:r>
                        <a:rPr lang="es-MX" i="1" dirty="0" smtClean="0"/>
                        <a:t>,</a:t>
                      </a:r>
                      <a:endParaRPr lang="es-MX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i="1" dirty="0" err="1" smtClean="0"/>
                        <a:t>I’ll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turn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on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the</a:t>
                      </a:r>
                      <a:r>
                        <a:rPr lang="es-MX" i="1" dirty="0" smtClean="0"/>
                        <a:t> </a:t>
                      </a:r>
                      <a:r>
                        <a:rPr lang="es-MX" i="1" dirty="0" err="1" smtClean="0"/>
                        <a:t>heating</a:t>
                      </a:r>
                      <a:r>
                        <a:rPr lang="es-MX" i="1" dirty="0" smtClean="0"/>
                        <a:t>.</a:t>
                      </a:r>
                      <a:endParaRPr lang="es-MX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64" y="3803826"/>
            <a:ext cx="1759904" cy="22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669851" y="1559173"/>
            <a:ext cx="7838060" cy="1304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4000" b="1" dirty="0" err="1" smtClean="0"/>
              <a:t>Objective</a:t>
            </a:r>
            <a:r>
              <a:rPr lang="es-MX" sz="4000" b="1" dirty="0" smtClean="0"/>
              <a:t> of </a:t>
            </a:r>
            <a:r>
              <a:rPr lang="es-MX" sz="4000" b="1" dirty="0" err="1" smtClean="0"/>
              <a:t>the</a:t>
            </a:r>
            <a:r>
              <a:rPr lang="es-MX" sz="4000" b="1" dirty="0" smtClean="0"/>
              <a:t> </a:t>
            </a:r>
            <a:r>
              <a:rPr lang="es-MX" sz="4000" b="1" dirty="0" err="1" smtClean="0"/>
              <a:t>unit</a:t>
            </a:r>
            <a:r>
              <a:rPr lang="es-MX" sz="4000" b="1" dirty="0" smtClean="0"/>
              <a:t> of </a:t>
            </a:r>
            <a:r>
              <a:rPr lang="es-MX" sz="4000" b="1" dirty="0" err="1" smtClean="0"/>
              <a:t>competence</a:t>
            </a:r>
            <a:endParaRPr lang="es-419" sz="4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85725" y="2845044"/>
            <a:ext cx="8991600" cy="27900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dirty="0" err="1" smtClean="0"/>
              <a:t>Students</a:t>
            </a:r>
            <a:r>
              <a:rPr lang="es-MX" sz="4000" dirty="0" smtClean="0"/>
              <a:t> </a:t>
            </a:r>
            <a:r>
              <a:rPr lang="es-MX" sz="4000" dirty="0" err="1" smtClean="0"/>
              <a:t>will</a:t>
            </a:r>
            <a:r>
              <a:rPr lang="es-MX" sz="4000" dirty="0" smtClean="0"/>
              <a:t> be </a:t>
            </a:r>
            <a:r>
              <a:rPr lang="es-MX" sz="4000" dirty="0" err="1" smtClean="0"/>
              <a:t>able</a:t>
            </a:r>
            <a:r>
              <a:rPr lang="es-MX" sz="4000" dirty="0" smtClean="0"/>
              <a:t> </a:t>
            </a:r>
            <a:r>
              <a:rPr lang="es-MX" sz="4000" dirty="0" err="1" smtClean="0"/>
              <a:t>to</a:t>
            </a:r>
            <a:r>
              <a:rPr lang="es-MX" sz="4000" dirty="0" smtClean="0"/>
              <a:t> </a:t>
            </a:r>
            <a:r>
              <a:rPr lang="es-MX" sz="4000" dirty="0" err="1" smtClean="0"/>
              <a:t>express</a:t>
            </a:r>
            <a:r>
              <a:rPr lang="es-MX" sz="4000" dirty="0" smtClean="0"/>
              <a:t> a </a:t>
            </a:r>
            <a:r>
              <a:rPr lang="es-MX" sz="4000" dirty="0" err="1" smtClean="0"/>
              <a:t>possible</a:t>
            </a:r>
            <a:r>
              <a:rPr lang="es-MX" sz="4000" dirty="0" smtClean="0"/>
              <a:t> </a:t>
            </a:r>
            <a:r>
              <a:rPr lang="es-MX" sz="4000" dirty="0" err="1" smtClean="0"/>
              <a:t>condition</a:t>
            </a:r>
            <a:r>
              <a:rPr lang="es-MX" sz="4000" dirty="0" smtClean="0"/>
              <a:t> and a probable </a:t>
            </a:r>
            <a:r>
              <a:rPr lang="es-MX" sz="4000" dirty="0" err="1" smtClean="0"/>
              <a:t>result</a:t>
            </a:r>
            <a:r>
              <a:rPr lang="es-MX" sz="4000" dirty="0" smtClean="0"/>
              <a:t> in </a:t>
            </a:r>
            <a:r>
              <a:rPr lang="es-MX" sz="4000" dirty="0" err="1" smtClean="0"/>
              <a:t>the</a:t>
            </a:r>
            <a:r>
              <a:rPr lang="es-MX" sz="4000" dirty="0" smtClean="0"/>
              <a:t> </a:t>
            </a:r>
            <a:r>
              <a:rPr lang="es-MX" sz="4000" dirty="0" err="1" smtClean="0"/>
              <a:t>future</a:t>
            </a:r>
            <a:r>
              <a:rPr lang="es-MX" sz="4000" dirty="0" smtClean="0"/>
              <a:t>. </a:t>
            </a:r>
            <a:endParaRPr lang="es-419" sz="40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16" y="4548631"/>
            <a:ext cx="1355510" cy="18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4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3631047" y="1415560"/>
            <a:ext cx="2398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err="1"/>
              <a:t>Contents</a:t>
            </a:r>
            <a:endParaRPr lang="es-MX" sz="3200" b="1" dirty="0"/>
          </a:p>
        </p:txBody>
      </p:sp>
      <p:sp>
        <p:nvSpPr>
          <p:cNvPr id="6" name="5 Rectángulo"/>
          <p:cNvSpPr/>
          <p:nvPr/>
        </p:nvSpPr>
        <p:spPr>
          <a:xfrm>
            <a:off x="1962150" y="2310911"/>
            <a:ext cx="6324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s-MX" sz="3200" dirty="0" err="1" smtClean="0"/>
              <a:t>First</a:t>
            </a:r>
            <a:r>
              <a:rPr lang="es-MX" sz="3200" dirty="0" smtClean="0"/>
              <a:t> </a:t>
            </a:r>
            <a:r>
              <a:rPr lang="es-MX" sz="3200" dirty="0" err="1" smtClean="0"/>
              <a:t>Conditional</a:t>
            </a:r>
            <a:endParaRPr lang="es-MX" sz="3200" dirty="0"/>
          </a:p>
          <a:p>
            <a:pPr marL="457200" indent="-457200">
              <a:buFont typeface="Arial" charset="0"/>
              <a:buChar char="•"/>
            </a:pPr>
            <a:r>
              <a:rPr lang="es-MX" sz="3200" dirty="0" err="1" smtClean="0"/>
              <a:t>Describing</a:t>
            </a:r>
            <a:r>
              <a:rPr lang="es-MX" sz="3200" dirty="0" smtClean="0"/>
              <a:t> </a:t>
            </a:r>
            <a:r>
              <a:rPr lang="es-MX" sz="3200" dirty="0" err="1" smtClean="0"/>
              <a:t>dreams</a:t>
            </a:r>
            <a:r>
              <a:rPr lang="es-MX" sz="3200" dirty="0" smtClean="0"/>
              <a:t>, hopes  and </a:t>
            </a:r>
            <a:r>
              <a:rPr lang="es-MX" sz="3200" dirty="0" err="1" smtClean="0"/>
              <a:t>ambitions</a:t>
            </a:r>
            <a:endParaRPr lang="es-MX" sz="3200" dirty="0" smtClean="0"/>
          </a:p>
          <a:p>
            <a:pPr marL="457200" indent="-457200">
              <a:buFont typeface="Arial" charset="0"/>
              <a:buChar char="•"/>
            </a:pPr>
            <a:r>
              <a:rPr lang="es-MX" sz="3200" dirty="0" err="1" smtClean="0"/>
              <a:t>Describing</a:t>
            </a:r>
            <a:r>
              <a:rPr lang="es-MX" sz="3200" dirty="0" smtClean="0"/>
              <a:t> real </a:t>
            </a:r>
            <a:r>
              <a:rPr lang="es-MX" sz="3200" dirty="0" err="1" smtClean="0"/>
              <a:t>events</a:t>
            </a:r>
            <a:endParaRPr lang="es-MX" sz="3200" dirty="0" smtClean="0"/>
          </a:p>
          <a:p>
            <a:pPr marL="457200" indent="-457200">
              <a:buFont typeface="Arial" charset="0"/>
              <a:buChar char="•"/>
            </a:pPr>
            <a:r>
              <a:rPr lang="es-MX" sz="3200" dirty="0" err="1" smtClean="0"/>
              <a:t>Expressing</a:t>
            </a:r>
            <a:r>
              <a:rPr lang="es-MX" sz="3200" dirty="0" smtClean="0"/>
              <a:t> </a:t>
            </a:r>
            <a:r>
              <a:rPr lang="es-MX" sz="3200" dirty="0" err="1" smtClean="0"/>
              <a:t>belief</a:t>
            </a:r>
            <a:r>
              <a:rPr lang="es-MX" sz="3200" dirty="0" smtClean="0"/>
              <a:t>, </a:t>
            </a:r>
            <a:r>
              <a:rPr lang="es-MX" sz="3200" dirty="0" err="1" smtClean="0"/>
              <a:t>opinion</a:t>
            </a:r>
            <a:r>
              <a:rPr lang="es-MX" sz="3200" dirty="0" smtClean="0"/>
              <a:t>,   </a:t>
            </a:r>
            <a:r>
              <a:rPr lang="es-MX" sz="3200" dirty="0" err="1" smtClean="0"/>
              <a:t>agreement</a:t>
            </a:r>
            <a:r>
              <a:rPr lang="es-MX" sz="3200" dirty="0" smtClean="0"/>
              <a:t>  and </a:t>
            </a:r>
            <a:r>
              <a:rPr lang="es-MX" sz="3200" dirty="0" err="1" smtClean="0"/>
              <a:t>disagreement</a:t>
            </a:r>
            <a:r>
              <a:rPr lang="es-MX" sz="3200" dirty="0" smtClean="0"/>
              <a:t> </a:t>
            </a:r>
            <a:r>
              <a:rPr lang="es-MX" sz="3200" dirty="0" err="1" smtClean="0"/>
              <a:t>politely</a:t>
            </a:r>
            <a:endParaRPr lang="es-MX" sz="3200" dirty="0"/>
          </a:p>
          <a:p>
            <a:pPr algn="r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219075" y="1211869"/>
            <a:ext cx="858202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3200" dirty="0" smtClean="0"/>
          </a:p>
          <a:p>
            <a:pPr algn="just"/>
            <a:r>
              <a:rPr lang="es-MX" sz="3200" dirty="0" err="1" smtClean="0"/>
              <a:t>We</a:t>
            </a:r>
            <a:r>
              <a:rPr lang="es-MX" sz="3200" dirty="0" smtClean="0"/>
              <a:t> </a:t>
            </a:r>
            <a:r>
              <a:rPr lang="es-MX" sz="3200" dirty="0" err="1" smtClean="0"/>
              <a:t>often</a:t>
            </a:r>
            <a:r>
              <a:rPr lang="es-MX" sz="3200" dirty="0" smtClean="0"/>
              <a:t> use </a:t>
            </a:r>
            <a:r>
              <a:rPr lang="es-MX" sz="3200" dirty="0" err="1" smtClean="0"/>
              <a:t>First</a:t>
            </a:r>
            <a:r>
              <a:rPr lang="es-MX" sz="3200" dirty="0" smtClean="0"/>
              <a:t> </a:t>
            </a:r>
            <a:r>
              <a:rPr lang="es-MX" sz="3200" dirty="0" err="1" smtClean="0"/>
              <a:t>Conditional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express</a:t>
            </a:r>
            <a:r>
              <a:rPr lang="es-MX" sz="3200" dirty="0" smtClean="0"/>
              <a:t> </a:t>
            </a:r>
            <a:r>
              <a:rPr lang="es-MX" sz="3200" dirty="0" err="1" smtClean="0"/>
              <a:t>aspects</a:t>
            </a:r>
            <a:r>
              <a:rPr lang="es-MX" sz="3200" dirty="0" smtClean="0"/>
              <a:t> of </a:t>
            </a:r>
            <a:r>
              <a:rPr lang="es-MX" sz="3200" b="1" dirty="0" err="1" smtClean="0"/>
              <a:t>persuasion</a:t>
            </a:r>
            <a:r>
              <a:rPr lang="es-MX" sz="3200" dirty="0" smtClean="0"/>
              <a:t> </a:t>
            </a:r>
            <a:r>
              <a:rPr lang="es-MX" sz="3200" dirty="0" err="1" smtClean="0"/>
              <a:t>such</a:t>
            </a:r>
            <a:r>
              <a:rPr lang="es-MX" sz="3200" dirty="0" smtClean="0"/>
              <a:t> as </a:t>
            </a:r>
            <a:r>
              <a:rPr lang="es-MX" sz="3200" dirty="0" err="1" smtClean="0"/>
              <a:t>cajoling</a:t>
            </a:r>
            <a:r>
              <a:rPr lang="es-MX" sz="3200" dirty="0" smtClean="0"/>
              <a:t> and </a:t>
            </a:r>
            <a:r>
              <a:rPr lang="es-MX" sz="3200" dirty="0" err="1" smtClean="0"/>
              <a:t>negotiating</a:t>
            </a:r>
            <a:r>
              <a:rPr lang="es-MX" sz="3200" dirty="0" smtClean="0"/>
              <a:t> and </a:t>
            </a:r>
            <a:r>
              <a:rPr lang="es-MX" sz="3200" dirty="0" err="1" smtClean="0"/>
              <a:t>for</a:t>
            </a:r>
            <a:r>
              <a:rPr lang="es-MX" sz="3200" dirty="0" smtClean="0"/>
              <a:t> </a:t>
            </a:r>
            <a:r>
              <a:rPr lang="es-MX" sz="3200" dirty="0" err="1" smtClean="0"/>
              <a:t>giving</a:t>
            </a:r>
            <a:r>
              <a:rPr lang="es-MX" sz="3200" dirty="0" smtClean="0"/>
              <a:t> </a:t>
            </a:r>
            <a:r>
              <a:rPr lang="es-MX" sz="3200" b="1" dirty="0" err="1" smtClean="0"/>
              <a:t>warnings</a:t>
            </a:r>
            <a:r>
              <a:rPr lang="es-MX" sz="3200" dirty="0" smtClean="0"/>
              <a:t> and </a:t>
            </a:r>
            <a:r>
              <a:rPr lang="es-MX" sz="3200" dirty="0" err="1" smtClean="0"/>
              <a:t>making</a:t>
            </a:r>
            <a:r>
              <a:rPr lang="es-MX" sz="3200" dirty="0" smtClean="0"/>
              <a:t> </a:t>
            </a:r>
            <a:r>
              <a:rPr lang="es-MX" sz="3200" b="1" dirty="0" err="1" smtClean="0"/>
              <a:t>threats</a:t>
            </a:r>
            <a:r>
              <a:rPr lang="es-MX" sz="3200" dirty="0" smtClean="0"/>
              <a:t>.</a:t>
            </a:r>
          </a:p>
          <a:p>
            <a:pPr algn="r"/>
            <a:endParaRPr lang="es-MX" sz="2000" dirty="0" smtClean="0"/>
          </a:p>
          <a:p>
            <a:pPr algn="r"/>
            <a:endParaRPr lang="es-MX" sz="3200" dirty="0" smtClean="0"/>
          </a:p>
          <a:p>
            <a:pPr algn="r"/>
            <a:r>
              <a:rPr lang="es-MX" sz="3200" b="1" dirty="0" err="1" smtClean="0"/>
              <a:t>Persuasion</a:t>
            </a:r>
            <a:r>
              <a:rPr lang="es-MX" sz="3200" dirty="0" smtClean="0"/>
              <a:t>: </a:t>
            </a:r>
            <a:r>
              <a:rPr lang="es-MX" sz="3200" i="1" dirty="0" err="1" smtClean="0"/>
              <a:t>I’ll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take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the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children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to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the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party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if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you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collect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them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from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school</a:t>
            </a:r>
            <a:r>
              <a:rPr lang="es-MX" sz="3200" i="1" dirty="0" smtClean="0"/>
              <a:t>.</a:t>
            </a:r>
          </a:p>
          <a:p>
            <a:pPr algn="r"/>
            <a:endParaRPr lang="es-MX" sz="3200" dirty="0"/>
          </a:p>
          <a:p>
            <a:pPr algn="r"/>
            <a:endParaRPr lang="es-MX" sz="32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22" y="4858317"/>
            <a:ext cx="2041853" cy="13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248841" y="1316645"/>
            <a:ext cx="87144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 smtClean="0"/>
          </a:p>
          <a:p>
            <a:pPr algn="just"/>
            <a:r>
              <a:rPr lang="es-MX" sz="3200" b="1" dirty="0" err="1" smtClean="0"/>
              <a:t>Warning</a:t>
            </a:r>
            <a:r>
              <a:rPr lang="es-MX" sz="3200" b="1" dirty="0" smtClean="0"/>
              <a:t>: </a:t>
            </a:r>
            <a:r>
              <a:rPr lang="es-MX" sz="3200" i="1" dirty="0" err="1" smtClean="0"/>
              <a:t>If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you</a:t>
            </a:r>
            <a:r>
              <a:rPr lang="es-MX" sz="3200" i="1" dirty="0" smtClean="0"/>
              <a:t> try </a:t>
            </a:r>
            <a:r>
              <a:rPr lang="es-MX" sz="3200" i="1" dirty="0" err="1" smtClean="0"/>
              <a:t>to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take</a:t>
            </a:r>
            <a:r>
              <a:rPr lang="es-MX" sz="3200" i="1" dirty="0" smtClean="0"/>
              <a:t> a short </a:t>
            </a:r>
            <a:r>
              <a:rPr lang="es-MX" sz="3200" i="1" dirty="0" err="1" smtClean="0"/>
              <a:t>cut</a:t>
            </a:r>
            <a:r>
              <a:rPr lang="es-MX" sz="3200" i="1" dirty="0" smtClean="0"/>
              <a:t>, </a:t>
            </a:r>
            <a:r>
              <a:rPr lang="es-MX" sz="3200" i="1" dirty="0" err="1" smtClean="0"/>
              <a:t>you’ll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get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lost</a:t>
            </a:r>
            <a:r>
              <a:rPr lang="es-MX" sz="3200" dirty="0" smtClean="0"/>
              <a:t>.</a:t>
            </a:r>
            <a:endParaRPr lang="es-MX" sz="2800" dirty="0"/>
          </a:p>
          <a:p>
            <a:r>
              <a:rPr lang="es-MX" sz="3200" b="1" dirty="0" err="1" smtClean="0"/>
              <a:t>Threat</a:t>
            </a:r>
            <a:r>
              <a:rPr lang="es-MX" sz="3200" b="1" dirty="0" smtClean="0"/>
              <a:t>: </a:t>
            </a:r>
            <a:r>
              <a:rPr lang="es-MX" sz="3200" i="1" dirty="0" err="1" smtClean="0"/>
              <a:t>If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you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poke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your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brother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again</a:t>
            </a:r>
            <a:r>
              <a:rPr lang="es-MX" sz="3200" i="1" dirty="0" smtClean="0"/>
              <a:t>, </a:t>
            </a:r>
            <a:r>
              <a:rPr lang="es-MX" sz="3200" i="1" dirty="0" err="1" smtClean="0"/>
              <a:t>I’ll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punish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you</a:t>
            </a:r>
            <a:r>
              <a:rPr lang="es-MX" sz="3200" i="1" dirty="0" smtClean="0"/>
              <a:t>.</a:t>
            </a:r>
            <a:endParaRPr lang="es-MX" sz="2800" i="1" dirty="0"/>
          </a:p>
          <a:p>
            <a:r>
              <a:rPr lang="es-MX" sz="3200" b="1" dirty="0" err="1" smtClean="0"/>
              <a:t>Other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forms</a:t>
            </a:r>
            <a:r>
              <a:rPr lang="es-MX" sz="3200" b="1" dirty="0" smtClean="0"/>
              <a:t>:</a:t>
            </a:r>
          </a:p>
          <a:p>
            <a:r>
              <a:rPr lang="es-MX" sz="3200" dirty="0" err="1"/>
              <a:t>We</a:t>
            </a:r>
            <a:r>
              <a:rPr lang="es-MX" sz="3200" dirty="0"/>
              <a:t> use </a:t>
            </a:r>
            <a:r>
              <a:rPr lang="es-MX" sz="3200" dirty="0" err="1"/>
              <a:t>an</a:t>
            </a:r>
            <a:r>
              <a:rPr lang="es-MX" sz="3200" dirty="0"/>
              <a:t> </a:t>
            </a:r>
            <a:r>
              <a:rPr lang="es-MX" sz="3200" dirty="0" err="1"/>
              <a:t>imperative</a:t>
            </a:r>
            <a:r>
              <a:rPr lang="es-MX" sz="3200" dirty="0"/>
              <a:t> </a:t>
            </a:r>
            <a:r>
              <a:rPr lang="es-MX" sz="3200" dirty="0" err="1"/>
              <a:t>rather</a:t>
            </a:r>
            <a:r>
              <a:rPr lang="es-MX" sz="3200" dirty="0"/>
              <a:t> </a:t>
            </a:r>
            <a:r>
              <a:rPr lang="es-MX" sz="3200" dirty="0" err="1"/>
              <a:t>than</a:t>
            </a:r>
            <a:r>
              <a:rPr lang="es-MX" sz="3200" dirty="0"/>
              <a:t> a </a:t>
            </a:r>
            <a:r>
              <a:rPr lang="es-MX" sz="3200" dirty="0" err="1"/>
              <a:t>future</a:t>
            </a:r>
            <a:r>
              <a:rPr lang="es-MX" sz="3200" dirty="0"/>
              <a:t> </a:t>
            </a:r>
            <a:r>
              <a:rPr lang="es-MX" sz="3200" dirty="0" err="1"/>
              <a:t>form</a:t>
            </a:r>
            <a:r>
              <a:rPr lang="es-MX" sz="3200" dirty="0"/>
              <a:t> of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verb</a:t>
            </a:r>
            <a:r>
              <a:rPr lang="es-MX" sz="3200" dirty="0"/>
              <a:t> in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conditional</a:t>
            </a:r>
            <a:r>
              <a:rPr lang="es-MX" sz="3200" dirty="0"/>
              <a:t> </a:t>
            </a:r>
            <a:r>
              <a:rPr lang="es-MX" sz="3200" dirty="0" err="1"/>
              <a:t>clause</a:t>
            </a:r>
            <a:r>
              <a:rPr lang="es-MX" sz="3200" dirty="0"/>
              <a:t>.</a:t>
            </a:r>
          </a:p>
          <a:p>
            <a:endParaRPr lang="es-MX" sz="3200" b="1" dirty="0" smtClean="0"/>
          </a:p>
          <a:p>
            <a:endParaRPr lang="es-MX" sz="3200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78" y="5052781"/>
            <a:ext cx="6529387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2482</Words>
  <Application>Microsoft Office PowerPoint</Application>
  <PresentationFormat>Presentación en pantalla (4:3)</PresentationFormat>
  <Paragraphs>505</Paragraphs>
  <Slides>42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yazminelt</cp:lastModifiedBy>
  <cp:revision>172</cp:revision>
  <dcterms:created xsi:type="dcterms:W3CDTF">2013-06-28T15:10:46Z</dcterms:created>
  <dcterms:modified xsi:type="dcterms:W3CDTF">2017-10-20T18:24:26Z</dcterms:modified>
</cp:coreProperties>
</file>