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50"/>
  </p:notesMasterIdLst>
  <p:sldIdLst>
    <p:sldId id="256" r:id="rId2"/>
    <p:sldId id="309" r:id="rId3"/>
    <p:sldId id="310" r:id="rId4"/>
    <p:sldId id="257" r:id="rId5"/>
    <p:sldId id="258" r:id="rId6"/>
    <p:sldId id="311" r:id="rId7"/>
    <p:sldId id="259" r:id="rId8"/>
    <p:sldId id="312" r:id="rId9"/>
    <p:sldId id="260" r:id="rId10"/>
    <p:sldId id="261" r:id="rId11"/>
    <p:sldId id="262" r:id="rId12"/>
    <p:sldId id="263" r:id="rId13"/>
    <p:sldId id="264" r:id="rId14"/>
    <p:sldId id="300"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9" r:id="rId29"/>
    <p:sldId id="280" r:id="rId30"/>
    <p:sldId id="303" r:id="rId31"/>
    <p:sldId id="281" r:id="rId32"/>
    <p:sldId id="295" r:id="rId33"/>
    <p:sldId id="301" r:id="rId34"/>
    <p:sldId id="302" r:id="rId35"/>
    <p:sldId id="296" r:id="rId36"/>
    <p:sldId id="297" r:id="rId37"/>
    <p:sldId id="283" r:id="rId38"/>
    <p:sldId id="284" r:id="rId39"/>
    <p:sldId id="285" r:id="rId40"/>
    <p:sldId id="286" r:id="rId41"/>
    <p:sldId id="299" r:id="rId42"/>
    <p:sldId id="293" r:id="rId43"/>
    <p:sldId id="294" r:id="rId44"/>
    <p:sldId id="304" r:id="rId45"/>
    <p:sldId id="305" r:id="rId46"/>
    <p:sldId id="306" r:id="rId47"/>
    <p:sldId id="307" r:id="rId48"/>
    <p:sldId id="308"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97" autoAdjust="0"/>
    <p:restoredTop sz="94660"/>
  </p:normalViewPr>
  <p:slideViewPr>
    <p:cSldViewPr snapToGrid="0">
      <p:cViewPr varScale="1">
        <p:scale>
          <a:sx n="115" d="100"/>
          <a:sy n="115" d="100"/>
        </p:scale>
        <p:origin x="-180"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4C1ECC-BF69-48C4-A173-403FD8D7F74E}" type="datetimeFigureOut">
              <a:rPr lang="es-MX" smtClean="0"/>
              <a:pPr/>
              <a:t>18/10/2017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44BDEA-A55B-4E1A-A74E-5DD8F5148F46}" type="slidenum">
              <a:rPr lang="es-MX" smtClean="0"/>
              <a:pPr/>
              <a:t>‹Nº›</a:t>
            </a:fld>
            <a:endParaRPr lang="es-MX"/>
          </a:p>
        </p:txBody>
      </p:sp>
    </p:spTree>
    <p:extLst>
      <p:ext uri="{BB962C8B-B14F-4D97-AF65-F5344CB8AC3E}">
        <p14:creationId xmlns:p14="http://schemas.microsoft.com/office/powerpoint/2010/main" val="2813097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444BDEA-A55B-4E1A-A74E-5DD8F5148F46}" type="slidenum">
              <a:rPr lang="es-MX" smtClean="0"/>
              <a:pPr/>
              <a:t>38</a:t>
            </a:fld>
            <a:endParaRPr lang="es-MX" dirty="0"/>
          </a:p>
        </p:txBody>
      </p:sp>
    </p:spTree>
    <p:extLst>
      <p:ext uri="{BB962C8B-B14F-4D97-AF65-F5344CB8AC3E}">
        <p14:creationId xmlns:p14="http://schemas.microsoft.com/office/powerpoint/2010/main" val="26289145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ED9C54F2-C6F2-4602-8208-C61BAA286ED3}" type="datetime1">
              <a:rPr lang="en-US" smtClean="0"/>
              <a:t>10/18/2017</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r>
              <a:rPr lang="es-MX"/>
              <a:t>Universidad Autonoma del Estado de mexico </a:t>
            </a:r>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a:t>Haga clic en el icono para agregar una imagen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0FC2F51-B6D0-4CEC-9BA2-9979F11EA03C}" type="datetime1">
              <a:rPr lang="en-US" smtClean="0"/>
              <a:t>10/18/2017</a:t>
            </a:fld>
            <a:endParaRPr lang="en-US" dirty="0"/>
          </a:p>
        </p:txBody>
      </p:sp>
      <p:sp>
        <p:nvSpPr>
          <p:cNvPr id="6" name="Footer Placeholder 5"/>
          <p:cNvSpPr>
            <a:spLocks noGrp="1"/>
          </p:cNvSpPr>
          <p:nvPr>
            <p:ph type="ftr" sz="quarter" idx="11"/>
          </p:nvPr>
        </p:nvSpPr>
        <p:spPr/>
        <p:txBody>
          <a:bodyPr/>
          <a:lstStyle/>
          <a:p>
            <a:r>
              <a:rPr lang="es-MX"/>
              <a:t>Universidad Autonoma del Estado de mexico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CA13BB17-EDF4-49B4-8354-9FBCD465D81B}" type="datetime1">
              <a:rPr lang="en-US" smtClean="0"/>
              <a:t>10/18/2017</a:t>
            </a:fld>
            <a:endParaRPr lang="en-US" dirty="0"/>
          </a:p>
        </p:txBody>
      </p:sp>
      <p:sp>
        <p:nvSpPr>
          <p:cNvPr id="6" name="Footer Placeholder 5"/>
          <p:cNvSpPr>
            <a:spLocks noGrp="1"/>
          </p:cNvSpPr>
          <p:nvPr>
            <p:ph type="ftr" sz="quarter" idx="11"/>
          </p:nvPr>
        </p:nvSpPr>
        <p:spPr/>
        <p:txBody>
          <a:bodyPr/>
          <a:lstStyle/>
          <a:p>
            <a:r>
              <a:rPr lang="es-MX"/>
              <a:t>Universidad Autonoma del Estado de mexico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5831BC63-BB45-443E-9089-F67584F40D34}" type="datetime1">
              <a:rPr lang="en-US" smtClean="0"/>
              <a:t>10/18/2017</a:t>
            </a:fld>
            <a:endParaRPr lang="en-US" dirty="0"/>
          </a:p>
        </p:txBody>
      </p:sp>
      <p:sp>
        <p:nvSpPr>
          <p:cNvPr id="6" name="Footer Placeholder 5"/>
          <p:cNvSpPr>
            <a:spLocks noGrp="1"/>
          </p:cNvSpPr>
          <p:nvPr>
            <p:ph type="ftr" sz="quarter" idx="11"/>
          </p:nvPr>
        </p:nvSpPr>
        <p:spPr/>
        <p:txBody>
          <a:bodyPr/>
          <a:lstStyle/>
          <a:p>
            <a:r>
              <a:rPr lang="es-MX"/>
              <a:t>Universidad Autonoma del Estado de mexico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FFBDFEC-ECF9-4881-9A5D-C1AB9C94BE87}" type="datetime1">
              <a:rPr lang="en-US" smtClean="0"/>
              <a:t>10/18/2017</a:t>
            </a:fld>
            <a:endParaRPr lang="en-US" dirty="0"/>
          </a:p>
        </p:txBody>
      </p:sp>
      <p:sp>
        <p:nvSpPr>
          <p:cNvPr id="6" name="Footer Placeholder 5"/>
          <p:cNvSpPr>
            <a:spLocks noGrp="1"/>
          </p:cNvSpPr>
          <p:nvPr>
            <p:ph type="ftr" sz="quarter" idx="11"/>
          </p:nvPr>
        </p:nvSpPr>
        <p:spPr/>
        <p:txBody>
          <a:bodyPr/>
          <a:lstStyle/>
          <a:p>
            <a:r>
              <a:rPr lang="es-MX"/>
              <a:t>Universidad Autonoma del Estado de mexico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 name="Date Placeholder 2"/>
          <p:cNvSpPr>
            <a:spLocks noGrp="1"/>
          </p:cNvSpPr>
          <p:nvPr>
            <p:ph type="dt" sz="half" idx="10"/>
          </p:nvPr>
        </p:nvSpPr>
        <p:spPr/>
        <p:txBody>
          <a:bodyPr/>
          <a:lstStyle/>
          <a:p>
            <a:fld id="{B47F0346-B722-4322-95FF-16DCF01AA359}" type="datetime1">
              <a:rPr lang="en-US" smtClean="0"/>
              <a:t>10/18/2017</a:t>
            </a:fld>
            <a:endParaRPr lang="en-US" dirty="0"/>
          </a:p>
        </p:txBody>
      </p:sp>
      <p:sp>
        <p:nvSpPr>
          <p:cNvPr id="4" name="Footer Placeholder 3"/>
          <p:cNvSpPr>
            <a:spLocks noGrp="1"/>
          </p:cNvSpPr>
          <p:nvPr>
            <p:ph type="ftr" sz="quarter" idx="11"/>
          </p:nvPr>
        </p:nvSpPr>
        <p:spPr/>
        <p:txBody>
          <a:bodyPr/>
          <a:lstStyle/>
          <a:p>
            <a:r>
              <a:rPr lang="es-MX"/>
              <a:t>Universidad Autonoma del Estado de mexico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 name="Date Placeholder 2"/>
          <p:cNvSpPr>
            <a:spLocks noGrp="1"/>
          </p:cNvSpPr>
          <p:nvPr>
            <p:ph type="dt" sz="half" idx="10"/>
          </p:nvPr>
        </p:nvSpPr>
        <p:spPr/>
        <p:txBody>
          <a:bodyPr/>
          <a:lstStyle/>
          <a:p>
            <a:fld id="{B46262BF-84CA-4041-BE88-D2C66E1AFF0B}" type="datetime1">
              <a:rPr lang="en-US" smtClean="0"/>
              <a:t>10/18/2017</a:t>
            </a:fld>
            <a:endParaRPr lang="en-US" dirty="0"/>
          </a:p>
        </p:txBody>
      </p:sp>
      <p:sp>
        <p:nvSpPr>
          <p:cNvPr id="4" name="Footer Placeholder 3"/>
          <p:cNvSpPr>
            <a:spLocks noGrp="1"/>
          </p:cNvSpPr>
          <p:nvPr>
            <p:ph type="ftr" sz="quarter" idx="11"/>
          </p:nvPr>
        </p:nvSpPr>
        <p:spPr/>
        <p:txBody>
          <a:bodyPr/>
          <a:lstStyle/>
          <a:p>
            <a:r>
              <a:rPr lang="es-MX"/>
              <a:t>Universidad Autonoma del Estado de mexico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4F39A4B-62DD-4017-B2BD-28D84B6A71DB}" type="datetime1">
              <a:rPr lang="en-US" smtClean="0"/>
              <a:t>10/18/2017</a:t>
            </a:fld>
            <a:endParaRPr lang="en-US" dirty="0"/>
          </a:p>
        </p:txBody>
      </p:sp>
      <p:sp>
        <p:nvSpPr>
          <p:cNvPr id="5" name="Footer Placeholder 4"/>
          <p:cNvSpPr>
            <a:spLocks noGrp="1"/>
          </p:cNvSpPr>
          <p:nvPr>
            <p:ph type="ftr" sz="quarter" idx="11"/>
          </p:nvPr>
        </p:nvSpPr>
        <p:spPr/>
        <p:txBody>
          <a:bodyPr/>
          <a:lstStyle/>
          <a:p>
            <a:r>
              <a:rPr lang="es-MX"/>
              <a:t>Universidad Autonoma del Estado de mexico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C15097-5FBE-4CDD-8892-0E1C4B48F11B}" type="datetime1">
              <a:rPr lang="en-US" smtClean="0"/>
              <a:t>10/18/2017</a:t>
            </a:fld>
            <a:endParaRPr lang="en-US" dirty="0"/>
          </a:p>
        </p:txBody>
      </p:sp>
      <p:sp>
        <p:nvSpPr>
          <p:cNvPr id="5" name="Footer Placeholder 4"/>
          <p:cNvSpPr>
            <a:spLocks noGrp="1"/>
          </p:cNvSpPr>
          <p:nvPr>
            <p:ph type="ftr" sz="quarter" idx="11"/>
          </p:nvPr>
        </p:nvSpPr>
        <p:spPr/>
        <p:txBody>
          <a:bodyPr/>
          <a:lstStyle/>
          <a:p>
            <a:r>
              <a:rPr lang="es-MX"/>
              <a:t>Universidad Autonoma del Estado de mexico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FC77B04-7B9D-4352-AE19-5015B17ABE37}" type="datetime1">
              <a:rPr lang="en-US" smtClean="0"/>
              <a:t>10/18/2017</a:t>
            </a:fld>
            <a:endParaRPr lang="en-US" dirty="0"/>
          </a:p>
        </p:txBody>
      </p:sp>
      <p:sp>
        <p:nvSpPr>
          <p:cNvPr id="5" name="Footer Placeholder 4"/>
          <p:cNvSpPr>
            <a:spLocks noGrp="1"/>
          </p:cNvSpPr>
          <p:nvPr>
            <p:ph type="ftr" sz="quarter" idx="11"/>
          </p:nvPr>
        </p:nvSpPr>
        <p:spPr/>
        <p:txBody>
          <a:bodyPr/>
          <a:lstStyle/>
          <a:p>
            <a:r>
              <a:rPr lang="es-MX"/>
              <a:t>Universidad Autonoma del Estado de mexico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CECC60C8-9A9F-431F-B669-1E7BA609DC49}" type="datetime1">
              <a:rPr lang="en-US" smtClean="0"/>
              <a:t>10/18/2017</a:t>
            </a:fld>
            <a:endParaRPr lang="en-US" dirty="0"/>
          </a:p>
        </p:txBody>
      </p:sp>
      <p:sp>
        <p:nvSpPr>
          <p:cNvPr id="5" name="Footer Placeholder 4"/>
          <p:cNvSpPr>
            <a:spLocks noGrp="1"/>
          </p:cNvSpPr>
          <p:nvPr>
            <p:ph type="ftr" sz="quarter" idx="11"/>
          </p:nvPr>
        </p:nvSpPr>
        <p:spPr/>
        <p:txBody>
          <a:bodyPr/>
          <a:lstStyle/>
          <a:p>
            <a:r>
              <a:rPr lang="es-MX"/>
              <a:t>Universidad Autonoma del Estado de mexico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59FE49C0-D299-4E9F-8A12-33FB456EBF74}" type="datetime1">
              <a:rPr lang="en-US" smtClean="0"/>
              <a:t>10/18/2017</a:t>
            </a:fld>
            <a:endParaRPr lang="en-US" dirty="0"/>
          </a:p>
        </p:txBody>
      </p:sp>
      <p:sp>
        <p:nvSpPr>
          <p:cNvPr id="6" name="Footer Placeholder 5"/>
          <p:cNvSpPr>
            <a:spLocks noGrp="1"/>
          </p:cNvSpPr>
          <p:nvPr>
            <p:ph type="ftr" sz="quarter" idx="11"/>
          </p:nvPr>
        </p:nvSpPr>
        <p:spPr/>
        <p:txBody>
          <a:bodyPr/>
          <a:lstStyle/>
          <a:p>
            <a:r>
              <a:rPr lang="es-MX"/>
              <a:t>Universidad Autonoma del Estado de mexico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41410" y="3073397"/>
            <a:ext cx="4878391" cy="2717801"/>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72200" y="3073397"/>
            <a:ext cx="4875210" cy="2717801"/>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5B4CF02B-FFD8-4896-AE1A-033501873883}" type="datetime1">
              <a:rPr lang="en-US" smtClean="0"/>
              <a:t>10/18/2017</a:t>
            </a:fld>
            <a:endParaRPr lang="en-US" dirty="0"/>
          </a:p>
        </p:txBody>
      </p:sp>
      <p:sp>
        <p:nvSpPr>
          <p:cNvPr id="8" name="Footer Placeholder 7"/>
          <p:cNvSpPr>
            <a:spLocks noGrp="1"/>
          </p:cNvSpPr>
          <p:nvPr>
            <p:ph type="ftr" sz="quarter" idx="11"/>
          </p:nvPr>
        </p:nvSpPr>
        <p:spPr/>
        <p:txBody>
          <a:bodyPr/>
          <a:lstStyle/>
          <a:p>
            <a:r>
              <a:rPr lang="es-MX"/>
              <a:t>Universidad Autonoma del Estado de mexico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82183F0-8085-43A4-B45F-14D2A21997C8}" type="datetime1">
              <a:rPr lang="en-US" smtClean="0"/>
              <a:t>10/18/2017</a:t>
            </a:fld>
            <a:endParaRPr lang="en-US" dirty="0"/>
          </a:p>
        </p:txBody>
      </p:sp>
      <p:sp>
        <p:nvSpPr>
          <p:cNvPr id="4" name="Footer Placeholder 3"/>
          <p:cNvSpPr>
            <a:spLocks noGrp="1"/>
          </p:cNvSpPr>
          <p:nvPr>
            <p:ph type="ftr" sz="quarter" idx="11"/>
          </p:nvPr>
        </p:nvSpPr>
        <p:spPr/>
        <p:txBody>
          <a:bodyPr/>
          <a:lstStyle/>
          <a:p>
            <a:r>
              <a:rPr lang="es-MX"/>
              <a:t>Universidad Autonoma del Estado de mexico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95C074-F778-4FF1-B12A-F2D3ED6E6293}" type="datetime1">
              <a:rPr lang="en-US" smtClean="0"/>
              <a:t>10/18/2017</a:t>
            </a:fld>
            <a:endParaRPr lang="en-US" dirty="0"/>
          </a:p>
        </p:txBody>
      </p:sp>
      <p:sp>
        <p:nvSpPr>
          <p:cNvPr id="3" name="Footer Placeholder 2"/>
          <p:cNvSpPr>
            <a:spLocks noGrp="1"/>
          </p:cNvSpPr>
          <p:nvPr>
            <p:ph type="ftr" sz="quarter" idx="11"/>
          </p:nvPr>
        </p:nvSpPr>
        <p:spPr/>
        <p:txBody>
          <a:bodyPr/>
          <a:lstStyle/>
          <a:p>
            <a:r>
              <a:rPr lang="es-MX"/>
              <a:t>Universidad Autonoma del Estado de mexico </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FA5CECC-73B8-4890-8BC0-F13B01DE8906}" type="datetime1">
              <a:rPr lang="en-US" smtClean="0"/>
              <a:t>10/18/2017</a:t>
            </a:fld>
            <a:endParaRPr lang="en-US" dirty="0"/>
          </a:p>
        </p:txBody>
      </p:sp>
      <p:sp>
        <p:nvSpPr>
          <p:cNvPr id="6" name="Footer Placeholder 5"/>
          <p:cNvSpPr>
            <a:spLocks noGrp="1"/>
          </p:cNvSpPr>
          <p:nvPr>
            <p:ph type="ftr" sz="quarter" idx="11"/>
          </p:nvPr>
        </p:nvSpPr>
        <p:spPr/>
        <p:txBody>
          <a:bodyPr/>
          <a:lstStyle/>
          <a:p>
            <a:r>
              <a:rPr lang="es-MX"/>
              <a:t>Universidad Autonoma del Estado de mexico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2D7A94D-C9FB-458F-B07C-EE4594692302}" type="datetime1">
              <a:rPr lang="en-US" smtClean="0"/>
              <a:t>10/18/2017</a:t>
            </a:fld>
            <a:endParaRPr lang="en-US" dirty="0"/>
          </a:p>
        </p:txBody>
      </p:sp>
      <p:sp>
        <p:nvSpPr>
          <p:cNvPr id="6" name="Footer Placeholder 5"/>
          <p:cNvSpPr>
            <a:spLocks noGrp="1"/>
          </p:cNvSpPr>
          <p:nvPr>
            <p:ph type="ftr" sz="quarter" idx="11"/>
          </p:nvPr>
        </p:nvSpPr>
        <p:spPr/>
        <p:txBody>
          <a:bodyPr/>
          <a:lstStyle/>
          <a:p>
            <a:r>
              <a:rPr lang="es-MX"/>
              <a:t>Universidad Autonoma del Estado de mexico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8C5857-C7B6-4970-84DA-24B1CF9B65F9}" type="datetime1">
              <a:rPr lang="en-US" smtClean="0"/>
              <a:t>10/18/2017</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r>
              <a:rPr lang="es-MX" dirty="0"/>
              <a:t>Universidad </a:t>
            </a:r>
            <a:r>
              <a:rPr lang="es-MX" dirty="0" err="1"/>
              <a:t>Autonoma</a:t>
            </a:r>
            <a:r>
              <a:rPr lang="es-MX" dirty="0"/>
              <a:t> del Estado de </a:t>
            </a:r>
            <a:r>
              <a:rPr lang="es-MX" dirty="0" err="1"/>
              <a:t>mexico</a:t>
            </a:r>
            <a:r>
              <a:rPr lang="es-MX" dirty="0"/>
              <a:t> </a:t>
            </a:r>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06915" y="571274"/>
            <a:ext cx="10940143" cy="2387600"/>
          </a:xfrm>
        </p:spPr>
        <p:txBody>
          <a:bodyPr>
            <a:normAutofit fontScale="90000"/>
          </a:bodyPr>
          <a:lstStyle/>
          <a:p>
            <a:pPr algn="ctr"/>
            <a:r>
              <a:rPr lang="es-MX" sz="4400" b="1" i="1" dirty="0"/>
              <a:t>Universidad Autónoma del Estado de México</a:t>
            </a:r>
            <a:br>
              <a:rPr lang="es-MX" sz="4400" b="1" i="1" dirty="0"/>
            </a:br>
            <a:r>
              <a:rPr lang="es-MX" b="1" i="1" dirty="0"/>
              <a:t> </a:t>
            </a:r>
            <a:r>
              <a:rPr lang="es-MX" sz="3600" b="1" i="1" dirty="0"/>
              <a:t>Centro Universitario UAEM Ecatepec</a:t>
            </a:r>
            <a:r>
              <a:rPr lang="es-MX" sz="4400" b="1" i="1" dirty="0"/>
              <a:t/>
            </a:r>
            <a:br>
              <a:rPr lang="es-MX" sz="4400" b="1" i="1" dirty="0"/>
            </a:br>
            <a:r>
              <a:rPr lang="es-MX" sz="4400" b="1" i="1" dirty="0"/>
              <a:t/>
            </a:r>
            <a:br>
              <a:rPr lang="es-MX" sz="4400" b="1" i="1" dirty="0"/>
            </a:br>
            <a:r>
              <a:rPr lang="es-MX" sz="3600" b="1" i="1" dirty="0"/>
              <a:t>ingeniería en computación</a:t>
            </a:r>
            <a:endParaRPr lang="es-MX" sz="3600" dirty="0"/>
          </a:p>
        </p:txBody>
      </p:sp>
      <p:sp>
        <p:nvSpPr>
          <p:cNvPr id="3" name="Subtítulo 2"/>
          <p:cNvSpPr>
            <a:spLocks noGrp="1"/>
          </p:cNvSpPr>
          <p:nvPr>
            <p:ph type="subTitle" idx="1"/>
          </p:nvPr>
        </p:nvSpPr>
        <p:spPr>
          <a:xfrm>
            <a:off x="1354522" y="2820988"/>
            <a:ext cx="10263258" cy="1655762"/>
          </a:xfrm>
        </p:spPr>
        <p:txBody>
          <a:bodyPr>
            <a:normAutofit fontScale="25000" lnSpcReduction="20000"/>
          </a:bodyPr>
          <a:lstStyle/>
          <a:p>
            <a:pPr algn="ctr"/>
            <a:endParaRPr lang="es-MX" sz="14400" dirty="0">
              <a:latin typeface="BatangChe" panose="02030609000101010101" pitchFamily="49" charset="-127"/>
              <a:ea typeface="BatangChe" panose="02030609000101010101" pitchFamily="49" charset="-127"/>
            </a:endParaRPr>
          </a:p>
          <a:p>
            <a:pPr algn="ctr"/>
            <a:r>
              <a:rPr lang="es-MX" sz="14400" dirty="0">
                <a:solidFill>
                  <a:schemeClr val="tx1"/>
                </a:solidFill>
                <a:latin typeface="BatangChe" panose="02030609000101010101" pitchFamily="49" charset="-127"/>
                <a:ea typeface="BatangChe" panose="02030609000101010101" pitchFamily="49" charset="-127"/>
              </a:rPr>
              <a:t>Unidad de Aprendizaje: LENGUAJE ENSAMBLADOR.</a:t>
            </a:r>
          </a:p>
          <a:p>
            <a:pPr algn="ctr"/>
            <a:endParaRPr lang="es-MX" sz="14400" dirty="0">
              <a:solidFill>
                <a:schemeClr val="tx1"/>
              </a:solidFill>
              <a:latin typeface="BatangChe" panose="02030609000101010101" pitchFamily="49" charset="-127"/>
              <a:ea typeface="BatangChe" panose="02030609000101010101" pitchFamily="49" charset="-127"/>
            </a:endParaRPr>
          </a:p>
          <a:p>
            <a:pPr algn="ctr"/>
            <a:r>
              <a:rPr lang="es-MX" sz="11200" dirty="0">
                <a:solidFill>
                  <a:schemeClr val="tx1"/>
                </a:solidFill>
                <a:latin typeface="BatangChe" panose="02030609000101010101" pitchFamily="49" charset="-127"/>
                <a:ea typeface="BatangChe" panose="02030609000101010101" pitchFamily="49" charset="-127"/>
              </a:rPr>
              <a:t>Autor: DR. Salvador Juárez López </a:t>
            </a:r>
          </a:p>
          <a:p>
            <a:pPr algn="r"/>
            <a:r>
              <a:rPr lang="es-MX" sz="11200" dirty="0">
                <a:solidFill>
                  <a:schemeClr val="tx1"/>
                </a:solidFill>
                <a:latin typeface="BatangChe" panose="02030609000101010101" pitchFamily="49" charset="-127"/>
                <a:ea typeface="BatangChe" panose="02030609000101010101" pitchFamily="49" charset="-127"/>
              </a:rPr>
              <a:t>Fecha: agosto 2017</a:t>
            </a:r>
          </a:p>
          <a:p>
            <a:endParaRPr lang="es-MX"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57213"/>
            <a:ext cx="1354521" cy="1149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65367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a:latin typeface="Arial" panose="020B0604020202020204" pitchFamily="34" charset="0"/>
                <a:cs typeface="Arial" panose="020B0604020202020204" pitchFamily="34" charset="0"/>
              </a:rPr>
              <a:t>¿Qué ES EL CPU ?</a:t>
            </a:r>
          </a:p>
        </p:txBody>
      </p:sp>
      <p:sp>
        <p:nvSpPr>
          <p:cNvPr id="3" name="Marcador de contenido 2"/>
          <p:cNvSpPr>
            <a:spLocks noGrp="1"/>
          </p:cNvSpPr>
          <p:nvPr>
            <p:ph idx="1"/>
          </p:nvPr>
        </p:nvSpPr>
        <p:spPr>
          <a:xfrm>
            <a:off x="1436687" y="1697037"/>
            <a:ext cx="9905999" cy="3541714"/>
          </a:xfrm>
        </p:spPr>
        <p:txBody>
          <a:bodyPr/>
          <a:lstStyle/>
          <a:p>
            <a:pPr marL="0" indent="0" algn="just">
              <a:buNone/>
            </a:pPr>
            <a:r>
              <a:rPr lang="es-MX" dirty="0">
                <a:latin typeface="Arial" panose="020B0604020202020204" pitchFamily="34" charset="0"/>
                <a:cs typeface="Arial" panose="020B0604020202020204" pitchFamily="34" charset="0"/>
              </a:rPr>
              <a:t>El CPU o Central </a:t>
            </a:r>
            <a:r>
              <a:rPr lang="es-MX" dirty="0" err="1">
                <a:latin typeface="Arial" panose="020B0604020202020204" pitchFamily="34" charset="0"/>
                <a:cs typeface="Arial" panose="020B0604020202020204" pitchFamily="34" charset="0"/>
              </a:rPr>
              <a:t>Processing</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Unit</a:t>
            </a:r>
            <a:r>
              <a:rPr lang="es-MX" dirty="0">
                <a:latin typeface="Arial" panose="020B0604020202020204" pitchFamily="34" charset="0"/>
                <a:cs typeface="Arial" panose="020B0604020202020204" pitchFamily="34" charset="0"/>
              </a:rPr>
              <a:t> (Unidad de Procesamiento Central ) es la parte central de toda computadora, en otras palabras: es la que cumple la tarea de procesamiento de todas las funciones así como también de almacenamiento de la información.</a:t>
            </a:r>
          </a:p>
          <a:p>
            <a:pPr marL="0" indent="0" algn="just">
              <a:buNone/>
            </a:pPr>
            <a:r>
              <a:rPr lang="es-MX" dirty="0"/>
              <a:t> </a:t>
            </a:r>
            <a:br>
              <a:rPr lang="es-MX" dirty="0"/>
            </a:br>
            <a:r>
              <a:rPr lang="es-MX" dirty="0"/>
              <a:t/>
            </a:r>
            <a:br>
              <a:rPr lang="es-MX" dirty="0"/>
            </a:br>
            <a:endParaRPr lang="es-MX" dirty="0"/>
          </a:p>
        </p:txBody>
      </p:sp>
      <p:pic>
        <p:nvPicPr>
          <p:cNvPr id="4" name="Imagen 3"/>
          <p:cNvPicPr>
            <a:picLocks noChangeAspect="1"/>
          </p:cNvPicPr>
          <p:nvPr/>
        </p:nvPicPr>
        <p:blipFill>
          <a:blip r:embed="rId2"/>
          <a:stretch>
            <a:fillRect/>
          </a:stretch>
        </p:blipFill>
        <p:spPr>
          <a:xfrm>
            <a:off x="3404394" y="3619500"/>
            <a:ext cx="2228850" cy="2228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stretch>
            <a:fillRect/>
          </a:stretch>
        </p:blipFill>
        <p:spPr>
          <a:xfrm>
            <a:off x="7600950" y="3777584"/>
            <a:ext cx="2333625" cy="177072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CuadroTexto 5">
            <a:extLst>
              <a:ext uri="{FF2B5EF4-FFF2-40B4-BE49-F238E27FC236}">
                <a16:creationId xmlns:a16="http://schemas.microsoft.com/office/drawing/2014/main" xmlns="" id="{A083B761-CE42-4264-823D-7D664B24C81F}"/>
              </a:ext>
            </a:extLst>
          </p:cNvPr>
          <p:cNvSpPr txBox="1"/>
          <p:nvPr/>
        </p:nvSpPr>
        <p:spPr>
          <a:xfrm>
            <a:off x="7875710" y="6247903"/>
            <a:ext cx="2058865" cy="374167"/>
          </a:xfrm>
          <a:prstGeom prst="rect">
            <a:avLst/>
          </a:prstGeom>
          <a:noFill/>
        </p:spPr>
        <p:txBody>
          <a:bodyPr wrap="square" rtlCol="0">
            <a:spAutoFit/>
          </a:bodyPr>
          <a:lstStyle/>
          <a:p>
            <a:r>
              <a:rPr lang="es-MX" dirty="0"/>
              <a:t>Figura 7</a:t>
            </a:r>
          </a:p>
        </p:txBody>
      </p:sp>
      <p:sp>
        <p:nvSpPr>
          <p:cNvPr id="7" name="CuadroTexto 6">
            <a:extLst>
              <a:ext uri="{FF2B5EF4-FFF2-40B4-BE49-F238E27FC236}">
                <a16:creationId xmlns:a16="http://schemas.microsoft.com/office/drawing/2014/main" xmlns="" id="{5AA39F9C-F56D-4D7C-A9A4-B342CBB29764}"/>
              </a:ext>
            </a:extLst>
          </p:cNvPr>
          <p:cNvSpPr txBox="1"/>
          <p:nvPr/>
        </p:nvSpPr>
        <p:spPr>
          <a:xfrm>
            <a:off x="3837842" y="6247903"/>
            <a:ext cx="2058865" cy="374167"/>
          </a:xfrm>
          <a:prstGeom prst="rect">
            <a:avLst/>
          </a:prstGeom>
          <a:noFill/>
        </p:spPr>
        <p:txBody>
          <a:bodyPr wrap="square" rtlCol="0">
            <a:spAutoFit/>
          </a:bodyPr>
          <a:lstStyle/>
          <a:p>
            <a:r>
              <a:rPr lang="es-MX" dirty="0"/>
              <a:t>Figura 6</a:t>
            </a:r>
          </a:p>
        </p:txBody>
      </p:sp>
      <p:sp>
        <p:nvSpPr>
          <p:cNvPr id="8" name="7 Marcador de número de diapositiva"/>
          <p:cNvSpPr>
            <a:spLocks noGrp="1"/>
          </p:cNvSpPr>
          <p:nvPr>
            <p:ph type="sldNum" sz="quarter" idx="12"/>
          </p:nvPr>
        </p:nvSpPr>
        <p:spPr/>
        <p:txBody>
          <a:bodyPr/>
          <a:lstStyle/>
          <a:p>
            <a:fld id="{6D22F896-40B5-4ADD-8801-0D06FADFA095}" type="slidenum">
              <a:rPr lang="en-US" smtClean="0"/>
              <a:pPr/>
              <a:t>10</a:t>
            </a:fld>
            <a:endParaRPr lang="en-US" dirty="0"/>
          </a:p>
        </p:txBody>
      </p:sp>
    </p:spTree>
    <p:extLst>
      <p:ext uri="{BB962C8B-B14F-4D97-AF65-F5344CB8AC3E}">
        <p14:creationId xmlns:p14="http://schemas.microsoft.com/office/powerpoint/2010/main" val="3648263173"/>
      </p:ext>
    </p:extLst>
  </p:cSld>
  <p:clrMapOvr>
    <a:masterClrMapping/>
  </p:clrMapOvr>
  <p:transition spd="slow">
    <p:plus/>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3313" y="533400"/>
            <a:ext cx="9905998" cy="1478570"/>
          </a:xfrm>
        </p:spPr>
        <p:txBody>
          <a:bodyPr>
            <a:normAutofit/>
          </a:bodyPr>
          <a:lstStyle/>
          <a:p>
            <a:pPr algn="ctr"/>
            <a:r>
              <a:rPr lang="es-MX" sz="4000" dirty="0"/>
              <a:t>Funcionamiento de EL cpu </a:t>
            </a:r>
          </a:p>
        </p:txBody>
      </p:sp>
      <p:sp>
        <p:nvSpPr>
          <p:cNvPr id="3" name="Marcador de contenido 2"/>
          <p:cNvSpPr>
            <a:spLocks noGrp="1"/>
          </p:cNvSpPr>
          <p:nvPr>
            <p:ph idx="1"/>
          </p:nvPr>
        </p:nvSpPr>
        <p:spPr>
          <a:xfrm>
            <a:off x="1103312" y="2011970"/>
            <a:ext cx="9905999" cy="2770188"/>
          </a:xfrm>
        </p:spPr>
        <p:txBody>
          <a:bodyPr>
            <a:noAutofit/>
          </a:bodyPr>
          <a:lstStyle/>
          <a:p>
            <a:pPr algn="just"/>
            <a:r>
              <a:rPr lang="es-MX" sz="2200" dirty="0">
                <a:latin typeface="Arial" panose="020B0604020202020204" pitchFamily="34" charset="0"/>
                <a:cs typeface="Arial" panose="020B0604020202020204" pitchFamily="34" charset="0"/>
              </a:rPr>
              <a:t>Cuando se ejecuta un programa, el registro de la CPU, llamado contador de programa, lleva la cuenta de la siguiente instrucción, para garantizar que las instrucciones se ejecuten en la secuencia adecuada. La unidad de control de el CPU coordina y temporiza las funciones del CPU, tras lo cual recupera la siguiente instrucción desde la memoria. </a:t>
            </a:r>
            <a:br>
              <a:rPr lang="es-MX" sz="2200" dirty="0">
                <a:latin typeface="Arial" panose="020B0604020202020204" pitchFamily="34" charset="0"/>
                <a:cs typeface="Arial" panose="020B0604020202020204" pitchFamily="34" charset="0"/>
              </a:rPr>
            </a:br>
            <a:r>
              <a:rPr lang="es-MX" sz="2200" dirty="0">
                <a:latin typeface="Arial" panose="020B0604020202020204" pitchFamily="34" charset="0"/>
                <a:cs typeface="Arial" panose="020B0604020202020204" pitchFamily="34" charset="0"/>
              </a:rPr>
              <a:t/>
            </a:r>
            <a:br>
              <a:rPr lang="es-MX" sz="2200" dirty="0">
                <a:latin typeface="Arial" panose="020B0604020202020204" pitchFamily="34" charset="0"/>
                <a:cs typeface="Arial" panose="020B0604020202020204" pitchFamily="34" charset="0"/>
              </a:rPr>
            </a:br>
            <a:endParaRPr lang="es-MX" sz="2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7043737" y="4439258"/>
            <a:ext cx="2428875" cy="1123950"/>
          </a:xfrm>
          <a:prstGeom prst="rect">
            <a:avLst/>
          </a:prstGeom>
        </p:spPr>
      </p:pic>
      <p:pic>
        <p:nvPicPr>
          <p:cNvPr id="5" name="Imagen 4"/>
          <p:cNvPicPr>
            <a:picLocks noChangeAspect="1"/>
          </p:cNvPicPr>
          <p:nvPr/>
        </p:nvPicPr>
        <p:blipFill>
          <a:blip r:embed="rId3"/>
          <a:stretch>
            <a:fillRect/>
          </a:stretch>
        </p:blipFill>
        <p:spPr>
          <a:xfrm>
            <a:off x="2363787" y="4171950"/>
            <a:ext cx="1777737" cy="1971893"/>
          </a:xfrm>
          <a:prstGeom prst="rect">
            <a:avLst/>
          </a:prstGeom>
        </p:spPr>
      </p:pic>
      <p:sp>
        <p:nvSpPr>
          <p:cNvPr id="6" name="CuadroTexto 5">
            <a:extLst>
              <a:ext uri="{FF2B5EF4-FFF2-40B4-BE49-F238E27FC236}">
                <a16:creationId xmlns:a16="http://schemas.microsoft.com/office/drawing/2014/main" xmlns="" id="{56AEC43F-F497-401A-991B-1577626973B5}"/>
              </a:ext>
            </a:extLst>
          </p:cNvPr>
          <p:cNvSpPr txBox="1"/>
          <p:nvPr/>
        </p:nvSpPr>
        <p:spPr>
          <a:xfrm>
            <a:off x="7788520" y="5769676"/>
            <a:ext cx="2058865" cy="374167"/>
          </a:xfrm>
          <a:prstGeom prst="rect">
            <a:avLst/>
          </a:prstGeom>
          <a:noFill/>
        </p:spPr>
        <p:txBody>
          <a:bodyPr wrap="square" rtlCol="0">
            <a:spAutoFit/>
          </a:bodyPr>
          <a:lstStyle/>
          <a:p>
            <a:r>
              <a:rPr lang="es-MX" dirty="0"/>
              <a:t>Figura 9</a:t>
            </a:r>
          </a:p>
        </p:txBody>
      </p:sp>
      <p:sp>
        <p:nvSpPr>
          <p:cNvPr id="7" name="CuadroTexto 6">
            <a:extLst>
              <a:ext uri="{FF2B5EF4-FFF2-40B4-BE49-F238E27FC236}">
                <a16:creationId xmlns:a16="http://schemas.microsoft.com/office/drawing/2014/main" xmlns="" id="{6FC9F0B6-8AF9-4922-BAC4-3ED05E90CDE3}"/>
              </a:ext>
            </a:extLst>
          </p:cNvPr>
          <p:cNvSpPr txBox="1"/>
          <p:nvPr/>
        </p:nvSpPr>
        <p:spPr>
          <a:xfrm>
            <a:off x="2735873" y="6284541"/>
            <a:ext cx="2058865" cy="374167"/>
          </a:xfrm>
          <a:prstGeom prst="rect">
            <a:avLst/>
          </a:prstGeom>
          <a:noFill/>
        </p:spPr>
        <p:txBody>
          <a:bodyPr wrap="square" rtlCol="0">
            <a:spAutoFit/>
          </a:bodyPr>
          <a:lstStyle/>
          <a:p>
            <a:r>
              <a:rPr lang="es-MX" dirty="0"/>
              <a:t>Figura 8</a:t>
            </a:r>
          </a:p>
        </p:txBody>
      </p:sp>
      <p:sp>
        <p:nvSpPr>
          <p:cNvPr id="8" name="7 Marcador de número de diapositiva"/>
          <p:cNvSpPr>
            <a:spLocks noGrp="1"/>
          </p:cNvSpPr>
          <p:nvPr>
            <p:ph type="sldNum" sz="quarter" idx="12"/>
          </p:nvPr>
        </p:nvSpPr>
        <p:spPr/>
        <p:txBody>
          <a:bodyPr/>
          <a:lstStyle/>
          <a:p>
            <a:fld id="{6D22F896-40B5-4ADD-8801-0D06FADFA095}" type="slidenum">
              <a:rPr lang="en-US" smtClean="0"/>
              <a:pPr/>
              <a:t>11</a:t>
            </a:fld>
            <a:endParaRPr lang="en-US" dirty="0"/>
          </a:p>
        </p:txBody>
      </p:sp>
    </p:spTree>
    <p:extLst>
      <p:ext uri="{BB962C8B-B14F-4D97-AF65-F5344CB8AC3E}">
        <p14:creationId xmlns:p14="http://schemas.microsoft.com/office/powerpoint/2010/main" val="287474022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36637" y="925512"/>
            <a:ext cx="9905999" cy="3627438"/>
          </a:xfrm>
        </p:spPr>
        <p:txBody>
          <a:bodyPr>
            <a:normAutofit fontScale="85000" lnSpcReduction="20000"/>
          </a:bodyPr>
          <a:lstStyle/>
          <a:p>
            <a:pPr algn="just"/>
            <a:r>
              <a:rPr lang="es-MX" sz="2700" dirty="0">
                <a:latin typeface="Arial" panose="020B0604020202020204" pitchFamily="34" charset="0"/>
                <a:cs typeface="Arial" panose="020B0604020202020204" pitchFamily="34" charset="0"/>
              </a:rPr>
              <a:t>La instrucción viaja por el bus desde la memoria hasta la CPU, donde se almacena en el registro de instrucción.</a:t>
            </a:r>
          </a:p>
          <a:p>
            <a:pPr algn="just"/>
            <a:r>
              <a:rPr lang="es-MX" sz="2700" dirty="0">
                <a:latin typeface="Arial" panose="020B0604020202020204" pitchFamily="34" charset="0"/>
                <a:cs typeface="Arial" panose="020B0604020202020204" pitchFamily="34" charset="0"/>
              </a:rPr>
              <a:t>Entretanto, el contador de programa se incrementa en uno para prepararse para la siguiente instrucción.</a:t>
            </a:r>
          </a:p>
          <a:p>
            <a:pPr marL="0" indent="0" algn="just">
              <a:buNone/>
            </a:pPr>
            <a:r>
              <a:rPr lang="es-MX" sz="2700" dirty="0">
                <a:latin typeface="Arial" panose="020B0604020202020204" pitchFamily="34" charset="0"/>
                <a:cs typeface="Arial" panose="020B0604020202020204" pitchFamily="34" charset="0"/>
              </a:rPr>
              <a:t> </a:t>
            </a:r>
            <a:r>
              <a:rPr lang="es-MX" sz="2700" dirty="0"/>
              <a:t/>
            </a:r>
            <a:br>
              <a:rPr lang="es-MX" sz="2700" dirty="0"/>
            </a:br>
            <a:r>
              <a:rPr lang="es-MX" sz="3500" dirty="0"/>
              <a:t/>
            </a:r>
            <a:br>
              <a:rPr lang="es-MX" sz="3500" dirty="0"/>
            </a:br>
            <a:r>
              <a:rPr lang="es-MX" dirty="0"/>
              <a:t/>
            </a:r>
            <a:br>
              <a:rPr lang="es-MX" dirty="0"/>
            </a:br>
            <a:r>
              <a:rPr lang="es-MX" dirty="0"/>
              <a:t/>
            </a:r>
            <a:br>
              <a:rPr lang="es-MX" dirty="0"/>
            </a:br>
            <a:endParaRPr lang="es-MX" dirty="0"/>
          </a:p>
        </p:txBody>
      </p:sp>
      <p:pic>
        <p:nvPicPr>
          <p:cNvPr id="4" name="Imagen 3"/>
          <p:cNvPicPr>
            <a:picLocks noChangeAspect="1"/>
          </p:cNvPicPr>
          <p:nvPr/>
        </p:nvPicPr>
        <p:blipFill>
          <a:blip r:embed="rId2"/>
          <a:stretch>
            <a:fillRect/>
          </a:stretch>
        </p:blipFill>
        <p:spPr>
          <a:xfrm>
            <a:off x="1821007" y="3319895"/>
            <a:ext cx="3772000" cy="28319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stretch>
            <a:fillRect/>
          </a:stretch>
        </p:blipFill>
        <p:spPr>
          <a:xfrm>
            <a:off x="7072745" y="3259281"/>
            <a:ext cx="3268021" cy="23643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uadroTexto 5">
            <a:extLst>
              <a:ext uri="{FF2B5EF4-FFF2-40B4-BE49-F238E27FC236}">
                <a16:creationId xmlns:a16="http://schemas.microsoft.com/office/drawing/2014/main" xmlns="" id="{9205EA5A-7EDD-4B33-9CE8-50918F60EEB0}"/>
              </a:ext>
            </a:extLst>
          </p:cNvPr>
          <p:cNvSpPr txBox="1"/>
          <p:nvPr/>
        </p:nvSpPr>
        <p:spPr>
          <a:xfrm>
            <a:off x="8126010" y="5848993"/>
            <a:ext cx="2058865" cy="374167"/>
          </a:xfrm>
          <a:prstGeom prst="rect">
            <a:avLst/>
          </a:prstGeom>
          <a:noFill/>
        </p:spPr>
        <p:txBody>
          <a:bodyPr wrap="square" rtlCol="0">
            <a:spAutoFit/>
          </a:bodyPr>
          <a:lstStyle/>
          <a:p>
            <a:r>
              <a:rPr lang="es-MX" dirty="0"/>
              <a:t>Figura 11</a:t>
            </a:r>
          </a:p>
        </p:txBody>
      </p:sp>
      <p:sp>
        <p:nvSpPr>
          <p:cNvPr id="7" name="CuadroTexto 6">
            <a:extLst>
              <a:ext uri="{FF2B5EF4-FFF2-40B4-BE49-F238E27FC236}">
                <a16:creationId xmlns:a16="http://schemas.microsoft.com/office/drawing/2014/main" xmlns="" id="{153230F0-45E3-4590-BF8F-C245545061AE}"/>
              </a:ext>
            </a:extLst>
          </p:cNvPr>
          <p:cNvSpPr txBox="1"/>
          <p:nvPr/>
        </p:nvSpPr>
        <p:spPr>
          <a:xfrm>
            <a:off x="3111012" y="6284540"/>
            <a:ext cx="2058865" cy="374167"/>
          </a:xfrm>
          <a:prstGeom prst="rect">
            <a:avLst/>
          </a:prstGeom>
          <a:noFill/>
        </p:spPr>
        <p:txBody>
          <a:bodyPr wrap="square" rtlCol="0">
            <a:spAutoFit/>
          </a:bodyPr>
          <a:lstStyle/>
          <a:p>
            <a:r>
              <a:rPr lang="es-MX" dirty="0"/>
              <a:t>Figura 10</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12</a:t>
            </a:fld>
            <a:endParaRPr lang="en-US" dirty="0"/>
          </a:p>
        </p:txBody>
      </p:sp>
    </p:spTree>
    <p:extLst>
      <p:ext uri="{BB962C8B-B14F-4D97-AF65-F5344CB8AC3E}">
        <p14:creationId xmlns:p14="http://schemas.microsoft.com/office/powerpoint/2010/main" val="55115905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22511" y="1143719"/>
            <a:ext cx="9905999" cy="3541714"/>
          </a:xfrm>
        </p:spPr>
        <p:txBody>
          <a:bodyPr>
            <a:noAutofit/>
          </a:bodyPr>
          <a:lstStyle/>
          <a:p>
            <a:pPr algn="just"/>
            <a:r>
              <a:rPr lang="es-MX" sz="2300" dirty="0">
                <a:latin typeface="Arial" panose="020B0604020202020204" pitchFamily="34" charset="0"/>
                <a:cs typeface="Arial" panose="020B0604020202020204" pitchFamily="34" charset="0"/>
              </a:rPr>
              <a:t>A continuación, la instrucción actual es analizada por un descodificador, que determina lo que hará la instrucción. Cualquier dato requerido por la instrucción es recuperado desde el dispositivo de almacenamiento correspondiente y se almacena en el registro de datos de la CPU.</a:t>
            </a:r>
          </a:p>
          <a:p>
            <a:pPr algn="just"/>
            <a:r>
              <a:rPr lang="es-MX" sz="2300" dirty="0"/>
              <a:t/>
            </a:r>
            <a:br>
              <a:rPr lang="es-MX" sz="2300" dirty="0"/>
            </a:br>
            <a:r>
              <a:rPr lang="es-MX" sz="2800" dirty="0"/>
              <a:t/>
            </a:r>
            <a:br>
              <a:rPr lang="es-MX" sz="2800" dirty="0"/>
            </a:br>
            <a:endParaRPr lang="es-MX" sz="2800" dirty="0"/>
          </a:p>
        </p:txBody>
      </p:sp>
      <p:pic>
        <p:nvPicPr>
          <p:cNvPr id="4" name="Imagen 3"/>
          <p:cNvPicPr>
            <a:picLocks noChangeAspect="1"/>
          </p:cNvPicPr>
          <p:nvPr/>
        </p:nvPicPr>
        <p:blipFill>
          <a:blip r:embed="rId2"/>
          <a:stretch>
            <a:fillRect/>
          </a:stretch>
        </p:blipFill>
        <p:spPr>
          <a:xfrm>
            <a:off x="7151111" y="3470563"/>
            <a:ext cx="3403302" cy="242974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CuadroTexto 4">
            <a:extLst>
              <a:ext uri="{FF2B5EF4-FFF2-40B4-BE49-F238E27FC236}">
                <a16:creationId xmlns:a16="http://schemas.microsoft.com/office/drawing/2014/main" xmlns="" id="{27822159-93AB-492F-8685-8557970A40D7}"/>
              </a:ext>
            </a:extLst>
          </p:cNvPr>
          <p:cNvSpPr txBox="1"/>
          <p:nvPr/>
        </p:nvSpPr>
        <p:spPr>
          <a:xfrm>
            <a:off x="7296150" y="6284541"/>
            <a:ext cx="2058865" cy="374167"/>
          </a:xfrm>
          <a:prstGeom prst="rect">
            <a:avLst/>
          </a:prstGeom>
          <a:noFill/>
        </p:spPr>
        <p:txBody>
          <a:bodyPr wrap="square" rtlCol="0">
            <a:spAutoFit/>
          </a:bodyPr>
          <a:lstStyle/>
          <a:p>
            <a:r>
              <a:rPr lang="es-MX" dirty="0"/>
              <a:t>Figura 12</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13</a:t>
            </a:fld>
            <a:endParaRPr lang="en-US" dirty="0"/>
          </a:p>
        </p:txBody>
      </p:sp>
    </p:spTree>
    <p:extLst>
      <p:ext uri="{BB962C8B-B14F-4D97-AF65-F5344CB8AC3E}">
        <p14:creationId xmlns:p14="http://schemas.microsoft.com/office/powerpoint/2010/main" val="3825720861"/>
      </p:ext>
    </p:extLst>
  </p:cSld>
  <p:clrMapOvr>
    <a:masterClrMapping/>
  </p:clrMapOvr>
  <p:transition spd="slow">
    <p:comb/>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Actividad 1 </a:t>
            </a:r>
          </a:p>
        </p:txBody>
      </p:sp>
      <p:sp>
        <p:nvSpPr>
          <p:cNvPr id="3" name="2 Marcador de contenido"/>
          <p:cNvSpPr>
            <a:spLocks noGrp="1"/>
          </p:cNvSpPr>
          <p:nvPr>
            <p:ph idx="1"/>
          </p:nvPr>
        </p:nvSpPr>
        <p:spPr/>
        <p:txBody>
          <a:bodyPr/>
          <a:lstStyle/>
          <a:p>
            <a:pPr marL="0" indent="0" algn="just">
              <a:buNone/>
            </a:pPr>
            <a:r>
              <a:rPr lang="es-MX" dirty="0">
                <a:latin typeface="Arial" panose="020B0604020202020204" pitchFamily="34" charset="0"/>
                <a:cs typeface="Arial" panose="020B0604020202020204" pitchFamily="34" charset="0"/>
              </a:rPr>
              <a:t>Realizar una breve descripción en 5 renglones donde expliques sobre como creías que funcionaba el CPU y donde después de conocer lo que te acaban de explicar si tu opinión acerca de eso cambio. Compártelo con tu compañera(o) de al lado para conocer su opinión.</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14</a:t>
            </a:fld>
            <a:endParaRPr lang="en-US" dirty="0"/>
          </a:p>
        </p:txBody>
      </p:sp>
    </p:spTree>
    <p:extLst>
      <p:ext uri="{BB962C8B-B14F-4D97-AF65-F5344CB8AC3E}">
        <p14:creationId xmlns:p14="http://schemas.microsoft.com/office/powerpoint/2010/main" val="679932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0796" y="789709"/>
            <a:ext cx="9905998" cy="1484024"/>
          </a:xfrm>
        </p:spPr>
        <p:txBody>
          <a:bodyPr>
            <a:normAutofit fontScale="90000"/>
          </a:bodyPr>
          <a:lstStyle/>
          <a:p>
            <a:pPr algn="ctr"/>
            <a:r>
              <a:rPr lang="es-MX" sz="5400" dirty="0"/>
              <a:t>2. Buses de sistema de computo </a:t>
            </a:r>
          </a:p>
        </p:txBody>
      </p:sp>
      <p:pic>
        <p:nvPicPr>
          <p:cNvPr id="4" name="Imagen 3"/>
          <p:cNvPicPr>
            <a:picLocks noChangeAspect="1"/>
          </p:cNvPicPr>
          <p:nvPr/>
        </p:nvPicPr>
        <p:blipFill>
          <a:blip r:embed="rId2"/>
          <a:stretch>
            <a:fillRect/>
          </a:stretch>
        </p:blipFill>
        <p:spPr>
          <a:xfrm>
            <a:off x="3893377" y="2524990"/>
            <a:ext cx="5313753" cy="2455223"/>
          </a:xfrm>
          <a:prstGeom prst="rect">
            <a:avLst/>
          </a:prstGeom>
        </p:spPr>
      </p:pic>
      <p:sp>
        <p:nvSpPr>
          <p:cNvPr id="5" name="CuadroTexto 4">
            <a:extLst>
              <a:ext uri="{FF2B5EF4-FFF2-40B4-BE49-F238E27FC236}">
                <a16:creationId xmlns:a16="http://schemas.microsoft.com/office/drawing/2014/main" xmlns="" id="{1860CD43-60A6-4163-A95F-7A6ACA3E283A}"/>
              </a:ext>
            </a:extLst>
          </p:cNvPr>
          <p:cNvSpPr txBox="1"/>
          <p:nvPr/>
        </p:nvSpPr>
        <p:spPr>
          <a:xfrm>
            <a:off x="5772150" y="5231470"/>
            <a:ext cx="2058865" cy="374167"/>
          </a:xfrm>
          <a:prstGeom prst="rect">
            <a:avLst/>
          </a:prstGeom>
          <a:noFill/>
        </p:spPr>
        <p:txBody>
          <a:bodyPr wrap="square" rtlCol="0">
            <a:spAutoFit/>
          </a:bodyPr>
          <a:lstStyle/>
          <a:p>
            <a:r>
              <a:rPr lang="es-MX" dirty="0"/>
              <a:t>Figura 13</a:t>
            </a:r>
          </a:p>
        </p:txBody>
      </p:sp>
      <p:sp>
        <p:nvSpPr>
          <p:cNvPr id="3" name="2 Marcador de número de diapositiva"/>
          <p:cNvSpPr>
            <a:spLocks noGrp="1"/>
          </p:cNvSpPr>
          <p:nvPr>
            <p:ph type="sldNum" sz="quarter" idx="12"/>
          </p:nvPr>
        </p:nvSpPr>
        <p:spPr/>
        <p:txBody>
          <a:bodyPr/>
          <a:lstStyle/>
          <a:p>
            <a:fld id="{6D22F896-40B5-4ADD-8801-0D06FADFA095}" type="slidenum">
              <a:rPr lang="en-US" smtClean="0"/>
              <a:pPr/>
              <a:t>15</a:t>
            </a:fld>
            <a:endParaRPr lang="en-US" dirty="0"/>
          </a:p>
        </p:txBody>
      </p:sp>
    </p:spTree>
    <p:extLst>
      <p:ext uri="{BB962C8B-B14F-4D97-AF65-F5344CB8AC3E}">
        <p14:creationId xmlns:p14="http://schemas.microsoft.com/office/powerpoint/2010/main" val="151692203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a:latin typeface="Arial" panose="020B0604020202020204" pitchFamily="34" charset="0"/>
                <a:cs typeface="Arial" panose="020B0604020202020204" pitchFamily="34" charset="0"/>
              </a:rPr>
              <a:t>¿Qué es un bus de sistema de computo?</a:t>
            </a:r>
          </a:p>
        </p:txBody>
      </p:sp>
      <p:sp>
        <p:nvSpPr>
          <p:cNvPr id="3" name="Marcador de contenido 2"/>
          <p:cNvSpPr>
            <a:spLocks noGrp="1"/>
          </p:cNvSpPr>
          <p:nvPr>
            <p:ph idx="1"/>
          </p:nvPr>
        </p:nvSpPr>
        <p:spPr>
          <a:xfrm>
            <a:off x="1141413" y="1937759"/>
            <a:ext cx="9905999" cy="3541714"/>
          </a:xfrm>
        </p:spPr>
        <p:txBody>
          <a:bodyPr/>
          <a:lstStyle/>
          <a:p>
            <a:pPr marL="0" indent="0" algn="just">
              <a:buNone/>
            </a:pPr>
            <a:r>
              <a:rPr lang="es-MX" dirty="0">
                <a:latin typeface="Arial" panose="020B0604020202020204" pitchFamily="34" charset="0"/>
                <a:cs typeface="Arial" panose="020B0604020202020204" pitchFamily="34" charset="0"/>
              </a:rPr>
              <a:t>Los buses son los que transportan los datos o instrucciones desde y hacia el procesador. Dependiendo del sistema y del procesador, este bus de datos tendrá un “ancho” de bits determinado. </a:t>
            </a:r>
          </a:p>
        </p:txBody>
      </p:sp>
      <p:pic>
        <p:nvPicPr>
          <p:cNvPr id="4" name="Imagen 3"/>
          <p:cNvPicPr>
            <a:picLocks noChangeAspect="1"/>
          </p:cNvPicPr>
          <p:nvPr/>
        </p:nvPicPr>
        <p:blipFill>
          <a:blip r:embed="rId2"/>
          <a:stretch>
            <a:fillRect/>
          </a:stretch>
        </p:blipFill>
        <p:spPr>
          <a:xfrm>
            <a:off x="8246918" y="3383973"/>
            <a:ext cx="2559627" cy="2559627"/>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2331964" y="4031672"/>
            <a:ext cx="3345599" cy="2085109"/>
          </a:xfrm>
          <a:prstGeom prst="rect">
            <a:avLst/>
          </a:prstGeom>
        </p:spPr>
      </p:pic>
      <p:sp>
        <p:nvSpPr>
          <p:cNvPr id="6" name="CuadroTexto 5">
            <a:extLst>
              <a:ext uri="{FF2B5EF4-FFF2-40B4-BE49-F238E27FC236}">
                <a16:creationId xmlns:a16="http://schemas.microsoft.com/office/drawing/2014/main" xmlns="" id="{7293D6D2-9C3A-48EE-AB50-4B7F01191AF7}"/>
              </a:ext>
            </a:extLst>
          </p:cNvPr>
          <p:cNvSpPr txBox="1"/>
          <p:nvPr/>
        </p:nvSpPr>
        <p:spPr>
          <a:xfrm>
            <a:off x="8747680" y="6048200"/>
            <a:ext cx="2058865" cy="374167"/>
          </a:xfrm>
          <a:prstGeom prst="rect">
            <a:avLst/>
          </a:prstGeom>
          <a:noFill/>
        </p:spPr>
        <p:txBody>
          <a:bodyPr wrap="square" rtlCol="0">
            <a:spAutoFit/>
          </a:bodyPr>
          <a:lstStyle/>
          <a:p>
            <a:r>
              <a:rPr lang="es-MX" dirty="0"/>
              <a:t>Figura 15</a:t>
            </a:r>
          </a:p>
        </p:txBody>
      </p:sp>
      <p:sp>
        <p:nvSpPr>
          <p:cNvPr id="7" name="CuadroTexto 6">
            <a:extLst>
              <a:ext uri="{FF2B5EF4-FFF2-40B4-BE49-F238E27FC236}">
                <a16:creationId xmlns:a16="http://schemas.microsoft.com/office/drawing/2014/main" xmlns="" id="{D4879C9C-C2CD-4AD3-8BA2-67C4F67F9022}"/>
              </a:ext>
            </a:extLst>
          </p:cNvPr>
          <p:cNvSpPr txBox="1"/>
          <p:nvPr/>
        </p:nvSpPr>
        <p:spPr>
          <a:xfrm>
            <a:off x="3322027" y="6308288"/>
            <a:ext cx="2058865" cy="374167"/>
          </a:xfrm>
          <a:prstGeom prst="rect">
            <a:avLst/>
          </a:prstGeom>
          <a:noFill/>
        </p:spPr>
        <p:txBody>
          <a:bodyPr wrap="square" rtlCol="0">
            <a:spAutoFit/>
          </a:bodyPr>
          <a:lstStyle/>
          <a:p>
            <a:r>
              <a:rPr lang="es-MX" dirty="0"/>
              <a:t>Figura 14</a:t>
            </a:r>
          </a:p>
        </p:txBody>
      </p:sp>
      <p:sp>
        <p:nvSpPr>
          <p:cNvPr id="8" name="7 Marcador de número de diapositiva"/>
          <p:cNvSpPr>
            <a:spLocks noGrp="1"/>
          </p:cNvSpPr>
          <p:nvPr>
            <p:ph type="sldNum" sz="quarter" idx="12"/>
          </p:nvPr>
        </p:nvSpPr>
        <p:spPr/>
        <p:txBody>
          <a:bodyPr/>
          <a:lstStyle/>
          <a:p>
            <a:fld id="{6D22F896-40B5-4ADD-8801-0D06FADFA095}" type="slidenum">
              <a:rPr lang="en-US" smtClean="0"/>
              <a:pPr/>
              <a:t>16</a:t>
            </a:fld>
            <a:endParaRPr lang="en-US" dirty="0"/>
          </a:p>
        </p:txBody>
      </p:sp>
    </p:spTree>
    <p:extLst>
      <p:ext uri="{BB962C8B-B14F-4D97-AF65-F5344CB8AC3E}">
        <p14:creationId xmlns:p14="http://schemas.microsoft.com/office/powerpoint/2010/main" val="1873030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01185" y="368733"/>
            <a:ext cx="9905999" cy="3541714"/>
          </a:xfrm>
        </p:spPr>
        <p:txBody>
          <a:bodyPr/>
          <a:lstStyle/>
          <a:p>
            <a:pPr algn="just"/>
            <a:r>
              <a:rPr lang="es-MX" dirty="0">
                <a:latin typeface="Arial" panose="020B0604020202020204" pitchFamily="34" charset="0"/>
                <a:cs typeface="Arial" panose="020B0604020202020204" pitchFamily="34" charset="0"/>
              </a:rPr>
              <a:t>Los buses de direcciones determinan cuál es el destino y origen de los datos. Cada elemento tiene una dirección, que es su identificación en el sistema, por lo menos para esta tarea (no pueden repetirse, para que no haya confusiones).</a:t>
            </a:r>
          </a:p>
        </p:txBody>
      </p:sp>
      <p:pic>
        <p:nvPicPr>
          <p:cNvPr id="4" name="Imagen 3"/>
          <p:cNvPicPr>
            <a:picLocks noChangeAspect="1"/>
          </p:cNvPicPr>
          <p:nvPr/>
        </p:nvPicPr>
        <p:blipFill>
          <a:blip r:embed="rId2"/>
          <a:stretch>
            <a:fillRect/>
          </a:stretch>
        </p:blipFill>
        <p:spPr>
          <a:xfrm>
            <a:off x="2412854" y="2462644"/>
            <a:ext cx="3000809" cy="33770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stretch>
            <a:fillRect/>
          </a:stretch>
        </p:blipFill>
        <p:spPr>
          <a:xfrm>
            <a:off x="7026419" y="2462644"/>
            <a:ext cx="3438525" cy="33770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uadroTexto 5">
            <a:extLst>
              <a:ext uri="{FF2B5EF4-FFF2-40B4-BE49-F238E27FC236}">
                <a16:creationId xmlns:a16="http://schemas.microsoft.com/office/drawing/2014/main" xmlns="" id="{CFFFF9D6-C505-4991-B908-780BF999CBA6}"/>
              </a:ext>
            </a:extLst>
          </p:cNvPr>
          <p:cNvSpPr txBox="1"/>
          <p:nvPr/>
        </p:nvSpPr>
        <p:spPr>
          <a:xfrm>
            <a:off x="8163658" y="5912030"/>
            <a:ext cx="2058865" cy="374167"/>
          </a:xfrm>
          <a:prstGeom prst="rect">
            <a:avLst/>
          </a:prstGeom>
          <a:noFill/>
        </p:spPr>
        <p:txBody>
          <a:bodyPr wrap="square" rtlCol="0">
            <a:spAutoFit/>
          </a:bodyPr>
          <a:lstStyle/>
          <a:p>
            <a:r>
              <a:rPr lang="es-MX" dirty="0"/>
              <a:t>Figura 17</a:t>
            </a:r>
          </a:p>
        </p:txBody>
      </p:sp>
      <p:sp>
        <p:nvSpPr>
          <p:cNvPr id="7" name="CuadroTexto 6">
            <a:extLst>
              <a:ext uri="{FF2B5EF4-FFF2-40B4-BE49-F238E27FC236}">
                <a16:creationId xmlns:a16="http://schemas.microsoft.com/office/drawing/2014/main" xmlns="" id="{50172C7A-EBED-47F7-BEC4-1629BD30D539}"/>
              </a:ext>
            </a:extLst>
          </p:cNvPr>
          <p:cNvSpPr txBox="1"/>
          <p:nvPr/>
        </p:nvSpPr>
        <p:spPr>
          <a:xfrm>
            <a:off x="3354798" y="5910374"/>
            <a:ext cx="2058865" cy="374167"/>
          </a:xfrm>
          <a:prstGeom prst="rect">
            <a:avLst/>
          </a:prstGeom>
          <a:noFill/>
        </p:spPr>
        <p:txBody>
          <a:bodyPr wrap="square" rtlCol="0">
            <a:spAutoFit/>
          </a:bodyPr>
          <a:lstStyle/>
          <a:p>
            <a:r>
              <a:rPr lang="es-MX" dirty="0"/>
              <a:t>Figura 16</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17</a:t>
            </a:fld>
            <a:endParaRPr lang="en-US" dirty="0"/>
          </a:p>
        </p:txBody>
      </p:sp>
    </p:spTree>
    <p:extLst>
      <p:ext uri="{BB962C8B-B14F-4D97-AF65-F5344CB8AC3E}">
        <p14:creationId xmlns:p14="http://schemas.microsoft.com/office/powerpoint/2010/main" val="280672557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0012" y="472642"/>
            <a:ext cx="9905999" cy="3541714"/>
          </a:xfrm>
        </p:spPr>
        <p:txBody>
          <a:bodyPr/>
          <a:lstStyle/>
          <a:p>
            <a:pPr algn="just"/>
            <a:r>
              <a:rPr lang="es-MX" dirty="0">
                <a:latin typeface="Arial" panose="020B0604020202020204" pitchFamily="34" charset="0"/>
                <a:cs typeface="Arial" panose="020B0604020202020204" pitchFamily="34" charset="0"/>
              </a:rPr>
              <a:t>Entonces, parte de los contactos de las placas de expansión que se conectan en estos zócalos se integran en el bus de sistema. </a:t>
            </a:r>
          </a:p>
          <a:p>
            <a:pPr algn="just"/>
            <a:r>
              <a:rPr lang="es-MX" dirty="0">
                <a:latin typeface="Arial" panose="020B0604020202020204" pitchFamily="34" charset="0"/>
                <a:cs typeface="Arial" panose="020B0604020202020204" pitchFamily="34" charset="0"/>
              </a:rPr>
              <a:t>A su vez, cada tipo de ranura de expansión responde a un bus particular con características propias. Para que se entienda mejor: los slots o ranuras de expansión son la expresión física de los</a:t>
            </a:r>
            <a:br>
              <a:rPr lang="es-MX" dirty="0">
                <a:latin typeface="Arial" panose="020B0604020202020204" pitchFamily="34" charset="0"/>
                <a:cs typeface="Arial" panose="020B0604020202020204" pitchFamily="34" charset="0"/>
              </a:rPr>
            </a:br>
            <a:r>
              <a:rPr lang="es-MX" dirty="0">
                <a:latin typeface="Arial" panose="020B0604020202020204" pitchFamily="34" charset="0"/>
                <a:cs typeface="Arial" panose="020B0604020202020204" pitchFamily="34" charset="0"/>
              </a:rPr>
              <a:t>buses del sistema. </a:t>
            </a:r>
          </a:p>
          <a:p>
            <a:pPr algn="just"/>
            <a:r>
              <a:rPr lang="es-MX" dirty="0">
                <a:latin typeface="Arial" panose="020B0604020202020204" pitchFamily="34" charset="0"/>
                <a:cs typeface="Arial" panose="020B0604020202020204" pitchFamily="34" charset="0"/>
              </a:rPr>
              <a:t>En las PCs modernas, sólo se mantienen dos: el PCI y el AGP.</a:t>
            </a:r>
          </a:p>
        </p:txBody>
      </p:sp>
      <p:pic>
        <p:nvPicPr>
          <p:cNvPr id="4" name="Imagen 3"/>
          <p:cNvPicPr>
            <a:picLocks noChangeAspect="1"/>
          </p:cNvPicPr>
          <p:nvPr/>
        </p:nvPicPr>
        <p:blipFill>
          <a:blip r:embed="rId2"/>
          <a:stretch>
            <a:fillRect/>
          </a:stretch>
        </p:blipFill>
        <p:spPr>
          <a:xfrm>
            <a:off x="2510703" y="3866718"/>
            <a:ext cx="2847975" cy="20669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stretch>
            <a:fillRect/>
          </a:stretch>
        </p:blipFill>
        <p:spPr>
          <a:xfrm>
            <a:off x="7478423" y="4010027"/>
            <a:ext cx="2181225" cy="1771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uadroTexto 5">
            <a:extLst>
              <a:ext uri="{FF2B5EF4-FFF2-40B4-BE49-F238E27FC236}">
                <a16:creationId xmlns:a16="http://schemas.microsoft.com/office/drawing/2014/main" xmlns="" id="{2BDD8814-687B-4F4E-AF5E-9AE8A82DFF20}"/>
              </a:ext>
            </a:extLst>
          </p:cNvPr>
          <p:cNvSpPr txBox="1"/>
          <p:nvPr/>
        </p:nvSpPr>
        <p:spPr>
          <a:xfrm>
            <a:off x="8046427" y="6097456"/>
            <a:ext cx="2058865" cy="374167"/>
          </a:xfrm>
          <a:prstGeom prst="rect">
            <a:avLst/>
          </a:prstGeom>
          <a:noFill/>
        </p:spPr>
        <p:txBody>
          <a:bodyPr wrap="square" rtlCol="0">
            <a:spAutoFit/>
          </a:bodyPr>
          <a:lstStyle/>
          <a:p>
            <a:r>
              <a:rPr lang="es-MX" dirty="0"/>
              <a:t>Figura 19</a:t>
            </a:r>
          </a:p>
        </p:txBody>
      </p:sp>
      <p:sp>
        <p:nvSpPr>
          <p:cNvPr id="7" name="CuadroTexto 6">
            <a:extLst>
              <a:ext uri="{FF2B5EF4-FFF2-40B4-BE49-F238E27FC236}">
                <a16:creationId xmlns:a16="http://schemas.microsoft.com/office/drawing/2014/main" xmlns="" id="{97CB0D03-2CCB-4446-832C-8C4983B439EA}"/>
              </a:ext>
            </a:extLst>
          </p:cNvPr>
          <p:cNvSpPr txBox="1"/>
          <p:nvPr/>
        </p:nvSpPr>
        <p:spPr>
          <a:xfrm>
            <a:off x="3486150" y="6097457"/>
            <a:ext cx="2058865" cy="374167"/>
          </a:xfrm>
          <a:prstGeom prst="rect">
            <a:avLst/>
          </a:prstGeom>
          <a:noFill/>
        </p:spPr>
        <p:txBody>
          <a:bodyPr wrap="square" rtlCol="0">
            <a:spAutoFit/>
          </a:bodyPr>
          <a:lstStyle/>
          <a:p>
            <a:r>
              <a:rPr lang="es-MX" dirty="0"/>
              <a:t>Figura 18</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18</a:t>
            </a:fld>
            <a:endParaRPr lang="en-US" dirty="0"/>
          </a:p>
        </p:txBody>
      </p:sp>
    </p:spTree>
    <p:extLst>
      <p:ext uri="{BB962C8B-B14F-4D97-AF65-F5344CB8AC3E}">
        <p14:creationId xmlns:p14="http://schemas.microsoft.com/office/powerpoint/2010/main" val="79740121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8841" y="1190018"/>
            <a:ext cx="9905998" cy="1478570"/>
          </a:xfrm>
        </p:spPr>
        <p:txBody>
          <a:bodyPr>
            <a:normAutofit/>
          </a:bodyPr>
          <a:lstStyle/>
          <a:p>
            <a:pPr algn="ctr"/>
            <a:r>
              <a:rPr lang="es-MX" sz="6000" dirty="0"/>
              <a:t>3. Tipos de memoria </a:t>
            </a:r>
          </a:p>
        </p:txBody>
      </p:sp>
      <p:pic>
        <p:nvPicPr>
          <p:cNvPr id="4" name="Imagen 3"/>
          <p:cNvPicPr>
            <a:picLocks noChangeAspect="1"/>
          </p:cNvPicPr>
          <p:nvPr/>
        </p:nvPicPr>
        <p:blipFill>
          <a:blip r:embed="rId2"/>
          <a:stretch>
            <a:fillRect/>
          </a:stretch>
        </p:blipFill>
        <p:spPr>
          <a:xfrm>
            <a:off x="4481945" y="2757920"/>
            <a:ext cx="3810000" cy="2381250"/>
          </a:xfrm>
          <a:prstGeom prst="rect">
            <a:avLst/>
          </a:prstGeom>
        </p:spPr>
      </p:pic>
      <p:sp>
        <p:nvSpPr>
          <p:cNvPr id="5" name="CuadroTexto 4">
            <a:extLst>
              <a:ext uri="{FF2B5EF4-FFF2-40B4-BE49-F238E27FC236}">
                <a16:creationId xmlns:a16="http://schemas.microsoft.com/office/drawing/2014/main" xmlns="" id="{D7A99EE9-B0B9-4139-A58F-7B387DA4FB29}"/>
              </a:ext>
            </a:extLst>
          </p:cNvPr>
          <p:cNvSpPr txBox="1"/>
          <p:nvPr/>
        </p:nvSpPr>
        <p:spPr>
          <a:xfrm>
            <a:off x="6030057" y="5228502"/>
            <a:ext cx="2058865" cy="374167"/>
          </a:xfrm>
          <a:prstGeom prst="rect">
            <a:avLst/>
          </a:prstGeom>
          <a:noFill/>
        </p:spPr>
        <p:txBody>
          <a:bodyPr wrap="square" rtlCol="0">
            <a:spAutoFit/>
          </a:bodyPr>
          <a:lstStyle/>
          <a:p>
            <a:r>
              <a:rPr lang="es-MX" dirty="0"/>
              <a:t>Figura 20</a:t>
            </a:r>
          </a:p>
        </p:txBody>
      </p:sp>
      <p:sp>
        <p:nvSpPr>
          <p:cNvPr id="3" name="2 Marcador de número de diapositiva"/>
          <p:cNvSpPr>
            <a:spLocks noGrp="1"/>
          </p:cNvSpPr>
          <p:nvPr>
            <p:ph type="sldNum" sz="quarter" idx="12"/>
          </p:nvPr>
        </p:nvSpPr>
        <p:spPr/>
        <p:txBody>
          <a:bodyPr/>
          <a:lstStyle/>
          <a:p>
            <a:fld id="{6D22F896-40B5-4ADD-8801-0D06FADFA095}" type="slidenum">
              <a:rPr lang="en-US" smtClean="0"/>
              <a:pPr/>
              <a:t>19</a:t>
            </a:fld>
            <a:endParaRPr lang="en-US" dirty="0"/>
          </a:p>
        </p:txBody>
      </p:sp>
    </p:spTree>
    <p:extLst>
      <p:ext uri="{BB962C8B-B14F-4D97-AF65-F5344CB8AC3E}">
        <p14:creationId xmlns:p14="http://schemas.microsoft.com/office/powerpoint/2010/main" val="32339426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750498" y="1560049"/>
            <a:ext cx="10912415" cy="2246769"/>
          </a:xfrm>
          <a:prstGeom prst="rect">
            <a:avLst/>
          </a:prstGeom>
        </p:spPr>
        <p:txBody>
          <a:bodyPr wrap="square">
            <a:spAutoFit/>
          </a:bodyPr>
          <a:lstStyle/>
          <a:p>
            <a:pPr algn="just"/>
            <a:r>
              <a:rPr lang="es-MX" sz="2800" dirty="0"/>
              <a:t>A pesar del auge de los lenguajes de alto nivel con los cuales se pueden realizar programas poderosos bajo ambientes PC (u otras plataformas) </a:t>
            </a:r>
            <a:r>
              <a:rPr lang="es-MX" sz="2800" dirty="0" smtClean="0"/>
              <a:t>se propone </a:t>
            </a:r>
            <a:r>
              <a:rPr lang="es-MX" sz="2800" dirty="0"/>
              <a:t>en esta unidad de aprendizaje enseñar al alumno que existe otro tipo de programación hasta cierto punto olvidado por los desarrolladores </a:t>
            </a:r>
            <a:r>
              <a:rPr lang="es-MX" sz="2800" dirty="0" smtClean="0"/>
              <a:t>de software </a:t>
            </a:r>
            <a:r>
              <a:rPr lang="es-MX" sz="2800" dirty="0"/>
              <a:t>denominado lenguaje ensamblador</a:t>
            </a:r>
            <a:r>
              <a:rPr lang="es-MX" sz="2800" dirty="0" smtClean="0"/>
              <a:t>.</a:t>
            </a:r>
            <a:endParaRPr lang="es-MX" sz="2800" dirty="0"/>
          </a:p>
        </p:txBody>
      </p:sp>
      <p:sp>
        <p:nvSpPr>
          <p:cNvPr id="4" name="Título 1"/>
          <p:cNvSpPr txBox="1">
            <a:spLocks/>
          </p:cNvSpPr>
          <p:nvPr/>
        </p:nvSpPr>
        <p:spPr>
          <a:xfrm>
            <a:off x="1141412" y="370868"/>
            <a:ext cx="9905998" cy="1478570"/>
          </a:xfrm>
          <a:prstGeom prst="rect">
            <a:avLst/>
          </a:prstGeom>
        </p:spPr>
        <p:txBody>
          <a:bodyP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algn="ctr"/>
            <a:r>
              <a:rPr lang="es-MX" sz="5400" dirty="0" smtClean="0"/>
              <a:t>PRESENTACIÓN </a:t>
            </a:r>
            <a:endParaRPr lang="es-MX" sz="54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2</a:t>
            </a:fld>
            <a:endParaRPr lang="en-US" dirty="0"/>
          </a:p>
        </p:txBody>
      </p:sp>
    </p:spTree>
    <p:extLst>
      <p:ext uri="{BB962C8B-B14F-4D97-AF65-F5344CB8AC3E}">
        <p14:creationId xmlns:p14="http://schemas.microsoft.com/office/powerpoint/2010/main" val="2349842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400" dirty="0">
                <a:latin typeface="Arial" panose="020B0604020202020204" pitchFamily="34" charset="0"/>
                <a:cs typeface="Arial" panose="020B0604020202020204" pitchFamily="34" charset="0"/>
              </a:rPr>
              <a:t>¿Qué es una memoria?</a:t>
            </a:r>
          </a:p>
        </p:txBody>
      </p:sp>
      <p:sp>
        <p:nvSpPr>
          <p:cNvPr id="3" name="Marcador de contenido 2"/>
          <p:cNvSpPr>
            <a:spLocks noGrp="1"/>
          </p:cNvSpPr>
          <p:nvPr>
            <p:ph idx="1"/>
          </p:nvPr>
        </p:nvSpPr>
        <p:spPr>
          <a:xfrm>
            <a:off x="1141413" y="1803717"/>
            <a:ext cx="9905999" cy="2665413"/>
          </a:xfrm>
        </p:spPr>
        <p:txBody>
          <a:bodyPr>
            <a:normAutofit/>
          </a:bodyPr>
          <a:lstStyle/>
          <a:p>
            <a:pPr algn="just"/>
            <a:r>
              <a:rPr lang="es-MX" dirty="0">
                <a:latin typeface="Arial" panose="020B0604020202020204" pitchFamily="34" charset="0"/>
                <a:cs typeface="Arial" panose="020B0604020202020204" pitchFamily="34" charset="0"/>
              </a:rPr>
              <a:t>Es un componente imprescindible del ordenador que mantiene disponibles las instrucciones para que el microprocesador o </a:t>
            </a:r>
            <a:r>
              <a:rPr lang="es-MX" b="1" dirty="0">
                <a:latin typeface="Arial" panose="020B0604020202020204" pitchFamily="34" charset="0"/>
                <a:cs typeface="Arial" panose="020B0604020202020204" pitchFamily="34" charset="0"/>
              </a:rPr>
              <a:t>CPU</a:t>
            </a:r>
            <a:r>
              <a:rPr lang="es-MX" dirty="0">
                <a:latin typeface="Arial" panose="020B0604020202020204" pitchFamily="34" charset="0"/>
                <a:cs typeface="Arial" panose="020B0604020202020204" pitchFamily="34" charset="0"/>
              </a:rPr>
              <a:t> pueda ejecutarlas. También la memoria se encarga de almacenar temporalmente el resultado de los procesos ejecutados.</a:t>
            </a:r>
          </a:p>
        </p:txBody>
      </p:sp>
      <p:pic>
        <p:nvPicPr>
          <p:cNvPr id="4" name="Imagen 3"/>
          <p:cNvPicPr>
            <a:picLocks noChangeAspect="1"/>
          </p:cNvPicPr>
          <p:nvPr/>
        </p:nvPicPr>
        <p:blipFill>
          <a:blip r:embed="rId2"/>
          <a:stretch>
            <a:fillRect/>
          </a:stretch>
        </p:blipFill>
        <p:spPr>
          <a:xfrm>
            <a:off x="5193982" y="4368426"/>
            <a:ext cx="3038475" cy="1504950"/>
          </a:xfrm>
          <a:prstGeom prst="rect">
            <a:avLst/>
          </a:prstGeom>
        </p:spPr>
      </p:pic>
      <p:sp>
        <p:nvSpPr>
          <p:cNvPr id="5" name="CuadroTexto 4">
            <a:extLst>
              <a:ext uri="{FF2B5EF4-FFF2-40B4-BE49-F238E27FC236}">
                <a16:creationId xmlns:a16="http://schemas.microsoft.com/office/drawing/2014/main" xmlns="" id="{19DC6B25-95AE-4D3C-B931-8ABDB1C62160}"/>
              </a:ext>
            </a:extLst>
          </p:cNvPr>
          <p:cNvSpPr txBox="1"/>
          <p:nvPr/>
        </p:nvSpPr>
        <p:spPr>
          <a:xfrm>
            <a:off x="6094412" y="6073525"/>
            <a:ext cx="2058865" cy="374167"/>
          </a:xfrm>
          <a:prstGeom prst="rect">
            <a:avLst/>
          </a:prstGeom>
          <a:noFill/>
        </p:spPr>
        <p:txBody>
          <a:bodyPr wrap="square" rtlCol="0">
            <a:spAutoFit/>
          </a:bodyPr>
          <a:lstStyle/>
          <a:p>
            <a:r>
              <a:rPr lang="es-MX" dirty="0"/>
              <a:t>Figura 21</a:t>
            </a:r>
          </a:p>
        </p:txBody>
      </p:sp>
      <p:sp>
        <p:nvSpPr>
          <p:cNvPr id="6" name="5 Marcador de número de diapositiva"/>
          <p:cNvSpPr>
            <a:spLocks noGrp="1"/>
          </p:cNvSpPr>
          <p:nvPr>
            <p:ph type="sldNum" sz="quarter" idx="12"/>
          </p:nvPr>
        </p:nvSpPr>
        <p:spPr/>
        <p:txBody>
          <a:bodyPr/>
          <a:lstStyle/>
          <a:p>
            <a:fld id="{6D22F896-40B5-4ADD-8801-0D06FADFA095}" type="slidenum">
              <a:rPr lang="en-US" smtClean="0"/>
              <a:pPr/>
              <a:t>20</a:t>
            </a:fld>
            <a:endParaRPr lang="en-US" dirty="0"/>
          </a:p>
        </p:txBody>
      </p:sp>
    </p:spTree>
    <p:extLst>
      <p:ext uri="{BB962C8B-B14F-4D97-AF65-F5344CB8AC3E}">
        <p14:creationId xmlns:p14="http://schemas.microsoft.com/office/powerpoint/2010/main" val="1635417947"/>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76939" y="454976"/>
            <a:ext cx="9905999" cy="4528504"/>
          </a:xfrm>
        </p:spPr>
        <p:txBody>
          <a:bodyPr>
            <a:normAutofit fontScale="92500" lnSpcReduction="10000"/>
          </a:bodyPr>
          <a:lstStyle/>
          <a:p>
            <a:pPr algn="just"/>
            <a:r>
              <a:rPr lang="es-MX" dirty="0">
                <a:latin typeface="Arial" panose="020B0604020202020204" pitchFamily="34" charset="0"/>
                <a:cs typeface="Arial" panose="020B0604020202020204" pitchFamily="34" charset="0"/>
              </a:rPr>
              <a:t>El proceso completo para que la CPU pueda realizar una operación es como sigue: la CPU lee las instrucciones necesarias desde un dispositivo de entrada, las carga en la memoria y las ejecuta.</a:t>
            </a:r>
          </a:p>
          <a:p>
            <a:endParaRPr lang="es-MX" dirty="0"/>
          </a:p>
          <a:p>
            <a:endParaRPr lang="es-MX" dirty="0"/>
          </a:p>
          <a:p>
            <a:endParaRPr lang="es-MX" dirty="0"/>
          </a:p>
          <a:p>
            <a:endParaRPr lang="es-MX" dirty="0"/>
          </a:p>
          <a:p>
            <a:pPr algn="just"/>
            <a:r>
              <a:rPr lang="es-MX" dirty="0">
                <a:latin typeface="Arial" panose="020B0604020202020204" pitchFamily="34" charset="0"/>
                <a:cs typeface="Arial" panose="020B0604020202020204" pitchFamily="34" charset="0"/>
              </a:rPr>
              <a:t>El resultado queda almacenado de nuevo en la memoria y posteriormente se podrá visualizar a través de un periférico de salida (monitor, impresora, etc.).</a:t>
            </a:r>
          </a:p>
        </p:txBody>
      </p:sp>
      <p:pic>
        <p:nvPicPr>
          <p:cNvPr id="4" name="Imagen 3"/>
          <p:cNvPicPr>
            <a:picLocks noChangeAspect="1"/>
          </p:cNvPicPr>
          <p:nvPr/>
        </p:nvPicPr>
        <p:blipFill>
          <a:blip r:embed="rId2"/>
          <a:stretch>
            <a:fillRect/>
          </a:stretch>
        </p:blipFill>
        <p:spPr>
          <a:xfrm>
            <a:off x="3237547" y="1695290"/>
            <a:ext cx="2676525" cy="1704975"/>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7119302" y="4732020"/>
            <a:ext cx="2058199" cy="1884044"/>
          </a:xfrm>
          <a:prstGeom prst="rect">
            <a:avLst/>
          </a:prstGeom>
          <a:ln>
            <a:noFill/>
          </a:ln>
          <a:effectLst>
            <a:softEdge rad="112500"/>
          </a:effectLst>
        </p:spPr>
      </p:pic>
      <p:sp>
        <p:nvSpPr>
          <p:cNvPr id="6" name="CuadroTexto 5">
            <a:extLst>
              <a:ext uri="{FF2B5EF4-FFF2-40B4-BE49-F238E27FC236}">
                <a16:creationId xmlns:a16="http://schemas.microsoft.com/office/drawing/2014/main" xmlns="" id="{4F1DCFB3-ADFE-42E4-AFDB-1AC04D7EEBED}"/>
              </a:ext>
            </a:extLst>
          </p:cNvPr>
          <p:cNvSpPr txBox="1"/>
          <p:nvPr/>
        </p:nvSpPr>
        <p:spPr>
          <a:xfrm>
            <a:off x="5725258" y="5612688"/>
            <a:ext cx="2058865" cy="374167"/>
          </a:xfrm>
          <a:prstGeom prst="rect">
            <a:avLst/>
          </a:prstGeom>
          <a:noFill/>
        </p:spPr>
        <p:txBody>
          <a:bodyPr wrap="square" rtlCol="0">
            <a:spAutoFit/>
          </a:bodyPr>
          <a:lstStyle/>
          <a:p>
            <a:r>
              <a:rPr lang="es-MX" dirty="0"/>
              <a:t>Figura 23</a:t>
            </a:r>
          </a:p>
        </p:txBody>
      </p:sp>
      <p:sp>
        <p:nvSpPr>
          <p:cNvPr id="7" name="CuadroTexto 6">
            <a:extLst>
              <a:ext uri="{FF2B5EF4-FFF2-40B4-BE49-F238E27FC236}">
                <a16:creationId xmlns:a16="http://schemas.microsoft.com/office/drawing/2014/main" xmlns="" id="{52156CBB-C3FC-4954-A69D-8EFD71B69EDF}"/>
              </a:ext>
            </a:extLst>
          </p:cNvPr>
          <p:cNvSpPr txBox="1"/>
          <p:nvPr/>
        </p:nvSpPr>
        <p:spPr>
          <a:xfrm>
            <a:off x="6193101" y="2360693"/>
            <a:ext cx="2058865" cy="374167"/>
          </a:xfrm>
          <a:prstGeom prst="rect">
            <a:avLst/>
          </a:prstGeom>
          <a:noFill/>
        </p:spPr>
        <p:txBody>
          <a:bodyPr wrap="square" rtlCol="0">
            <a:spAutoFit/>
          </a:bodyPr>
          <a:lstStyle/>
          <a:p>
            <a:r>
              <a:rPr lang="es-MX" dirty="0"/>
              <a:t>Figura 22</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21</a:t>
            </a:fld>
            <a:endParaRPr lang="en-US" dirty="0"/>
          </a:p>
        </p:txBody>
      </p:sp>
    </p:spTree>
    <p:extLst>
      <p:ext uri="{BB962C8B-B14F-4D97-AF65-F5344CB8AC3E}">
        <p14:creationId xmlns:p14="http://schemas.microsoft.com/office/powerpoint/2010/main" val="2210097857"/>
      </p:ext>
    </p:extLst>
  </p:cSld>
  <p:clrMapOvr>
    <a:masterClrMapping/>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9632" y="392176"/>
            <a:ext cx="9905998" cy="1478570"/>
          </a:xfrm>
        </p:spPr>
        <p:txBody>
          <a:bodyPr/>
          <a:lstStyle/>
          <a:p>
            <a:pPr algn="ctr"/>
            <a:r>
              <a:rPr lang="es-MX" dirty="0"/>
              <a:t>Los Tipos de memoria que existen son:</a:t>
            </a:r>
          </a:p>
        </p:txBody>
      </p:sp>
      <p:sp>
        <p:nvSpPr>
          <p:cNvPr id="3" name="Marcador de contenido 2"/>
          <p:cNvSpPr>
            <a:spLocks noGrp="1"/>
          </p:cNvSpPr>
          <p:nvPr>
            <p:ph idx="1"/>
          </p:nvPr>
        </p:nvSpPr>
        <p:spPr>
          <a:xfrm>
            <a:off x="1614804" y="1306287"/>
            <a:ext cx="2165259" cy="3878908"/>
          </a:xfrm>
        </p:spPr>
        <p:txBody>
          <a:bodyPr>
            <a:normAutofit/>
          </a:bodyPr>
          <a:lstStyle/>
          <a:p>
            <a:pPr>
              <a:lnSpc>
                <a:spcPct val="200000"/>
              </a:lnSpc>
            </a:pPr>
            <a:r>
              <a:rPr lang="es-MX" sz="3200" b="1" dirty="0"/>
              <a:t>RAM</a:t>
            </a:r>
          </a:p>
          <a:p>
            <a:pPr>
              <a:lnSpc>
                <a:spcPct val="200000"/>
              </a:lnSpc>
            </a:pPr>
            <a:endParaRPr lang="es-MX" sz="3200" b="1" dirty="0"/>
          </a:p>
          <a:p>
            <a:pPr>
              <a:lnSpc>
                <a:spcPct val="200000"/>
              </a:lnSpc>
            </a:pPr>
            <a:r>
              <a:rPr lang="es-MX" sz="3200" b="1" dirty="0"/>
              <a:t>ROM</a:t>
            </a:r>
          </a:p>
          <a:p>
            <a:endParaRPr lang="es-MX" dirty="0"/>
          </a:p>
        </p:txBody>
      </p:sp>
      <p:pic>
        <p:nvPicPr>
          <p:cNvPr id="4" name="Imagen 3"/>
          <p:cNvPicPr>
            <a:picLocks noChangeAspect="1"/>
          </p:cNvPicPr>
          <p:nvPr/>
        </p:nvPicPr>
        <p:blipFill>
          <a:blip r:embed="rId2"/>
          <a:stretch>
            <a:fillRect/>
          </a:stretch>
        </p:blipFill>
        <p:spPr>
          <a:xfrm>
            <a:off x="4052962" y="1462883"/>
            <a:ext cx="1921996" cy="1119187"/>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4127107" y="3651591"/>
            <a:ext cx="1847851" cy="909260"/>
          </a:xfrm>
          <a:prstGeom prst="ellipse">
            <a:avLst/>
          </a:prstGeom>
          <a:ln>
            <a:noFill/>
          </a:ln>
          <a:effectLst>
            <a:softEdge rad="112500"/>
          </a:effectLst>
        </p:spPr>
      </p:pic>
      <p:sp>
        <p:nvSpPr>
          <p:cNvPr id="6" name="CuadroTexto 5">
            <a:extLst>
              <a:ext uri="{FF2B5EF4-FFF2-40B4-BE49-F238E27FC236}">
                <a16:creationId xmlns:a16="http://schemas.microsoft.com/office/drawing/2014/main" xmlns="" id="{E7BE0F04-F862-45DA-9A4B-6DDED956088E}"/>
              </a:ext>
            </a:extLst>
          </p:cNvPr>
          <p:cNvSpPr txBox="1"/>
          <p:nvPr/>
        </p:nvSpPr>
        <p:spPr>
          <a:xfrm>
            <a:off x="6850673" y="3919137"/>
            <a:ext cx="2058865" cy="374167"/>
          </a:xfrm>
          <a:prstGeom prst="rect">
            <a:avLst/>
          </a:prstGeom>
          <a:noFill/>
        </p:spPr>
        <p:txBody>
          <a:bodyPr wrap="square" rtlCol="0">
            <a:spAutoFit/>
          </a:bodyPr>
          <a:lstStyle/>
          <a:p>
            <a:r>
              <a:rPr lang="es-MX" dirty="0"/>
              <a:t>Figura 25</a:t>
            </a:r>
          </a:p>
        </p:txBody>
      </p:sp>
      <p:sp>
        <p:nvSpPr>
          <p:cNvPr id="7" name="CuadroTexto 6">
            <a:extLst>
              <a:ext uri="{FF2B5EF4-FFF2-40B4-BE49-F238E27FC236}">
                <a16:creationId xmlns:a16="http://schemas.microsoft.com/office/drawing/2014/main" xmlns="" id="{F74A9EC1-8C67-4C4F-B488-04B3C9E40398}"/>
              </a:ext>
            </a:extLst>
          </p:cNvPr>
          <p:cNvSpPr txBox="1"/>
          <p:nvPr/>
        </p:nvSpPr>
        <p:spPr>
          <a:xfrm>
            <a:off x="6581042" y="1683662"/>
            <a:ext cx="2058865" cy="374167"/>
          </a:xfrm>
          <a:prstGeom prst="rect">
            <a:avLst/>
          </a:prstGeom>
          <a:noFill/>
        </p:spPr>
        <p:txBody>
          <a:bodyPr wrap="square" rtlCol="0">
            <a:spAutoFit/>
          </a:bodyPr>
          <a:lstStyle/>
          <a:p>
            <a:r>
              <a:rPr lang="es-MX" dirty="0"/>
              <a:t>Figura 24</a:t>
            </a:r>
          </a:p>
        </p:txBody>
      </p:sp>
      <p:sp>
        <p:nvSpPr>
          <p:cNvPr id="8" name="7 Marcador de número de diapositiva"/>
          <p:cNvSpPr>
            <a:spLocks noGrp="1"/>
          </p:cNvSpPr>
          <p:nvPr>
            <p:ph type="sldNum" sz="quarter" idx="12"/>
          </p:nvPr>
        </p:nvSpPr>
        <p:spPr/>
        <p:txBody>
          <a:bodyPr/>
          <a:lstStyle/>
          <a:p>
            <a:fld id="{6D22F896-40B5-4ADD-8801-0D06FADFA095}" type="slidenum">
              <a:rPr lang="en-US" smtClean="0"/>
              <a:pPr/>
              <a:t>22</a:t>
            </a:fld>
            <a:endParaRPr lang="en-US" dirty="0"/>
          </a:p>
        </p:txBody>
      </p:sp>
    </p:spTree>
    <p:extLst>
      <p:ext uri="{BB962C8B-B14F-4D97-AF65-F5344CB8AC3E}">
        <p14:creationId xmlns:p14="http://schemas.microsoft.com/office/powerpoint/2010/main" val="385668744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4223" y="218468"/>
            <a:ext cx="9905998" cy="1478570"/>
          </a:xfrm>
        </p:spPr>
        <p:txBody>
          <a:bodyPr/>
          <a:lstStyle/>
          <a:p>
            <a:pPr algn="ctr"/>
            <a:r>
              <a:rPr lang="es-MX" b="1" dirty="0"/>
              <a:t>Memoria RAM</a:t>
            </a:r>
            <a:endParaRPr lang="es-MX" dirty="0"/>
          </a:p>
        </p:txBody>
      </p:sp>
      <p:sp>
        <p:nvSpPr>
          <p:cNvPr id="3" name="Marcador de contenido 2"/>
          <p:cNvSpPr>
            <a:spLocks noGrp="1"/>
          </p:cNvSpPr>
          <p:nvPr>
            <p:ph idx="1"/>
          </p:nvPr>
        </p:nvSpPr>
        <p:spPr>
          <a:xfrm>
            <a:off x="881743" y="1232217"/>
            <a:ext cx="10891157" cy="3541714"/>
          </a:xfrm>
        </p:spPr>
        <p:txBody>
          <a:bodyPr/>
          <a:lstStyle/>
          <a:p>
            <a:pPr marL="0" indent="0" algn="just">
              <a:buNone/>
            </a:pPr>
            <a:r>
              <a:rPr lang="es-MX" dirty="0">
                <a:latin typeface="Arial" panose="020B0604020202020204" pitchFamily="34" charset="0"/>
                <a:cs typeface="Arial" panose="020B0604020202020204" pitchFamily="34" charset="0"/>
              </a:rPr>
              <a:t>La memoria de acceso aleatorio (RAM) se utiliza como memoria de trabajo para el sistema operativo, los programas y la mayoría del software. Es allí donde se cargan todas las instrucciones que ejecutan el procesador y otras unidades de cómputo. Se denominan "de acceso aleatorio" porque se puede leer o escribir en una posición de memoria con un tiempo de espera igual para cualquier posición.</a:t>
            </a:r>
          </a:p>
        </p:txBody>
      </p:sp>
      <p:pic>
        <p:nvPicPr>
          <p:cNvPr id="4" name="Imagen 3"/>
          <p:cNvPicPr>
            <a:picLocks noChangeAspect="1"/>
          </p:cNvPicPr>
          <p:nvPr/>
        </p:nvPicPr>
        <p:blipFill>
          <a:blip r:embed="rId2"/>
          <a:stretch>
            <a:fillRect/>
          </a:stretch>
        </p:blipFill>
        <p:spPr>
          <a:xfrm>
            <a:off x="4189095" y="4652011"/>
            <a:ext cx="4033604" cy="1624966"/>
          </a:xfrm>
          <a:prstGeom prst="rect">
            <a:avLst/>
          </a:prstGeom>
        </p:spPr>
      </p:pic>
      <p:sp>
        <p:nvSpPr>
          <p:cNvPr id="5" name="CuadroTexto 4">
            <a:extLst>
              <a:ext uri="{FF2B5EF4-FFF2-40B4-BE49-F238E27FC236}">
                <a16:creationId xmlns:a16="http://schemas.microsoft.com/office/drawing/2014/main" xmlns="" id="{B1E70803-3B34-445A-9827-193671306490}"/>
              </a:ext>
            </a:extLst>
          </p:cNvPr>
          <p:cNvSpPr txBox="1"/>
          <p:nvPr/>
        </p:nvSpPr>
        <p:spPr>
          <a:xfrm>
            <a:off x="7193266" y="6293831"/>
            <a:ext cx="2058865" cy="374167"/>
          </a:xfrm>
          <a:prstGeom prst="rect">
            <a:avLst/>
          </a:prstGeom>
          <a:noFill/>
        </p:spPr>
        <p:txBody>
          <a:bodyPr wrap="square" rtlCol="0">
            <a:spAutoFit/>
          </a:bodyPr>
          <a:lstStyle/>
          <a:p>
            <a:r>
              <a:rPr lang="es-MX" dirty="0"/>
              <a:t>Figura 26</a:t>
            </a:r>
          </a:p>
        </p:txBody>
      </p:sp>
      <p:sp>
        <p:nvSpPr>
          <p:cNvPr id="6" name="5 Marcador de número de diapositiva"/>
          <p:cNvSpPr>
            <a:spLocks noGrp="1"/>
          </p:cNvSpPr>
          <p:nvPr>
            <p:ph type="sldNum" sz="quarter" idx="12"/>
          </p:nvPr>
        </p:nvSpPr>
        <p:spPr/>
        <p:txBody>
          <a:bodyPr/>
          <a:lstStyle/>
          <a:p>
            <a:fld id="{6D22F896-40B5-4ADD-8801-0D06FADFA095}" type="slidenum">
              <a:rPr lang="en-US" smtClean="0"/>
              <a:pPr/>
              <a:t>23</a:t>
            </a:fld>
            <a:endParaRPr lang="en-US" dirty="0"/>
          </a:p>
        </p:txBody>
      </p:sp>
    </p:spTree>
    <p:extLst>
      <p:ext uri="{BB962C8B-B14F-4D97-AF65-F5344CB8AC3E}">
        <p14:creationId xmlns:p14="http://schemas.microsoft.com/office/powerpoint/2010/main" val="10106408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52892" y="397827"/>
            <a:ext cx="9905999" cy="4414203"/>
          </a:xfrm>
        </p:spPr>
        <p:txBody>
          <a:bodyPr>
            <a:normAutofit fontScale="85000" lnSpcReduction="20000"/>
          </a:bodyPr>
          <a:lstStyle/>
          <a:p>
            <a:pPr marL="0" indent="0">
              <a:buNone/>
            </a:pPr>
            <a:r>
              <a:rPr lang="pt-BR" dirty="0">
                <a:latin typeface="Arial" panose="020B0604020202020204" pitchFamily="34" charset="0"/>
                <a:cs typeface="Arial" panose="020B0604020202020204" pitchFamily="34" charset="0"/>
              </a:rPr>
              <a:t>Existen dos tipos básicos de memoria RAM:</a:t>
            </a:r>
          </a:p>
          <a:p>
            <a:pPr marL="0" indent="0">
              <a:buNone/>
            </a:pPr>
            <a:endParaRPr lang="pt-BR" dirty="0">
              <a:latin typeface="Arial" panose="020B0604020202020204" pitchFamily="34" charset="0"/>
              <a:cs typeface="Arial" panose="020B0604020202020204" pitchFamily="34" charset="0"/>
            </a:endParaRPr>
          </a:p>
          <a:p>
            <a:pPr>
              <a:buFont typeface="Wingdings" panose="05000000000000000000" pitchFamily="2" charset="2"/>
              <a:buChar char="ü"/>
            </a:pPr>
            <a:r>
              <a:rPr lang="pt-BR" dirty="0">
                <a:latin typeface="Arial" panose="020B0604020202020204" pitchFamily="34" charset="0"/>
                <a:cs typeface="Arial" panose="020B0604020202020204" pitchFamily="34" charset="0"/>
              </a:rPr>
              <a:t>RAM dinámica (DRAM)</a:t>
            </a:r>
          </a:p>
          <a:p>
            <a:pPr>
              <a:buFont typeface="Wingdings" panose="05000000000000000000" pitchFamily="2" charset="2"/>
              <a:buChar char="ü"/>
            </a:pPr>
            <a:endParaRPr lang="pt-BR" dirty="0">
              <a:latin typeface="Arial" panose="020B0604020202020204" pitchFamily="34" charset="0"/>
              <a:cs typeface="Arial" panose="020B0604020202020204" pitchFamily="34" charset="0"/>
            </a:endParaRPr>
          </a:p>
          <a:p>
            <a:pPr>
              <a:buFont typeface="Wingdings" panose="05000000000000000000" pitchFamily="2" charset="2"/>
              <a:buChar char="ü"/>
            </a:pPr>
            <a:endParaRPr lang="pt-BR" dirty="0">
              <a:latin typeface="Arial" panose="020B0604020202020204" pitchFamily="34" charset="0"/>
              <a:cs typeface="Arial" panose="020B0604020202020204" pitchFamily="34" charset="0"/>
            </a:endParaRPr>
          </a:p>
          <a:p>
            <a:pPr>
              <a:buFont typeface="Wingdings" panose="05000000000000000000" pitchFamily="2" charset="2"/>
              <a:buChar char="ü"/>
            </a:pPr>
            <a:r>
              <a:rPr lang="pt-BR" dirty="0">
                <a:latin typeface="Arial" panose="020B0604020202020204" pitchFamily="34" charset="0"/>
                <a:cs typeface="Arial" panose="020B0604020202020204" pitchFamily="34" charset="0"/>
              </a:rPr>
              <a:t>RAM estática (SRAM)</a:t>
            </a: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Los dos tipos de memoria RAM se diferencian en la tecnología que utilizan para guardar los datos, la memoria RAM dinámica es la más común.</a:t>
            </a:r>
            <a:endParaRPr lang="pt-BR" dirty="0">
              <a:latin typeface="Arial" panose="020B0604020202020204" pitchFamily="34" charset="0"/>
              <a:cs typeface="Arial" panose="020B0604020202020204" pitchFamily="34" charset="0"/>
            </a:endParaRPr>
          </a:p>
          <a:p>
            <a:endParaRPr lang="es-MX" dirty="0"/>
          </a:p>
        </p:txBody>
      </p:sp>
      <p:pic>
        <p:nvPicPr>
          <p:cNvPr id="4" name="Imagen 3"/>
          <p:cNvPicPr>
            <a:picLocks noChangeAspect="1"/>
          </p:cNvPicPr>
          <p:nvPr/>
        </p:nvPicPr>
        <p:blipFill>
          <a:blip r:embed="rId2"/>
          <a:stretch>
            <a:fillRect/>
          </a:stretch>
        </p:blipFill>
        <p:spPr>
          <a:xfrm rot="437114">
            <a:off x="6590288" y="646336"/>
            <a:ext cx="1385213" cy="1419275"/>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6308704" y="2343653"/>
            <a:ext cx="1802130" cy="1194891"/>
          </a:xfrm>
          <a:prstGeom prst="ellipse">
            <a:avLst/>
          </a:prstGeom>
          <a:ln>
            <a:noFill/>
          </a:ln>
          <a:effectLst>
            <a:softEdge rad="112500"/>
          </a:effectLst>
        </p:spPr>
      </p:pic>
      <p:pic>
        <p:nvPicPr>
          <p:cNvPr id="6" name="Imagen 5"/>
          <p:cNvPicPr>
            <a:picLocks noChangeAspect="1"/>
          </p:cNvPicPr>
          <p:nvPr/>
        </p:nvPicPr>
        <p:blipFill>
          <a:blip r:embed="rId4"/>
          <a:stretch>
            <a:fillRect/>
          </a:stretch>
        </p:blipFill>
        <p:spPr>
          <a:xfrm>
            <a:off x="8817429" y="4624250"/>
            <a:ext cx="1640724" cy="1379547"/>
          </a:xfrm>
          <a:prstGeom prst="rect">
            <a:avLst/>
          </a:prstGeom>
        </p:spPr>
      </p:pic>
      <p:sp>
        <p:nvSpPr>
          <p:cNvPr id="7" name="CuadroTexto 6">
            <a:extLst>
              <a:ext uri="{FF2B5EF4-FFF2-40B4-BE49-F238E27FC236}">
                <a16:creationId xmlns:a16="http://schemas.microsoft.com/office/drawing/2014/main" xmlns="" id="{A41CE841-FB8B-4512-B9D7-ED0BE11A683D}"/>
              </a:ext>
            </a:extLst>
          </p:cNvPr>
          <p:cNvSpPr txBox="1"/>
          <p:nvPr/>
        </p:nvSpPr>
        <p:spPr>
          <a:xfrm>
            <a:off x="9101504" y="6121015"/>
            <a:ext cx="2058865" cy="374167"/>
          </a:xfrm>
          <a:prstGeom prst="rect">
            <a:avLst/>
          </a:prstGeom>
          <a:noFill/>
        </p:spPr>
        <p:txBody>
          <a:bodyPr wrap="square" rtlCol="0">
            <a:spAutoFit/>
          </a:bodyPr>
          <a:lstStyle/>
          <a:p>
            <a:r>
              <a:rPr lang="es-MX" dirty="0"/>
              <a:t>Figura 29</a:t>
            </a:r>
          </a:p>
        </p:txBody>
      </p:sp>
      <p:sp>
        <p:nvSpPr>
          <p:cNvPr id="8" name="CuadroTexto 7">
            <a:extLst>
              <a:ext uri="{FF2B5EF4-FFF2-40B4-BE49-F238E27FC236}">
                <a16:creationId xmlns:a16="http://schemas.microsoft.com/office/drawing/2014/main" xmlns="" id="{2236AFDE-70CB-4161-9998-73F0C7D0E7B3}"/>
              </a:ext>
            </a:extLst>
          </p:cNvPr>
          <p:cNvSpPr txBox="1"/>
          <p:nvPr/>
        </p:nvSpPr>
        <p:spPr>
          <a:xfrm>
            <a:off x="8424409" y="2754014"/>
            <a:ext cx="2058865" cy="374167"/>
          </a:xfrm>
          <a:prstGeom prst="rect">
            <a:avLst/>
          </a:prstGeom>
          <a:noFill/>
        </p:spPr>
        <p:txBody>
          <a:bodyPr wrap="square" rtlCol="0">
            <a:spAutoFit/>
          </a:bodyPr>
          <a:lstStyle/>
          <a:p>
            <a:r>
              <a:rPr lang="es-MX" dirty="0"/>
              <a:t>Figura 28</a:t>
            </a:r>
          </a:p>
        </p:txBody>
      </p:sp>
      <p:sp>
        <p:nvSpPr>
          <p:cNvPr id="9" name="CuadroTexto 8">
            <a:extLst>
              <a:ext uri="{FF2B5EF4-FFF2-40B4-BE49-F238E27FC236}">
                <a16:creationId xmlns:a16="http://schemas.microsoft.com/office/drawing/2014/main" xmlns="" id="{6A11FF31-0619-44A9-839D-DF87E57C248B}"/>
              </a:ext>
            </a:extLst>
          </p:cNvPr>
          <p:cNvSpPr txBox="1"/>
          <p:nvPr/>
        </p:nvSpPr>
        <p:spPr>
          <a:xfrm>
            <a:off x="8349028" y="981806"/>
            <a:ext cx="2058865" cy="374167"/>
          </a:xfrm>
          <a:prstGeom prst="rect">
            <a:avLst/>
          </a:prstGeom>
          <a:noFill/>
        </p:spPr>
        <p:txBody>
          <a:bodyPr wrap="square" rtlCol="0">
            <a:spAutoFit/>
          </a:bodyPr>
          <a:lstStyle/>
          <a:p>
            <a:r>
              <a:rPr lang="es-MX" dirty="0"/>
              <a:t>Figura 27</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24</a:t>
            </a:fld>
            <a:endParaRPr lang="en-US" dirty="0"/>
          </a:p>
        </p:txBody>
      </p:sp>
    </p:spTree>
    <p:extLst>
      <p:ext uri="{BB962C8B-B14F-4D97-AF65-F5344CB8AC3E}">
        <p14:creationId xmlns:p14="http://schemas.microsoft.com/office/powerpoint/2010/main" val="134700938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44282" y="735829"/>
            <a:ext cx="9905999" cy="3541714"/>
          </a:xfrm>
        </p:spPr>
        <p:txBody>
          <a:bodyPr/>
          <a:lstStyle/>
          <a:p>
            <a:pPr marL="0" indent="0" algn="ctr">
              <a:buNone/>
            </a:pPr>
            <a:r>
              <a:rPr lang="es-MX" sz="3200" b="1" dirty="0"/>
              <a:t>MEMORIA DRAM</a:t>
            </a:r>
          </a:p>
          <a:p>
            <a:pPr marL="0" indent="0" algn="just">
              <a:buNone/>
            </a:pPr>
            <a:r>
              <a:rPr lang="es-MX" dirty="0"/>
              <a:t>La memoria RAM dinámica necesita actualizarse miles de veces por segundo, mientras que la memoria RAM estática no necesita actualizarse, por lo que es más rápida pero tiene un mayor costo.</a:t>
            </a:r>
          </a:p>
        </p:txBody>
      </p:sp>
      <p:pic>
        <p:nvPicPr>
          <p:cNvPr id="4" name="Imagen 3"/>
          <p:cNvPicPr>
            <a:picLocks noChangeAspect="1"/>
          </p:cNvPicPr>
          <p:nvPr/>
        </p:nvPicPr>
        <p:blipFill>
          <a:blip r:embed="rId2"/>
          <a:stretch>
            <a:fillRect/>
          </a:stretch>
        </p:blipFill>
        <p:spPr>
          <a:xfrm>
            <a:off x="1620927" y="3556019"/>
            <a:ext cx="3068639" cy="20498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Imagen 4"/>
          <p:cNvPicPr>
            <a:picLocks noChangeAspect="1"/>
          </p:cNvPicPr>
          <p:nvPr/>
        </p:nvPicPr>
        <p:blipFill>
          <a:blip r:embed="rId3"/>
          <a:stretch>
            <a:fillRect/>
          </a:stretch>
        </p:blipFill>
        <p:spPr>
          <a:xfrm>
            <a:off x="6435677" y="3222647"/>
            <a:ext cx="3221040" cy="25016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CuadroTexto 5">
            <a:extLst>
              <a:ext uri="{FF2B5EF4-FFF2-40B4-BE49-F238E27FC236}">
                <a16:creationId xmlns:a16="http://schemas.microsoft.com/office/drawing/2014/main" xmlns="" id="{7F1C2C19-6A67-473A-A5FC-3795DFF4F137}"/>
              </a:ext>
            </a:extLst>
          </p:cNvPr>
          <p:cNvSpPr txBox="1"/>
          <p:nvPr/>
        </p:nvSpPr>
        <p:spPr>
          <a:xfrm>
            <a:off x="7597852" y="5771154"/>
            <a:ext cx="2058865" cy="374167"/>
          </a:xfrm>
          <a:prstGeom prst="rect">
            <a:avLst/>
          </a:prstGeom>
          <a:noFill/>
        </p:spPr>
        <p:txBody>
          <a:bodyPr wrap="square" rtlCol="0">
            <a:spAutoFit/>
          </a:bodyPr>
          <a:lstStyle/>
          <a:p>
            <a:r>
              <a:rPr lang="es-MX" dirty="0"/>
              <a:t>Figura 31</a:t>
            </a:r>
          </a:p>
        </p:txBody>
      </p:sp>
      <p:sp>
        <p:nvSpPr>
          <p:cNvPr id="7" name="CuadroTexto 6">
            <a:extLst>
              <a:ext uri="{FF2B5EF4-FFF2-40B4-BE49-F238E27FC236}">
                <a16:creationId xmlns:a16="http://schemas.microsoft.com/office/drawing/2014/main" xmlns="" id="{9C78AAA7-1063-42EA-A233-EDF475D79F8A}"/>
              </a:ext>
            </a:extLst>
          </p:cNvPr>
          <p:cNvSpPr txBox="1"/>
          <p:nvPr/>
        </p:nvSpPr>
        <p:spPr>
          <a:xfrm>
            <a:off x="2313842" y="5910374"/>
            <a:ext cx="2058865" cy="374167"/>
          </a:xfrm>
          <a:prstGeom prst="rect">
            <a:avLst/>
          </a:prstGeom>
          <a:noFill/>
        </p:spPr>
        <p:txBody>
          <a:bodyPr wrap="square" rtlCol="0">
            <a:spAutoFit/>
          </a:bodyPr>
          <a:lstStyle/>
          <a:p>
            <a:r>
              <a:rPr lang="es-MX" dirty="0"/>
              <a:t>Figura 30</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25</a:t>
            </a:fld>
            <a:endParaRPr lang="en-US" dirty="0"/>
          </a:p>
        </p:txBody>
      </p:sp>
    </p:spTree>
    <p:extLst>
      <p:ext uri="{BB962C8B-B14F-4D97-AF65-F5344CB8AC3E}">
        <p14:creationId xmlns:p14="http://schemas.microsoft.com/office/powerpoint/2010/main" val="667136276"/>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t>Memoria SRAM</a:t>
            </a:r>
            <a:endParaRPr lang="es-MX" dirty="0"/>
          </a:p>
        </p:txBody>
      </p:sp>
      <p:sp>
        <p:nvSpPr>
          <p:cNvPr id="3" name="Marcador de contenido 2"/>
          <p:cNvSpPr>
            <a:spLocks noGrp="1"/>
          </p:cNvSpPr>
          <p:nvPr>
            <p:ph idx="1"/>
          </p:nvPr>
        </p:nvSpPr>
        <p:spPr>
          <a:xfrm>
            <a:off x="1278572" y="1575117"/>
            <a:ext cx="9905999" cy="2551113"/>
          </a:xfrm>
        </p:spPr>
        <p:txBody>
          <a:bodyPr/>
          <a:lstStyle/>
          <a:p>
            <a:pPr marL="0" indent="0" algn="just">
              <a:buNone/>
            </a:pPr>
            <a:r>
              <a:rPr lang="es-MX" dirty="0">
                <a:latin typeface="Arial" panose="020B0604020202020204" pitchFamily="34" charset="0"/>
                <a:cs typeface="Arial" panose="020B0604020202020204" pitchFamily="34" charset="0"/>
              </a:rPr>
              <a:t>Memoria Estática de Acceso Aleatorio es un tipo de memoria basada en semiconductores que a diferencia de la memoria DRAM, es capaz de mantener los datos, mientras esté alimentada y es una memoria volátil, es decir que pierden la información si se les interrumpe la alimentación eléctrica.</a:t>
            </a:r>
          </a:p>
        </p:txBody>
      </p:sp>
      <p:pic>
        <p:nvPicPr>
          <p:cNvPr id="5" name="Imagen 4"/>
          <p:cNvPicPr>
            <a:picLocks noChangeAspect="1"/>
          </p:cNvPicPr>
          <p:nvPr/>
        </p:nvPicPr>
        <p:blipFill>
          <a:blip r:embed="rId2"/>
          <a:stretch>
            <a:fillRect/>
          </a:stretch>
        </p:blipFill>
        <p:spPr>
          <a:xfrm>
            <a:off x="4499511" y="3931920"/>
            <a:ext cx="3189802" cy="1984057"/>
          </a:xfrm>
          <a:prstGeom prst="rect">
            <a:avLst/>
          </a:prstGeom>
        </p:spPr>
      </p:pic>
      <p:sp>
        <p:nvSpPr>
          <p:cNvPr id="6" name="CuadroTexto 5">
            <a:extLst>
              <a:ext uri="{FF2B5EF4-FFF2-40B4-BE49-F238E27FC236}">
                <a16:creationId xmlns:a16="http://schemas.microsoft.com/office/drawing/2014/main" xmlns="" id="{45590963-4105-4744-A65D-93E8CF67E343}"/>
              </a:ext>
            </a:extLst>
          </p:cNvPr>
          <p:cNvSpPr txBox="1"/>
          <p:nvPr/>
        </p:nvSpPr>
        <p:spPr>
          <a:xfrm>
            <a:off x="5819042" y="5961062"/>
            <a:ext cx="2058865" cy="374167"/>
          </a:xfrm>
          <a:prstGeom prst="rect">
            <a:avLst/>
          </a:prstGeom>
          <a:noFill/>
        </p:spPr>
        <p:txBody>
          <a:bodyPr wrap="square" rtlCol="0">
            <a:spAutoFit/>
          </a:bodyPr>
          <a:lstStyle/>
          <a:p>
            <a:r>
              <a:rPr lang="es-MX" dirty="0"/>
              <a:t>Figura 32</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26</a:t>
            </a:fld>
            <a:endParaRPr lang="en-US" dirty="0"/>
          </a:p>
        </p:txBody>
      </p:sp>
    </p:spTree>
    <p:extLst>
      <p:ext uri="{BB962C8B-B14F-4D97-AF65-F5344CB8AC3E}">
        <p14:creationId xmlns:p14="http://schemas.microsoft.com/office/powerpoint/2010/main" val="6172314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9933" y="195608"/>
            <a:ext cx="9905998" cy="1478570"/>
          </a:xfrm>
        </p:spPr>
        <p:txBody>
          <a:bodyPr/>
          <a:lstStyle/>
          <a:p>
            <a:pPr algn="ctr"/>
            <a:r>
              <a:rPr lang="es-MX" dirty="0"/>
              <a:t>Características ENTRE DRAM y SRAM.</a:t>
            </a:r>
          </a:p>
        </p:txBody>
      </p:sp>
      <p:sp>
        <p:nvSpPr>
          <p:cNvPr id="3" name="Marcador de contenido 2"/>
          <p:cNvSpPr>
            <a:spLocks noGrp="1"/>
          </p:cNvSpPr>
          <p:nvPr>
            <p:ph idx="1"/>
          </p:nvPr>
        </p:nvSpPr>
        <p:spPr>
          <a:xfrm>
            <a:off x="1244282" y="1232217"/>
            <a:ext cx="9905999" cy="1747747"/>
          </a:xfrm>
        </p:spPr>
        <p:txBody>
          <a:bodyPr>
            <a:normAutofit lnSpcReduction="10000"/>
          </a:bodyPr>
          <a:lstStyle/>
          <a:p>
            <a:pPr marL="0" indent="0" algn="just">
              <a:buNone/>
            </a:pPr>
            <a:r>
              <a:rPr lang="es-MX" dirty="0">
                <a:latin typeface="Arial" panose="020B0604020202020204" pitchFamily="34" charset="0"/>
                <a:cs typeface="Arial" panose="020B0604020202020204" pitchFamily="34" charset="0"/>
              </a:rPr>
              <a:t>La memoria DRAM es más cara, pero más rápida y con un menor consumo que la memoria SRAM. Es utilizada, regularmente cuando es necesario disponer de un menor tiempo de acceso, o un consumo reducido, o ambos. </a:t>
            </a:r>
          </a:p>
          <a:p>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7197406" y="4183380"/>
            <a:ext cx="3438525" cy="1828800"/>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2495550" y="3945255"/>
            <a:ext cx="1828800" cy="2305050"/>
          </a:xfrm>
          <a:prstGeom prst="rect">
            <a:avLst/>
          </a:prstGeom>
        </p:spPr>
      </p:pic>
      <p:sp>
        <p:nvSpPr>
          <p:cNvPr id="6" name="CuadroTexto 5">
            <a:extLst>
              <a:ext uri="{FF2B5EF4-FFF2-40B4-BE49-F238E27FC236}">
                <a16:creationId xmlns:a16="http://schemas.microsoft.com/office/drawing/2014/main" xmlns="" id="{9DE5768B-4BB6-43D9-AEE9-C0E199055E47}"/>
              </a:ext>
            </a:extLst>
          </p:cNvPr>
          <p:cNvSpPr txBox="1"/>
          <p:nvPr/>
        </p:nvSpPr>
        <p:spPr>
          <a:xfrm>
            <a:off x="8280888" y="6381202"/>
            <a:ext cx="2058865" cy="374167"/>
          </a:xfrm>
          <a:prstGeom prst="rect">
            <a:avLst/>
          </a:prstGeom>
          <a:noFill/>
        </p:spPr>
        <p:txBody>
          <a:bodyPr wrap="square" rtlCol="0">
            <a:spAutoFit/>
          </a:bodyPr>
          <a:lstStyle/>
          <a:p>
            <a:r>
              <a:rPr lang="es-MX" dirty="0"/>
              <a:t>Figura 34</a:t>
            </a:r>
          </a:p>
        </p:txBody>
      </p:sp>
      <p:sp>
        <p:nvSpPr>
          <p:cNvPr id="7" name="CuadroTexto 6">
            <a:extLst>
              <a:ext uri="{FF2B5EF4-FFF2-40B4-BE49-F238E27FC236}">
                <a16:creationId xmlns:a16="http://schemas.microsoft.com/office/drawing/2014/main" xmlns="" id="{CF7A6346-DFD8-44DE-AE82-822E6F30311F}"/>
              </a:ext>
            </a:extLst>
          </p:cNvPr>
          <p:cNvSpPr txBox="1"/>
          <p:nvPr/>
        </p:nvSpPr>
        <p:spPr>
          <a:xfrm>
            <a:off x="2688981" y="6391020"/>
            <a:ext cx="2058865" cy="374167"/>
          </a:xfrm>
          <a:prstGeom prst="rect">
            <a:avLst/>
          </a:prstGeom>
          <a:noFill/>
        </p:spPr>
        <p:txBody>
          <a:bodyPr wrap="square" rtlCol="0">
            <a:spAutoFit/>
          </a:bodyPr>
          <a:lstStyle/>
          <a:p>
            <a:r>
              <a:rPr lang="es-MX" dirty="0"/>
              <a:t>Figura 33</a:t>
            </a:r>
          </a:p>
        </p:txBody>
      </p:sp>
      <p:sp>
        <p:nvSpPr>
          <p:cNvPr id="8" name="7 Marcador de número de diapositiva"/>
          <p:cNvSpPr>
            <a:spLocks noGrp="1"/>
          </p:cNvSpPr>
          <p:nvPr>
            <p:ph type="sldNum" sz="quarter" idx="12"/>
          </p:nvPr>
        </p:nvSpPr>
        <p:spPr/>
        <p:txBody>
          <a:bodyPr/>
          <a:lstStyle/>
          <a:p>
            <a:fld id="{6D22F896-40B5-4ADD-8801-0D06FADFA095}" type="slidenum">
              <a:rPr lang="en-US" smtClean="0"/>
              <a:pPr/>
              <a:t>27</a:t>
            </a:fld>
            <a:endParaRPr lang="en-US" dirty="0"/>
          </a:p>
        </p:txBody>
      </p:sp>
    </p:spTree>
    <p:extLst>
      <p:ext uri="{BB962C8B-B14F-4D97-AF65-F5344CB8AC3E}">
        <p14:creationId xmlns:p14="http://schemas.microsoft.com/office/powerpoint/2010/main" val="117900814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1383" y="389918"/>
            <a:ext cx="9905998" cy="1073122"/>
          </a:xfrm>
        </p:spPr>
        <p:txBody>
          <a:bodyPr>
            <a:normAutofit/>
          </a:bodyPr>
          <a:lstStyle/>
          <a:p>
            <a:pPr algn="ctr"/>
            <a:r>
              <a:rPr lang="es-MX" sz="4800" dirty="0"/>
              <a:t>Ventajas de las memorias ram</a:t>
            </a:r>
          </a:p>
        </p:txBody>
      </p:sp>
      <p:sp>
        <p:nvSpPr>
          <p:cNvPr id="3" name="Marcador de contenido 2"/>
          <p:cNvSpPr>
            <a:spLocks noGrp="1"/>
          </p:cNvSpPr>
          <p:nvPr>
            <p:ph idx="1"/>
          </p:nvPr>
        </p:nvSpPr>
        <p:spPr>
          <a:xfrm>
            <a:off x="1129982" y="1266506"/>
            <a:ext cx="9905999" cy="4379913"/>
          </a:xfrm>
        </p:spPr>
        <p:txBody>
          <a:bodyPr/>
          <a:lstStyle/>
          <a:p>
            <a:pPr marL="0" indent="0" algn="just">
              <a:buNone/>
            </a:pPr>
            <a:r>
              <a:rPr lang="es-MX" dirty="0">
                <a:latin typeface="Arial" panose="020B0604020202020204" pitchFamily="34" charset="0"/>
                <a:cs typeface="Arial" panose="020B0604020202020204" pitchFamily="34" charset="0"/>
              </a:rPr>
              <a:t>Su principal ventaja es la posibilidad de construir memorias con una gran densidad de posiciones y que todavía funcionen a una velocidad alta: en la actualidad se fabrican integrados con millones de posiciones y velocidades de acceso medidos en millones de bit por segundo. Es una memoria volátil, es decir cuando no hay alimentación eléctrica, la memoria no guarda la información. </a:t>
            </a:r>
          </a:p>
        </p:txBody>
      </p:sp>
      <p:pic>
        <p:nvPicPr>
          <p:cNvPr id="4" name="Imagen 3"/>
          <p:cNvPicPr>
            <a:picLocks noChangeAspect="1"/>
          </p:cNvPicPr>
          <p:nvPr/>
        </p:nvPicPr>
        <p:blipFill>
          <a:blip r:embed="rId2"/>
          <a:stretch>
            <a:fillRect/>
          </a:stretch>
        </p:blipFill>
        <p:spPr>
          <a:xfrm>
            <a:off x="7907655" y="4256722"/>
            <a:ext cx="2228850" cy="2047875"/>
          </a:xfrm>
          <a:prstGeom prst="rect">
            <a:avLst/>
          </a:prstGeom>
        </p:spPr>
      </p:pic>
      <p:pic>
        <p:nvPicPr>
          <p:cNvPr id="5" name="Imagen 4"/>
          <p:cNvPicPr>
            <a:picLocks noChangeAspect="1"/>
          </p:cNvPicPr>
          <p:nvPr/>
        </p:nvPicPr>
        <p:blipFill>
          <a:blip r:embed="rId3"/>
          <a:stretch>
            <a:fillRect/>
          </a:stretch>
        </p:blipFill>
        <p:spPr>
          <a:xfrm>
            <a:off x="3706791" y="4316159"/>
            <a:ext cx="2624931" cy="19322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CuadroTexto 5">
            <a:extLst>
              <a:ext uri="{FF2B5EF4-FFF2-40B4-BE49-F238E27FC236}">
                <a16:creationId xmlns:a16="http://schemas.microsoft.com/office/drawing/2014/main" xmlns="" id="{6A162132-6B67-4F4F-972B-184257C00009}"/>
              </a:ext>
            </a:extLst>
          </p:cNvPr>
          <p:cNvSpPr txBox="1"/>
          <p:nvPr/>
        </p:nvSpPr>
        <p:spPr>
          <a:xfrm>
            <a:off x="8538796" y="6335923"/>
            <a:ext cx="2058865" cy="374167"/>
          </a:xfrm>
          <a:prstGeom prst="rect">
            <a:avLst/>
          </a:prstGeom>
          <a:noFill/>
        </p:spPr>
        <p:txBody>
          <a:bodyPr wrap="square" rtlCol="0">
            <a:spAutoFit/>
          </a:bodyPr>
          <a:lstStyle/>
          <a:p>
            <a:r>
              <a:rPr lang="es-MX" dirty="0"/>
              <a:t>Figura 36</a:t>
            </a:r>
          </a:p>
        </p:txBody>
      </p:sp>
      <p:sp>
        <p:nvSpPr>
          <p:cNvPr id="7" name="CuadroTexto 6">
            <a:extLst>
              <a:ext uri="{FF2B5EF4-FFF2-40B4-BE49-F238E27FC236}">
                <a16:creationId xmlns:a16="http://schemas.microsoft.com/office/drawing/2014/main" xmlns="" id="{BBB20A3E-233B-4409-BEF6-99E8264E9488}"/>
              </a:ext>
            </a:extLst>
          </p:cNvPr>
          <p:cNvSpPr txBox="1"/>
          <p:nvPr/>
        </p:nvSpPr>
        <p:spPr>
          <a:xfrm>
            <a:off x="4337809" y="6304597"/>
            <a:ext cx="2058865" cy="374167"/>
          </a:xfrm>
          <a:prstGeom prst="rect">
            <a:avLst/>
          </a:prstGeom>
          <a:noFill/>
        </p:spPr>
        <p:txBody>
          <a:bodyPr wrap="square" rtlCol="0">
            <a:spAutoFit/>
          </a:bodyPr>
          <a:lstStyle/>
          <a:p>
            <a:r>
              <a:rPr lang="es-MX" dirty="0"/>
              <a:t>Figura 35</a:t>
            </a:r>
          </a:p>
        </p:txBody>
      </p:sp>
      <p:sp>
        <p:nvSpPr>
          <p:cNvPr id="8" name="7 Marcador de número de diapositiva"/>
          <p:cNvSpPr>
            <a:spLocks noGrp="1"/>
          </p:cNvSpPr>
          <p:nvPr>
            <p:ph type="sldNum" sz="quarter" idx="12"/>
          </p:nvPr>
        </p:nvSpPr>
        <p:spPr/>
        <p:txBody>
          <a:bodyPr/>
          <a:lstStyle/>
          <a:p>
            <a:fld id="{6D22F896-40B5-4ADD-8801-0D06FADFA095}" type="slidenum">
              <a:rPr lang="en-US" smtClean="0"/>
              <a:pPr/>
              <a:t>28</a:t>
            </a:fld>
            <a:endParaRPr lang="en-US" dirty="0"/>
          </a:p>
        </p:txBody>
      </p:sp>
    </p:spTree>
    <p:extLst>
      <p:ext uri="{BB962C8B-B14F-4D97-AF65-F5344CB8AC3E}">
        <p14:creationId xmlns:p14="http://schemas.microsoft.com/office/powerpoint/2010/main" val="306702592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726621"/>
            <a:ext cx="9905998" cy="906236"/>
          </a:xfrm>
        </p:spPr>
        <p:txBody>
          <a:bodyPr>
            <a:normAutofit/>
          </a:bodyPr>
          <a:lstStyle/>
          <a:p>
            <a:pPr algn="ctr"/>
            <a:r>
              <a:rPr lang="es-MX" sz="4400" dirty="0"/>
              <a:t>Memoria ROM</a:t>
            </a:r>
          </a:p>
        </p:txBody>
      </p:sp>
      <p:sp>
        <p:nvSpPr>
          <p:cNvPr id="3" name="Marcador de contenido 2"/>
          <p:cNvSpPr>
            <a:spLocks noGrp="1"/>
          </p:cNvSpPr>
          <p:nvPr>
            <p:ph idx="1"/>
          </p:nvPr>
        </p:nvSpPr>
        <p:spPr>
          <a:xfrm>
            <a:off x="1324292" y="1677987"/>
            <a:ext cx="9905999" cy="2036763"/>
          </a:xfrm>
        </p:spPr>
        <p:txBody>
          <a:bodyPr>
            <a:normAutofit fontScale="92500"/>
          </a:bodyPr>
          <a:lstStyle/>
          <a:p>
            <a:pPr marL="0" indent="0" algn="just">
              <a:buNone/>
            </a:pPr>
            <a:r>
              <a:rPr lang="es-MX" dirty="0">
                <a:latin typeface="Arial" panose="020B0604020202020204" pitchFamily="34" charset="0"/>
                <a:cs typeface="Arial" panose="020B0604020202020204" pitchFamily="34" charset="0"/>
              </a:rPr>
              <a:t>La memoria de solo lectura, conocida también como ROM, es un medio de almacenamiento utilizado en ordenadores y dispositivos electrónicos, que permite solo la lectura de la información y no su escritura, independientemente de la presencia o no de una fuente de energía.</a:t>
            </a:r>
          </a:p>
        </p:txBody>
      </p:sp>
      <p:pic>
        <p:nvPicPr>
          <p:cNvPr id="4" name="Imagen 3"/>
          <p:cNvPicPr>
            <a:picLocks noChangeAspect="1"/>
          </p:cNvPicPr>
          <p:nvPr/>
        </p:nvPicPr>
        <p:blipFill>
          <a:blip r:embed="rId2"/>
          <a:stretch>
            <a:fillRect/>
          </a:stretch>
        </p:blipFill>
        <p:spPr>
          <a:xfrm>
            <a:off x="2461260" y="3845679"/>
            <a:ext cx="3585210" cy="2429976"/>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6454140" y="3714750"/>
            <a:ext cx="3112770" cy="2291477"/>
          </a:xfrm>
          <a:prstGeom prst="ellipse">
            <a:avLst/>
          </a:prstGeom>
          <a:ln>
            <a:noFill/>
          </a:ln>
          <a:effectLst>
            <a:softEdge rad="112500"/>
          </a:effectLst>
        </p:spPr>
      </p:pic>
      <p:sp>
        <p:nvSpPr>
          <p:cNvPr id="6" name="CuadroTexto 5">
            <a:extLst>
              <a:ext uri="{FF2B5EF4-FFF2-40B4-BE49-F238E27FC236}">
                <a16:creationId xmlns:a16="http://schemas.microsoft.com/office/drawing/2014/main" xmlns="" id="{9FD3B2B2-1F4E-475C-8D91-5159D3D7667C}"/>
              </a:ext>
            </a:extLst>
          </p:cNvPr>
          <p:cNvSpPr txBox="1"/>
          <p:nvPr/>
        </p:nvSpPr>
        <p:spPr>
          <a:xfrm>
            <a:off x="7508045" y="6006227"/>
            <a:ext cx="2058865" cy="374167"/>
          </a:xfrm>
          <a:prstGeom prst="rect">
            <a:avLst/>
          </a:prstGeom>
          <a:noFill/>
        </p:spPr>
        <p:txBody>
          <a:bodyPr wrap="square" rtlCol="0">
            <a:spAutoFit/>
          </a:bodyPr>
          <a:lstStyle/>
          <a:p>
            <a:r>
              <a:rPr lang="es-MX" dirty="0"/>
              <a:t>Figura  38</a:t>
            </a:r>
          </a:p>
        </p:txBody>
      </p:sp>
      <p:sp>
        <p:nvSpPr>
          <p:cNvPr id="7" name="CuadroTexto 6">
            <a:extLst>
              <a:ext uri="{FF2B5EF4-FFF2-40B4-BE49-F238E27FC236}">
                <a16:creationId xmlns:a16="http://schemas.microsoft.com/office/drawing/2014/main" xmlns="" id="{6C72AF98-982A-4A4A-813C-94A148BBB854}"/>
              </a:ext>
            </a:extLst>
          </p:cNvPr>
          <p:cNvSpPr txBox="1"/>
          <p:nvPr/>
        </p:nvSpPr>
        <p:spPr>
          <a:xfrm>
            <a:off x="3603381" y="6406584"/>
            <a:ext cx="2058865" cy="374167"/>
          </a:xfrm>
          <a:prstGeom prst="rect">
            <a:avLst/>
          </a:prstGeom>
          <a:noFill/>
        </p:spPr>
        <p:txBody>
          <a:bodyPr wrap="square" rtlCol="0">
            <a:spAutoFit/>
          </a:bodyPr>
          <a:lstStyle/>
          <a:p>
            <a:r>
              <a:rPr lang="es-MX" dirty="0"/>
              <a:t>Figura 37</a:t>
            </a:r>
          </a:p>
        </p:txBody>
      </p:sp>
      <p:sp>
        <p:nvSpPr>
          <p:cNvPr id="8" name="7 Marcador de número de diapositiva"/>
          <p:cNvSpPr>
            <a:spLocks noGrp="1"/>
          </p:cNvSpPr>
          <p:nvPr>
            <p:ph type="sldNum" sz="quarter" idx="12"/>
          </p:nvPr>
        </p:nvSpPr>
        <p:spPr/>
        <p:txBody>
          <a:bodyPr/>
          <a:lstStyle/>
          <a:p>
            <a:fld id="{6D22F896-40B5-4ADD-8801-0D06FADFA095}" type="slidenum">
              <a:rPr lang="en-US" smtClean="0"/>
              <a:pPr/>
              <a:t>29</a:t>
            </a:fld>
            <a:endParaRPr lang="en-US" dirty="0"/>
          </a:p>
        </p:txBody>
      </p:sp>
    </p:spTree>
    <p:extLst>
      <p:ext uri="{BB962C8B-B14F-4D97-AF65-F5344CB8AC3E}">
        <p14:creationId xmlns:p14="http://schemas.microsoft.com/office/powerpoint/2010/main" val="373319805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750498" y="1128729"/>
            <a:ext cx="10912415" cy="4401205"/>
          </a:xfrm>
          <a:prstGeom prst="rect">
            <a:avLst/>
          </a:prstGeom>
        </p:spPr>
        <p:txBody>
          <a:bodyPr wrap="square">
            <a:spAutoFit/>
          </a:bodyPr>
          <a:lstStyle/>
          <a:p>
            <a:pPr algn="just"/>
            <a:r>
              <a:rPr lang="es-MX" sz="2800" dirty="0" smtClean="0"/>
              <a:t>Dicho </a:t>
            </a:r>
            <a:r>
              <a:rPr lang="es-MX" sz="2800" dirty="0"/>
              <a:t>lenguaje </a:t>
            </a:r>
            <a:r>
              <a:rPr lang="es-MX" sz="2800" dirty="0" smtClean="0"/>
              <a:t>utilizado </a:t>
            </a:r>
            <a:r>
              <a:rPr lang="es-MX" sz="2800" dirty="0"/>
              <a:t>tanto </a:t>
            </a:r>
            <a:r>
              <a:rPr lang="es-MX" sz="2800" dirty="0" smtClean="0"/>
              <a:t>en </a:t>
            </a:r>
            <a:r>
              <a:rPr lang="es-MX" sz="2800" dirty="0"/>
              <a:t>microprocesadores o </a:t>
            </a:r>
            <a:r>
              <a:rPr lang="es-MX" sz="2800" dirty="0" smtClean="0"/>
              <a:t>microcontroladores y </a:t>
            </a:r>
            <a:r>
              <a:rPr lang="es-MX" sz="2800" dirty="0"/>
              <a:t>permite un sin fin de aplicaciones poderosas enfocadas a la manipulación </a:t>
            </a:r>
            <a:r>
              <a:rPr lang="es-MX" sz="2800" dirty="0" smtClean="0"/>
              <a:t>en bajo </a:t>
            </a:r>
            <a:r>
              <a:rPr lang="es-MX" sz="2800" dirty="0"/>
              <a:t>nivel de dichos dispositivos por lo que se requiere docentes con experiencia y </a:t>
            </a:r>
            <a:r>
              <a:rPr lang="es-MX" sz="2800" dirty="0" smtClean="0"/>
              <a:t>práctica </a:t>
            </a:r>
            <a:r>
              <a:rPr lang="es-MX" sz="2800" dirty="0"/>
              <a:t>en este tipo de aplicaciones</a:t>
            </a:r>
            <a:r>
              <a:rPr lang="es-MX" sz="2800" dirty="0" smtClean="0"/>
              <a:t>.</a:t>
            </a:r>
          </a:p>
          <a:p>
            <a:pPr algn="just"/>
            <a:endParaRPr lang="es-MX" sz="2800" dirty="0"/>
          </a:p>
          <a:p>
            <a:pPr algn="just"/>
            <a:r>
              <a:rPr lang="es-MX" sz="2800" dirty="0"/>
              <a:t>La unidad de aprendizaje contempla la descripción interna de un microprocesador o microcontrolador para aprender cómo se realiza el acceso </a:t>
            </a:r>
            <a:r>
              <a:rPr lang="es-MX" sz="2800" dirty="0" smtClean="0"/>
              <a:t>directo a </a:t>
            </a:r>
            <a:r>
              <a:rPr lang="es-MX" sz="2800" dirty="0"/>
              <a:t>registros, memoria, dispositivos de entrada y salida para finalmente realizar aplicaciones de software o hardware a través del lenguaje ensamblador.</a:t>
            </a:r>
          </a:p>
        </p:txBody>
      </p:sp>
      <p:sp>
        <p:nvSpPr>
          <p:cNvPr id="4" name="Título 1"/>
          <p:cNvSpPr txBox="1">
            <a:spLocks/>
          </p:cNvSpPr>
          <p:nvPr/>
        </p:nvSpPr>
        <p:spPr>
          <a:xfrm>
            <a:off x="7297947" y="370868"/>
            <a:ext cx="3749462" cy="569411"/>
          </a:xfrm>
          <a:prstGeom prst="rect">
            <a:avLst/>
          </a:prstGeom>
        </p:spPr>
        <p:txBody>
          <a:bodyP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algn="ctr"/>
            <a:r>
              <a:rPr lang="es-MX" sz="3200" dirty="0" smtClean="0"/>
              <a:t>PRESENTACIÓN </a:t>
            </a:r>
            <a:endParaRPr lang="es-MX" sz="32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3</a:t>
            </a:fld>
            <a:endParaRPr lang="en-US" dirty="0"/>
          </a:p>
        </p:txBody>
      </p:sp>
    </p:spTree>
    <p:extLst>
      <p:ext uri="{BB962C8B-B14F-4D97-AF65-F5344CB8AC3E}">
        <p14:creationId xmlns:p14="http://schemas.microsoft.com/office/powerpoint/2010/main" val="13902662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275618"/>
            <a:ext cx="9905998" cy="1478570"/>
          </a:xfrm>
        </p:spPr>
        <p:txBody>
          <a:bodyPr/>
          <a:lstStyle/>
          <a:p>
            <a:pPr algn="ctr"/>
            <a:r>
              <a:rPr lang="es-MX" dirty="0"/>
              <a:t>Antecedentes de la memoria rom </a:t>
            </a:r>
          </a:p>
        </p:txBody>
      </p:sp>
      <p:sp>
        <p:nvSpPr>
          <p:cNvPr id="3" name="Marcador de contenido 2"/>
          <p:cNvSpPr>
            <a:spLocks noGrp="1"/>
          </p:cNvSpPr>
          <p:nvPr>
            <p:ph idx="1"/>
          </p:nvPr>
        </p:nvSpPr>
        <p:spPr>
          <a:xfrm>
            <a:off x="1141413" y="1437957"/>
            <a:ext cx="9905999" cy="2425383"/>
          </a:xfrm>
        </p:spPr>
        <p:txBody>
          <a:bodyPr/>
          <a:lstStyle/>
          <a:p>
            <a:pPr marL="0" indent="0" algn="just">
              <a:buNone/>
            </a:pPr>
            <a:r>
              <a:rPr lang="es-MX" dirty="0">
                <a:latin typeface="Arial" panose="020B0604020202020204" pitchFamily="34" charset="0"/>
                <a:cs typeface="Arial" panose="020B0604020202020204" pitchFamily="34" charset="0"/>
              </a:rPr>
              <a:t>El tipo más simple de la memoria ROM en estado sólido es de la época de la tecnología semiconductora. Las puertas lógicas combinacionales pueden usarse en conjunto para indexar una dirección de memoria de p bits en valores de q bits de tamaño. </a:t>
            </a:r>
          </a:p>
        </p:txBody>
      </p:sp>
      <p:pic>
        <p:nvPicPr>
          <p:cNvPr id="4" name="Imagen 3"/>
          <p:cNvPicPr>
            <a:picLocks noChangeAspect="1"/>
          </p:cNvPicPr>
          <p:nvPr/>
        </p:nvPicPr>
        <p:blipFill>
          <a:blip r:embed="rId2"/>
          <a:stretch>
            <a:fillRect/>
          </a:stretch>
        </p:blipFill>
        <p:spPr>
          <a:xfrm>
            <a:off x="3625531" y="4331970"/>
            <a:ext cx="6112829" cy="2057400"/>
          </a:xfrm>
          <a:prstGeom prst="rect">
            <a:avLst/>
          </a:prstGeom>
        </p:spPr>
      </p:pic>
      <p:sp>
        <p:nvSpPr>
          <p:cNvPr id="5" name="CuadroTexto 4">
            <a:extLst>
              <a:ext uri="{FF2B5EF4-FFF2-40B4-BE49-F238E27FC236}">
                <a16:creationId xmlns:a16="http://schemas.microsoft.com/office/drawing/2014/main" xmlns="" id="{67D07BE0-1960-430F-979C-F44E26F88BAB}"/>
              </a:ext>
            </a:extLst>
          </p:cNvPr>
          <p:cNvSpPr txBox="1"/>
          <p:nvPr/>
        </p:nvSpPr>
        <p:spPr>
          <a:xfrm>
            <a:off x="6264520" y="6483833"/>
            <a:ext cx="2058865" cy="374167"/>
          </a:xfrm>
          <a:prstGeom prst="rect">
            <a:avLst/>
          </a:prstGeom>
          <a:noFill/>
        </p:spPr>
        <p:txBody>
          <a:bodyPr wrap="square" rtlCol="0">
            <a:spAutoFit/>
          </a:bodyPr>
          <a:lstStyle/>
          <a:p>
            <a:r>
              <a:rPr lang="es-MX" dirty="0"/>
              <a:t>Figura 39</a:t>
            </a:r>
          </a:p>
        </p:txBody>
      </p:sp>
      <p:sp>
        <p:nvSpPr>
          <p:cNvPr id="6" name="5 Marcador de número de diapositiva"/>
          <p:cNvSpPr>
            <a:spLocks noGrp="1"/>
          </p:cNvSpPr>
          <p:nvPr>
            <p:ph type="sldNum" sz="quarter" idx="12"/>
          </p:nvPr>
        </p:nvSpPr>
        <p:spPr/>
        <p:txBody>
          <a:bodyPr/>
          <a:lstStyle/>
          <a:p>
            <a:fld id="{6D22F896-40B5-4ADD-8801-0D06FADFA095}" type="slidenum">
              <a:rPr lang="en-US" smtClean="0"/>
              <a:pPr/>
              <a:t>30</a:t>
            </a:fld>
            <a:endParaRPr lang="en-US" dirty="0"/>
          </a:p>
        </p:txBody>
      </p:sp>
    </p:spTree>
    <p:extLst>
      <p:ext uri="{BB962C8B-B14F-4D97-AF65-F5344CB8AC3E}">
        <p14:creationId xmlns:p14="http://schemas.microsoft.com/office/powerpoint/2010/main" val="31395735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87132" y="580707"/>
            <a:ext cx="9905999" cy="2173923"/>
          </a:xfrm>
        </p:spPr>
        <p:txBody>
          <a:bodyPr>
            <a:noAutofit/>
          </a:bodyPr>
          <a:lstStyle/>
          <a:p>
            <a:pPr marL="0" indent="0" algn="just">
              <a:buNone/>
            </a:pPr>
            <a:r>
              <a:rPr lang="es-MX" dirty="0">
                <a:latin typeface="Arial" panose="020B0604020202020204" pitchFamily="34" charset="0"/>
                <a:cs typeface="Arial" panose="020B0604020202020204" pitchFamily="34" charset="0"/>
              </a:rPr>
              <a:t>Uno de los principales problemas que enfrentan estas memorias es que los datos almacenados en la ROM no se pueden modificar, o al menos no de manera rápida o fácil.</a:t>
            </a:r>
          </a:p>
        </p:txBody>
      </p:sp>
      <p:pic>
        <p:nvPicPr>
          <p:cNvPr id="4" name="Imagen 3"/>
          <p:cNvPicPr>
            <a:picLocks noChangeAspect="1"/>
          </p:cNvPicPr>
          <p:nvPr/>
        </p:nvPicPr>
        <p:blipFill>
          <a:blip r:embed="rId2"/>
          <a:stretch>
            <a:fillRect/>
          </a:stretch>
        </p:blipFill>
        <p:spPr>
          <a:xfrm>
            <a:off x="1771650" y="3703320"/>
            <a:ext cx="2461260" cy="2461260"/>
          </a:xfrm>
          <a:prstGeom prst="rect">
            <a:avLst/>
          </a:prstGeom>
        </p:spPr>
      </p:pic>
      <p:pic>
        <p:nvPicPr>
          <p:cNvPr id="5" name="Imagen 4"/>
          <p:cNvPicPr>
            <a:picLocks noChangeAspect="1"/>
          </p:cNvPicPr>
          <p:nvPr/>
        </p:nvPicPr>
        <p:blipFill>
          <a:blip r:embed="rId3"/>
          <a:stretch>
            <a:fillRect/>
          </a:stretch>
        </p:blipFill>
        <p:spPr>
          <a:xfrm>
            <a:off x="6500813" y="3703320"/>
            <a:ext cx="3176700" cy="2103120"/>
          </a:xfrm>
          <a:prstGeom prst="rect">
            <a:avLst/>
          </a:prstGeom>
        </p:spPr>
      </p:pic>
      <p:sp>
        <p:nvSpPr>
          <p:cNvPr id="6" name="CuadroTexto 5">
            <a:extLst>
              <a:ext uri="{FF2B5EF4-FFF2-40B4-BE49-F238E27FC236}">
                <a16:creationId xmlns:a16="http://schemas.microsoft.com/office/drawing/2014/main" xmlns="" id="{F607C2AE-6511-4F2F-90B1-2D4EB3DB9602}"/>
              </a:ext>
            </a:extLst>
          </p:cNvPr>
          <p:cNvSpPr txBox="1"/>
          <p:nvPr/>
        </p:nvSpPr>
        <p:spPr>
          <a:xfrm>
            <a:off x="7296150" y="6284541"/>
            <a:ext cx="2058865" cy="374167"/>
          </a:xfrm>
          <a:prstGeom prst="rect">
            <a:avLst/>
          </a:prstGeom>
          <a:noFill/>
        </p:spPr>
        <p:txBody>
          <a:bodyPr wrap="square" rtlCol="0">
            <a:spAutoFit/>
          </a:bodyPr>
          <a:lstStyle/>
          <a:p>
            <a:r>
              <a:rPr lang="es-MX" dirty="0"/>
              <a:t>Figura 41</a:t>
            </a:r>
          </a:p>
        </p:txBody>
      </p:sp>
      <p:sp>
        <p:nvSpPr>
          <p:cNvPr id="7" name="CuadroTexto 6">
            <a:extLst>
              <a:ext uri="{FF2B5EF4-FFF2-40B4-BE49-F238E27FC236}">
                <a16:creationId xmlns:a16="http://schemas.microsoft.com/office/drawing/2014/main" xmlns="" id="{375997D3-EE19-498B-8210-46787E617315}"/>
              </a:ext>
            </a:extLst>
          </p:cNvPr>
          <p:cNvSpPr txBox="1"/>
          <p:nvPr/>
        </p:nvSpPr>
        <p:spPr>
          <a:xfrm>
            <a:off x="2782765" y="6367574"/>
            <a:ext cx="2058865" cy="374167"/>
          </a:xfrm>
          <a:prstGeom prst="rect">
            <a:avLst/>
          </a:prstGeom>
          <a:noFill/>
        </p:spPr>
        <p:txBody>
          <a:bodyPr wrap="square" rtlCol="0">
            <a:spAutoFit/>
          </a:bodyPr>
          <a:lstStyle/>
          <a:p>
            <a:r>
              <a:rPr lang="es-MX" dirty="0"/>
              <a:t>Figura 40</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31</a:t>
            </a:fld>
            <a:endParaRPr lang="en-US" dirty="0"/>
          </a:p>
        </p:txBody>
      </p:sp>
    </p:spTree>
    <p:extLst>
      <p:ext uri="{BB962C8B-B14F-4D97-AF65-F5344CB8AC3E}">
        <p14:creationId xmlns:p14="http://schemas.microsoft.com/office/powerpoint/2010/main" val="11476892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1084263" y="618518"/>
            <a:ext cx="9905998" cy="1478570"/>
          </a:xfrm>
        </p:spPr>
        <p:txBody>
          <a:bodyPr>
            <a:normAutofit/>
          </a:bodyPr>
          <a:lstStyle/>
          <a:p>
            <a:pPr algn="ctr"/>
            <a:r>
              <a:rPr lang="es-MX" sz="4800" dirty="0">
                <a:latin typeface="Arial" panose="020B0604020202020204" pitchFamily="34" charset="0"/>
                <a:cs typeface="Arial" panose="020B0604020202020204" pitchFamily="34" charset="0"/>
              </a:rPr>
              <a:t>4. Auxiliares del CPU</a:t>
            </a:r>
          </a:p>
        </p:txBody>
      </p:sp>
      <p:sp>
        <p:nvSpPr>
          <p:cNvPr id="9" name="Marcador de contenido 2">
            <a:extLst>
              <a:ext uri="{FF2B5EF4-FFF2-40B4-BE49-F238E27FC236}">
                <a16:creationId xmlns:a16="http://schemas.microsoft.com/office/drawing/2014/main" xmlns="" id="{5DF6DA76-C541-40A2-9B11-19F8998F75FF}"/>
              </a:ext>
            </a:extLst>
          </p:cNvPr>
          <p:cNvSpPr txBox="1">
            <a:spLocks/>
          </p:cNvSpPr>
          <p:nvPr/>
        </p:nvSpPr>
        <p:spPr>
          <a:xfrm>
            <a:off x="1141411" y="5182765"/>
            <a:ext cx="9905999" cy="3214214"/>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endParaRPr lang="es-MX" dirty="0"/>
          </a:p>
          <a:p>
            <a:endParaRPr lang="es-MX" dirty="0"/>
          </a:p>
        </p:txBody>
      </p:sp>
      <p:pic>
        <p:nvPicPr>
          <p:cNvPr id="10" name="Picture 2" descr="Imagen relacionada">
            <a:extLst>
              <a:ext uri="{FF2B5EF4-FFF2-40B4-BE49-F238E27FC236}">
                <a16:creationId xmlns:a16="http://schemas.microsoft.com/office/drawing/2014/main" xmlns="" id="{E9549B6A-7083-4B59-BFBE-AC718D0813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3590" y="2480896"/>
            <a:ext cx="3152775" cy="333375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xmlns="" id="{4B4CD665-02D7-480E-9DDD-2583DCC607DC}"/>
              </a:ext>
            </a:extLst>
          </p:cNvPr>
          <p:cNvSpPr txBox="1"/>
          <p:nvPr/>
        </p:nvSpPr>
        <p:spPr>
          <a:xfrm>
            <a:off x="5357500" y="6011370"/>
            <a:ext cx="2058865" cy="374167"/>
          </a:xfrm>
          <a:prstGeom prst="rect">
            <a:avLst/>
          </a:prstGeom>
          <a:noFill/>
        </p:spPr>
        <p:txBody>
          <a:bodyPr wrap="square" rtlCol="0">
            <a:spAutoFit/>
          </a:bodyPr>
          <a:lstStyle/>
          <a:p>
            <a:r>
              <a:rPr lang="es-MX" dirty="0"/>
              <a:t>Figura 42</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32</a:t>
            </a:fld>
            <a:endParaRPr lang="en-US" dirty="0"/>
          </a:p>
        </p:txBody>
      </p:sp>
    </p:spTree>
    <p:extLst>
      <p:ext uri="{BB962C8B-B14F-4D97-AF65-F5344CB8AC3E}">
        <p14:creationId xmlns:p14="http://schemas.microsoft.com/office/powerpoint/2010/main" val="19980323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p:cNvSpPr>
            <a:spLocks noGrp="1"/>
          </p:cNvSpPr>
          <p:nvPr>
            <p:ph idx="1"/>
          </p:nvPr>
        </p:nvSpPr>
        <p:spPr>
          <a:xfrm>
            <a:off x="1141410" y="1052059"/>
            <a:ext cx="9905999" cy="3214214"/>
          </a:xfrm>
        </p:spPr>
        <p:txBody>
          <a:bodyPr>
            <a:normAutofit/>
          </a:bodyPr>
          <a:lstStyle/>
          <a:p>
            <a:pPr marL="0" indent="0" algn="ctr">
              <a:buNone/>
            </a:pPr>
            <a:r>
              <a:rPr lang="es-MX" sz="4600" dirty="0">
                <a:latin typeface="Arial" panose="020B0604020202020204" pitchFamily="34" charset="0"/>
                <a:cs typeface="Arial" panose="020B0604020202020204" pitchFamily="34" charset="0"/>
              </a:rPr>
              <a:t>¿Qué son los auxiliares del CPU?</a:t>
            </a:r>
          </a:p>
          <a:p>
            <a:pPr marL="0" indent="0" algn="just">
              <a:buNone/>
            </a:pPr>
            <a:endParaRPr lang="es-MX" dirty="0"/>
          </a:p>
          <a:p>
            <a:pPr marL="0" indent="0" algn="just">
              <a:buNone/>
            </a:pPr>
            <a:r>
              <a:rPr lang="es-MX" dirty="0">
                <a:latin typeface="Arial" panose="020B0604020202020204" pitchFamily="34" charset="0"/>
                <a:cs typeface="Arial" panose="020B0604020202020204" pitchFamily="34" charset="0"/>
              </a:rPr>
              <a:t>Son partes principales que ayudan al CPU desde el tratamiento de los procesos hasta el grado de poder protegerlo de un sobrecalentamiento.</a:t>
            </a:r>
          </a:p>
          <a:p>
            <a:pPr marL="0" indent="0">
              <a:buNone/>
            </a:pPr>
            <a:endParaRPr lang="es-MX" dirty="0"/>
          </a:p>
          <a:p>
            <a:endParaRPr lang="es-MX" dirty="0"/>
          </a:p>
        </p:txBody>
      </p:sp>
      <p:sp>
        <p:nvSpPr>
          <p:cNvPr id="9" name="Marcador de contenido 2">
            <a:extLst>
              <a:ext uri="{FF2B5EF4-FFF2-40B4-BE49-F238E27FC236}">
                <a16:creationId xmlns:a16="http://schemas.microsoft.com/office/drawing/2014/main" xmlns="" id="{5DF6DA76-C541-40A2-9B11-19F8998F75FF}"/>
              </a:ext>
            </a:extLst>
          </p:cNvPr>
          <p:cNvSpPr txBox="1">
            <a:spLocks/>
          </p:cNvSpPr>
          <p:nvPr/>
        </p:nvSpPr>
        <p:spPr>
          <a:xfrm>
            <a:off x="1141411" y="5182765"/>
            <a:ext cx="9905999" cy="3214214"/>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endParaRPr lang="es-MX" dirty="0"/>
          </a:p>
          <a:p>
            <a:endParaRPr lang="es-MX"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33</a:t>
            </a:fld>
            <a:endParaRPr lang="en-US" dirty="0"/>
          </a:p>
        </p:txBody>
      </p:sp>
    </p:spTree>
    <p:extLst>
      <p:ext uri="{BB962C8B-B14F-4D97-AF65-F5344CB8AC3E}">
        <p14:creationId xmlns:p14="http://schemas.microsoft.com/office/powerpoint/2010/main" val="17981026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p:cNvSpPr>
            <a:spLocks noGrp="1"/>
          </p:cNvSpPr>
          <p:nvPr>
            <p:ph idx="1"/>
          </p:nvPr>
        </p:nvSpPr>
        <p:spPr>
          <a:xfrm>
            <a:off x="1141411" y="1329645"/>
            <a:ext cx="9905999" cy="3214214"/>
          </a:xfrm>
        </p:spPr>
        <p:txBody>
          <a:bodyPr>
            <a:normAutofit/>
          </a:bodyPr>
          <a:lstStyle/>
          <a:p>
            <a:pPr marL="0" indent="0" algn="just">
              <a:buNone/>
            </a:pPr>
            <a:r>
              <a:rPr lang="es-MX" sz="3600" dirty="0">
                <a:latin typeface="Arial" panose="020B0604020202020204" pitchFamily="34" charset="0"/>
                <a:cs typeface="Arial" panose="020B0604020202020204" pitchFamily="34" charset="0"/>
              </a:rPr>
              <a:t>Los auxiliares del CPU son:</a:t>
            </a:r>
          </a:p>
          <a:p>
            <a:pPr algn="just"/>
            <a:r>
              <a:rPr lang="es-MX" dirty="0">
                <a:latin typeface="Arial" panose="020B0604020202020204" pitchFamily="34" charset="0"/>
                <a:cs typeface="Arial" panose="020B0604020202020204" pitchFamily="34" charset="0"/>
              </a:rPr>
              <a:t>Circuito de reloj.</a:t>
            </a:r>
          </a:p>
          <a:p>
            <a:pPr algn="just"/>
            <a:r>
              <a:rPr lang="es-MX" dirty="0">
                <a:latin typeface="Arial" panose="020B0604020202020204" pitchFamily="34" charset="0"/>
                <a:cs typeface="Arial" panose="020B0604020202020204" pitchFamily="34" charset="0"/>
              </a:rPr>
              <a:t>Temporizadores.</a:t>
            </a:r>
          </a:p>
          <a:p>
            <a:pPr algn="just"/>
            <a:r>
              <a:rPr lang="es-MX" dirty="0">
                <a:latin typeface="Arial" panose="020B0604020202020204" pitchFamily="34" charset="0"/>
                <a:cs typeface="Arial" panose="020B0604020202020204" pitchFamily="34" charset="0"/>
              </a:rPr>
              <a:t>Perro Guardián (Watchdog).</a:t>
            </a:r>
          </a:p>
          <a:p>
            <a:pPr algn="just"/>
            <a:r>
              <a:rPr lang="es-MX" dirty="0">
                <a:latin typeface="Arial" panose="020B0604020202020204" pitchFamily="34" charset="0"/>
                <a:cs typeface="Arial" panose="020B0604020202020204" pitchFamily="34" charset="0"/>
              </a:rPr>
              <a:t>Convertidores A/D y D/A.</a:t>
            </a: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sp>
        <p:nvSpPr>
          <p:cNvPr id="9" name="Marcador de contenido 2">
            <a:extLst>
              <a:ext uri="{FF2B5EF4-FFF2-40B4-BE49-F238E27FC236}">
                <a16:creationId xmlns:a16="http://schemas.microsoft.com/office/drawing/2014/main" xmlns="" id="{5DF6DA76-C541-40A2-9B11-19F8998F75FF}"/>
              </a:ext>
            </a:extLst>
          </p:cNvPr>
          <p:cNvSpPr txBox="1">
            <a:spLocks/>
          </p:cNvSpPr>
          <p:nvPr/>
        </p:nvSpPr>
        <p:spPr>
          <a:xfrm>
            <a:off x="1141411" y="5182765"/>
            <a:ext cx="9905999" cy="3214214"/>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endParaRPr lang="es-MX" dirty="0"/>
          </a:p>
          <a:p>
            <a:endParaRPr lang="es-MX"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34</a:t>
            </a:fld>
            <a:endParaRPr lang="en-US" dirty="0"/>
          </a:p>
        </p:txBody>
      </p:sp>
    </p:spTree>
    <p:extLst>
      <p:ext uri="{BB962C8B-B14F-4D97-AF65-F5344CB8AC3E}">
        <p14:creationId xmlns:p14="http://schemas.microsoft.com/office/powerpoint/2010/main" val="30858361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498021"/>
            <a:ext cx="9905999" cy="5293180"/>
          </a:xfrm>
        </p:spPr>
        <p:txBody>
          <a:bodyPr>
            <a:normAutofit/>
          </a:bodyPr>
          <a:lstStyle/>
          <a:p>
            <a:pPr marL="0" indent="0" algn="just">
              <a:buNone/>
            </a:pPr>
            <a:r>
              <a:rPr lang="es-MX" sz="3200" dirty="0">
                <a:latin typeface="Arial" panose="020B0604020202020204" pitchFamily="34" charset="0"/>
                <a:cs typeface="Arial" panose="020B0604020202020204" pitchFamily="34" charset="0"/>
              </a:rPr>
              <a:t>Circuito de reloj</a:t>
            </a:r>
          </a:p>
          <a:p>
            <a:pPr marL="0" indent="0" algn="just">
              <a:buNone/>
            </a:pPr>
            <a:r>
              <a:rPr lang="es-MX" dirty="0">
                <a:latin typeface="Arial" panose="020B0604020202020204" pitchFamily="34" charset="0"/>
                <a:cs typeface="Arial" panose="020B0604020202020204" pitchFamily="34" charset="0"/>
              </a:rPr>
              <a:t>Encargado de generar los impulsos que sincronizan el funcionamiento de todo el sistema.</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sz="3200" dirty="0">
                <a:latin typeface="Arial" panose="020B0604020202020204" pitchFamily="34" charset="0"/>
                <a:cs typeface="Arial" panose="020B0604020202020204" pitchFamily="34" charset="0"/>
              </a:rPr>
              <a:t>Temporizadores</a:t>
            </a:r>
          </a:p>
          <a:p>
            <a:pPr marL="0" indent="0" algn="just">
              <a:buNone/>
            </a:pPr>
            <a:r>
              <a:rPr lang="es-MX" dirty="0">
                <a:latin typeface="Arial" panose="020B0604020202020204" pitchFamily="34" charset="0"/>
                <a:cs typeface="Arial" panose="020B0604020202020204" pitchFamily="34" charset="0"/>
              </a:rPr>
              <a:t>Orientados a controlar los tiempos.</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35</a:t>
            </a:fld>
            <a:endParaRPr lang="en-US" dirty="0"/>
          </a:p>
        </p:txBody>
      </p:sp>
    </p:spTree>
    <p:extLst>
      <p:ext uri="{BB962C8B-B14F-4D97-AF65-F5344CB8AC3E}">
        <p14:creationId xmlns:p14="http://schemas.microsoft.com/office/powerpoint/2010/main" val="266920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2" y="498021"/>
            <a:ext cx="9905999" cy="5293180"/>
          </a:xfrm>
        </p:spPr>
        <p:txBody>
          <a:bodyPr>
            <a:normAutofit/>
          </a:bodyPr>
          <a:lstStyle/>
          <a:p>
            <a:pPr marL="0" indent="0" algn="just">
              <a:buNone/>
            </a:pPr>
            <a:r>
              <a:rPr lang="es-MX" sz="3200" dirty="0">
                <a:latin typeface="Arial" panose="020B0604020202020204" pitchFamily="34" charset="0"/>
                <a:cs typeface="Arial" panose="020B0604020202020204" pitchFamily="34" charset="0"/>
              </a:rPr>
              <a:t>Perro guardián (Watchdog):</a:t>
            </a:r>
          </a:p>
          <a:p>
            <a:pPr marL="0" indent="0" algn="just">
              <a:buNone/>
            </a:pPr>
            <a:r>
              <a:rPr lang="es-MX" dirty="0">
                <a:latin typeface="Arial" panose="020B0604020202020204" pitchFamily="34" charset="0"/>
                <a:cs typeface="Arial" panose="020B0604020202020204" pitchFamily="34" charset="0"/>
              </a:rPr>
              <a:t>Destinado a provocar un reinicio del programa cuando el programa se queda pasmado.</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sz="3200" dirty="0">
                <a:latin typeface="Arial" panose="020B0604020202020204" pitchFamily="34" charset="0"/>
                <a:cs typeface="Arial" panose="020B0604020202020204" pitchFamily="34" charset="0"/>
              </a:rPr>
              <a:t>Conversores A/D Y D/A</a:t>
            </a:r>
          </a:p>
          <a:p>
            <a:pPr marL="0" indent="0" algn="just">
              <a:buNone/>
            </a:pPr>
            <a:r>
              <a:rPr lang="es-MX" dirty="0">
                <a:latin typeface="Arial" panose="020B0604020202020204" pitchFamily="34" charset="0"/>
                <a:cs typeface="Arial" panose="020B0604020202020204" pitchFamily="34" charset="0"/>
              </a:rPr>
              <a:t>Reciben y envían las señales digitales.</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36</a:t>
            </a:fld>
            <a:endParaRPr lang="en-US" dirty="0"/>
          </a:p>
        </p:txBody>
      </p:sp>
    </p:spTree>
    <p:extLst>
      <p:ext uri="{BB962C8B-B14F-4D97-AF65-F5344CB8AC3E}">
        <p14:creationId xmlns:p14="http://schemas.microsoft.com/office/powerpoint/2010/main" val="21978092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4263" y="618518"/>
            <a:ext cx="9905998" cy="1478570"/>
          </a:xfrm>
        </p:spPr>
        <p:txBody>
          <a:bodyPr>
            <a:normAutofit/>
          </a:bodyPr>
          <a:lstStyle/>
          <a:p>
            <a:pPr algn="ctr"/>
            <a:r>
              <a:rPr lang="es-MX" sz="5400" dirty="0">
                <a:latin typeface="Arial" panose="020B0604020202020204" pitchFamily="34" charset="0"/>
                <a:cs typeface="Arial" panose="020B0604020202020204" pitchFamily="34" charset="0"/>
              </a:rPr>
              <a:t>5. Periféricos</a:t>
            </a:r>
          </a:p>
        </p:txBody>
      </p:sp>
      <p:pic>
        <p:nvPicPr>
          <p:cNvPr id="4" name="Imagen 3"/>
          <p:cNvPicPr>
            <a:picLocks noChangeAspect="1"/>
          </p:cNvPicPr>
          <p:nvPr/>
        </p:nvPicPr>
        <p:blipFill>
          <a:blip r:embed="rId2"/>
          <a:stretch>
            <a:fillRect/>
          </a:stretch>
        </p:blipFill>
        <p:spPr>
          <a:xfrm>
            <a:off x="2940446" y="2144167"/>
            <a:ext cx="6152036" cy="3513683"/>
          </a:xfrm>
          <a:prstGeom prst="ellipse">
            <a:avLst/>
          </a:prstGeom>
          <a:ln>
            <a:noFill/>
          </a:ln>
          <a:effectLst>
            <a:softEdge rad="112500"/>
          </a:effectLst>
        </p:spPr>
      </p:pic>
      <p:sp>
        <p:nvSpPr>
          <p:cNvPr id="5" name="CuadroTexto 4">
            <a:extLst>
              <a:ext uri="{FF2B5EF4-FFF2-40B4-BE49-F238E27FC236}">
                <a16:creationId xmlns:a16="http://schemas.microsoft.com/office/drawing/2014/main" xmlns="" id="{AD051E21-6EEE-4734-83BB-21C22B47726B}"/>
              </a:ext>
            </a:extLst>
          </p:cNvPr>
          <p:cNvSpPr txBox="1"/>
          <p:nvPr/>
        </p:nvSpPr>
        <p:spPr>
          <a:xfrm>
            <a:off x="5561135" y="5704929"/>
            <a:ext cx="2058865" cy="374167"/>
          </a:xfrm>
          <a:prstGeom prst="rect">
            <a:avLst/>
          </a:prstGeom>
          <a:noFill/>
        </p:spPr>
        <p:txBody>
          <a:bodyPr wrap="square" rtlCol="0">
            <a:spAutoFit/>
          </a:bodyPr>
          <a:lstStyle/>
          <a:p>
            <a:r>
              <a:rPr lang="es-MX" dirty="0"/>
              <a:t>Figura 43</a:t>
            </a:r>
          </a:p>
        </p:txBody>
      </p:sp>
      <p:sp>
        <p:nvSpPr>
          <p:cNvPr id="3" name="2 Marcador de número de diapositiva"/>
          <p:cNvSpPr>
            <a:spLocks noGrp="1"/>
          </p:cNvSpPr>
          <p:nvPr>
            <p:ph type="sldNum" sz="quarter" idx="12"/>
          </p:nvPr>
        </p:nvSpPr>
        <p:spPr/>
        <p:txBody>
          <a:bodyPr/>
          <a:lstStyle/>
          <a:p>
            <a:fld id="{6D22F896-40B5-4ADD-8801-0D06FADFA095}" type="slidenum">
              <a:rPr lang="en-US" smtClean="0"/>
              <a:pPr/>
              <a:t>37</a:t>
            </a:fld>
            <a:endParaRPr lang="en-US" dirty="0"/>
          </a:p>
        </p:txBody>
      </p:sp>
    </p:spTree>
    <p:extLst>
      <p:ext uri="{BB962C8B-B14F-4D97-AF65-F5344CB8AC3E}">
        <p14:creationId xmlns:p14="http://schemas.microsoft.com/office/powerpoint/2010/main" val="85343353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5663" y="355628"/>
            <a:ext cx="9905998" cy="1478570"/>
          </a:xfrm>
        </p:spPr>
        <p:txBody>
          <a:bodyPr/>
          <a:lstStyle/>
          <a:p>
            <a:pPr algn="ctr"/>
            <a:r>
              <a:rPr lang="es-MX" dirty="0">
                <a:latin typeface="Arial" panose="020B0604020202020204" pitchFamily="34" charset="0"/>
                <a:cs typeface="Arial" panose="020B0604020202020204" pitchFamily="34" charset="0"/>
              </a:rPr>
              <a:t>¿Qué ES UN PERIFERICO?</a:t>
            </a:r>
          </a:p>
        </p:txBody>
      </p:sp>
      <p:sp>
        <p:nvSpPr>
          <p:cNvPr id="3" name="Marcador de contenido 2"/>
          <p:cNvSpPr>
            <a:spLocks noGrp="1"/>
          </p:cNvSpPr>
          <p:nvPr>
            <p:ph idx="1"/>
          </p:nvPr>
        </p:nvSpPr>
        <p:spPr>
          <a:xfrm>
            <a:off x="1288369" y="1830385"/>
            <a:ext cx="9905999" cy="3541714"/>
          </a:xfrm>
        </p:spPr>
        <p:txBody>
          <a:bodyPr/>
          <a:lstStyle/>
          <a:p>
            <a:pPr marL="0" indent="0" algn="just">
              <a:buNone/>
            </a:pPr>
            <a:r>
              <a:rPr lang="es-MX" dirty="0">
                <a:latin typeface="Arial" panose="020B0604020202020204" pitchFamily="34" charset="0"/>
                <a:cs typeface="Arial" panose="020B0604020202020204" pitchFamily="34" charset="0"/>
              </a:rPr>
              <a:t>Se denominan periféricos a los dispositivos a través de los cuales el ordenador se comunica con el mundo exterior.</a:t>
            </a:r>
            <a:endParaRPr lang="es-MX" dirty="0"/>
          </a:p>
          <a:p>
            <a:endParaRPr lang="es-MX" dirty="0"/>
          </a:p>
        </p:txBody>
      </p:sp>
      <p:pic>
        <p:nvPicPr>
          <p:cNvPr id="5" name="Imagen 4"/>
          <p:cNvPicPr>
            <a:picLocks noChangeAspect="1"/>
          </p:cNvPicPr>
          <p:nvPr/>
        </p:nvPicPr>
        <p:blipFill>
          <a:blip r:embed="rId3"/>
          <a:stretch>
            <a:fillRect/>
          </a:stretch>
        </p:blipFill>
        <p:spPr>
          <a:xfrm>
            <a:off x="7878535" y="2775394"/>
            <a:ext cx="3662499" cy="3849016"/>
          </a:xfrm>
          <a:prstGeom prst="rect">
            <a:avLst/>
          </a:prstGeom>
        </p:spPr>
      </p:pic>
      <p:sp>
        <p:nvSpPr>
          <p:cNvPr id="6" name="CuadroTexto 5">
            <a:extLst>
              <a:ext uri="{FF2B5EF4-FFF2-40B4-BE49-F238E27FC236}">
                <a16:creationId xmlns:a16="http://schemas.microsoft.com/office/drawing/2014/main" xmlns="" id="{A63F4B23-7F5C-4AC2-98BD-B0DBCEB8666A}"/>
              </a:ext>
            </a:extLst>
          </p:cNvPr>
          <p:cNvSpPr txBox="1"/>
          <p:nvPr/>
        </p:nvSpPr>
        <p:spPr>
          <a:xfrm>
            <a:off x="6616211" y="5537068"/>
            <a:ext cx="2058865" cy="374167"/>
          </a:xfrm>
          <a:prstGeom prst="rect">
            <a:avLst/>
          </a:prstGeom>
          <a:noFill/>
        </p:spPr>
        <p:txBody>
          <a:bodyPr wrap="square" rtlCol="0">
            <a:spAutoFit/>
          </a:bodyPr>
          <a:lstStyle/>
          <a:p>
            <a:r>
              <a:rPr lang="es-MX" dirty="0"/>
              <a:t>Figura 44</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38</a:t>
            </a:fld>
            <a:endParaRPr lang="en-US" dirty="0"/>
          </a:p>
        </p:txBody>
      </p:sp>
    </p:spTree>
    <p:extLst>
      <p:ext uri="{BB962C8B-B14F-4D97-AF65-F5344CB8AC3E}">
        <p14:creationId xmlns:p14="http://schemas.microsoft.com/office/powerpoint/2010/main" val="307163584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210304"/>
            <a:ext cx="9905998" cy="1084552"/>
          </a:xfrm>
        </p:spPr>
        <p:txBody>
          <a:bodyPr>
            <a:normAutofit/>
          </a:bodyPr>
          <a:lstStyle/>
          <a:p>
            <a:pPr algn="ctr"/>
            <a:r>
              <a:rPr lang="es-MX" sz="4400" dirty="0">
                <a:latin typeface="Arial" panose="020B0604020202020204" pitchFamily="34" charset="0"/>
                <a:cs typeface="Arial" panose="020B0604020202020204" pitchFamily="34" charset="0"/>
              </a:rPr>
              <a:t>Clasificación </a:t>
            </a:r>
          </a:p>
        </p:txBody>
      </p:sp>
      <p:sp>
        <p:nvSpPr>
          <p:cNvPr id="3" name="Marcador de contenido 2"/>
          <p:cNvSpPr>
            <a:spLocks noGrp="1"/>
          </p:cNvSpPr>
          <p:nvPr>
            <p:ph idx="1"/>
          </p:nvPr>
        </p:nvSpPr>
        <p:spPr>
          <a:xfrm>
            <a:off x="1092427" y="1144633"/>
            <a:ext cx="9905999" cy="3813811"/>
          </a:xfrm>
        </p:spPr>
        <p:txBody>
          <a:bodyPr>
            <a:normAutofit/>
          </a:bodyPr>
          <a:lstStyle/>
          <a:p>
            <a:pPr algn="just"/>
            <a:r>
              <a:rPr lang="es-MX" dirty="0">
                <a:latin typeface="Arial" panose="020B0604020202020204" pitchFamily="34" charset="0"/>
                <a:cs typeface="Arial" panose="020B0604020202020204" pitchFamily="34" charset="0"/>
              </a:rPr>
              <a:t>PERIFÉRICOS DE ENTRADA: Sirven para introducir información en el ordenador, por ejemplo, el teclado, el Scanner, etc.</a:t>
            </a:r>
          </a:p>
          <a:p>
            <a:pPr algn="just"/>
            <a:r>
              <a:rPr lang="es-MX" dirty="0">
                <a:latin typeface="Arial" panose="020B0604020202020204" pitchFamily="34" charset="0"/>
                <a:cs typeface="Arial" panose="020B0604020202020204" pitchFamily="34" charset="0"/>
              </a:rPr>
              <a:t>PERIFÉRICOS DE SALIDA: Se utilizan para observar los resultados obtenidos en el ordenador, pertenecen por lo tanto a este grupo, el monitor, altavoces, etc.</a:t>
            </a:r>
          </a:p>
          <a:p>
            <a:endParaRPr lang="es-MX" dirty="0"/>
          </a:p>
        </p:txBody>
      </p:sp>
      <p:pic>
        <p:nvPicPr>
          <p:cNvPr id="6" name="Imagen 5"/>
          <p:cNvPicPr>
            <a:picLocks noChangeAspect="1"/>
          </p:cNvPicPr>
          <p:nvPr/>
        </p:nvPicPr>
        <p:blipFill rotWithShape="1">
          <a:blip r:embed="rId2"/>
          <a:srcRect t="18132"/>
          <a:stretch/>
        </p:blipFill>
        <p:spPr>
          <a:xfrm>
            <a:off x="6466113" y="3510645"/>
            <a:ext cx="3868755" cy="2375458"/>
          </a:xfrm>
          <a:prstGeom prst="rect">
            <a:avLst/>
          </a:prstGeom>
        </p:spPr>
      </p:pic>
      <p:sp>
        <p:nvSpPr>
          <p:cNvPr id="5" name="CuadroTexto 4">
            <a:extLst>
              <a:ext uri="{FF2B5EF4-FFF2-40B4-BE49-F238E27FC236}">
                <a16:creationId xmlns:a16="http://schemas.microsoft.com/office/drawing/2014/main" xmlns="" id="{AE8DBDCA-7F2D-42B9-AE2D-F8C26FE2C464}"/>
              </a:ext>
            </a:extLst>
          </p:cNvPr>
          <p:cNvSpPr txBox="1"/>
          <p:nvPr/>
        </p:nvSpPr>
        <p:spPr>
          <a:xfrm>
            <a:off x="7371057" y="5892773"/>
            <a:ext cx="2058865" cy="374167"/>
          </a:xfrm>
          <a:prstGeom prst="rect">
            <a:avLst/>
          </a:prstGeom>
          <a:noFill/>
        </p:spPr>
        <p:txBody>
          <a:bodyPr wrap="square" rtlCol="0">
            <a:spAutoFit/>
          </a:bodyPr>
          <a:lstStyle/>
          <a:p>
            <a:r>
              <a:rPr lang="es-MX" dirty="0"/>
              <a:t>Figura 45</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39</a:t>
            </a:fld>
            <a:endParaRPr lang="en-US" dirty="0"/>
          </a:p>
        </p:txBody>
      </p:sp>
    </p:spTree>
    <p:extLst>
      <p:ext uri="{BB962C8B-B14F-4D97-AF65-F5344CB8AC3E}">
        <p14:creationId xmlns:p14="http://schemas.microsoft.com/office/powerpoint/2010/main" val="958907668"/>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2" y="370868"/>
            <a:ext cx="9905998" cy="1478570"/>
          </a:xfrm>
        </p:spPr>
        <p:txBody>
          <a:bodyPr>
            <a:normAutofit/>
          </a:bodyPr>
          <a:lstStyle/>
          <a:p>
            <a:pPr algn="ctr"/>
            <a:r>
              <a:rPr lang="es-MX" sz="5400" dirty="0"/>
              <a:t>Guion Explicativo </a:t>
            </a:r>
          </a:p>
        </p:txBody>
      </p:sp>
      <p:sp>
        <p:nvSpPr>
          <p:cNvPr id="3" name="Marcador de contenido 2"/>
          <p:cNvSpPr>
            <a:spLocks noGrp="1"/>
          </p:cNvSpPr>
          <p:nvPr>
            <p:ph idx="1"/>
          </p:nvPr>
        </p:nvSpPr>
        <p:spPr>
          <a:xfrm>
            <a:off x="1141412" y="1849438"/>
            <a:ext cx="9905999" cy="3541714"/>
          </a:xfrm>
        </p:spPr>
        <p:txBody>
          <a:bodyPr/>
          <a:lstStyle/>
          <a:p>
            <a:pPr marL="0" indent="0" algn="just">
              <a:buNone/>
            </a:pPr>
            <a:r>
              <a:rPr lang="es-MX" sz="2800" dirty="0">
                <a:latin typeface="Arial" panose="020B0604020202020204" pitchFamily="34" charset="0"/>
                <a:cs typeface="Arial" panose="020B0604020202020204" pitchFamily="34" charset="0"/>
              </a:rPr>
              <a:t>El presente material didáctico esta diseñado como apoyo a la asignatura de Lenguaje Ensamblador con la finalidad de dar a conocer los componentes de un sistema de computo y su funcionamiento en un nivel básico.</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7296150" y="4013519"/>
            <a:ext cx="2695575" cy="227102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CuadroTexto 5">
            <a:extLst>
              <a:ext uri="{FF2B5EF4-FFF2-40B4-BE49-F238E27FC236}">
                <a16:creationId xmlns:a16="http://schemas.microsoft.com/office/drawing/2014/main" xmlns="" id="{037552B0-CBC8-4F8D-91D0-246CD8AF429F}"/>
              </a:ext>
            </a:extLst>
          </p:cNvPr>
          <p:cNvSpPr txBox="1"/>
          <p:nvPr/>
        </p:nvSpPr>
        <p:spPr>
          <a:xfrm>
            <a:off x="7296150" y="6284541"/>
            <a:ext cx="2058865" cy="374167"/>
          </a:xfrm>
          <a:prstGeom prst="rect">
            <a:avLst/>
          </a:prstGeom>
          <a:noFill/>
        </p:spPr>
        <p:txBody>
          <a:bodyPr wrap="square" rtlCol="0">
            <a:spAutoFit/>
          </a:bodyPr>
          <a:lstStyle/>
          <a:p>
            <a:r>
              <a:rPr lang="es-MX" dirty="0"/>
              <a:t>Figura 1</a:t>
            </a:r>
          </a:p>
        </p:txBody>
      </p:sp>
      <p:sp>
        <p:nvSpPr>
          <p:cNvPr id="5" name="4 Marcador de número de diapositiva"/>
          <p:cNvSpPr>
            <a:spLocks noGrp="1"/>
          </p:cNvSpPr>
          <p:nvPr>
            <p:ph type="sldNum" sz="quarter" idx="12"/>
          </p:nvPr>
        </p:nvSpPr>
        <p:spPr/>
        <p:txBody>
          <a:bodyPr/>
          <a:lstStyle/>
          <a:p>
            <a:fld id="{6D22F896-40B5-4ADD-8801-0D06FADFA095}" type="slidenum">
              <a:rPr lang="en-US" smtClean="0"/>
              <a:pPr/>
              <a:t>4</a:t>
            </a:fld>
            <a:endParaRPr lang="en-US" dirty="0"/>
          </a:p>
        </p:txBody>
      </p:sp>
    </p:spTree>
    <p:extLst>
      <p:ext uri="{BB962C8B-B14F-4D97-AF65-F5344CB8AC3E}">
        <p14:creationId xmlns:p14="http://schemas.microsoft.com/office/powerpoint/2010/main" val="26656155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1411" y="660717"/>
            <a:ext cx="9905999" cy="3541714"/>
          </a:xfrm>
        </p:spPr>
        <p:txBody>
          <a:bodyPr/>
          <a:lstStyle/>
          <a:p>
            <a:pPr algn="just"/>
            <a:r>
              <a:rPr lang="es-MX" dirty="0">
                <a:latin typeface="Arial" panose="020B0604020202020204" pitchFamily="34" charset="0"/>
                <a:cs typeface="Arial" panose="020B0604020202020204" pitchFamily="34" charset="0"/>
              </a:rPr>
              <a:t>PERIFÉRICOS DE ENTRADA/SALIDA: Sirven para las dos cosas al mismo tiempo, por ejemplo, a través de la impresora podemos obtener resultados obtenidos por el ordenador en papel (periférico de salida), pero además la impresora puede mandar información al ordenador cuando por ejemplo, no tiene papel o está atascada.</a:t>
            </a:r>
          </a:p>
        </p:txBody>
      </p:sp>
      <p:pic>
        <p:nvPicPr>
          <p:cNvPr id="5" name="Imagen 4"/>
          <p:cNvPicPr>
            <a:picLocks noChangeAspect="1"/>
          </p:cNvPicPr>
          <p:nvPr/>
        </p:nvPicPr>
        <p:blipFill>
          <a:blip r:embed="rId2"/>
          <a:stretch>
            <a:fillRect/>
          </a:stretch>
        </p:blipFill>
        <p:spPr>
          <a:xfrm>
            <a:off x="2146935" y="3226118"/>
            <a:ext cx="2343150" cy="1952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agen 6"/>
          <p:cNvPicPr>
            <a:picLocks noChangeAspect="1"/>
          </p:cNvPicPr>
          <p:nvPr/>
        </p:nvPicPr>
        <p:blipFill>
          <a:blip r:embed="rId3"/>
          <a:stretch>
            <a:fillRect/>
          </a:stretch>
        </p:blipFill>
        <p:spPr>
          <a:xfrm>
            <a:off x="5526697" y="3031332"/>
            <a:ext cx="4484100" cy="24996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uadroTexto 5">
            <a:extLst>
              <a:ext uri="{FF2B5EF4-FFF2-40B4-BE49-F238E27FC236}">
                <a16:creationId xmlns:a16="http://schemas.microsoft.com/office/drawing/2014/main" xmlns="" id="{4B7CBDB2-8E2D-45FA-BF19-6CDB72739EB1}"/>
              </a:ext>
            </a:extLst>
          </p:cNvPr>
          <p:cNvSpPr txBox="1"/>
          <p:nvPr/>
        </p:nvSpPr>
        <p:spPr>
          <a:xfrm>
            <a:off x="7343042" y="5718092"/>
            <a:ext cx="2058865" cy="374167"/>
          </a:xfrm>
          <a:prstGeom prst="rect">
            <a:avLst/>
          </a:prstGeom>
          <a:noFill/>
        </p:spPr>
        <p:txBody>
          <a:bodyPr wrap="square" rtlCol="0">
            <a:spAutoFit/>
          </a:bodyPr>
          <a:lstStyle/>
          <a:p>
            <a:r>
              <a:rPr lang="es-MX" dirty="0"/>
              <a:t>Figura 47</a:t>
            </a:r>
          </a:p>
        </p:txBody>
      </p:sp>
      <p:sp>
        <p:nvSpPr>
          <p:cNvPr id="8" name="CuadroTexto 7">
            <a:extLst>
              <a:ext uri="{FF2B5EF4-FFF2-40B4-BE49-F238E27FC236}">
                <a16:creationId xmlns:a16="http://schemas.microsoft.com/office/drawing/2014/main" xmlns="" id="{907DF242-A5B7-4DB3-90B1-F5FD929B5A2A}"/>
              </a:ext>
            </a:extLst>
          </p:cNvPr>
          <p:cNvSpPr txBox="1"/>
          <p:nvPr/>
        </p:nvSpPr>
        <p:spPr>
          <a:xfrm>
            <a:off x="2949526" y="5343925"/>
            <a:ext cx="2058865" cy="374167"/>
          </a:xfrm>
          <a:prstGeom prst="rect">
            <a:avLst/>
          </a:prstGeom>
          <a:noFill/>
        </p:spPr>
        <p:txBody>
          <a:bodyPr wrap="square" rtlCol="0">
            <a:spAutoFit/>
          </a:bodyPr>
          <a:lstStyle/>
          <a:p>
            <a:r>
              <a:rPr lang="es-MX" dirty="0"/>
              <a:t>Figura 46</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40</a:t>
            </a:fld>
            <a:endParaRPr lang="en-US" dirty="0"/>
          </a:p>
        </p:txBody>
      </p:sp>
    </p:spTree>
    <p:extLst>
      <p:ext uri="{BB962C8B-B14F-4D97-AF65-F5344CB8AC3E}">
        <p14:creationId xmlns:p14="http://schemas.microsoft.com/office/powerpoint/2010/main" val="14733373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latin typeface="Arial" panose="020B0604020202020204" pitchFamily="34" charset="0"/>
                <a:cs typeface="Arial" panose="020B0604020202020204" pitchFamily="34" charset="0"/>
              </a:rPr>
              <a:t>Actividad 2 </a:t>
            </a:r>
          </a:p>
        </p:txBody>
      </p:sp>
      <p:sp>
        <p:nvSpPr>
          <p:cNvPr id="3" name="2 Marcador de contenido"/>
          <p:cNvSpPr>
            <a:spLocks noGrp="1"/>
          </p:cNvSpPr>
          <p:nvPr>
            <p:ph idx="1"/>
          </p:nvPr>
        </p:nvSpPr>
        <p:spPr>
          <a:xfrm>
            <a:off x="1141412" y="2249487"/>
            <a:ext cx="9905999" cy="1759177"/>
          </a:xfrm>
        </p:spPr>
        <p:txBody>
          <a:bodyPr/>
          <a:lstStyle/>
          <a:p>
            <a:pPr marL="0" indent="0" algn="just">
              <a:buNone/>
            </a:pPr>
            <a:r>
              <a:rPr lang="es-MX" dirty="0">
                <a:latin typeface="Arial" panose="020B0604020202020204" pitchFamily="34" charset="0"/>
                <a:cs typeface="Arial" panose="020B0604020202020204" pitchFamily="34" charset="0"/>
              </a:rPr>
              <a:t>Realizar una breve descripción sobre que periféricos tienes en casa y de que tipo son, y que memorias </a:t>
            </a:r>
            <a:r>
              <a:rPr lang="es-MX" dirty="0" smtClean="0">
                <a:latin typeface="Arial" panose="020B0604020202020204" pitchFamily="34" charset="0"/>
                <a:cs typeface="Arial" panose="020B0604020202020204" pitchFamily="34" charset="0"/>
              </a:rPr>
              <a:t>conocía </a:t>
            </a:r>
            <a:r>
              <a:rPr lang="es-MX" dirty="0">
                <a:latin typeface="Arial" panose="020B0604020202020204" pitchFamily="34" charset="0"/>
                <a:cs typeface="Arial" panose="020B0604020202020204" pitchFamily="34" charset="0"/>
              </a:rPr>
              <a:t>antes y después de lo observado en la clase.</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41</a:t>
            </a:fld>
            <a:endParaRPr lang="en-US" dirty="0"/>
          </a:p>
        </p:txBody>
      </p:sp>
    </p:spTree>
    <p:extLst>
      <p:ext uri="{BB962C8B-B14F-4D97-AF65-F5344CB8AC3E}">
        <p14:creationId xmlns:p14="http://schemas.microsoft.com/office/powerpoint/2010/main" val="39598424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latin typeface="Arial" panose="020B0604020202020204" pitchFamily="34" charset="0"/>
                <a:cs typeface="Arial" panose="020B0604020202020204" pitchFamily="34" charset="0"/>
              </a:rPr>
              <a:t>Conclusiones </a:t>
            </a:r>
            <a:endParaRPr lang="es-MX"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164272" y="1886993"/>
            <a:ext cx="9905999" cy="3541714"/>
          </a:xfrm>
        </p:spPr>
        <p:txBody>
          <a:bodyPr>
            <a:noAutofit/>
          </a:bodyPr>
          <a:lstStyle/>
          <a:p>
            <a:pPr marL="0" indent="0" algn="just">
              <a:buNone/>
            </a:pPr>
            <a:r>
              <a:rPr lang="es-MX" dirty="0">
                <a:latin typeface="Arial" panose="020B0604020202020204" pitchFamily="34" charset="0"/>
                <a:cs typeface="Arial" panose="020B0604020202020204" pitchFamily="34" charset="0"/>
              </a:rPr>
              <a:t>Dentro del contexto educativo, y durante el proceso de enseñanza aprendizaje el presente material didáctico fue desarrollado  con la finalidad de dar a conocer los componentes de un sistema de computo y su funcionamiento en un nivel básico dentro de la asignatura de Lenguaje Ensamblador con la finalidad de desarrollar habilidades en el alumno de Ingeniería en Computación. </a:t>
            </a:r>
            <a:endParaRPr lang="es-MX" sz="28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42</a:t>
            </a:fld>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latin typeface="Arial" panose="020B0604020202020204" pitchFamily="34" charset="0"/>
                <a:cs typeface="Arial" panose="020B0604020202020204" pitchFamily="34" charset="0"/>
              </a:rPr>
              <a:t>REFERENCIA Bibliográfica </a:t>
            </a:r>
          </a:p>
        </p:txBody>
      </p:sp>
      <p:sp>
        <p:nvSpPr>
          <p:cNvPr id="3" name="2 Marcador de contenido"/>
          <p:cNvSpPr>
            <a:spLocks noGrp="1"/>
          </p:cNvSpPr>
          <p:nvPr>
            <p:ph idx="1"/>
          </p:nvPr>
        </p:nvSpPr>
        <p:spPr/>
        <p:txBody>
          <a:bodyPr>
            <a:normAutofit lnSpcReduction="10000"/>
          </a:bodyPr>
          <a:lstStyle/>
          <a:p>
            <a:pPr algn="just"/>
            <a:r>
              <a:rPr lang="es-MX" dirty="0">
                <a:latin typeface="Arial" panose="020B0604020202020204" pitchFamily="34" charset="0"/>
                <a:cs typeface="Arial" panose="020B0604020202020204" pitchFamily="34" charset="0"/>
              </a:rPr>
              <a:t>Programación en lenguaje ensamblador William H. Murray III Chris H. Pappas McGraw-Hill.</a:t>
            </a:r>
          </a:p>
          <a:p>
            <a:pPr algn="just"/>
            <a:r>
              <a:rPr lang="es-MX" dirty="0">
                <a:latin typeface="Arial" panose="020B0604020202020204" pitchFamily="34" charset="0"/>
                <a:cs typeface="Arial" panose="020B0604020202020204" pitchFamily="34" charset="0"/>
              </a:rPr>
              <a:t> Los microprocesadores Intel, arquitectur4a, programación e interfaces. Barry B. Brey. Prentice Hall. </a:t>
            </a:r>
          </a:p>
          <a:p>
            <a:pPr algn="just"/>
            <a:r>
              <a:rPr lang="es-MX" dirty="0">
                <a:latin typeface="Arial" panose="020B0604020202020204" pitchFamily="34" charset="0"/>
                <a:cs typeface="Arial" panose="020B0604020202020204" pitchFamily="34" charset="0"/>
              </a:rPr>
              <a:t>Arquitectura de Microcontroladores, Carlos Canto, UASLP, 2006.</a:t>
            </a:r>
          </a:p>
          <a:p>
            <a:pPr algn="just"/>
            <a:r>
              <a:rPr lang="es-MX" dirty="0">
                <a:latin typeface="Arial" panose="020B0604020202020204" pitchFamily="34" charset="0"/>
                <a:cs typeface="Arial" panose="020B0604020202020204" pitchFamily="34" charset="0"/>
              </a:rPr>
              <a:t>Microcontroladores PIC16 fundamentos y aplicaciones, Alfonso Gutiérrez Aldana, </a:t>
            </a:r>
            <a:r>
              <a:rPr lang="es-MX" dirty="0" err="1">
                <a:latin typeface="Arial" panose="020B0604020202020204" pitchFamily="34" charset="0"/>
                <a:cs typeface="Arial" panose="020B0604020202020204" pitchFamily="34" charset="0"/>
              </a:rPr>
              <a:t>IPN</a:t>
            </a:r>
            <a:r>
              <a:rPr lang="es-MX" dirty="0">
                <a:latin typeface="Arial" panose="020B0604020202020204" pitchFamily="34" charset="0"/>
                <a:cs typeface="Arial" panose="020B0604020202020204" pitchFamily="34" charset="0"/>
              </a:rPr>
              <a:t>, 2013.</a:t>
            </a:r>
          </a:p>
          <a:p>
            <a:pPr algn="just"/>
            <a:endParaRPr lang="es-MX"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43</a:t>
            </a:fld>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1413" y="-108846"/>
            <a:ext cx="9905998" cy="1478570"/>
          </a:xfrm>
        </p:spPr>
        <p:txBody>
          <a:bodyPr/>
          <a:lstStyle/>
          <a:p>
            <a:pPr algn="ctr"/>
            <a:r>
              <a:rPr lang="es-MX" dirty="0" smtClean="0">
                <a:latin typeface="Arial" panose="020B0604020202020204" pitchFamily="34" charset="0"/>
                <a:cs typeface="Arial" panose="020B0604020202020204" pitchFamily="34" charset="0"/>
              </a:rPr>
              <a:t>Referencias de Figuras </a:t>
            </a:r>
            <a:endParaRPr lang="es-MX"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234930" y="1369724"/>
            <a:ext cx="9905999" cy="4760912"/>
          </a:xfrm>
        </p:spPr>
        <p:txBody>
          <a:bodyPr>
            <a:normAutofit fontScale="62500" lnSpcReduction="20000"/>
          </a:bodyPr>
          <a:lstStyle/>
          <a:p>
            <a:pPr marL="0" indent="0" algn="just">
              <a:buNone/>
            </a:pPr>
            <a:r>
              <a:rPr lang="es-MX" dirty="0" smtClean="0">
                <a:latin typeface="Arial" panose="020B0604020202020204" pitchFamily="34" charset="0"/>
                <a:cs typeface="Arial" panose="020B0604020202020204" pitchFamily="34" charset="0"/>
              </a:rPr>
              <a:t>[1]http</a:t>
            </a:r>
            <a:r>
              <a:rPr lang="es-MX" dirty="0">
                <a:latin typeface="Arial" panose="020B0604020202020204" pitchFamily="34" charset="0"/>
                <a:cs typeface="Arial" panose="020B0604020202020204" pitchFamily="34" charset="0"/>
              </a:rPr>
              <a:t>://tresherramientasbasicasparacomputacion.wikispaces.com/file/view/COMPU.png/199818098/360x303/COMPU.png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2] http://www.kantaronet.com/Images/productos/58_prod.jpg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3] http://beople.es/wp-content/uploads/2015/05/contenido2-600x320.jpg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[4]http</a:t>
            </a:r>
            <a:r>
              <a:rPr lang="es-MX" dirty="0">
                <a:latin typeface="Arial" panose="020B0604020202020204" pitchFamily="34" charset="0"/>
                <a:cs typeface="Arial" panose="020B0604020202020204" pitchFamily="34" charset="0"/>
              </a:rPr>
              <a:t>://www.monografias.com/trabajos99/manual-legislacion-y-etica-informatica/image005.jpg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5] https://www.minandoando.com/wp-content/uploads/2017/09/cpu.jpg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6] https://www.definicionabc.com/wp-content/uploads/pentium_4_1_6ghz_socket_478_cpu.jpg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[7]https</a:t>
            </a:r>
            <a:r>
              <a:rPr lang="es-MX" dirty="0">
                <a:latin typeface="Arial" panose="020B0604020202020204" pitchFamily="34" charset="0"/>
                <a:cs typeface="Arial" panose="020B0604020202020204" pitchFamily="34" charset="0"/>
              </a:rPr>
              <a:t>://images.gutefrage.net/media/user/coolee231765/1494613072089_large__7_8_210_210_d57a08837e59e36956528e3e1175aed0.jpg?v=1494613074000</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8] https://previews.123rf.com/images/orla/orla1303/orla130300104/18492162-3d-gente-hombre-gente-que-piensa-con-signos-de-interrogaci-n-rojos-por-encima-de-su-cabeza-sobre-Foto-de-archivo.jpg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[9]https</a:t>
            </a:r>
            <a:r>
              <a:rPr lang="es-MX" dirty="0">
                <a:latin typeface="Arial" panose="020B0604020202020204" pitchFamily="34" charset="0"/>
                <a:cs typeface="Arial" panose="020B0604020202020204" pitchFamily="34" charset="0"/>
              </a:rPr>
              <a:t>://lh3.googleusercontent.com/2aOqJ9vv4X9fE7lvFnKRgTS-VDgQmiHEWU8J9hBSPaMvPKwI7SglA1-w63ql7b2J1Q7q=s170</a:t>
            </a: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a:t>
            </a:r>
            <a:r>
              <a:rPr lang="es-MX" dirty="0" smtClean="0">
                <a:latin typeface="Arial" panose="020B0604020202020204" pitchFamily="34" charset="0"/>
                <a:cs typeface="Arial" panose="020B0604020202020204" pitchFamily="34" charset="0"/>
              </a:rPr>
              <a:t>10]https</a:t>
            </a:r>
            <a:r>
              <a:rPr lang="es-MX" dirty="0">
                <a:latin typeface="Arial" panose="020B0604020202020204" pitchFamily="34" charset="0"/>
                <a:cs typeface="Arial" panose="020B0604020202020204" pitchFamily="34" charset="0"/>
              </a:rPr>
              <a:t>://image.slidesharecdn.com/diapositivasbustiposdebusesarquitectura-131202082627-phpapp02/95/diapositivas-bus-tipos-de-buses-arquitectura-10-638.jpg?cb=1385972860</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44</a:t>
            </a:fld>
            <a:endParaRPr lang="en-US" dirty="0"/>
          </a:p>
        </p:txBody>
      </p:sp>
    </p:spTree>
    <p:extLst>
      <p:ext uri="{BB962C8B-B14F-4D97-AF65-F5344CB8AC3E}">
        <p14:creationId xmlns:p14="http://schemas.microsoft.com/office/powerpoint/2010/main" val="5120639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34930" y="1369724"/>
            <a:ext cx="9905999" cy="4760912"/>
          </a:xfrm>
        </p:spPr>
        <p:txBody>
          <a:bodyPr>
            <a:normAutofit fontScale="62500" lnSpcReduction="20000"/>
          </a:bodyPr>
          <a:lstStyle/>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11] https://infoepo11.files.wordpress.com/2012/05/bus.jpg</a:t>
            </a: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a:t>
            </a:r>
            <a:r>
              <a:rPr lang="es-MX" dirty="0" smtClean="0">
                <a:latin typeface="Arial" panose="020B0604020202020204" pitchFamily="34" charset="0"/>
                <a:cs typeface="Arial" panose="020B0604020202020204" pitchFamily="34" charset="0"/>
              </a:rPr>
              <a:t>12]http</a:t>
            </a:r>
            <a:r>
              <a:rPr lang="es-MX" dirty="0">
                <a:latin typeface="Arial" panose="020B0604020202020204" pitchFamily="34" charset="0"/>
                <a:cs typeface="Arial" panose="020B0604020202020204" pitchFamily="34" charset="0"/>
              </a:rPr>
              <a:t>://1.bp.blogspot.com/_</a:t>
            </a:r>
            <a:r>
              <a:rPr lang="es-MX" dirty="0" smtClean="0">
                <a:latin typeface="Arial" panose="020B0604020202020204" pitchFamily="34" charset="0"/>
                <a:cs typeface="Arial" panose="020B0604020202020204" pitchFamily="34" charset="0"/>
              </a:rPr>
              <a:t>8Hg8LLgt1g0/SYh-9KySUTI/AAAAAAAAAAY/cwGDCyHFKhw/S259/Image27.jpg</a:t>
            </a:r>
          </a:p>
          <a:p>
            <a:pPr marL="0" indent="0" algn="just">
              <a:buNone/>
            </a:pP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[13] http://www.conectinformatica.net.br/images/pc-internet1.jpg</a:t>
            </a: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[14] http://www.hdfondos.eu/pictures/2012/1011/1/th1_575535.jpg</a:t>
            </a: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a:t>
            </a:r>
            <a:r>
              <a:rPr lang="es-MX" dirty="0" smtClean="0">
                <a:latin typeface="Arial" panose="020B0604020202020204" pitchFamily="34" charset="0"/>
                <a:cs typeface="Arial" panose="020B0604020202020204" pitchFamily="34" charset="0"/>
              </a:rPr>
              <a:t>15]https</a:t>
            </a:r>
            <a:r>
              <a:rPr lang="es-MX" dirty="0">
                <a:latin typeface="Arial" panose="020B0604020202020204" pitchFamily="34" charset="0"/>
                <a:cs typeface="Arial" panose="020B0604020202020204" pitchFamily="34" charset="0"/>
              </a:rPr>
              <a:t>://us.123rf.com/400wm/400/400/argus456/argus4560810/argus456081001102/3718989-bits-y-bytes-sobre-un-fondo-verde-oscuro.jpg</a:t>
            </a: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a:t>
            </a:r>
            <a:r>
              <a:rPr lang="es-MX" dirty="0" smtClean="0">
                <a:latin typeface="Arial" panose="020B0604020202020204" pitchFamily="34" charset="0"/>
                <a:cs typeface="Arial" panose="020B0604020202020204" pitchFamily="34" charset="0"/>
              </a:rPr>
              <a:t>16]http</a:t>
            </a:r>
            <a:r>
              <a:rPr lang="es-MX" dirty="0">
                <a:latin typeface="Arial" panose="020B0604020202020204" pitchFamily="34" charset="0"/>
                <a:cs typeface="Arial" panose="020B0604020202020204" pitchFamily="34" charset="0"/>
              </a:rPr>
              <a:t>://imagenes.mailxmail.com/cursos/imagenes/1/2/informatica-memoria-principal-los-puertos_24421_7_4.jpg</a:t>
            </a: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[17] http://www.monografias.com/trabajos38/bus-de-ampliacion/Image8867.gif</a:t>
            </a: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[18] https://i.pinimg.com/170x/78/af/1f/78af1f793ea7e263807318a2927a01c2--buses.jpg</a:t>
            </a: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[19] https://www.trucoswindows.net/wp-content/uploads/buses0hv.jpg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[20]https</a:t>
            </a:r>
            <a:r>
              <a:rPr lang="es-MX" dirty="0">
                <a:latin typeface="Arial" panose="020B0604020202020204" pitchFamily="34" charset="0"/>
                <a:cs typeface="Arial" panose="020B0604020202020204" pitchFamily="34" charset="0"/>
              </a:rPr>
              <a:t>://userscontent2.emaze.com/images/0f976272-6594-4be1-a917-918da7238ead/53fc7f9ad346da23fde3c4446e0715f9.jpg</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45</a:t>
            </a:fld>
            <a:endParaRPr lang="en-US" dirty="0"/>
          </a:p>
        </p:txBody>
      </p:sp>
      <p:sp>
        <p:nvSpPr>
          <p:cNvPr id="6" name="5 Rectángulo"/>
          <p:cNvSpPr/>
          <p:nvPr/>
        </p:nvSpPr>
        <p:spPr>
          <a:xfrm>
            <a:off x="9139260" y="84756"/>
            <a:ext cx="2787943" cy="369332"/>
          </a:xfrm>
          <a:prstGeom prst="rect">
            <a:avLst/>
          </a:prstGeom>
        </p:spPr>
        <p:txBody>
          <a:bodyPr wrap="none">
            <a:spAutoFit/>
          </a:bodyPr>
          <a:lstStyle/>
          <a:p>
            <a:r>
              <a:rPr lang="es-MX" b="1" dirty="0" smtClean="0">
                <a:latin typeface="Arial" panose="020B0604020202020204" pitchFamily="34" charset="0"/>
                <a:cs typeface="Arial" panose="020B0604020202020204" pitchFamily="34" charset="0"/>
              </a:rPr>
              <a:t>Referencias </a:t>
            </a:r>
            <a:r>
              <a:rPr lang="es-MX" b="1" dirty="0">
                <a:latin typeface="Arial" panose="020B0604020202020204" pitchFamily="34" charset="0"/>
                <a:cs typeface="Arial" panose="020B0604020202020204" pitchFamily="34" charset="0"/>
              </a:rPr>
              <a:t>de Figuras </a:t>
            </a:r>
            <a:endParaRPr lang="es-MX" b="1" dirty="0"/>
          </a:p>
        </p:txBody>
      </p:sp>
    </p:spTree>
    <p:extLst>
      <p:ext uri="{BB962C8B-B14F-4D97-AF65-F5344CB8AC3E}">
        <p14:creationId xmlns:p14="http://schemas.microsoft.com/office/powerpoint/2010/main" val="26035169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1258" y="708417"/>
            <a:ext cx="9905999" cy="4760912"/>
          </a:xfrm>
        </p:spPr>
        <p:txBody>
          <a:bodyPr>
            <a:noAutofit/>
          </a:bodyPr>
          <a:lstStyle/>
          <a:p>
            <a:pPr marL="0" indent="0" algn="just">
              <a:buNone/>
            </a:pPr>
            <a:r>
              <a:rPr lang="es-MX" sz="1600" dirty="0" smtClean="0">
                <a:latin typeface="Arial" panose="020B0604020202020204" pitchFamily="34" charset="0"/>
                <a:cs typeface="Arial" panose="020B0604020202020204" pitchFamily="34" charset="0"/>
              </a:rPr>
              <a:t>[21]https</a:t>
            </a:r>
            <a:r>
              <a:rPr lang="es-MX" sz="1600" dirty="0">
                <a:latin typeface="Arial" panose="020B0604020202020204" pitchFamily="34" charset="0"/>
                <a:cs typeface="Arial" panose="020B0604020202020204" pitchFamily="34" charset="0"/>
              </a:rPr>
              <a:t>://</a:t>
            </a:r>
            <a:r>
              <a:rPr lang="es-MX" sz="1600" dirty="0" smtClean="0">
                <a:latin typeface="Arial" panose="020B0604020202020204" pitchFamily="34" charset="0"/>
                <a:cs typeface="Arial" panose="020B0604020202020204" pitchFamily="34" charset="0"/>
              </a:rPr>
              <a:t>www.softzone.es/app/uploads/2016/07/RAM-660x350-655x326.jpg</a:t>
            </a:r>
          </a:p>
          <a:p>
            <a:pPr marL="0" indent="0" algn="just">
              <a:buNone/>
            </a:pPr>
            <a:r>
              <a:rPr lang="es-MX" sz="1600" dirty="0" smtClean="0">
                <a:latin typeface="Arial" panose="020B0604020202020204" pitchFamily="34" charset="0"/>
                <a:cs typeface="Arial" panose="020B0604020202020204" pitchFamily="34" charset="0"/>
              </a:rPr>
              <a:t>[22]</a:t>
            </a:r>
            <a:r>
              <a:rPr lang="es-MX" sz="1400" dirty="0" smtClean="0">
                <a:latin typeface="Arial" panose="020B0604020202020204" pitchFamily="34" charset="0"/>
                <a:cs typeface="Arial" panose="020B0604020202020204" pitchFamily="34" charset="0"/>
              </a:rPr>
              <a:t>https</a:t>
            </a:r>
            <a:r>
              <a:rPr lang="es-MX" sz="1400" dirty="0">
                <a:latin typeface="Arial" panose="020B0604020202020204" pitchFamily="34" charset="0"/>
                <a:cs typeface="Arial" panose="020B0604020202020204" pitchFamily="34" charset="0"/>
              </a:rPr>
              <a:t>://media.licdn.com/media-proxy/ext?w=800&amp;h=800&amp;hash=fgD7S8jycU6qkLevUOC8LCJcncQ%3D&amp;ora=1%2CaFBCTXdkRmpGL2lvQUFBPQ%2CxAVta9Er0Vinkhwfjw8177yE41y87UNCVordEGXyD3u0qYrdf3bof8-NKrTwuQtFeyUclA1hLPL6FDTgD5fuL97rft9w3pDkLI27dA4BYBI3iSdF_NQ8</a:t>
            </a:r>
            <a:endParaRPr lang="es-MX" sz="14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a:t>
            </a:r>
            <a:r>
              <a:rPr lang="es-MX" sz="1600" dirty="0">
                <a:latin typeface="Arial" panose="020B0604020202020204" pitchFamily="34" charset="0"/>
                <a:cs typeface="Arial" panose="020B0604020202020204" pitchFamily="34" charset="0"/>
              </a:rPr>
              <a:t>23] https://i.ytimg.com/vi/KDW1nlLVesk/hqdefault.jpg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[24]https</a:t>
            </a:r>
            <a:r>
              <a:rPr lang="es-MX" sz="1600" dirty="0">
                <a:latin typeface="Arial" panose="020B0604020202020204" pitchFamily="34" charset="0"/>
                <a:cs typeface="Arial" panose="020B0604020202020204" pitchFamily="34" charset="0"/>
              </a:rPr>
              <a:t>://lh3.googleusercontent.com/Iw7oACu5GQmZy2WKZcBJkRqq36LAKE4_eOKqHJvTBmYCCDTg9ymn6gGcY7uHimqt6ezfxak=s146</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a:t>
            </a:r>
            <a:r>
              <a:rPr lang="es-MX" sz="1600" dirty="0">
                <a:latin typeface="Arial" panose="020B0604020202020204" pitchFamily="34" charset="0"/>
                <a:cs typeface="Arial" panose="020B0604020202020204" pitchFamily="34" charset="0"/>
              </a:rPr>
              <a:t>25] http://pclogia.wikispaces.com/file/view/ROM.jpg/430628106/ROM.jpg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[26]https</a:t>
            </a:r>
            <a:r>
              <a:rPr lang="es-MX" sz="1600" dirty="0">
                <a:latin typeface="Arial" panose="020B0604020202020204" pitchFamily="34" charset="0"/>
                <a:cs typeface="Arial" panose="020B0604020202020204" pitchFamily="34" charset="0"/>
              </a:rPr>
              <a:t>://upload.wikimedia.org/wikipedia/commons/thumb/c/cb/Kingston_KVR1333D3N9_4G_IMGP5970_smial_wp.jpg/350px-Kingston_KVR1333D3N9_4G_IMGP5970_smial_wp.jpg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a:t>
            </a:r>
            <a:r>
              <a:rPr lang="es-MX" sz="1600" dirty="0">
                <a:latin typeface="Arial" panose="020B0604020202020204" pitchFamily="34" charset="0"/>
                <a:cs typeface="Arial" panose="020B0604020202020204" pitchFamily="34" charset="0"/>
              </a:rPr>
              <a:t>27] https://www.informatica-hoy.com.ar/imagenes03b/RAM.jpg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a:t>
            </a:r>
            <a:r>
              <a:rPr lang="es-MX" sz="1600" dirty="0">
                <a:latin typeface="Arial" panose="020B0604020202020204" pitchFamily="34" charset="0"/>
                <a:cs typeface="Arial" panose="020B0604020202020204" pitchFamily="34" charset="0"/>
              </a:rPr>
              <a:t>28] http://static.internetlab.es/files/Internetlab_memoriaram.jpg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a:t>
            </a:r>
            <a:r>
              <a:rPr lang="es-MX" sz="1600" dirty="0">
                <a:latin typeface="Arial" panose="020B0604020202020204" pitchFamily="34" charset="0"/>
                <a:cs typeface="Arial" panose="020B0604020202020204" pitchFamily="34" charset="0"/>
              </a:rPr>
              <a:t>29] </a:t>
            </a:r>
            <a:r>
              <a:rPr lang="es-MX" sz="1400" dirty="0" smtClean="0">
                <a:latin typeface="Arial" panose="020B0604020202020204" pitchFamily="34" charset="0"/>
                <a:cs typeface="Arial" panose="020B0604020202020204" pitchFamily="34" charset="0"/>
              </a:rPr>
              <a:t>http</a:t>
            </a:r>
            <a:r>
              <a:rPr lang="es-MX" sz="1400" dirty="0">
                <a:latin typeface="Arial" panose="020B0604020202020204" pitchFamily="34" charset="0"/>
                <a:cs typeface="Arial" panose="020B0604020202020204" pitchFamily="34" charset="0"/>
              </a:rPr>
              <a:t>://s3.amazonaws.com/s3.timetoast.com/public/uploads/photos/3899506/000620600.png?1366747625</a:t>
            </a:r>
            <a:endParaRPr lang="es-MX" sz="14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[30]https</a:t>
            </a:r>
            <a:r>
              <a:rPr lang="es-MX" sz="1600" dirty="0">
                <a:latin typeface="Arial" panose="020B0604020202020204" pitchFamily="34" charset="0"/>
                <a:cs typeface="Arial" panose="020B0604020202020204" pitchFamily="34" charset="0"/>
              </a:rPr>
              <a:t>://static.vix.com/es/sites/default/files/styles/large/public/btg/curiosidades.batanga.com/files/5-cosas-que-parecian-imposibles-pero-la-ciencia-volvio-reales-4.jpg?itok=o74hrBG3</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46</a:t>
            </a:fld>
            <a:endParaRPr lang="en-US" dirty="0"/>
          </a:p>
        </p:txBody>
      </p:sp>
      <p:sp>
        <p:nvSpPr>
          <p:cNvPr id="6" name="5 Rectángulo"/>
          <p:cNvSpPr/>
          <p:nvPr/>
        </p:nvSpPr>
        <p:spPr>
          <a:xfrm>
            <a:off x="9139260" y="84756"/>
            <a:ext cx="2787943" cy="369332"/>
          </a:xfrm>
          <a:prstGeom prst="rect">
            <a:avLst/>
          </a:prstGeom>
        </p:spPr>
        <p:txBody>
          <a:bodyPr wrap="none">
            <a:spAutoFit/>
          </a:bodyPr>
          <a:lstStyle/>
          <a:p>
            <a:r>
              <a:rPr lang="es-MX" b="1" dirty="0" smtClean="0">
                <a:latin typeface="Arial" panose="020B0604020202020204" pitchFamily="34" charset="0"/>
                <a:cs typeface="Arial" panose="020B0604020202020204" pitchFamily="34" charset="0"/>
              </a:rPr>
              <a:t>Referencias </a:t>
            </a:r>
            <a:r>
              <a:rPr lang="es-MX" b="1" dirty="0">
                <a:latin typeface="Arial" panose="020B0604020202020204" pitchFamily="34" charset="0"/>
                <a:cs typeface="Arial" panose="020B0604020202020204" pitchFamily="34" charset="0"/>
              </a:rPr>
              <a:t>de Figuras </a:t>
            </a:r>
            <a:endParaRPr lang="es-MX" b="1" dirty="0"/>
          </a:p>
        </p:txBody>
      </p:sp>
    </p:spTree>
    <p:extLst>
      <p:ext uri="{BB962C8B-B14F-4D97-AF65-F5344CB8AC3E}">
        <p14:creationId xmlns:p14="http://schemas.microsoft.com/office/powerpoint/2010/main" val="10728439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34930" y="1369724"/>
            <a:ext cx="9905999" cy="4760912"/>
          </a:xfrm>
        </p:spPr>
        <p:txBody>
          <a:bodyPr>
            <a:normAutofit fontScale="70000" lnSpcReduction="20000"/>
          </a:bodyPr>
          <a:lstStyle/>
          <a:p>
            <a:pPr marL="0" indent="0" algn="just">
              <a:buNone/>
            </a:pPr>
            <a:r>
              <a:rPr lang="es-MX" dirty="0" smtClean="0">
                <a:latin typeface="Arial" panose="020B0604020202020204" pitchFamily="34" charset="0"/>
                <a:cs typeface="Arial" panose="020B0604020202020204" pitchFamily="34" charset="0"/>
              </a:rPr>
              <a:t>[31]https</a:t>
            </a:r>
            <a:r>
              <a:rPr lang="es-MX" dirty="0">
                <a:latin typeface="Arial" panose="020B0604020202020204" pitchFamily="34" charset="0"/>
                <a:cs typeface="Arial" panose="020B0604020202020204" pitchFamily="34" charset="0"/>
              </a:rPr>
              <a:t>://</a:t>
            </a:r>
            <a:r>
              <a:rPr lang="es-MX" dirty="0" smtClean="0">
                <a:latin typeface="Arial" panose="020B0604020202020204" pitchFamily="34" charset="0"/>
                <a:cs typeface="Arial" panose="020B0604020202020204" pitchFamily="34" charset="0"/>
              </a:rPr>
              <a:t>i2.wp.com/www.movilonia.com/movilonia/wp-content/uploads/2014/08/fibra_xxl.jpg?resize=350%2C200</a:t>
            </a: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32] https://www.tme.eu/html/gfx/ramka_657.jpg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[33]https</a:t>
            </a:r>
            <a:r>
              <a:rPr lang="es-MX" dirty="0">
                <a:latin typeface="Arial" panose="020B0604020202020204" pitchFamily="34" charset="0"/>
                <a:cs typeface="Arial" panose="020B0604020202020204" pitchFamily="34" charset="0"/>
              </a:rPr>
              <a:t>://www.cibercorresponsales.org/system/photo/image/922/big/TIKPLMYNXIFFACEBKYSDPEJUOFLKOJWDVCABOPPXJMBNJQXQFC.jpg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34] http://liderazgocreativo.com/wp-content/uploads/2012/11/excelencia-integridad1.jpg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35] http://www.cika.com/newsletter/images/F_RAM.jpg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36] http://fincacasadeoficios.es/wp-content/uploads/2014/02/contacto-300x276.jpg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37] http://www.generatecnologias.es/gallery/pixabay-0ef15e5ab1f47c48.png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[38]https</a:t>
            </a:r>
            <a:r>
              <a:rPr lang="es-MX" dirty="0">
                <a:latin typeface="Arial" panose="020B0604020202020204" pitchFamily="34" charset="0"/>
                <a:cs typeface="Arial" panose="020B0604020202020204" pitchFamily="34" charset="0"/>
              </a:rPr>
              <a:t>://thumbs.dreamstime.com/z/componentes-electr%C3%B3nicos-en-la-placa-madre-17148241.jpg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39] https://www.horoscopohoy.cl/wp-content/uploads/2016/01/inteligencia1-300x250.jpg</a:t>
            </a: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40] http://img.informer.com/icons/png/128/4114/4114123.png</a:t>
            </a: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47</a:t>
            </a:fld>
            <a:endParaRPr lang="en-US" dirty="0"/>
          </a:p>
        </p:txBody>
      </p:sp>
      <p:sp>
        <p:nvSpPr>
          <p:cNvPr id="6" name="5 Rectángulo"/>
          <p:cNvSpPr/>
          <p:nvPr/>
        </p:nvSpPr>
        <p:spPr>
          <a:xfrm>
            <a:off x="9139260" y="84756"/>
            <a:ext cx="2787943" cy="369332"/>
          </a:xfrm>
          <a:prstGeom prst="rect">
            <a:avLst/>
          </a:prstGeom>
        </p:spPr>
        <p:txBody>
          <a:bodyPr wrap="none">
            <a:spAutoFit/>
          </a:bodyPr>
          <a:lstStyle/>
          <a:p>
            <a:r>
              <a:rPr lang="es-MX" b="1" dirty="0" smtClean="0">
                <a:latin typeface="Arial" panose="020B0604020202020204" pitchFamily="34" charset="0"/>
                <a:cs typeface="Arial" panose="020B0604020202020204" pitchFamily="34" charset="0"/>
              </a:rPr>
              <a:t>Referencias </a:t>
            </a:r>
            <a:r>
              <a:rPr lang="es-MX" b="1" dirty="0">
                <a:latin typeface="Arial" panose="020B0604020202020204" pitchFamily="34" charset="0"/>
                <a:cs typeface="Arial" panose="020B0604020202020204" pitchFamily="34" charset="0"/>
              </a:rPr>
              <a:t>de Figuras </a:t>
            </a:r>
            <a:endParaRPr lang="es-MX" b="1" dirty="0"/>
          </a:p>
        </p:txBody>
      </p:sp>
    </p:spTree>
    <p:extLst>
      <p:ext uri="{BB962C8B-B14F-4D97-AF65-F5344CB8AC3E}">
        <p14:creationId xmlns:p14="http://schemas.microsoft.com/office/powerpoint/2010/main" val="14224706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34930" y="1369724"/>
            <a:ext cx="9905999" cy="4760912"/>
          </a:xfrm>
        </p:spPr>
        <p:txBody>
          <a:bodyPr>
            <a:normAutofit/>
          </a:bodyPr>
          <a:lstStyle/>
          <a:p>
            <a:pPr marL="0" indent="0" algn="just">
              <a:buNone/>
            </a:pPr>
            <a:r>
              <a:rPr lang="es-MX" sz="1600" dirty="0" smtClean="0">
                <a:latin typeface="Arial" panose="020B0604020202020204" pitchFamily="34" charset="0"/>
                <a:cs typeface="Arial" panose="020B0604020202020204" pitchFamily="34" charset="0"/>
              </a:rPr>
              <a:t>[41]https</a:t>
            </a:r>
            <a:r>
              <a:rPr lang="es-MX" sz="1600" dirty="0">
                <a:latin typeface="Arial" panose="020B0604020202020204" pitchFamily="34" charset="0"/>
                <a:cs typeface="Arial" panose="020B0604020202020204" pitchFamily="34" charset="0"/>
              </a:rPr>
              <a:t>://sites.google.com/site/sistemas2503/_/rsrc/1472865211946/videos-informatica/diferencias-y-semejanzas-entre-los-sistemas-informaticos-y-los-sistemas-de-informacion/sistemas.jpg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a:t>
            </a:r>
            <a:r>
              <a:rPr lang="es-MX" sz="1600" dirty="0">
                <a:latin typeface="Arial" panose="020B0604020202020204" pitchFamily="34" charset="0"/>
                <a:cs typeface="Arial" panose="020B0604020202020204" pitchFamily="34" charset="0"/>
              </a:rPr>
              <a:t>42] https://beyondbreastcancer.files.wordpress.com/2009/09/doctor-online.jpg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[43]https</a:t>
            </a:r>
            <a:r>
              <a:rPr lang="es-MX" sz="1600" dirty="0">
                <a:latin typeface="Arial" panose="020B0604020202020204" pitchFamily="34" charset="0"/>
                <a:cs typeface="Arial" panose="020B0604020202020204" pitchFamily="34" charset="0"/>
              </a:rPr>
              <a:t>://lh3.googleusercontent.com/uLbjbUxolz27qVNbvFodI28KYa0195cbN4Z3wotRcXy0HPil_mhp3OuGradZzz0610508Ps=s87</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[44]http</a:t>
            </a:r>
            <a:r>
              <a:rPr lang="es-MX" sz="1600" dirty="0">
                <a:latin typeface="Arial" panose="020B0604020202020204" pitchFamily="34" charset="0"/>
                <a:cs typeface="Arial" panose="020B0604020202020204" pitchFamily="34" charset="0"/>
              </a:rPr>
              <a:t>://portal.educ.ar/debates/eid/informatica/la-computadora-perifericos-de-entrada-y-salida.jpg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[45]https</a:t>
            </a:r>
            <a:r>
              <a:rPr lang="es-MX" sz="1600" dirty="0">
                <a:latin typeface="Arial" panose="020B0604020202020204" pitchFamily="34" charset="0"/>
                <a:cs typeface="Arial" panose="020B0604020202020204" pitchFamily="34" charset="0"/>
              </a:rPr>
              <a:t>://3.bp.blogspot.com/-GokdV4zUMJY/V4e1bpRj9oI/AAAAAAAAABE/xnOd2AJm8241Pyp-DmzBlOwTJZNEVMgEACEw/s1600/salida.jpg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a:t>
            </a:r>
            <a:r>
              <a:rPr lang="es-MX" sz="1600" dirty="0">
                <a:latin typeface="Arial" panose="020B0604020202020204" pitchFamily="34" charset="0"/>
                <a:cs typeface="Arial" panose="020B0604020202020204" pitchFamily="34" charset="0"/>
              </a:rPr>
              <a:t>46] http://www.expresss.com.mx/wp-content/uploads/2015/08/Perifericos_Entrada.png</a:t>
            </a:r>
            <a:endParaRPr lang="es-MX" sz="1600" dirty="0" smtClean="0">
              <a:latin typeface="Arial" panose="020B0604020202020204" pitchFamily="34" charset="0"/>
              <a:cs typeface="Arial" panose="020B0604020202020204" pitchFamily="34" charset="0"/>
            </a:endParaRPr>
          </a:p>
          <a:p>
            <a:pPr marL="0" indent="0" algn="just">
              <a:buNone/>
            </a:pPr>
            <a:r>
              <a:rPr lang="es-MX" sz="1600" dirty="0" smtClean="0">
                <a:latin typeface="Arial" panose="020B0604020202020204" pitchFamily="34" charset="0"/>
                <a:cs typeface="Arial" panose="020B0604020202020204" pitchFamily="34" charset="0"/>
              </a:rPr>
              <a:t>[</a:t>
            </a:r>
            <a:r>
              <a:rPr lang="es-MX" sz="1600" dirty="0">
                <a:latin typeface="Arial" panose="020B0604020202020204" pitchFamily="34" charset="0"/>
                <a:cs typeface="Arial" panose="020B0604020202020204" pitchFamily="34" charset="0"/>
              </a:rPr>
              <a:t>47] https://scaremuch.files.wordpress.com/2012/01/image011_thumb.jpg?w=644&amp;h=359</a:t>
            </a:r>
            <a:endParaRPr lang="es-MX" sz="1600" dirty="0" smtClean="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6D22F896-40B5-4ADD-8801-0D06FADFA095}" type="slidenum">
              <a:rPr lang="en-US" smtClean="0"/>
              <a:pPr/>
              <a:t>48</a:t>
            </a:fld>
            <a:endParaRPr lang="en-US" dirty="0"/>
          </a:p>
        </p:txBody>
      </p:sp>
      <p:sp>
        <p:nvSpPr>
          <p:cNvPr id="6" name="5 Rectángulo"/>
          <p:cNvSpPr/>
          <p:nvPr/>
        </p:nvSpPr>
        <p:spPr>
          <a:xfrm>
            <a:off x="9139260" y="84756"/>
            <a:ext cx="2787943" cy="369332"/>
          </a:xfrm>
          <a:prstGeom prst="rect">
            <a:avLst/>
          </a:prstGeom>
        </p:spPr>
        <p:txBody>
          <a:bodyPr wrap="none">
            <a:spAutoFit/>
          </a:bodyPr>
          <a:lstStyle/>
          <a:p>
            <a:r>
              <a:rPr lang="es-MX" b="1" dirty="0" smtClean="0">
                <a:latin typeface="Arial" panose="020B0604020202020204" pitchFamily="34" charset="0"/>
                <a:cs typeface="Arial" panose="020B0604020202020204" pitchFamily="34" charset="0"/>
              </a:rPr>
              <a:t>Referencias </a:t>
            </a:r>
            <a:r>
              <a:rPr lang="es-MX" b="1" dirty="0">
                <a:latin typeface="Arial" panose="020B0604020202020204" pitchFamily="34" charset="0"/>
                <a:cs typeface="Arial" panose="020B0604020202020204" pitchFamily="34" charset="0"/>
              </a:rPr>
              <a:t>de Figuras </a:t>
            </a:r>
            <a:endParaRPr lang="es-MX" b="1" dirty="0"/>
          </a:p>
        </p:txBody>
      </p:sp>
    </p:spTree>
    <p:extLst>
      <p:ext uri="{BB962C8B-B14F-4D97-AF65-F5344CB8AC3E}">
        <p14:creationId xmlns:p14="http://schemas.microsoft.com/office/powerpoint/2010/main" val="3030535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304193"/>
            <a:ext cx="9905998" cy="1478570"/>
          </a:xfrm>
        </p:spPr>
        <p:txBody>
          <a:bodyPr>
            <a:normAutofit/>
          </a:bodyPr>
          <a:lstStyle/>
          <a:p>
            <a:pPr algn="ctr"/>
            <a:r>
              <a:rPr lang="es-MX" sz="4400" dirty="0">
                <a:latin typeface="Arial" panose="020B0604020202020204" pitchFamily="34" charset="0"/>
                <a:cs typeface="Arial" panose="020B0604020202020204" pitchFamily="34" charset="0"/>
              </a:rPr>
              <a:t>Objetivo de la asignatura</a:t>
            </a:r>
          </a:p>
        </p:txBody>
      </p:sp>
      <p:sp>
        <p:nvSpPr>
          <p:cNvPr id="3" name="Marcador de contenido 2"/>
          <p:cNvSpPr>
            <a:spLocks noGrp="1"/>
          </p:cNvSpPr>
          <p:nvPr>
            <p:ph idx="1"/>
          </p:nvPr>
        </p:nvSpPr>
        <p:spPr>
          <a:xfrm>
            <a:off x="1236662" y="1573212"/>
            <a:ext cx="9905999" cy="3541714"/>
          </a:xfrm>
        </p:spPr>
        <p:txBody>
          <a:bodyPr/>
          <a:lstStyle/>
          <a:p>
            <a:pPr algn="just"/>
            <a:r>
              <a:rPr lang="es-MX" dirty="0">
                <a:latin typeface="Arial" panose="020B0604020202020204" pitchFamily="34" charset="0"/>
                <a:cs typeface="Arial" panose="020B0604020202020204" pitchFamily="34" charset="0"/>
              </a:rPr>
              <a:t>Programar en lenguaje ensamblador aplicaciones de software o hardware para tener el control total de un sistema de cómputo utilizando para dicho aprendizaje un equipo de cómputo (PC) o un microcontrolador/microprocesador comercial. </a:t>
            </a:r>
          </a:p>
        </p:txBody>
      </p:sp>
      <p:pic>
        <p:nvPicPr>
          <p:cNvPr id="4" name="Imagen 3"/>
          <p:cNvPicPr>
            <a:picLocks noChangeAspect="1"/>
          </p:cNvPicPr>
          <p:nvPr/>
        </p:nvPicPr>
        <p:blipFill>
          <a:blip r:embed="rId2"/>
          <a:stretch>
            <a:fillRect/>
          </a:stretch>
        </p:blipFill>
        <p:spPr>
          <a:xfrm>
            <a:off x="6923314" y="3579360"/>
            <a:ext cx="3368437" cy="2511628"/>
          </a:xfrm>
          <a:prstGeom prst="ellipse">
            <a:avLst/>
          </a:prstGeom>
          <a:ln>
            <a:noFill/>
          </a:ln>
          <a:effectLst>
            <a:softEdge rad="112500"/>
          </a:effectLst>
        </p:spPr>
      </p:pic>
      <p:sp>
        <p:nvSpPr>
          <p:cNvPr id="5" name="CuadroTexto 4">
            <a:extLst>
              <a:ext uri="{FF2B5EF4-FFF2-40B4-BE49-F238E27FC236}">
                <a16:creationId xmlns:a16="http://schemas.microsoft.com/office/drawing/2014/main" xmlns="" id="{DF2D4E5E-E497-4F0D-9444-5FADD633BF68}"/>
              </a:ext>
            </a:extLst>
          </p:cNvPr>
          <p:cNvSpPr txBox="1"/>
          <p:nvPr/>
        </p:nvSpPr>
        <p:spPr>
          <a:xfrm>
            <a:off x="7296150" y="6284541"/>
            <a:ext cx="2058865" cy="374167"/>
          </a:xfrm>
          <a:prstGeom prst="rect">
            <a:avLst/>
          </a:prstGeom>
          <a:noFill/>
        </p:spPr>
        <p:txBody>
          <a:bodyPr wrap="square" rtlCol="0">
            <a:spAutoFit/>
          </a:bodyPr>
          <a:lstStyle/>
          <a:p>
            <a:r>
              <a:rPr lang="es-MX" dirty="0"/>
              <a:t>Figura 2</a:t>
            </a:r>
          </a:p>
        </p:txBody>
      </p:sp>
      <p:sp>
        <p:nvSpPr>
          <p:cNvPr id="6" name="5 Marcador de número de diapositiva"/>
          <p:cNvSpPr>
            <a:spLocks noGrp="1"/>
          </p:cNvSpPr>
          <p:nvPr>
            <p:ph type="sldNum" sz="quarter" idx="12"/>
          </p:nvPr>
        </p:nvSpPr>
        <p:spPr/>
        <p:txBody>
          <a:bodyPr/>
          <a:lstStyle/>
          <a:p>
            <a:fld id="{6D22F896-40B5-4ADD-8801-0D06FADFA095}" type="slidenum">
              <a:rPr lang="en-US" smtClean="0"/>
              <a:pPr/>
              <a:t>5</a:t>
            </a:fld>
            <a:endParaRPr lang="en-US" dirty="0"/>
          </a:p>
        </p:txBody>
      </p:sp>
    </p:spTree>
    <p:extLst>
      <p:ext uri="{BB962C8B-B14F-4D97-AF65-F5344CB8AC3E}">
        <p14:creationId xmlns:p14="http://schemas.microsoft.com/office/powerpoint/2010/main" val="4233309316"/>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3001" y="685801"/>
            <a:ext cx="10629900" cy="1195614"/>
          </a:xfrm>
        </p:spPr>
        <p:txBody>
          <a:bodyPr>
            <a:noAutofit/>
          </a:bodyPr>
          <a:lstStyle/>
          <a:p>
            <a:pPr algn="ctr"/>
            <a:r>
              <a:rPr lang="es-MX" sz="3200" dirty="0"/>
              <a:t>Unidad 2. Conocer LOS COMPONENTES DE UN SISTEMA DE COMPUTO Y SU FUNCIONAMIENTO EN UN NIVEL BÁSICO.</a:t>
            </a:r>
          </a:p>
        </p:txBody>
      </p:sp>
      <p:pic>
        <p:nvPicPr>
          <p:cNvPr id="1026" name="Picture 2" descr="http://emdigital.co/wordpress/wp-content/uploads/2013/10/contenido.jpg"/>
          <p:cNvPicPr>
            <a:picLocks noChangeAspect="1" noChangeArrowheads="1"/>
          </p:cNvPicPr>
          <p:nvPr/>
        </p:nvPicPr>
        <p:blipFill>
          <a:blip r:embed="rId2"/>
          <a:srcRect/>
          <a:stretch>
            <a:fillRect/>
          </a:stretch>
        </p:blipFill>
        <p:spPr bwMode="auto">
          <a:xfrm>
            <a:off x="8972275" y="4387505"/>
            <a:ext cx="2635708" cy="1858174"/>
          </a:xfrm>
          <a:prstGeom prst="ellipse">
            <a:avLst/>
          </a:prstGeom>
          <a:ln>
            <a:noFill/>
          </a:ln>
          <a:effectLst>
            <a:softEdge rad="112500"/>
          </a:effectLst>
        </p:spPr>
      </p:pic>
      <p:sp>
        <p:nvSpPr>
          <p:cNvPr id="5" name="CuadroTexto 4">
            <a:extLst>
              <a:ext uri="{FF2B5EF4-FFF2-40B4-BE49-F238E27FC236}">
                <a16:creationId xmlns:a16="http://schemas.microsoft.com/office/drawing/2014/main" xmlns="" id="{1CA4E370-0421-4EE0-A6EC-BDC3FAA351A5}"/>
              </a:ext>
            </a:extLst>
          </p:cNvPr>
          <p:cNvSpPr txBox="1"/>
          <p:nvPr/>
        </p:nvSpPr>
        <p:spPr>
          <a:xfrm>
            <a:off x="8972275" y="6245679"/>
            <a:ext cx="2058865" cy="374167"/>
          </a:xfrm>
          <a:prstGeom prst="rect">
            <a:avLst/>
          </a:prstGeom>
          <a:noFill/>
        </p:spPr>
        <p:txBody>
          <a:bodyPr wrap="square" rtlCol="0">
            <a:spAutoFit/>
          </a:bodyPr>
          <a:lstStyle/>
          <a:p>
            <a:r>
              <a:rPr lang="es-MX" dirty="0"/>
              <a:t>Figura 3</a:t>
            </a:r>
          </a:p>
        </p:txBody>
      </p:sp>
    </p:spTree>
    <p:extLst>
      <p:ext uri="{BB962C8B-B14F-4D97-AF65-F5344CB8AC3E}">
        <p14:creationId xmlns:p14="http://schemas.microsoft.com/office/powerpoint/2010/main" val="812935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2979" y="132480"/>
            <a:ext cx="9905998" cy="1478570"/>
          </a:xfrm>
        </p:spPr>
        <p:txBody>
          <a:bodyPr>
            <a:normAutofit/>
          </a:bodyPr>
          <a:lstStyle/>
          <a:p>
            <a:pPr algn="ctr"/>
            <a:r>
              <a:rPr lang="es-MX" sz="4400" dirty="0"/>
              <a:t>Secuencia didáctica </a:t>
            </a:r>
          </a:p>
        </p:txBody>
      </p:sp>
      <p:sp>
        <p:nvSpPr>
          <p:cNvPr id="6" name="Rectángulo 5"/>
          <p:cNvSpPr/>
          <p:nvPr/>
        </p:nvSpPr>
        <p:spPr>
          <a:xfrm>
            <a:off x="820882" y="2888673"/>
            <a:ext cx="2722418" cy="1163782"/>
          </a:xfrm>
          <a:prstGeom prst="rect">
            <a:avLst/>
          </a:prstGeom>
          <a:solidFill>
            <a:schemeClr val="tx2">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a:t>Componentes de un sistema de computo y su funcionamiento en un nivel básico </a:t>
            </a:r>
          </a:p>
        </p:txBody>
      </p:sp>
      <p:sp>
        <p:nvSpPr>
          <p:cNvPr id="7" name="Elipse 6"/>
          <p:cNvSpPr/>
          <p:nvPr/>
        </p:nvSpPr>
        <p:spPr>
          <a:xfrm>
            <a:off x="5663044" y="1398532"/>
            <a:ext cx="2130137" cy="748675"/>
          </a:xfrm>
          <a:prstGeom prst="ellipse">
            <a:avLst/>
          </a:prstGeom>
          <a:solidFill>
            <a:schemeClr val="tx2">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a:t>1. Que es el CPU</a:t>
            </a:r>
          </a:p>
        </p:txBody>
      </p:sp>
      <p:sp>
        <p:nvSpPr>
          <p:cNvPr id="8" name="Elipse 7"/>
          <p:cNvSpPr/>
          <p:nvPr/>
        </p:nvSpPr>
        <p:spPr>
          <a:xfrm>
            <a:off x="5579917" y="2269189"/>
            <a:ext cx="2324100" cy="963868"/>
          </a:xfrm>
          <a:prstGeom prst="ellipse">
            <a:avLst/>
          </a:prstGeom>
          <a:solidFill>
            <a:schemeClr val="tx2">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a:t>2. Buses de un sistema de computo</a:t>
            </a:r>
          </a:p>
        </p:txBody>
      </p:sp>
      <p:sp>
        <p:nvSpPr>
          <p:cNvPr id="9" name="Elipse 8"/>
          <p:cNvSpPr/>
          <p:nvPr/>
        </p:nvSpPr>
        <p:spPr>
          <a:xfrm>
            <a:off x="5773881" y="3382287"/>
            <a:ext cx="2130136" cy="977442"/>
          </a:xfrm>
          <a:prstGeom prst="ellipse">
            <a:avLst/>
          </a:prstGeom>
          <a:solidFill>
            <a:schemeClr val="tx2">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a:t>3. Tipos de memorias y sus periféricos</a:t>
            </a:r>
          </a:p>
        </p:txBody>
      </p:sp>
      <p:cxnSp>
        <p:nvCxnSpPr>
          <p:cNvPr id="11" name="Conector recto de flecha 10"/>
          <p:cNvCxnSpPr>
            <a:stCxn id="6" idx="3"/>
            <a:endCxn id="7" idx="2"/>
          </p:cNvCxnSpPr>
          <p:nvPr/>
        </p:nvCxnSpPr>
        <p:spPr>
          <a:xfrm flipV="1">
            <a:off x="3543300" y="1772870"/>
            <a:ext cx="2119744" cy="1697694"/>
          </a:xfrm>
          <a:prstGeom prst="straightConnector1">
            <a:avLst/>
          </a:prstGeom>
          <a:ln>
            <a:solidFill>
              <a:schemeClr val="tx2"/>
            </a:solidFill>
            <a:tailEnd type="triangle"/>
          </a:ln>
        </p:spPr>
        <p:style>
          <a:lnRef idx="3">
            <a:schemeClr val="accent3"/>
          </a:lnRef>
          <a:fillRef idx="0">
            <a:schemeClr val="accent3"/>
          </a:fillRef>
          <a:effectRef idx="2">
            <a:schemeClr val="accent3"/>
          </a:effectRef>
          <a:fontRef idx="minor">
            <a:schemeClr val="tx1"/>
          </a:fontRef>
        </p:style>
      </p:cxnSp>
      <p:cxnSp>
        <p:nvCxnSpPr>
          <p:cNvPr id="13" name="Conector recto de flecha 12"/>
          <p:cNvCxnSpPr>
            <a:stCxn id="6" idx="3"/>
            <a:endCxn id="8" idx="2"/>
          </p:cNvCxnSpPr>
          <p:nvPr/>
        </p:nvCxnSpPr>
        <p:spPr>
          <a:xfrm flipV="1">
            <a:off x="3543300" y="2751123"/>
            <a:ext cx="2036617" cy="719441"/>
          </a:xfrm>
          <a:prstGeom prst="straightConnector1">
            <a:avLst/>
          </a:prstGeom>
          <a:ln>
            <a:solidFill>
              <a:schemeClr val="tx2"/>
            </a:solidFill>
            <a:tailEnd type="triangle"/>
          </a:ln>
        </p:spPr>
        <p:style>
          <a:lnRef idx="3">
            <a:schemeClr val="accent3"/>
          </a:lnRef>
          <a:fillRef idx="0">
            <a:schemeClr val="accent3"/>
          </a:fillRef>
          <a:effectRef idx="2">
            <a:schemeClr val="accent3"/>
          </a:effectRef>
          <a:fontRef idx="minor">
            <a:schemeClr val="tx1"/>
          </a:fontRef>
        </p:style>
      </p:cxnSp>
      <p:cxnSp>
        <p:nvCxnSpPr>
          <p:cNvPr id="15" name="Conector recto de flecha 14"/>
          <p:cNvCxnSpPr>
            <a:stCxn id="6" idx="3"/>
            <a:endCxn id="9" idx="2"/>
          </p:cNvCxnSpPr>
          <p:nvPr/>
        </p:nvCxnSpPr>
        <p:spPr>
          <a:xfrm>
            <a:off x="3543300" y="3470564"/>
            <a:ext cx="2230581" cy="400444"/>
          </a:xfrm>
          <a:prstGeom prst="straightConnector1">
            <a:avLst/>
          </a:prstGeom>
          <a:ln>
            <a:solidFill>
              <a:schemeClr val="tx2"/>
            </a:solidFill>
            <a:tailEnd type="triangle"/>
          </a:ln>
        </p:spPr>
        <p:style>
          <a:lnRef idx="3">
            <a:schemeClr val="accent3"/>
          </a:lnRef>
          <a:fillRef idx="0">
            <a:schemeClr val="accent3"/>
          </a:fillRef>
          <a:effectRef idx="2">
            <a:schemeClr val="accent3"/>
          </a:effectRef>
          <a:fontRef idx="minor">
            <a:schemeClr val="tx1"/>
          </a:fontRef>
        </p:style>
      </p:cxnSp>
      <p:sp>
        <p:nvSpPr>
          <p:cNvPr id="12" name="Elipse 11"/>
          <p:cNvSpPr/>
          <p:nvPr/>
        </p:nvSpPr>
        <p:spPr>
          <a:xfrm>
            <a:off x="5773881" y="4493251"/>
            <a:ext cx="2157846" cy="970103"/>
          </a:xfrm>
          <a:prstGeom prst="ellipse">
            <a:avLst/>
          </a:prstGeom>
          <a:solidFill>
            <a:schemeClr val="tx2">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a:t>4. Auxiliares del CPU</a:t>
            </a:r>
          </a:p>
        </p:txBody>
      </p:sp>
      <p:cxnSp>
        <p:nvCxnSpPr>
          <p:cNvPr id="14" name="Conector recto de flecha 14"/>
          <p:cNvCxnSpPr>
            <a:stCxn id="6" idx="3"/>
          </p:cNvCxnSpPr>
          <p:nvPr/>
        </p:nvCxnSpPr>
        <p:spPr>
          <a:xfrm>
            <a:off x="3543300" y="3470564"/>
            <a:ext cx="2292678" cy="2464872"/>
          </a:xfrm>
          <a:prstGeom prst="straightConnector1">
            <a:avLst/>
          </a:prstGeom>
          <a:ln>
            <a:solidFill>
              <a:schemeClr val="tx2"/>
            </a:solidFill>
            <a:tailEnd type="triangle"/>
          </a:ln>
        </p:spPr>
        <p:style>
          <a:lnRef idx="3">
            <a:schemeClr val="accent3"/>
          </a:lnRef>
          <a:fillRef idx="0">
            <a:schemeClr val="accent3"/>
          </a:fillRef>
          <a:effectRef idx="2">
            <a:schemeClr val="accent3"/>
          </a:effectRef>
          <a:fontRef idx="minor">
            <a:schemeClr val="tx1"/>
          </a:fontRef>
        </p:style>
      </p:cxnSp>
      <p:sp>
        <p:nvSpPr>
          <p:cNvPr id="21" name="Elipse 11"/>
          <p:cNvSpPr/>
          <p:nvPr/>
        </p:nvSpPr>
        <p:spPr>
          <a:xfrm>
            <a:off x="5835978" y="5565493"/>
            <a:ext cx="2157846" cy="970103"/>
          </a:xfrm>
          <a:prstGeom prst="ellipse">
            <a:avLst/>
          </a:prstGeom>
          <a:solidFill>
            <a:schemeClr val="tx2">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a:t>5. Periféricos</a:t>
            </a:r>
          </a:p>
        </p:txBody>
      </p:sp>
      <p:cxnSp>
        <p:nvCxnSpPr>
          <p:cNvPr id="22" name="Conector recto de flecha 14"/>
          <p:cNvCxnSpPr>
            <a:stCxn id="6" idx="3"/>
          </p:cNvCxnSpPr>
          <p:nvPr/>
        </p:nvCxnSpPr>
        <p:spPr>
          <a:xfrm>
            <a:off x="3543300" y="3470564"/>
            <a:ext cx="2292678" cy="1289609"/>
          </a:xfrm>
          <a:prstGeom prst="straightConnector1">
            <a:avLst/>
          </a:prstGeom>
          <a:ln>
            <a:solidFill>
              <a:schemeClr val="tx2"/>
            </a:solidFill>
            <a:tailEnd type="triangle"/>
          </a:ln>
        </p:spPr>
        <p:style>
          <a:lnRef idx="3">
            <a:schemeClr val="accent3"/>
          </a:lnRef>
          <a:fillRef idx="0">
            <a:schemeClr val="accent3"/>
          </a:fillRef>
          <a:effectRef idx="2">
            <a:schemeClr val="accent3"/>
          </a:effectRef>
          <a:fontRef idx="minor">
            <a:schemeClr val="tx1"/>
          </a:fontRef>
        </p:style>
      </p:cxnSp>
      <p:sp>
        <p:nvSpPr>
          <p:cNvPr id="3" name="2 Marcador de número de diapositiva"/>
          <p:cNvSpPr>
            <a:spLocks noGrp="1"/>
          </p:cNvSpPr>
          <p:nvPr>
            <p:ph type="sldNum" sz="quarter" idx="12"/>
          </p:nvPr>
        </p:nvSpPr>
        <p:spPr/>
        <p:txBody>
          <a:bodyPr/>
          <a:lstStyle/>
          <a:p>
            <a:fld id="{6D22F896-40B5-4ADD-8801-0D06FADFA095}" type="slidenum">
              <a:rPr lang="en-US" smtClean="0"/>
              <a:pPr/>
              <a:t>7</a:t>
            </a:fld>
            <a:endParaRPr lang="en-US" dirty="0"/>
          </a:p>
        </p:txBody>
      </p:sp>
    </p:spTree>
    <p:extLst>
      <p:ext uri="{BB962C8B-B14F-4D97-AF65-F5344CB8AC3E}">
        <p14:creationId xmlns:p14="http://schemas.microsoft.com/office/powerpoint/2010/main" val="13941917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txBox="1">
            <a:spLocks/>
          </p:cNvSpPr>
          <p:nvPr/>
        </p:nvSpPr>
        <p:spPr>
          <a:xfrm>
            <a:off x="952226" y="914396"/>
            <a:ext cx="10885988" cy="2612576"/>
          </a:xfrm>
          <a:prstGeom prst="rect">
            <a:avLst/>
          </a:prstGeom>
        </p:spPr>
        <p:txBody>
          <a:bodyPr>
            <a:normAutofit fontScale="92500" lnSpcReduction="20000"/>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algn="ctr">
              <a:buNone/>
            </a:pPr>
            <a:r>
              <a:rPr lang="es-MX" sz="4000" dirty="0" smtClean="0">
                <a:latin typeface="Arial" panose="020B0604020202020204" pitchFamily="34" charset="0"/>
                <a:cs typeface="Arial" panose="020B0604020202020204" pitchFamily="34" charset="0"/>
              </a:rPr>
              <a:t>Objetivo de la Unidad 2.</a:t>
            </a:r>
          </a:p>
          <a:p>
            <a:pPr marL="0" indent="0" algn="just">
              <a:buNone/>
            </a:pPr>
            <a:endParaRPr lang="es-MX" sz="2800" dirty="0" smtClean="0">
              <a:latin typeface="Arial" panose="020B0604020202020204" pitchFamily="34" charset="0"/>
              <a:cs typeface="Arial" panose="020B0604020202020204" pitchFamily="34" charset="0"/>
            </a:endParaRPr>
          </a:p>
          <a:p>
            <a:pPr marL="0" indent="0" algn="just">
              <a:buNone/>
            </a:pPr>
            <a:r>
              <a:rPr lang="es-MX" sz="2800" dirty="0" smtClean="0">
                <a:latin typeface="Arial" panose="020B0604020202020204" pitchFamily="34" charset="0"/>
                <a:cs typeface="Arial" panose="020B0604020202020204" pitchFamily="34" charset="0"/>
              </a:rPr>
              <a:t>El alumno comprenderá sobre los diferentes componentes de un sistema de computo y su interacción entre sus diferentes partes que lo conforman.</a:t>
            </a:r>
            <a:endParaRPr lang="es-MX" sz="2800" dirty="0">
              <a:latin typeface="Arial" panose="020B0604020202020204" pitchFamily="34" charset="0"/>
              <a:cs typeface="Arial" panose="020B0604020202020204" pitchFamily="34" charset="0"/>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8</a:t>
            </a:fld>
            <a:endParaRPr lang="en-US" dirty="0"/>
          </a:p>
        </p:txBody>
      </p:sp>
    </p:spTree>
    <p:extLst>
      <p:ext uri="{BB962C8B-B14F-4D97-AF65-F5344CB8AC3E}">
        <p14:creationId xmlns:p14="http://schemas.microsoft.com/office/powerpoint/2010/main" val="3450779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8038" y="1380518"/>
            <a:ext cx="9905998" cy="1478570"/>
          </a:xfrm>
        </p:spPr>
        <p:txBody>
          <a:bodyPr>
            <a:normAutofit/>
          </a:bodyPr>
          <a:lstStyle/>
          <a:p>
            <a:pPr algn="ctr"/>
            <a:r>
              <a:rPr lang="es-MX" sz="4400" dirty="0"/>
              <a:t>1. CPU (Unidad de procesamiento central) </a:t>
            </a:r>
          </a:p>
        </p:txBody>
      </p:sp>
      <p:pic>
        <p:nvPicPr>
          <p:cNvPr id="4" name="Imagen 3"/>
          <p:cNvPicPr>
            <a:picLocks noChangeAspect="1"/>
          </p:cNvPicPr>
          <p:nvPr/>
        </p:nvPicPr>
        <p:blipFill>
          <a:blip r:embed="rId2"/>
          <a:stretch>
            <a:fillRect/>
          </a:stretch>
        </p:blipFill>
        <p:spPr>
          <a:xfrm rot="391433">
            <a:off x="7924931" y="3272397"/>
            <a:ext cx="2631712" cy="21504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stretch>
            <a:fillRect/>
          </a:stretch>
        </p:blipFill>
        <p:spPr>
          <a:xfrm>
            <a:off x="2604407" y="3295650"/>
            <a:ext cx="2662918" cy="1794011"/>
          </a:xfrm>
          <a:prstGeom prst="rect">
            <a:avLst/>
          </a:prstGeom>
        </p:spPr>
      </p:pic>
      <p:sp>
        <p:nvSpPr>
          <p:cNvPr id="6" name="CuadroTexto 5">
            <a:extLst>
              <a:ext uri="{FF2B5EF4-FFF2-40B4-BE49-F238E27FC236}">
                <a16:creationId xmlns:a16="http://schemas.microsoft.com/office/drawing/2014/main" xmlns="" id="{563101D3-D8D3-4669-BF1A-382423365303}"/>
              </a:ext>
            </a:extLst>
          </p:cNvPr>
          <p:cNvSpPr txBox="1"/>
          <p:nvPr/>
        </p:nvSpPr>
        <p:spPr>
          <a:xfrm>
            <a:off x="8211354" y="6261095"/>
            <a:ext cx="2058865" cy="374167"/>
          </a:xfrm>
          <a:prstGeom prst="rect">
            <a:avLst/>
          </a:prstGeom>
          <a:noFill/>
        </p:spPr>
        <p:txBody>
          <a:bodyPr wrap="square" rtlCol="0">
            <a:spAutoFit/>
          </a:bodyPr>
          <a:lstStyle/>
          <a:p>
            <a:r>
              <a:rPr lang="es-MX" dirty="0"/>
              <a:t>Figura 5</a:t>
            </a:r>
          </a:p>
        </p:txBody>
      </p:sp>
      <p:sp>
        <p:nvSpPr>
          <p:cNvPr id="7" name="CuadroTexto 6">
            <a:extLst>
              <a:ext uri="{FF2B5EF4-FFF2-40B4-BE49-F238E27FC236}">
                <a16:creationId xmlns:a16="http://schemas.microsoft.com/office/drawing/2014/main" xmlns="" id="{5A46CECE-52C6-4856-8722-522C2CA63859}"/>
              </a:ext>
            </a:extLst>
          </p:cNvPr>
          <p:cNvSpPr txBox="1"/>
          <p:nvPr/>
        </p:nvSpPr>
        <p:spPr>
          <a:xfrm>
            <a:off x="2906433" y="5386518"/>
            <a:ext cx="2058865" cy="374167"/>
          </a:xfrm>
          <a:prstGeom prst="rect">
            <a:avLst/>
          </a:prstGeom>
          <a:noFill/>
        </p:spPr>
        <p:txBody>
          <a:bodyPr wrap="square" rtlCol="0">
            <a:spAutoFit/>
          </a:bodyPr>
          <a:lstStyle/>
          <a:p>
            <a:r>
              <a:rPr lang="es-MX" dirty="0"/>
              <a:t>Figura 4</a:t>
            </a:r>
          </a:p>
        </p:txBody>
      </p:sp>
      <p:sp>
        <p:nvSpPr>
          <p:cNvPr id="3" name="2 Marcador de número de diapositiva"/>
          <p:cNvSpPr>
            <a:spLocks noGrp="1"/>
          </p:cNvSpPr>
          <p:nvPr>
            <p:ph type="sldNum" sz="quarter" idx="12"/>
          </p:nvPr>
        </p:nvSpPr>
        <p:spPr/>
        <p:txBody>
          <a:bodyPr/>
          <a:lstStyle/>
          <a:p>
            <a:fld id="{6D22F896-40B5-4ADD-8801-0D06FADFA095}" type="slidenum">
              <a:rPr lang="en-US" smtClean="0"/>
              <a:pPr/>
              <a:t>9</a:t>
            </a:fld>
            <a:endParaRPr lang="en-US" dirty="0"/>
          </a:p>
        </p:txBody>
      </p:sp>
    </p:spTree>
    <p:extLst>
      <p:ext uri="{BB962C8B-B14F-4D97-AF65-F5344CB8AC3E}">
        <p14:creationId xmlns:p14="http://schemas.microsoft.com/office/powerpoint/2010/main" val="4768417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Circuito</Template>
  <TotalTime>4011</TotalTime>
  <Words>1998</Words>
  <Application>Microsoft Office PowerPoint</Application>
  <PresentationFormat>Personalizado</PresentationFormat>
  <Paragraphs>265</Paragraphs>
  <Slides>48</Slides>
  <Notes>1</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Circuito</vt:lpstr>
      <vt:lpstr>Universidad Autónoma del Estado de México  Centro Universitario UAEM Ecatepec  ingeniería en computación</vt:lpstr>
      <vt:lpstr>Presentación de PowerPoint</vt:lpstr>
      <vt:lpstr>Presentación de PowerPoint</vt:lpstr>
      <vt:lpstr>Guion Explicativo </vt:lpstr>
      <vt:lpstr>Objetivo de la asignatura</vt:lpstr>
      <vt:lpstr>Unidad 2. Conocer LOS COMPONENTES DE UN SISTEMA DE COMPUTO Y SU FUNCIONAMIENTO EN UN NIVEL BÁSICO.</vt:lpstr>
      <vt:lpstr>Secuencia didáctica </vt:lpstr>
      <vt:lpstr>Presentación de PowerPoint</vt:lpstr>
      <vt:lpstr>1. CPU (Unidad de procesamiento central) </vt:lpstr>
      <vt:lpstr>¿Qué ES EL CPU ?</vt:lpstr>
      <vt:lpstr>Funcionamiento de EL cpu </vt:lpstr>
      <vt:lpstr>Presentación de PowerPoint</vt:lpstr>
      <vt:lpstr>Presentación de PowerPoint</vt:lpstr>
      <vt:lpstr>Actividad 1 </vt:lpstr>
      <vt:lpstr>2. Buses de sistema de computo </vt:lpstr>
      <vt:lpstr>¿Qué es un bus de sistema de computo?</vt:lpstr>
      <vt:lpstr>Presentación de PowerPoint</vt:lpstr>
      <vt:lpstr>Presentación de PowerPoint</vt:lpstr>
      <vt:lpstr>3. Tipos de memoria </vt:lpstr>
      <vt:lpstr>¿Qué es una memoria?</vt:lpstr>
      <vt:lpstr>Presentación de PowerPoint</vt:lpstr>
      <vt:lpstr>Los Tipos de memoria que existen son:</vt:lpstr>
      <vt:lpstr>Memoria RAM</vt:lpstr>
      <vt:lpstr>Presentación de PowerPoint</vt:lpstr>
      <vt:lpstr>Presentación de PowerPoint</vt:lpstr>
      <vt:lpstr>Memoria SRAM</vt:lpstr>
      <vt:lpstr>Características ENTRE DRAM y SRAM.</vt:lpstr>
      <vt:lpstr>Ventajas de las memorias ram</vt:lpstr>
      <vt:lpstr>Memoria ROM</vt:lpstr>
      <vt:lpstr>Antecedentes de la memoria rom </vt:lpstr>
      <vt:lpstr>Presentación de PowerPoint</vt:lpstr>
      <vt:lpstr>4. Auxiliares del CPU</vt:lpstr>
      <vt:lpstr>Presentación de PowerPoint</vt:lpstr>
      <vt:lpstr>Presentación de PowerPoint</vt:lpstr>
      <vt:lpstr>Presentación de PowerPoint</vt:lpstr>
      <vt:lpstr>Presentación de PowerPoint</vt:lpstr>
      <vt:lpstr>5. Periféricos</vt:lpstr>
      <vt:lpstr>¿Qué ES UN PERIFERICO?</vt:lpstr>
      <vt:lpstr>Clasificación </vt:lpstr>
      <vt:lpstr>Presentación de PowerPoint</vt:lpstr>
      <vt:lpstr>Actividad 2 </vt:lpstr>
      <vt:lpstr>Conclusiones </vt:lpstr>
      <vt:lpstr>REFERENCIA Bibliográfica </vt:lpstr>
      <vt:lpstr>Referencias de Figuras </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Ecatepec</dc:title>
  <dc:creator>UAEM</dc:creator>
  <cp:lastModifiedBy>Salvador</cp:lastModifiedBy>
  <cp:revision>106</cp:revision>
  <dcterms:created xsi:type="dcterms:W3CDTF">2016-04-21T18:23:02Z</dcterms:created>
  <dcterms:modified xsi:type="dcterms:W3CDTF">2017-10-18T21:20:33Z</dcterms:modified>
</cp:coreProperties>
</file>