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94" r:id="rId1"/>
  </p:sldMasterIdLst>
  <p:notesMasterIdLst>
    <p:notesMasterId r:id="rId50"/>
  </p:notesMasterIdLst>
  <p:sldIdLst>
    <p:sldId id="256" r:id="rId2"/>
    <p:sldId id="315" r:id="rId3"/>
    <p:sldId id="316" r:id="rId4"/>
    <p:sldId id="257" r:id="rId5"/>
    <p:sldId id="258" r:id="rId6"/>
    <p:sldId id="317" r:id="rId7"/>
    <p:sldId id="259" r:id="rId8"/>
    <p:sldId id="293" r:id="rId9"/>
    <p:sldId id="301" r:id="rId10"/>
    <p:sldId id="295" r:id="rId11"/>
    <p:sldId id="296" r:id="rId12"/>
    <p:sldId id="297" r:id="rId13"/>
    <p:sldId id="261" r:id="rId14"/>
    <p:sldId id="262" r:id="rId15"/>
    <p:sldId id="269" r:id="rId16"/>
    <p:sldId id="270" r:id="rId17"/>
    <p:sldId id="271" r:id="rId18"/>
    <p:sldId id="272" r:id="rId19"/>
    <p:sldId id="302" r:id="rId20"/>
    <p:sldId id="304" r:id="rId21"/>
    <p:sldId id="305"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306" r:id="rId35"/>
    <p:sldId id="285" r:id="rId36"/>
    <p:sldId id="286" r:id="rId37"/>
    <p:sldId id="287" r:id="rId38"/>
    <p:sldId id="288" r:id="rId39"/>
    <p:sldId id="289" r:id="rId40"/>
    <p:sldId id="290" r:id="rId41"/>
    <p:sldId id="307" r:id="rId42"/>
    <p:sldId id="291" r:id="rId43"/>
    <p:sldId id="308" r:id="rId44"/>
    <p:sldId id="294" r:id="rId45"/>
    <p:sldId id="309" r:id="rId46"/>
    <p:sldId id="310" r:id="rId47"/>
    <p:sldId id="311" r:id="rId48"/>
    <p:sldId id="312"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25" autoAdjust="0"/>
    <p:restoredTop sz="94660"/>
  </p:normalViewPr>
  <p:slideViewPr>
    <p:cSldViewPr snapToGrid="0">
      <p:cViewPr varScale="1">
        <p:scale>
          <a:sx n="117" d="100"/>
          <a:sy n="117" d="100"/>
        </p:scale>
        <p:origin x="-43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31444-93CA-4CA4-8FCF-589F93D1C4DC}" type="datetimeFigureOut">
              <a:rPr lang="es-MX" smtClean="0"/>
              <a:t>18/10/2017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A78AE9-D202-45E8-AD74-66E8617C6C71}" type="slidenum">
              <a:rPr lang="es-MX" smtClean="0"/>
              <a:t>‹Nº›</a:t>
            </a:fld>
            <a:endParaRPr lang="es-MX"/>
          </a:p>
        </p:txBody>
      </p:sp>
    </p:spTree>
    <p:extLst>
      <p:ext uri="{BB962C8B-B14F-4D97-AF65-F5344CB8AC3E}">
        <p14:creationId xmlns:p14="http://schemas.microsoft.com/office/powerpoint/2010/main" val="4275550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C955699-92D4-4030-9668-87DF9FD7A808}"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04266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EC70527C-A3B6-4985-AD7A-AA05D892F123}" type="datetime1">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6511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3F9E71C-EAB8-40B7-836D-C4E5E4D4C28A}"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91891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Haga clic para modificar el estilo de texto del patrón</a:t>
            </a:r>
          </a:p>
        </p:txBody>
      </p:sp>
      <p:sp>
        <p:nvSpPr>
          <p:cNvPr id="2" name="Date Placeholder 1"/>
          <p:cNvSpPr>
            <a:spLocks noGrp="1"/>
          </p:cNvSpPr>
          <p:nvPr>
            <p:ph type="dt" sz="half" idx="10"/>
          </p:nvPr>
        </p:nvSpPr>
        <p:spPr/>
        <p:txBody>
          <a:bodyPr/>
          <a:lstStyle/>
          <a:p>
            <a:fld id="{5DFFE0D8-8A1C-46CF-A306-2D76143A781E}" type="datetime1">
              <a:rPr lang="en-US" smtClean="0"/>
              <a:t>10/18/2017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81363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7ABCB0B-29F6-4269-9D4B-9585154DA894}"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07829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91A697-2D46-4478-A23A-B9E18840DA89}"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29660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557E6E3-4446-4178-8E5E-3C8FC54AAD28}"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15617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5388033-60A9-4D80-B0E6-2CB1E106A1BC}" type="datetime1">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64371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89F1852-D501-40AD-AB6C-7A0B9510E63D}" type="datetime1">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2114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8A8C6E9-E1B2-413C-863B-F9BF6DD3D97B}" type="datetime1">
              <a:rPr lang="en-US" smtClean="0"/>
              <a:t>10/18/2017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87511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40F0FAD-05F9-4EF9-99F3-681745158BE5}" type="datetime1">
              <a:rPr lang="en-US" smtClean="0"/>
              <a:t>10/18/2017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14164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9BF74-3087-4148-99A3-231E46F52B10}" type="datetime1">
              <a:rPr lang="en-US" smtClean="0"/>
              <a:t>10/18/2017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967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4B53662-C422-4675-9027-1E39C39C1012}" type="datetime1">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0574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074115C0-EC04-4C4E-B58A-9F30D9123609}" type="datetime1">
              <a:rPr lang="en-US" smtClean="0"/>
              <a:t>10/18/2017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0839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C5ABDEDE-2CD3-4B1F-8613-F8FFEDAC060A}" type="datetime1">
              <a:rPr lang="en-US" smtClean="0"/>
              <a:t>10/18/2017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73113505"/>
      </p:ext>
    </p:extLst>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p:hf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lrodri@udistrital.edu.co"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mailto:lrodri@udistrital.edu.co"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mailto:lrodri@udistrital.edu.co"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users.exa.unicen.edu.ar/~nacosta/fig7_1.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53772" y="933102"/>
            <a:ext cx="10572000" cy="2971051"/>
          </a:xfrm>
        </p:spPr>
        <p:txBody>
          <a:bodyPr/>
          <a:lstStyle/>
          <a:p>
            <a:pPr algn="ctr"/>
            <a:r>
              <a:rPr lang="es-MX" i="1" u="sng" dirty="0"/>
              <a:t>Universidad Autónoma del Estado de México</a:t>
            </a:r>
            <a:r>
              <a:rPr lang="es-MX" i="1" dirty="0"/>
              <a:t/>
            </a:r>
            <a:br>
              <a:rPr lang="es-MX" i="1" dirty="0"/>
            </a:br>
            <a:r>
              <a:rPr lang="es-MX" i="1" dirty="0"/>
              <a:t> Centro Universitario UAEM Ecatepec</a:t>
            </a:r>
            <a:endParaRPr lang="es-MX" dirty="0"/>
          </a:p>
        </p:txBody>
      </p:sp>
      <p:sp>
        <p:nvSpPr>
          <p:cNvPr id="3" name="Subtítulo 2"/>
          <p:cNvSpPr>
            <a:spLocks noGrp="1"/>
          </p:cNvSpPr>
          <p:nvPr>
            <p:ph type="subTitle" idx="1"/>
          </p:nvPr>
        </p:nvSpPr>
        <p:spPr>
          <a:xfrm>
            <a:off x="830783" y="4998027"/>
            <a:ext cx="10572000" cy="530758"/>
          </a:xfrm>
        </p:spPr>
        <p:txBody>
          <a:bodyPr>
            <a:normAutofit fontScale="25000" lnSpcReduction="20000"/>
          </a:bodyPr>
          <a:lstStyle/>
          <a:p>
            <a:pPr algn="ctr"/>
            <a:r>
              <a:rPr lang="es-MX" sz="9600" dirty="0">
                <a:latin typeface="BatangChe" panose="02030609000101010101" pitchFamily="49" charset="-127"/>
                <a:ea typeface="BatangChe" panose="02030609000101010101" pitchFamily="49" charset="-127"/>
              </a:rPr>
              <a:t>UNIDAD DE APRENDIZAJE: Lenguaje Ensamblador.</a:t>
            </a:r>
          </a:p>
          <a:p>
            <a:pPr algn="ctr"/>
            <a:r>
              <a:rPr lang="es-MX" sz="9600" dirty="0">
                <a:latin typeface="BatangChe" panose="02030609000101010101" pitchFamily="49" charset="-127"/>
                <a:ea typeface="BatangChe" panose="02030609000101010101" pitchFamily="49" charset="-127"/>
              </a:rPr>
              <a:t>Autor: Dr. Salvador Juárez López</a:t>
            </a:r>
          </a:p>
          <a:p>
            <a:pPr algn="r"/>
            <a:r>
              <a:rPr lang="es-MX" sz="9600" dirty="0">
                <a:latin typeface="BatangChe" panose="02030609000101010101" pitchFamily="49" charset="-127"/>
                <a:ea typeface="BatangChe" panose="02030609000101010101" pitchFamily="49" charset="-127"/>
              </a:rPr>
              <a:t>Fecha: Agosto 2017</a:t>
            </a:r>
          </a:p>
          <a:p>
            <a:endParaRPr lang="es-MX" dirty="0"/>
          </a:p>
        </p:txBody>
      </p:sp>
      <p:pic>
        <p:nvPicPr>
          <p:cNvPr id="4" name="Imagen 3"/>
          <p:cNvPicPr>
            <a:picLocks noChangeAspect="1"/>
          </p:cNvPicPr>
          <p:nvPr/>
        </p:nvPicPr>
        <p:blipFill>
          <a:blip r:embed="rId2"/>
          <a:stretch>
            <a:fillRect/>
          </a:stretch>
        </p:blipFill>
        <p:spPr>
          <a:xfrm>
            <a:off x="147261" y="446809"/>
            <a:ext cx="1613023" cy="1367441"/>
          </a:xfrm>
          <a:prstGeom prst="rect">
            <a:avLst/>
          </a:prstGeom>
        </p:spPr>
      </p:pic>
    </p:spTree>
    <p:extLst>
      <p:ext uri="{BB962C8B-B14F-4D97-AF65-F5344CB8AC3E}">
        <p14:creationId xmlns:p14="http://schemas.microsoft.com/office/powerpoint/2010/main" val="184255583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5400" dirty="0"/>
              <a:t>Ciclo del Reloj </a:t>
            </a:r>
          </a:p>
        </p:txBody>
      </p:sp>
      <p:sp>
        <p:nvSpPr>
          <p:cNvPr id="3" name="Marcador de contenido 2"/>
          <p:cNvSpPr>
            <a:spLocks noGrp="1"/>
          </p:cNvSpPr>
          <p:nvPr>
            <p:ph idx="1"/>
          </p:nvPr>
        </p:nvSpPr>
        <p:spPr>
          <a:xfrm>
            <a:off x="664234" y="2310046"/>
            <a:ext cx="11240217" cy="1871730"/>
          </a:xfrm>
        </p:spPr>
        <p:txBody>
          <a:bodyPr>
            <a:noAutofit/>
          </a:bodyPr>
          <a:lstStyle/>
          <a:p>
            <a:pPr marL="0" indent="0" algn="just">
              <a:buNone/>
            </a:pPr>
            <a:r>
              <a:rPr lang="es-MX" sz="2000" dirty="0"/>
              <a:t>Es un pulso electromagnético que genera el oscilador de cuarzo presente en todo procesador o microprocesador de computadora. También denominado ciclos por segundo o frecuencia, este término hace referencia a la velocidad del procesador incorporado en la CPU del ordenador, y se mide en </a:t>
            </a:r>
            <a:r>
              <a:rPr lang="es-MX" sz="2000" dirty="0" err="1"/>
              <a:t>megaherzios</a:t>
            </a:r>
            <a:r>
              <a:rPr lang="es-MX" sz="2000" dirty="0"/>
              <a:t> (MHz). </a:t>
            </a:r>
          </a:p>
          <a:p>
            <a:pPr marL="0" indent="0" algn="just">
              <a:buNone/>
            </a:pPr>
            <a:r>
              <a:rPr lang="es-MX" sz="2000" dirty="0"/>
              <a:t>El funcionamiento de este reloj es similar con un metrónomo con su péndulo que oscila de un lado a otro. El intervalo de tiempo que el péndulo tarda en recorrer esa distancia y regresar a su punto inicial se denomina ciclo.</a:t>
            </a:r>
          </a:p>
        </p:txBody>
      </p:sp>
      <p:pic>
        <p:nvPicPr>
          <p:cNvPr id="5" name="Imagen 4"/>
          <p:cNvPicPr>
            <a:picLocks noChangeAspect="1"/>
          </p:cNvPicPr>
          <p:nvPr/>
        </p:nvPicPr>
        <p:blipFill>
          <a:blip r:embed="rId2"/>
          <a:stretch>
            <a:fillRect/>
          </a:stretch>
        </p:blipFill>
        <p:spPr>
          <a:xfrm>
            <a:off x="7617124" y="4639818"/>
            <a:ext cx="2552910" cy="16926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CuadroTexto 5">
            <a:extLst>
              <a:ext uri="{FF2B5EF4-FFF2-40B4-BE49-F238E27FC236}">
                <a16:creationId xmlns="" xmlns:a16="http://schemas.microsoft.com/office/drawing/2014/main" id="{6798ADAB-49C2-4161-B291-F5835ADC8FA9}"/>
              </a:ext>
            </a:extLst>
          </p:cNvPr>
          <p:cNvSpPr txBox="1"/>
          <p:nvPr/>
        </p:nvSpPr>
        <p:spPr>
          <a:xfrm>
            <a:off x="8218556" y="6332508"/>
            <a:ext cx="1951478" cy="369332"/>
          </a:xfrm>
          <a:prstGeom prst="rect">
            <a:avLst/>
          </a:prstGeom>
          <a:noFill/>
        </p:spPr>
        <p:txBody>
          <a:bodyPr wrap="square" rtlCol="0">
            <a:spAutoFit/>
          </a:bodyPr>
          <a:lstStyle/>
          <a:p>
            <a:r>
              <a:rPr lang="es-MX" dirty="0"/>
              <a:t>Figura 6</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258974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2458" y="1900169"/>
            <a:ext cx="10554574" cy="2526359"/>
          </a:xfrm>
        </p:spPr>
        <p:txBody>
          <a:bodyPr>
            <a:normAutofit/>
          </a:bodyPr>
          <a:lstStyle/>
          <a:p>
            <a:pPr marL="0" indent="0" algn="just">
              <a:buNone/>
            </a:pPr>
            <a:r>
              <a:rPr lang="es-MX" sz="2400" dirty="0"/>
              <a:t>A mayor índice de frecuencia, más rápido es el procesador y, en consecuencia, el ordenador. Hace unos años era frecuente encontrar procesadores a 16 MHz, pero hoy en día lo normal es que éstos superen los 120 MHz.</a:t>
            </a:r>
          </a:p>
        </p:txBody>
      </p:sp>
      <p:pic>
        <p:nvPicPr>
          <p:cNvPr id="4" name="Imagen 3"/>
          <p:cNvPicPr>
            <a:picLocks noChangeAspect="1"/>
          </p:cNvPicPr>
          <p:nvPr/>
        </p:nvPicPr>
        <p:blipFill>
          <a:blip r:embed="rId2"/>
          <a:stretch>
            <a:fillRect/>
          </a:stretch>
        </p:blipFill>
        <p:spPr>
          <a:xfrm>
            <a:off x="7415213" y="4062653"/>
            <a:ext cx="2570451" cy="2536064"/>
          </a:xfrm>
          <a:prstGeom prst="rect">
            <a:avLst/>
          </a:prstGeom>
        </p:spPr>
      </p:pic>
      <p:sp>
        <p:nvSpPr>
          <p:cNvPr id="5" name="CuadroTexto 4">
            <a:extLst>
              <a:ext uri="{FF2B5EF4-FFF2-40B4-BE49-F238E27FC236}">
                <a16:creationId xmlns="" xmlns:a16="http://schemas.microsoft.com/office/drawing/2014/main" id="{196AB446-B933-40FD-A6F1-DEC7B3A7B0F1}"/>
              </a:ext>
            </a:extLst>
          </p:cNvPr>
          <p:cNvSpPr txBox="1"/>
          <p:nvPr/>
        </p:nvSpPr>
        <p:spPr>
          <a:xfrm>
            <a:off x="9985664" y="5327956"/>
            <a:ext cx="1951478" cy="369332"/>
          </a:xfrm>
          <a:prstGeom prst="rect">
            <a:avLst/>
          </a:prstGeom>
          <a:noFill/>
        </p:spPr>
        <p:txBody>
          <a:bodyPr wrap="square" rtlCol="0">
            <a:spAutoFit/>
          </a:bodyPr>
          <a:lstStyle/>
          <a:p>
            <a:r>
              <a:rPr lang="es-MX" dirty="0"/>
              <a:t>Figura 7</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123394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El ciclo del reloj consta de:</a:t>
            </a:r>
          </a:p>
        </p:txBody>
      </p:sp>
      <p:sp>
        <p:nvSpPr>
          <p:cNvPr id="3" name="Marcador de contenido 2"/>
          <p:cNvSpPr>
            <a:spLocks noGrp="1"/>
          </p:cNvSpPr>
          <p:nvPr>
            <p:ph idx="1"/>
          </p:nvPr>
        </p:nvSpPr>
        <p:spPr>
          <a:xfrm>
            <a:off x="662849" y="1417638"/>
            <a:ext cx="10554574" cy="3655925"/>
          </a:xfrm>
        </p:spPr>
        <p:txBody>
          <a:bodyPr>
            <a:normAutofit/>
          </a:bodyPr>
          <a:lstStyle/>
          <a:p>
            <a:pPr marL="0" indent="0" algn="just">
              <a:buNone/>
            </a:pPr>
            <a:r>
              <a:rPr lang="es-MX" sz="2400" dirty="0">
                <a:solidFill>
                  <a:srgbClr val="FFC000"/>
                </a:solidFill>
              </a:rPr>
              <a:t>FRECUENCIA:</a:t>
            </a:r>
            <a:r>
              <a:rPr lang="es-MX" sz="2400" dirty="0"/>
              <a:t> Número de veces que se repite una onda en una cantidad de tiempo determinada. Su unidad de medida es el hertzio y la velocidad de los procesadores.</a:t>
            </a:r>
          </a:p>
          <a:p>
            <a:pPr marL="0" indent="0" algn="just">
              <a:buNone/>
            </a:pPr>
            <a:r>
              <a:rPr lang="es-MX" sz="2400" dirty="0">
                <a:solidFill>
                  <a:srgbClr val="FFC000"/>
                </a:solidFill>
              </a:rPr>
              <a:t>CICLO:</a:t>
            </a:r>
            <a:r>
              <a:rPr lang="es-MX" sz="2400" dirty="0"/>
              <a:t> Rutina que ejecuta un conjunto de instrucciones de manera repetitiva hasta que se cumple.</a:t>
            </a:r>
          </a:p>
        </p:txBody>
      </p:sp>
      <p:pic>
        <p:nvPicPr>
          <p:cNvPr id="4" name="Imagen 3"/>
          <p:cNvPicPr>
            <a:picLocks noChangeAspect="1"/>
          </p:cNvPicPr>
          <p:nvPr/>
        </p:nvPicPr>
        <p:blipFill>
          <a:blip r:embed="rId2"/>
          <a:stretch>
            <a:fillRect/>
          </a:stretch>
        </p:blipFill>
        <p:spPr>
          <a:xfrm>
            <a:off x="3866716" y="4295059"/>
            <a:ext cx="3991129" cy="2012222"/>
          </a:xfrm>
          <a:prstGeom prst="rect">
            <a:avLst/>
          </a:prstGeom>
        </p:spPr>
      </p:pic>
      <p:sp>
        <p:nvSpPr>
          <p:cNvPr id="5" name="CuadroTexto 4">
            <a:extLst>
              <a:ext uri="{FF2B5EF4-FFF2-40B4-BE49-F238E27FC236}">
                <a16:creationId xmlns="" xmlns:a16="http://schemas.microsoft.com/office/drawing/2014/main" id="{9F20B413-1F95-4AF5-8C70-90ADFFF10F24}"/>
              </a:ext>
            </a:extLst>
          </p:cNvPr>
          <p:cNvSpPr txBox="1"/>
          <p:nvPr/>
        </p:nvSpPr>
        <p:spPr>
          <a:xfrm>
            <a:off x="8115300" y="5669280"/>
            <a:ext cx="1951478" cy="369332"/>
          </a:xfrm>
          <a:prstGeom prst="rect">
            <a:avLst/>
          </a:prstGeom>
          <a:noFill/>
        </p:spPr>
        <p:txBody>
          <a:bodyPr wrap="square" rtlCol="0">
            <a:spAutoFit/>
          </a:bodyPr>
          <a:lstStyle/>
          <a:p>
            <a:r>
              <a:rPr lang="es-MX" dirty="0"/>
              <a:t>Figura 8</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824958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Ciclo máquina</a:t>
            </a:r>
          </a:p>
        </p:txBody>
      </p:sp>
      <p:sp>
        <p:nvSpPr>
          <p:cNvPr id="3" name="Marcador de contenido 2"/>
          <p:cNvSpPr>
            <a:spLocks noGrp="1"/>
          </p:cNvSpPr>
          <p:nvPr>
            <p:ph idx="1"/>
          </p:nvPr>
        </p:nvSpPr>
        <p:spPr>
          <a:xfrm>
            <a:off x="861143" y="1498718"/>
            <a:ext cx="10554574" cy="3120042"/>
          </a:xfrm>
        </p:spPr>
        <p:txBody>
          <a:bodyPr/>
          <a:lstStyle/>
          <a:p>
            <a:pPr marL="0" indent="0" algn="just">
              <a:buNone/>
            </a:pPr>
            <a:r>
              <a:rPr lang="es-MX" dirty="0"/>
              <a:t>Cuando un microprocesador ejecuta una instrucción, éste realiza una serie de operaciones o tareas básicas llamadas ciclos de máquina. Estas tareas que involucran a las componentes internas del CPU, algunas veces a la memoria o a los puertos de entrada y salida, son coordinadas con las señales de interface generadas en la unidad de control en una secuencia ordenada.</a:t>
            </a:r>
          </a:p>
        </p:txBody>
      </p:sp>
      <p:pic>
        <p:nvPicPr>
          <p:cNvPr id="4" name="Imagen 3"/>
          <p:cNvPicPr>
            <a:picLocks noChangeAspect="1"/>
          </p:cNvPicPr>
          <p:nvPr/>
        </p:nvPicPr>
        <p:blipFill>
          <a:blip r:embed="rId2"/>
          <a:stretch>
            <a:fillRect/>
          </a:stretch>
        </p:blipFill>
        <p:spPr>
          <a:xfrm>
            <a:off x="6481330" y="3841811"/>
            <a:ext cx="4003097" cy="24018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uadroTexto 4">
            <a:extLst>
              <a:ext uri="{FF2B5EF4-FFF2-40B4-BE49-F238E27FC236}">
                <a16:creationId xmlns="" xmlns:a16="http://schemas.microsoft.com/office/drawing/2014/main" id="{927F1DC6-F949-460D-8BC5-8F84FD3811D5}"/>
              </a:ext>
            </a:extLst>
          </p:cNvPr>
          <p:cNvSpPr txBox="1"/>
          <p:nvPr/>
        </p:nvSpPr>
        <p:spPr>
          <a:xfrm>
            <a:off x="10484427" y="5042740"/>
            <a:ext cx="1951478" cy="369332"/>
          </a:xfrm>
          <a:prstGeom prst="rect">
            <a:avLst/>
          </a:prstGeom>
          <a:noFill/>
        </p:spPr>
        <p:txBody>
          <a:bodyPr wrap="square" rtlCol="0">
            <a:spAutoFit/>
          </a:bodyPr>
          <a:lstStyle/>
          <a:p>
            <a:r>
              <a:rPr lang="es-MX" dirty="0"/>
              <a:t>Figura 9</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091655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1373" y="869883"/>
            <a:ext cx="10571998" cy="970450"/>
          </a:xfrm>
        </p:spPr>
        <p:txBody>
          <a:bodyPr/>
          <a:lstStyle/>
          <a:p>
            <a:pPr algn="just"/>
            <a:r>
              <a:rPr lang="es-MX" sz="3200" b="0" dirty="0"/>
              <a:t>Por ejemplo el </a:t>
            </a:r>
            <a:r>
              <a:rPr lang="es-MX" sz="3200" b="0" dirty="0" err="1"/>
              <a:t>Zilog</a:t>
            </a:r>
            <a:r>
              <a:rPr lang="es-MX" sz="3200" b="0" dirty="0"/>
              <a:t> 80 es un microprocesador de 8 bits cuya arquitectura realiza siete diferentes ciclos de máquina:</a:t>
            </a:r>
            <a:endParaRPr lang="es-MX" sz="3200" dirty="0"/>
          </a:p>
        </p:txBody>
      </p:sp>
      <p:sp>
        <p:nvSpPr>
          <p:cNvPr id="3" name="Marcador de contenido 2"/>
          <p:cNvSpPr>
            <a:spLocks noGrp="1"/>
          </p:cNvSpPr>
          <p:nvPr>
            <p:ph idx="1"/>
          </p:nvPr>
        </p:nvSpPr>
        <p:spPr>
          <a:xfrm>
            <a:off x="818712" y="2222287"/>
            <a:ext cx="10554574" cy="3378413"/>
          </a:xfrm>
        </p:spPr>
        <p:txBody>
          <a:bodyPr>
            <a:normAutofit/>
          </a:bodyPr>
          <a:lstStyle/>
          <a:p>
            <a:pPr marL="0" indent="0">
              <a:buNone/>
            </a:pPr>
            <a:r>
              <a:rPr lang="es-MX" dirty="0"/>
              <a:t>1. Búsqueda del código de operación de la instrucción (ciclo M1)</a:t>
            </a:r>
          </a:p>
          <a:p>
            <a:pPr marL="0" indent="0">
              <a:buNone/>
            </a:pPr>
            <a:r>
              <a:rPr lang="es-MX" dirty="0"/>
              <a:t>2. Ciclo de escritura o lectura de datos en y de la memoria.</a:t>
            </a:r>
          </a:p>
          <a:p>
            <a:pPr marL="0" indent="0">
              <a:buNone/>
            </a:pPr>
            <a:r>
              <a:rPr lang="es-MX" dirty="0"/>
              <a:t>3. Ciclos de lectura o escritura en puertos de E/S</a:t>
            </a:r>
          </a:p>
          <a:p>
            <a:pPr marL="0" indent="0">
              <a:buNone/>
            </a:pPr>
            <a:r>
              <a:rPr lang="es-MX" dirty="0"/>
              <a:t>4. Ciclo de petición /concesión de buses.</a:t>
            </a:r>
          </a:p>
          <a:p>
            <a:pPr marL="0" indent="0">
              <a:buNone/>
            </a:pPr>
            <a:r>
              <a:rPr lang="es-MX" dirty="0"/>
              <a:t>5. Ciclo de petición /concesión de interrupciones enmascarables.</a:t>
            </a:r>
          </a:p>
          <a:p>
            <a:pPr marL="0" indent="0">
              <a:buNone/>
            </a:pPr>
            <a:r>
              <a:rPr lang="es-MX" dirty="0"/>
              <a:t>6. Ciclo de petición/ concesión de interrupciones no enmascarables.</a:t>
            </a:r>
          </a:p>
          <a:p>
            <a:pPr marL="0" indent="0">
              <a:buNone/>
            </a:pPr>
            <a:r>
              <a:rPr lang="es-MX" dirty="0"/>
              <a:t>7. Salida de una instrucción HALT.</a:t>
            </a:r>
          </a:p>
        </p:txBody>
      </p:sp>
      <p:pic>
        <p:nvPicPr>
          <p:cNvPr id="4" name="Imagen 3"/>
          <p:cNvPicPr>
            <a:picLocks noChangeAspect="1"/>
          </p:cNvPicPr>
          <p:nvPr/>
        </p:nvPicPr>
        <p:blipFill>
          <a:blip r:embed="rId2"/>
          <a:stretch>
            <a:fillRect/>
          </a:stretch>
        </p:blipFill>
        <p:spPr>
          <a:xfrm>
            <a:off x="9484369" y="1489564"/>
            <a:ext cx="1800224" cy="1437879"/>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a:off x="9959091" y="4267469"/>
            <a:ext cx="1206519" cy="1047815"/>
          </a:xfrm>
          <a:prstGeom prst="ellipse">
            <a:avLst/>
          </a:prstGeom>
          <a:ln>
            <a:noFill/>
          </a:ln>
          <a:effectLst>
            <a:softEdge rad="112500"/>
          </a:effectLst>
        </p:spPr>
      </p:pic>
      <p:pic>
        <p:nvPicPr>
          <p:cNvPr id="6" name="Imagen 5"/>
          <p:cNvPicPr>
            <a:picLocks noChangeAspect="1"/>
          </p:cNvPicPr>
          <p:nvPr/>
        </p:nvPicPr>
        <p:blipFill>
          <a:blip r:embed="rId4"/>
          <a:stretch>
            <a:fillRect/>
          </a:stretch>
        </p:blipFill>
        <p:spPr>
          <a:xfrm>
            <a:off x="9000513" y="2735882"/>
            <a:ext cx="1457257" cy="1457257"/>
          </a:xfrm>
          <a:prstGeom prst="ellipse">
            <a:avLst/>
          </a:prstGeom>
          <a:ln>
            <a:noFill/>
          </a:ln>
          <a:effectLst>
            <a:softEdge rad="112500"/>
          </a:effectLst>
        </p:spPr>
      </p:pic>
      <p:pic>
        <p:nvPicPr>
          <p:cNvPr id="7" name="Imagen 6"/>
          <p:cNvPicPr>
            <a:picLocks noChangeAspect="1"/>
          </p:cNvPicPr>
          <p:nvPr/>
        </p:nvPicPr>
        <p:blipFill>
          <a:blip r:embed="rId5"/>
          <a:stretch>
            <a:fillRect/>
          </a:stretch>
        </p:blipFill>
        <p:spPr>
          <a:xfrm>
            <a:off x="9251253" y="5517603"/>
            <a:ext cx="1206517" cy="1055230"/>
          </a:xfrm>
          <a:prstGeom prst="ellipse">
            <a:avLst/>
          </a:prstGeom>
          <a:ln>
            <a:noFill/>
          </a:ln>
          <a:effectLst>
            <a:softEdge rad="112500"/>
          </a:effectLst>
        </p:spPr>
      </p:pic>
      <p:sp>
        <p:nvSpPr>
          <p:cNvPr id="8" name="CuadroTexto 7">
            <a:extLst>
              <a:ext uri="{FF2B5EF4-FFF2-40B4-BE49-F238E27FC236}">
                <a16:creationId xmlns="" xmlns:a16="http://schemas.microsoft.com/office/drawing/2014/main" id="{DBDA803D-B633-4085-9347-AF353C272726}"/>
              </a:ext>
            </a:extLst>
          </p:cNvPr>
          <p:cNvSpPr txBox="1"/>
          <p:nvPr/>
        </p:nvSpPr>
        <p:spPr>
          <a:xfrm>
            <a:off x="10987346" y="2700819"/>
            <a:ext cx="1951478" cy="369332"/>
          </a:xfrm>
          <a:prstGeom prst="rect">
            <a:avLst/>
          </a:prstGeom>
          <a:noFill/>
        </p:spPr>
        <p:txBody>
          <a:bodyPr wrap="square" rtlCol="0">
            <a:spAutoFit/>
          </a:bodyPr>
          <a:lstStyle/>
          <a:p>
            <a:r>
              <a:rPr lang="es-MX" dirty="0"/>
              <a:t>Figura 10</a:t>
            </a:r>
          </a:p>
        </p:txBody>
      </p:sp>
      <p:sp>
        <p:nvSpPr>
          <p:cNvPr id="9" name="CuadroTexto 8">
            <a:extLst>
              <a:ext uri="{FF2B5EF4-FFF2-40B4-BE49-F238E27FC236}">
                <a16:creationId xmlns="" xmlns:a16="http://schemas.microsoft.com/office/drawing/2014/main" id="{2D455395-B55E-4D3D-9828-58B37D6ADDD5}"/>
              </a:ext>
            </a:extLst>
          </p:cNvPr>
          <p:cNvSpPr txBox="1"/>
          <p:nvPr/>
        </p:nvSpPr>
        <p:spPr>
          <a:xfrm>
            <a:off x="10756818" y="3522494"/>
            <a:ext cx="1951478" cy="369332"/>
          </a:xfrm>
          <a:prstGeom prst="rect">
            <a:avLst/>
          </a:prstGeom>
          <a:noFill/>
        </p:spPr>
        <p:txBody>
          <a:bodyPr wrap="square" rtlCol="0">
            <a:spAutoFit/>
          </a:bodyPr>
          <a:lstStyle/>
          <a:p>
            <a:r>
              <a:rPr lang="es-MX" dirty="0"/>
              <a:t>Figura 11</a:t>
            </a:r>
          </a:p>
        </p:txBody>
      </p:sp>
      <p:sp>
        <p:nvSpPr>
          <p:cNvPr id="10" name="CuadroTexto 9">
            <a:extLst>
              <a:ext uri="{FF2B5EF4-FFF2-40B4-BE49-F238E27FC236}">
                <a16:creationId xmlns="" xmlns:a16="http://schemas.microsoft.com/office/drawing/2014/main" id="{94FFF6B9-B78D-4588-87FC-C43E8C4FEC16}"/>
              </a:ext>
            </a:extLst>
          </p:cNvPr>
          <p:cNvSpPr txBox="1"/>
          <p:nvPr/>
        </p:nvSpPr>
        <p:spPr>
          <a:xfrm>
            <a:off x="10941626" y="5147862"/>
            <a:ext cx="1951478" cy="369332"/>
          </a:xfrm>
          <a:prstGeom prst="rect">
            <a:avLst/>
          </a:prstGeom>
          <a:noFill/>
        </p:spPr>
        <p:txBody>
          <a:bodyPr wrap="square" rtlCol="0">
            <a:spAutoFit/>
          </a:bodyPr>
          <a:lstStyle/>
          <a:p>
            <a:r>
              <a:rPr lang="es-MX" dirty="0"/>
              <a:t>Figura 12</a:t>
            </a:r>
          </a:p>
        </p:txBody>
      </p:sp>
      <p:sp>
        <p:nvSpPr>
          <p:cNvPr id="11" name="CuadroTexto 10">
            <a:extLst>
              <a:ext uri="{FF2B5EF4-FFF2-40B4-BE49-F238E27FC236}">
                <a16:creationId xmlns="" xmlns:a16="http://schemas.microsoft.com/office/drawing/2014/main" id="{9355AFF5-9E60-4BD3-8202-C6649A4EFCBC}"/>
              </a:ext>
            </a:extLst>
          </p:cNvPr>
          <p:cNvSpPr txBox="1"/>
          <p:nvPr/>
        </p:nvSpPr>
        <p:spPr>
          <a:xfrm>
            <a:off x="10756818" y="6296427"/>
            <a:ext cx="1951478" cy="369332"/>
          </a:xfrm>
          <a:prstGeom prst="rect">
            <a:avLst/>
          </a:prstGeom>
          <a:noFill/>
        </p:spPr>
        <p:txBody>
          <a:bodyPr wrap="square" rtlCol="0">
            <a:spAutoFit/>
          </a:bodyPr>
          <a:lstStyle/>
          <a:p>
            <a:r>
              <a:rPr lang="es-MX" dirty="0"/>
              <a:t>Figura 13</a:t>
            </a:r>
          </a:p>
        </p:txBody>
      </p:sp>
      <p:sp>
        <p:nvSpPr>
          <p:cNvPr id="12" name="11 Marcador de número de diapositiva"/>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886337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50228" y="95745"/>
            <a:ext cx="7940824" cy="1790205"/>
          </a:xfrm>
        </p:spPr>
        <p:txBody>
          <a:bodyPr>
            <a:normAutofit/>
          </a:bodyPr>
          <a:lstStyle/>
          <a:p>
            <a:pPr marL="0" indent="0" algn="ctr">
              <a:buNone/>
            </a:pPr>
            <a:r>
              <a:rPr lang="es-MX" sz="4000" b="1" dirty="0"/>
              <a:t>2. Unidad Aritmético Lógica (ALU)</a:t>
            </a:r>
            <a:endParaRPr lang="es-MX" sz="4000" dirty="0"/>
          </a:p>
        </p:txBody>
      </p:sp>
      <p:pic>
        <p:nvPicPr>
          <p:cNvPr id="4" name="Imagen 3"/>
          <p:cNvPicPr>
            <a:picLocks noChangeAspect="1"/>
          </p:cNvPicPr>
          <p:nvPr/>
        </p:nvPicPr>
        <p:blipFill>
          <a:blip r:embed="rId2"/>
          <a:stretch>
            <a:fillRect/>
          </a:stretch>
        </p:blipFill>
        <p:spPr>
          <a:xfrm>
            <a:off x="4746913" y="3044000"/>
            <a:ext cx="2724150" cy="2299897"/>
          </a:xfrm>
          <a:prstGeom prst="ellipse">
            <a:avLst/>
          </a:prstGeom>
          <a:ln>
            <a:noFill/>
          </a:ln>
          <a:effectLst>
            <a:softEdge rad="112500"/>
          </a:effectLst>
        </p:spPr>
      </p:pic>
      <p:sp>
        <p:nvSpPr>
          <p:cNvPr id="5" name="CuadroTexto 4">
            <a:extLst>
              <a:ext uri="{FF2B5EF4-FFF2-40B4-BE49-F238E27FC236}">
                <a16:creationId xmlns="" xmlns:a16="http://schemas.microsoft.com/office/drawing/2014/main" id="{CBF783A1-096C-4E5D-835C-3B5AD8AD411A}"/>
              </a:ext>
            </a:extLst>
          </p:cNvPr>
          <p:cNvSpPr txBox="1"/>
          <p:nvPr/>
        </p:nvSpPr>
        <p:spPr>
          <a:xfrm>
            <a:off x="7018020" y="5823650"/>
            <a:ext cx="1951478" cy="369332"/>
          </a:xfrm>
          <a:prstGeom prst="rect">
            <a:avLst/>
          </a:prstGeom>
          <a:noFill/>
        </p:spPr>
        <p:txBody>
          <a:bodyPr wrap="square" rtlCol="0">
            <a:spAutoFit/>
          </a:bodyPr>
          <a:lstStyle/>
          <a:p>
            <a:r>
              <a:rPr lang="es-MX" dirty="0"/>
              <a:t>Figura 14</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201155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¿Qué es la ALU?</a:t>
            </a:r>
          </a:p>
        </p:txBody>
      </p:sp>
      <p:sp>
        <p:nvSpPr>
          <p:cNvPr id="3" name="Marcador de contenido 2"/>
          <p:cNvSpPr>
            <a:spLocks noGrp="1"/>
          </p:cNvSpPr>
          <p:nvPr>
            <p:ph idx="1"/>
          </p:nvPr>
        </p:nvSpPr>
        <p:spPr>
          <a:xfrm>
            <a:off x="349135" y="1986742"/>
            <a:ext cx="10823169" cy="1872529"/>
          </a:xfrm>
        </p:spPr>
        <p:txBody>
          <a:bodyPr>
            <a:normAutofit/>
          </a:bodyPr>
          <a:lstStyle/>
          <a:p>
            <a:pPr marL="1371600" lvl="3" indent="0" algn="just">
              <a:buNone/>
            </a:pPr>
            <a:r>
              <a:rPr lang="es-MX" sz="2400" dirty="0"/>
              <a:t>Consiste en un circuito digital que permite realizar operaciones aritméticas y lógicas entre dos números.</a:t>
            </a:r>
          </a:p>
        </p:txBody>
      </p:sp>
      <p:sp>
        <p:nvSpPr>
          <p:cNvPr id="4" name="Rectángulo 3"/>
          <p:cNvSpPr/>
          <p:nvPr/>
        </p:nvSpPr>
        <p:spPr>
          <a:xfrm>
            <a:off x="4256116" y="4235254"/>
            <a:ext cx="7528559" cy="2215991"/>
          </a:xfrm>
          <a:prstGeom prst="rect">
            <a:avLst/>
          </a:prstGeom>
        </p:spPr>
        <p:txBody>
          <a:bodyPr wrap="square">
            <a:spAutoFit/>
          </a:bodyPr>
          <a:lstStyle/>
          <a:p>
            <a:pPr algn="just"/>
            <a:r>
              <a:rPr lang="es-MX" sz="2400" dirty="0"/>
              <a:t>En español, la unidad aritmético lógica vendría a ser una especie de circuito que tiene la capacidad de obtener resultados de los operadores lógicos como: adición, substracción OR, NOT, XOR, etc.</a:t>
            </a:r>
          </a:p>
          <a:p>
            <a:endParaRPr lang="es-MX" dirty="0"/>
          </a:p>
        </p:txBody>
      </p:sp>
      <p:pic>
        <p:nvPicPr>
          <p:cNvPr id="6" name="Imagen 5"/>
          <p:cNvPicPr>
            <a:picLocks noChangeAspect="1"/>
          </p:cNvPicPr>
          <p:nvPr/>
        </p:nvPicPr>
        <p:blipFill>
          <a:blip r:embed="rId2"/>
          <a:stretch>
            <a:fillRect/>
          </a:stretch>
        </p:blipFill>
        <p:spPr>
          <a:xfrm rot="21296070">
            <a:off x="1501978" y="3511513"/>
            <a:ext cx="2196046" cy="22455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uadroTexto 6">
            <a:extLst>
              <a:ext uri="{FF2B5EF4-FFF2-40B4-BE49-F238E27FC236}">
                <a16:creationId xmlns="" xmlns:a16="http://schemas.microsoft.com/office/drawing/2014/main" id="{ACC1EE36-6D33-4329-BB9F-E6B5F42E7B00}"/>
              </a:ext>
            </a:extLst>
          </p:cNvPr>
          <p:cNvSpPr txBox="1"/>
          <p:nvPr/>
        </p:nvSpPr>
        <p:spPr>
          <a:xfrm>
            <a:off x="1841391" y="5849584"/>
            <a:ext cx="1951478" cy="369332"/>
          </a:xfrm>
          <a:prstGeom prst="rect">
            <a:avLst/>
          </a:prstGeom>
          <a:noFill/>
        </p:spPr>
        <p:txBody>
          <a:bodyPr wrap="square" rtlCol="0">
            <a:spAutoFit/>
          </a:bodyPr>
          <a:lstStyle/>
          <a:p>
            <a:r>
              <a:rPr lang="es-MX" dirty="0"/>
              <a:t>Figura 15</a:t>
            </a:r>
          </a:p>
        </p:txBody>
      </p:sp>
      <p:sp>
        <p:nvSpPr>
          <p:cNvPr id="5" name="4 Marcador de número de diapositiva"/>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486134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1676" y="1417638"/>
            <a:ext cx="10554574" cy="3636511"/>
          </a:xfrm>
        </p:spPr>
        <p:txBody>
          <a:bodyPr>
            <a:normAutofit/>
          </a:bodyPr>
          <a:lstStyle/>
          <a:p>
            <a:pPr marL="0" indent="0" algn="just">
              <a:buNone/>
            </a:pPr>
            <a:r>
              <a:rPr lang="es-MX" sz="2400" dirty="0"/>
              <a:t>Una ALU puede encontrarse en todo tipo de circuitos y dispositivos electrónicos. Por ejemplo, en un reloj de pulsera digital que permite la adición de un segundo en forma constante. Pero también y en cantidad en un complejo circuito de microprocesador moderno.</a:t>
            </a:r>
            <a:br>
              <a:rPr lang="es-MX" sz="2400" dirty="0"/>
            </a:br>
            <a:endParaRPr lang="es-MX" sz="2400" dirty="0"/>
          </a:p>
        </p:txBody>
      </p:sp>
      <p:pic>
        <p:nvPicPr>
          <p:cNvPr id="2" name="Imagen 1"/>
          <p:cNvPicPr>
            <a:picLocks noChangeAspect="1"/>
          </p:cNvPicPr>
          <p:nvPr/>
        </p:nvPicPr>
        <p:blipFill>
          <a:blip r:embed="rId2"/>
          <a:stretch>
            <a:fillRect/>
          </a:stretch>
        </p:blipFill>
        <p:spPr>
          <a:xfrm>
            <a:off x="1863437" y="4333008"/>
            <a:ext cx="2750127" cy="2062595"/>
          </a:xfrm>
          <a:prstGeom prst="ellipse">
            <a:avLst/>
          </a:prstGeom>
          <a:ln>
            <a:noFill/>
          </a:ln>
          <a:effectLst>
            <a:softEdge rad="112500"/>
          </a:effectLst>
        </p:spPr>
      </p:pic>
      <p:pic>
        <p:nvPicPr>
          <p:cNvPr id="4" name="Imagen 3"/>
          <p:cNvPicPr>
            <a:picLocks noChangeAspect="1"/>
          </p:cNvPicPr>
          <p:nvPr/>
        </p:nvPicPr>
        <p:blipFill>
          <a:blip r:embed="rId3"/>
          <a:stretch>
            <a:fillRect/>
          </a:stretch>
        </p:blipFill>
        <p:spPr>
          <a:xfrm>
            <a:off x="6424179" y="4035967"/>
            <a:ext cx="3228975" cy="20363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uadroTexto 4">
            <a:extLst>
              <a:ext uri="{FF2B5EF4-FFF2-40B4-BE49-F238E27FC236}">
                <a16:creationId xmlns="" xmlns:a16="http://schemas.microsoft.com/office/drawing/2014/main" id="{7BD16AAA-D647-4C51-9DA3-F33AD9D0F1E7}"/>
              </a:ext>
            </a:extLst>
          </p:cNvPr>
          <p:cNvSpPr txBox="1"/>
          <p:nvPr/>
        </p:nvSpPr>
        <p:spPr>
          <a:xfrm>
            <a:off x="7701676" y="6210937"/>
            <a:ext cx="1951478" cy="369332"/>
          </a:xfrm>
          <a:prstGeom prst="rect">
            <a:avLst/>
          </a:prstGeom>
          <a:noFill/>
        </p:spPr>
        <p:txBody>
          <a:bodyPr wrap="square" rtlCol="0">
            <a:spAutoFit/>
          </a:bodyPr>
          <a:lstStyle/>
          <a:p>
            <a:r>
              <a:rPr lang="es-MX" dirty="0"/>
              <a:t>Figura 17</a:t>
            </a:r>
          </a:p>
        </p:txBody>
      </p:sp>
      <p:sp>
        <p:nvSpPr>
          <p:cNvPr id="6" name="CuadroTexto 5">
            <a:extLst>
              <a:ext uri="{FF2B5EF4-FFF2-40B4-BE49-F238E27FC236}">
                <a16:creationId xmlns="" xmlns:a16="http://schemas.microsoft.com/office/drawing/2014/main" id="{EAF25E07-C3AF-45F0-B77D-A18F99CC9800}"/>
              </a:ext>
            </a:extLst>
          </p:cNvPr>
          <p:cNvSpPr txBox="1"/>
          <p:nvPr/>
        </p:nvSpPr>
        <p:spPr>
          <a:xfrm>
            <a:off x="1432560" y="6395603"/>
            <a:ext cx="1951478" cy="369332"/>
          </a:xfrm>
          <a:prstGeom prst="rect">
            <a:avLst/>
          </a:prstGeom>
          <a:noFill/>
        </p:spPr>
        <p:txBody>
          <a:bodyPr wrap="square" rtlCol="0">
            <a:spAutoFit/>
          </a:bodyPr>
          <a:lstStyle/>
          <a:p>
            <a:r>
              <a:rPr lang="es-MX" dirty="0"/>
              <a:t>Figura 16</a:t>
            </a:r>
          </a:p>
        </p:txBody>
      </p:sp>
      <p:sp>
        <p:nvSpPr>
          <p:cNvPr id="7" name="6 Marcador de número de diapositiva"/>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849811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1109" y="1039090"/>
            <a:ext cx="10760223" cy="4653453"/>
          </a:xfrm>
        </p:spPr>
        <p:txBody>
          <a:bodyPr>
            <a:normAutofit/>
          </a:bodyPr>
          <a:lstStyle/>
          <a:p>
            <a:pPr marL="0" indent="0" algn="just">
              <a:buNone/>
            </a:pPr>
            <a:r>
              <a:rPr lang="es-MX" sz="2400" dirty="0"/>
              <a:t>La ALU esta compuesta por un circuito operacional, un registro de entradas, un registro acumulador y un registro de estados. </a:t>
            </a:r>
          </a:p>
          <a:p>
            <a:pPr marL="0" indent="0" algn="just">
              <a:buNone/>
            </a:pPr>
            <a:r>
              <a:rPr lang="es-MX" sz="2400" dirty="0"/>
              <a:t>Estos componentes permiten el correcto funcionamiento de la ALU y, por un ejemplo son responsables de la resolución de operaciones aritméticas de números enteros, operaciones lógicas de bits y otras mas complejas.</a:t>
            </a:r>
          </a:p>
        </p:txBody>
      </p:sp>
      <p:pic>
        <p:nvPicPr>
          <p:cNvPr id="5" name="Imagen 4"/>
          <p:cNvPicPr>
            <a:picLocks noChangeAspect="1"/>
          </p:cNvPicPr>
          <p:nvPr/>
        </p:nvPicPr>
        <p:blipFill>
          <a:blip r:embed="rId2"/>
          <a:stretch>
            <a:fillRect/>
          </a:stretch>
        </p:blipFill>
        <p:spPr>
          <a:xfrm>
            <a:off x="8094027" y="4706427"/>
            <a:ext cx="2694820" cy="1877290"/>
          </a:xfrm>
          <a:prstGeom prst="rect">
            <a:avLst/>
          </a:prstGeom>
        </p:spPr>
      </p:pic>
      <p:pic>
        <p:nvPicPr>
          <p:cNvPr id="6" name="Imagen 5"/>
          <p:cNvPicPr>
            <a:picLocks noChangeAspect="1"/>
          </p:cNvPicPr>
          <p:nvPr/>
        </p:nvPicPr>
        <p:blipFill rotWithShape="1">
          <a:blip r:embed="rId3"/>
          <a:srcRect t="16672"/>
          <a:stretch/>
        </p:blipFill>
        <p:spPr>
          <a:xfrm>
            <a:off x="2425972" y="4706427"/>
            <a:ext cx="3143555" cy="18142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uadroTexto 6">
            <a:extLst>
              <a:ext uri="{FF2B5EF4-FFF2-40B4-BE49-F238E27FC236}">
                <a16:creationId xmlns="" xmlns:a16="http://schemas.microsoft.com/office/drawing/2014/main" id="{866D5268-D423-47CF-A6D2-628CE055321F}"/>
              </a:ext>
            </a:extLst>
          </p:cNvPr>
          <p:cNvSpPr txBox="1"/>
          <p:nvPr/>
        </p:nvSpPr>
        <p:spPr>
          <a:xfrm>
            <a:off x="6791539" y="5682524"/>
            <a:ext cx="1951478" cy="369332"/>
          </a:xfrm>
          <a:prstGeom prst="rect">
            <a:avLst/>
          </a:prstGeom>
          <a:noFill/>
        </p:spPr>
        <p:txBody>
          <a:bodyPr wrap="square" rtlCol="0">
            <a:spAutoFit/>
          </a:bodyPr>
          <a:lstStyle/>
          <a:p>
            <a:r>
              <a:rPr lang="es-MX" dirty="0"/>
              <a:t>Figura 19</a:t>
            </a:r>
          </a:p>
        </p:txBody>
      </p:sp>
      <p:sp>
        <p:nvSpPr>
          <p:cNvPr id="8" name="CuadroTexto 7">
            <a:extLst>
              <a:ext uri="{FF2B5EF4-FFF2-40B4-BE49-F238E27FC236}">
                <a16:creationId xmlns="" xmlns:a16="http://schemas.microsoft.com/office/drawing/2014/main" id="{B9725F73-011F-4787-B14F-11E84C8AE26E}"/>
              </a:ext>
            </a:extLst>
          </p:cNvPr>
          <p:cNvSpPr txBox="1"/>
          <p:nvPr/>
        </p:nvSpPr>
        <p:spPr>
          <a:xfrm>
            <a:off x="1203960" y="5538815"/>
            <a:ext cx="1951478" cy="369332"/>
          </a:xfrm>
          <a:prstGeom prst="rect">
            <a:avLst/>
          </a:prstGeom>
          <a:noFill/>
        </p:spPr>
        <p:txBody>
          <a:bodyPr wrap="square" rtlCol="0">
            <a:spAutoFit/>
          </a:bodyPr>
          <a:lstStyle/>
          <a:p>
            <a:r>
              <a:rPr lang="es-MX" dirty="0"/>
              <a:t>Figura 18</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793024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659"/>
          <a:stretch/>
        </p:blipFill>
        <p:spPr bwMode="auto">
          <a:xfrm>
            <a:off x="7522232" y="4597879"/>
            <a:ext cx="4417803" cy="2089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14" y="1933575"/>
            <a:ext cx="4212027" cy="2061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1526875" y="560717"/>
            <a:ext cx="8850702" cy="1323439"/>
          </a:xfrm>
          <a:prstGeom prst="rect">
            <a:avLst/>
          </a:prstGeom>
          <a:noFill/>
        </p:spPr>
        <p:txBody>
          <a:bodyPr wrap="square" rtlCol="0">
            <a:spAutoFit/>
          </a:bodyPr>
          <a:lstStyle/>
          <a:p>
            <a:pPr algn="just"/>
            <a:r>
              <a:rPr lang="es-MX" sz="4000" dirty="0"/>
              <a:t>Ejemplos de Operadores Lógicos utilizados en la </a:t>
            </a:r>
            <a:r>
              <a:rPr lang="es-MX" sz="4000" dirty="0" err="1"/>
              <a:t>ALU</a:t>
            </a:r>
            <a:endParaRPr lang="es-MX" sz="4000" dirty="0"/>
          </a:p>
        </p:txBody>
      </p:sp>
      <p:sp>
        <p:nvSpPr>
          <p:cNvPr id="8" name="7 CuadroTexto"/>
          <p:cNvSpPr txBox="1"/>
          <p:nvPr/>
        </p:nvSpPr>
        <p:spPr>
          <a:xfrm>
            <a:off x="5615795" y="2165230"/>
            <a:ext cx="6324239" cy="1200329"/>
          </a:xfrm>
          <a:prstGeom prst="rect">
            <a:avLst/>
          </a:prstGeom>
          <a:noFill/>
        </p:spPr>
        <p:txBody>
          <a:bodyPr wrap="square" rtlCol="0">
            <a:spAutoFit/>
          </a:bodyPr>
          <a:lstStyle/>
          <a:p>
            <a:pPr algn="just"/>
            <a:r>
              <a:rPr lang="es-MX" dirty="0"/>
              <a:t>Operador AND que dice que solo existe si ambos A y B existen y no existe en cualquier otro caso.</a:t>
            </a:r>
          </a:p>
          <a:p>
            <a:pPr algn="just"/>
            <a:endParaRPr lang="es-MX" dirty="0"/>
          </a:p>
          <a:p>
            <a:pPr algn="just"/>
            <a:r>
              <a:rPr lang="es-MX" dirty="0"/>
              <a:t>Operador </a:t>
            </a:r>
            <a:r>
              <a:rPr lang="es-MX" dirty="0" err="1"/>
              <a:t>Not</a:t>
            </a:r>
            <a:r>
              <a:rPr lang="es-MX" dirty="0"/>
              <a:t> (Negación), niega el valor de verdad.</a:t>
            </a:r>
          </a:p>
        </p:txBody>
      </p:sp>
      <p:sp>
        <p:nvSpPr>
          <p:cNvPr id="11" name="10 CuadroTexto"/>
          <p:cNvSpPr txBox="1"/>
          <p:nvPr/>
        </p:nvSpPr>
        <p:spPr>
          <a:xfrm>
            <a:off x="854014" y="5042284"/>
            <a:ext cx="6324239" cy="1477328"/>
          </a:xfrm>
          <a:prstGeom prst="rect">
            <a:avLst/>
          </a:prstGeom>
          <a:noFill/>
        </p:spPr>
        <p:txBody>
          <a:bodyPr wrap="square" rtlCol="0">
            <a:spAutoFit/>
          </a:bodyPr>
          <a:lstStyle/>
          <a:p>
            <a:pPr algn="just"/>
            <a:r>
              <a:rPr lang="es-MX" dirty="0"/>
              <a:t>Operador OR que dice que existe si uno u otro A y/o B existe y no existe cuando ambos no existen.</a:t>
            </a:r>
          </a:p>
          <a:p>
            <a:pPr algn="just"/>
            <a:endParaRPr lang="es-MX" dirty="0"/>
          </a:p>
          <a:p>
            <a:pPr algn="just"/>
            <a:r>
              <a:rPr lang="es-MX" dirty="0"/>
              <a:t>Operador XOR, existe cuando uno u otro existe A o B y no existe cuando ambos existen o no existen.</a:t>
            </a:r>
          </a:p>
        </p:txBody>
      </p:sp>
      <p:sp>
        <p:nvSpPr>
          <p:cNvPr id="9" name="CuadroTexto 8">
            <a:extLst>
              <a:ext uri="{FF2B5EF4-FFF2-40B4-BE49-F238E27FC236}">
                <a16:creationId xmlns="" xmlns:a16="http://schemas.microsoft.com/office/drawing/2014/main" id="{B7948438-49C9-4027-987D-13EFB0AC69AB}"/>
              </a:ext>
            </a:extLst>
          </p:cNvPr>
          <p:cNvSpPr txBox="1"/>
          <p:nvPr/>
        </p:nvSpPr>
        <p:spPr>
          <a:xfrm>
            <a:off x="1984288" y="4149451"/>
            <a:ext cx="1951478" cy="369332"/>
          </a:xfrm>
          <a:prstGeom prst="rect">
            <a:avLst/>
          </a:prstGeom>
          <a:noFill/>
        </p:spPr>
        <p:txBody>
          <a:bodyPr wrap="square" rtlCol="0">
            <a:spAutoFit/>
          </a:bodyPr>
          <a:lstStyle/>
          <a:p>
            <a:r>
              <a:rPr lang="es-MX" dirty="0"/>
              <a:t>Figura 20</a:t>
            </a:r>
          </a:p>
        </p:txBody>
      </p:sp>
      <p:sp>
        <p:nvSpPr>
          <p:cNvPr id="10" name="CuadroTexto 9">
            <a:extLst>
              <a:ext uri="{FF2B5EF4-FFF2-40B4-BE49-F238E27FC236}">
                <a16:creationId xmlns="" xmlns:a16="http://schemas.microsoft.com/office/drawing/2014/main" id="{C31EB823-821C-4488-9342-24BA22952FE6}"/>
              </a:ext>
            </a:extLst>
          </p:cNvPr>
          <p:cNvSpPr txBox="1"/>
          <p:nvPr/>
        </p:nvSpPr>
        <p:spPr>
          <a:xfrm>
            <a:off x="9121140" y="4178856"/>
            <a:ext cx="1951478" cy="369332"/>
          </a:xfrm>
          <a:prstGeom prst="rect">
            <a:avLst/>
          </a:prstGeom>
          <a:noFill/>
        </p:spPr>
        <p:txBody>
          <a:bodyPr wrap="square" rtlCol="0">
            <a:spAutoFit/>
          </a:bodyPr>
          <a:lstStyle/>
          <a:p>
            <a:r>
              <a:rPr lang="es-MX" dirty="0"/>
              <a:t>Figura 21</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1661828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50497" y="2229521"/>
            <a:ext cx="10912415" cy="2246769"/>
          </a:xfrm>
          <a:prstGeom prst="rect">
            <a:avLst/>
          </a:prstGeom>
        </p:spPr>
        <p:txBody>
          <a:bodyPr wrap="square">
            <a:spAutoFit/>
          </a:bodyPr>
          <a:lstStyle/>
          <a:p>
            <a:pPr algn="just"/>
            <a:r>
              <a:rPr lang="es-MX" sz="2800" dirty="0"/>
              <a:t>A pesar del auge de los lenguajes de alto nivel con los cuales se pueden realizar programas poderosos bajo ambientes PC (u otras plataformas) </a:t>
            </a:r>
            <a:r>
              <a:rPr lang="es-MX" sz="2800" dirty="0" smtClean="0"/>
              <a:t>se propone </a:t>
            </a:r>
            <a:r>
              <a:rPr lang="es-MX" sz="2800" dirty="0"/>
              <a:t>en esta unidad de aprendizaje enseñar al alumno que existe otro tipo de programación hasta cierto punto olvidado por los desarrolladores </a:t>
            </a:r>
            <a:r>
              <a:rPr lang="es-MX" sz="2800" dirty="0" smtClean="0"/>
              <a:t>de software </a:t>
            </a:r>
            <a:r>
              <a:rPr lang="es-MX" sz="2800" dirty="0"/>
              <a:t>denominado lenguaje ensamblador</a:t>
            </a:r>
            <a:r>
              <a:rPr lang="es-MX" sz="2800" dirty="0" smtClean="0"/>
              <a:t>.</a:t>
            </a:r>
            <a:endParaRPr lang="es-MX" sz="2800" dirty="0"/>
          </a:p>
        </p:txBody>
      </p:sp>
      <p:sp>
        <p:nvSpPr>
          <p:cNvPr id="5" name="Título 1"/>
          <p:cNvSpPr txBox="1">
            <a:spLocks/>
          </p:cNvSpPr>
          <p:nvPr/>
        </p:nvSpPr>
        <p:spPr>
          <a:xfrm>
            <a:off x="1141412" y="370868"/>
            <a:ext cx="9905998" cy="1478570"/>
          </a:xfrm>
          <a:prstGeom prst="rect">
            <a:avLst/>
          </a:prstGeom>
        </p:spPr>
        <p:txBody>
          <a:bodyP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es-MX" sz="5400" dirty="0" smtClean="0"/>
              <a:t>PRESENTACIÓN </a:t>
            </a:r>
            <a:endParaRPr lang="es-MX" sz="5400" dirty="0"/>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340110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18712" y="2222288"/>
            <a:ext cx="10554574" cy="2586476"/>
          </a:xfrm>
        </p:spPr>
        <p:txBody>
          <a:bodyPr>
            <a:normAutofit/>
          </a:bodyPr>
          <a:lstStyle/>
          <a:p>
            <a:pPr marL="0" indent="0" algn="just">
              <a:buNone/>
            </a:pPr>
            <a:r>
              <a:rPr lang="es-MX" sz="2000" dirty="0"/>
              <a:t>Leer del capítulo 5 del libro (paginas 148-165): Microprocesadores Intel Arquitectura, Programación e Interfaz, Séptima edición, Barry B. Brey, Ed Person Prentice Hall. Al terminar la lectura realizar un mapa mental de las operaciones aritméticas: suma, resta, multiplicación, división, comparación y negación.</a:t>
            </a:r>
          </a:p>
          <a:p>
            <a:pPr marL="0" indent="0" algn="just">
              <a:buNone/>
            </a:pPr>
            <a:endParaRPr lang="es-MX" sz="2000" dirty="0"/>
          </a:p>
        </p:txBody>
      </p:sp>
      <p:sp>
        <p:nvSpPr>
          <p:cNvPr id="5" name="4 CuadroTexto"/>
          <p:cNvSpPr txBox="1"/>
          <p:nvPr/>
        </p:nvSpPr>
        <p:spPr>
          <a:xfrm>
            <a:off x="914400" y="228600"/>
            <a:ext cx="10197193" cy="830997"/>
          </a:xfrm>
          <a:prstGeom prst="rect">
            <a:avLst/>
          </a:prstGeom>
          <a:noFill/>
        </p:spPr>
        <p:txBody>
          <a:bodyPr wrap="square" rtlCol="0">
            <a:spAutoFit/>
          </a:bodyPr>
          <a:lstStyle/>
          <a:p>
            <a:pPr algn="ctr"/>
            <a:r>
              <a:rPr lang="es-MX" sz="4800" b="1" dirty="0"/>
              <a:t>Actividad 1</a:t>
            </a:r>
          </a:p>
        </p:txBody>
      </p:sp>
      <p:sp>
        <p:nvSpPr>
          <p:cNvPr id="4" name="3 Rectángulo"/>
          <p:cNvSpPr/>
          <p:nvPr/>
        </p:nvSpPr>
        <p:spPr>
          <a:xfrm>
            <a:off x="353786" y="5577202"/>
            <a:ext cx="6096000" cy="1169551"/>
          </a:xfrm>
          <a:prstGeom prst="rect">
            <a:avLst/>
          </a:prstGeom>
        </p:spPr>
        <p:txBody>
          <a:bodyPr>
            <a:spAutoFit/>
          </a:bodyPr>
          <a:lstStyle/>
          <a:p>
            <a:pPr algn="just"/>
            <a:r>
              <a:rPr lang="es-MX" sz="1400" dirty="0">
                <a:solidFill>
                  <a:srgbClr val="FFFF00"/>
                </a:solidFill>
              </a:rPr>
              <a:t>Nota: Recuerden que un mapa mental es un diagrama usado para representar las palabras, ideas, y conceptos ligados y dispuestos radialmente alrededor de una palabra clave o de una idea central. Los mapas mentales son un método muy eficaz para extraer y memorizar información.</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2724392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18712" y="2222287"/>
            <a:ext cx="10554574" cy="2962034"/>
          </a:xfrm>
        </p:spPr>
        <p:txBody>
          <a:bodyPr>
            <a:normAutofit/>
          </a:bodyPr>
          <a:lstStyle/>
          <a:p>
            <a:pPr marL="0" indent="0" algn="just">
              <a:buNone/>
            </a:pPr>
            <a:r>
              <a:rPr lang="es-MX" sz="2000" dirty="0"/>
              <a:t>Leer del capítulo 5 del libro (paginas 166-172): Microprocesadores Intel Arquitectura, Programación e Interfaz, Séptima edición, Barry B. Brey, Ed Person Prentice Hall. Al terminar la lectura realizar un mapa mental de las instrucciones lógicas básicas: AND, </a:t>
            </a:r>
            <a:r>
              <a:rPr lang="es-MX" sz="2000" dirty="0" err="1"/>
              <a:t>OR</a:t>
            </a:r>
            <a:r>
              <a:rPr lang="es-MX" sz="2000" dirty="0"/>
              <a:t>, </a:t>
            </a:r>
            <a:r>
              <a:rPr lang="es-MX" sz="2000" dirty="0" err="1"/>
              <a:t>XOR</a:t>
            </a:r>
            <a:r>
              <a:rPr lang="es-MX" sz="2000" dirty="0"/>
              <a:t>, </a:t>
            </a:r>
            <a:r>
              <a:rPr lang="es-MX" sz="2000" dirty="0" err="1"/>
              <a:t>NOT</a:t>
            </a:r>
            <a:r>
              <a:rPr lang="es-MX" sz="2000" dirty="0"/>
              <a:t> y </a:t>
            </a:r>
            <a:r>
              <a:rPr lang="es-MX" sz="2000" dirty="0" err="1"/>
              <a:t>NEG</a:t>
            </a:r>
            <a:r>
              <a:rPr lang="es-MX" sz="2000" dirty="0"/>
              <a:t>.</a:t>
            </a:r>
          </a:p>
          <a:p>
            <a:pPr marL="0" indent="0" algn="just">
              <a:buNone/>
            </a:pPr>
            <a:endParaRPr lang="es-MX" sz="2000" dirty="0"/>
          </a:p>
          <a:p>
            <a:pPr marL="0" indent="0" algn="just">
              <a:buNone/>
            </a:pPr>
            <a:endParaRPr lang="es-MX" dirty="0"/>
          </a:p>
        </p:txBody>
      </p:sp>
      <p:sp>
        <p:nvSpPr>
          <p:cNvPr id="5" name="4 CuadroTexto"/>
          <p:cNvSpPr txBox="1"/>
          <p:nvPr/>
        </p:nvSpPr>
        <p:spPr>
          <a:xfrm>
            <a:off x="914400" y="228600"/>
            <a:ext cx="10197193" cy="830997"/>
          </a:xfrm>
          <a:prstGeom prst="rect">
            <a:avLst/>
          </a:prstGeom>
          <a:noFill/>
        </p:spPr>
        <p:txBody>
          <a:bodyPr wrap="square" rtlCol="0">
            <a:spAutoFit/>
          </a:bodyPr>
          <a:lstStyle/>
          <a:p>
            <a:pPr algn="ctr"/>
            <a:r>
              <a:rPr lang="es-MX" sz="4800" b="1" dirty="0"/>
              <a:t>Actividad 2</a:t>
            </a:r>
          </a:p>
        </p:txBody>
      </p:sp>
      <p:sp>
        <p:nvSpPr>
          <p:cNvPr id="4" name="3 Rectángulo"/>
          <p:cNvSpPr/>
          <p:nvPr/>
        </p:nvSpPr>
        <p:spPr>
          <a:xfrm>
            <a:off x="353786" y="5577202"/>
            <a:ext cx="6096000" cy="1169551"/>
          </a:xfrm>
          <a:prstGeom prst="rect">
            <a:avLst/>
          </a:prstGeom>
        </p:spPr>
        <p:txBody>
          <a:bodyPr>
            <a:spAutoFit/>
          </a:bodyPr>
          <a:lstStyle/>
          <a:p>
            <a:pPr algn="just"/>
            <a:r>
              <a:rPr lang="es-MX" sz="1400" dirty="0">
                <a:solidFill>
                  <a:srgbClr val="FFFF00"/>
                </a:solidFill>
              </a:rPr>
              <a:t>Nota: Recuerden que un mapa mental es un diagrama usado para representar las palabras, ideas, y conceptos ligados y dispuestos radialmente alrededor de una palabra clave o de una idea central. Los mapas mentales son un método muy eficaz para extraer y memorizar información.</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858790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9218" y="2483807"/>
            <a:ext cx="10571998" cy="970450"/>
          </a:xfrm>
        </p:spPr>
        <p:txBody>
          <a:bodyPr/>
          <a:lstStyle/>
          <a:p>
            <a:pPr algn="ctr"/>
            <a:r>
              <a:rPr lang="es-MX" sz="4400" dirty="0"/>
              <a:t>3. Registros de uso especifico </a:t>
            </a:r>
          </a:p>
        </p:txBody>
      </p:sp>
      <p:pic>
        <p:nvPicPr>
          <p:cNvPr id="4" name="Imagen 3"/>
          <p:cNvPicPr>
            <a:picLocks noChangeAspect="1"/>
          </p:cNvPicPr>
          <p:nvPr/>
        </p:nvPicPr>
        <p:blipFill>
          <a:blip r:embed="rId2"/>
          <a:stretch>
            <a:fillRect/>
          </a:stretch>
        </p:blipFill>
        <p:spPr>
          <a:xfrm>
            <a:off x="5239368" y="3831106"/>
            <a:ext cx="2381250" cy="2047875"/>
          </a:xfrm>
          <a:prstGeom prst="rect">
            <a:avLst/>
          </a:prstGeom>
        </p:spPr>
      </p:pic>
      <p:pic>
        <p:nvPicPr>
          <p:cNvPr id="6" name="Imagen 5"/>
          <p:cNvPicPr>
            <a:picLocks noChangeAspect="1"/>
          </p:cNvPicPr>
          <p:nvPr/>
        </p:nvPicPr>
        <p:blipFill>
          <a:blip r:embed="rId3"/>
          <a:stretch>
            <a:fillRect/>
          </a:stretch>
        </p:blipFill>
        <p:spPr>
          <a:xfrm>
            <a:off x="10235046" y="2483807"/>
            <a:ext cx="922626" cy="922626"/>
          </a:xfrm>
          <a:prstGeom prst="rect">
            <a:avLst/>
          </a:prstGeom>
        </p:spPr>
      </p:pic>
      <p:sp>
        <p:nvSpPr>
          <p:cNvPr id="5" name="CuadroTexto 4">
            <a:extLst>
              <a:ext uri="{FF2B5EF4-FFF2-40B4-BE49-F238E27FC236}">
                <a16:creationId xmlns="" xmlns:a16="http://schemas.microsoft.com/office/drawing/2014/main" id="{D30D245B-3E30-4C55-8625-79D20C57DE82}"/>
              </a:ext>
            </a:extLst>
          </p:cNvPr>
          <p:cNvSpPr txBox="1"/>
          <p:nvPr/>
        </p:nvSpPr>
        <p:spPr>
          <a:xfrm>
            <a:off x="5669140" y="6071164"/>
            <a:ext cx="1951478" cy="369332"/>
          </a:xfrm>
          <a:prstGeom prst="rect">
            <a:avLst/>
          </a:prstGeom>
          <a:noFill/>
        </p:spPr>
        <p:txBody>
          <a:bodyPr wrap="square" rtlCol="0">
            <a:spAutoFit/>
          </a:bodyPr>
          <a:lstStyle/>
          <a:p>
            <a:r>
              <a:rPr lang="es-MX" dirty="0"/>
              <a:t>Figura 22</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714624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¿Qué son los registros de uso especifico ?</a:t>
            </a:r>
          </a:p>
        </p:txBody>
      </p:sp>
      <p:sp>
        <p:nvSpPr>
          <p:cNvPr id="3" name="Marcador de contenido 2"/>
          <p:cNvSpPr>
            <a:spLocks noGrp="1"/>
          </p:cNvSpPr>
          <p:nvPr>
            <p:ph idx="1"/>
          </p:nvPr>
        </p:nvSpPr>
        <p:spPr>
          <a:xfrm>
            <a:off x="124691" y="1227985"/>
            <a:ext cx="7845136" cy="4123517"/>
          </a:xfrm>
        </p:spPr>
        <p:txBody>
          <a:bodyPr/>
          <a:lstStyle/>
          <a:p>
            <a:pPr marL="0" indent="0" algn="just">
              <a:buNone/>
            </a:pPr>
            <a:r>
              <a:rPr lang="es-MX" dirty="0"/>
              <a:t>Permiten llevar un récord de estado del procesador en todo momento. Los mas importantes son:</a:t>
            </a:r>
          </a:p>
          <a:p>
            <a:pPr marL="0" indent="0" algn="just">
              <a:buNone/>
            </a:pPr>
            <a:endParaRPr lang="es-MX" dirty="0"/>
          </a:p>
          <a:p>
            <a:pPr>
              <a:buFont typeface="Wingdings" panose="05000000000000000000" pitchFamily="2" charset="2"/>
              <a:buChar char="ü"/>
            </a:pPr>
            <a:r>
              <a:rPr lang="es-MX" dirty="0"/>
              <a:t>El contador  de programa (PC)</a:t>
            </a:r>
          </a:p>
          <a:p>
            <a:pPr>
              <a:buFont typeface="Wingdings" panose="05000000000000000000" pitchFamily="2" charset="2"/>
              <a:buChar char="ü"/>
            </a:pPr>
            <a:r>
              <a:rPr lang="es-MX" dirty="0"/>
              <a:t>El registro de banderas</a:t>
            </a:r>
          </a:p>
          <a:p>
            <a:pPr>
              <a:buFont typeface="Wingdings" panose="05000000000000000000" pitchFamily="2" charset="2"/>
              <a:buChar char="ü"/>
            </a:pPr>
            <a:r>
              <a:rPr lang="es-MX" dirty="0"/>
              <a:t>Puntador de pilas (SP)</a:t>
            </a:r>
          </a:p>
        </p:txBody>
      </p:sp>
      <p:pic>
        <p:nvPicPr>
          <p:cNvPr id="4" name="Imagen 3"/>
          <p:cNvPicPr>
            <a:picLocks noChangeAspect="1"/>
          </p:cNvPicPr>
          <p:nvPr/>
        </p:nvPicPr>
        <p:blipFill>
          <a:blip r:embed="rId2"/>
          <a:stretch>
            <a:fillRect/>
          </a:stretch>
        </p:blipFill>
        <p:spPr>
          <a:xfrm>
            <a:off x="8105588" y="4857430"/>
            <a:ext cx="1767698" cy="1623700"/>
          </a:xfrm>
          <a:prstGeom prst="rect">
            <a:avLst/>
          </a:prstGeom>
        </p:spPr>
      </p:pic>
      <p:pic>
        <p:nvPicPr>
          <p:cNvPr id="5" name="Imagen 4"/>
          <p:cNvPicPr>
            <a:picLocks noChangeAspect="1"/>
          </p:cNvPicPr>
          <p:nvPr/>
        </p:nvPicPr>
        <p:blipFill rotWithShape="1">
          <a:blip r:embed="rId3"/>
          <a:srcRect t="25454" b="21136"/>
          <a:stretch/>
        </p:blipFill>
        <p:spPr>
          <a:xfrm>
            <a:off x="8105588" y="2129529"/>
            <a:ext cx="3276410" cy="2111397"/>
          </a:xfrm>
          <a:prstGeom prst="rect">
            <a:avLst/>
          </a:prstGeom>
        </p:spPr>
      </p:pic>
      <p:sp>
        <p:nvSpPr>
          <p:cNvPr id="6" name="CuadroTexto 5">
            <a:extLst>
              <a:ext uri="{FF2B5EF4-FFF2-40B4-BE49-F238E27FC236}">
                <a16:creationId xmlns="" xmlns:a16="http://schemas.microsoft.com/office/drawing/2014/main" id="{E84B6279-8DE5-4AE8-9B38-DE684C7E00DC}"/>
              </a:ext>
            </a:extLst>
          </p:cNvPr>
          <p:cNvSpPr txBox="1"/>
          <p:nvPr/>
        </p:nvSpPr>
        <p:spPr>
          <a:xfrm>
            <a:off x="9873286" y="5374362"/>
            <a:ext cx="1951478" cy="369332"/>
          </a:xfrm>
          <a:prstGeom prst="rect">
            <a:avLst/>
          </a:prstGeom>
          <a:noFill/>
        </p:spPr>
        <p:txBody>
          <a:bodyPr wrap="square" rtlCol="0">
            <a:spAutoFit/>
          </a:bodyPr>
          <a:lstStyle/>
          <a:p>
            <a:r>
              <a:rPr lang="es-MX" dirty="0"/>
              <a:t>Figura 24</a:t>
            </a:r>
          </a:p>
        </p:txBody>
      </p:sp>
      <p:sp>
        <p:nvSpPr>
          <p:cNvPr id="7" name="CuadroTexto 6">
            <a:extLst>
              <a:ext uri="{FF2B5EF4-FFF2-40B4-BE49-F238E27FC236}">
                <a16:creationId xmlns="" xmlns:a16="http://schemas.microsoft.com/office/drawing/2014/main" id="{FB272BB5-DB03-42C7-A4F4-2876B499FF69}"/>
              </a:ext>
            </a:extLst>
          </p:cNvPr>
          <p:cNvSpPr txBox="1"/>
          <p:nvPr/>
        </p:nvSpPr>
        <p:spPr>
          <a:xfrm>
            <a:off x="8700173" y="4325212"/>
            <a:ext cx="1951478" cy="369332"/>
          </a:xfrm>
          <a:prstGeom prst="rect">
            <a:avLst/>
          </a:prstGeom>
          <a:noFill/>
        </p:spPr>
        <p:txBody>
          <a:bodyPr wrap="square" rtlCol="0">
            <a:spAutoFit/>
          </a:bodyPr>
          <a:lstStyle/>
          <a:p>
            <a:r>
              <a:rPr lang="es-MX" dirty="0"/>
              <a:t>Figura 23</a:t>
            </a:r>
          </a:p>
        </p:txBody>
      </p:sp>
      <p:sp>
        <p:nvSpPr>
          <p:cNvPr id="8" name="7 Marcador de número de diapositiva"/>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949744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Contador de programa</a:t>
            </a:r>
          </a:p>
        </p:txBody>
      </p:sp>
      <p:sp>
        <p:nvSpPr>
          <p:cNvPr id="3" name="Marcador de contenido 2"/>
          <p:cNvSpPr>
            <a:spLocks noGrp="1"/>
          </p:cNvSpPr>
          <p:nvPr>
            <p:ph idx="1"/>
          </p:nvPr>
        </p:nvSpPr>
        <p:spPr>
          <a:xfrm>
            <a:off x="6012872" y="1417638"/>
            <a:ext cx="5519743" cy="3636511"/>
          </a:xfrm>
        </p:spPr>
        <p:txBody>
          <a:bodyPr>
            <a:normAutofit/>
          </a:bodyPr>
          <a:lstStyle/>
          <a:p>
            <a:pPr marL="0" indent="0" algn="just">
              <a:buNone/>
            </a:pPr>
            <a:r>
              <a:rPr lang="es-MX" sz="2000" dirty="0"/>
              <a:t>El contador de programa es un registro que siempre apunta a la dirección en memoria del programa que se esta ejecutando y su valor es incrementado en 1 en cada ciclo, excepto cuando una instrucción de salto es ejecutada.</a:t>
            </a:r>
          </a:p>
        </p:txBody>
      </p:sp>
      <p:pic>
        <p:nvPicPr>
          <p:cNvPr id="4" name="Imagen 3"/>
          <p:cNvPicPr>
            <a:picLocks noChangeAspect="1"/>
          </p:cNvPicPr>
          <p:nvPr/>
        </p:nvPicPr>
        <p:blipFill>
          <a:blip r:embed="rId2"/>
          <a:stretch>
            <a:fillRect/>
          </a:stretch>
        </p:blipFill>
        <p:spPr>
          <a:xfrm>
            <a:off x="810000" y="2827835"/>
            <a:ext cx="4418085" cy="244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uadroTexto 4">
            <a:extLst>
              <a:ext uri="{FF2B5EF4-FFF2-40B4-BE49-F238E27FC236}">
                <a16:creationId xmlns="" xmlns:a16="http://schemas.microsoft.com/office/drawing/2014/main" id="{7FB741B2-5154-4AB3-B665-650DA486A3BA}"/>
              </a:ext>
            </a:extLst>
          </p:cNvPr>
          <p:cNvSpPr txBox="1"/>
          <p:nvPr/>
        </p:nvSpPr>
        <p:spPr>
          <a:xfrm>
            <a:off x="2331720" y="5268191"/>
            <a:ext cx="1951478" cy="369332"/>
          </a:xfrm>
          <a:prstGeom prst="rect">
            <a:avLst/>
          </a:prstGeom>
          <a:noFill/>
        </p:spPr>
        <p:txBody>
          <a:bodyPr wrap="square" rtlCol="0">
            <a:spAutoFit/>
          </a:bodyPr>
          <a:lstStyle/>
          <a:p>
            <a:r>
              <a:rPr lang="es-MX" dirty="0"/>
              <a:t>Figura 25</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536304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Registro de banderas </a:t>
            </a:r>
          </a:p>
        </p:txBody>
      </p:sp>
      <p:sp>
        <p:nvSpPr>
          <p:cNvPr id="3" name="Marcador de contenido 2"/>
          <p:cNvSpPr>
            <a:spLocks noGrp="1"/>
          </p:cNvSpPr>
          <p:nvPr>
            <p:ph idx="1"/>
          </p:nvPr>
        </p:nvSpPr>
        <p:spPr>
          <a:xfrm>
            <a:off x="600503" y="2128769"/>
            <a:ext cx="11452952" cy="3636511"/>
          </a:xfrm>
        </p:spPr>
        <p:txBody>
          <a:bodyPr/>
          <a:lstStyle/>
          <a:p>
            <a:pPr marL="0" indent="0" algn="just">
              <a:buNone/>
            </a:pPr>
            <a:r>
              <a:rPr lang="es-MX" dirty="0"/>
              <a:t>Como su nombre lo sugiere, guarda el estado de las diferentes banderas que son modificadas por eventos específicos como operaciones aritmético-lógicas, interrupciones y “</a:t>
            </a:r>
            <a:r>
              <a:rPr lang="es-MX" dirty="0" err="1"/>
              <a:t>overflow</a:t>
            </a:r>
            <a:r>
              <a:rPr lang="es-MX" dirty="0"/>
              <a:t>” de registros, entre otras.</a:t>
            </a:r>
          </a:p>
          <a:p>
            <a:pPr marL="0" indent="0">
              <a:buNone/>
            </a:pPr>
            <a:endParaRPr lang="es-MX" dirty="0"/>
          </a:p>
          <a:p>
            <a:pPr marL="0" indent="0">
              <a:buNone/>
            </a:pPr>
            <a:r>
              <a:rPr lang="es-MX" dirty="0"/>
              <a:t>Las banderas más importantes son: </a:t>
            </a:r>
          </a:p>
          <a:p>
            <a:pPr>
              <a:buFont typeface="Wingdings" panose="05000000000000000000" pitchFamily="2" charset="2"/>
              <a:buChar char="v"/>
            </a:pPr>
            <a:r>
              <a:rPr lang="es-MX" dirty="0"/>
              <a:t>La bandera de signo (SF)</a:t>
            </a:r>
          </a:p>
          <a:p>
            <a:pPr>
              <a:buFont typeface="Wingdings" panose="05000000000000000000" pitchFamily="2" charset="2"/>
              <a:buChar char="v"/>
            </a:pPr>
            <a:r>
              <a:rPr lang="es-MX" dirty="0"/>
              <a:t>La bandera de cero(ZF)</a:t>
            </a:r>
          </a:p>
          <a:p>
            <a:pPr>
              <a:buFont typeface="Wingdings" panose="05000000000000000000" pitchFamily="2" charset="2"/>
              <a:buChar char="v"/>
            </a:pPr>
            <a:r>
              <a:rPr lang="es-MX" dirty="0"/>
              <a:t>La bandera de acarreo(CF)</a:t>
            </a:r>
          </a:p>
          <a:p>
            <a:pPr>
              <a:buFont typeface="Wingdings" panose="05000000000000000000" pitchFamily="2" charset="2"/>
              <a:buChar char="v"/>
            </a:pPr>
            <a:r>
              <a:rPr lang="es-MX" dirty="0"/>
              <a:t>Bandera de interrupción (IF)</a:t>
            </a:r>
          </a:p>
        </p:txBody>
      </p:sp>
      <p:pic>
        <p:nvPicPr>
          <p:cNvPr id="5" name="Imagen 4"/>
          <p:cNvPicPr>
            <a:picLocks noChangeAspect="1"/>
          </p:cNvPicPr>
          <p:nvPr/>
        </p:nvPicPr>
        <p:blipFill>
          <a:blip r:embed="rId2"/>
          <a:stretch>
            <a:fillRect/>
          </a:stretch>
        </p:blipFill>
        <p:spPr>
          <a:xfrm>
            <a:off x="8944031" y="3418609"/>
            <a:ext cx="2437967" cy="3250622"/>
          </a:xfrm>
          <a:prstGeom prst="rect">
            <a:avLst/>
          </a:prstGeom>
        </p:spPr>
      </p:pic>
      <p:sp>
        <p:nvSpPr>
          <p:cNvPr id="6" name="CuadroTexto 5">
            <a:extLst>
              <a:ext uri="{FF2B5EF4-FFF2-40B4-BE49-F238E27FC236}">
                <a16:creationId xmlns="" xmlns:a16="http://schemas.microsoft.com/office/drawing/2014/main" id="{21D00ABE-8BF6-42DA-B72D-21BDDF908153}"/>
              </a:ext>
            </a:extLst>
          </p:cNvPr>
          <p:cNvSpPr txBox="1"/>
          <p:nvPr/>
        </p:nvSpPr>
        <p:spPr>
          <a:xfrm>
            <a:off x="7749540" y="5847923"/>
            <a:ext cx="1951478" cy="369332"/>
          </a:xfrm>
          <a:prstGeom prst="rect">
            <a:avLst/>
          </a:prstGeom>
          <a:noFill/>
        </p:spPr>
        <p:txBody>
          <a:bodyPr wrap="square" rtlCol="0">
            <a:spAutoFit/>
          </a:bodyPr>
          <a:lstStyle/>
          <a:p>
            <a:r>
              <a:rPr lang="es-MX" dirty="0"/>
              <a:t>Figura 26</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816276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Apuntador de pila </a:t>
            </a:r>
          </a:p>
        </p:txBody>
      </p:sp>
      <p:sp>
        <p:nvSpPr>
          <p:cNvPr id="3" name="Marcador de contenido 2"/>
          <p:cNvSpPr>
            <a:spLocks noGrp="1"/>
          </p:cNvSpPr>
          <p:nvPr>
            <p:ph idx="1"/>
          </p:nvPr>
        </p:nvSpPr>
        <p:spPr>
          <a:xfrm>
            <a:off x="529936" y="1276715"/>
            <a:ext cx="10941628" cy="3636511"/>
          </a:xfrm>
        </p:spPr>
        <p:txBody>
          <a:bodyPr>
            <a:normAutofit/>
          </a:bodyPr>
          <a:lstStyle/>
          <a:p>
            <a:pPr marL="0" indent="0" algn="just">
              <a:buNone/>
            </a:pPr>
            <a:r>
              <a:rPr lang="es-MX" sz="2000" dirty="0"/>
              <a:t>Guarda la dirección de memoria mas reciente usada por la pila. La pila es un espacio reservado en memoria usado para guardar el estado del procesador cuando se llaman subrutinas o cuando el programa agota los registros de propósito general.</a:t>
            </a:r>
          </a:p>
        </p:txBody>
      </p:sp>
      <p:pic>
        <p:nvPicPr>
          <p:cNvPr id="4" name="Imagen 3"/>
          <p:cNvPicPr>
            <a:picLocks noChangeAspect="1"/>
          </p:cNvPicPr>
          <p:nvPr/>
        </p:nvPicPr>
        <p:blipFill>
          <a:blip r:embed="rId2"/>
          <a:stretch>
            <a:fillRect/>
          </a:stretch>
        </p:blipFill>
        <p:spPr>
          <a:xfrm>
            <a:off x="3881436" y="4125624"/>
            <a:ext cx="4429125" cy="2181225"/>
          </a:xfrm>
          <a:prstGeom prst="rect">
            <a:avLst/>
          </a:prstGeom>
        </p:spPr>
      </p:pic>
      <p:sp>
        <p:nvSpPr>
          <p:cNvPr id="5" name="CuadroTexto 4">
            <a:extLst>
              <a:ext uri="{FF2B5EF4-FFF2-40B4-BE49-F238E27FC236}">
                <a16:creationId xmlns="" xmlns:a16="http://schemas.microsoft.com/office/drawing/2014/main" id="{92CF74C4-3F02-437C-93E2-04B62AA2C400}"/>
              </a:ext>
            </a:extLst>
          </p:cNvPr>
          <p:cNvSpPr txBox="1"/>
          <p:nvPr/>
        </p:nvSpPr>
        <p:spPr>
          <a:xfrm>
            <a:off x="8481060" y="5742753"/>
            <a:ext cx="1951478" cy="369332"/>
          </a:xfrm>
          <a:prstGeom prst="rect">
            <a:avLst/>
          </a:prstGeom>
          <a:noFill/>
        </p:spPr>
        <p:txBody>
          <a:bodyPr wrap="square" rtlCol="0">
            <a:spAutoFit/>
          </a:bodyPr>
          <a:lstStyle/>
          <a:p>
            <a:r>
              <a:rPr lang="es-MX" dirty="0"/>
              <a:t>Figura 27</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10937756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4847" y="2183954"/>
            <a:ext cx="10571998" cy="970450"/>
          </a:xfrm>
        </p:spPr>
        <p:txBody>
          <a:bodyPr/>
          <a:lstStyle/>
          <a:p>
            <a:pPr algn="ctr"/>
            <a:r>
              <a:rPr lang="es-MX" dirty="0"/>
              <a:t>4. Registros de configuración del CPU</a:t>
            </a:r>
          </a:p>
        </p:txBody>
      </p:sp>
      <p:pic>
        <p:nvPicPr>
          <p:cNvPr id="4" name="Imagen 3"/>
          <p:cNvPicPr>
            <a:picLocks noChangeAspect="1"/>
          </p:cNvPicPr>
          <p:nvPr/>
        </p:nvPicPr>
        <p:blipFill>
          <a:blip r:embed="rId2"/>
          <a:stretch>
            <a:fillRect/>
          </a:stretch>
        </p:blipFill>
        <p:spPr>
          <a:xfrm>
            <a:off x="5412603" y="3692282"/>
            <a:ext cx="2917196" cy="2515271"/>
          </a:xfrm>
          <a:prstGeom prst="ellipse">
            <a:avLst/>
          </a:prstGeom>
          <a:ln>
            <a:noFill/>
          </a:ln>
          <a:effectLst>
            <a:softEdge rad="112500"/>
          </a:effectLst>
        </p:spPr>
      </p:pic>
      <p:sp>
        <p:nvSpPr>
          <p:cNvPr id="5" name="CuadroTexto 4">
            <a:extLst>
              <a:ext uri="{FF2B5EF4-FFF2-40B4-BE49-F238E27FC236}">
                <a16:creationId xmlns="" xmlns:a16="http://schemas.microsoft.com/office/drawing/2014/main" id="{BF0A3C7E-33D0-4742-9D4E-F53403B60A5D}"/>
              </a:ext>
            </a:extLst>
          </p:cNvPr>
          <p:cNvSpPr txBox="1"/>
          <p:nvPr/>
        </p:nvSpPr>
        <p:spPr>
          <a:xfrm>
            <a:off x="8115300" y="5669280"/>
            <a:ext cx="1951478" cy="369332"/>
          </a:xfrm>
          <a:prstGeom prst="rect">
            <a:avLst/>
          </a:prstGeom>
          <a:noFill/>
        </p:spPr>
        <p:txBody>
          <a:bodyPr wrap="square" rtlCol="0">
            <a:spAutoFit/>
          </a:bodyPr>
          <a:lstStyle/>
          <a:p>
            <a:r>
              <a:rPr lang="es-MX" dirty="0"/>
              <a:t>Figura 28</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005124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¿Cómo funciona un registro de la CPU?</a:t>
            </a:r>
          </a:p>
        </p:txBody>
      </p:sp>
      <p:sp>
        <p:nvSpPr>
          <p:cNvPr id="3" name="Marcador de contenido 2"/>
          <p:cNvSpPr>
            <a:spLocks noGrp="1"/>
          </p:cNvSpPr>
          <p:nvPr>
            <p:ph idx="1"/>
          </p:nvPr>
        </p:nvSpPr>
        <p:spPr>
          <a:xfrm>
            <a:off x="605699" y="1741336"/>
            <a:ext cx="7286196" cy="3636511"/>
          </a:xfrm>
        </p:spPr>
        <p:txBody>
          <a:bodyPr>
            <a:normAutofit/>
          </a:bodyPr>
          <a:lstStyle/>
          <a:p>
            <a:pPr marL="0" indent="0" algn="just">
              <a:buNone/>
            </a:pPr>
            <a:r>
              <a:rPr lang="es-MX" sz="2000" dirty="0"/>
              <a:t>Los registros de la CPU se ejecutan a la misma velocidad que el resto de la CPU; de lo contrario habría un cuello de botella grave sobre el rendimiento completo del sistema.</a:t>
            </a:r>
          </a:p>
          <a:p>
            <a:pPr marL="0" indent="0" algn="just">
              <a:buNone/>
            </a:pPr>
            <a:endParaRPr lang="es-MX" sz="2000" dirty="0"/>
          </a:p>
        </p:txBody>
      </p:sp>
      <p:pic>
        <p:nvPicPr>
          <p:cNvPr id="4" name="Imagen 3"/>
          <p:cNvPicPr>
            <a:picLocks noChangeAspect="1"/>
          </p:cNvPicPr>
          <p:nvPr/>
        </p:nvPicPr>
        <p:blipFill>
          <a:blip r:embed="rId2"/>
          <a:stretch>
            <a:fillRect/>
          </a:stretch>
        </p:blipFill>
        <p:spPr>
          <a:xfrm>
            <a:off x="8106641" y="2409300"/>
            <a:ext cx="2938896" cy="1558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stretch>
            <a:fillRect/>
          </a:stretch>
        </p:blipFill>
        <p:spPr>
          <a:xfrm>
            <a:off x="5972175" y="4379397"/>
            <a:ext cx="2820265" cy="1878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 xmlns:a16="http://schemas.microsoft.com/office/drawing/2014/main" id="{869210A0-FFFB-47BC-8B23-DCAC6DA17A9C}"/>
              </a:ext>
            </a:extLst>
          </p:cNvPr>
          <p:cNvSpPr txBox="1"/>
          <p:nvPr/>
        </p:nvSpPr>
        <p:spPr>
          <a:xfrm>
            <a:off x="8881629" y="5888795"/>
            <a:ext cx="1951478" cy="369332"/>
          </a:xfrm>
          <a:prstGeom prst="rect">
            <a:avLst/>
          </a:prstGeom>
          <a:noFill/>
        </p:spPr>
        <p:txBody>
          <a:bodyPr wrap="square" rtlCol="0">
            <a:spAutoFit/>
          </a:bodyPr>
          <a:lstStyle/>
          <a:p>
            <a:r>
              <a:rPr lang="es-MX" dirty="0"/>
              <a:t>Figura 30</a:t>
            </a:r>
          </a:p>
        </p:txBody>
      </p:sp>
      <p:sp>
        <p:nvSpPr>
          <p:cNvPr id="7" name="CuadroTexto 6">
            <a:extLst>
              <a:ext uri="{FF2B5EF4-FFF2-40B4-BE49-F238E27FC236}">
                <a16:creationId xmlns="" xmlns:a16="http://schemas.microsoft.com/office/drawing/2014/main" id="{768C44C4-F33C-497F-8CC9-D7B54DFBF911}"/>
              </a:ext>
            </a:extLst>
          </p:cNvPr>
          <p:cNvSpPr txBox="1"/>
          <p:nvPr/>
        </p:nvSpPr>
        <p:spPr>
          <a:xfrm>
            <a:off x="9576089" y="4010065"/>
            <a:ext cx="1951478" cy="369332"/>
          </a:xfrm>
          <a:prstGeom prst="rect">
            <a:avLst/>
          </a:prstGeom>
          <a:noFill/>
        </p:spPr>
        <p:txBody>
          <a:bodyPr wrap="square" rtlCol="0">
            <a:spAutoFit/>
          </a:bodyPr>
          <a:lstStyle/>
          <a:p>
            <a:r>
              <a:rPr lang="es-MX" dirty="0"/>
              <a:t>Figura 29</a:t>
            </a:r>
          </a:p>
        </p:txBody>
      </p:sp>
      <p:sp>
        <p:nvSpPr>
          <p:cNvPr id="8" name="7 Marcador de número de diapositiva"/>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6643774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92047" y="2026227"/>
            <a:ext cx="5883424" cy="3624752"/>
          </a:xfrm>
        </p:spPr>
        <p:txBody>
          <a:bodyPr>
            <a:normAutofit/>
          </a:bodyPr>
          <a:lstStyle/>
          <a:p>
            <a:pPr marL="0" indent="0" algn="just">
              <a:buNone/>
            </a:pPr>
            <a:r>
              <a:rPr lang="es-MX" sz="2000" dirty="0"/>
              <a:t>El numero de registros de CPU dependen estrictamente en el diseño arquitectónico del CPU mismo. No hay forma de cambiar el numero de registros de CPU solamente puede migrar a un CPU con una arquitectura diferente.</a:t>
            </a:r>
          </a:p>
        </p:txBody>
      </p:sp>
      <p:pic>
        <p:nvPicPr>
          <p:cNvPr id="4" name="Imagen 3"/>
          <p:cNvPicPr>
            <a:picLocks noChangeAspect="1"/>
          </p:cNvPicPr>
          <p:nvPr/>
        </p:nvPicPr>
        <p:blipFill>
          <a:blip r:embed="rId2"/>
          <a:stretch>
            <a:fillRect/>
          </a:stretch>
        </p:blipFill>
        <p:spPr>
          <a:xfrm>
            <a:off x="482738" y="2689364"/>
            <a:ext cx="4847798" cy="2683602"/>
          </a:xfrm>
          <a:prstGeom prst="rect">
            <a:avLst/>
          </a:prstGeom>
        </p:spPr>
      </p:pic>
      <p:sp>
        <p:nvSpPr>
          <p:cNvPr id="5" name="CuadroTexto 4">
            <a:extLst>
              <a:ext uri="{FF2B5EF4-FFF2-40B4-BE49-F238E27FC236}">
                <a16:creationId xmlns="" xmlns:a16="http://schemas.microsoft.com/office/drawing/2014/main" id="{2A4DBD49-D311-4329-A9A6-C03E1A929122}"/>
              </a:ext>
            </a:extLst>
          </p:cNvPr>
          <p:cNvSpPr txBox="1"/>
          <p:nvPr/>
        </p:nvSpPr>
        <p:spPr>
          <a:xfrm>
            <a:off x="1930898" y="5650979"/>
            <a:ext cx="1951478" cy="369332"/>
          </a:xfrm>
          <a:prstGeom prst="rect">
            <a:avLst/>
          </a:prstGeom>
          <a:noFill/>
        </p:spPr>
        <p:txBody>
          <a:bodyPr wrap="square" rtlCol="0">
            <a:spAutoFit/>
          </a:bodyPr>
          <a:lstStyle/>
          <a:p>
            <a:r>
              <a:rPr lang="es-MX" dirty="0"/>
              <a:t>Figura 31</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4134604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50498" y="2059458"/>
            <a:ext cx="10912415" cy="4154984"/>
          </a:xfrm>
          <a:prstGeom prst="rect">
            <a:avLst/>
          </a:prstGeom>
        </p:spPr>
        <p:txBody>
          <a:bodyPr wrap="square">
            <a:spAutoFit/>
          </a:bodyPr>
          <a:lstStyle/>
          <a:p>
            <a:pPr algn="just"/>
            <a:r>
              <a:rPr lang="es-MX" sz="2400" dirty="0" smtClean="0"/>
              <a:t>Dicho </a:t>
            </a:r>
            <a:r>
              <a:rPr lang="es-MX" sz="2400" dirty="0"/>
              <a:t>lenguaje </a:t>
            </a:r>
            <a:r>
              <a:rPr lang="es-MX" sz="2400" dirty="0" smtClean="0"/>
              <a:t>utilizado </a:t>
            </a:r>
            <a:r>
              <a:rPr lang="es-MX" sz="2400" dirty="0"/>
              <a:t>tanto </a:t>
            </a:r>
            <a:r>
              <a:rPr lang="es-MX" sz="2400" dirty="0" smtClean="0"/>
              <a:t>en </a:t>
            </a:r>
            <a:r>
              <a:rPr lang="es-MX" sz="2400" dirty="0"/>
              <a:t>microprocesadores o </a:t>
            </a:r>
            <a:r>
              <a:rPr lang="es-MX" sz="2400" dirty="0" smtClean="0"/>
              <a:t>microcontroladores y </a:t>
            </a:r>
            <a:r>
              <a:rPr lang="es-MX" sz="2400" dirty="0"/>
              <a:t>permite un sin fin de aplicaciones poderosas enfocadas a la manipulación </a:t>
            </a:r>
            <a:r>
              <a:rPr lang="es-MX" sz="2400" dirty="0" smtClean="0"/>
              <a:t>en bajo </a:t>
            </a:r>
            <a:r>
              <a:rPr lang="es-MX" sz="2400" dirty="0"/>
              <a:t>nivel de dichos dispositivos por lo que se requiere docentes con experiencia y </a:t>
            </a:r>
            <a:r>
              <a:rPr lang="es-MX" sz="2400" dirty="0" smtClean="0"/>
              <a:t>práctica </a:t>
            </a:r>
            <a:r>
              <a:rPr lang="es-MX" sz="2400" dirty="0"/>
              <a:t>en este tipo de aplicaciones</a:t>
            </a:r>
            <a:r>
              <a:rPr lang="es-MX" sz="2400" dirty="0" smtClean="0"/>
              <a:t>.</a:t>
            </a:r>
          </a:p>
          <a:p>
            <a:pPr algn="just"/>
            <a:endParaRPr lang="es-MX" sz="2400" dirty="0"/>
          </a:p>
          <a:p>
            <a:pPr algn="just"/>
            <a:r>
              <a:rPr lang="es-MX" sz="2400" dirty="0"/>
              <a:t>La unidad de aprendizaje contempla la descripción interna de un microprocesador o microcontrolador para aprender cómo se realiza el acceso </a:t>
            </a:r>
            <a:r>
              <a:rPr lang="es-MX" sz="2400" dirty="0" smtClean="0"/>
              <a:t>directo a </a:t>
            </a:r>
            <a:r>
              <a:rPr lang="es-MX" sz="2400" dirty="0"/>
              <a:t>registros, memoria, dispositivos de entrada y salida para finalmente realizar aplicaciones de software o hardware a través del lenguaje ensamblador.</a:t>
            </a:r>
          </a:p>
        </p:txBody>
      </p:sp>
      <p:sp>
        <p:nvSpPr>
          <p:cNvPr id="5" name="Título 1"/>
          <p:cNvSpPr txBox="1">
            <a:spLocks/>
          </p:cNvSpPr>
          <p:nvPr/>
        </p:nvSpPr>
        <p:spPr>
          <a:xfrm>
            <a:off x="7297947" y="370868"/>
            <a:ext cx="3749462" cy="569411"/>
          </a:xfrm>
          <a:prstGeom prst="rect">
            <a:avLst/>
          </a:prstGeom>
        </p:spPr>
        <p:txBody>
          <a:bodyP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algn="ctr"/>
            <a:r>
              <a:rPr lang="es-MX" sz="3200" dirty="0" smtClean="0"/>
              <a:t>PRESENTACIÓN </a:t>
            </a:r>
            <a:endParaRPr lang="es-MX" sz="3200" dirty="0"/>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6334231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493" y="2384292"/>
            <a:ext cx="10571998" cy="970450"/>
          </a:xfrm>
        </p:spPr>
        <p:txBody>
          <a:bodyPr/>
          <a:lstStyle/>
          <a:p>
            <a:pPr algn="ctr"/>
            <a:r>
              <a:rPr lang="es-MX" dirty="0"/>
              <a:t>5. Registros del propósito general</a:t>
            </a:r>
          </a:p>
        </p:txBody>
      </p:sp>
      <p:pic>
        <p:nvPicPr>
          <p:cNvPr id="4" name="Imagen 3"/>
          <p:cNvPicPr>
            <a:picLocks noChangeAspect="1"/>
          </p:cNvPicPr>
          <p:nvPr/>
        </p:nvPicPr>
        <p:blipFill>
          <a:blip r:embed="rId2"/>
          <a:stretch>
            <a:fillRect/>
          </a:stretch>
        </p:blipFill>
        <p:spPr>
          <a:xfrm>
            <a:off x="4756870" y="3686447"/>
            <a:ext cx="2922011" cy="2258200"/>
          </a:xfrm>
          <a:prstGeom prst="rect">
            <a:avLst/>
          </a:prstGeom>
        </p:spPr>
      </p:pic>
      <p:sp>
        <p:nvSpPr>
          <p:cNvPr id="5" name="CuadroTexto 4">
            <a:extLst>
              <a:ext uri="{FF2B5EF4-FFF2-40B4-BE49-F238E27FC236}">
                <a16:creationId xmlns="" xmlns:a16="http://schemas.microsoft.com/office/drawing/2014/main" id="{514041BC-A8CE-4FC9-AFEC-085D157C19CB}"/>
              </a:ext>
            </a:extLst>
          </p:cNvPr>
          <p:cNvSpPr txBox="1"/>
          <p:nvPr/>
        </p:nvSpPr>
        <p:spPr>
          <a:xfrm>
            <a:off x="8115300" y="5669280"/>
            <a:ext cx="1951478" cy="369332"/>
          </a:xfrm>
          <a:prstGeom prst="rect">
            <a:avLst/>
          </a:prstGeom>
          <a:noFill/>
        </p:spPr>
        <p:txBody>
          <a:bodyPr wrap="square" rtlCol="0">
            <a:spAutoFit/>
          </a:bodyPr>
          <a:lstStyle/>
          <a:p>
            <a:r>
              <a:rPr lang="es-MX" dirty="0"/>
              <a:t>Figura 32</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41312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¿Qué es un registro de propósito general?</a:t>
            </a:r>
          </a:p>
        </p:txBody>
      </p:sp>
      <p:sp>
        <p:nvSpPr>
          <p:cNvPr id="3" name="Marcador de contenido 2"/>
          <p:cNvSpPr>
            <a:spLocks noGrp="1"/>
          </p:cNvSpPr>
          <p:nvPr>
            <p:ph idx="1"/>
          </p:nvPr>
        </p:nvSpPr>
        <p:spPr>
          <a:xfrm>
            <a:off x="1193030" y="1542329"/>
            <a:ext cx="9805938" cy="3636511"/>
          </a:xfrm>
        </p:spPr>
        <p:txBody>
          <a:bodyPr>
            <a:normAutofit/>
          </a:bodyPr>
          <a:lstStyle/>
          <a:p>
            <a:pPr marL="0" indent="0" algn="just">
              <a:buNone/>
            </a:pPr>
            <a:r>
              <a:rPr lang="es-MX" sz="2000" dirty="0"/>
              <a:t>Se utilizan para almacenar datos temporalmente. Debido a que estos registros han evolucionado desde una maquina de 8 bits un grupo de registros aun se puede utilizar con un tamaño de 8 bits para mantener compatibilidad con toda la línea de procesadores.</a:t>
            </a:r>
          </a:p>
        </p:txBody>
      </p:sp>
      <p:pic>
        <p:nvPicPr>
          <p:cNvPr id="4" name="Imagen 3"/>
          <p:cNvPicPr>
            <a:picLocks noChangeAspect="1"/>
          </p:cNvPicPr>
          <p:nvPr/>
        </p:nvPicPr>
        <p:blipFill>
          <a:blip r:embed="rId2"/>
          <a:stretch>
            <a:fillRect/>
          </a:stretch>
        </p:blipFill>
        <p:spPr>
          <a:xfrm>
            <a:off x="2315441" y="4603443"/>
            <a:ext cx="2095500" cy="1400175"/>
          </a:xfrm>
          <a:prstGeom prst="rect">
            <a:avLst/>
          </a:prstGeom>
        </p:spPr>
      </p:pic>
      <p:pic>
        <p:nvPicPr>
          <p:cNvPr id="5" name="Imagen 4"/>
          <p:cNvPicPr>
            <a:picLocks noChangeAspect="1"/>
          </p:cNvPicPr>
          <p:nvPr/>
        </p:nvPicPr>
        <p:blipFill>
          <a:blip r:embed="rId3"/>
          <a:stretch>
            <a:fillRect/>
          </a:stretch>
        </p:blipFill>
        <p:spPr>
          <a:xfrm>
            <a:off x="7382934" y="4073448"/>
            <a:ext cx="2947710" cy="2210783"/>
          </a:xfrm>
          <a:prstGeom prst="rect">
            <a:avLst/>
          </a:prstGeom>
        </p:spPr>
      </p:pic>
      <p:sp>
        <p:nvSpPr>
          <p:cNvPr id="6" name="CuadroTexto 5">
            <a:extLst>
              <a:ext uri="{FF2B5EF4-FFF2-40B4-BE49-F238E27FC236}">
                <a16:creationId xmlns="" xmlns:a16="http://schemas.microsoft.com/office/drawing/2014/main" id="{EE234462-4BB1-4A97-938F-0ED3E11DA227}"/>
              </a:ext>
            </a:extLst>
          </p:cNvPr>
          <p:cNvSpPr txBox="1"/>
          <p:nvPr/>
        </p:nvSpPr>
        <p:spPr>
          <a:xfrm>
            <a:off x="8138160" y="6408922"/>
            <a:ext cx="1951478" cy="369332"/>
          </a:xfrm>
          <a:prstGeom prst="rect">
            <a:avLst/>
          </a:prstGeom>
          <a:noFill/>
        </p:spPr>
        <p:txBody>
          <a:bodyPr wrap="square" rtlCol="0">
            <a:spAutoFit/>
          </a:bodyPr>
          <a:lstStyle/>
          <a:p>
            <a:r>
              <a:rPr lang="es-MX" dirty="0"/>
              <a:t>Figura 34</a:t>
            </a:r>
          </a:p>
        </p:txBody>
      </p:sp>
      <p:sp>
        <p:nvSpPr>
          <p:cNvPr id="7" name="CuadroTexto 6">
            <a:extLst>
              <a:ext uri="{FF2B5EF4-FFF2-40B4-BE49-F238E27FC236}">
                <a16:creationId xmlns="" xmlns:a16="http://schemas.microsoft.com/office/drawing/2014/main" id="{F0D10D6B-F85B-4FD8-90CF-19162F41F7BD}"/>
              </a:ext>
            </a:extLst>
          </p:cNvPr>
          <p:cNvSpPr txBox="1"/>
          <p:nvPr/>
        </p:nvSpPr>
        <p:spPr>
          <a:xfrm>
            <a:off x="2582141" y="6039590"/>
            <a:ext cx="1951478" cy="369332"/>
          </a:xfrm>
          <a:prstGeom prst="rect">
            <a:avLst/>
          </a:prstGeom>
          <a:noFill/>
        </p:spPr>
        <p:txBody>
          <a:bodyPr wrap="square" rtlCol="0">
            <a:spAutoFit/>
          </a:bodyPr>
          <a:lstStyle/>
          <a:p>
            <a:r>
              <a:rPr lang="es-MX" dirty="0"/>
              <a:t>Figura 33</a:t>
            </a:r>
          </a:p>
        </p:txBody>
      </p:sp>
      <p:sp>
        <p:nvSpPr>
          <p:cNvPr id="8" name="7 Marcador de número de diapositiva"/>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3794343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61609" y="1121716"/>
            <a:ext cx="7362395" cy="3636511"/>
          </a:xfrm>
        </p:spPr>
        <p:txBody>
          <a:bodyPr>
            <a:normAutofit/>
          </a:bodyPr>
          <a:lstStyle/>
          <a:p>
            <a:pPr marL="0" indent="0" algn="just">
              <a:buNone/>
            </a:pPr>
            <a:r>
              <a:rPr lang="es-MX" sz="2400" dirty="0"/>
              <a:t>Aún cuando estos registros pueden mantener, cualquier tipo de datos, algunos tienen cierta funcionalidad especifica o son usados de manera especial por algunas instrucciones.</a:t>
            </a:r>
          </a:p>
        </p:txBody>
      </p:sp>
      <p:pic>
        <p:nvPicPr>
          <p:cNvPr id="4" name="Imagen 3"/>
          <p:cNvPicPr>
            <a:picLocks noChangeAspect="1"/>
          </p:cNvPicPr>
          <p:nvPr/>
        </p:nvPicPr>
        <p:blipFill>
          <a:blip r:embed="rId2"/>
          <a:stretch>
            <a:fillRect/>
          </a:stretch>
        </p:blipFill>
        <p:spPr>
          <a:xfrm rot="21331699">
            <a:off x="1042121" y="2632364"/>
            <a:ext cx="2543175" cy="1905000"/>
          </a:xfrm>
          <a:prstGeom prst="rect">
            <a:avLst/>
          </a:prstGeom>
        </p:spPr>
      </p:pic>
      <p:pic>
        <p:nvPicPr>
          <p:cNvPr id="1026" name="Picture 2" descr="http://www.sernac.cl/wp-content/uploads/2013/08/datos-persona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5074" y="4758227"/>
            <a:ext cx="3003261" cy="1801957"/>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 xmlns:a16="http://schemas.microsoft.com/office/drawing/2014/main" id="{779427F7-A2FF-436A-8503-A6A3F5A3D2FA}"/>
              </a:ext>
            </a:extLst>
          </p:cNvPr>
          <p:cNvSpPr txBox="1"/>
          <p:nvPr/>
        </p:nvSpPr>
        <p:spPr>
          <a:xfrm>
            <a:off x="8242806" y="4264274"/>
            <a:ext cx="1951478" cy="369332"/>
          </a:xfrm>
          <a:prstGeom prst="rect">
            <a:avLst/>
          </a:prstGeom>
          <a:noFill/>
        </p:spPr>
        <p:txBody>
          <a:bodyPr wrap="square" rtlCol="0">
            <a:spAutoFit/>
          </a:bodyPr>
          <a:lstStyle/>
          <a:p>
            <a:r>
              <a:rPr lang="es-MX" dirty="0"/>
              <a:t>Figura 36</a:t>
            </a:r>
          </a:p>
        </p:txBody>
      </p:sp>
      <p:sp>
        <p:nvSpPr>
          <p:cNvPr id="6" name="CuadroTexto 5">
            <a:extLst>
              <a:ext uri="{FF2B5EF4-FFF2-40B4-BE49-F238E27FC236}">
                <a16:creationId xmlns="" xmlns:a16="http://schemas.microsoft.com/office/drawing/2014/main" id="{CEAD4B09-1059-4EAC-B001-65615526723A}"/>
              </a:ext>
            </a:extLst>
          </p:cNvPr>
          <p:cNvSpPr txBox="1"/>
          <p:nvPr/>
        </p:nvSpPr>
        <p:spPr>
          <a:xfrm>
            <a:off x="1704211" y="4758227"/>
            <a:ext cx="1951478" cy="369332"/>
          </a:xfrm>
          <a:prstGeom prst="rect">
            <a:avLst/>
          </a:prstGeom>
          <a:noFill/>
        </p:spPr>
        <p:txBody>
          <a:bodyPr wrap="square" rtlCol="0">
            <a:spAutoFit/>
          </a:bodyPr>
          <a:lstStyle/>
          <a:p>
            <a:r>
              <a:rPr lang="es-MX" dirty="0"/>
              <a:t>Figura 35</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2150326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91735" y="646580"/>
            <a:ext cx="10554574" cy="676777"/>
          </a:xfrm>
        </p:spPr>
        <p:txBody>
          <a:bodyPr>
            <a:noAutofit/>
          </a:bodyPr>
          <a:lstStyle/>
          <a:p>
            <a:pPr marL="0" indent="0">
              <a:buNone/>
            </a:pPr>
            <a:r>
              <a:rPr lang="es-MX" sz="2400" dirty="0"/>
              <a:t>La siguiente tabla muestra los nombres de los registros y sus usos más comunes :</a:t>
            </a:r>
          </a:p>
        </p:txBody>
      </p:sp>
      <p:pic>
        <p:nvPicPr>
          <p:cNvPr id="4" name="Imagen 3"/>
          <p:cNvPicPr>
            <a:picLocks noChangeAspect="1"/>
          </p:cNvPicPr>
          <p:nvPr/>
        </p:nvPicPr>
        <p:blipFill>
          <a:blip r:embed="rId2"/>
          <a:stretch>
            <a:fillRect/>
          </a:stretch>
        </p:blipFill>
        <p:spPr>
          <a:xfrm>
            <a:off x="3861707" y="2825029"/>
            <a:ext cx="4904438" cy="3056639"/>
          </a:xfrm>
          <a:prstGeom prst="rect">
            <a:avLst/>
          </a:prstGeom>
        </p:spPr>
      </p:pic>
      <p:sp>
        <p:nvSpPr>
          <p:cNvPr id="5" name="CuadroTexto 4">
            <a:extLst>
              <a:ext uri="{FF2B5EF4-FFF2-40B4-BE49-F238E27FC236}">
                <a16:creationId xmlns="" xmlns:a16="http://schemas.microsoft.com/office/drawing/2014/main" id="{E675052C-5BB8-46AB-9F6F-8E3C3717FF1A}"/>
              </a:ext>
            </a:extLst>
          </p:cNvPr>
          <p:cNvSpPr txBox="1"/>
          <p:nvPr/>
        </p:nvSpPr>
        <p:spPr>
          <a:xfrm>
            <a:off x="5601952" y="6167465"/>
            <a:ext cx="1951478" cy="369332"/>
          </a:xfrm>
          <a:prstGeom prst="rect">
            <a:avLst/>
          </a:prstGeom>
          <a:noFill/>
        </p:spPr>
        <p:txBody>
          <a:bodyPr wrap="square" rtlCol="0">
            <a:spAutoFit/>
          </a:bodyPr>
          <a:lstStyle/>
          <a:p>
            <a:r>
              <a:rPr lang="es-MX" dirty="0"/>
              <a:t>Figura 37</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82692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14400" y="228600"/>
            <a:ext cx="10197193" cy="830997"/>
          </a:xfrm>
          <a:prstGeom prst="rect">
            <a:avLst/>
          </a:prstGeom>
          <a:noFill/>
        </p:spPr>
        <p:txBody>
          <a:bodyPr wrap="square" rtlCol="0">
            <a:spAutoFit/>
          </a:bodyPr>
          <a:lstStyle/>
          <a:p>
            <a:pPr algn="ctr"/>
            <a:r>
              <a:rPr lang="es-MX" sz="4800" b="1" dirty="0"/>
              <a:t>Actividad 3</a:t>
            </a:r>
          </a:p>
        </p:txBody>
      </p:sp>
      <p:sp>
        <p:nvSpPr>
          <p:cNvPr id="7" name="1 Marcador de contenido"/>
          <p:cNvSpPr>
            <a:spLocks noGrp="1"/>
          </p:cNvSpPr>
          <p:nvPr>
            <p:ph idx="1"/>
          </p:nvPr>
        </p:nvSpPr>
        <p:spPr>
          <a:xfrm>
            <a:off x="914400" y="2415508"/>
            <a:ext cx="10554574" cy="2962034"/>
          </a:xfrm>
        </p:spPr>
        <p:txBody>
          <a:bodyPr>
            <a:normAutofit/>
          </a:bodyPr>
          <a:lstStyle/>
          <a:p>
            <a:pPr marL="0" indent="0" algn="just">
              <a:buNone/>
            </a:pPr>
            <a:r>
              <a:rPr lang="es-MX" sz="2000" dirty="0"/>
              <a:t>Investigar los diversos tipos de registros que existen en los procesadores Pentium III y IV en los siguientes libros : 1) Microprocesadores Intel Arquitectura, Programación e Interfaz, Séptima edición, Barry B. Brey, Ed Person Prentice Hall. 2) Lenguaje ensamblador para PC, Paul A. Carter, (</a:t>
            </a:r>
            <a:r>
              <a:rPr lang="es-MX" sz="2000" dirty="0">
                <a:hlinkClick r:id="rId2"/>
              </a:rPr>
              <a:t>lrodri@udistrital.edu.co</a:t>
            </a:r>
            <a:r>
              <a:rPr lang="es-MX" sz="2000" dirty="0"/>
              <a:t>). Al termino de la investigación realizar un mapa mental de los tipos de registros para cada uno de los procesadores.</a:t>
            </a:r>
          </a:p>
          <a:p>
            <a:pPr marL="0" indent="0" algn="just">
              <a:buNone/>
            </a:pPr>
            <a:endParaRPr lang="es-MX" sz="2000" dirty="0"/>
          </a:p>
          <a:p>
            <a:pPr marL="0" indent="0" algn="just">
              <a:buNone/>
            </a:pPr>
            <a:endParaRPr lang="es-MX" sz="2000" dirty="0"/>
          </a:p>
          <a:p>
            <a:pPr marL="0" indent="0" algn="just">
              <a:buNone/>
            </a:pPr>
            <a:endParaRPr lang="es-MX" dirty="0"/>
          </a:p>
        </p:txBody>
      </p:sp>
      <p:sp>
        <p:nvSpPr>
          <p:cNvPr id="4" name="3 Rectángulo"/>
          <p:cNvSpPr/>
          <p:nvPr/>
        </p:nvSpPr>
        <p:spPr>
          <a:xfrm>
            <a:off x="353786" y="5577202"/>
            <a:ext cx="6096000" cy="1169551"/>
          </a:xfrm>
          <a:prstGeom prst="rect">
            <a:avLst/>
          </a:prstGeom>
        </p:spPr>
        <p:txBody>
          <a:bodyPr>
            <a:spAutoFit/>
          </a:bodyPr>
          <a:lstStyle/>
          <a:p>
            <a:pPr algn="just"/>
            <a:r>
              <a:rPr lang="es-MX" sz="1400" dirty="0">
                <a:solidFill>
                  <a:srgbClr val="FFFF00"/>
                </a:solidFill>
              </a:rPr>
              <a:t>Nota: Recuerden que un mapa mental es un diagrama usado para representar las palabras, ideas, y conceptos ligados y dispuestos radialmente alrededor de una palabra clave o de una idea central. Los mapas mentales son un método muy eficaz para extraer y memorizar información.</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13391196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3402" y="2775999"/>
            <a:ext cx="10571998" cy="970450"/>
          </a:xfrm>
        </p:spPr>
        <p:txBody>
          <a:bodyPr/>
          <a:lstStyle/>
          <a:p>
            <a:pPr algn="ctr"/>
            <a:r>
              <a:rPr lang="es-MX" dirty="0"/>
              <a:t>6. Organización de memoria de datos y de programas</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34562817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¿Qué es una memoria de programa?</a:t>
            </a:r>
          </a:p>
        </p:txBody>
      </p:sp>
      <p:sp>
        <p:nvSpPr>
          <p:cNvPr id="3" name="Marcador de contenido 2"/>
          <p:cNvSpPr>
            <a:spLocks noGrp="1"/>
          </p:cNvSpPr>
          <p:nvPr>
            <p:ph idx="1"/>
          </p:nvPr>
        </p:nvSpPr>
        <p:spPr>
          <a:xfrm>
            <a:off x="694021" y="1276712"/>
            <a:ext cx="10554574" cy="3636511"/>
          </a:xfrm>
        </p:spPr>
        <p:txBody>
          <a:bodyPr>
            <a:normAutofit/>
          </a:bodyPr>
          <a:lstStyle/>
          <a:p>
            <a:pPr marL="0" indent="0" algn="just">
              <a:buNone/>
            </a:pPr>
            <a:r>
              <a:rPr lang="es-MX" sz="2000" dirty="0"/>
              <a:t>El microcontrolador esta diseñado para que en su memoria de programa se almacenen todas las instrucciones del programa de control. Como este siempre es el mismo debe de estar grabado de forma permanente.</a:t>
            </a:r>
          </a:p>
        </p:txBody>
      </p:sp>
      <p:pic>
        <p:nvPicPr>
          <p:cNvPr id="4" name="Imagen 3"/>
          <p:cNvPicPr>
            <a:picLocks noChangeAspect="1"/>
          </p:cNvPicPr>
          <p:nvPr/>
        </p:nvPicPr>
        <p:blipFill>
          <a:blip r:embed="rId2"/>
          <a:stretch>
            <a:fillRect/>
          </a:stretch>
        </p:blipFill>
        <p:spPr>
          <a:xfrm>
            <a:off x="8721435" y="4323849"/>
            <a:ext cx="2189019" cy="1641765"/>
          </a:xfrm>
          <a:prstGeom prst="rect">
            <a:avLst/>
          </a:prstGeom>
        </p:spPr>
      </p:pic>
      <p:pic>
        <p:nvPicPr>
          <p:cNvPr id="5" name="Imagen 4"/>
          <p:cNvPicPr>
            <a:picLocks noChangeAspect="1"/>
          </p:cNvPicPr>
          <p:nvPr/>
        </p:nvPicPr>
        <p:blipFill>
          <a:blip r:embed="rId3"/>
          <a:stretch>
            <a:fillRect/>
          </a:stretch>
        </p:blipFill>
        <p:spPr>
          <a:xfrm>
            <a:off x="3157538" y="4323849"/>
            <a:ext cx="2110654" cy="2021262"/>
          </a:xfrm>
          <a:prstGeom prst="rect">
            <a:avLst/>
          </a:prstGeom>
        </p:spPr>
      </p:pic>
      <p:sp>
        <p:nvSpPr>
          <p:cNvPr id="6" name="CuadroTexto 5">
            <a:extLst>
              <a:ext uri="{FF2B5EF4-FFF2-40B4-BE49-F238E27FC236}">
                <a16:creationId xmlns="" xmlns:a16="http://schemas.microsoft.com/office/drawing/2014/main" id="{97E57FBC-CC5E-4B84-9A07-6164A189972E}"/>
              </a:ext>
            </a:extLst>
          </p:cNvPr>
          <p:cNvSpPr txBox="1"/>
          <p:nvPr/>
        </p:nvSpPr>
        <p:spPr>
          <a:xfrm>
            <a:off x="9039331" y="5975779"/>
            <a:ext cx="1951478" cy="369332"/>
          </a:xfrm>
          <a:prstGeom prst="rect">
            <a:avLst/>
          </a:prstGeom>
          <a:noFill/>
        </p:spPr>
        <p:txBody>
          <a:bodyPr wrap="square" rtlCol="0">
            <a:spAutoFit/>
          </a:bodyPr>
          <a:lstStyle/>
          <a:p>
            <a:r>
              <a:rPr lang="es-MX" dirty="0"/>
              <a:t>Figura 39</a:t>
            </a:r>
          </a:p>
        </p:txBody>
      </p:sp>
      <p:sp>
        <p:nvSpPr>
          <p:cNvPr id="7" name="CuadroTexto 6">
            <a:extLst>
              <a:ext uri="{FF2B5EF4-FFF2-40B4-BE49-F238E27FC236}">
                <a16:creationId xmlns="" xmlns:a16="http://schemas.microsoft.com/office/drawing/2014/main" id="{3D389718-3CC4-4D36-B3F8-F9A5B66E8407}"/>
              </a:ext>
            </a:extLst>
          </p:cNvPr>
          <p:cNvSpPr txBox="1"/>
          <p:nvPr/>
        </p:nvSpPr>
        <p:spPr>
          <a:xfrm>
            <a:off x="3581400" y="6345111"/>
            <a:ext cx="1951478" cy="369332"/>
          </a:xfrm>
          <a:prstGeom prst="rect">
            <a:avLst/>
          </a:prstGeom>
          <a:noFill/>
        </p:spPr>
        <p:txBody>
          <a:bodyPr wrap="square" rtlCol="0">
            <a:spAutoFit/>
          </a:bodyPr>
          <a:lstStyle/>
          <a:p>
            <a:r>
              <a:rPr lang="es-MX" dirty="0"/>
              <a:t>Figura 38</a:t>
            </a:r>
          </a:p>
        </p:txBody>
      </p:sp>
      <p:sp>
        <p:nvSpPr>
          <p:cNvPr id="8" name="7 Marcador de número de diapositiva"/>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416969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971" y="1496291"/>
            <a:ext cx="10832464" cy="4956463"/>
          </a:xfrm>
        </p:spPr>
        <p:txBody>
          <a:bodyPr/>
          <a:lstStyle/>
          <a:p>
            <a:pPr marL="0" indent="0" algn="just">
              <a:buNone/>
            </a:pPr>
            <a:r>
              <a:rPr lang="es-MX" sz="2000" dirty="0">
                <a:solidFill>
                  <a:srgbClr val="FFC000"/>
                </a:solidFill>
              </a:rPr>
              <a:t>ROM con mascara </a:t>
            </a:r>
            <a:r>
              <a:rPr lang="es-MX" dirty="0">
                <a:solidFill>
                  <a:srgbClr val="FFC000"/>
                </a:solidFill>
              </a:rPr>
              <a:t>:</a:t>
            </a:r>
            <a:r>
              <a:rPr lang="es-MX" dirty="0"/>
              <a:t> se graba mediante el uso de mascaras. Solo es recomendable para series muy grandes debido  a su elevado costo. </a:t>
            </a:r>
          </a:p>
          <a:p>
            <a:pPr marL="0" indent="0" algn="just">
              <a:buNone/>
            </a:pPr>
            <a:r>
              <a:rPr lang="es-MX" sz="2000" dirty="0">
                <a:solidFill>
                  <a:srgbClr val="FFC000"/>
                </a:solidFill>
              </a:rPr>
              <a:t>EPROM</a:t>
            </a:r>
            <a:r>
              <a:rPr lang="es-MX" dirty="0">
                <a:solidFill>
                  <a:srgbClr val="FFC000"/>
                </a:solidFill>
              </a:rPr>
              <a:t>:</a:t>
            </a:r>
            <a:r>
              <a:rPr lang="es-MX" dirty="0"/>
              <a:t> se graba eléctricamente con un programador controlador por un PC. Disponen de una ventana en la parte superior para someterla a luz ultravioleta, lo que permite su borrado.</a:t>
            </a:r>
          </a:p>
          <a:p>
            <a:pPr marL="0" indent="0" algn="just">
              <a:buNone/>
            </a:pPr>
            <a:r>
              <a:rPr lang="es-MX" sz="2000" dirty="0">
                <a:solidFill>
                  <a:srgbClr val="FFC000"/>
                </a:solidFill>
              </a:rPr>
              <a:t>OTP:</a:t>
            </a:r>
            <a:r>
              <a:rPr lang="es-MX" dirty="0">
                <a:solidFill>
                  <a:srgbClr val="FFC000"/>
                </a:solidFill>
              </a:rPr>
              <a:t> </a:t>
            </a:r>
            <a:r>
              <a:rPr lang="es-MX" dirty="0"/>
              <a:t>su proceso de grabación es similar al anterior, pero éstas no pueden borrarse.</a:t>
            </a:r>
          </a:p>
        </p:txBody>
      </p:sp>
      <p:pic>
        <p:nvPicPr>
          <p:cNvPr id="4" name="Imagen 3"/>
          <p:cNvPicPr>
            <a:picLocks noChangeAspect="1"/>
          </p:cNvPicPr>
          <p:nvPr/>
        </p:nvPicPr>
        <p:blipFill>
          <a:blip r:embed="rId2"/>
          <a:stretch>
            <a:fillRect/>
          </a:stretch>
        </p:blipFill>
        <p:spPr>
          <a:xfrm rot="324406">
            <a:off x="755525" y="5095649"/>
            <a:ext cx="868499" cy="689009"/>
          </a:xfrm>
          <a:prstGeom prst="ellipse">
            <a:avLst/>
          </a:prstGeom>
          <a:ln>
            <a:noFill/>
          </a:ln>
          <a:effectLst>
            <a:softEdge rad="112500"/>
          </a:effectLst>
        </p:spPr>
      </p:pic>
      <p:pic>
        <p:nvPicPr>
          <p:cNvPr id="5" name="Imagen 4"/>
          <p:cNvPicPr>
            <a:picLocks noChangeAspect="1"/>
          </p:cNvPicPr>
          <p:nvPr/>
        </p:nvPicPr>
        <p:blipFill>
          <a:blip r:embed="rId3"/>
          <a:stretch>
            <a:fillRect/>
          </a:stretch>
        </p:blipFill>
        <p:spPr>
          <a:xfrm rot="21037706">
            <a:off x="4152407" y="5113302"/>
            <a:ext cx="757359" cy="6929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4"/>
          <a:stretch>
            <a:fillRect/>
          </a:stretch>
        </p:blipFill>
        <p:spPr>
          <a:xfrm>
            <a:off x="8267700" y="4976331"/>
            <a:ext cx="883474" cy="883474"/>
          </a:xfrm>
          <a:prstGeom prst="ellipse">
            <a:avLst/>
          </a:prstGeom>
          <a:ln>
            <a:noFill/>
          </a:ln>
          <a:effectLst>
            <a:softEdge rad="112500"/>
          </a:effectLst>
        </p:spPr>
      </p:pic>
      <p:sp>
        <p:nvSpPr>
          <p:cNvPr id="7" name="Rectángulo 6"/>
          <p:cNvSpPr/>
          <p:nvPr/>
        </p:nvSpPr>
        <p:spPr>
          <a:xfrm>
            <a:off x="581891" y="529921"/>
            <a:ext cx="10900063" cy="954107"/>
          </a:xfrm>
          <a:prstGeom prst="rect">
            <a:avLst/>
          </a:prstGeom>
        </p:spPr>
        <p:txBody>
          <a:bodyPr wrap="square">
            <a:spAutoFit/>
          </a:bodyPr>
          <a:lstStyle/>
          <a:p>
            <a:pPr algn="just"/>
            <a:r>
              <a:rPr lang="es-MX" sz="2800" b="1" dirty="0"/>
              <a:t>Existen algunos tipos de memoria adecuados para soportar estas funciones, las cuales son:</a:t>
            </a:r>
          </a:p>
        </p:txBody>
      </p:sp>
      <p:sp>
        <p:nvSpPr>
          <p:cNvPr id="8" name="CuadroTexto 7">
            <a:extLst>
              <a:ext uri="{FF2B5EF4-FFF2-40B4-BE49-F238E27FC236}">
                <a16:creationId xmlns="" xmlns:a16="http://schemas.microsoft.com/office/drawing/2014/main" id="{4DDD840C-45A4-4D70-ADA2-3C9B899150A7}"/>
              </a:ext>
            </a:extLst>
          </p:cNvPr>
          <p:cNvSpPr txBox="1"/>
          <p:nvPr/>
        </p:nvSpPr>
        <p:spPr>
          <a:xfrm>
            <a:off x="581891" y="6083422"/>
            <a:ext cx="1951478" cy="369332"/>
          </a:xfrm>
          <a:prstGeom prst="rect">
            <a:avLst/>
          </a:prstGeom>
          <a:noFill/>
        </p:spPr>
        <p:txBody>
          <a:bodyPr wrap="square" rtlCol="0">
            <a:spAutoFit/>
          </a:bodyPr>
          <a:lstStyle/>
          <a:p>
            <a:r>
              <a:rPr lang="es-MX" dirty="0"/>
              <a:t>Figura 40</a:t>
            </a:r>
          </a:p>
        </p:txBody>
      </p:sp>
      <p:sp>
        <p:nvSpPr>
          <p:cNvPr id="9" name="CuadroTexto 8">
            <a:extLst>
              <a:ext uri="{FF2B5EF4-FFF2-40B4-BE49-F238E27FC236}">
                <a16:creationId xmlns="" xmlns:a16="http://schemas.microsoft.com/office/drawing/2014/main" id="{5A53EB73-57D7-45A6-B61D-AA7B7116BF81}"/>
              </a:ext>
            </a:extLst>
          </p:cNvPr>
          <p:cNvSpPr txBox="1"/>
          <p:nvPr/>
        </p:nvSpPr>
        <p:spPr>
          <a:xfrm>
            <a:off x="3985388" y="6095685"/>
            <a:ext cx="1951478" cy="369332"/>
          </a:xfrm>
          <a:prstGeom prst="rect">
            <a:avLst/>
          </a:prstGeom>
          <a:noFill/>
        </p:spPr>
        <p:txBody>
          <a:bodyPr wrap="square" rtlCol="0">
            <a:spAutoFit/>
          </a:bodyPr>
          <a:lstStyle/>
          <a:p>
            <a:r>
              <a:rPr lang="es-MX" dirty="0"/>
              <a:t>Figura 41</a:t>
            </a:r>
          </a:p>
        </p:txBody>
      </p:sp>
      <p:sp>
        <p:nvSpPr>
          <p:cNvPr id="10" name="CuadroTexto 9">
            <a:extLst>
              <a:ext uri="{FF2B5EF4-FFF2-40B4-BE49-F238E27FC236}">
                <a16:creationId xmlns="" xmlns:a16="http://schemas.microsoft.com/office/drawing/2014/main" id="{4831FFCB-D31C-49EB-B4F3-5EB1A96F7CA2}"/>
              </a:ext>
            </a:extLst>
          </p:cNvPr>
          <p:cNvSpPr txBox="1"/>
          <p:nvPr/>
        </p:nvSpPr>
        <p:spPr>
          <a:xfrm>
            <a:off x="8420100" y="5974080"/>
            <a:ext cx="1951478" cy="369332"/>
          </a:xfrm>
          <a:prstGeom prst="rect">
            <a:avLst/>
          </a:prstGeom>
          <a:noFill/>
        </p:spPr>
        <p:txBody>
          <a:bodyPr wrap="square" rtlCol="0">
            <a:spAutoFit/>
          </a:bodyPr>
          <a:lstStyle/>
          <a:p>
            <a:r>
              <a:rPr lang="es-MX" dirty="0"/>
              <a:t>Figura 42</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1214861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1951" y="1630006"/>
            <a:ext cx="9473220" cy="4417503"/>
          </a:xfrm>
        </p:spPr>
        <p:txBody>
          <a:bodyPr>
            <a:normAutofit/>
          </a:bodyPr>
          <a:lstStyle/>
          <a:p>
            <a:pPr marL="0" indent="0" algn="just">
              <a:buNone/>
            </a:pPr>
            <a:r>
              <a:rPr lang="es-MX" sz="2000" dirty="0">
                <a:solidFill>
                  <a:srgbClr val="FFC000"/>
                </a:solidFill>
              </a:rPr>
              <a:t>EEPROM:</a:t>
            </a:r>
            <a:r>
              <a:rPr lang="es-MX" sz="2000" dirty="0"/>
              <a:t> También se graba eléctricamente, pero su borrado es mucho mas sencillo, ya que también es eléctrico. No se pueden conseguir grandes capacidades y su tiempo de escritura y su consumo es elevado.</a:t>
            </a:r>
          </a:p>
          <a:p>
            <a:pPr marL="0" indent="0" algn="just">
              <a:buNone/>
            </a:pPr>
            <a:endParaRPr lang="es-MX" sz="2000" dirty="0"/>
          </a:p>
          <a:p>
            <a:pPr marL="0" indent="0" algn="just">
              <a:buNone/>
            </a:pPr>
            <a:r>
              <a:rPr lang="es-MX" sz="2000" dirty="0">
                <a:solidFill>
                  <a:srgbClr val="FFC000"/>
                </a:solidFill>
              </a:rPr>
              <a:t>FLASH: </a:t>
            </a:r>
            <a:r>
              <a:rPr lang="es-MX" sz="2000" dirty="0"/>
              <a:t>Se trata de una memoria no volátil, de bajo consumo que se puede escribir y borrar en circuito al igual que las EEPROM pero que suelen disponer de mayor capacidad que las ultimas </a:t>
            </a:r>
          </a:p>
        </p:txBody>
      </p:sp>
      <p:pic>
        <p:nvPicPr>
          <p:cNvPr id="4" name="Imagen 3"/>
          <p:cNvPicPr>
            <a:picLocks noChangeAspect="1"/>
          </p:cNvPicPr>
          <p:nvPr/>
        </p:nvPicPr>
        <p:blipFill>
          <a:blip r:embed="rId2"/>
          <a:stretch>
            <a:fillRect/>
          </a:stretch>
        </p:blipFill>
        <p:spPr>
          <a:xfrm>
            <a:off x="174961" y="2275610"/>
            <a:ext cx="2071687" cy="1506682"/>
          </a:xfrm>
          <a:prstGeom prst="ellipse">
            <a:avLst/>
          </a:prstGeom>
          <a:ln>
            <a:noFill/>
          </a:ln>
          <a:effectLst>
            <a:softEdge rad="112500"/>
          </a:effectLst>
        </p:spPr>
      </p:pic>
      <p:pic>
        <p:nvPicPr>
          <p:cNvPr id="5" name="Imagen 4"/>
          <p:cNvPicPr>
            <a:picLocks noChangeAspect="1"/>
          </p:cNvPicPr>
          <p:nvPr/>
        </p:nvPicPr>
        <p:blipFill rotWithShape="1">
          <a:blip r:embed="rId3"/>
          <a:srcRect t="28923"/>
          <a:stretch/>
        </p:blipFill>
        <p:spPr>
          <a:xfrm>
            <a:off x="174961" y="4305427"/>
            <a:ext cx="2336990" cy="12457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uadroTexto 5">
            <a:extLst>
              <a:ext uri="{FF2B5EF4-FFF2-40B4-BE49-F238E27FC236}">
                <a16:creationId xmlns="" xmlns:a16="http://schemas.microsoft.com/office/drawing/2014/main" id="{CB3533BD-24F3-4337-9E1E-8FD207854453}"/>
              </a:ext>
            </a:extLst>
          </p:cNvPr>
          <p:cNvSpPr txBox="1"/>
          <p:nvPr/>
        </p:nvSpPr>
        <p:spPr>
          <a:xfrm>
            <a:off x="825776" y="5600736"/>
            <a:ext cx="1951478" cy="369332"/>
          </a:xfrm>
          <a:prstGeom prst="rect">
            <a:avLst/>
          </a:prstGeom>
          <a:noFill/>
        </p:spPr>
        <p:txBody>
          <a:bodyPr wrap="square" rtlCol="0">
            <a:spAutoFit/>
          </a:bodyPr>
          <a:lstStyle/>
          <a:p>
            <a:r>
              <a:rPr lang="es-MX" dirty="0"/>
              <a:t>Figura 44</a:t>
            </a:r>
          </a:p>
        </p:txBody>
      </p:sp>
      <p:sp>
        <p:nvSpPr>
          <p:cNvPr id="7" name="CuadroTexto 6">
            <a:extLst>
              <a:ext uri="{FF2B5EF4-FFF2-40B4-BE49-F238E27FC236}">
                <a16:creationId xmlns="" xmlns:a16="http://schemas.microsoft.com/office/drawing/2014/main" id="{ACD2083C-ABC0-4BA9-99A4-4491C06F551A}"/>
              </a:ext>
            </a:extLst>
          </p:cNvPr>
          <p:cNvSpPr txBox="1"/>
          <p:nvPr/>
        </p:nvSpPr>
        <p:spPr>
          <a:xfrm>
            <a:off x="825776" y="3704644"/>
            <a:ext cx="1951478" cy="369332"/>
          </a:xfrm>
          <a:prstGeom prst="rect">
            <a:avLst/>
          </a:prstGeom>
          <a:noFill/>
        </p:spPr>
        <p:txBody>
          <a:bodyPr wrap="square" rtlCol="0">
            <a:spAutoFit/>
          </a:bodyPr>
          <a:lstStyle/>
          <a:p>
            <a:r>
              <a:rPr lang="es-MX" dirty="0"/>
              <a:t>Figura 43</a:t>
            </a:r>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41865672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¿Cómo se organiza la memoria de datos?</a:t>
            </a:r>
          </a:p>
        </p:txBody>
      </p:sp>
      <p:sp>
        <p:nvSpPr>
          <p:cNvPr id="3" name="Marcador de contenido 2"/>
          <p:cNvSpPr>
            <a:spLocks noGrp="1"/>
          </p:cNvSpPr>
          <p:nvPr>
            <p:ph idx="1"/>
          </p:nvPr>
        </p:nvSpPr>
        <p:spPr>
          <a:xfrm>
            <a:off x="827424" y="1245541"/>
            <a:ext cx="10554574" cy="3636511"/>
          </a:xfrm>
        </p:spPr>
        <p:txBody>
          <a:bodyPr/>
          <a:lstStyle/>
          <a:p>
            <a:pPr marL="0" indent="0" algn="just">
              <a:buNone/>
            </a:pPr>
            <a:r>
              <a:rPr lang="es-MX" dirty="0"/>
              <a:t>La memoria de datos se organiza en "bancos", pudiendo existir hasta cuatro en los modelos de mayor capacidad. El banco 0 tiene un tamaño de 32 bytes, mientras que todos los demás sólo disponen de 16. El banco 0 ocupa las 32 primeras posiciones de la memoria y lo poseen todos los modelos de PIC16C5X.</a:t>
            </a:r>
          </a:p>
        </p:txBody>
      </p:sp>
      <p:pic>
        <p:nvPicPr>
          <p:cNvPr id="4" name="Imagen 3"/>
          <p:cNvPicPr>
            <a:picLocks noChangeAspect="1"/>
          </p:cNvPicPr>
          <p:nvPr/>
        </p:nvPicPr>
        <p:blipFill>
          <a:blip r:embed="rId2"/>
          <a:stretch>
            <a:fillRect/>
          </a:stretch>
        </p:blipFill>
        <p:spPr>
          <a:xfrm>
            <a:off x="3485336" y="4462952"/>
            <a:ext cx="2619375" cy="1752600"/>
          </a:xfrm>
          <a:prstGeom prst="rect">
            <a:avLst/>
          </a:prstGeom>
        </p:spPr>
      </p:pic>
      <p:pic>
        <p:nvPicPr>
          <p:cNvPr id="5" name="Imagen 4"/>
          <p:cNvPicPr>
            <a:picLocks noChangeAspect="1"/>
          </p:cNvPicPr>
          <p:nvPr/>
        </p:nvPicPr>
        <p:blipFill>
          <a:blip r:embed="rId3"/>
          <a:stretch>
            <a:fillRect/>
          </a:stretch>
        </p:blipFill>
        <p:spPr>
          <a:xfrm>
            <a:off x="7999268" y="3967652"/>
            <a:ext cx="1866900" cy="1828800"/>
          </a:xfrm>
          <a:prstGeom prst="rect">
            <a:avLst/>
          </a:prstGeom>
        </p:spPr>
      </p:pic>
      <p:sp>
        <p:nvSpPr>
          <p:cNvPr id="6" name="CuadroTexto 5">
            <a:extLst>
              <a:ext uri="{FF2B5EF4-FFF2-40B4-BE49-F238E27FC236}">
                <a16:creationId xmlns="" xmlns:a16="http://schemas.microsoft.com/office/drawing/2014/main" id="{430368B0-D607-418C-946A-A0563141094F}"/>
              </a:ext>
            </a:extLst>
          </p:cNvPr>
          <p:cNvSpPr txBox="1"/>
          <p:nvPr/>
        </p:nvSpPr>
        <p:spPr>
          <a:xfrm>
            <a:off x="4124773" y="6215552"/>
            <a:ext cx="1951478" cy="369332"/>
          </a:xfrm>
          <a:prstGeom prst="rect">
            <a:avLst/>
          </a:prstGeom>
          <a:noFill/>
        </p:spPr>
        <p:txBody>
          <a:bodyPr wrap="square" rtlCol="0">
            <a:spAutoFit/>
          </a:bodyPr>
          <a:lstStyle/>
          <a:p>
            <a:r>
              <a:rPr lang="es-MX" dirty="0"/>
              <a:t>Figura 45</a:t>
            </a:r>
          </a:p>
        </p:txBody>
      </p:sp>
      <p:sp>
        <p:nvSpPr>
          <p:cNvPr id="7" name="CuadroTexto 6">
            <a:extLst>
              <a:ext uri="{FF2B5EF4-FFF2-40B4-BE49-F238E27FC236}">
                <a16:creationId xmlns="" xmlns:a16="http://schemas.microsoft.com/office/drawing/2014/main" id="{29A5B693-49DA-43E5-9C35-BED267BECD9F}"/>
              </a:ext>
            </a:extLst>
          </p:cNvPr>
          <p:cNvSpPr txBox="1"/>
          <p:nvPr/>
        </p:nvSpPr>
        <p:spPr>
          <a:xfrm>
            <a:off x="8503920" y="5908384"/>
            <a:ext cx="1951478" cy="369332"/>
          </a:xfrm>
          <a:prstGeom prst="rect">
            <a:avLst/>
          </a:prstGeom>
          <a:noFill/>
        </p:spPr>
        <p:txBody>
          <a:bodyPr wrap="square" rtlCol="0">
            <a:spAutoFit/>
          </a:bodyPr>
          <a:lstStyle/>
          <a:p>
            <a:r>
              <a:rPr lang="es-MX" dirty="0"/>
              <a:t>Figura 46</a:t>
            </a:r>
          </a:p>
        </p:txBody>
      </p:sp>
      <p:sp>
        <p:nvSpPr>
          <p:cNvPr id="8" name="7 Marcador de número de diapositiva"/>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3753246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Guion explicativo </a:t>
            </a:r>
          </a:p>
        </p:txBody>
      </p:sp>
      <p:sp>
        <p:nvSpPr>
          <p:cNvPr id="3" name="Marcador de contenido 2"/>
          <p:cNvSpPr>
            <a:spLocks noGrp="1"/>
          </p:cNvSpPr>
          <p:nvPr>
            <p:ph idx="1"/>
          </p:nvPr>
        </p:nvSpPr>
        <p:spPr>
          <a:xfrm>
            <a:off x="818712" y="1287106"/>
            <a:ext cx="10554574" cy="3636511"/>
          </a:xfrm>
        </p:spPr>
        <p:txBody>
          <a:bodyPr>
            <a:normAutofit/>
          </a:bodyPr>
          <a:lstStyle/>
          <a:p>
            <a:pPr marL="0" indent="0" algn="just">
              <a:buNone/>
            </a:pPr>
            <a:r>
              <a:rPr lang="es-MX" sz="2400" dirty="0"/>
              <a:t>El presente material didáctico esta diseñado como apoyo a la asignatura de Lenguaje Ensamblador con la finalidad de dar a conocer el funcionamiento del CPU lo que incluye el uso de registros, el modo de direccionamiento, así mismo la organización de memoria y periféricos de entrada y salida.</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1341330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¿Cómo </a:t>
            </a:r>
            <a:r>
              <a:rPr lang="es-MX" dirty="0" smtClean="0"/>
              <a:t>funciona la memoria de datos?</a:t>
            </a:r>
            <a:endParaRPr lang="es-MX" dirty="0"/>
          </a:p>
        </p:txBody>
      </p:sp>
      <p:sp>
        <p:nvSpPr>
          <p:cNvPr id="3" name="Marcador de contenido 2"/>
          <p:cNvSpPr>
            <a:spLocks noGrp="1"/>
          </p:cNvSpPr>
          <p:nvPr>
            <p:ph idx="1"/>
          </p:nvPr>
        </p:nvSpPr>
        <p:spPr>
          <a:xfrm>
            <a:off x="1172003" y="1671569"/>
            <a:ext cx="10554574" cy="3804440"/>
          </a:xfrm>
        </p:spPr>
        <p:txBody>
          <a:bodyPr/>
          <a:lstStyle/>
          <a:p>
            <a:pPr algn="just"/>
            <a:r>
              <a:rPr lang="es-MX" sz="2000" dirty="0"/>
              <a:t>La memoria de datos funciona de forma similar al "banco de registros" de un procesador por lo cual sus posiciones implementan registros de propósito especial y propósito general. Las ocho primeras posiciones del banco 0 soportan registros específicos.</a:t>
            </a:r>
          </a:p>
          <a:p>
            <a:pPr marL="0" indent="0">
              <a:buNone/>
            </a:pPr>
            <a:r>
              <a:rPr lang="es-MX" dirty="0"/>
              <a:t> </a:t>
            </a:r>
          </a:p>
          <a:p>
            <a:endParaRPr lang="es-MX" dirty="0"/>
          </a:p>
        </p:txBody>
      </p:sp>
      <p:pic>
        <p:nvPicPr>
          <p:cNvPr id="4" name="Imagen 3"/>
          <p:cNvPicPr>
            <a:picLocks noChangeAspect="1"/>
          </p:cNvPicPr>
          <p:nvPr/>
        </p:nvPicPr>
        <p:blipFill>
          <a:blip r:embed="rId2"/>
          <a:stretch>
            <a:fillRect/>
          </a:stretch>
        </p:blipFill>
        <p:spPr>
          <a:xfrm>
            <a:off x="4772024" y="3757180"/>
            <a:ext cx="2647950" cy="2419350"/>
          </a:xfrm>
          <a:prstGeom prst="rect">
            <a:avLst/>
          </a:prstGeom>
        </p:spPr>
      </p:pic>
      <p:sp>
        <p:nvSpPr>
          <p:cNvPr id="5" name="CuadroTexto 4">
            <a:extLst>
              <a:ext uri="{FF2B5EF4-FFF2-40B4-BE49-F238E27FC236}">
                <a16:creationId xmlns="" xmlns:a16="http://schemas.microsoft.com/office/drawing/2014/main" id="{078D375E-217D-4CED-986E-59AED0A2542D}"/>
              </a:ext>
            </a:extLst>
          </p:cNvPr>
          <p:cNvSpPr txBox="1"/>
          <p:nvPr/>
        </p:nvSpPr>
        <p:spPr>
          <a:xfrm>
            <a:off x="7419974" y="5456937"/>
            <a:ext cx="1951478" cy="369332"/>
          </a:xfrm>
          <a:prstGeom prst="rect">
            <a:avLst/>
          </a:prstGeom>
          <a:noFill/>
        </p:spPr>
        <p:txBody>
          <a:bodyPr wrap="square" rtlCol="0">
            <a:spAutoFit/>
          </a:bodyPr>
          <a:lstStyle/>
          <a:p>
            <a:r>
              <a:rPr lang="es-MX" dirty="0"/>
              <a:t>Figura 47</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29812341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14400" y="228600"/>
            <a:ext cx="10197193" cy="830997"/>
          </a:xfrm>
          <a:prstGeom prst="rect">
            <a:avLst/>
          </a:prstGeom>
          <a:noFill/>
        </p:spPr>
        <p:txBody>
          <a:bodyPr wrap="square" rtlCol="0">
            <a:spAutoFit/>
          </a:bodyPr>
          <a:lstStyle/>
          <a:p>
            <a:pPr algn="ctr"/>
            <a:r>
              <a:rPr lang="es-MX" sz="4800" b="1" dirty="0"/>
              <a:t>Actividad 4</a:t>
            </a:r>
          </a:p>
        </p:txBody>
      </p:sp>
      <p:sp>
        <p:nvSpPr>
          <p:cNvPr id="7" name="1 Marcador de contenido"/>
          <p:cNvSpPr>
            <a:spLocks noGrp="1"/>
          </p:cNvSpPr>
          <p:nvPr>
            <p:ph idx="1"/>
          </p:nvPr>
        </p:nvSpPr>
        <p:spPr>
          <a:xfrm>
            <a:off x="914400" y="2415508"/>
            <a:ext cx="10554574" cy="2962034"/>
          </a:xfrm>
        </p:spPr>
        <p:txBody>
          <a:bodyPr>
            <a:normAutofit/>
          </a:bodyPr>
          <a:lstStyle/>
          <a:p>
            <a:pPr marL="0" indent="0" algn="just">
              <a:buNone/>
            </a:pPr>
            <a:r>
              <a:rPr lang="es-MX" sz="2000" dirty="0"/>
              <a:t>Investigar la organización de la memoria en los procesadores Pentium III y IV en los siguientes libros : 1) Microprocesadores Intel Arquitectura, Programación e Interfaz, Séptima edición, Barry B. Brey, Ed Person Prentice Hall. 2) Lenguaje ensamblador para PC, Paul A. Carter, (</a:t>
            </a:r>
            <a:r>
              <a:rPr lang="es-MX" sz="2000" dirty="0">
                <a:hlinkClick r:id="rId2"/>
              </a:rPr>
              <a:t>lrodri@udistrital.edu.co</a:t>
            </a:r>
            <a:r>
              <a:rPr lang="es-MX" sz="2000" dirty="0"/>
              <a:t>). Al termino de la investigación realizar un mapa mental la organización de la memoria de datos y programas para cada uno de los procesadores.</a:t>
            </a:r>
          </a:p>
          <a:p>
            <a:pPr marL="0" indent="0" algn="just">
              <a:buNone/>
            </a:pPr>
            <a:endParaRPr lang="es-MX" sz="2000" dirty="0"/>
          </a:p>
          <a:p>
            <a:pPr marL="0" indent="0" algn="just">
              <a:buNone/>
            </a:pPr>
            <a:endParaRPr lang="es-MX" sz="2000" dirty="0"/>
          </a:p>
          <a:p>
            <a:pPr marL="0" indent="0" algn="just">
              <a:buNone/>
            </a:pPr>
            <a:endParaRPr lang="es-MX" dirty="0"/>
          </a:p>
        </p:txBody>
      </p:sp>
      <p:sp>
        <p:nvSpPr>
          <p:cNvPr id="2" name="1 Rectángulo"/>
          <p:cNvSpPr/>
          <p:nvPr/>
        </p:nvSpPr>
        <p:spPr>
          <a:xfrm>
            <a:off x="353786" y="5577202"/>
            <a:ext cx="6096000" cy="1169551"/>
          </a:xfrm>
          <a:prstGeom prst="rect">
            <a:avLst/>
          </a:prstGeom>
        </p:spPr>
        <p:txBody>
          <a:bodyPr>
            <a:spAutoFit/>
          </a:bodyPr>
          <a:lstStyle/>
          <a:p>
            <a:pPr algn="just"/>
            <a:r>
              <a:rPr lang="es-MX" sz="1400" dirty="0">
                <a:solidFill>
                  <a:srgbClr val="FFFF00"/>
                </a:solidFill>
              </a:rPr>
              <a:t>Nota: Recuerden que un mapa mental es un diagrama usado para representar las palabras, ideas, y conceptos ligados y dispuestos radialmente alrededor de una palabra clave o de una idea central. Los mapas mentales son un método muy eficaz para extraer y memorizar información.</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26362564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800" dirty="0"/>
              <a:t>Conclusiones </a:t>
            </a:r>
          </a:p>
        </p:txBody>
      </p:sp>
      <p:sp>
        <p:nvSpPr>
          <p:cNvPr id="3" name="Marcador de contenido 2"/>
          <p:cNvSpPr>
            <a:spLocks noGrp="1"/>
          </p:cNvSpPr>
          <p:nvPr>
            <p:ph idx="1"/>
          </p:nvPr>
        </p:nvSpPr>
        <p:spPr>
          <a:xfrm>
            <a:off x="844838" y="2052470"/>
            <a:ext cx="10554574" cy="3636511"/>
          </a:xfrm>
        </p:spPr>
        <p:txBody>
          <a:bodyPr>
            <a:normAutofit/>
          </a:bodyPr>
          <a:lstStyle/>
          <a:p>
            <a:pPr marL="0" indent="0" algn="just">
              <a:buNone/>
            </a:pPr>
            <a:r>
              <a:rPr lang="es-MX" sz="2400" dirty="0"/>
              <a:t>Dentro del contexto educativo establecido en el proceso de enseñanza aprendizaje el presente material didáctico fue desarrollado con la finalidad de dar a conocer el funcionamiento  y los elementos más importantes de un CPU, con la finalidad de desarrollar habilidades al momento de programar en lenguaje ensamblador.</a:t>
            </a:r>
            <a:endParaRPr lang="es-MX"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20977858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Referencia Bibliográfica </a:t>
            </a:r>
          </a:p>
        </p:txBody>
      </p:sp>
      <p:sp>
        <p:nvSpPr>
          <p:cNvPr id="3" name="2 Marcador de contenido"/>
          <p:cNvSpPr>
            <a:spLocks noGrp="1"/>
          </p:cNvSpPr>
          <p:nvPr>
            <p:ph idx="1"/>
          </p:nvPr>
        </p:nvSpPr>
        <p:spPr>
          <a:xfrm>
            <a:off x="486888" y="2633470"/>
            <a:ext cx="11461173" cy="3636511"/>
          </a:xfrm>
        </p:spPr>
        <p:txBody>
          <a:bodyPr>
            <a:normAutofit fontScale="92500" lnSpcReduction="10000"/>
          </a:bodyPr>
          <a:lstStyle/>
          <a:p>
            <a:pPr algn="just"/>
            <a:r>
              <a:rPr lang="es-MX" sz="2800" dirty="0"/>
              <a:t>Programación en lenguaje ensamblador </a:t>
            </a:r>
            <a:r>
              <a:rPr lang="es-MX" sz="2800" dirty="0" err="1"/>
              <a:t>Willian</a:t>
            </a:r>
            <a:r>
              <a:rPr lang="es-MX" sz="2800" dirty="0"/>
              <a:t> H. Murray III Chris H. </a:t>
            </a:r>
            <a:r>
              <a:rPr lang="es-MX" sz="2800" dirty="0" err="1"/>
              <a:t>Pappas</a:t>
            </a:r>
            <a:r>
              <a:rPr lang="es-MX" sz="2800" dirty="0"/>
              <a:t> McGraw-Hill. </a:t>
            </a:r>
          </a:p>
          <a:p>
            <a:pPr algn="just"/>
            <a:r>
              <a:rPr lang="es-MX" sz="2800" dirty="0"/>
              <a:t>Los microprocesadores Intel, arquitectura, programación e interfaces. Barry B. Brey. Prentice Hall. </a:t>
            </a:r>
          </a:p>
          <a:p>
            <a:pPr algn="just"/>
            <a:r>
              <a:rPr lang="es-MX" sz="2800" dirty="0"/>
              <a:t>Lenguaje ensamblador para PC, Paul A. Carter, (</a:t>
            </a:r>
            <a:r>
              <a:rPr lang="es-MX" sz="2800" dirty="0">
                <a:hlinkClick r:id="rId2"/>
              </a:rPr>
              <a:t>lrodri@udistrital.edu.co</a:t>
            </a:r>
            <a:r>
              <a:rPr lang="es-MX" sz="2800" dirty="0"/>
              <a:t>).</a:t>
            </a:r>
          </a:p>
          <a:p>
            <a:pPr algn="just"/>
            <a:r>
              <a:rPr lang="es-MX" sz="2800" dirty="0"/>
              <a:t>Microcontroladores PIC16 fundamentos y aplicaciones, Alfonso Gutiérrez Aldana, IPN, 2013.</a:t>
            </a:r>
          </a:p>
          <a:p>
            <a:pPr algn="just"/>
            <a:endParaRPr lang="es-MX" sz="2800" dirty="0"/>
          </a:p>
          <a:p>
            <a:pPr algn="just"/>
            <a:endParaRPr lang="es-MX" sz="2800"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4099282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Referencia de Figuras </a:t>
            </a:r>
            <a:endParaRPr lang="es-MX" dirty="0"/>
          </a:p>
        </p:txBody>
      </p:sp>
      <p:sp>
        <p:nvSpPr>
          <p:cNvPr id="3" name="2 Marcador de contenido"/>
          <p:cNvSpPr>
            <a:spLocks noGrp="1"/>
          </p:cNvSpPr>
          <p:nvPr>
            <p:ph idx="1"/>
          </p:nvPr>
        </p:nvSpPr>
        <p:spPr>
          <a:xfrm>
            <a:off x="486888" y="2633470"/>
            <a:ext cx="11461173" cy="3636511"/>
          </a:xfrm>
        </p:spPr>
        <p:txBody>
          <a:bodyPr>
            <a:normAutofit fontScale="47500" lnSpcReduction="20000"/>
          </a:bodyPr>
          <a:lstStyle/>
          <a:p>
            <a:pPr marL="0" indent="0" algn="just">
              <a:buNone/>
            </a:pPr>
            <a:r>
              <a:rPr lang="es-MX" sz="2800" dirty="0"/>
              <a:t>[1] http://3.bp.blogspot.com/-qRFfVSWKBpc/VT7F34KNMPI/AAAAAAAAAUw/SKKYGOIdicU/s1600/1.png</a:t>
            </a:r>
            <a:endParaRPr lang="es-MX" sz="2800" dirty="0" smtClean="0"/>
          </a:p>
          <a:p>
            <a:pPr marL="0" indent="0" algn="just">
              <a:buNone/>
            </a:pPr>
            <a:r>
              <a:rPr lang="es-MX" sz="2800" dirty="0" smtClean="0"/>
              <a:t>[</a:t>
            </a:r>
            <a:r>
              <a:rPr lang="es-MX" sz="2800" dirty="0"/>
              <a:t>2] http://www.ebcomunicacion.com/wp-content/uploads/Discurso.jpg</a:t>
            </a:r>
            <a:endParaRPr lang="es-MX" sz="2800" dirty="0" smtClean="0"/>
          </a:p>
          <a:p>
            <a:pPr marL="0" indent="0" algn="just">
              <a:buNone/>
            </a:pPr>
            <a:r>
              <a:rPr lang="es-MX" sz="2800" dirty="0" smtClean="0"/>
              <a:t>[</a:t>
            </a:r>
            <a:r>
              <a:rPr lang="es-MX" sz="2800" dirty="0"/>
              <a:t>3] http://2.bp.blogspot.com/-Vc-cJSnHxEU/VQX2S2wSvwI/AAAAAAAAATo/J9pf7EaoqyI/s1600/socialmedia.png</a:t>
            </a:r>
            <a:endParaRPr lang="es-MX" sz="2800" dirty="0" smtClean="0"/>
          </a:p>
          <a:p>
            <a:pPr marL="0" indent="0" algn="just">
              <a:buNone/>
            </a:pPr>
            <a:r>
              <a:rPr lang="es-MX" sz="2800" dirty="0" smtClean="0"/>
              <a:t>[</a:t>
            </a:r>
            <a:r>
              <a:rPr lang="es-MX" sz="2800" dirty="0"/>
              <a:t>4] https://i.pinimg.com/originals/b8/1b/3f/b81b3ffd3ecc1613236aa76e8913922d.jpg</a:t>
            </a:r>
            <a:endParaRPr lang="es-MX" sz="2800" dirty="0" smtClean="0"/>
          </a:p>
          <a:p>
            <a:pPr marL="0" indent="0" algn="just">
              <a:buNone/>
            </a:pPr>
            <a:r>
              <a:rPr lang="es-MX" sz="2800" dirty="0" smtClean="0"/>
              <a:t>[</a:t>
            </a:r>
            <a:r>
              <a:rPr lang="es-MX" sz="2800" dirty="0"/>
              <a:t>5] http://terabitio.com/wp-content/uploads/2015/12/velocidad_computadora.jpg</a:t>
            </a:r>
            <a:endParaRPr lang="es-MX" sz="2800" dirty="0" smtClean="0"/>
          </a:p>
          <a:p>
            <a:pPr marL="0" indent="0" algn="just">
              <a:buNone/>
            </a:pPr>
            <a:r>
              <a:rPr lang="es-MX" sz="2800" dirty="0" smtClean="0"/>
              <a:t>[6]https</a:t>
            </a:r>
            <a:r>
              <a:rPr lang="es-MX" sz="2800" dirty="0"/>
              <a:t>://lh3.googleusercontent.com/4ORowm46s1aCSVsDOsJkK8BGZUGkjYdWi7hk8x_tmunLG_O9gsIgfFKb_UmWNGSSHsZyXb0=s123</a:t>
            </a:r>
            <a:endParaRPr lang="es-MX" sz="2800" dirty="0" smtClean="0"/>
          </a:p>
          <a:p>
            <a:pPr marL="0" indent="0" algn="just">
              <a:buNone/>
            </a:pPr>
            <a:r>
              <a:rPr lang="es-MX" sz="2800" dirty="0" smtClean="0"/>
              <a:t>[7]http</a:t>
            </a:r>
            <a:r>
              <a:rPr lang="es-MX" sz="2800" dirty="0"/>
              <a:t>://lh5.ggpht.com/Alavo03/SEQ0tYEjj7I/AAAAAAAAAwM/8jYxb7eRndc/w1200-h630-p-k-no-nu/IsaiahDiePlot_thumb%5B1%5D.jpg?imgmax=800</a:t>
            </a:r>
            <a:endParaRPr lang="es-MX" sz="2800" dirty="0" smtClean="0"/>
          </a:p>
          <a:p>
            <a:pPr marL="0" indent="0" algn="just">
              <a:buNone/>
            </a:pPr>
            <a:r>
              <a:rPr lang="es-MX" sz="2800" dirty="0" smtClean="0"/>
              <a:t>[</a:t>
            </a:r>
            <a:r>
              <a:rPr lang="es-MX" sz="2800" dirty="0"/>
              <a:t>8] https://lh3.googleusercontent.com/mwKLT7362m8qGVwJacOyQRWDRf4IP0OfU5vQslnHIIsqjsB-mbk7rz1quabtwVQL6iX9Rc0=s168</a:t>
            </a:r>
            <a:endParaRPr lang="es-MX" sz="2800" dirty="0" smtClean="0"/>
          </a:p>
          <a:p>
            <a:pPr marL="0" indent="0" algn="just">
              <a:buNone/>
            </a:pPr>
            <a:r>
              <a:rPr lang="es-MX" sz="2800" dirty="0" smtClean="0"/>
              <a:t>[</a:t>
            </a:r>
            <a:r>
              <a:rPr lang="es-MX" sz="2800" dirty="0"/>
              <a:t>9] https://learn.mikroe.com/ebooks/wp-content/uploads/sites/37/2016/02/al-mundo-de-los-microcontroladores-chapter-03-fig3-7.gif?x30962</a:t>
            </a:r>
            <a:endParaRPr lang="es-MX" sz="2800" dirty="0" smtClean="0"/>
          </a:p>
          <a:p>
            <a:pPr marL="0" indent="0" algn="just">
              <a:buNone/>
            </a:pPr>
            <a:r>
              <a:rPr lang="es-MX" sz="2800" dirty="0" smtClean="0"/>
              <a:t>[</a:t>
            </a:r>
            <a:r>
              <a:rPr lang="es-MX" sz="2800" dirty="0"/>
              <a:t>10] http://3.bp.blogspot.com/-uwtfUDjMbRo/U6h91NJLNaI/AAAAAAAAAB0/_llG6J9f4T4/s1600/36.jpg</a:t>
            </a:r>
          </a:p>
          <a:p>
            <a:pPr algn="just"/>
            <a:endParaRPr lang="es-MX" sz="2800"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44</a:t>
            </a:fld>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96843" y="65312"/>
            <a:ext cx="4727121" cy="519567"/>
          </a:xfrm>
        </p:spPr>
        <p:txBody>
          <a:bodyPr/>
          <a:lstStyle/>
          <a:p>
            <a:pPr algn="ctr"/>
            <a:r>
              <a:rPr lang="es-MX" sz="2800" dirty="0"/>
              <a:t>Referencia </a:t>
            </a:r>
            <a:r>
              <a:rPr lang="es-MX" sz="2800" dirty="0" smtClean="0"/>
              <a:t>de </a:t>
            </a:r>
            <a:r>
              <a:rPr lang="es-MX" sz="2800" dirty="0"/>
              <a:t>F</a:t>
            </a:r>
            <a:r>
              <a:rPr lang="es-MX" sz="2800" dirty="0" smtClean="0"/>
              <a:t>iguras </a:t>
            </a:r>
            <a:endParaRPr lang="es-MX" sz="2800" dirty="0"/>
          </a:p>
        </p:txBody>
      </p:sp>
      <p:sp>
        <p:nvSpPr>
          <p:cNvPr id="3" name="2 Marcador de contenido"/>
          <p:cNvSpPr>
            <a:spLocks noGrp="1"/>
          </p:cNvSpPr>
          <p:nvPr>
            <p:ph idx="1"/>
          </p:nvPr>
        </p:nvSpPr>
        <p:spPr>
          <a:xfrm>
            <a:off x="486888" y="2633470"/>
            <a:ext cx="11461173" cy="3636511"/>
          </a:xfrm>
        </p:spPr>
        <p:txBody>
          <a:bodyPr>
            <a:normAutofit fontScale="47500" lnSpcReduction="20000"/>
          </a:bodyPr>
          <a:lstStyle/>
          <a:p>
            <a:pPr marL="0" indent="0" algn="just">
              <a:buNone/>
            </a:pPr>
            <a:r>
              <a:rPr lang="es-MX" sz="2800" dirty="0"/>
              <a:t>[11] http://www.formulaenlosnegocios.com.mx/wp-content/uploads/2011/07/ciclo-de-vida.jpg</a:t>
            </a:r>
            <a:endParaRPr lang="es-MX" sz="2800" dirty="0" smtClean="0"/>
          </a:p>
          <a:p>
            <a:pPr marL="0" indent="0" algn="just">
              <a:buNone/>
            </a:pPr>
            <a:r>
              <a:rPr lang="es-MX" sz="2800" dirty="0"/>
              <a:t>[12] https://thumbs.dreamstime.com/z/computadora-port%C3%A1til-con-las-carpetas-8680272.jpg</a:t>
            </a:r>
            <a:endParaRPr lang="es-MX" sz="2800" dirty="0" smtClean="0"/>
          </a:p>
          <a:p>
            <a:pPr marL="0" indent="0" algn="just">
              <a:buNone/>
            </a:pPr>
            <a:r>
              <a:rPr lang="es-MX" sz="2800" dirty="0"/>
              <a:t>[13] http://blog.espol.edu.ec/vicenteriofrio/files/2009/03/charla-para-blog.jpg</a:t>
            </a:r>
            <a:endParaRPr lang="es-MX" sz="2800" dirty="0" smtClean="0"/>
          </a:p>
          <a:p>
            <a:pPr marL="0" indent="0" algn="just">
              <a:buNone/>
            </a:pPr>
            <a:r>
              <a:rPr lang="es-MX" sz="2800" dirty="0"/>
              <a:t>[</a:t>
            </a:r>
            <a:r>
              <a:rPr lang="es-MX" sz="2800" dirty="0" smtClean="0"/>
              <a:t>14]https</a:t>
            </a:r>
            <a:r>
              <a:rPr lang="es-MX" sz="2800" dirty="0"/>
              <a:t>://lh3.googleusercontent.com/ZBGXAIaQyJ9tT9CS9DH0_9mU5nEl2-RGxuFg28wQJYOGLjfJ4FSBIZxZVF6uRyUWK1kUgA=s101</a:t>
            </a:r>
            <a:endParaRPr lang="es-MX" sz="2800" dirty="0" smtClean="0"/>
          </a:p>
          <a:p>
            <a:pPr marL="0" indent="0" algn="just">
              <a:buNone/>
            </a:pPr>
            <a:r>
              <a:rPr lang="es-MX" sz="2800" dirty="0"/>
              <a:t>[15] http://3.bp.blogspot.com/-1Uv0hQJLcmo/VEwPEQhofrI/AAAAAAAAAB0/Rjnx-HJ9S-8/s1600/ALU.png</a:t>
            </a:r>
            <a:endParaRPr lang="es-MX" sz="2800" dirty="0" smtClean="0"/>
          </a:p>
          <a:p>
            <a:pPr marL="0" indent="0" algn="just">
              <a:buNone/>
            </a:pPr>
            <a:r>
              <a:rPr lang="es-MX" sz="2800" dirty="0"/>
              <a:t>[16] http://marantha.com.ar/wp-content/uploads/2015/07/electronica.jpg</a:t>
            </a:r>
            <a:endParaRPr lang="es-MX" sz="2800" dirty="0" smtClean="0"/>
          </a:p>
          <a:p>
            <a:pPr marL="0" indent="0" algn="just">
              <a:buNone/>
            </a:pPr>
            <a:r>
              <a:rPr lang="es-MX" sz="2800" dirty="0"/>
              <a:t>[17] http://4.bp.blogspot.com/-HZaWrzs2V_c/Vgx-zPaDOQI/AAAAAAAAAAQ/MLwVNZisrXs/s400/la%2Bnube.png</a:t>
            </a:r>
            <a:endParaRPr lang="es-MX" sz="2800" dirty="0" smtClean="0"/>
          </a:p>
          <a:p>
            <a:pPr marL="0" indent="0" algn="just">
              <a:buNone/>
            </a:pPr>
            <a:r>
              <a:rPr lang="es-MX" sz="2800" dirty="0"/>
              <a:t>[</a:t>
            </a:r>
            <a:r>
              <a:rPr lang="es-MX" sz="2800" dirty="0" smtClean="0"/>
              <a:t>18]https</a:t>
            </a:r>
            <a:r>
              <a:rPr lang="es-MX" sz="2800" dirty="0"/>
              <a:t>://lh3.googleusercontent.com/gWC0ZVp-atV-7fqnvX4TxhIugnOUPVXMTQV5U0waLNpoyYyL81wmViiRt4nc1Xl3VRuK9g=s85</a:t>
            </a:r>
            <a:endParaRPr lang="es-MX" sz="2800" dirty="0" smtClean="0"/>
          </a:p>
          <a:p>
            <a:pPr marL="0" indent="0" algn="just">
              <a:buNone/>
            </a:pPr>
            <a:r>
              <a:rPr lang="es-MX" sz="2800" dirty="0"/>
              <a:t>[19] http://3.bp.blogspot.com/-_wirWcI8XHc/U2QL29tvC5I/AAAAAAAAAHs/6RtlEzW5p6M/s1600/amp-sumador1.png</a:t>
            </a:r>
            <a:endParaRPr lang="es-MX" sz="2800" dirty="0" smtClean="0"/>
          </a:p>
          <a:p>
            <a:pPr marL="0" indent="0" algn="just">
              <a:buNone/>
            </a:pPr>
            <a:r>
              <a:rPr lang="es-MX" sz="2800" dirty="0" smtClean="0"/>
              <a:t>[</a:t>
            </a:r>
            <a:r>
              <a:rPr lang="es-MX" sz="2800" dirty="0"/>
              <a:t>20] https://lh3.googleusercontent.com/88oFWHyTA8mSBQJPi8Ehibf_5A_NeI5uDjFlfzHVbvvi9omkR53nr8coWqU5f34vTefr2g=s170</a:t>
            </a:r>
          </a:p>
          <a:p>
            <a:pPr algn="just"/>
            <a:endParaRPr lang="es-MX" sz="2800" dirty="0"/>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1286707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6888" y="2633470"/>
            <a:ext cx="11461173" cy="3636511"/>
          </a:xfrm>
        </p:spPr>
        <p:txBody>
          <a:bodyPr>
            <a:normAutofit fontScale="47500" lnSpcReduction="20000"/>
          </a:bodyPr>
          <a:lstStyle/>
          <a:p>
            <a:pPr marL="0" indent="0" algn="just">
              <a:buNone/>
            </a:pPr>
            <a:r>
              <a:rPr lang="es-MX" sz="2800" dirty="0" smtClean="0"/>
              <a:t>[21]https</a:t>
            </a:r>
            <a:r>
              <a:rPr lang="es-MX" sz="2800" dirty="0"/>
              <a:t>://lh3.googleusercontent.com/vMbBIsGMNlbaUCPE4lfHkYOZ2eZvm5-7QMV_ZUHDTNxLz1EcXC_4o9v2vMouqviJIZPb=s170</a:t>
            </a:r>
            <a:endParaRPr lang="es-MX" sz="2800" dirty="0" smtClean="0"/>
          </a:p>
          <a:p>
            <a:pPr marL="0" indent="0" algn="just">
              <a:buNone/>
            </a:pPr>
            <a:r>
              <a:rPr lang="es-MX" sz="2800" dirty="0" smtClean="0"/>
              <a:t>[22]https</a:t>
            </a:r>
            <a:r>
              <a:rPr lang="es-MX" sz="2800" dirty="0"/>
              <a:t>://lh3.googleusercontent.com/VGU-DyTRtnAF-gx0v1PmJyvNPhIHJh_zQHXTNZU4V3IPxf5vGzJqsZkZRmxhkBbNXpn7ET8=s99</a:t>
            </a:r>
            <a:endParaRPr lang="es-MX" sz="2800" dirty="0" smtClean="0"/>
          </a:p>
          <a:p>
            <a:pPr marL="0" indent="0" algn="just">
              <a:buNone/>
            </a:pPr>
            <a:r>
              <a:rPr lang="es-MX" sz="2800" dirty="0" smtClean="0"/>
              <a:t>[</a:t>
            </a:r>
            <a:r>
              <a:rPr lang="es-MX" sz="2800" dirty="0"/>
              <a:t>23] https://lh3.googleusercontent.com/mZciEogtpTWBR2LXViGBq3uwr6bfeoFEbj8Et1ATXummyXszrAyZWeW5ifhiPlnLYR9HC4Y=s132</a:t>
            </a:r>
            <a:endParaRPr lang="es-MX" sz="2800" dirty="0" smtClean="0"/>
          </a:p>
          <a:p>
            <a:pPr marL="0" indent="0" algn="just">
              <a:buNone/>
            </a:pPr>
            <a:r>
              <a:rPr lang="es-MX" sz="2800" dirty="0" smtClean="0"/>
              <a:t>[</a:t>
            </a:r>
            <a:r>
              <a:rPr lang="es-MX" sz="2800" dirty="0"/>
              <a:t>24] http://3.bp.blogspot.com/-SA1FQ08psE8/VkPW70prXBI/AAAAAAAAADE/mXbRlnuasYQ/s400/pila02.jpg</a:t>
            </a:r>
            <a:endParaRPr lang="es-MX" sz="2800" dirty="0" smtClean="0"/>
          </a:p>
          <a:p>
            <a:pPr marL="0" indent="0" algn="just">
              <a:buNone/>
            </a:pPr>
            <a:r>
              <a:rPr lang="es-MX" sz="2800" dirty="0" smtClean="0"/>
              <a:t>[</a:t>
            </a:r>
            <a:r>
              <a:rPr lang="es-MX" sz="2800" dirty="0"/>
              <a:t>25] https://lh3.googleusercontent.com/zpjrYxLJdzISHNKl0OwxQImVgflCXiuZXgMuQfS_p8Vf3eGG3cqcQo8FpZqazDqIapJS=s85</a:t>
            </a:r>
            <a:endParaRPr lang="es-MX" sz="2800" dirty="0" smtClean="0"/>
          </a:p>
          <a:p>
            <a:pPr marL="0" indent="0" algn="just">
              <a:buNone/>
            </a:pPr>
            <a:r>
              <a:rPr lang="es-MX" sz="2800" dirty="0" smtClean="0"/>
              <a:t>[</a:t>
            </a:r>
            <a:r>
              <a:rPr lang="es-MX" sz="2800" dirty="0"/>
              <a:t>26] https://4.bp.blogspot.com/-p-c18QkBErs/VrF6rUR3uGI/AAAAAAAAThY/CfvdftGLh9c/s1600/Pensamiento%2BAdministrativo.jpg</a:t>
            </a:r>
            <a:endParaRPr lang="es-MX" sz="2800" dirty="0" smtClean="0"/>
          </a:p>
          <a:p>
            <a:pPr marL="0" indent="0" algn="just">
              <a:buNone/>
            </a:pPr>
            <a:r>
              <a:rPr lang="es-MX" sz="2800" dirty="0" smtClean="0"/>
              <a:t>[</a:t>
            </a:r>
            <a:r>
              <a:rPr lang="es-MX" sz="2800" dirty="0"/>
              <a:t>27] http://1.bp.blogspot.com/--tA3K05yGa4/UIDin8OEQLI/AAAAAAAAACU/g3U_eqJxQ6I/s1600/pila+push+pop.png</a:t>
            </a:r>
            <a:endParaRPr lang="es-MX" sz="2800" dirty="0" smtClean="0"/>
          </a:p>
          <a:p>
            <a:pPr marL="0" indent="0" algn="just">
              <a:buNone/>
            </a:pPr>
            <a:r>
              <a:rPr lang="es-MX" sz="2800" dirty="0" smtClean="0"/>
              <a:t>[</a:t>
            </a:r>
            <a:r>
              <a:rPr lang="es-MX" sz="2800" dirty="0"/>
              <a:t>28] https://st.depositphotos.com/2169717/2575/i/950/depositphotos_25753087-stock-photo-cpu-central-processor-unit.jpg</a:t>
            </a:r>
            <a:endParaRPr lang="es-MX" sz="2800" dirty="0" smtClean="0"/>
          </a:p>
          <a:p>
            <a:pPr marL="0" indent="0" algn="just">
              <a:buNone/>
            </a:pPr>
            <a:r>
              <a:rPr lang="es-MX" sz="2800" dirty="0" smtClean="0"/>
              <a:t>[</a:t>
            </a:r>
            <a:r>
              <a:rPr lang="es-MX" sz="2800" dirty="0"/>
              <a:t>29] https://userscontent2.emaze.com/images/41a6b29e-e12e-4b68-9014-d8868a622202/68b1ef108c1d55709870f1118c33c3ac.png</a:t>
            </a:r>
            <a:endParaRPr lang="es-MX" sz="2800" dirty="0" smtClean="0"/>
          </a:p>
          <a:p>
            <a:pPr marL="0" indent="0" algn="just">
              <a:buNone/>
            </a:pPr>
            <a:r>
              <a:rPr lang="es-MX" sz="2800" dirty="0" smtClean="0"/>
              <a:t>[</a:t>
            </a:r>
            <a:r>
              <a:rPr lang="es-MX" sz="2800" dirty="0"/>
              <a:t>30] http://ies.joaquinaraujo.fuenlabrada.educa.madrid.org/wordpress/wp-content/uploads/2017/06/rendimient-650x350.jpeg</a:t>
            </a:r>
          </a:p>
          <a:p>
            <a:pPr algn="just"/>
            <a:endParaRPr lang="es-MX" sz="2800" dirty="0"/>
          </a:p>
        </p:txBody>
      </p:sp>
      <p:sp>
        <p:nvSpPr>
          <p:cNvPr id="6" name="1 Título"/>
          <p:cNvSpPr>
            <a:spLocks noGrp="1"/>
          </p:cNvSpPr>
          <p:nvPr>
            <p:ph type="title"/>
          </p:nvPr>
        </p:nvSpPr>
        <p:spPr>
          <a:xfrm>
            <a:off x="7396843" y="65312"/>
            <a:ext cx="4727121" cy="519567"/>
          </a:xfrm>
        </p:spPr>
        <p:txBody>
          <a:bodyPr/>
          <a:lstStyle/>
          <a:p>
            <a:pPr algn="ctr"/>
            <a:r>
              <a:rPr lang="es-MX" sz="2800" dirty="0"/>
              <a:t>Referencia </a:t>
            </a:r>
            <a:r>
              <a:rPr lang="es-MX" sz="2800" dirty="0" smtClean="0"/>
              <a:t>de </a:t>
            </a:r>
            <a:r>
              <a:rPr lang="es-MX" sz="2800" dirty="0"/>
              <a:t>F</a:t>
            </a:r>
            <a:r>
              <a:rPr lang="es-MX" sz="2800" dirty="0" smtClean="0"/>
              <a:t>iguras </a:t>
            </a:r>
            <a:endParaRPr lang="es-MX" sz="2800" dirty="0"/>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7991510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6888" y="2633470"/>
            <a:ext cx="11461173" cy="3636511"/>
          </a:xfrm>
        </p:spPr>
        <p:txBody>
          <a:bodyPr>
            <a:normAutofit fontScale="47500" lnSpcReduction="20000"/>
          </a:bodyPr>
          <a:lstStyle/>
          <a:p>
            <a:pPr marL="0" indent="0" algn="just">
              <a:buNone/>
            </a:pPr>
            <a:r>
              <a:rPr lang="es-MX" sz="2800" dirty="0" smtClean="0"/>
              <a:t>[31]https</a:t>
            </a:r>
            <a:r>
              <a:rPr lang="es-MX" sz="2800" dirty="0"/>
              <a:t>://sites.google.com/site/sodelateoriaalapractica/_/rsrc/1472873353110/student-of-the-month/formatodedirecciones/MDR.JPG</a:t>
            </a:r>
            <a:endParaRPr lang="es-MX" sz="2800" dirty="0" smtClean="0"/>
          </a:p>
          <a:p>
            <a:pPr marL="0" indent="0" algn="just">
              <a:buNone/>
            </a:pPr>
            <a:r>
              <a:rPr lang="es-MX" sz="2800" dirty="0" smtClean="0"/>
              <a:t>[</a:t>
            </a:r>
            <a:r>
              <a:rPr lang="es-MX" sz="2800" dirty="0"/>
              <a:t>32] https://elendill.files.wordpress.com/2009/04/sistema-de-archivos.gif?v=1354395262555</a:t>
            </a:r>
            <a:endParaRPr lang="es-MX" sz="2800" dirty="0" smtClean="0"/>
          </a:p>
          <a:p>
            <a:pPr marL="0" indent="0" algn="just">
              <a:buNone/>
            </a:pPr>
            <a:r>
              <a:rPr lang="es-MX" sz="2800" dirty="0" smtClean="0"/>
              <a:t>[33]https</a:t>
            </a:r>
            <a:r>
              <a:rPr lang="es-MX" sz="2800" dirty="0"/>
              <a:t>://lh3.googleusercontent.com/CaaxAgP4gs-Xb3rFjfOwm8Bq8pH6SmQebslfrvTBB9f0aLmGR7uX079ir_eXgB7fOOEg=s127</a:t>
            </a:r>
            <a:endParaRPr lang="es-MX" sz="2800" dirty="0" smtClean="0"/>
          </a:p>
          <a:p>
            <a:pPr marL="0" indent="0" algn="just">
              <a:buNone/>
            </a:pPr>
            <a:r>
              <a:rPr lang="es-MX" sz="2800" dirty="0" smtClean="0"/>
              <a:t>[</a:t>
            </a:r>
            <a:r>
              <a:rPr lang="es-MX" sz="2800" dirty="0"/>
              <a:t>34] https://lh3.googleusercontent.com/Gn7whrFn1fa37woRvbYq_qKEdTJw_QVFfbxQea0RSEtj_OSfucK9qg7H1jTqNYC2fiTyxw=s114</a:t>
            </a:r>
            <a:endParaRPr lang="es-MX" sz="2800" dirty="0" smtClean="0"/>
          </a:p>
          <a:p>
            <a:pPr marL="0" indent="0" algn="just">
              <a:buNone/>
            </a:pPr>
            <a:r>
              <a:rPr lang="es-MX" sz="2800" dirty="0" smtClean="0"/>
              <a:t>[</a:t>
            </a:r>
            <a:r>
              <a:rPr lang="es-MX" sz="2800" dirty="0"/>
              <a:t>35] https://lh3.googleusercontent.com/iArtySlot-XW9dAnXNClb-E6PcG1J4GmCKEb96D9Ok8A8j35VorJNohrUl94l_xl4Do_jQ=s108</a:t>
            </a:r>
            <a:endParaRPr lang="es-MX" sz="2800" dirty="0" smtClean="0"/>
          </a:p>
          <a:p>
            <a:pPr marL="0" indent="0" algn="just">
              <a:buNone/>
            </a:pPr>
            <a:r>
              <a:rPr lang="es-MX" sz="2800" dirty="0" smtClean="0"/>
              <a:t>[</a:t>
            </a:r>
            <a:r>
              <a:rPr lang="es-MX" sz="2800" dirty="0"/>
              <a:t>36] http://2.bp.blogspot.com/-LGhrDsr6ipM/TekjAdhz13I/AAAAAAAAABA/BASLAljWGgM/s1600/Documental_1660971_XS.jpg</a:t>
            </a:r>
            <a:endParaRPr lang="es-MX" sz="2800" dirty="0" smtClean="0"/>
          </a:p>
          <a:p>
            <a:pPr marL="0" indent="0" algn="just">
              <a:buNone/>
            </a:pPr>
            <a:r>
              <a:rPr lang="es-MX" sz="2800" dirty="0" smtClean="0"/>
              <a:t>[</a:t>
            </a:r>
            <a:r>
              <a:rPr lang="es-MX" sz="2800" dirty="0"/>
              <a:t>37] https://image.slidesharecdn.com/ia32introduccion-121014111529-phpapp01/95/ia32-introduccion-23-728.jpg?cb=1350213550</a:t>
            </a:r>
            <a:endParaRPr lang="es-MX" sz="2800" dirty="0" smtClean="0"/>
          </a:p>
          <a:p>
            <a:pPr marL="0" indent="0" algn="just">
              <a:buNone/>
            </a:pPr>
            <a:r>
              <a:rPr lang="es-MX" sz="2800" dirty="0" smtClean="0"/>
              <a:t>[</a:t>
            </a:r>
            <a:r>
              <a:rPr lang="es-MX" sz="2800" dirty="0"/>
              <a:t>38] https://hardzone.es/app/uploads/2011/06/memorias-ram-ddr3-1.png</a:t>
            </a:r>
            <a:endParaRPr lang="es-MX" sz="2800" dirty="0" smtClean="0"/>
          </a:p>
          <a:p>
            <a:pPr marL="0" indent="0" algn="just">
              <a:buNone/>
            </a:pPr>
            <a:r>
              <a:rPr lang="es-MX" sz="2800" dirty="0" smtClean="0"/>
              <a:t>[</a:t>
            </a:r>
            <a:r>
              <a:rPr lang="es-MX" sz="2800" dirty="0"/>
              <a:t>39] https://http2.mlstatic.com/D_Q_NP_927221-MLA20746469665_052016-Q.jpg</a:t>
            </a:r>
            <a:endParaRPr lang="es-MX" sz="2800" dirty="0" smtClean="0"/>
          </a:p>
          <a:p>
            <a:pPr marL="0" indent="0" algn="just">
              <a:buNone/>
            </a:pPr>
            <a:r>
              <a:rPr lang="es-MX" sz="2800" dirty="0" smtClean="0"/>
              <a:t>[</a:t>
            </a:r>
            <a:r>
              <a:rPr lang="es-MX" sz="2800" dirty="0"/>
              <a:t>40] https://lh3.googleusercontent.com/jFd7aLiYFf5RCgendJ6B3dzfwvkvftnikK4IJCW72Qh-IN9A-5vIYFiYZJJ638JnAb0C=s106</a:t>
            </a:r>
          </a:p>
          <a:p>
            <a:pPr algn="just"/>
            <a:endParaRPr lang="es-MX" sz="2800" dirty="0"/>
          </a:p>
        </p:txBody>
      </p:sp>
      <p:sp>
        <p:nvSpPr>
          <p:cNvPr id="6" name="1 Título"/>
          <p:cNvSpPr>
            <a:spLocks noGrp="1"/>
          </p:cNvSpPr>
          <p:nvPr>
            <p:ph type="title"/>
          </p:nvPr>
        </p:nvSpPr>
        <p:spPr>
          <a:xfrm>
            <a:off x="7396843" y="65312"/>
            <a:ext cx="4727121" cy="519567"/>
          </a:xfrm>
        </p:spPr>
        <p:txBody>
          <a:bodyPr/>
          <a:lstStyle/>
          <a:p>
            <a:pPr algn="ctr"/>
            <a:r>
              <a:rPr lang="es-MX" sz="2800" dirty="0"/>
              <a:t>Referencia </a:t>
            </a:r>
            <a:r>
              <a:rPr lang="es-MX" sz="2800" dirty="0" smtClean="0"/>
              <a:t>de </a:t>
            </a:r>
            <a:r>
              <a:rPr lang="es-MX" sz="2800" dirty="0"/>
              <a:t>F</a:t>
            </a:r>
            <a:r>
              <a:rPr lang="es-MX" sz="2800" dirty="0" smtClean="0"/>
              <a:t>iguras </a:t>
            </a:r>
            <a:endParaRPr lang="es-MX" sz="2800" dirty="0"/>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22361117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6888" y="2633470"/>
            <a:ext cx="11461173" cy="3636511"/>
          </a:xfrm>
        </p:spPr>
        <p:txBody>
          <a:bodyPr>
            <a:normAutofit fontScale="62500" lnSpcReduction="20000"/>
          </a:bodyPr>
          <a:lstStyle/>
          <a:p>
            <a:pPr marL="0" indent="0" algn="just">
              <a:buNone/>
            </a:pPr>
            <a:r>
              <a:rPr lang="es-MX" sz="2800" dirty="0" smtClean="0"/>
              <a:t>[41]http</a:t>
            </a:r>
            <a:r>
              <a:rPr lang="es-MX" sz="2800" dirty="0"/>
              <a:t>://www.gfx3.de/konstantin/wordpress/wp-content/uploads/2011/01/display_bottom_eprom-150x150.png</a:t>
            </a:r>
            <a:endParaRPr lang="es-MX" sz="2800" dirty="0" smtClean="0"/>
          </a:p>
          <a:p>
            <a:pPr marL="0" indent="0" algn="just">
              <a:buNone/>
            </a:pPr>
            <a:r>
              <a:rPr lang="es-MX" sz="2800" dirty="0" smtClean="0"/>
              <a:t>[42]https</a:t>
            </a:r>
            <a:r>
              <a:rPr lang="es-MX" sz="2800" dirty="0"/>
              <a:t>://lh3.googleusercontent.com/t73VLPKyYwM0iQrp4Y9M7O52Owd8b_YHlPsFf2ccgJzqpRCfvvRyaQ1Z-ZuibpNJynzj6Yw=s85</a:t>
            </a:r>
            <a:endParaRPr lang="es-MX" sz="2800" dirty="0" smtClean="0"/>
          </a:p>
          <a:p>
            <a:pPr marL="0" indent="0" algn="just">
              <a:buNone/>
            </a:pPr>
            <a:r>
              <a:rPr lang="es-MX" sz="2800" dirty="0" smtClean="0"/>
              <a:t>[43]https</a:t>
            </a:r>
            <a:r>
              <a:rPr lang="es-MX" sz="2800" dirty="0"/>
              <a:t>://lh3.googleusercontent.com/79_KkabCmyO-D3RWaa1rhQAxGmbMfDaR7WKfoKzjqwxRVNG6JqH_sdjvxUjfHd6j1FB0=s117</a:t>
            </a:r>
            <a:endParaRPr lang="es-MX" sz="2800" dirty="0" smtClean="0"/>
          </a:p>
          <a:p>
            <a:pPr marL="0" indent="0" algn="just">
              <a:buNone/>
            </a:pPr>
            <a:r>
              <a:rPr lang="es-MX" sz="2800" dirty="0" smtClean="0"/>
              <a:t>[</a:t>
            </a:r>
            <a:r>
              <a:rPr lang="es-MX" sz="2800" dirty="0"/>
              <a:t>44] http://www2.configurarequipos.com/imgdocumentos/Jformflash/pendrive2.jpg</a:t>
            </a:r>
            <a:endParaRPr lang="es-MX" sz="2800" dirty="0" smtClean="0"/>
          </a:p>
          <a:p>
            <a:pPr marL="0" indent="0" algn="just">
              <a:buNone/>
            </a:pPr>
            <a:r>
              <a:rPr lang="es-MX" sz="2800" dirty="0" smtClean="0"/>
              <a:t>[</a:t>
            </a:r>
            <a:r>
              <a:rPr lang="es-MX" sz="2800" dirty="0"/>
              <a:t>45] https://www.noticias3d.com/articulos/201101/asus_p67/imagenes/zona_ram.jpg</a:t>
            </a:r>
            <a:endParaRPr lang="es-MX" sz="2800" dirty="0" smtClean="0"/>
          </a:p>
          <a:p>
            <a:pPr marL="0" indent="0" algn="just">
              <a:buNone/>
            </a:pPr>
            <a:r>
              <a:rPr lang="es-MX" sz="2800" dirty="0" smtClean="0"/>
              <a:t>[46]http</a:t>
            </a:r>
            <a:r>
              <a:rPr lang="es-MX" sz="2800" dirty="0"/>
              <a:t>://4.bp.blogspot.com/-M3DshPzsAhA/VTfX9gKo6PI/AAAAAAAAA1A/xfj4KHVe85I/s1600/32-Bit.png</a:t>
            </a:r>
            <a:endParaRPr lang="es-MX" sz="2800" dirty="0" smtClean="0"/>
          </a:p>
          <a:p>
            <a:pPr marL="0" indent="0" algn="just">
              <a:buNone/>
            </a:pPr>
            <a:r>
              <a:rPr lang="es-MX" sz="2800" dirty="0" smtClean="0"/>
              <a:t>[</a:t>
            </a:r>
            <a:r>
              <a:rPr lang="es-MX" sz="2800"/>
              <a:t>47] </a:t>
            </a:r>
            <a:r>
              <a:rPr lang="es-MX" sz="2800">
                <a:hlinkClick r:id="rId2"/>
              </a:rPr>
              <a:t>http://users.exa.unicen.edu.ar/~</a:t>
            </a:r>
            <a:r>
              <a:rPr lang="es-MX" sz="2800" smtClean="0">
                <a:hlinkClick r:id="rId2"/>
              </a:rPr>
              <a:t>nacosta/fig7_1.JPG</a:t>
            </a:r>
            <a:r>
              <a:rPr lang="es-MX" sz="2800" smtClean="0"/>
              <a:t> </a:t>
            </a:r>
            <a:endParaRPr lang="es-MX" sz="2800" dirty="0" smtClean="0"/>
          </a:p>
          <a:p>
            <a:pPr marL="0" indent="0" algn="just">
              <a:buNone/>
            </a:pPr>
            <a:endParaRPr lang="es-MX" sz="2800" dirty="0"/>
          </a:p>
          <a:p>
            <a:pPr algn="just"/>
            <a:endParaRPr lang="es-MX" sz="2800" dirty="0"/>
          </a:p>
        </p:txBody>
      </p:sp>
      <p:sp>
        <p:nvSpPr>
          <p:cNvPr id="6" name="1 Título"/>
          <p:cNvSpPr>
            <a:spLocks noGrp="1"/>
          </p:cNvSpPr>
          <p:nvPr>
            <p:ph type="title"/>
          </p:nvPr>
        </p:nvSpPr>
        <p:spPr>
          <a:xfrm>
            <a:off x="7396843" y="65312"/>
            <a:ext cx="4727121" cy="519567"/>
          </a:xfrm>
        </p:spPr>
        <p:txBody>
          <a:bodyPr/>
          <a:lstStyle/>
          <a:p>
            <a:pPr algn="ctr"/>
            <a:r>
              <a:rPr lang="es-MX" sz="2800" dirty="0"/>
              <a:t>Referencia </a:t>
            </a:r>
            <a:r>
              <a:rPr lang="es-MX" sz="2800" dirty="0" smtClean="0"/>
              <a:t>de </a:t>
            </a:r>
            <a:r>
              <a:rPr lang="es-MX" sz="2800" dirty="0"/>
              <a:t>F</a:t>
            </a:r>
            <a:r>
              <a:rPr lang="es-MX" sz="2800" dirty="0" smtClean="0"/>
              <a:t>iguras </a:t>
            </a:r>
            <a:endParaRPr lang="es-MX" sz="2800" dirty="0"/>
          </a:p>
        </p:txBody>
      </p:sp>
      <p:sp>
        <p:nvSpPr>
          <p:cNvPr id="2" name="1 Marcador de número de diapositiva"/>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2109934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Objetivo de la asignatura</a:t>
            </a:r>
          </a:p>
        </p:txBody>
      </p:sp>
      <p:sp>
        <p:nvSpPr>
          <p:cNvPr id="3" name="Marcador de contenido 2"/>
          <p:cNvSpPr>
            <a:spLocks noGrp="1"/>
          </p:cNvSpPr>
          <p:nvPr>
            <p:ph idx="1"/>
          </p:nvPr>
        </p:nvSpPr>
        <p:spPr/>
        <p:txBody>
          <a:bodyPr/>
          <a:lstStyle/>
          <a:p>
            <a:pPr marL="0" indent="0" algn="just">
              <a:buNone/>
            </a:pPr>
            <a:r>
              <a:rPr lang="es-MX" sz="3200" dirty="0"/>
              <a:t>Programar en lenguaje ensamblador aplicaciones de software o hardware para tener el control total de un sistema de computo utilizando para dicho aprendizaje un equipo de computo o un microcontrolador/microprocesador comercial.</a:t>
            </a:r>
          </a:p>
          <a:p>
            <a:endParaRPr lang="es-MX" dirty="0"/>
          </a:p>
        </p:txBody>
      </p:sp>
      <p:pic>
        <p:nvPicPr>
          <p:cNvPr id="4" name="Imagen 3"/>
          <p:cNvPicPr>
            <a:picLocks noChangeAspect="1"/>
          </p:cNvPicPr>
          <p:nvPr/>
        </p:nvPicPr>
        <p:blipFill>
          <a:blip r:embed="rId2"/>
          <a:stretch>
            <a:fillRect/>
          </a:stretch>
        </p:blipFill>
        <p:spPr>
          <a:xfrm>
            <a:off x="10299940" y="4898981"/>
            <a:ext cx="1306508" cy="1713126"/>
          </a:xfrm>
          <a:prstGeom prst="rect">
            <a:avLst/>
          </a:prstGeom>
        </p:spPr>
      </p:pic>
      <p:sp>
        <p:nvSpPr>
          <p:cNvPr id="5" name="CuadroTexto 4">
            <a:extLst>
              <a:ext uri="{FF2B5EF4-FFF2-40B4-BE49-F238E27FC236}">
                <a16:creationId xmlns="" xmlns:a16="http://schemas.microsoft.com/office/drawing/2014/main" id="{B2471AA8-0979-4E3B-A5A7-2401196C5F66}"/>
              </a:ext>
            </a:extLst>
          </p:cNvPr>
          <p:cNvSpPr txBox="1"/>
          <p:nvPr/>
        </p:nvSpPr>
        <p:spPr>
          <a:xfrm>
            <a:off x="8115300" y="5669280"/>
            <a:ext cx="1951478" cy="369332"/>
          </a:xfrm>
          <a:prstGeom prst="rect">
            <a:avLst/>
          </a:prstGeom>
          <a:noFill/>
        </p:spPr>
        <p:txBody>
          <a:bodyPr wrap="square" rtlCol="0">
            <a:spAutoFit/>
          </a:bodyPr>
          <a:lstStyle/>
          <a:p>
            <a:r>
              <a:rPr lang="es-MX" dirty="0"/>
              <a:t>Figura 1</a:t>
            </a:r>
          </a:p>
        </p:txBody>
      </p:sp>
      <p:sp>
        <p:nvSpPr>
          <p:cNvPr id="6" name="5 Marcador de número de diapositiva"/>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45522217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3176" y="695241"/>
            <a:ext cx="10571998" cy="970450"/>
          </a:xfrm>
        </p:spPr>
        <p:txBody>
          <a:bodyPr/>
          <a:lstStyle/>
          <a:p>
            <a:pPr algn="ctr"/>
            <a:r>
              <a:rPr lang="es-MX" sz="2800" dirty="0"/>
              <a:t>Unidad III. Conocer el funcionamiento del CPU lo que incluye uso de registros, modos de direccionamiento, organización de memoria y periféricos de entrada y salida</a:t>
            </a:r>
          </a:p>
        </p:txBody>
      </p:sp>
      <p:pic>
        <p:nvPicPr>
          <p:cNvPr id="1026" name="Picture 2" descr="http://jesusmartinezgimenez.com/wp-content/uploads/2013/03/social-media-4.jpg"/>
          <p:cNvPicPr>
            <a:picLocks noChangeAspect="1" noChangeArrowheads="1"/>
          </p:cNvPicPr>
          <p:nvPr/>
        </p:nvPicPr>
        <p:blipFill>
          <a:blip r:embed="rId2"/>
          <a:srcRect/>
          <a:stretch>
            <a:fillRect/>
          </a:stretch>
        </p:blipFill>
        <p:spPr bwMode="auto">
          <a:xfrm>
            <a:off x="3813174" y="3078113"/>
            <a:ext cx="4625431" cy="3531692"/>
          </a:xfrm>
          <a:prstGeom prst="ellipse">
            <a:avLst/>
          </a:prstGeom>
          <a:ln>
            <a:noFill/>
          </a:ln>
          <a:effectLst>
            <a:softEdge rad="112500"/>
          </a:effectLst>
        </p:spPr>
      </p:pic>
      <p:sp>
        <p:nvSpPr>
          <p:cNvPr id="4" name="CuadroTexto 3">
            <a:extLst>
              <a:ext uri="{FF2B5EF4-FFF2-40B4-BE49-F238E27FC236}">
                <a16:creationId xmlns="" xmlns:a16="http://schemas.microsoft.com/office/drawing/2014/main" id="{9BB2B645-0794-400F-9F68-C757AF36041B}"/>
              </a:ext>
            </a:extLst>
          </p:cNvPr>
          <p:cNvSpPr txBox="1"/>
          <p:nvPr/>
        </p:nvSpPr>
        <p:spPr>
          <a:xfrm>
            <a:off x="8115300" y="5669280"/>
            <a:ext cx="1951478" cy="369332"/>
          </a:xfrm>
          <a:prstGeom prst="rect">
            <a:avLst/>
          </a:prstGeom>
          <a:noFill/>
        </p:spPr>
        <p:txBody>
          <a:bodyPr wrap="square" rtlCol="0">
            <a:spAutoFit/>
          </a:bodyPr>
          <a:lstStyle/>
          <a:p>
            <a:r>
              <a:rPr lang="es-MX" dirty="0"/>
              <a:t>Figura 2</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312966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Secuencia didáctica </a:t>
            </a:r>
          </a:p>
        </p:txBody>
      </p:sp>
      <p:sp>
        <p:nvSpPr>
          <p:cNvPr id="21" name="CuadroTexto 20"/>
          <p:cNvSpPr txBox="1"/>
          <p:nvPr/>
        </p:nvSpPr>
        <p:spPr>
          <a:xfrm>
            <a:off x="1714500" y="2732809"/>
            <a:ext cx="9008918" cy="2308324"/>
          </a:xfrm>
          <a:prstGeom prst="rect">
            <a:avLst/>
          </a:prstGeom>
          <a:noFill/>
        </p:spPr>
        <p:txBody>
          <a:bodyPr wrap="square" rtlCol="0">
            <a:spAutoFit/>
          </a:bodyPr>
          <a:lstStyle/>
          <a:p>
            <a:pPr marL="457200" indent="-457200">
              <a:buFont typeface="+mj-lt"/>
              <a:buAutoNum type="arabicPeriod"/>
            </a:pPr>
            <a:r>
              <a:rPr lang="es-MX" sz="2400" dirty="0"/>
              <a:t>Ciclo de reloj y ciclo de máquina.</a:t>
            </a:r>
          </a:p>
          <a:p>
            <a:pPr marL="457200" indent="-457200">
              <a:buFont typeface="+mj-lt"/>
              <a:buAutoNum type="arabicPeriod"/>
            </a:pPr>
            <a:r>
              <a:rPr lang="es-MX" sz="2400" dirty="0"/>
              <a:t>Que es la ALU.</a:t>
            </a:r>
          </a:p>
          <a:p>
            <a:pPr marL="457200" indent="-457200">
              <a:buFont typeface="+mj-lt"/>
              <a:buAutoNum type="arabicPeriod"/>
            </a:pPr>
            <a:r>
              <a:rPr lang="es-MX" sz="2400" dirty="0"/>
              <a:t>Registros de uso específico.</a:t>
            </a:r>
          </a:p>
          <a:p>
            <a:pPr marL="457200" indent="-457200">
              <a:buFont typeface="+mj-lt"/>
              <a:buAutoNum type="arabicPeriod"/>
            </a:pPr>
            <a:r>
              <a:rPr lang="es-MX" sz="2400" dirty="0"/>
              <a:t>Registros de configuración del CPU.</a:t>
            </a:r>
          </a:p>
          <a:p>
            <a:pPr marL="457200" indent="-457200">
              <a:buFont typeface="+mj-lt"/>
              <a:buAutoNum type="arabicPeriod"/>
            </a:pPr>
            <a:r>
              <a:rPr lang="es-MX" sz="2400" dirty="0"/>
              <a:t>Registros de propósito general.</a:t>
            </a:r>
          </a:p>
          <a:p>
            <a:pPr marL="457200" indent="-457200">
              <a:buFont typeface="+mj-lt"/>
              <a:buAutoNum type="arabicPeriod"/>
            </a:pPr>
            <a:r>
              <a:rPr lang="es-MX" sz="2400" dirty="0"/>
              <a:t>Organización de memoria de datos y de programa.</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833415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Objetivo de la Unidad III</a:t>
            </a:r>
          </a:p>
        </p:txBody>
      </p:sp>
      <p:sp>
        <p:nvSpPr>
          <p:cNvPr id="3" name="2 Marcador de contenido"/>
          <p:cNvSpPr>
            <a:spLocks noGrp="1"/>
          </p:cNvSpPr>
          <p:nvPr>
            <p:ph idx="1"/>
          </p:nvPr>
        </p:nvSpPr>
        <p:spPr>
          <a:xfrm>
            <a:off x="779524" y="1033567"/>
            <a:ext cx="10554574" cy="3636511"/>
          </a:xfrm>
        </p:spPr>
        <p:txBody>
          <a:bodyPr>
            <a:normAutofit/>
          </a:bodyPr>
          <a:lstStyle/>
          <a:p>
            <a:pPr marL="0" indent="0" algn="just">
              <a:buNone/>
            </a:pPr>
            <a:r>
              <a:rPr lang="es-MX" sz="2800" dirty="0"/>
              <a:t>El alumno debe conocer los elementos más importantes en el funcionamiento de un CPU para poder utilizar dichos elementos al momento de programar en lenguaje ensamblador.</a:t>
            </a:r>
          </a:p>
        </p:txBody>
      </p:sp>
      <p:pic>
        <p:nvPicPr>
          <p:cNvPr id="54274" name="Picture 2" descr="http://diaridigital.urv.cat/wp-content/uploads/2015/11/socialmedia2.jpg"/>
          <p:cNvPicPr>
            <a:picLocks noChangeAspect="1" noChangeArrowheads="1"/>
          </p:cNvPicPr>
          <p:nvPr/>
        </p:nvPicPr>
        <p:blipFill>
          <a:blip r:embed="rId2"/>
          <a:srcRect/>
          <a:stretch>
            <a:fillRect/>
          </a:stretch>
        </p:blipFill>
        <p:spPr bwMode="auto">
          <a:xfrm>
            <a:off x="4139747" y="3630589"/>
            <a:ext cx="3815534" cy="28616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CuadroTexto 4">
            <a:extLst>
              <a:ext uri="{FF2B5EF4-FFF2-40B4-BE49-F238E27FC236}">
                <a16:creationId xmlns="" xmlns:a16="http://schemas.microsoft.com/office/drawing/2014/main" id="{57CB6D53-FFE7-4522-B709-C619808FCF21}"/>
              </a:ext>
            </a:extLst>
          </p:cNvPr>
          <p:cNvSpPr txBox="1"/>
          <p:nvPr/>
        </p:nvSpPr>
        <p:spPr>
          <a:xfrm>
            <a:off x="8115300" y="5669280"/>
            <a:ext cx="1951478" cy="369332"/>
          </a:xfrm>
          <a:prstGeom prst="rect">
            <a:avLst/>
          </a:prstGeom>
          <a:noFill/>
        </p:spPr>
        <p:txBody>
          <a:bodyPr wrap="square" rtlCol="0">
            <a:spAutoFit/>
          </a:bodyPr>
          <a:lstStyle/>
          <a:p>
            <a:r>
              <a:rPr lang="es-MX" dirty="0"/>
              <a:t>Figura 3</a:t>
            </a:r>
          </a:p>
        </p:txBody>
      </p:sp>
      <p:sp>
        <p:nvSpPr>
          <p:cNvPr id="4" name="3 Marcador de número de diapositiva"/>
          <p:cNvSpPr>
            <a:spLocks noGrp="1"/>
          </p:cNvSpPr>
          <p:nvPr>
            <p:ph type="sldNum" sz="quarter" idx="12"/>
          </p:nvPr>
        </p:nvSpPr>
        <p:spPr/>
        <p:txBody>
          <a:bodyPr/>
          <a:lstStyle/>
          <a:p>
            <a:fld id="{D57F1E4F-1CFF-5643-939E-217C01CDF56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9887" y="689626"/>
            <a:ext cx="10571998" cy="970450"/>
          </a:xfrm>
        </p:spPr>
        <p:txBody>
          <a:bodyPr/>
          <a:lstStyle/>
          <a:p>
            <a:r>
              <a:rPr lang="es-MX" dirty="0"/>
              <a:t>1. Ciclo del reloj y ciclo de máquina </a:t>
            </a:r>
          </a:p>
        </p:txBody>
      </p:sp>
      <p:pic>
        <p:nvPicPr>
          <p:cNvPr id="4" name="Imagen 3"/>
          <p:cNvPicPr>
            <a:picLocks noChangeAspect="1"/>
          </p:cNvPicPr>
          <p:nvPr/>
        </p:nvPicPr>
        <p:blipFill>
          <a:blip r:embed="rId2"/>
          <a:stretch>
            <a:fillRect/>
          </a:stretch>
        </p:blipFill>
        <p:spPr>
          <a:xfrm>
            <a:off x="1754765" y="3834246"/>
            <a:ext cx="2219325" cy="2057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Imagen 4"/>
          <p:cNvPicPr>
            <a:picLocks noChangeAspect="1"/>
          </p:cNvPicPr>
          <p:nvPr/>
        </p:nvPicPr>
        <p:blipFill>
          <a:blip r:embed="rId3"/>
          <a:stretch>
            <a:fillRect/>
          </a:stretch>
        </p:blipFill>
        <p:spPr>
          <a:xfrm>
            <a:off x="5753100" y="3230003"/>
            <a:ext cx="5001490" cy="2817506"/>
          </a:xfrm>
          <a:prstGeom prst="rect">
            <a:avLst/>
          </a:prstGeom>
        </p:spPr>
      </p:pic>
      <p:sp>
        <p:nvSpPr>
          <p:cNvPr id="6" name="CuadroTexto 5">
            <a:extLst>
              <a:ext uri="{FF2B5EF4-FFF2-40B4-BE49-F238E27FC236}">
                <a16:creationId xmlns="" xmlns:a16="http://schemas.microsoft.com/office/drawing/2014/main" id="{52416993-ED86-4478-9B6B-BB04582C10C7}"/>
              </a:ext>
            </a:extLst>
          </p:cNvPr>
          <p:cNvSpPr txBox="1"/>
          <p:nvPr/>
        </p:nvSpPr>
        <p:spPr>
          <a:xfrm>
            <a:off x="7909560" y="6232175"/>
            <a:ext cx="1951478" cy="369332"/>
          </a:xfrm>
          <a:prstGeom prst="rect">
            <a:avLst/>
          </a:prstGeom>
          <a:noFill/>
        </p:spPr>
        <p:txBody>
          <a:bodyPr wrap="square" rtlCol="0">
            <a:spAutoFit/>
          </a:bodyPr>
          <a:lstStyle/>
          <a:p>
            <a:r>
              <a:rPr lang="es-MX" dirty="0"/>
              <a:t>Figura 5</a:t>
            </a:r>
          </a:p>
        </p:txBody>
      </p:sp>
      <p:sp>
        <p:nvSpPr>
          <p:cNvPr id="7" name="CuadroTexto 6">
            <a:extLst>
              <a:ext uri="{FF2B5EF4-FFF2-40B4-BE49-F238E27FC236}">
                <a16:creationId xmlns="" xmlns:a16="http://schemas.microsoft.com/office/drawing/2014/main" id="{789C3C8C-E16A-48B6-B40E-98180D399085}"/>
              </a:ext>
            </a:extLst>
          </p:cNvPr>
          <p:cNvSpPr txBox="1"/>
          <p:nvPr/>
        </p:nvSpPr>
        <p:spPr>
          <a:xfrm>
            <a:off x="2369820" y="6047509"/>
            <a:ext cx="1951478" cy="369332"/>
          </a:xfrm>
          <a:prstGeom prst="rect">
            <a:avLst/>
          </a:prstGeom>
          <a:noFill/>
        </p:spPr>
        <p:txBody>
          <a:bodyPr wrap="square" rtlCol="0">
            <a:spAutoFit/>
          </a:bodyPr>
          <a:lstStyle/>
          <a:p>
            <a:r>
              <a:rPr lang="es-MX" dirty="0"/>
              <a:t>Figura 4</a:t>
            </a:r>
          </a:p>
        </p:txBody>
      </p:sp>
      <p:sp>
        <p:nvSpPr>
          <p:cNvPr id="3" name="2 Marcador de número de diapositiva"/>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93102471"/>
      </p:ext>
    </p:extLst>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Citable">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Citabl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ACECE1E4-636E-48DB-87ED-4A76DC93378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TM03457503[[fn=Citable]]</Template>
  <TotalTime>816</TotalTime>
  <Words>2741</Words>
  <Application>Microsoft Office PowerPoint</Application>
  <PresentationFormat>Personalizado</PresentationFormat>
  <Paragraphs>266</Paragraphs>
  <Slides>48</Slides>
  <Notes>0</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Citable</vt:lpstr>
      <vt:lpstr>Universidad Autónoma del Estado de México  Centro Universitario UAEM Ecatepec</vt:lpstr>
      <vt:lpstr>Presentación de PowerPoint</vt:lpstr>
      <vt:lpstr>Presentación de PowerPoint</vt:lpstr>
      <vt:lpstr>Guion explicativo </vt:lpstr>
      <vt:lpstr>Objetivo de la asignatura</vt:lpstr>
      <vt:lpstr>Unidad III. Conocer el funcionamiento del CPU lo que incluye uso de registros, modos de direccionamiento, organización de memoria y periféricos de entrada y salida</vt:lpstr>
      <vt:lpstr>Secuencia didáctica </vt:lpstr>
      <vt:lpstr>Objetivo de la Unidad III</vt:lpstr>
      <vt:lpstr>1. Ciclo del reloj y ciclo de máquina </vt:lpstr>
      <vt:lpstr>Ciclo del Reloj </vt:lpstr>
      <vt:lpstr>Presentación de PowerPoint</vt:lpstr>
      <vt:lpstr>El ciclo del reloj consta de:</vt:lpstr>
      <vt:lpstr>Ciclo máquina</vt:lpstr>
      <vt:lpstr>Por ejemplo el Zilog 80 es un microprocesador de 8 bits cuya arquitectura realiza siete diferentes ciclos de máquina:</vt:lpstr>
      <vt:lpstr>Presentación de PowerPoint</vt:lpstr>
      <vt:lpstr>¿Qué es la ALU?</vt:lpstr>
      <vt:lpstr>Presentación de PowerPoint</vt:lpstr>
      <vt:lpstr>Presentación de PowerPoint</vt:lpstr>
      <vt:lpstr>Presentación de PowerPoint</vt:lpstr>
      <vt:lpstr>Presentación de PowerPoint</vt:lpstr>
      <vt:lpstr>Presentación de PowerPoint</vt:lpstr>
      <vt:lpstr>3. Registros de uso especifico </vt:lpstr>
      <vt:lpstr>¿Qué son los registros de uso especifico ?</vt:lpstr>
      <vt:lpstr>Contador de programa</vt:lpstr>
      <vt:lpstr>Registro de banderas </vt:lpstr>
      <vt:lpstr>Apuntador de pila </vt:lpstr>
      <vt:lpstr>4. Registros de configuración del CPU</vt:lpstr>
      <vt:lpstr>¿Cómo funciona un registro de la CPU?</vt:lpstr>
      <vt:lpstr>Presentación de PowerPoint</vt:lpstr>
      <vt:lpstr>5. Registros del propósito general</vt:lpstr>
      <vt:lpstr>¿Qué es un registro de propósito general?</vt:lpstr>
      <vt:lpstr>Presentación de PowerPoint</vt:lpstr>
      <vt:lpstr>Presentación de PowerPoint</vt:lpstr>
      <vt:lpstr>Presentación de PowerPoint</vt:lpstr>
      <vt:lpstr>6. Organización de memoria de datos y de programas</vt:lpstr>
      <vt:lpstr>¿Qué es una memoria de programa?</vt:lpstr>
      <vt:lpstr>Presentación de PowerPoint</vt:lpstr>
      <vt:lpstr>Presentación de PowerPoint</vt:lpstr>
      <vt:lpstr>¿Cómo se organiza la memoria de datos?</vt:lpstr>
      <vt:lpstr>¿Cómo funciona la memoria de datos?</vt:lpstr>
      <vt:lpstr>Presentación de PowerPoint</vt:lpstr>
      <vt:lpstr>Conclusiones </vt:lpstr>
      <vt:lpstr>Referencia Bibliográfica </vt:lpstr>
      <vt:lpstr>Referencia de Figuras </vt:lpstr>
      <vt:lpstr>Referencia de Figuras </vt:lpstr>
      <vt:lpstr>Referencia de Figuras </vt:lpstr>
      <vt:lpstr>Referencia de Figuras </vt:lpstr>
      <vt:lpstr>Referencia de Figuras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Ecatepec</dc:title>
  <dc:creator>UAEM</dc:creator>
  <cp:lastModifiedBy>Salvador</cp:lastModifiedBy>
  <cp:revision>77</cp:revision>
  <dcterms:created xsi:type="dcterms:W3CDTF">2016-04-26T17:58:47Z</dcterms:created>
  <dcterms:modified xsi:type="dcterms:W3CDTF">2017-10-18T21:31:32Z</dcterms:modified>
</cp:coreProperties>
</file>