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2" r:id="rId1"/>
  </p:sldMasterIdLst>
  <p:notesMasterIdLst>
    <p:notesMasterId r:id="rId69"/>
  </p:notesMasterIdLst>
  <p:handoutMasterIdLst>
    <p:handoutMasterId r:id="rId70"/>
  </p:handoutMasterIdLst>
  <p:sldIdLst>
    <p:sldId id="300" r:id="rId2"/>
    <p:sldId id="393" r:id="rId3"/>
    <p:sldId id="394" r:id="rId4"/>
    <p:sldId id="294" r:id="rId5"/>
    <p:sldId id="295" r:id="rId6"/>
    <p:sldId id="370" r:id="rId7"/>
    <p:sldId id="296" r:id="rId8"/>
    <p:sldId id="298" r:id="rId9"/>
    <p:sldId id="387" r:id="rId10"/>
    <p:sldId id="388" r:id="rId11"/>
    <p:sldId id="306" r:id="rId12"/>
    <p:sldId id="360" r:id="rId13"/>
    <p:sldId id="395" r:id="rId14"/>
    <p:sldId id="396" r:id="rId15"/>
    <p:sldId id="318" r:id="rId16"/>
    <p:sldId id="397" r:id="rId17"/>
    <p:sldId id="319" r:id="rId18"/>
    <p:sldId id="398" r:id="rId19"/>
    <p:sldId id="362" r:id="rId20"/>
    <p:sldId id="399" r:id="rId21"/>
    <p:sldId id="363" r:id="rId22"/>
    <p:sldId id="400" r:id="rId23"/>
    <p:sldId id="364" r:id="rId24"/>
    <p:sldId id="401" r:id="rId25"/>
    <p:sldId id="365" r:id="rId26"/>
    <p:sldId id="366" r:id="rId27"/>
    <p:sldId id="353" r:id="rId28"/>
    <p:sldId id="367" r:id="rId29"/>
    <p:sldId id="354" r:id="rId30"/>
    <p:sldId id="355" r:id="rId31"/>
    <p:sldId id="358" r:id="rId32"/>
    <p:sldId id="356" r:id="rId33"/>
    <p:sldId id="357" r:id="rId34"/>
    <p:sldId id="371" r:id="rId35"/>
    <p:sldId id="311" r:id="rId36"/>
    <p:sldId id="372" r:id="rId37"/>
    <p:sldId id="402" r:id="rId38"/>
    <p:sldId id="403" r:id="rId39"/>
    <p:sldId id="404" r:id="rId40"/>
    <p:sldId id="406" r:id="rId41"/>
    <p:sldId id="407" r:id="rId42"/>
    <p:sldId id="368" r:id="rId43"/>
    <p:sldId id="321" r:id="rId44"/>
    <p:sldId id="322" r:id="rId45"/>
    <p:sldId id="323" r:id="rId46"/>
    <p:sldId id="342" r:id="rId47"/>
    <p:sldId id="375" r:id="rId48"/>
    <p:sldId id="376" r:id="rId49"/>
    <p:sldId id="377" r:id="rId50"/>
    <p:sldId id="373" r:id="rId51"/>
    <p:sldId id="378" r:id="rId52"/>
    <p:sldId id="379" r:id="rId53"/>
    <p:sldId id="380" r:id="rId54"/>
    <p:sldId id="381" r:id="rId55"/>
    <p:sldId id="382" r:id="rId56"/>
    <p:sldId id="383" r:id="rId57"/>
    <p:sldId id="384" r:id="rId58"/>
    <p:sldId id="385" r:id="rId59"/>
    <p:sldId id="386" r:id="rId60"/>
    <p:sldId id="344" r:id="rId61"/>
    <p:sldId id="345" r:id="rId62"/>
    <p:sldId id="303" r:id="rId63"/>
    <p:sldId id="302" r:id="rId64"/>
    <p:sldId id="389" r:id="rId65"/>
    <p:sldId id="390" r:id="rId66"/>
    <p:sldId id="391" r:id="rId67"/>
    <p:sldId id="392" r:id="rId68"/>
  </p:sldIdLst>
  <p:sldSz cx="9144000" cy="5143500" type="screen16x9"/>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4660"/>
  </p:normalViewPr>
  <p:slideViewPr>
    <p:cSldViewPr>
      <p:cViewPr varScale="1">
        <p:scale>
          <a:sx n="145" d="100"/>
          <a:sy n="145" d="100"/>
        </p:scale>
        <p:origin x="-642" y="-90"/>
      </p:cViewPr>
      <p:guideLst>
        <p:guide orient="horz" pos="2160"/>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ES"/>
          </a:p>
        </p:txBody>
      </p:sp>
      <p:sp>
        <p:nvSpPr>
          <p:cNvPr id="3" name="2 Marcador de fecha"/>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5CEB1734-86DA-43AE-AE09-77B9ADB7BB2B}" type="datetimeFigureOut">
              <a:rPr lang="es-ES" smtClean="0"/>
              <a:pPr/>
              <a:t>18/10/2017</a:t>
            </a:fld>
            <a:endParaRPr lang="es-ES"/>
          </a:p>
        </p:txBody>
      </p:sp>
      <p:sp>
        <p:nvSpPr>
          <p:cNvPr id="4" name="3 Marcador de pie de página"/>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s-ES"/>
          </a:p>
        </p:txBody>
      </p:sp>
      <p:sp>
        <p:nvSpPr>
          <p:cNvPr id="5" name="4 Marcador de número de diapositiva"/>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5D83FDE-0876-43BA-8713-B9BA42ED95A7}" type="slidenum">
              <a:rPr lang="es-ES" smtClean="0"/>
              <a:pPr/>
              <a:t>‹Nº›</a:t>
            </a:fld>
            <a:endParaRPr lang="es-ES"/>
          </a:p>
        </p:txBody>
      </p:sp>
    </p:spTree>
    <p:extLst>
      <p:ext uri="{BB962C8B-B14F-4D97-AF65-F5344CB8AC3E}">
        <p14:creationId xmlns:p14="http://schemas.microsoft.com/office/powerpoint/2010/main" val="2372959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s-MX"/>
          </a:p>
        </p:txBody>
      </p:sp>
      <p:sp>
        <p:nvSpPr>
          <p:cNvPr id="3" name="Marcador de fecha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B6A256F6-63A7-409E-82AF-E166791375B1}" type="datetimeFigureOut">
              <a:rPr lang="es-MX" smtClean="0"/>
              <a:t>18/10/2017</a:t>
            </a:fld>
            <a:endParaRPr lang="es-MX"/>
          </a:p>
        </p:txBody>
      </p:sp>
      <p:sp>
        <p:nvSpPr>
          <p:cNvPr id="4" name="Marcador de imagen de diapositiva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s-MX"/>
          </a:p>
        </p:txBody>
      </p:sp>
      <p:sp>
        <p:nvSpPr>
          <p:cNvPr id="5" name="Marcador de notas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s-MX"/>
          </a:p>
        </p:txBody>
      </p:sp>
      <p:sp>
        <p:nvSpPr>
          <p:cNvPr id="7" name="Marcador de número de diapositiva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E419EF3C-36FA-45AE-8D83-536AF02891EF}" type="slidenum">
              <a:rPr lang="es-MX" smtClean="0"/>
              <a:t>‹Nº›</a:t>
            </a:fld>
            <a:endParaRPr lang="es-MX"/>
          </a:p>
        </p:txBody>
      </p:sp>
    </p:spTree>
    <p:extLst>
      <p:ext uri="{BB962C8B-B14F-4D97-AF65-F5344CB8AC3E}">
        <p14:creationId xmlns:p14="http://schemas.microsoft.com/office/powerpoint/2010/main" val="443098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E419EF3C-36FA-45AE-8D83-536AF02891EF}" type="slidenum">
              <a:rPr lang="es-MX" smtClean="0"/>
              <a:t>23</a:t>
            </a:fld>
            <a:endParaRPr lang="es-MX"/>
          </a:p>
        </p:txBody>
      </p:sp>
    </p:spTree>
    <p:extLst>
      <p:ext uri="{BB962C8B-B14F-4D97-AF65-F5344CB8AC3E}">
        <p14:creationId xmlns:p14="http://schemas.microsoft.com/office/powerpoint/2010/main" val="2561552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E419EF3C-36FA-45AE-8D83-536AF02891EF}" type="slidenum">
              <a:rPr lang="es-MX" smtClean="0"/>
              <a:t>24</a:t>
            </a:fld>
            <a:endParaRPr lang="es-MX"/>
          </a:p>
        </p:txBody>
      </p:sp>
    </p:spTree>
    <p:extLst>
      <p:ext uri="{BB962C8B-B14F-4D97-AF65-F5344CB8AC3E}">
        <p14:creationId xmlns:p14="http://schemas.microsoft.com/office/powerpoint/2010/main" val="2561552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085851"/>
            <a:ext cx="6620968" cy="2497186"/>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6442" y="3583035"/>
            <a:ext cx="6620968" cy="646065"/>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496E3AD-0B27-4012-AC29-B63769C51C32}"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056180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4" y="3600440"/>
            <a:ext cx="6620967" cy="425054"/>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66442" y="514350"/>
            <a:ext cx="6620968" cy="27305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6443" y="4025494"/>
            <a:ext cx="6620966" cy="37028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6CCAA83-1BB8-46B1-A0CE-D2CEDF84C7FB}" type="datetime1">
              <a:rPr lang="es-ES" smtClean="0"/>
              <a:t>18/10/2017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965091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085850"/>
            <a:ext cx="6620968" cy="14859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866442" y="2743200"/>
            <a:ext cx="6620968" cy="177165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0CC59FBE-ACBD-4F55-A309-7E884589652A}"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088765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10" y="1085850"/>
            <a:ext cx="6001049" cy="1742531"/>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448178" y="2828380"/>
            <a:ext cx="5461159" cy="256631"/>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Editar los estilos de texto del patrón</a:t>
            </a:r>
          </a:p>
        </p:txBody>
      </p:sp>
      <p:sp>
        <p:nvSpPr>
          <p:cNvPr id="10" name="Text Placeholder 3"/>
          <p:cNvSpPr>
            <a:spLocks noGrp="1"/>
          </p:cNvSpPr>
          <p:nvPr>
            <p:ph type="body" sz="half" idx="2"/>
          </p:nvPr>
        </p:nvSpPr>
        <p:spPr>
          <a:xfrm>
            <a:off x="866442" y="3262993"/>
            <a:ext cx="6620968" cy="12573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4" name="Date Placeholder 3"/>
          <p:cNvSpPr>
            <a:spLocks noGrp="1"/>
          </p:cNvSpPr>
          <p:nvPr>
            <p:ph type="dt" sz="half" idx="10"/>
          </p:nvPr>
        </p:nvSpPr>
        <p:spPr/>
        <p:txBody>
          <a:bodyPr/>
          <a:lstStyle/>
          <a:p>
            <a:fld id="{B475F12A-D7EF-4825-A690-154FDD215CE2}"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
        <p:nvSpPr>
          <p:cNvPr id="12" name="TextBox 11"/>
          <p:cNvSpPr txBox="1"/>
          <p:nvPr/>
        </p:nvSpPr>
        <p:spPr>
          <a:xfrm>
            <a:off x="673898" y="728440"/>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1" y="1960340"/>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36218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2" y="2343151"/>
            <a:ext cx="6620969" cy="1239885"/>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2" y="3583036"/>
            <a:ext cx="6620968" cy="6453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364B21C-40CD-4A5E-96D3-E04746A69B22}"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838661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74835" y="1485900"/>
            <a:ext cx="2210725"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6" name="Text Placeholder 3"/>
          <p:cNvSpPr>
            <a:spLocks noGrp="1"/>
          </p:cNvSpPr>
          <p:nvPr>
            <p:ph type="body" sz="half" idx="15"/>
          </p:nvPr>
        </p:nvSpPr>
        <p:spPr>
          <a:xfrm>
            <a:off x="489475" y="2000250"/>
            <a:ext cx="2196084" cy="269200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2913504" y="1485900"/>
            <a:ext cx="2202754"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9" name="Text Placeholder 3"/>
          <p:cNvSpPr>
            <a:spLocks noGrp="1"/>
          </p:cNvSpPr>
          <p:nvPr>
            <p:ph type="body" sz="half" idx="16"/>
          </p:nvPr>
        </p:nvSpPr>
        <p:spPr>
          <a:xfrm>
            <a:off x="2905587" y="2000250"/>
            <a:ext cx="2210671" cy="269200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5344917" y="1485900"/>
            <a:ext cx="2199658"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Text Placeholder 3"/>
          <p:cNvSpPr>
            <a:spLocks noGrp="1"/>
          </p:cNvSpPr>
          <p:nvPr>
            <p:ph type="body" sz="half" idx="17"/>
          </p:nvPr>
        </p:nvSpPr>
        <p:spPr>
          <a:xfrm>
            <a:off x="5344917" y="2000250"/>
            <a:ext cx="2199658" cy="269200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7" name="Straight Connector 16"/>
          <p:cNvCxnSpPr/>
          <p:nvPr/>
        </p:nvCxnSpPr>
        <p:spPr>
          <a:xfrm>
            <a:off x="2795334"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66FFB26-EDB5-4302-B4F1-075CE50890F1}" type="datetime1">
              <a:rPr lang="es-ES" smtClean="0"/>
              <a:t>18/10/2017</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3786512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89475" y="3188212"/>
            <a:ext cx="2205612"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9" name="Picture Placeholder 2"/>
          <p:cNvSpPr>
            <a:spLocks noGrp="1" noChangeAspect="1"/>
          </p:cNvSpPr>
          <p:nvPr>
            <p:ph type="pic" idx="15"/>
          </p:nvPr>
        </p:nvSpPr>
        <p:spPr>
          <a:xfrm>
            <a:off x="489475" y="1657350"/>
            <a:ext cx="2205612"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489475" y="3620409"/>
            <a:ext cx="2205612" cy="49439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Text Placeholder 4"/>
          <p:cNvSpPr>
            <a:spLocks noGrp="1"/>
          </p:cNvSpPr>
          <p:nvPr>
            <p:ph type="body" sz="quarter" idx="3"/>
          </p:nvPr>
        </p:nvSpPr>
        <p:spPr>
          <a:xfrm>
            <a:off x="2917792" y="3188212"/>
            <a:ext cx="2198466"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0" name="Picture Placeholder 2"/>
          <p:cNvSpPr>
            <a:spLocks noGrp="1" noChangeAspect="1"/>
          </p:cNvSpPr>
          <p:nvPr>
            <p:ph type="pic" idx="21"/>
          </p:nvPr>
        </p:nvSpPr>
        <p:spPr>
          <a:xfrm>
            <a:off x="2917791" y="1657350"/>
            <a:ext cx="2198466"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2916776" y="3620409"/>
            <a:ext cx="2201378" cy="49439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4" name="Text Placeholder 4"/>
          <p:cNvSpPr>
            <a:spLocks noGrp="1"/>
          </p:cNvSpPr>
          <p:nvPr>
            <p:ph type="body" sz="quarter" idx="13"/>
          </p:nvPr>
        </p:nvSpPr>
        <p:spPr>
          <a:xfrm>
            <a:off x="5344917" y="3188212"/>
            <a:ext cx="2199658"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31" name="Picture Placeholder 2"/>
          <p:cNvSpPr>
            <a:spLocks noGrp="1" noChangeAspect="1"/>
          </p:cNvSpPr>
          <p:nvPr>
            <p:ph type="pic" idx="22"/>
          </p:nvPr>
        </p:nvSpPr>
        <p:spPr>
          <a:xfrm>
            <a:off x="5344916" y="1657350"/>
            <a:ext cx="2199658"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5344825" y="3620407"/>
            <a:ext cx="2202571" cy="49439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cxnSp>
        <p:nvCxnSpPr>
          <p:cNvPr id="19" name="Straight Connector 18"/>
          <p:cNvCxnSpPr/>
          <p:nvPr/>
        </p:nvCxnSpPr>
        <p:spPr>
          <a:xfrm>
            <a:off x="2795334"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DE74C4F-3D0C-4655-BA53-502CD517364A}" type="datetime1">
              <a:rPr lang="es-ES" smtClean="0"/>
              <a:t>18/10/2017</a:t>
            </a:fld>
            <a:endParaRPr lang="es-ES"/>
          </a:p>
        </p:txBody>
      </p:sp>
      <p:sp>
        <p:nvSpPr>
          <p:cNvPr id="4"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958878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75DF523-C9C8-41B0-ADA1-58ADA8B1378C}"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026485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3" y="322661"/>
            <a:ext cx="1314793" cy="4369594"/>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89475" y="579904"/>
            <a:ext cx="5568812" cy="4112351"/>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C59358A-2B55-429D-9BB3-4C7133A05778}"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3437555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8E4D793E-2ED3-484F-B58A-FBC933DD7AC7}"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955886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4" y="2146301"/>
            <a:ext cx="6620967" cy="1436735"/>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6442" y="3583036"/>
            <a:ext cx="6620968" cy="6453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ECAD548-99CD-4ACE-B94F-DFBD34B828E4}" type="datetime1">
              <a:rPr lang="es-ES" smtClean="0"/>
              <a:t>18/10/2017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4152072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7701" y="1545433"/>
            <a:ext cx="3298113" cy="314682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241976" y="1542070"/>
            <a:ext cx="3298115" cy="315018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1B7A5E1-8112-43E0-99AB-FB6E5F821E87}" type="datetime1">
              <a:rPr lang="es-ES" smtClean="0"/>
              <a:t>18/10/2017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3305412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7700" y="1428750"/>
            <a:ext cx="3298112"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27701" y="1885950"/>
            <a:ext cx="3298113" cy="280630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241977" y="1428750"/>
            <a:ext cx="3298113" cy="432197"/>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241977" y="1885950"/>
            <a:ext cx="3298113" cy="280630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F0C88C-4F8C-4D2B-95D2-2C463F09F588}" type="datetime1">
              <a:rPr lang="es-ES" smtClean="0"/>
              <a:t>18/10/2017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995264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4134B564-946C-459B-85A6-F90E0F6F50F1}" type="datetime1">
              <a:rPr lang="es-ES" smtClean="0"/>
              <a:t>18/10/2017</a:t>
            </a:fld>
            <a:endParaRPr lang="es-ES"/>
          </a:p>
        </p:txBody>
      </p:sp>
      <p:sp>
        <p:nvSpPr>
          <p:cNvPr id="5" name="Footer Placeholder 3"/>
          <p:cNvSpPr>
            <a:spLocks noGrp="1"/>
          </p:cNvSpPr>
          <p:nvPr>
            <p:ph type="ftr" sz="quarter" idx="11"/>
          </p:nvPr>
        </p:nvSpPr>
        <p:spPr/>
        <p:txBody>
          <a:bodyPr/>
          <a:lstStyle/>
          <a:p>
            <a:endParaRPr lang="es-ES"/>
          </a:p>
        </p:txBody>
      </p:sp>
      <p:sp>
        <p:nvSpPr>
          <p:cNvPr id="6" name="Slide Number Placeholder 4"/>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996621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47B6CEB-09EF-4CF8-A3D6-FE4B7728450A}" type="datetime1">
              <a:rPr lang="es-ES" smtClean="0"/>
              <a:t>18/10/2017</a:t>
            </a:fld>
            <a:endParaRPr lang="es-ES"/>
          </a:p>
        </p:txBody>
      </p:sp>
      <p:sp>
        <p:nvSpPr>
          <p:cNvPr id="5" name="Footer Placeholder 2"/>
          <p:cNvSpPr>
            <a:spLocks noGrp="1"/>
          </p:cNvSpPr>
          <p:nvPr>
            <p:ph type="ftr" sz="quarter" idx="11"/>
          </p:nvPr>
        </p:nvSpPr>
        <p:spPr/>
        <p:txBody>
          <a:bodyPr/>
          <a:lstStyle/>
          <a:p>
            <a:endParaRPr lang="es-ES"/>
          </a:p>
        </p:txBody>
      </p:sp>
      <p:sp>
        <p:nvSpPr>
          <p:cNvPr id="6" name="Slide Number Placeholder 3"/>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857504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085850"/>
            <a:ext cx="2551462" cy="108585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89398" y="1085850"/>
            <a:ext cx="3898013" cy="3429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66441" y="2346961"/>
            <a:ext cx="2551462" cy="21716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7" name="Date Placeholder 4"/>
          <p:cNvSpPr>
            <a:spLocks noGrp="1"/>
          </p:cNvSpPr>
          <p:nvPr>
            <p:ph type="dt" sz="half" idx="10"/>
          </p:nvPr>
        </p:nvSpPr>
        <p:spPr/>
        <p:txBody>
          <a:bodyPr/>
          <a:lstStyle/>
          <a:p>
            <a:fld id="{64C31CC9-3FF7-463F-925D-44DF3806D9EC}" type="datetime1">
              <a:rPr lang="es-ES" smtClean="0"/>
              <a:t>18/10/2017</a:t>
            </a:fld>
            <a:endParaRPr lang="es-ES"/>
          </a:p>
        </p:txBody>
      </p:sp>
      <p:sp>
        <p:nvSpPr>
          <p:cNvPr id="5" name="Footer Placeholder 5"/>
          <p:cNvSpPr>
            <a:spLocks noGrp="1"/>
          </p:cNvSpPr>
          <p:nvPr>
            <p:ph type="ftr" sz="quarter" idx="11"/>
          </p:nvPr>
        </p:nvSpPr>
        <p:spPr/>
        <p:txBody>
          <a:bodyPr/>
          <a:lstStyle/>
          <a:p>
            <a:endParaRPr lang="es-ES"/>
          </a:p>
        </p:txBody>
      </p:sp>
      <p:sp>
        <p:nvSpPr>
          <p:cNvPr id="6" name="Slide Number Placeholder 6"/>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2917522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390644"/>
            <a:ext cx="3820674" cy="1181106"/>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13518" y="857250"/>
            <a:ext cx="2400925"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6441" y="2743200"/>
            <a:ext cx="3814728" cy="10287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3F06CEBD-5E9A-4875-9CB8-5CB4211B45C4}" type="datetime1">
              <a:rPr lang="es-ES" smtClean="0"/>
              <a:t>18/10/2017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935DEB7-E411-41C8-A9D4-5723C0E03590}" type="slidenum">
              <a:rPr lang="es-ES" smtClean="0"/>
              <a:pPr/>
              <a:t>‹Nº›</a:t>
            </a:fld>
            <a:endParaRPr lang="es-ES"/>
          </a:p>
        </p:txBody>
      </p:sp>
    </p:spTree>
    <p:extLst>
      <p:ext uri="{BB962C8B-B14F-4D97-AF65-F5344CB8AC3E}">
        <p14:creationId xmlns:p14="http://schemas.microsoft.com/office/powerpoint/2010/main" val="1980805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257300"/>
            <a:ext cx="2819400" cy="211455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342900"/>
            <a:ext cx="1600200" cy="120015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4572000"/>
            <a:ext cx="990600" cy="74295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000250"/>
            <a:ext cx="4191000" cy="314325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171700"/>
            <a:ext cx="2362200" cy="177165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82459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339538"/>
            <a:ext cx="7055380" cy="1050398"/>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7700" y="1539694"/>
            <a:ext cx="6711654" cy="314661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7618815" y="1342996"/>
            <a:ext cx="74294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DBBF561-F8C7-40FF-8957-585B9AE58FA8}" type="datetime1">
              <a:rPr lang="es-ES" smtClean="0"/>
              <a:t>18/10/2017</a:t>
            </a:fld>
            <a:endParaRPr lang="es-ES"/>
          </a:p>
        </p:txBody>
      </p:sp>
      <p:sp>
        <p:nvSpPr>
          <p:cNvPr id="5" name="Footer Placeholder 4"/>
          <p:cNvSpPr>
            <a:spLocks noGrp="1"/>
          </p:cNvSpPr>
          <p:nvPr>
            <p:ph type="ftr" sz="quarter" idx="3"/>
          </p:nvPr>
        </p:nvSpPr>
        <p:spPr>
          <a:xfrm rot="5400000">
            <a:off x="6715810" y="2418946"/>
            <a:ext cx="2894846"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ES"/>
          </a:p>
        </p:txBody>
      </p:sp>
      <p:sp>
        <p:nvSpPr>
          <p:cNvPr id="6" name="Slide Number Placeholder 5"/>
          <p:cNvSpPr>
            <a:spLocks noGrp="1"/>
          </p:cNvSpPr>
          <p:nvPr>
            <p:ph type="sldNum" sz="quarter" idx="4"/>
          </p:nvPr>
        </p:nvSpPr>
        <p:spPr bwMode="gray">
          <a:xfrm>
            <a:off x="7766432" y="221803"/>
            <a:ext cx="628813" cy="575765"/>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E935DEB7-E411-41C8-A9D4-5723C0E03590}" type="slidenum">
              <a:rPr lang="es-ES" smtClean="0"/>
              <a:pPr/>
              <a:t>‹Nº›</a:t>
            </a:fld>
            <a:endParaRPr lang="es-ES"/>
          </a:p>
        </p:txBody>
      </p:sp>
    </p:spTree>
    <p:extLst>
      <p:ext uri="{BB962C8B-B14F-4D97-AF65-F5344CB8AC3E}">
        <p14:creationId xmlns:p14="http://schemas.microsoft.com/office/powerpoint/2010/main" val="1207867223"/>
      </p:ext>
    </p:extLst>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Lst>
  <p:hf hdr="0" ft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f3LRQ-x2JKY" TargetMode="External"/><Relationship Id="rId2" Type="http://schemas.openxmlformats.org/officeDocument/2006/relationships/hyperlink" Target="https://www.youtube.com/watch?v=1cjFposQiHg" TargetMode="External"/><Relationship Id="rId1" Type="http://schemas.openxmlformats.org/officeDocument/2006/relationships/slideLayout" Target="../slideLayouts/slideLayout7.xml"/><Relationship Id="rId4" Type="http://schemas.openxmlformats.org/officeDocument/2006/relationships/hyperlink" Target="https://www.youtube.com/watch?v=ODrpJB0oFrw"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094" y="0"/>
            <a:ext cx="1604799" cy="1203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358298" y="987574"/>
            <a:ext cx="8784976" cy="1440160"/>
          </a:xfrm>
        </p:spPr>
        <p:txBody>
          <a:bodyPr>
            <a:normAutofit fontScale="90000"/>
          </a:bodyPr>
          <a:lstStyle/>
          <a:p>
            <a:pPr algn="just"/>
            <a:r>
              <a:rPr lang="es-MX" sz="2800" b="1" i="1" dirty="0"/>
              <a:t>                </a:t>
            </a:r>
            <a:r>
              <a:rPr lang="es-MX" sz="2200" b="1" dirty="0"/>
              <a:t>Universidad Autónoma del Estado de México</a:t>
            </a:r>
            <a:r>
              <a:rPr lang="es-MX" sz="2200" b="1" i="1" dirty="0"/>
              <a:t/>
            </a:r>
            <a:br>
              <a:rPr lang="es-MX" sz="2200" b="1" i="1" dirty="0"/>
            </a:br>
            <a:r>
              <a:rPr lang="es-MX" sz="2200" b="1" i="1" dirty="0"/>
              <a:t>        </a:t>
            </a:r>
            <a:r>
              <a:rPr lang="es-MX" sz="2200" b="1" i="1" dirty="0" smtClean="0"/>
              <a:t>             </a:t>
            </a:r>
            <a:r>
              <a:rPr lang="es-MX" sz="3100" dirty="0" smtClean="0"/>
              <a:t>Centro </a:t>
            </a:r>
            <a:r>
              <a:rPr lang="es-MX" sz="3100" dirty="0"/>
              <a:t>Universitario UAEM Ecatepec</a:t>
            </a:r>
            <a:r>
              <a:rPr lang="es-MX" sz="2200" dirty="0"/>
              <a:t/>
            </a:r>
            <a:br>
              <a:rPr lang="es-MX" sz="2200" dirty="0"/>
            </a:br>
            <a:r>
              <a:rPr lang="es-MX" sz="2200" dirty="0" smtClean="0"/>
              <a:t>				</a:t>
            </a:r>
            <a:br>
              <a:rPr lang="es-MX" sz="2200" dirty="0" smtClean="0"/>
            </a:br>
            <a:r>
              <a:rPr lang="es-MX" sz="2200" dirty="0" smtClean="0"/>
              <a:t>                                        </a:t>
            </a:r>
            <a:r>
              <a:rPr lang="es-MX" sz="3600" dirty="0"/>
              <a:t/>
            </a:r>
            <a:br>
              <a:rPr lang="es-MX" sz="3600" dirty="0"/>
            </a:br>
            <a:r>
              <a:rPr lang="es-MX" sz="6000" dirty="0" smtClean="0"/>
              <a:t>								</a:t>
            </a:r>
            <a:endParaRPr lang="es-MX" sz="2400" dirty="0"/>
          </a:p>
        </p:txBody>
      </p:sp>
      <p:sp>
        <p:nvSpPr>
          <p:cNvPr id="3" name="2 Rectángulo"/>
          <p:cNvSpPr/>
          <p:nvPr/>
        </p:nvSpPr>
        <p:spPr>
          <a:xfrm>
            <a:off x="827584" y="2427734"/>
            <a:ext cx="8190656" cy="2554545"/>
          </a:xfrm>
          <a:prstGeom prst="rect">
            <a:avLst/>
          </a:prstGeom>
        </p:spPr>
        <p:txBody>
          <a:bodyPr wrap="square">
            <a:spAutoFit/>
          </a:bodyPr>
          <a:lstStyle/>
          <a:p>
            <a:r>
              <a:rPr lang="es-MX" sz="2800" b="1" dirty="0"/>
              <a:t>Unidad de Aprendizaje: </a:t>
            </a:r>
            <a:br>
              <a:rPr lang="es-MX" sz="2800" b="1" dirty="0"/>
            </a:br>
            <a:r>
              <a:rPr lang="es-MX" sz="2800" b="1" dirty="0"/>
              <a:t>							</a:t>
            </a:r>
            <a:r>
              <a:rPr lang="es-MX" sz="2800" dirty="0" smtClean="0"/>
              <a:t>Fundamentos </a:t>
            </a:r>
            <a:r>
              <a:rPr lang="es-MX" sz="2800" dirty="0"/>
              <a:t>de Robótica </a:t>
            </a:r>
            <a:r>
              <a:rPr lang="es-MX" dirty="0"/>
              <a:t/>
            </a:r>
            <a:br>
              <a:rPr lang="es-MX" dirty="0"/>
            </a:br>
            <a:endParaRPr lang="es-MX" dirty="0" smtClean="0"/>
          </a:p>
          <a:p>
            <a:endParaRPr lang="es-MX" sz="2000" dirty="0"/>
          </a:p>
          <a:p>
            <a:r>
              <a:rPr lang="es-MX" sz="2400" dirty="0" smtClean="0"/>
              <a:t>Autor</a:t>
            </a:r>
            <a:r>
              <a:rPr lang="es-MX" sz="2400" dirty="0"/>
              <a:t>: Dr. Salvador Juárez </a:t>
            </a:r>
            <a:r>
              <a:rPr lang="es-MX" sz="2400" dirty="0" smtClean="0"/>
              <a:t>López</a:t>
            </a:r>
          </a:p>
          <a:p>
            <a:pPr algn="r"/>
            <a:r>
              <a:rPr lang="es-MX" sz="2000" dirty="0" smtClean="0">
                <a:latin typeface="Arial" panose="020B0604020202020204" pitchFamily="34" charset="0"/>
                <a:cs typeface="Arial" panose="020B0604020202020204" pitchFamily="34" charset="0"/>
              </a:rPr>
              <a:t>Agosto 2017</a:t>
            </a:r>
            <a:r>
              <a:rPr lang="es-MX" sz="4400" dirty="0"/>
              <a:t/>
            </a:r>
            <a:br>
              <a:rPr lang="es-MX" sz="4400" dirty="0"/>
            </a:br>
            <a:endParaRPr lang="es-MX" dirty="0"/>
          </a:p>
        </p:txBody>
      </p:sp>
      <p:sp>
        <p:nvSpPr>
          <p:cNvPr id="4" name="3 Rectángulo"/>
          <p:cNvSpPr/>
          <p:nvPr/>
        </p:nvSpPr>
        <p:spPr>
          <a:xfrm>
            <a:off x="2051720" y="1275606"/>
            <a:ext cx="6397905" cy="646331"/>
          </a:xfrm>
          <a:prstGeom prst="rect">
            <a:avLst/>
          </a:prstGeom>
        </p:spPr>
        <p:txBody>
          <a:bodyPr wrap="none">
            <a:spAutoFit/>
          </a:bodyPr>
          <a:lstStyle/>
          <a:p>
            <a:r>
              <a:rPr lang="es-MX" sz="3600" dirty="0"/>
              <a:t>Ingeniería en Computación</a:t>
            </a:r>
          </a:p>
        </p:txBody>
      </p:sp>
    </p:spTree>
    <p:extLst>
      <p:ext uri="{BB962C8B-B14F-4D97-AF65-F5344CB8AC3E}">
        <p14:creationId xmlns:p14="http://schemas.microsoft.com/office/powerpoint/2010/main" val="1140307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935DEB7-E411-41C8-A9D4-5723C0E03590}" type="slidenum">
              <a:rPr lang="es-ES" smtClean="0"/>
              <a:pPr/>
              <a:t>10</a:t>
            </a:fld>
            <a:endParaRPr lang="es-ES"/>
          </a:p>
        </p:txBody>
      </p:sp>
      <p:sp>
        <p:nvSpPr>
          <p:cNvPr id="7" name="Título 1"/>
          <p:cNvSpPr txBox="1">
            <a:spLocks/>
          </p:cNvSpPr>
          <p:nvPr/>
        </p:nvSpPr>
        <p:spPr>
          <a:xfrm>
            <a:off x="567799" y="483518"/>
            <a:ext cx="7055380" cy="672356"/>
          </a:xfrm>
          <a:prstGeom prst="rect">
            <a:avLst/>
          </a:prstGeom>
        </p:spPr>
        <p:txBody>
          <a:bodyPr vert="horz" lIns="91440" tIns="45720" rIns="91440" bIns="45720" rtlCol="0" anchor="b">
            <a:normAutofit/>
          </a:bodyPr>
          <a:lstStyle>
            <a:lvl1pPr algn="l" defTabSz="457207"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600" b="1" dirty="0"/>
              <a:t>Robótica </a:t>
            </a:r>
          </a:p>
        </p:txBody>
      </p:sp>
      <p:sp>
        <p:nvSpPr>
          <p:cNvPr id="8" name="Marcador de contenido 2"/>
          <p:cNvSpPr txBox="1">
            <a:spLocks/>
          </p:cNvSpPr>
          <p:nvPr/>
        </p:nvSpPr>
        <p:spPr>
          <a:xfrm>
            <a:off x="535308" y="1169741"/>
            <a:ext cx="8229600" cy="1292498"/>
          </a:xfrm>
          <a:prstGeom prst="rect">
            <a:avLst/>
          </a:prstGeom>
        </p:spPr>
        <p:txBody>
          <a:bodyPr vert="horz" lIns="91440" tIns="45720" rIns="91440" bIns="45720" rtlCol="0" anchor="t">
            <a:norm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just"/>
            <a:r>
              <a:rPr lang="es-MX" cap="none" dirty="0" smtClean="0">
                <a:solidFill>
                  <a:schemeClr val="tx1"/>
                </a:solidFill>
              </a:rPr>
              <a:t>Es la ciencia o rama de la tecnología, que estudia el diseño y construcción de máquinas capaces de desempeñar tareas realizadas por el ser humano.</a:t>
            </a:r>
            <a:endParaRPr lang="es-MX" cap="none" dirty="0">
              <a:solidFill>
                <a:schemeClr val="tx1"/>
              </a:solidFill>
            </a:endParaRPr>
          </a:p>
        </p:txBody>
      </p:sp>
      <p:sp>
        <p:nvSpPr>
          <p:cNvPr id="9" name="Título 1"/>
          <p:cNvSpPr txBox="1">
            <a:spLocks/>
          </p:cNvSpPr>
          <p:nvPr/>
        </p:nvSpPr>
        <p:spPr>
          <a:xfrm>
            <a:off x="611560" y="2431804"/>
            <a:ext cx="7055380" cy="525199"/>
          </a:xfrm>
          <a:prstGeom prst="rect">
            <a:avLst/>
          </a:prstGeom>
        </p:spPr>
        <p:txBody>
          <a:bodyPr vert="horz" lIns="91440" tIns="45720" rIns="91440" bIns="45720" rtlCol="0" anchor="b">
            <a:normAutofit fontScale="85000" lnSpcReduction="20000"/>
          </a:bodyPr>
          <a:lstStyle>
            <a:lvl1pPr algn="l" defTabSz="457207"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000" b="1" dirty="0"/>
              <a:t>Robot</a:t>
            </a:r>
          </a:p>
        </p:txBody>
      </p:sp>
      <p:sp>
        <p:nvSpPr>
          <p:cNvPr id="10" name="Marcador de contenido 2"/>
          <p:cNvSpPr txBox="1">
            <a:spLocks/>
          </p:cNvSpPr>
          <p:nvPr/>
        </p:nvSpPr>
        <p:spPr>
          <a:xfrm>
            <a:off x="552335" y="2957003"/>
            <a:ext cx="8174758" cy="762026"/>
          </a:xfrm>
          <a:prstGeom prst="rect">
            <a:avLst/>
          </a:prstGeom>
        </p:spPr>
        <p:txBody>
          <a:bodyPr vert="horz" lIns="91440" tIns="45720" rIns="91440" bIns="45720" rtlCol="0" anchor="t">
            <a:norm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just"/>
            <a:r>
              <a:rPr lang="es-MX" cap="none" dirty="0" smtClean="0">
                <a:solidFill>
                  <a:schemeClr val="tx1"/>
                </a:solidFill>
              </a:rPr>
              <a:t>Es una máquina reprogramable capaz de realizar diversas operaciones de manera autónoma.</a:t>
            </a:r>
          </a:p>
          <a:p>
            <a:endParaRPr lang="es-MX" cap="none" dirty="0">
              <a:solidFill>
                <a:schemeClr val="tx1"/>
              </a:solidFill>
            </a:endParaRPr>
          </a:p>
        </p:txBody>
      </p:sp>
      <p:pic>
        <p:nvPicPr>
          <p:cNvPr id="11" name="Picture 2" descr="http://cdn3.ticbeat.com/wp-content/uploads/2014/05/robo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364847"/>
            <a:ext cx="2149571" cy="1440160"/>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 xmlns:a16="http://schemas.microsoft.com/office/drawing/2014/main" id="{0A0603B4-4651-4BE3-895C-532666836781}"/>
              </a:ext>
            </a:extLst>
          </p:cNvPr>
          <p:cNvSpPr txBox="1"/>
          <p:nvPr/>
        </p:nvSpPr>
        <p:spPr>
          <a:xfrm>
            <a:off x="7164288" y="4774168"/>
            <a:ext cx="1296144" cy="369332"/>
          </a:xfrm>
          <a:prstGeom prst="rect">
            <a:avLst/>
          </a:prstGeom>
          <a:noFill/>
        </p:spPr>
        <p:txBody>
          <a:bodyPr wrap="square" rtlCol="0">
            <a:spAutoFit/>
          </a:bodyPr>
          <a:lstStyle/>
          <a:p>
            <a:r>
              <a:rPr lang="es-MX" dirty="0"/>
              <a:t>Figura 2</a:t>
            </a:r>
          </a:p>
        </p:txBody>
      </p:sp>
    </p:spTree>
    <p:extLst>
      <p:ext uri="{BB962C8B-B14F-4D97-AF65-F5344CB8AC3E}">
        <p14:creationId xmlns:p14="http://schemas.microsoft.com/office/powerpoint/2010/main" val="360996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987574"/>
            <a:ext cx="8568952" cy="857250"/>
          </a:xfrm>
        </p:spPr>
        <p:txBody>
          <a:bodyPr>
            <a:normAutofit fontScale="90000"/>
          </a:bodyPr>
          <a:lstStyle/>
          <a:p>
            <a:pPr algn="ctr"/>
            <a:r>
              <a:rPr lang="es-MX" b="1" dirty="0" smtClean="0"/>
              <a:t>2. Antecedentes </a:t>
            </a:r>
            <a:r>
              <a:rPr lang="es-MX" b="1" dirty="0"/>
              <a:t>Históricos de la Robótica </a:t>
            </a:r>
          </a:p>
        </p:txBody>
      </p:sp>
      <p:sp>
        <p:nvSpPr>
          <p:cNvPr id="3" name="2 Marcador de número de diapositiva"/>
          <p:cNvSpPr>
            <a:spLocks noGrp="1"/>
          </p:cNvSpPr>
          <p:nvPr>
            <p:ph type="sldNum" sz="quarter" idx="12"/>
          </p:nvPr>
        </p:nvSpPr>
        <p:spPr/>
        <p:txBody>
          <a:bodyPr/>
          <a:lstStyle/>
          <a:p>
            <a:fld id="{E935DEB7-E411-41C8-A9D4-5723C0E03590}" type="slidenum">
              <a:rPr lang="es-ES" smtClean="0"/>
              <a:pPr/>
              <a:t>11</a:t>
            </a:fld>
            <a:endParaRPr lang="es-ES"/>
          </a:p>
        </p:txBody>
      </p:sp>
    </p:spTree>
    <p:extLst>
      <p:ext uri="{BB962C8B-B14F-4D97-AF65-F5344CB8AC3E}">
        <p14:creationId xmlns:p14="http://schemas.microsoft.com/office/powerpoint/2010/main" val="3462751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358242" y="2715766"/>
            <a:ext cx="8430468" cy="1134126"/>
          </a:xfrm>
        </p:spPr>
        <p:txBody>
          <a:bodyPr>
            <a:normAutofit/>
          </a:bodyPr>
          <a:lstStyle/>
          <a:p>
            <a:pPr marL="0" indent="0" algn="just" fontAlgn="ctr">
              <a:buNone/>
            </a:pPr>
            <a:r>
              <a:rPr lang="es-MX" dirty="0"/>
              <a:t>1352,  </a:t>
            </a:r>
            <a:r>
              <a:rPr lang="es-MX" dirty="0" smtClean="0"/>
              <a:t>Autor </a:t>
            </a:r>
            <a:r>
              <a:rPr lang="es-MX" b="1" dirty="0" smtClean="0"/>
              <a:t>Desconocido</a:t>
            </a:r>
            <a:r>
              <a:rPr lang="es-MX" dirty="0"/>
              <a:t>, </a:t>
            </a:r>
            <a:r>
              <a:rPr lang="es-MX" dirty="0">
                <a:solidFill>
                  <a:schemeClr val="tx2"/>
                </a:solidFill>
              </a:rPr>
              <a:t>Gallo de la catedral de </a:t>
            </a:r>
            <a:r>
              <a:rPr lang="es-MX" dirty="0" smtClean="0">
                <a:solidFill>
                  <a:schemeClr val="tx2"/>
                </a:solidFill>
              </a:rPr>
              <a:t>Estrasburgo</a:t>
            </a:r>
            <a:r>
              <a:rPr lang="es-MX" dirty="0" smtClean="0"/>
              <a:t>. Está </a:t>
            </a:r>
            <a:r>
              <a:rPr lang="es-MX" dirty="0"/>
              <a:t>considerado "monumento histórico" francés desde el 15 abril de 1987</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445388"/>
            <a:ext cx="1696282" cy="1571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67544" y="915566"/>
            <a:ext cx="8352928" cy="1323439"/>
          </a:xfrm>
          <a:prstGeom prst="rect">
            <a:avLst/>
          </a:prstGeom>
        </p:spPr>
        <p:txBody>
          <a:bodyPr wrap="square">
            <a:spAutoFit/>
          </a:bodyPr>
          <a:lstStyle/>
          <a:p>
            <a:pPr algn="just"/>
            <a:r>
              <a:rPr lang="es-MX" sz="2000" dirty="0">
                <a:latin typeface="+mj-lt"/>
                <a:ea typeface="+mj-ea"/>
                <a:cs typeface="+mj-cs"/>
              </a:rPr>
              <a:t>El surgimiento de la robótica data del siglo XIII y surgió con la creación de autómatas, las cuales son aquellas maquinas que realizan una sola actividad por tiempo indefinido. A continuación se mencionan los más importantes:</a:t>
            </a:r>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12</a:t>
            </a:fld>
            <a:endParaRPr lang="es-ES"/>
          </a:p>
        </p:txBody>
      </p:sp>
      <p:sp>
        <p:nvSpPr>
          <p:cNvPr id="6" name="CuadroTexto 5">
            <a:extLst>
              <a:ext uri="{FF2B5EF4-FFF2-40B4-BE49-F238E27FC236}">
                <a16:creationId xmlns="" xmlns:a16="http://schemas.microsoft.com/office/drawing/2014/main" id="{06C6D3F7-6AE4-4B1C-BA0C-FBA195014430}"/>
              </a:ext>
            </a:extLst>
          </p:cNvPr>
          <p:cNvSpPr txBox="1"/>
          <p:nvPr/>
        </p:nvSpPr>
        <p:spPr>
          <a:xfrm>
            <a:off x="7847856" y="4268174"/>
            <a:ext cx="1116632" cy="369332"/>
          </a:xfrm>
          <a:prstGeom prst="rect">
            <a:avLst/>
          </a:prstGeom>
          <a:noFill/>
        </p:spPr>
        <p:txBody>
          <a:bodyPr wrap="square" rtlCol="0">
            <a:spAutoFit/>
          </a:bodyPr>
          <a:lstStyle/>
          <a:p>
            <a:r>
              <a:rPr lang="es-MX" dirty="0"/>
              <a:t>Figura 3</a:t>
            </a:r>
          </a:p>
        </p:txBody>
      </p:sp>
      <p:sp>
        <p:nvSpPr>
          <p:cNvPr id="7"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3337165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539552" y="915566"/>
            <a:ext cx="7992888" cy="3394472"/>
          </a:xfrm>
        </p:spPr>
        <p:txBody>
          <a:bodyPr>
            <a:normAutofit fontScale="92500" lnSpcReduction="10000"/>
          </a:bodyPr>
          <a:lstStyle/>
          <a:p>
            <a:pPr marL="0" indent="0" algn="just" fontAlgn="ctr">
              <a:buNone/>
            </a:pPr>
            <a:r>
              <a:rPr lang="es-MX" dirty="0" smtClean="0"/>
              <a:t>1515, </a:t>
            </a:r>
            <a:r>
              <a:rPr lang="es-MX" b="1" dirty="0"/>
              <a:t>Leonardo Da Vinci</a:t>
            </a:r>
            <a:r>
              <a:rPr lang="es-MX" dirty="0"/>
              <a:t>, </a:t>
            </a:r>
            <a:r>
              <a:rPr lang="es-MX" dirty="0">
                <a:solidFill>
                  <a:schemeClr val="tx2"/>
                </a:solidFill>
              </a:rPr>
              <a:t>León mecánico</a:t>
            </a:r>
            <a:r>
              <a:rPr lang="es-MX" dirty="0" smtClean="0"/>
              <a:t>.</a:t>
            </a:r>
            <a:r>
              <a:rPr lang="es-MX" dirty="0"/>
              <a:t> fue construido por Leonardo </a:t>
            </a:r>
            <a:r>
              <a:rPr lang="es-MX" dirty="0" smtClean="0"/>
              <a:t>a petición </a:t>
            </a:r>
            <a:r>
              <a:rPr lang="es-MX" dirty="0"/>
              <a:t>del Rey Francisco I. De acuerdo con los testimonios el autómata era capaz de moverse por sí solo y, cuando se golpeaba su costado con un látigo dejaba caer  de su vientre una lluvia de lirios, símbolo de la monarquía transalpina.</a:t>
            </a:r>
          </a:p>
          <a:p>
            <a:pPr algn="just" fontAlgn="ctr"/>
            <a:endParaRPr lang="es-MX" dirty="0"/>
          </a:p>
          <a:p>
            <a:endParaRPr lang="es-MX" dirty="0"/>
          </a:p>
          <a:p>
            <a:endParaRPr lang="es-MX" dirty="0"/>
          </a:p>
          <a:p>
            <a:endParaRPr lang="es-MX" dirty="0"/>
          </a:p>
          <a:p>
            <a:pPr marL="0" indent="0" algn="just" fontAlgn="ctr">
              <a:buNone/>
            </a:pPr>
            <a:r>
              <a:rPr lang="es-MX" dirty="0" smtClean="0"/>
              <a:t>	</a:t>
            </a:r>
            <a:endParaRPr lang="es-MX" dirty="0"/>
          </a:p>
          <a:p>
            <a:pPr algn="just" fontAlgn="ctr"/>
            <a:endParaRPr lang="es-MX" dirty="0"/>
          </a:p>
          <a:p>
            <a:endParaRPr lang="es-MX" dirty="0"/>
          </a:p>
        </p:txBody>
      </p:sp>
      <p:pic>
        <p:nvPicPr>
          <p:cNvPr id="6" name="Picture 4" descr="https://encrypted-tbn1.gstatic.com/images?q=tbn:ANd9GcQbJRKh65nw_BskasrKt_iqeeWRtj8poJiHezo8rmAU-uxu8TlK"/>
          <p:cNvPicPr>
            <a:picLocks noChangeAspect="1" noChangeArrowheads="1"/>
          </p:cNvPicPr>
          <p:nvPr/>
        </p:nvPicPr>
        <p:blipFill rotWithShape="1">
          <a:blip r:embed="rId2">
            <a:extLst>
              <a:ext uri="{28A0092B-C50C-407E-A947-70E740481C1C}">
                <a14:useLocalDpi xmlns:a14="http://schemas.microsoft.com/office/drawing/2010/main" val="0"/>
              </a:ext>
            </a:extLst>
          </a:blip>
          <a:srcRect l="5996" t="9008" r="18872" b="4434"/>
          <a:stretch/>
        </p:blipFill>
        <p:spPr bwMode="auto">
          <a:xfrm>
            <a:off x="2915816" y="2789817"/>
            <a:ext cx="2932572" cy="1491630"/>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13</a:t>
            </a:fld>
            <a:endParaRPr lang="es-ES"/>
          </a:p>
        </p:txBody>
      </p:sp>
      <p:sp>
        <p:nvSpPr>
          <p:cNvPr id="8" name="CuadroTexto 7">
            <a:extLst>
              <a:ext uri="{FF2B5EF4-FFF2-40B4-BE49-F238E27FC236}">
                <a16:creationId xmlns="" xmlns:a16="http://schemas.microsoft.com/office/drawing/2014/main" id="{76242162-203D-4F11-AF40-A55DDFCA2312}"/>
              </a:ext>
            </a:extLst>
          </p:cNvPr>
          <p:cNvSpPr txBox="1"/>
          <p:nvPr/>
        </p:nvSpPr>
        <p:spPr>
          <a:xfrm>
            <a:off x="3995936" y="4269848"/>
            <a:ext cx="1296144" cy="369332"/>
          </a:xfrm>
          <a:prstGeom prst="rect">
            <a:avLst/>
          </a:prstGeom>
          <a:noFill/>
        </p:spPr>
        <p:txBody>
          <a:bodyPr wrap="square" rtlCol="0">
            <a:spAutoFit/>
          </a:bodyPr>
          <a:lstStyle/>
          <a:p>
            <a:r>
              <a:rPr lang="es-MX" dirty="0"/>
              <a:t>Figura 4</a:t>
            </a:r>
          </a:p>
        </p:txBody>
      </p:sp>
      <p:sp>
        <p:nvSpPr>
          <p:cNvPr id="10"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1994507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11560" y="359325"/>
            <a:ext cx="7920881" cy="3394472"/>
          </a:xfrm>
        </p:spPr>
        <p:txBody>
          <a:bodyPr>
            <a:normAutofit/>
          </a:bodyPr>
          <a:lstStyle/>
          <a:p>
            <a:pPr marL="0" indent="0" algn="just" fontAlgn="ctr">
              <a:buNone/>
            </a:pPr>
            <a:r>
              <a:rPr lang="es-MX" dirty="0" smtClean="0"/>
              <a:t>	</a:t>
            </a:r>
            <a:endParaRPr lang="es-MX" dirty="0"/>
          </a:p>
          <a:p>
            <a:pPr marL="0" indent="0" algn="just" fontAlgn="ctr">
              <a:buNone/>
            </a:pPr>
            <a:r>
              <a:rPr lang="es-MX" dirty="0" smtClean="0"/>
              <a:t>1525</a:t>
            </a:r>
            <a:r>
              <a:rPr lang="es-MX" dirty="0"/>
              <a:t>, </a:t>
            </a:r>
            <a:r>
              <a:rPr lang="es-MX" b="1" dirty="0"/>
              <a:t>J. </a:t>
            </a:r>
            <a:r>
              <a:rPr lang="es-MX" b="1" dirty="0" err="1"/>
              <a:t>Turriano</a:t>
            </a:r>
            <a:r>
              <a:rPr lang="es-MX" dirty="0"/>
              <a:t>, </a:t>
            </a:r>
            <a:r>
              <a:rPr lang="es-MX" dirty="0">
                <a:solidFill>
                  <a:schemeClr val="tx2"/>
                </a:solidFill>
              </a:rPr>
              <a:t>Hombre de palo</a:t>
            </a:r>
            <a:r>
              <a:rPr lang="es-MX" dirty="0" smtClean="0"/>
              <a:t>. Consistía </a:t>
            </a:r>
            <a:r>
              <a:rPr lang="es-MX" dirty="0"/>
              <a:t>en un </a:t>
            </a:r>
            <a:r>
              <a:rPr lang="es-MX" dirty="0" smtClean="0"/>
              <a:t>aparato antropomórfico de </a:t>
            </a:r>
            <a:r>
              <a:rPr lang="es-MX" dirty="0"/>
              <a:t>madera, construido con el fin de recolectar limosnas, y con capacidad para mover piernas y brazos.</a:t>
            </a:r>
          </a:p>
          <a:p>
            <a:pPr algn="just" fontAlgn="ctr"/>
            <a:endParaRPr lang="es-MX" dirty="0"/>
          </a:p>
          <a:p>
            <a:pPr algn="just" fontAlgn="ctr"/>
            <a:endParaRPr lang="es-MX" dirty="0"/>
          </a:p>
          <a:p>
            <a:endParaRPr lang="es-MX"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851670"/>
            <a:ext cx="2143997" cy="178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14</a:t>
            </a:fld>
            <a:endParaRPr lang="es-ES"/>
          </a:p>
        </p:txBody>
      </p:sp>
      <p:sp>
        <p:nvSpPr>
          <p:cNvPr id="9" name="CuadroTexto 8">
            <a:extLst>
              <a:ext uri="{FF2B5EF4-FFF2-40B4-BE49-F238E27FC236}">
                <a16:creationId xmlns="" xmlns:a16="http://schemas.microsoft.com/office/drawing/2014/main" id="{BA296123-7016-4926-ABA8-E001AAA4FC10}"/>
              </a:ext>
            </a:extLst>
          </p:cNvPr>
          <p:cNvSpPr txBox="1"/>
          <p:nvPr/>
        </p:nvSpPr>
        <p:spPr>
          <a:xfrm>
            <a:off x="4195717" y="3579862"/>
            <a:ext cx="1296144" cy="369332"/>
          </a:xfrm>
          <a:prstGeom prst="rect">
            <a:avLst/>
          </a:prstGeom>
          <a:noFill/>
        </p:spPr>
        <p:txBody>
          <a:bodyPr wrap="square" rtlCol="0">
            <a:spAutoFit/>
          </a:bodyPr>
          <a:lstStyle/>
          <a:p>
            <a:r>
              <a:rPr lang="es-MX" dirty="0"/>
              <a:t>Figura 5</a:t>
            </a:r>
          </a:p>
        </p:txBody>
      </p:sp>
      <p:sp>
        <p:nvSpPr>
          <p:cNvPr id="10"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4013629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789552"/>
            <a:ext cx="8424936" cy="414046"/>
          </a:xfrm>
        </p:spPr>
        <p:txBody>
          <a:bodyPr>
            <a:normAutofit fontScale="25000" lnSpcReduction="20000"/>
          </a:bodyPr>
          <a:lstStyle/>
          <a:p>
            <a:pPr marL="0" indent="0" algn="just" fontAlgn="ctr">
              <a:buNone/>
            </a:pPr>
            <a:r>
              <a:rPr lang="es-MX" dirty="0" smtClean="0"/>
              <a:t>	</a:t>
            </a:r>
            <a:r>
              <a:rPr lang="es-MX" sz="7200" dirty="0" smtClean="0"/>
              <a:t>1738</a:t>
            </a:r>
            <a:r>
              <a:rPr lang="es-MX" sz="7200" dirty="0"/>
              <a:t>, </a:t>
            </a:r>
            <a:r>
              <a:rPr lang="es-MX" sz="7200" b="1" dirty="0"/>
              <a:t>J. de Vaucanson</a:t>
            </a:r>
            <a:r>
              <a:rPr lang="es-MX" sz="7200" dirty="0"/>
              <a:t>, </a:t>
            </a:r>
            <a:r>
              <a:rPr lang="es-MX" sz="7200" dirty="0">
                <a:solidFill>
                  <a:schemeClr val="tx2"/>
                </a:solidFill>
              </a:rPr>
              <a:t>Flautista, tamborilero, pato</a:t>
            </a:r>
            <a:r>
              <a:rPr lang="es-MX" sz="7200" dirty="0"/>
              <a:t>, muñecas mecánicas de tamaño humano.  </a:t>
            </a:r>
            <a:r>
              <a:rPr lang="es-MX" sz="7200" i="1" dirty="0"/>
              <a:t>El flautista</a:t>
            </a:r>
            <a:r>
              <a:rPr lang="es-MX" sz="7200" dirty="0"/>
              <a:t>, una figura de tamaño natural de un pastor que tocaba el tambor y la flauta y tenía un repertorio de doce canciones, El tamborilero y el Pato con aparato digestivo, que es considerado su pieza maestra. El pato tenía más de 400 partes móviles, y podía batir sus alas, beber agua, digerir grano, y </a:t>
            </a:r>
            <a:r>
              <a:rPr lang="es-MX" sz="7200" dirty="0" smtClean="0"/>
              <a:t>defecar.</a:t>
            </a:r>
            <a:endParaRPr lang="es-MX" sz="8000" dirty="0"/>
          </a:p>
          <a:p>
            <a:pPr algn="just" fontAlgn="ctr"/>
            <a:endParaRPr lang="es-MX" sz="8000" dirty="0"/>
          </a:p>
          <a:p>
            <a:pPr algn="just" fontAlgn="ctr"/>
            <a:endParaRPr lang="es-MX" sz="8000" dirty="0"/>
          </a:p>
          <a:p>
            <a:pPr algn="just" fontAlgn="ctr"/>
            <a:endParaRPr lang="es-MX" sz="8000" dirty="0"/>
          </a:p>
          <a:p>
            <a:pPr algn="just" fontAlgn="ctr"/>
            <a:endParaRPr lang="es-MX" sz="8000" dirty="0"/>
          </a:p>
          <a:p>
            <a:pPr algn="just" fontAlgn="ctr"/>
            <a:endParaRPr lang="es-MX" dirty="0"/>
          </a:p>
          <a:p>
            <a:pPr algn="just" fontAlgn="ctr"/>
            <a:endParaRPr lang="es-MX" dirty="0"/>
          </a:p>
          <a:p>
            <a:pPr marL="0" indent="0" algn="just" fontAlgn="ctr">
              <a:buNone/>
            </a:pPr>
            <a:r>
              <a:rPr lang="es-MX" dirty="0" smtClean="0"/>
              <a:t>	</a:t>
            </a:r>
            <a:endParaRPr lang="es-MX" dirty="0"/>
          </a:p>
          <a:p>
            <a:pPr algn="just" fontAlgn="ctr"/>
            <a:endParaRPr lang="es-MX" dirty="0"/>
          </a:p>
          <a:p>
            <a:pPr marL="0" indent="0" algn="just" fontAlgn="ctr">
              <a:buNone/>
            </a:pPr>
            <a:endParaRPr lang="es-MX" dirty="0"/>
          </a:p>
          <a:p>
            <a:endParaRPr lang="es-MX" dirty="0"/>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057952"/>
            <a:ext cx="1680014" cy="1639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15</a:t>
            </a:fld>
            <a:endParaRPr lang="es-ES"/>
          </a:p>
        </p:txBody>
      </p:sp>
      <p:sp>
        <p:nvSpPr>
          <p:cNvPr id="8" name="CuadroTexto 7">
            <a:extLst>
              <a:ext uri="{FF2B5EF4-FFF2-40B4-BE49-F238E27FC236}">
                <a16:creationId xmlns="" xmlns:a16="http://schemas.microsoft.com/office/drawing/2014/main" id="{485E0D15-5746-4E5D-8DFA-B413F32D7C7A}"/>
              </a:ext>
            </a:extLst>
          </p:cNvPr>
          <p:cNvSpPr txBox="1"/>
          <p:nvPr/>
        </p:nvSpPr>
        <p:spPr>
          <a:xfrm>
            <a:off x="5243902" y="4599882"/>
            <a:ext cx="1296144" cy="369332"/>
          </a:xfrm>
          <a:prstGeom prst="rect">
            <a:avLst/>
          </a:prstGeom>
          <a:noFill/>
        </p:spPr>
        <p:txBody>
          <a:bodyPr wrap="square" rtlCol="0">
            <a:spAutoFit/>
          </a:bodyPr>
          <a:lstStyle/>
          <a:p>
            <a:r>
              <a:rPr lang="es-MX" dirty="0"/>
              <a:t>Figura </a:t>
            </a:r>
            <a:r>
              <a:rPr lang="es-MX" dirty="0" smtClean="0"/>
              <a:t>7</a:t>
            </a:r>
            <a:endParaRPr lang="es-MX" dirty="0"/>
          </a:p>
        </p:txBody>
      </p:sp>
      <p:sp>
        <p:nvSpPr>
          <p:cNvPr id="11"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057376"/>
            <a:ext cx="843500" cy="1631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uadroTexto 7">
            <a:extLst>
              <a:ext uri="{FF2B5EF4-FFF2-40B4-BE49-F238E27FC236}">
                <a16:creationId xmlns="" xmlns:a16="http://schemas.microsoft.com/office/drawing/2014/main" id="{485E0D15-5746-4E5D-8DFA-B413F32D7C7A}"/>
              </a:ext>
            </a:extLst>
          </p:cNvPr>
          <p:cNvSpPr txBox="1"/>
          <p:nvPr/>
        </p:nvSpPr>
        <p:spPr>
          <a:xfrm>
            <a:off x="2404399" y="4599882"/>
            <a:ext cx="1296144" cy="369332"/>
          </a:xfrm>
          <a:prstGeom prst="rect">
            <a:avLst/>
          </a:prstGeom>
          <a:noFill/>
        </p:spPr>
        <p:txBody>
          <a:bodyPr wrap="square" rtlCol="0">
            <a:spAutoFit/>
          </a:bodyPr>
          <a:lstStyle/>
          <a:p>
            <a:r>
              <a:rPr lang="es-MX" dirty="0"/>
              <a:t>Figura </a:t>
            </a:r>
            <a:r>
              <a:rPr lang="es-MX" dirty="0" smtClean="0"/>
              <a:t>6</a:t>
            </a:r>
            <a:endParaRPr lang="es-MX" dirty="0"/>
          </a:p>
        </p:txBody>
      </p:sp>
    </p:spTree>
    <p:extLst>
      <p:ext uri="{BB962C8B-B14F-4D97-AF65-F5344CB8AC3E}">
        <p14:creationId xmlns:p14="http://schemas.microsoft.com/office/powerpoint/2010/main" val="2931042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4299" y="411510"/>
            <a:ext cx="8928992" cy="3078342"/>
          </a:xfrm>
        </p:spPr>
        <p:txBody>
          <a:bodyPr>
            <a:normAutofit/>
          </a:bodyPr>
          <a:lstStyle/>
          <a:p>
            <a:pPr marL="0" indent="0" algn="just" fontAlgn="ctr">
              <a:buNone/>
            </a:pPr>
            <a:r>
              <a:rPr lang="es-MX" dirty="0" smtClean="0"/>
              <a:t>	</a:t>
            </a:r>
            <a:endParaRPr lang="es-MX" dirty="0"/>
          </a:p>
          <a:p>
            <a:pPr marL="0" indent="0" algn="just" fontAlgn="ctr">
              <a:buNone/>
            </a:pPr>
            <a:r>
              <a:rPr lang="es-MX" dirty="0" smtClean="0"/>
              <a:t>	1769</a:t>
            </a:r>
            <a:r>
              <a:rPr lang="es-MX" dirty="0"/>
              <a:t>, </a:t>
            </a:r>
            <a:r>
              <a:rPr lang="es-MX" b="1" dirty="0"/>
              <a:t>W. Von </a:t>
            </a:r>
            <a:r>
              <a:rPr lang="es-MX" b="1" dirty="0" err="1"/>
              <a:t>Kempelen</a:t>
            </a:r>
            <a:r>
              <a:rPr lang="es-MX" dirty="0"/>
              <a:t>, </a:t>
            </a:r>
            <a:r>
              <a:rPr lang="es-MX" dirty="0">
                <a:solidFill>
                  <a:schemeClr val="tx2"/>
                </a:solidFill>
              </a:rPr>
              <a:t>Jugador de ajedrez</a:t>
            </a:r>
            <a:r>
              <a:rPr lang="es-MX" dirty="0" smtClean="0"/>
              <a:t>. </a:t>
            </a:r>
            <a:r>
              <a:rPr lang="es-MX" dirty="0"/>
              <a:t>Tenía la forma de una cabina de madera de 1.20 cm × 60 cm × 90 cm, con un maniquí vestido con túnica y turbante sentado sobre él. La cabina tenía puertas que una vez abiertas mostraban </a:t>
            </a:r>
            <a:r>
              <a:rPr lang="es-MX" dirty="0" smtClean="0"/>
              <a:t>un mecanismo de relojería </a:t>
            </a:r>
            <a:r>
              <a:rPr lang="es-MX" dirty="0"/>
              <a:t>y cuando se hallaba activado era capaz de jugar una partida de ajedrez contra un jugador humano a un alto nivel</a:t>
            </a:r>
          </a:p>
          <a:p>
            <a:pPr algn="just" fontAlgn="ctr"/>
            <a:endParaRPr lang="es-MX" dirty="0"/>
          </a:p>
          <a:p>
            <a:pPr algn="just" fontAlgn="ctr"/>
            <a:endParaRPr lang="es-MX" dirty="0"/>
          </a:p>
          <a:p>
            <a:pPr marL="0" indent="0" algn="just" fontAlgn="ctr">
              <a:buNone/>
            </a:pPr>
            <a:endParaRPr lang="es-MX" dirty="0"/>
          </a:p>
          <a:p>
            <a:endParaRPr lang="es-MX"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8287" y="3295190"/>
            <a:ext cx="3000247" cy="1685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16</a:t>
            </a:fld>
            <a:endParaRPr lang="es-ES"/>
          </a:p>
        </p:txBody>
      </p:sp>
      <p:sp>
        <p:nvSpPr>
          <p:cNvPr id="10" name="CuadroTexto 9">
            <a:extLst>
              <a:ext uri="{FF2B5EF4-FFF2-40B4-BE49-F238E27FC236}">
                <a16:creationId xmlns="" xmlns:a16="http://schemas.microsoft.com/office/drawing/2014/main" id="{70C9719C-CA15-4B6D-B266-80D15E02F05B}"/>
              </a:ext>
            </a:extLst>
          </p:cNvPr>
          <p:cNvSpPr txBox="1"/>
          <p:nvPr/>
        </p:nvSpPr>
        <p:spPr>
          <a:xfrm>
            <a:off x="6228184" y="4011910"/>
            <a:ext cx="1296144" cy="369332"/>
          </a:xfrm>
          <a:prstGeom prst="rect">
            <a:avLst/>
          </a:prstGeom>
          <a:noFill/>
        </p:spPr>
        <p:txBody>
          <a:bodyPr wrap="square" rtlCol="0">
            <a:spAutoFit/>
          </a:bodyPr>
          <a:lstStyle/>
          <a:p>
            <a:r>
              <a:rPr lang="es-MX" dirty="0"/>
              <a:t>Figura 8</a:t>
            </a:r>
          </a:p>
        </p:txBody>
      </p:sp>
      <p:sp>
        <p:nvSpPr>
          <p:cNvPr id="11"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6655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737" y="425738"/>
            <a:ext cx="8748464" cy="2592288"/>
          </a:xfrm>
        </p:spPr>
        <p:txBody>
          <a:bodyPr>
            <a:normAutofit/>
          </a:bodyPr>
          <a:lstStyle/>
          <a:p>
            <a:pPr marL="0" indent="0" algn="just" fontAlgn="ctr">
              <a:buNone/>
            </a:pPr>
            <a:r>
              <a:rPr lang="es-MX" dirty="0" smtClean="0"/>
              <a:t>	1770</a:t>
            </a:r>
            <a:r>
              <a:rPr lang="es-MX" dirty="0"/>
              <a:t>, </a:t>
            </a:r>
            <a:r>
              <a:rPr lang="es-MX" b="1" dirty="0"/>
              <a:t>Familia Droz</a:t>
            </a:r>
            <a:r>
              <a:rPr lang="es-MX" dirty="0"/>
              <a:t>, </a:t>
            </a:r>
            <a:r>
              <a:rPr lang="es-MX" dirty="0">
                <a:solidFill>
                  <a:schemeClr val="tx2"/>
                </a:solidFill>
              </a:rPr>
              <a:t>Escriba, organista, dibujante</a:t>
            </a:r>
            <a:r>
              <a:rPr lang="es-MX" dirty="0"/>
              <a:t>. </a:t>
            </a:r>
            <a:r>
              <a:rPr lang="es-MX" dirty="0" smtClean="0"/>
              <a:t>“La pianista”, “el dibujante” </a:t>
            </a:r>
            <a:r>
              <a:rPr lang="es-MX" dirty="0"/>
              <a:t>y </a:t>
            </a:r>
            <a:r>
              <a:rPr lang="es-MX" dirty="0" smtClean="0"/>
              <a:t>“el escritor” </a:t>
            </a:r>
            <a:r>
              <a:rPr lang="es-MX" dirty="0"/>
              <a:t>se presentaron al público por primera vez en 1774 en La </a:t>
            </a:r>
            <a:r>
              <a:rPr lang="es-MX" dirty="0" err="1"/>
              <a:t>Chaux</a:t>
            </a:r>
            <a:r>
              <a:rPr lang="es-MX" dirty="0"/>
              <a:t>-de-</a:t>
            </a:r>
            <a:r>
              <a:rPr lang="es-MX" dirty="0" err="1"/>
              <a:t>Fonds</a:t>
            </a:r>
            <a:r>
              <a:rPr lang="es-MX" dirty="0"/>
              <a:t>, y en los años posteriores fueron trasladados a exposiciones en varias ciudades europeas, provocando el </a:t>
            </a:r>
            <a:r>
              <a:rPr lang="es-MX" dirty="0" smtClean="0"/>
              <a:t>miedo y </a:t>
            </a:r>
            <a:r>
              <a:rPr lang="es-MX" dirty="0"/>
              <a:t>la admiración de los </a:t>
            </a:r>
            <a:r>
              <a:rPr lang="es-MX" dirty="0" smtClean="0"/>
              <a:t>espectadores.</a:t>
            </a:r>
            <a:endParaRPr lang="es-MX" dirty="0"/>
          </a:p>
          <a:p>
            <a:pPr marL="0" indent="0" fontAlgn="ctr">
              <a:buNone/>
            </a:pPr>
            <a:r>
              <a:rPr lang="es-MX" b="1" dirty="0"/>
              <a:t> </a:t>
            </a:r>
            <a:endParaRPr lang="es-MX" dirty="0"/>
          </a:p>
          <a:p>
            <a:pPr fontAlgn="ctr"/>
            <a:endParaRPr lang="es-MX" dirty="0"/>
          </a:p>
          <a:p>
            <a:endParaRPr lang="es-MX"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7189" y="2877783"/>
            <a:ext cx="1362844" cy="132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931790"/>
            <a:ext cx="1814181" cy="1270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17</a:t>
            </a:fld>
            <a:endParaRPr lang="es-ES"/>
          </a:p>
        </p:txBody>
      </p:sp>
      <p:sp>
        <p:nvSpPr>
          <p:cNvPr id="9" name="CuadroTexto 8">
            <a:extLst>
              <a:ext uri="{FF2B5EF4-FFF2-40B4-BE49-F238E27FC236}">
                <a16:creationId xmlns="" xmlns:a16="http://schemas.microsoft.com/office/drawing/2014/main" id="{9629C89F-C6A2-4A65-B005-7A1E26582197}"/>
              </a:ext>
            </a:extLst>
          </p:cNvPr>
          <p:cNvSpPr txBox="1"/>
          <p:nvPr/>
        </p:nvSpPr>
        <p:spPr>
          <a:xfrm>
            <a:off x="2195736" y="4146634"/>
            <a:ext cx="1296144" cy="369332"/>
          </a:xfrm>
          <a:prstGeom prst="rect">
            <a:avLst/>
          </a:prstGeom>
          <a:noFill/>
        </p:spPr>
        <p:txBody>
          <a:bodyPr wrap="square" rtlCol="0">
            <a:spAutoFit/>
          </a:bodyPr>
          <a:lstStyle/>
          <a:p>
            <a:r>
              <a:rPr lang="es-MX" dirty="0"/>
              <a:t>Figura 9</a:t>
            </a:r>
          </a:p>
        </p:txBody>
      </p:sp>
      <p:sp>
        <p:nvSpPr>
          <p:cNvPr id="10" name="CuadroTexto 9">
            <a:extLst>
              <a:ext uri="{FF2B5EF4-FFF2-40B4-BE49-F238E27FC236}">
                <a16:creationId xmlns="" xmlns:a16="http://schemas.microsoft.com/office/drawing/2014/main" id="{608DC4A0-208F-4937-8E4E-644EC64174B7}"/>
              </a:ext>
            </a:extLst>
          </p:cNvPr>
          <p:cNvSpPr txBox="1"/>
          <p:nvPr/>
        </p:nvSpPr>
        <p:spPr>
          <a:xfrm>
            <a:off x="6170157" y="4146634"/>
            <a:ext cx="1296144" cy="369332"/>
          </a:xfrm>
          <a:prstGeom prst="rect">
            <a:avLst/>
          </a:prstGeom>
          <a:noFill/>
        </p:spPr>
        <p:txBody>
          <a:bodyPr wrap="square" rtlCol="0">
            <a:spAutoFit/>
          </a:bodyPr>
          <a:lstStyle/>
          <a:p>
            <a:r>
              <a:rPr lang="es-MX" dirty="0"/>
              <a:t>Figura 10</a:t>
            </a:r>
          </a:p>
        </p:txBody>
      </p:sp>
      <p:sp>
        <p:nvSpPr>
          <p:cNvPr id="12"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3174501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737" y="402509"/>
            <a:ext cx="8748464" cy="2592288"/>
          </a:xfrm>
        </p:spPr>
        <p:txBody>
          <a:bodyPr>
            <a:normAutofit/>
          </a:bodyPr>
          <a:lstStyle/>
          <a:p>
            <a:pPr marL="0" indent="0" algn="just" fontAlgn="ctr">
              <a:buNone/>
            </a:pPr>
            <a:r>
              <a:rPr lang="es-MX" dirty="0" smtClean="0"/>
              <a:t>	</a:t>
            </a:r>
            <a:r>
              <a:rPr lang="es-MX" b="1" dirty="0"/>
              <a:t> </a:t>
            </a:r>
            <a:endParaRPr lang="es-MX" dirty="0"/>
          </a:p>
          <a:p>
            <a:pPr fontAlgn="ctr"/>
            <a:endParaRPr lang="es-MX" dirty="0"/>
          </a:p>
          <a:p>
            <a:endParaRPr lang="es-MX" dirty="0"/>
          </a:p>
        </p:txBody>
      </p:sp>
      <p:sp>
        <p:nvSpPr>
          <p:cNvPr id="7" name="6 Rectángulo"/>
          <p:cNvSpPr/>
          <p:nvPr/>
        </p:nvSpPr>
        <p:spPr>
          <a:xfrm>
            <a:off x="467544" y="843558"/>
            <a:ext cx="8136904" cy="1631216"/>
          </a:xfrm>
          <a:prstGeom prst="rect">
            <a:avLst/>
          </a:prstGeom>
        </p:spPr>
        <p:txBody>
          <a:bodyPr wrap="square">
            <a:spAutoFit/>
          </a:bodyPr>
          <a:lstStyle/>
          <a:p>
            <a:pPr algn="just"/>
            <a:r>
              <a:rPr lang="es-MX" sz="2000" dirty="0" smtClean="0">
                <a:solidFill>
                  <a:schemeClr val="tx2"/>
                </a:solidFill>
                <a:latin typeface="+mj-lt"/>
                <a:ea typeface="+mj-ea"/>
                <a:cs typeface="+mj-cs"/>
              </a:rPr>
              <a:t>1939, </a:t>
            </a:r>
            <a:r>
              <a:rPr lang="es-MX" sz="2000" dirty="0">
                <a:solidFill>
                  <a:schemeClr val="tx2"/>
                </a:solidFill>
                <a:latin typeface="+mj-lt"/>
                <a:ea typeface="+mj-ea"/>
                <a:cs typeface="+mj-cs"/>
              </a:rPr>
              <a:t>Westinghouse Electric </a:t>
            </a:r>
            <a:r>
              <a:rPr lang="es-MX" sz="2000" dirty="0" err="1">
                <a:solidFill>
                  <a:schemeClr val="tx2"/>
                </a:solidFill>
                <a:latin typeface="+mj-lt"/>
                <a:ea typeface="+mj-ea"/>
                <a:cs typeface="+mj-cs"/>
              </a:rPr>
              <a:t>Corporation</a:t>
            </a:r>
            <a:r>
              <a:rPr lang="es-MX" sz="2000" dirty="0">
                <a:solidFill>
                  <a:schemeClr val="tx2"/>
                </a:solidFill>
                <a:latin typeface="+mj-lt"/>
                <a:ea typeface="+mj-ea"/>
                <a:cs typeface="+mj-cs"/>
              </a:rPr>
              <a:t>, robot </a:t>
            </a:r>
            <a:r>
              <a:rPr lang="es-MX" sz="2000" dirty="0" smtClean="0">
                <a:solidFill>
                  <a:schemeClr val="tx2"/>
                </a:solidFill>
                <a:latin typeface="+mj-lt"/>
                <a:ea typeface="+mj-ea"/>
                <a:cs typeface="+mj-cs"/>
              </a:rPr>
              <a:t>humanoide “</a:t>
            </a:r>
            <a:r>
              <a:rPr lang="es-MX" sz="2000" dirty="0" err="1" smtClean="0">
                <a:solidFill>
                  <a:schemeClr val="tx2"/>
                </a:solidFill>
                <a:latin typeface="+mj-lt"/>
                <a:ea typeface="+mj-ea"/>
                <a:cs typeface="+mj-cs"/>
              </a:rPr>
              <a:t>Elektro</a:t>
            </a:r>
            <a:r>
              <a:rPr lang="es-MX" sz="2000" dirty="0" smtClean="0">
                <a:solidFill>
                  <a:schemeClr val="tx2"/>
                </a:solidFill>
                <a:latin typeface="+mj-lt"/>
                <a:ea typeface="+mj-ea"/>
                <a:cs typeface="+mj-cs"/>
              </a:rPr>
              <a:t>”. Se presento en la </a:t>
            </a:r>
            <a:r>
              <a:rPr lang="es-MX" sz="2000" dirty="0">
                <a:solidFill>
                  <a:schemeClr val="tx2"/>
                </a:solidFill>
                <a:latin typeface="+mj-lt"/>
                <a:ea typeface="+mj-ea"/>
                <a:cs typeface="+mj-cs"/>
              </a:rPr>
              <a:t>feria mundial de Nueva York de 1939 fue su momento de gloria, cuando miles de personas quedaron </a:t>
            </a:r>
            <a:r>
              <a:rPr lang="es-MX" sz="2000" dirty="0" smtClean="0">
                <a:solidFill>
                  <a:schemeClr val="tx2"/>
                </a:solidFill>
                <a:latin typeface="+mj-lt"/>
                <a:ea typeface="+mj-ea"/>
                <a:cs typeface="+mj-cs"/>
              </a:rPr>
              <a:t>estupefactas al </a:t>
            </a:r>
            <a:r>
              <a:rPr lang="es-MX" sz="2000" dirty="0">
                <a:solidFill>
                  <a:schemeClr val="tx2"/>
                </a:solidFill>
                <a:latin typeface="+mj-lt"/>
                <a:ea typeface="+mj-ea"/>
                <a:cs typeface="+mj-cs"/>
              </a:rPr>
              <a:t>ver ese cuerpo de dos metros de altura recubierto de aluminio</a:t>
            </a:r>
            <a:r>
              <a:rPr lang="es-MX" dirty="0"/>
              <a:t>	</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692932"/>
            <a:ext cx="1222167" cy="1631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18</a:t>
            </a:fld>
            <a:endParaRPr lang="es-ES"/>
          </a:p>
        </p:txBody>
      </p:sp>
      <p:sp>
        <p:nvSpPr>
          <p:cNvPr id="11" name="CuadroTexto 10">
            <a:extLst>
              <a:ext uri="{FF2B5EF4-FFF2-40B4-BE49-F238E27FC236}">
                <a16:creationId xmlns="" xmlns:a16="http://schemas.microsoft.com/office/drawing/2014/main" id="{BEBD336C-C637-4505-80B4-FD40D48507B1}"/>
              </a:ext>
            </a:extLst>
          </p:cNvPr>
          <p:cNvSpPr txBox="1"/>
          <p:nvPr/>
        </p:nvSpPr>
        <p:spPr>
          <a:xfrm>
            <a:off x="4566956" y="4227934"/>
            <a:ext cx="1296144" cy="369332"/>
          </a:xfrm>
          <a:prstGeom prst="rect">
            <a:avLst/>
          </a:prstGeom>
          <a:noFill/>
        </p:spPr>
        <p:txBody>
          <a:bodyPr wrap="square" rtlCol="0">
            <a:spAutoFit/>
          </a:bodyPr>
          <a:lstStyle/>
          <a:p>
            <a:r>
              <a:rPr lang="es-MX" dirty="0"/>
              <a:t>Figura 11</a:t>
            </a:r>
          </a:p>
        </p:txBody>
      </p:sp>
      <p:sp>
        <p:nvSpPr>
          <p:cNvPr id="12" name="Título 1"/>
          <p:cNvSpPr>
            <a:spLocks noGrp="1"/>
          </p:cNvSpPr>
          <p:nvPr>
            <p:ph type="title"/>
          </p:nvPr>
        </p:nvSpPr>
        <p:spPr>
          <a:xfrm>
            <a:off x="3923928" y="123478"/>
            <a:ext cx="3852428" cy="360040"/>
          </a:xfrm>
        </p:spPr>
        <p:txBody>
          <a:bodyPr>
            <a:normAutofit/>
          </a:bodyPr>
          <a:lstStyle/>
          <a:p>
            <a:pPr algn="ctr"/>
            <a:r>
              <a:rPr lang="es-MX" sz="1400" b="1" dirty="0" smtClean="0"/>
              <a:t>Antecedentes </a:t>
            </a:r>
            <a:r>
              <a:rPr lang="es-MX" sz="1400" b="1" dirty="0"/>
              <a:t>Históricos de la Robótica </a:t>
            </a:r>
          </a:p>
        </p:txBody>
      </p:sp>
    </p:spTree>
    <p:extLst>
      <p:ext uri="{BB962C8B-B14F-4D97-AF65-F5344CB8AC3E}">
        <p14:creationId xmlns:p14="http://schemas.microsoft.com/office/powerpoint/2010/main" val="3423162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39552" y="771550"/>
            <a:ext cx="7920880" cy="707886"/>
          </a:xfrm>
          <a:prstGeom prst="rect">
            <a:avLst/>
          </a:prstGeom>
        </p:spPr>
        <p:txBody>
          <a:bodyPr wrap="square">
            <a:spAutoFit/>
          </a:bodyPr>
          <a:lstStyle/>
          <a:p>
            <a:pPr algn="just" defTabSz="457207"/>
            <a:r>
              <a:rPr lang="es-MX" sz="2000" dirty="0" smtClean="0">
                <a:solidFill>
                  <a:prstClr val="white"/>
                </a:solidFill>
              </a:rPr>
              <a:t>1948, William Grey Walter,  </a:t>
            </a:r>
            <a:r>
              <a:rPr lang="es-MX" sz="2000" dirty="0" smtClean="0"/>
              <a:t>robot </a:t>
            </a:r>
            <a:r>
              <a:rPr lang="es-MX" sz="2000" dirty="0"/>
              <a:t>con comportamiento biológico </a:t>
            </a:r>
            <a:r>
              <a:rPr lang="es-MX" sz="2000" dirty="0" smtClean="0"/>
              <a:t>simple “</a:t>
            </a:r>
            <a:r>
              <a:rPr lang="es-MX" sz="2000" dirty="0" err="1" smtClean="0"/>
              <a:t>Elsie</a:t>
            </a:r>
            <a:r>
              <a:rPr lang="es-MX" sz="2000" dirty="0" smtClean="0"/>
              <a:t> </a:t>
            </a:r>
            <a:r>
              <a:rPr lang="es-MX" sz="2000" dirty="0"/>
              <a:t>y </a:t>
            </a:r>
            <a:r>
              <a:rPr lang="es-MX" sz="2000" dirty="0" smtClean="0"/>
              <a:t>Elmer”. </a:t>
            </a:r>
            <a:endParaRPr lang="es-MX" sz="1400" dirty="0">
              <a:solidFill>
                <a:prstClr val="white"/>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1923678"/>
            <a:ext cx="1872208" cy="159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19</a:t>
            </a:fld>
            <a:endParaRPr lang="es-ES"/>
          </a:p>
        </p:txBody>
      </p:sp>
      <p:sp>
        <p:nvSpPr>
          <p:cNvPr id="7" name="CuadroTexto 6">
            <a:extLst>
              <a:ext uri="{FF2B5EF4-FFF2-40B4-BE49-F238E27FC236}">
                <a16:creationId xmlns="" xmlns:a16="http://schemas.microsoft.com/office/drawing/2014/main" id="{B7AF596C-4A0B-4BC7-8394-95943FF35437}"/>
              </a:ext>
            </a:extLst>
          </p:cNvPr>
          <p:cNvSpPr txBox="1"/>
          <p:nvPr/>
        </p:nvSpPr>
        <p:spPr>
          <a:xfrm>
            <a:off x="3606941" y="3490511"/>
            <a:ext cx="1296144" cy="369332"/>
          </a:xfrm>
          <a:prstGeom prst="rect">
            <a:avLst/>
          </a:prstGeom>
          <a:noFill/>
        </p:spPr>
        <p:txBody>
          <a:bodyPr wrap="square" rtlCol="0">
            <a:spAutoFit/>
          </a:bodyPr>
          <a:lstStyle/>
          <a:p>
            <a:r>
              <a:rPr lang="es-MX" dirty="0"/>
              <a:t>Figura 12</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278571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2</a:t>
            </a:fld>
            <a:endParaRPr lang="es-ES"/>
          </a:p>
        </p:txBody>
      </p:sp>
      <p:sp>
        <p:nvSpPr>
          <p:cNvPr id="3" name="2 Rectángulo"/>
          <p:cNvSpPr/>
          <p:nvPr/>
        </p:nvSpPr>
        <p:spPr>
          <a:xfrm>
            <a:off x="468608" y="1203598"/>
            <a:ext cx="8352928" cy="3293209"/>
          </a:xfrm>
          <a:prstGeom prst="rect">
            <a:avLst/>
          </a:prstGeom>
        </p:spPr>
        <p:txBody>
          <a:bodyPr wrap="square">
            <a:spAutoFit/>
          </a:bodyPr>
          <a:lstStyle/>
          <a:p>
            <a:pPr algn="just"/>
            <a:r>
              <a:rPr lang="es-MX" sz="1600" dirty="0"/>
              <a:t>Un robot es un dispositivo programable y multifuncional diseñado para realizar al menos una tarea específica. Los robots se diseñan y construyen para </a:t>
            </a:r>
            <a:r>
              <a:rPr lang="es-MX" sz="1600" dirty="0" smtClean="0"/>
              <a:t>ser versátiles </a:t>
            </a:r>
            <a:r>
              <a:rPr lang="es-MX" sz="1600" dirty="0"/>
              <a:t>y para funcionar automáticamente sin la intervención humana mientras desempeñan la tarea asignada</a:t>
            </a:r>
            <a:r>
              <a:rPr lang="es-MX" sz="1600" dirty="0" smtClean="0"/>
              <a:t>.</a:t>
            </a:r>
          </a:p>
          <a:p>
            <a:pPr algn="just"/>
            <a:endParaRPr lang="es-MX" sz="1600" dirty="0"/>
          </a:p>
          <a:p>
            <a:pPr algn="just"/>
            <a:r>
              <a:rPr lang="es-MX" sz="1600" dirty="0"/>
              <a:t>Los robots ya se utilizan ampliamente en varios sectores y su número está en constante aumento conforme se hacen económicamente viables, más </a:t>
            </a:r>
            <a:r>
              <a:rPr lang="es-MX" sz="1600" dirty="0" smtClean="0"/>
              <a:t>flexibles y </a:t>
            </a:r>
            <a:r>
              <a:rPr lang="es-MX" sz="1600" dirty="0"/>
              <a:t>los avances en la tecnología de cómputo los hace más “inteligentes”. El uso de los robots, particularmente en la industria, tiene varias ventajas</a:t>
            </a:r>
            <a:r>
              <a:rPr lang="es-MX" sz="1600" dirty="0" smtClean="0"/>
              <a:t>:</a:t>
            </a:r>
          </a:p>
          <a:p>
            <a:pPr algn="just"/>
            <a:endParaRPr lang="es-MX" sz="1600" dirty="0"/>
          </a:p>
          <a:p>
            <a:pPr algn="just"/>
            <a:r>
              <a:rPr lang="es-MX" sz="1600" dirty="0"/>
              <a:t>1. Aumento en la productividad debido a su velocidad y habilidad de trabajar sin parar, lo que lleva a una mejor utilización del capital invertido en </a:t>
            </a:r>
            <a:r>
              <a:rPr lang="es-MX" sz="1600" dirty="0" smtClean="0"/>
              <a:t>equipo.</a:t>
            </a:r>
            <a:endParaRPr lang="es-MX" sz="1600" dirty="0"/>
          </a:p>
          <a:p>
            <a:endParaRPr lang="es-MX" sz="1600" dirty="0"/>
          </a:p>
        </p:txBody>
      </p:sp>
      <p:sp>
        <p:nvSpPr>
          <p:cNvPr id="4" name="2 Título"/>
          <p:cNvSpPr txBox="1">
            <a:spLocks/>
          </p:cNvSpPr>
          <p:nvPr/>
        </p:nvSpPr>
        <p:spPr>
          <a:xfrm>
            <a:off x="899592" y="369224"/>
            <a:ext cx="7055380" cy="1050398"/>
          </a:xfrm>
          <a:prstGeom prst="rect">
            <a:avLst/>
          </a:prstGeom>
        </p:spPr>
        <p:txBody>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t>Presentación</a:t>
            </a:r>
            <a:endParaRPr lang="es-MX" dirty="0"/>
          </a:p>
        </p:txBody>
      </p:sp>
    </p:spTree>
    <p:extLst>
      <p:ext uri="{BB962C8B-B14F-4D97-AF65-F5344CB8AC3E}">
        <p14:creationId xmlns:p14="http://schemas.microsoft.com/office/powerpoint/2010/main" val="1394780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39553" y="843558"/>
            <a:ext cx="7920880" cy="1631216"/>
          </a:xfrm>
          <a:prstGeom prst="rect">
            <a:avLst/>
          </a:prstGeom>
        </p:spPr>
        <p:txBody>
          <a:bodyPr wrap="square">
            <a:spAutoFit/>
          </a:bodyPr>
          <a:lstStyle/>
          <a:p>
            <a:pPr lvl="0" algn="just" defTabSz="457207"/>
            <a:r>
              <a:rPr lang="es-MX" dirty="0"/>
              <a:t>1956, George </a:t>
            </a:r>
            <a:r>
              <a:rPr lang="es-MX" dirty="0" err="1"/>
              <a:t>Devol</a:t>
            </a:r>
            <a:r>
              <a:rPr lang="es-MX" dirty="0"/>
              <a:t>, Primer Robot comercial “</a:t>
            </a:r>
            <a:r>
              <a:rPr lang="es-MX" dirty="0" err="1"/>
              <a:t>Unimate</a:t>
            </a:r>
            <a:r>
              <a:rPr lang="es-MX" dirty="0" smtClean="0">
                <a:solidFill>
                  <a:prstClr val="white"/>
                </a:solidFill>
              </a:rPr>
              <a:t>”. George </a:t>
            </a:r>
            <a:r>
              <a:rPr lang="es-MX" dirty="0">
                <a:solidFill>
                  <a:prstClr val="white"/>
                </a:solidFill>
              </a:rPr>
              <a:t>Charles </a:t>
            </a:r>
            <a:r>
              <a:rPr lang="es-MX" dirty="0" err="1">
                <a:solidFill>
                  <a:prstClr val="white"/>
                </a:solidFill>
              </a:rPr>
              <a:t>Devol</a:t>
            </a:r>
            <a:r>
              <a:rPr lang="es-MX" dirty="0">
                <a:solidFill>
                  <a:prstClr val="white"/>
                </a:solidFill>
              </a:rPr>
              <a:t> </a:t>
            </a:r>
            <a:r>
              <a:rPr lang="es-MX" dirty="0" smtClean="0">
                <a:solidFill>
                  <a:prstClr val="white"/>
                </a:solidFill>
              </a:rPr>
              <a:t> </a:t>
            </a:r>
            <a:r>
              <a:rPr lang="es-MX" dirty="0">
                <a:solidFill>
                  <a:prstClr val="white"/>
                </a:solidFill>
              </a:rPr>
              <a:t>fue un inventor estadounidense creador del primer robot industrial. Además, junto a Joseph F. </a:t>
            </a:r>
            <a:r>
              <a:rPr lang="es-MX" dirty="0" err="1">
                <a:solidFill>
                  <a:prstClr val="white"/>
                </a:solidFill>
              </a:rPr>
              <a:t>Engelberger</a:t>
            </a:r>
            <a:r>
              <a:rPr lang="es-MX" dirty="0">
                <a:solidFill>
                  <a:prstClr val="white"/>
                </a:solidFill>
              </a:rPr>
              <a:t> fundó </a:t>
            </a:r>
            <a:r>
              <a:rPr lang="es-MX" dirty="0" err="1">
                <a:solidFill>
                  <a:prstClr val="white"/>
                </a:solidFill>
              </a:rPr>
              <a:t>Unimation</a:t>
            </a:r>
            <a:r>
              <a:rPr lang="es-MX" dirty="0">
                <a:solidFill>
                  <a:prstClr val="white"/>
                </a:solidFill>
              </a:rPr>
              <a:t>, la primera empresa de robótica de la </a:t>
            </a:r>
            <a:r>
              <a:rPr lang="es-MX" dirty="0" smtClean="0">
                <a:solidFill>
                  <a:prstClr val="white"/>
                </a:solidFill>
              </a:rPr>
              <a:t>historia.</a:t>
            </a:r>
            <a:endParaRPr lang="es-MX" dirty="0">
              <a:solidFill>
                <a:prstClr val="white"/>
              </a:solidFill>
            </a:endParaRPr>
          </a:p>
          <a:p>
            <a:pPr lvl="0" defTabSz="457207"/>
            <a:endParaRPr lang="es-MX" sz="1400" dirty="0" smtClean="0">
              <a:solidFill>
                <a:prstClr val="white"/>
              </a:solidFill>
            </a:endParaRPr>
          </a:p>
          <a:p>
            <a:pPr lvl="0" defTabSz="457207"/>
            <a:endParaRPr lang="es-MX" sz="1400" dirty="0">
              <a:solidFill>
                <a:prstClr val="white"/>
              </a:solidFill>
            </a:endParaRPr>
          </a:p>
        </p:txBody>
      </p:sp>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399" t="19286"/>
          <a:stretch/>
        </p:blipFill>
        <p:spPr bwMode="auto">
          <a:xfrm>
            <a:off x="3437804" y="2643758"/>
            <a:ext cx="1938879" cy="1531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20</a:t>
            </a:fld>
            <a:endParaRPr lang="es-ES"/>
          </a:p>
        </p:txBody>
      </p:sp>
      <p:sp>
        <p:nvSpPr>
          <p:cNvPr id="8" name="CuadroTexto 7">
            <a:extLst>
              <a:ext uri="{FF2B5EF4-FFF2-40B4-BE49-F238E27FC236}">
                <a16:creationId xmlns="" xmlns:a16="http://schemas.microsoft.com/office/drawing/2014/main" id="{9DC38DF0-C05C-4908-A97F-85C7E4CE28A9}"/>
              </a:ext>
            </a:extLst>
          </p:cNvPr>
          <p:cNvSpPr txBox="1"/>
          <p:nvPr/>
        </p:nvSpPr>
        <p:spPr>
          <a:xfrm>
            <a:off x="4059385" y="4083918"/>
            <a:ext cx="1296144" cy="369332"/>
          </a:xfrm>
          <a:prstGeom prst="rect">
            <a:avLst/>
          </a:prstGeom>
          <a:noFill/>
        </p:spPr>
        <p:txBody>
          <a:bodyPr wrap="square" rtlCol="0">
            <a:spAutoFit/>
          </a:bodyPr>
          <a:lstStyle/>
          <a:p>
            <a:r>
              <a:rPr lang="es-MX" dirty="0"/>
              <a:t>Figura 13</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3270190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843558"/>
            <a:ext cx="8136904" cy="1969770"/>
          </a:xfrm>
          <a:prstGeom prst="rect">
            <a:avLst/>
          </a:prstGeom>
        </p:spPr>
        <p:txBody>
          <a:bodyPr wrap="square">
            <a:spAutoFit/>
          </a:bodyPr>
          <a:lstStyle/>
          <a:p>
            <a:pPr algn="just" defTabSz="457207"/>
            <a:r>
              <a:rPr lang="es-MX" dirty="0"/>
              <a:t>1961, George </a:t>
            </a:r>
            <a:r>
              <a:rPr lang="es-MX" dirty="0" err="1"/>
              <a:t>Devol</a:t>
            </a:r>
            <a:r>
              <a:rPr lang="es-MX" dirty="0"/>
              <a:t>, Se instala el primer robot industrial “</a:t>
            </a:r>
            <a:r>
              <a:rPr lang="es-MX" dirty="0" err="1"/>
              <a:t>Unimate</a:t>
            </a:r>
            <a:r>
              <a:rPr lang="es-MX" dirty="0"/>
              <a:t>”. </a:t>
            </a:r>
            <a:r>
              <a:rPr lang="es-MX" dirty="0" smtClean="0"/>
              <a:t>consiguió </a:t>
            </a:r>
            <a:r>
              <a:rPr lang="es-MX" dirty="0"/>
              <a:t>en 1960 un contrato con la General Motors para instalar un brazo </a:t>
            </a:r>
            <a:r>
              <a:rPr lang="es-MX" dirty="0" smtClean="0"/>
              <a:t>robótico </a:t>
            </a:r>
            <a:r>
              <a:rPr lang="es-MX" dirty="0"/>
              <a:t>en su fábrica de Trenton (Nueva Jersey). La máquina, con un peso de </a:t>
            </a:r>
            <a:r>
              <a:rPr lang="es-MX" dirty="0" smtClean="0"/>
              <a:t>1800 </a:t>
            </a:r>
            <a:r>
              <a:rPr lang="es-MX" dirty="0"/>
              <a:t>kg, fue considerada el primer robot industrial de la historia y su función era la de levantar y apilar grandes piezas de metal caliente.</a:t>
            </a:r>
          </a:p>
          <a:p>
            <a:pPr lvl="0" defTabSz="457207"/>
            <a:endParaRPr lang="es-MX" sz="1400" dirty="0">
              <a:solidFill>
                <a:prstClr val="white"/>
              </a:solidFill>
            </a:endParaRPr>
          </a:p>
        </p:txBody>
      </p:sp>
      <p:pic>
        <p:nvPicPr>
          <p:cNvPr id="307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2643758"/>
            <a:ext cx="2006336" cy="1565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21</a:t>
            </a:fld>
            <a:endParaRPr lang="es-ES"/>
          </a:p>
        </p:txBody>
      </p:sp>
      <p:sp>
        <p:nvSpPr>
          <p:cNvPr id="7" name="CuadroTexto 6">
            <a:extLst>
              <a:ext uri="{FF2B5EF4-FFF2-40B4-BE49-F238E27FC236}">
                <a16:creationId xmlns="" xmlns:a16="http://schemas.microsoft.com/office/drawing/2014/main" id="{995A79DD-7506-4902-A2ED-06D3086E8464}"/>
              </a:ext>
            </a:extLst>
          </p:cNvPr>
          <p:cNvSpPr txBox="1"/>
          <p:nvPr/>
        </p:nvSpPr>
        <p:spPr>
          <a:xfrm>
            <a:off x="5031699" y="3293656"/>
            <a:ext cx="1296144" cy="369332"/>
          </a:xfrm>
          <a:prstGeom prst="rect">
            <a:avLst/>
          </a:prstGeom>
          <a:noFill/>
        </p:spPr>
        <p:txBody>
          <a:bodyPr wrap="square" rtlCol="0">
            <a:spAutoFit/>
          </a:bodyPr>
          <a:lstStyle/>
          <a:p>
            <a:r>
              <a:rPr lang="es-MX" dirty="0"/>
              <a:t>Figura 14</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3090053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39552" y="771550"/>
            <a:ext cx="7946000" cy="923330"/>
          </a:xfrm>
          <a:prstGeom prst="rect">
            <a:avLst/>
          </a:prstGeom>
        </p:spPr>
        <p:txBody>
          <a:bodyPr wrap="square">
            <a:spAutoFit/>
          </a:bodyPr>
          <a:lstStyle/>
          <a:p>
            <a:pPr algn="just"/>
            <a:r>
              <a:rPr lang="es-MX" dirty="0" smtClean="0"/>
              <a:t>1971, Programa </a:t>
            </a:r>
            <a:r>
              <a:rPr lang="es-MX" dirty="0" err="1" smtClean="0"/>
              <a:t>Mars</a:t>
            </a:r>
            <a:r>
              <a:rPr lang="es-MX" dirty="0" smtClean="0"/>
              <a:t> Unión Soviética, El </a:t>
            </a:r>
            <a:r>
              <a:rPr lang="es-MX" dirty="0"/>
              <a:t>primer robot soviético que aterriza exitosamente en la superficie de Marte pero se perdió el contacto pocos segundos </a:t>
            </a:r>
            <a:r>
              <a:rPr lang="es-MX" dirty="0" smtClean="0"/>
              <a:t>después “</a:t>
            </a:r>
            <a:r>
              <a:rPr lang="es-MX" dirty="0" err="1" smtClean="0"/>
              <a:t>Mars</a:t>
            </a:r>
            <a:r>
              <a:rPr lang="es-MX" dirty="0" smtClean="0"/>
              <a:t> 3”</a:t>
            </a:r>
            <a:endParaRPr lang="es-MX" dirty="0"/>
          </a:p>
        </p:txBody>
      </p:sp>
      <p:pic>
        <p:nvPicPr>
          <p:cNvPr id="307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2931790"/>
            <a:ext cx="2547931" cy="1787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22</a:t>
            </a:fld>
            <a:endParaRPr lang="es-ES"/>
          </a:p>
        </p:txBody>
      </p:sp>
      <p:sp>
        <p:nvSpPr>
          <p:cNvPr id="8" name="CuadroTexto 7">
            <a:extLst>
              <a:ext uri="{FF2B5EF4-FFF2-40B4-BE49-F238E27FC236}">
                <a16:creationId xmlns="" xmlns:a16="http://schemas.microsoft.com/office/drawing/2014/main" id="{03E55761-B813-41A9-97DE-78A040B4CAE0}"/>
              </a:ext>
            </a:extLst>
          </p:cNvPr>
          <p:cNvSpPr txBox="1"/>
          <p:nvPr/>
        </p:nvSpPr>
        <p:spPr>
          <a:xfrm>
            <a:off x="5364088" y="3815895"/>
            <a:ext cx="1296144" cy="369332"/>
          </a:xfrm>
          <a:prstGeom prst="rect">
            <a:avLst/>
          </a:prstGeom>
          <a:noFill/>
        </p:spPr>
        <p:txBody>
          <a:bodyPr wrap="square" rtlCol="0">
            <a:spAutoFit/>
          </a:bodyPr>
          <a:lstStyle/>
          <a:p>
            <a:r>
              <a:rPr lang="es-MX" dirty="0"/>
              <a:t>Figura 15</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1180421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02628" y="771550"/>
            <a:ext cx="8064896" cy="2031325"/>
          </a:xfrm>
          <a:prstGeom prst="rect">
            <a:avLst/>
          </a:prstGeom>
        </p:spPr>
        <p:txBody>
          <a:bodyPr wrap="square">
            <a:spAutoFit/>
          </a:bodyPr>
          <a:lstStyle/>
          <a:p>
            <a:pPr algn="just"/>
            <a:r>
              <a:rPr lang="es-MX" dirty="0" smtClean="0"/>
              <a:t>1973, </a:t>
            </a:r>
            <a:r>
              <a:rPr lang="es-MX" dirty="0" err="1"/>
              <a:t>KUKA</a:t>
            </a:r>
            <a:r>
              <a:rPr lang="es-MX" dirty="0"/>
              <a:t> Robot </a:t>
            </a:r>
            <a:r>
              <a:rPr lang="es-MX" dirty="0" err="1" smtClean="0"/>
              <a:t>Group,Primer</a:t>
            </a:r>
            <a:r>
              <a:rPr lang="es-MX" dirty="0" smtClean="0"/>
              <a:t> </a:t>
            </a:r>
            <a:r>
              <a:rPr lang="es-MX" dirty="0"/>
              <a:t>robot con seis ejes electromecánicos </a:t>
            </a:r>
            <a:r>
              <a:rPr lang="es-MX" dirty="0" smtClean="0"/>
              <a:t>“</a:t>
            </a:r>
            <a:r>
              <a:rPr lang="es-MX" dirty="0" err="1" smtClean="0"/>
              <a:t>Famulus</a:t>
            </a:r>
            <a:r>
              <a:rPr lang="es-MX" dirty="0"/>
              <a:t>”. La compañía fue fundada en 1898 en Augsburgo, Alemania. Sus fundadores eran Johann Josef </a:t>
            </a:r>
            <a:r>
              <a:rPr lang="es-MX" dirty="0" err="1"/>
              <a:t>Keller</a:t>
            </a:r>
            <a:r>
              <a:rPr lang="es-MX" dirty="0"/>
              <a:t> y Jakob </a:t>
            </a:r>
            <a:r>
              <a:rPr lang="es-MX" dirty="0" err="1"/>
              <a:t>Knappich</a:t>
            </a:r>
            <a:r>
              <a:rPr lang="es-MX" dirty="0"/>
              <a:t>. </a:t>
            </a:r>
            <a:r>
              <a:rPr lang="es-MX" dirty="0" smtClean="0"/>
              <a:t>En </a:t>
            </a:r>
            <a:r>
              <a:rPr lang="es-MX" dirty="0"/>
              <a:t>1966 la empresa fue líder europea en la producción de vehículos de servicios urbanos. En 1973 se construyó su primer robot industrial, conocido como </a:t>
            </a:r>
            <a:r>
              <a:rPr lang="es-MX" dirty="0" err="1"/>
              <a:t>FAMULUS</a:t>
            </a:r>
            <a:r>
              <a:rPr lang="es-MX" dirty="0"/>
              <a:t>, trabajo pionero en aquella época. Entonces la compañía pertenecía al grupo </a:t>
            </a:r>
            <a:r>
              <a:rPr lang="es-MX" dirty="0" err="1" smtClean="0"/>
              <a:t>Quandt</a:t>
            </a:r>
            <a:r>
              <a:rPr lang="es-MX" dirty="0" smtClean="0"/>
              <a:t>.</a:t>
            </a:r>
            <a:endParaRPr lang="es-MX"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2787774"/>
            <a:ext cx="2237234" cy="1946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23</a:t>
            </a:fld>
            <a:endParaRPr lang="es-ES"/>
          </a:p>
        </p:txBody>
      </p:sp>
      <p:sp>
        <p:nvSpPr>
          <p:cNvPr id="7" name="CuadroTexto 6">
            <a:extLst>
              <a:ext uri="{FF2B5EF4-FFF2-40B4-BE49-F238E27FC236}">
                <a16:creationId xmlns="" xmlns:a16="http://schemas.microsoft.com/office/drawing/2014/main" id="{BE09F6A6-C0DC-4A82-BAD1-D3DC9EC7F219}"/>
              </a:ext>
            </a:extLst>
          </p:cNvPr>
          <p:cNvSpPr txBox="1"/>
          <p:nvPr/>
        </p:nvSpPr>
        <p:spPr>
          <a:xfrm>
            <a:off x="5103406" y="3497424"/>
            <a:ext cx="1296144" cy="369332"/>
          </a:xfrm>
          <a:prstGeom prst="rect">
            <a:avLst/>
          </a:prstGeom>
          <a:noFill/>
        </p:spPr>
        <p:txBody>
          <a:bodyPr wrap="square" rtlCol="0">
            <a:spAutoFit/>
          </a:bodyPr>
          <a:lstStyle/>
          <a:p>
            <a:r>
              <a:rPr lang="es-MX" dirty="0"/>
              <a:t>Figura 16</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2770951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90376" y="771550"/>
            <a:ext cx="8208912" cy="1631216"/>
          </a:xfrm>
          <a:prstGeom prst="rect">
            <a:avLst/>
          </a:prstGeom>
        </p:spPr>
        <p:txBody>
          <a:bodyPr wrap="square">
            <a:spAutoFit/>
          </a:bodyPr>
          <a:lstStyle/>
          <a:p>
            <a:pPr algn="just"/>
            <a:r>
              <a:rPr lang="es-MX" sz="2000" dirty="0" smtClean="0"/>
              <a:t>1975, </a:t>
            </a:r>
            <a:r>
              <a:rPr lang="es-MX" sz="2000" dirty="0" err="1"/>
              <a:t>Victor</a:t>
            </a:r>
            <a:r>
              <a:rPr lang="es-MX" sz="2000" dirty="0"/>
              <a:t> </a:t>
            </a:r>
            <a:r>
              <a:rPr lang="es-MX" sz="2000" dirty="0" err="1" smtClean="0"/>
              <a:t>Scheinman</a:t>
            </a:r>
            <a:r>
              <a:rPr lang="es-MX" sz="2000" dirty="0" smtClean="0"/>
              <a:t>, </a:t>
            </a:r>
            <a:r>
              <a:rPr lang="es-MX" sz="2000" dirty="0"/>
              <a:t>	Brazo manipulador programable universal, un producto de </a:t>
            </a:r>
            <a:r>
              <a:rPr lang="es-MX" sz="2000" dirty="0" err="1" smtClean="0"/>
              <a:t>Unimation</a:t>
            </a:r>
            <a:r>
              <a:rPr lang="es-MX" sz="2000" dirty="0" smtClean="0"/>
              <a:t> “PUMA”. </a:t>
            </a:r>
            <a:r>
              <a:rPr lang="es-MX" sz="2000" dirty="0"/>
              <a:t>Inicialmente desarrollado para General Motors, el brazo robot PUMA nació de los diseños iniciales inventados por </a:t>
            </a:r>
            <a:r>
              <a:rPr lang="es-MX" sz="2000" dirty="0" err="1"/>
              <a:t>Scheinman</a:t>
            </a:r>
            <a:r>
              <a:rPr lang="es-MX" sz="2000" dirty="0"/>
              <a:t> mientras se encontraba en el </a:t>
            </a:r>
            <a:r>
              <a:rPr lang="es-MX" sz="2000" dirty="0" err="1"/>
              <a:t>MIT</a:t>
            </a:r>
            <a:r>
              <a:rPr lang="es-MX" sz="2000" dirty="0"/>
              <a:t> y en la Stanford University.</a:t>
            </a:r>
            <a:r>
              <a:rPr lang="es-MX" dirty="0"/>
              <a:t>	</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2939896"/>
            <a:ext cx="1428463" cy="1818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24</a:t>
            </a:fld>
            <a:endParaRPr lang="es-ES"/>
          </a:p>
        </p:txBody>
      </p:sp>
      <p:sp>
        <p:nvSpPr>
          <p:cNvPr id="8" name="CuadroTexto 7">
            <a:extLst>
              <a:ext uri="{FF2B5EF4-FFF2-40B4-BE49-F238E27FC236}">
                <a16:creationId xmlns="" xmlns:a16="http://schemas.microsoft.com/office/drawing/2014/main" id="{5C172993-D84D-4369-BA24-65E602728AAD}"/>
              </a:ext>
            </a:extLst>
          </p:cNvPr>
          <p:cNvSpPr txBox="1"/>
          <p:nvPr/>
        </p:nvSpPr>
        <p:spPr>
          <a:xfrm>
            <a:off x="4989675" y="3932935"/>
            <a:ext cx="1296144" cy="369332"/>
          </a:xfrm>
          <a:prstGeom prst="rect">
            <a:avLst/>
          </a:prstGeom>
          <a:noFill/>
        </p:spPr>
        <p:txBody>
          <a:bodyPr wrap="square" rtlCol="0">
            <a:spAutoFit/>
          </a:bodyPr>
          <a:lstStyle/>
          <a:p>
            <a:r>
              <a:rPr lang="es-MX" dirty="0"/>
              <a:t>Figura 17</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13590245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9572" y="699542"/>
            <a:ext cx="7812868" cy="1815882"/>
          </a:xfrm>
          <a:prstGeom prst="rect">
            <a:avLst/>
          </a:prstGeom>
        </p:spPr>
        <p:txBody>
          <a:bodyPr wrap="square">
            <a:spAutoFit/>
          </a:bodyPr>
          <a:lstStyle/>
          <a:p>
            <a:pPr algn="just"/>
            <a:r>
              <a:rPr lang="es-MX" sz="2000" dirty="0" smtClean="0"/>
              <a:t>1976, NASA,</a:t>
            </a:r>
            <a:r>
              <a:rPr lang="es-MX" sz="2000" dirty="0"/>
              <a:t>	Primer robot estadounidense en </a:t>
            </a:r>
            <a:r>
              <a:rPr lang="es-MX" sz="2000" dirty="0" smtClean="0"/>
              <a:t>Marte “</a:t>
            </a:r>
            <a:r>
              <a:rPr lang="es-MX" sz="2000" dirty="0" err="1" smtClean="0"/>
              <a:t>Viking</a:t>
            </a:r>
            <a:r>
              <a:rPr lang="es-MX" sz="2000" dirty="0" smtClean="0"/>
              <a:t> I y II” . </a:t>
            </a:r>
            <a:r>
              <a:rPr lang="es-MX" dirty="0"/>
              <a:t>	El programa </a:t>
            </a:r>
            <a:r>
              <a:rPr lang="es-MX" dirty="0" err="1"/>
              <a:t>Viking</a:t>
            </a:r>
            <a:r>
              <a:rPr lang="es-MX" dirty="0"/>
              <a:t> de la NASA consistió en dos misiones no tripuladas al planeta Marte, conocidas como </a:t>
            </a:r>
            <a:r>
              <a:rPr lang="es-MX" dirty="0" err="1"/>
              <a:t>Viking</a:t>
            </a:r>
            <a:r>
              <a:rPr lang="es-MX" dirty="0"/>
              <a:t> I y </a:t>
            </a:r>
            <a:r>
              <a:rPr lang="es-MX" dirty="0" err="1"/>
              <a:t>Viking</a:t>
            </a:r>
            <a:r>
              <a:rPr lang="es-MX" dirty="0"/>
              <a:t> II. </a:t>
            </a:r>
            <a:r>
              <a:rPr lang="es-MX" dirty="0" smtClean="0"/>
              <a:t>Las </a:t>
            </a:r>
            <a:r>
              <a:rPr lang="es-MX" dirty="0"/>
              <a:t>naves </a:t>
            </a:r>
            <a:r>
              <a:rPr lang="es-MX" dirty="0" err="1"/>
              <a:t>Viking</a:t>
            </a:r>
            <a:r>
              <a:rPr lang="es-MX" dirty="0"/>
              <a:t> supondrían además las primeras dos misiones de aterrizaje americanas sobre Marte y el primer estudio biológico del </a:t>
            </a:r>
            <a:r>
              <a:rPr lang="es-MX" dirty="0" smtClean="0"/>
              <a:t>mismo.</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7031" y="2515424"/>
            <a:ext cx="1875081" cy="1512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25</a:t>
            </a:fld>
            <a:endParaRPr lang="es-ES"/>
          </a:p>
        </p:txBody>
      </p:sp>
      <p:sp>
        <p:nvSpPr>
          <p:cNvPr id="7" name="CuadroTexto 6">
            <a:extLst>
              <a:ext uri="{FF2B5EF4-FFF2-40B4-BE49-F238E27FC236}">
                <a16:creationId xmlns="" xmlns:a16="http://schemas.microsoft.com/office/drawing/2014/main" id="{EC778EEC-0EB6-46EC-80CC-2CE3DB762805}"/>
              </a:ext>
            </a:extLst>
          </p:cNvPr>
          <p:cNvSpPr txBox="1"/>
          <p:nvPr/>
        </p:nvSpPr>
        <p:spPr>
          <a:xfrm>
            <a:off x="5021248" y="3017103"/>
            <a:ext cx="1296144" cy="369332"/>
          </a:xfrm>
          <a:prstGeom prst="rect">
            <a:avLst/>
          </a:prstGeom>
          <a:noFill/>
        </p:spPr>
        <p:txBody>
          <a:bodyPr wrap="square" rtlCol="0">
            <a:spAutoFit/>
          </a:bodyPr>
          <a:lstStyle/>
          <a:p>
            <a:r>
              <a:rPr lang="es-MX" dirty="0"/>
              <a:t>Figura 18</a:t>
            </a:r>
          </a:p>
        </p:txBody>
      </p:sp>
      <p:sp>
        <p:nvSpPr>
          <p:cNvPr id="9"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1849936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33864" y="573528"/>
            <a:ext cx="7776864" cy="1015663"/>
          </a:xfrm>
          <a:prstGeom prst="rect">
            <a:avLst/>
          </a:prstGeom>
        </p:spPr>
        <p:txBody>
          <a:bodyPr wrap="square">
            <a:spAutoFit/>
          </a:bodyPr>
          <a:lstStyle/>
          <a:p>
            <a:pPr algn="just"/>
            <a:r>
              <a:rPr lang="es-MX" sz="2000" dirty="0" smtClean="0"/>
              <a:t>2017, </a:t>
            </a:r>
            <a:r>
              <a:rPr lang="es-MX" sz="2000" dirty="0"/>
              <a:t>Hanson </a:t>
            </a:r>
            <a:r>
              <a:rPr lang="es-MX" sz="2000" dirty="0" err="1"/>
              <a:t>Robotics</a:t>
            </a:r>
            <a:r>
              <a:rPr lang="es-MX" sz="2000" dirty="0"/>
              <a:t> Co. </a:t>
            </a:r>
            <a:r>
              <a:rPr lang="es-MX" sz="2000" dirty="0" err="1" smtClean="0"/>
              <a:t>Ltd</a:t>
            </a:r>
            <a:r>
              <a:rPr lang="es-MX" sz="2000" dirty="0" smtClean="0"/>
              <a:t>, Robot </a:t>
            </a:r>
            <a:r>
              <a:rPr lang="es-MX" sz="2000" dirty="0"/>
              <a:t>Humanoide Capaz </a:t>
            </a:r>
            <a:r>
              <a:rPr lang="es-MX" sz="2000" dirty="0" smtClean="0"/>
              <a:t>de reconocer </a:t>
            </a:r>
            <a:r>
              <a:rPr lang="es-MX" sz="2000" dirty="0"/>
              <a:t>y recordar caras, de conversar, de </a:t>
            </a:r>
            <a:r>
              <a:rPr lang="es-MX" sz="2000" dirty="0" smtClean="0"/>
              <a:t>expresiones “SOFÍA”.</a:t>
            </a:r>
            <a:endParaRPr lang="es-MX"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1419622"/>
            <a:ext cx="1858888" cy="1858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26</a:t>
            </a:fld>
            <a:endParaRPr lang="es-ES"/>
          </a:p>
        </p:txBody>
      </p:sp>
      <p:sp>
        <p:nvSpPr>
          <p:cNvPr id="5" name="CuadroTexto 4">
            <a:extLst>
              <a:ext uri="{FF2B5EF4-FFF2-40B4-BE49-F238E27FC236}">
                <a16:creationId xmlns="" xmlns:a16="http://schemas.microsoft.com/office/drawing/2014/main" id="{FBCDF595-75D6-474F-A7FA-41003D1A846E}"/>
              </a:ext>
            </a:extLst>
          </p:cNvPr>
          <p:cNvSpPr txBox="1"/>
          <p:nvPr/>
        </p:nvSpPr>
        <p:spPr>
          <a:xfrm>
            <a:off x="4061284" y="3478273"/>
            <a:ext cx="1296144" cy="369332"/>
          </a:xfrm>
          <a:prstGeom prst="rect">
            <a:avLst/>
          </a:prstGeom>
          <a:noFill/>
        </p:spPr>
        <p:txBody>
          <a:bodyPr wrap="square" rtlCol="0">
            <a:spAutoFit/>
          </a:bodyPr>
          <a:lstStyle/>
          <a:p>
            <a:r>
              <a:rPr lang="es-MX" dirty="0"/>
              <a:t>Figura 20</a:t>
            </a:r>
          </a:p>
        </p:txBody>
      </p:sp>
      <p:sp>
        <p:nvSpPr>
          <p:cNvPr id="6" name="Título 1"/>
          <p:cNvSpPr txBox="1">
            <a:spLocks/>
          </p:cNvSpPr>
          <p:nvPr/>
        </p:nvSpPr>
        <p:spPr>
          <a:xfrm>
            <a:off x="3923928" y="123478"/>
            <a:ext cx="3852428" cy="360040"/>
          </a:xfrm>
          <a:prstGeom prst="rect">
            <a:avLst/>
          </a:prstGeom>
        </p:spPr>
        <p:txBody>
          <a:bodyPr>
            <a:norm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Antecedentes Históricos de la Robótica </a:t>
            </a:r>
            <a:endParaRPr lang="es-MX" sz="1400" b="1" dirty="0"/>
          </a:p>
        </p:txBody>
      </p:sp>
    </p:spTree>
    <p:extLst>
      <p:ext uri="{BB962C8B-B14F-4D97-AF65-F5344CB8AC3E}">
        <p14:creationId xmlns:p14="http://schemas.microsoft.com/office/powerpoint/2010/main" val="1498503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951570"/>
            <a:ext cx="8229600" cy="857250"/>
          </a:xfrm>
        </p:spPr>
        <p:txBody>
          <a:bodyPr>
            <a:noAutofit/>
          </a:bodyPr>
          <a:lstStyle/>
          <a:p>
            <a:pPr algn="ctr"/>
            <a:r>
              <a:rPr lang="es-MX" sz="3600" b="1" dirty="0" smtClean="0"/>
              <a:t>3. Campos </a:t>
            </a:r>
            <a:r>
              <a:rPr lang="es-MX" sz="3600" b="1" dirty="0"/>
              <a:t>de aplicación de la Robótica</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211710"/>
            <a:ext cx="3672408" cy="193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27</a:t>
            </a:fld>
            <a:endParaRPr lang="es-ES"/>
          </a:p>
        </p:txBody>
      </p:sp>
      <p:sp>
        <p:nvSpPr>
          <p:cNvPr id="5" name="CuadroTexto 4">
            <a:extLst>
              <a:ext uri="{FF2B5EF4-FFF2-40B4-BE49-F238E27FC236}">
                <a16:creationId xmlns="" xmlns:a16="http://schemas.microsoft.com/office/drawing/2014/main" id="{EE312EC4-6921-4A75-BAED-07818619AD78}"/>
              </a:ext>
            </a:extLst>
          </p:cNvPr>
          <p:cNvSpPr txBox="1"/>
          <p:nvPr/>
        </p:nvSpPr>
        <p:spPr>
          <a:xfrm>
            <a:off x="4067944" y="4299942"/>
            <a:ext cx="1296144" cy="369332"/>
          </a:xfrm>
          <a:prstGeom prst="rect">
            <a:avLst/>
          </a:prstGeom>
          <a:noFill/>
        </p:spPr>
        <p:txBody>
          <a:bodyPr wrap="square" rtlCol="0">
            <a:spAutoFit/>
          </a:bodyPr>
          <a:lstStyle/>
          <a:p>
            <a:r>
              <a:rPr lang="es-MX" dirty="0"/>
              <a:t>Figura 21</a:t>
            </a:r>
          </a:p>
        </p:txBody>
      </p:sp>
    </p:spTree>
    <p:extLst>
      <p:ext uri="{BB962C8B-B14F-4D97-AF65-F5344CB8AC3E}">
        <p14:creationId xmlns:p14="http://schemas.microsoft.com/office/powerpoint/2010/main" val="486583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07504" y="357504"/>
            <a:ext cx="8640960" cy="3186354"/>
          </a:xfrm>
        </p:spPr>
        <p:txBody>
          <a:bodyPr>
            <a:noAutofit/>
          </a:bodyPr>
          <a:lstStyle/>
          <a:p>
            <a:pPr marL="0" indent="0" algn="ctr">
              <a:lnSpc>
                <a:spcPct val="150000"/>
              </a:lnSpc>
              <a:buNone/>
            </a:pPr>
            <a:r>
              <a:rPr lang="es-MX" sz="4000" b="1" dirty="0"/>
              <a:t>Industria</a:t>
            </a:r>
          </a:p>
          <a:p>
            <a:pPr marL="0" indent="0" algn="just">
              <a:buNone/>
            </a:pPr>
            <a:r>
              <a:rPr lang="es-MX" dirty="0"/>
              <a:t>Los robots utilizados en la industria se encargan de procesos industriales, tales como: las pinturas de spray, las transportaciones de materiales, maquinas-herramientas, los moldeados de plástico etc. El objetivo de estas es mejorar la calidad, y al mismo tiempo aumentar la productividad.</a:t>
            </a:r>
          </a:p>
        </p:txBody>
      </p:sp>
      <p:pic>
        <p:nvPicPr>
          <p:cNvPr id="5" name="Picture 2" descr="http://2.bp.blogspot.com/-fgcZIHxxnzo/T-Yw5Xp1b-I/AAAAAAAAABw/q4u_16Mbs24/s1600/458865.2-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147814"/>
            <a:ext cx="4402081" cy="1707654"/>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28</a:t>
            </a:fld>
            <a:endParaRPr lang="es-ES"/>
          </a:p>
        </p:txBody>
      </p:sp>
      <p:sp>
        <p:nvSpPr>
          <p:cNvPr id="6" name="CuadroTexto 5">
            <a:extLst>
              <a:ext uri="{FF2B5EF4-FFF2-40B4-BE49-F238E27FC236}">
                <a16:creationId xmlns="" xmlns:a16="http://schemas.microsoft.com/office/drawing/2014/main" id="{6885EB27-439A-452E-9EB4-E4D1471D8A36}"/>
              </a:ext>
            </a:extLst>
          </p:cNvPr>
          <p:cNvSpPr txBox="1"/>
          <p:nvPr/>
        </p:nvSpPr>
        <p:spPr>
          <a:xfrm>
            <a:off x="7250215" y="3816975"/>
            <a:ext cx="1296144" cy="369332"/>
          </a:xfrm>
          <a:prstGeom prst="rect">
            <a:avLst/>
          </a:prstGeom>
          <a:noFill/>
        </p:spPr>
        <p:txBody>
          <a:bodyPr wrap="square" rtlCol="0">
            <a:spAutoFit/>
          </a:bodyPr>
          <a:lstStyle/>
          <a:p>
            <a:r>
              <a:rPr lang="es-MX" dirty="0"/>
              <a:t>Figura 22</a:t>
            </a:r>
          </a:p>
        </p:txBody>
      </p:sp>
      <p:sp>
        <p:nvSpPr>
          <p:cNvPr id="3" name="2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2675131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411511"/>
            <a:ext cx="8229600" cy="2520279"/>
          </a:xfrm>
        </p:spPr>
        <p:txBody>
          <a:bodyPr/>
          <a:lstStyle/>
          <a:p>
            <a:pPr marL="0" indent="0" algn="ctr">
              <a:lnSpc>
                <a:spcPct val="150000"/>
              </a:lnSpc>
              <a:buNone/>
            </a:pPr>
            <a:r>
              <a:rPr lang="es-MX" sz="4000" b="1" dirty="0"/>
              <a:t>Agricultura</a:t>
            </a:r>
          </a:p>
          <a:p>
            <a:pPr marL="0" indent="0" algn="just">
              <a:buNone/>
            </a:pPr>
            <a:r>
              <a:rPr lang="es-MX" dirty="0"/>
              <a:t>Todavía no son muy comunes los robots que trabajan en agricultura, pero a medida que pasa el tiempo se vuelven </a:t>
            </a:r>
            <a:r>
              <a:rPr lang="es-MX" dirty="0" smtClean="0"/>
              <a:t>más </a:t>
            </a:r>
            <a:r>
              <a:rPr lang="es-MX" dirty="0"/>
              <a:t>populares. Como es el caso de Australia, quienes inventaron una maquina que esquila a las ovejas.</a:t>
            </a:r>
          </a:p>
          <a:p>
            <a:endParaRPr lang="es-MX" dirty="0"/>
          </a:p>
        </p:txBody>
      </p:sp>
      <p:pic>
        <p:nvPicPr>
          <p:cNvPr id="9218" name="Picture 2" descr="https://encrypted-tbn1.gstatic.com/images?q=tbn:ANd9GcTP1ExwZVScdJju93jXmLplVp-zXY6_5nH9_2oWLP_88UJATdDq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951947"/>
            <a:ext cx="3986157" cy="167418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cache.gawkerassets.com/assets/images/gizmodo/2009/05/6ZAh2zv7TM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931790"/>
            <a:ext cx="3048000" cy="1714501"/>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29</a:t>
            </a:fld>
            <a:endParaRPr lang="es-ES"/>
          </a:p>
        </p:txBody>
      </p:sp>
      <p:sp>
        <p:nvSpPr>
          <p:cNvPr id="6" name="CuadroTexto 5">
            <a:extLst>
              <a:ext uri="{FF2B5EF4-FFF2-40B4-BE49-F238E27FC236}">
                <a16:creationId xmlns="" xmlns:a16="http://schemas.microsoft.com/office/drawing/2014/main" id="{98696714-C694-4FC7-9FCC-DFE49B06D6D3}"/>
              </a:ext>
            </a:extLst>
          </p:cNvPr>
          <p:cNvSpPr txBox="1"/>
          <p:nvPr/>
        </p:nvSpPr>
        <p:spPr>
          <a:xfrm>
            <a:off x="2123728" y="4669274"/>
            <a:ext cx="1296144" cy="369332"/>
          </a:xfrm>
          <a:prstGeom prst="rect">
            <a:avLst/>
          </a:prstGeom>
          <a:noFill/>
        </p:spPr>
        <p:txBody>
          <a:bodyPr wrap="square" rtlCol="0">
            <a:spAutoFit/>
          </a:bodyPr>
          <a:lstStyle/>
          <a:p>
            <a:r>
              <a:rPr lang="es-MX" dirty="0"/>
              <a:t>Figura 23</a:t>
            </a:r>
          </a:p>
        </p:txBody>
      </p:sp>
      <p:sp>
        <p:nvSpPr>
          <p:cNvPr id="7" name="CuadroTexto 6">
            <a:extLst>
              <a:ext uri="{FF2B5EF4-FFF2-40B4-BE49-F238E27FC236}">
                <a16:creationId xmlns="" xmlns:a16="http://schemas.microsoft.com/office/drawing/2014/main" id="{53596AC3-BAC1-462F-848C-F555C29131CB}"/>
              </a:ext>
            </a:extLst>
          </p:cNvPr>
          <p:cNvSpPr txBox="1"/>
          <p:nvPr/>
        </p:nvSpPr>
        <p:spPr>
          <a:xfrm>
            <a:off x="6516216" y="4749079"/>
            <a:ext cx="1296144" cy="369332"/>
          </a:xfrm>
          <a:prstGeom prst="rect">
            <a:avLst/>
          </a:prstGeom>
          <a:noFill/>
        </p:spPr>
        <p:txBody>
          <a:bodyPr wrap="square" rtlCol="0">
            <a:spAutoFit/>
          </a:bodyPr>
          <a:lstStyle/>
          <a:p>
            <a:r>
              <a:rPr lang="es-MX" dirty="0"/>
              <a:t>Figura 24</a:t>
            </a:r>
          </a:p>
        </p:txBody>
      </p:sp>
      <p:sp>
        <p:nvSpPr>
          <p:cNvPr id="8" name="7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3687405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a:t>
            </a:fld>
            <a:endParaRPr lang="es-ES"/>
          </a:p>
        </p:txBody>
      </p:sp>
      <p:sp>
        <p:nvSpPr>
          <p:cNvPr id="3" name="2 Rectángulo"/>
          <p:cNvSpPr/>
          <p:nvPr/>
        </p:nvSpPr>
        <p:spPr>
          <a:xfrm>
            <a:off x="467544" y="1131590"/>
            <a:ext cx="8352928" cy="2308324"/>
          </a:xfrm>
          <a:prstGeom prst="rect">
            <a:avLst/>
          </a:prstGeom>
        </p:spPr>
        <p:txBody>
          <a:bodyPr wrap="square">
            <a:spAutoFit/>
          </a:bodyPr>
          <a:lstStyle/>
          <a:p>
            <a:pPr algn="just"/>
            <a:r>
              <a:rPr lang="es-MX" sz="1600" dirty="0" smtClean="0"/>
              <a:t>2</a:t>
            </a:r>
            <a:r>
              <a:rPr lang="es-MX" sz="1600" dirty="0"/>
              <a:t>. Mejora en la calidad de los productos producidos, reduciendo las fallas en tareas </a:t>
            </a:r>
            <a:r>
              <a:rPr lang="es-MX" sz="1600" dirty="0" smtClean="0"/>
              <a:t>repetitivas.</a:t>
            </a:r>
            <a:endParaRPr lang="es-MX" sz="1600" dirty="0"/>
          </a:p>
          <a:p>
            <a:pPr algn="just"/>
            <a:r>
              <a:rPr lang="es-MX" sz="1600" dirty="0"/>
              <a:t>3. Flexibilidad dada su característica de ser reprogramados para desempeñar una nueva </a:t>
            </a:r>
            <a:r>
              <a:rPr lang="es-MX" sz="1600" dirty="0" smtClean="0"/>
              <a:t>tarea.</a:t>
            </a:r>
            <a:endParaRPr lang="es-MX" sz="1600" dirty="0"/>
          </a:p>
          <a:p>
            <a:pPr algn="just"/>
            <a:r>
              <a:rPr lang="es-MX" sz="1600" dirty="0"/>
              <a:t>4. Precisión por ser capaces de moverse con un margen de error </a:t>
            </a:r>
            <a:r>
              <a:rPr lang="es-MX" sz="1600" dirty="0" smtClean="0"/>
              <a:t>reducido.</a:t>
            </a:r>
          </a:p>
          <a:p>
            <a:pPr algn="just"/>
            <a:endParaRPr lang="es-MX" sz="1600" dirty="0"/>
          </a:p>
          <a:p>
            <a:pPr algn="just"/>
            <a:r>
              <a:rPr lang="es-MX" sz="1600" dirty="0"/>
              <a:t>Este curso proveerá los conocimientos básicos necesarios para que el alumno conozca los fundamentos de la robótica y aplique estos conocimientos </a:t>
            </a:r>
            <a:r>
              <a:rPr lang="es-MX" sz="1600"/>
              <a:t>en </a:t>
            </a:r>
            <a:r>
              <a:rPr lang="es-MX" sz="1600" smtClean="0"/>
              <a:t>la construcción </a:t>
            </a:r>
            <a:r>
              <a:rPr lang="es-MX" sz="1600" dirty="0"/>
              <a:t>de robots y su uso en tareas específicas</a:t>
            </a:r>
          </a:p>
        </p:txBody>
      </p:sp>
      <p:sp>
        <p:nvSpPr>
          <p:cNvPr id="5" name="2 Título"/>
          <p:cNvSpPr txBox="1">
            <a:spLocks/>
          </p:cNvSpPr>
          <p:nvPr/>
        </p:nvSpPr>
        <p:spPr>
          <a:xfrm>
            <a:off x="4998570" y="13989"/>
            <a:ext cx="2950924" cy="525199"/>
          </a:xfrm>
          <a:prstGeom prst="rect">
            <a:avLst/>
          </a:prstGeom>
        </p:spPr>
        <p:txBody>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t>Presentación</a:t>
            </a:r>
            <a:endParaRPr lang="es-MX" sz="2800" dirty="0"/>
          </a:p>
        </p:txBody>
      </p:sp>
    </p:spTree>
    <p:extLst>
      <p:ext uri="{BB962C8B-B14F-4D97-AF65-F5344CB8AC3E}">
        <p14:creationId xmlns:p14="http://schemas.microsoft.com/office/powerpoint/2010/main" val="32857841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249492"/>
            <a:ext cx="8229600" cy="4644516"/>
          </a:xfrm>
        </p:spPr>
        <p:txBody>
          <a:bodyPr/>
          <a:lstStyle/>
          <a:p>
            <a:pPr marL="0" indent="0" algn="ctr">
              <a:buNone/>
            </a:pPr>
            <a:r>
              <a:rPr lang="es-MX" sz="4000" b="1" dirty="0"/>
              <a:t>Espacio</a:t>
            </a:r>
          </a:p>
          <a:p>
            <a:pPr marL="0" indent="0" algn="just">
              <a:buNone/>
            </a:pPr>
            <a:r>
              <a:rPr lang="es-MX" sz="2400" dirty="0"/>
              <a:t>Los robots son utilizados para realizar exploraciones espaciales, los más conocidos y emblemáticos son dos que han aterrizado en el planeta Marte </a:t>
            </a:r>
            <a:r>
              <a:rPr lang="es-MX" sz="2400" dirty="0" err="1"/>
              <a:t>Sojourner</a:t>
            </a:r>
            <a:r>
              <a:rPr lang="es-MX" sz="2400" dirty="0"/>
              <a:t>(1997) y </a:t>
            </a:r>
            <a:r>
              <a:rPr lang="es-MX" sz="2400" dirty="0" err="1"/>
              <a:t>curiosity</a:t>
            </a:r>
            <a:r>
              <a:rPr lang="es-MX" sz="2400" dirty="0"/>
              <a:t>(2012).</a:t>
            </a:r>
          </a:p>
          <a:p>
            <a:pPr marL="0" indent="0" algn="just">
              <a:buNone/>
            </a:pPr>
            <a:endParaRPr lang="es-MX" sz="2800" dirty="0"/>
          </a:p>
          <a:p>
            <a:pPr marL="0" indent="0">
              <a:buNone/>
            </a:pPr>
            <a:endParaRPr lang="es-MX" sz="2800" dirty="0"/>
          </a:p>
          <a:p>
            <a:pPr marL="0" indent="0">
              <a:buNone/>
            </a:pPr>
            <a:endParaRPr lang="es-MX" sz="2800" dirty="0"/>
          </a:p>
          <a:p>
            <a:pPr marL="0" indent="0">
              <a:buNone/>
            </a:pPr>
            <a:endParaRPr lang="es-MX" sz="2800" dirty="0"/>
          </a:p>
          <a:p>
            <a:pPr marL="0" indent="0">
              <a:buNone/>
            </a:pPr>
            <a:endParaRPr lang="es-MX" sz="2800" dirty="0"/>
          </a:p>
          <a:p>
            <a:pPr marL="0" indent="0">
              <a:buNone/>
            </a:pPr>
            <a:endParaRPr lang="es-MX" sz="2800" dirty="0"/>
          </a:p>
          <a:p>
            <a:endParaRPr lang="es-MX" dirty="0"/>
          </a:p>
        </p:txBody>
      </p:sp>
      <p:pic>
        <p:nvPicPr>
          <p:cNvPr id="1026" name="Picture 2" descr="https://robotica2011espacial.files.wordpress.com/2011/05/rockyi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1" y="2666926"/>
            <a:ext cx="2976331" cy="167418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9" y="2679762"/>
            <a:ext cx="3544213" cy="166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Marcador de número de diapositiva"/>
          <p:cNvSpPr>
            <a:spLocks noGrp="1"/>
          </p:cNvSpPr>
          <p:nvPr>
            <p:ph type="sldNum" sz="quarter" idx="12"/>
          </p:nvPr>
        </p:nvSpPr>
        <p:spPr/>
        <p:txBody>
          <a:bodyPr/>
          <a:lstStyle/>
          <a:p>
            <a:fld id="{E935DEB7-E411-41C8-A9D4-5723C0E03590}" type="slidenum">
              <a:rPr lang="es-ES" smtClean="0"/>
              <a:pPr/>
              <a:t>30</a:t>
            </a:fld>
            <a:endParaRPr lang="es-ES"/>
          </a:p>
        </p:txBody>
      </p:sp>
      <p:sp>
        <p:nvSpPr>
          <p:cNvPr id="6" name="CuadroTexto 5">
            <a:extLst>
              <a:ext uri="{FF2B5EF4-FFF2-40B4-BE49-F238E27FC236}">
                <a16:creationId xmlns="" xmlns:a16="http://schemas.microsoft.com/office/drawing/2014/main" id="{F4EE7517-094B-4739-8BF5-A32099608B5E}"/>
              </a:ext>
            </a:extLst>
          </p:cNvPr>
          <p:cNvSpPr txBox="1"/>
          <p:nvPr/>
        </p:nvSpPr>
        <p:spPr>
          <a:xfrm>
            <a:off x="1992250" y="4341112"/>
            <a:ext cx="1296144" cy="369332"/>
          </a:xfrm>
          <a:prstGeom prst="rect">
            <a:avLst/>
          </a:prstGeom>
          <a:noFill/>
        </p:spPr>
        <p:txBody>
          <a:bodyPr wrap="square" rtlCol="0">
            <a:spAutoFit/>
          </a:bodyPr>
          <a:lstStyle/>
          <a:p>
            <a:r>
              <a:rPr lang="es-MX" dirty="0"/>
              <a:t>Figura 25</a:t>
            </a:r>
          </a:p>
        </p:txBody>
      </p:sp>
      <p:sp>
        <p:nvSpPr>
          <p:cNvPr id="7" name="CuadroTexto 6">
            <a:extLst>
              <a:ext uri="{FF2B5EF4-FFF2-40B4-BE49-F238E27FC236}">
                <a16:creationId xmlns="" xmlns:a16="http://schemas.microsoft.com/office/drawing/2014/main" id="{94744C4E-4FAF-465A-96BD-12375760911B}"/>
              </a:ext>
            </a:extLst>
          </p:cNvPr>
          <p:cNvSpPr txBox="1"/>
          <p:nvPr/>
        </p:nvSpPr>
        <p:spPr>
          <a:xfrm>
            <a:off x="6132174" y="4397172"/>
            <a:ext cx="1296144" cy="369332"/>
          </a:xfrm>
          <a:prstGeom prst="rect">
            <a:avLst/>
          </a:prstGeom>
          <a:noFill/>
        </p:spPr>
        <p:txBody>
          <a:bodyPr wrap="square" rtlCol="0">
            <a:spAutoFit/>
          </a:bodyPr>
          <a:lstStyle/>
          <a:p>
            <a:r>
              <a:rPr lang="es-MX" dirty="0"/>
              <a:t>Figura 26</a:t>
            </a:r>
          </a:p>
        </p:txBody>
      </p:sp>
      <p:sp>
        <p:nvSpPr>
          <p:cNvPr id="8" name="7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1843488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370606"/>
            <a:ext cx="8229600" cy="4644516"/>
          </a:xfrm>
        </p:spPr>
        <p:txBody>
          <a:bodyPr/>
          <a:lstStyle/>
          <a:p>
            <a:pPr marL="0" indent="0" algn="ctr">
              <a:buNone/>
            </a:pPr>
            <a:r>
              <a:rPr lang="es-MX" sz="4000" b="1" dirty="0"/>
              <a:t>Acuáticos</a:t>
            </a:r>
          </a:p>
          <a:p>
            <a:pPr marL="0" indent="0" algn="just">
              <a:buNone/>
            </a:pPr>
            <a:r>
              <a:rPr lang="es-MX" sz="2400" dirty="0"/>
              <a:t>Los robots realizan inspecciones y mantenimientos de tuberías de petróleo, gas o aceite en las plataformas oceánicas.</a:t>
            </a:r>
          </a:p>
          <a:p>
            <a:pPr marL="0" indent="0">
              <a:buNone/>
            </a:pPr>
            <a:endParaRPr lang="es-MX" sz="2800" dirty="0"/>
          </a:p>
          <a:p>
            <a:pPr marL="0" indent="0">
              <a:buNone/>
            </a:pPr>
            <a:endParaRPr lang="es-MX" sz="2800" dirty="0"/>
          </a:p>
          <a:p>
            <a:endParaRPr lang="es-MX" dirty="0"/>
          </a:p>
        </p:txBody>
      </p:sp>
      <p:pic>
        <p:nvPicPr>
          <p:cNvPr id="1028" name="Picture 4" descr="http://img.actualidadgadget.com/wp-content/uploads/2011/05/ramius_with_ligh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859782"/>
            <a:ext cx="3312368" cy="1863209"/>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31</a:t>
            </a:fld>
            <a:endParaRPr lang="es-ES"/>
          </a:p>
        </p:txBody>
      </p:sp>
      <p:sp>
        <p:nvSpPr>
          <p:cNvPr id="5" name="CuadroTexto 4">
            <a:extLst>
              <a:ext uri="{FF2B5EF4-FFF2-40B4-BE49-F238E27FC236}">
                <a16:creationId xmlns="" xmlns:a16="http://schemas.microsoft.com/office/drawing/2014/main" id="{F5882413-6139-4C1A-A80D-4EEB51358DD4}"/>
              </a:ext>
            </a:extLst>
          </p:cNvPr>
          <p:cNvSpPr txBox="1"/>
          <p:nvPr/>
        </p:nvSpPr>
        <p:spPr>
          <a:xfrm>
            <a:off x="6444208" y="3785142"/>
            <a:ext cx="1296144" cy="369332"/>
          </a:xfrm>
          <a:prstGeom prst="rect">
            <a:avLst/>
          </a:prstGeom>
          <a:noFill/>
        </p:spPr>
        <p:txBody>
          <a:bodyPr wrap="square" rtlCol="0">
            <a:spAutoFit/>
          </a:bodyPr>
          <a:lstStyle/>
          <a:p>
            <a:r>
              <a:rPr lang="es-MX" dirty="0"/>
              <a:t>Figura 27</a:t>
            </a:r>
          </a:p>
        </p:txBody>
      </p:sp>
      <p:sp>
        <p:nvSpPr>
          <p:cNvPr id="6" name="5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1130055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303499"/>
            <a:ext cx="8229600" cy="3394472"/>
          </a:xfrm>
        </p:spPr>
        <p:txBody>
          <a:bodyPr/>
          <a:lstStyle/>
          <a:p>
            <a:pPr marL="0" indent="0" algn="ctr">
              <a:buNone/>
            </a:pPr>
            <a:r>
              <a:rPr lang="es-MX" sz="4000" b="1" dirty="0"/>
              <a:t>Educación </a:t>
            </a:r>
          </a:p>
          <a:p>
            <a:pPr marL="0" indent="0" algn="just">
              <a:buNone/>
            </a:pPr>
            <a:r>
              <a:rPr lang="es-MX" sz="2400" dirty="0"/>
              <a:t>Los robots se han vuelto muy populares en el área de educación. Ellos son utilizados como medios de enseñanza, en especial en el área de ciencias computacionales.</a:t>
            </a:r>
          </a:p>
        </p:txBody>
      </p:sp>
      <p:pic>
        <p:nvPicPr>
          <p:cNvPr id="2050" name="Picture 2" descr="http://aliverobots.com/wp-content/uploads/2015/07/Nao_aula_educ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643758"/>
            <a:ext cx="3995566" cy="2106234"/>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32</a:t>
            </a:fld>
            <a:endParaRPr lang="es-ES"/>
          </a:p>
        </p:txBody>
      </p:sp>
      <p:sp>
        <p:nvSpPr>
          <p:cNvPr id="5" name="CuadroTexto 4">
            <a:extLst>
              <a:ext uri="{FF2B5EF4-FFF2-40B4-BE49-F238E27FC236}">
                <a16:creationId xmlns="" xmlns:a16="http://schemas.microsoft.com/office/drawing/2014/main" id="{37128E82-92E7-4E97-97EC-7CC8FB332C66}"/>
              </a:ext>
            </a:extLst>
          </p:cNvPr>
          <p:cNvSpPr txBox="1"/>
          <p:nvPr/>
        </p:nvSpPr>
        <p:spPr>
          <a:xfrm>
            <a:off x="6625256" y="3261846"/>
            <a:ext cx="1296144" cy="369332"/>
          </a:xfrm>
          <a:prstGeom prst="rect">
            <a:avLst/>
          </a:prstGeom>
          <a:noFill/>
        </p:spPr>
        <p:txBody>
          <a:bodyPr wrap="square" rtlCol="0">
            <a:spAutoFit/>
          </a:bodyPr>
          <a:lstStyle/>
          <a:p>
            <a:r>
              <a:rPr lang="es-MX" dirty="0"/>
              <a:t>Figura 28</a:t>
            </a:r>
          </a:p>
        </p:txBody>
      </p:sp>
      <p:sp>
        <p:nvSpPr>
          <p:cNvPr id="6" name="5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3133578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7727" y="1015"/>
            <a:ext cx="8928992" cy="4212468"/>
          </a:xfrm>
        </p:spPr>
        <p:txBody>
          <a:bodyPr>
            <a:normAutofit/>
          </a:bodyPr>
          <a:lstStyle/>
          <a:p>
            <a:pPr marL="0" indent="0">
              <a:buNone/>
            </a:pPr>
            <a:endParaRPr lang="es-MX" sz="2800" dirty="0"/>
          </a:p>
          <a:p>
            <a:pPr marL="0" indent="0" algn="ctr">
              <a:buNone/>
            </a:pPr>
            <a:r>
              <a:rPr lang="es-MX" sz="4000" b="1" i="1" dirty="0"/>
              <a:t>Construcción</a:t>
            </a:r>
          </a:p>
          <a:p>
            <a:pPr marL="0" indent="0" algn="just">
              <a:buNone/>
            </a:pPr>
            <a:r>
              <a:rPr lang="es-MX" sz="2400" dirty="0"/>
              <a:t>Industria en que ya se registran proyectos que incluyen el uso de robots como ejecutores de tareas de dimensionamiento, transporte, montaje, entre otras.</a:t>
            </a:r>
          </a:p>
        </p:txBody>
      </p:sp>
      <p:pic>
        <p:nvPicPr>
          <p:cNvPr id="3076" name="Picture 4" descr="http://www.opinion.com.bo/opinion/articulos/2014/0816/fotos/011423_6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880" y="2499742"/>
            <a:ext cx="4123862" cy="2322258"/>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33</a:t>
            </a:fld>
            <a:endParaRPr lang="es-ES"/>
          </a:p>
        </p:txBody>
      </p:sp>
      <p:sp>
        <p:nvSpPr>
          <p:cNvPr id="5" name="CuadroTexto 4">
            <a:extLst>
              <a:ext uri="{FF2B5EF4-FFF2-40B4-BE49-F238E27FC236}">
                <a16:creationId xmlns="" xmlns:a16="http://schemas.microsoft.com/office/drawing/2014/main" id="{8B2FB535-71BE-4568-B0C1-FDDEC16085CC}"/>
              </a:ext>
            </a:extLst>
          </p:cNvPr>
          <p:cNvSpPr txBox="1"/>
          <p:nvPr/>
        </p:nvSpPr>
        <p:spPr>
          <a:xfrm>
            <a:off x="6876256" y="3291539"/>
            <a:ext cx="1296144" cy="369332"/>
          </a:xfrm>
          <a:prstGeom prst="rect">
            <a:avLst/>
          </a:prstGeom>
          <a:noFill/>
        </p:spPr>
        <p:txBody>
          <a:bodyPr wrap="square" rtlCol="0">
            <a:spAutoFit/>
          </a:bodyPr>
          <a:lstStyle/>
          <a:p>
            <a:r>
              <a:rPr lang="es-MX" dirty="0"/>
              <a:t>Figura 29</a:t>
            </a:r>
          </a:p>
        </p:txBody>
      </p:sp>
      <p:sp>
        <p:nvSpPr>
          <p:cNvPr id="6" name="5 Rectángulo"/>
          <p:cNvSpPr/>
          <p:nvPr/>
        </p:nvSpPr>
        <p:spPr>
          <a:xfrm>
            <a:off x="4283968" y="102231"/>
            <a:ext cx="3526928" cy="307777"/>
          </a:xfrm>
          <a:prstGeom prst="rect">
            <a:avLst/>
          </a:prstGeom>
        </p:spPr>
        <p:txBody>
          <a:bodyPr wrap="none">
            <a:spAutoFit/>
          </a:bodyPr>
          <a:lstStyle/>
          <a:p>
            <a:r>
              <a:rPr lang="es-MX" sz="1400" b="1" dirty="0"/>
              <a:t>Campos de aplicación de la Robótica</a:t>
            </a:r>
            <a:endParaRPr lang="es-MX" sz="1400" dirty="0"/>
          </a:p>
        </p:txBody>
      </p:sp>
    </p:spTree>
    <p:extLst>
      <p:ext uri="{BB962C8B-B14F-4D97-AF65-F5344CB8AC3E}">
        <p14:creationId xmlns:p14="http://schemas.microsoft.com/office/powerpoint/2010/main" val="647850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34</a:t>
            </a:fld>
            <a:endParaRPr lang="es-ES"/>
          </a:p>
        </p:txBody>
      </p:sp>
      <p:sp>
        <p:nvSpPr>
          <p:cNvPr id="3" name="2 Rectángulo"/>
          <p:cNvSpPr/>
          <p:nvPr/>
        </p:nvSpPr>
        <p:spPr>
          <a:xfrm>
            <a:off x="755576" y="1059582"/>
            <a:ext cx="7632848" cy="2862322"/>
          </a:xfrm>
          <a:prstGeom prst="rect">
            <a:avLst/>
          </a:prstGeom>
        </p:spPr>
        <p:txBody>
          <a:bodyPr wrap="square">
            <a:spAutoFit/>
          </a:bodyPr>
          <a:lstStyle/>
          <a:p>
            <a:pPr marL="285750" indent="-285750">
              <a:buFont typeface="Wingdings" panose="05000000000000000000" pitchFamily="2" charset="2"/>
              <a:buChar char="§"/>
            </a:pPr>
            <a:r>
              <a:rPr lang="es-MX" b="1" dirty="0"/>
              <a:t>Top 8 Increíbles Robots Más Avanzados Del Mundo</a:t>
            </a:r>
          </a:p>
          <a:p>
            <a:r>
              <a:rPr lang="es-MX" dirty="0" smtClean="0">
                <a:hlinkClick r:id="rId2"/>
              </a:rPr>
              <a:t>https</a:t>
            </a:r>
            <a:r>
              <a:rPr lang="es-MX" dirty="0">
                <a:hlinkClick r:id="rId2"/>
              </a:rPr>
              <a:t>://</a:t>
            </a:r>
            <a:r>
              <a:rPr lang="es-MX" dirty="0" smtClean="0">
                <a:hlinkClick r:id="rId2"/>
              </a:rPr>
              <a:t>www.youtube.com/watch?v=1cjFposQiHg</a:t>
            </a:r>
            <a:endParaRPr lang="es-MX" dirty="0" smtClean="0"/>
          </a:p>
          <a:p>
            <a:endParaRPr lang="es-MX" dirty="0" smtClean="0"/>
          </a:p>
          <a:p>
            <a:pPr marL="285750" indent="-285750">
              <a:buFont typeface="Wingdings" panose="05000000000000000000" pitchFamily="2" charset="2"/>
              <a:buChar char="§"/>
            </a:pPr>
            <a:r>
              <a:rPr lang="es-MX" b="1" dirty="0"/>
              <a:t>Top 8 Los </a:t>
            </a:r>
            <a:r>
              <a:rPr lang="es-MX" b="1" dirty="0" err="1"/>
              <a:t>MegaRobots</a:t>
            </a:r>
            <a:r>
              <a:rPr lang="es-MX" b="1" dirty="0"/>
              <a:t> Gigantes más Increíbles del Mundo - FULL TOPS</a:t>
            </a:r>
          </a:p>
          <a:p>
            <a:r>
              <a:rPr lang="es-MX" dirty="0" smtClean="0">
                <a:hlinkClick r:id="rId3"/>
              </a:rPr>
              <a:t>https</a:t>
            </a:r>
            <a:r>
              <a:rPr lang="es-MX" dirty="0">
                <a:hlinkClick r:id="rId3"/>
              </a:rPr>
              <a:t>://</a:t>
            </a:r>
            <a:r>
              <a:rPr lang="es-MX" dirty="0" smtClean="0">
                <a:hlinkClick r:id="rId3"/>
              </a:rPr>
              <a:t>www.youtube.com/watch?v=f3LRQ-x2JKY</a:t>
            </a:r>
            <a:endParaRPr lang="es-MX" dirty="0" smtClean="0"/>
          </a:p>
          <a:p>
            <a:pPr marL="285750" indent="-285750">
              <a:buFont typeface="Wingdings" panose="05000000000000000000" pitchFamily="2" charset="2"/>
              <a:buChar char="§"/>
            </a:pPr>
            <a:endParaRPr lang="es-MX" dirty="0" smtClean="0"/>
          </a:p>
          <a:p>
            <a:pPr marL="285750" indent="-285750">
              <a:buFont typeface="Wingdings" panose="05000000000000000000" pitchFamily="2" charset="2"/>
              <a:buChar char="§"/>
            </a:pPr>
            <a:r>
              <a:rPr lang="es-MX" b="1" dirty="0"/>
              <a:t>10 Brazos robóticos más avanzados del mundo</a:t>
            </a:r>
          </a:p>
          <a:p>
            <a:r>
              <a:rPr lang="es-MX" dirty="0" smtClean="0">
                <a:hlinkClick r:id="rId4"/>
              </a:rPr>
              <a:t>https</a:t>
            </a:r>
            <a:r>
              <a:rPr lang="es-MX" dirty="0">
                <a:hlinkClick r:id="rId4"/>
              </a:rPr>
              <a:t>://</a:t>
            </a:r>
            <a:r>
              <a:rPr lang="es-MX" dirty="0" smtClean="0">
                <a:hlinkClick r:id="rId4"/>
              </a:rPr>
              <a:t>www.youtube.com/watch?v=ODrpJB0oFrw</a:t>
            </a:r>
            <a:endParaRPr lang="es-MX" dirty="0" smtClean="0"/>
          </a:p>
          <a:p>
            <a:endParaRPr lang="es-MX" dirty="0"/>
          </a:p>
        </p:txBody>
      </p:sp>
      <p:sp>
        <p:nvSpPr>
          <p:cNvPr id="4" name="3 CuadroTexto"/>
          <p:cNvSpPr txBox="1"/>
          <p:nvPr/>
        </p:nvSpPr>
        <p:spPr>
          <a:xfrm>
            <a:off x="467544" y="339502"/>
            <a:ext cx="7632848" cy="584775"/>
          </a:xfrm>
          <a:prstGeom prst="rect">
            <a:avLst/>
          </a:prstGeom>
          <a:noFill/>
        </p:spPr>
        <p:txBody>
          <a:bodyPr wrap="square" rtlCol="0">
            <a:spAutoFit/>
          </a:bodyPr>
          <a:lstStyle/>
          <a:p>
            <a:pPr algn="ctr"/>
            <a:r>
              <a:rPr lang="es-MX" sz="3200" dirty="0" smtClean="0"/>
              <a:t>Ejemplos de Robots</a:t>
            </a:r>
            <a:endParaRPr lang="es-MX" sz="3200" dirty="0"/>
          </a:p>
        </p:txBody>
      </p:sp>
      <p:sp>
        <p:nvSpPr>
          <p:cNvPr id="5" name="4 CuadroTexto"/>
          <p:cNvSpPr txBox="1"/>
          <p:nvPr/>
        </p:nvSpPr>
        <p:spPr>
          <a:xfrm>
            <a:off x="136830" y="4517707"/>
            <a:ext cx="2736304" cy="646331"/>
          </a:xfrm>
          <a:prstGeom prst="rect">
            <a:avLst/>
          </a:prstGeom>
          <a:noFill/>
        </p:spPr>
        <p:txBody>
          <a:bodyPr wrap="square" rtlCol="0">
            <a:spAutoFit/>
          </a:bodyPr>
          <a:lstStyle/>
          <a:p>
            <a:pPr algn="just"/>
            <a:r>
              <a:rPr lang="es-MX" sz="1200" dirty="0" smtClean="0">
                <a:solidFill>
                  <a:srgbClr val="FFFF00"/>
                </a:solidFill>
              </a:rPr>
              <a:t>Se les muestra a través de videos los avances de la Robótica en la actualidad durante 30 minutos.</a:t>
            </a:r>
            <a:endParaRPr lang="es-MX" sz="1200" dirty="0">
              <a:solidFill>
                <a:srgbClr val="FFFF00"/>
              </a:solidFill>
            </a:endParaRPr>
          </a:p>
        </p:txBody>
      </p:sp>
    </p:spTree>
    <p:extLst>
      <p:ext uri="{BB962C8B-B14F-4D97-AF65-F5344CB8AC3E}">
        <p14:creationId xmlns:p14="http://schemas.microsoft.com/office/powerpoint/2010/main" val="30844639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771550"/>
            <a:ext cx="8229600" cy="857250"/>
          </a:xfrm>
        </p:spPr>
        <p:txBody>
          <a:bodyPr>
            <a:normAutofit fontScale="90000"/>
          </a:bodyPr>
          <a:lstStyle/>
          <a:p>
            <a:pPr algn="ctr"/>
            <a:r>
              <a:rPr lang="es-MX" b="1" dirty="0"/>
              <a:t/>
            </a:r>
            <a:br>
              <a:rPr lang="es-MX" b="1" dirty="0"/>
            </a:br>
            <a:r>
              <a:rPr lang="es-MX" sz="4000" b="1" dirty="0" smtClean="0"/>
              <a:t>4. Tipos </a:t>
            </a:r>
            <a:r>
              <a:rPr lang="es-MX" sz="4000" b="1" dirty="0"/>
              <a:t>de Robots Manipuladores</a:t>
            </a:r>
            <a:br>
              <a:rPr lang="es-MX" sz="4000" b="1" dirty="0"/>
            </a:br>
            <a:endParaRPr lang="es-MX" sz="4000" b="1"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139702"/>
            <a:ext cx="2994363"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35</a:t>
            </a:fld>
            <a:endParaRPr lang="es-ES"/>
          </a:p>
        </p:txBody>
      </p:sp>
      <p:sp>
        <p:nvSpPr>
          <p:cNvPr id="5" name="CuadroTexto 4">
            <a:extLst>
              <a:ext uri="{FF2B5EF4-FFF2-40B4-BE49-F238E27FC236}">
                <a16:creationId xmlns="" xmlns:a16="http://schemas.microsoft.com/office/drawing/2014/main" id="{DB9ACD14-CDD7-4C50-9F5E-7515972D5236}"/>
              </a:ext>
            </a:extLst>
          </p:cNvPr>
          <p:cNvSpPr txBox="1"/>
          <p:nvPr/>
        </p:nvSpPr>
        <p:spPr>
          <a:xfrm>
            <a:off x="4078288" y="3844153"/>
            <a:ext cx="1296144" cy="369332"/>
          </a:xfrm>
          <a:prstGeom prst="rect">
            <a:avLst/>
          </a:prstGeom>
          <a:noFill/>
        </p:spPr>
        <p:txBody>
          <a:bodyPr wrap="square" rtlCol="0">
            <a:spAutoFit/>
          </a:bodyPr>
          <a:lstStyle/>
          <a:p>
            <a:r>
              <a:rPr lang="es-MX" dirty="0"/>
              <a:t>Figura 30</a:t>
            </a:r>
          </a:p>
        </p:txBody>
      </p:sp>
    </p:spTree>
    <p:extLst>
      <p:ext uri="{BB962C8B-B14F-4D97-AF65-F5344CB8AC3E}">
        <p14:creationId xmlns:p14="http://schemas.microsoft.com/office/powerpoint/2010/main" val="41764158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36</a:t>
            </a:fld>
            <a:endParaRPr lang="es-ES"/>
          </a:p>
        </p:txBody>
      </p:sp>
      <p:sp>
        <p:nvSpPr>
          <p:cNvPr id="3" name="2 Rectángulo"/>
          <p:cNvSpPr/>
          <p:nvPr/>
        </p:nvSpPr>
        <p:spPr>
          <a:xfrm>
            <a:off x="899592" y="1059582"/>
            <a:ext cx="7560840" cy="1631216"/>
          </a:xfrm>
          <a:prstGeom prst="rect">
            <a:avLst/>
          </a:prstGeom>
        </p:spPr>
        <p:txBody>
          <a:bodyPr wrap="square">
            <a:spAutoFit/>
          </a:bodyPr>
          <a:lstStyle/>
          <a:p>
            <a:pPr algn="just"/>
            <a:r>
              <a:rPr lang="es-MX" sz="2000" dirty="0"/>
              <a:t>Un robot es un manipulador multifuncional reprogramable diseñado para mover materiales partes, herramientas o dispositivos especializados a través de movimientos programados para la ejecución de una variedad de </a:t>
            </a:r>
            <a:r>
              <a:rPr lang="es-MX" sz="2000" dirty="0" smtClean="0"/>
              <a:t>tareas.</a:t>
            </a:r>
            <a:endParaRPr lang="es-MX" sz="2000" dirty="0"/>
          </a:p>
        </p:txBody>
      </p:sp>
      <p:sp>
        <p:nvSpPr>
          <p:cNvPr id="4" name="3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2053534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37</a:t>
            </a:fld>
            <a:endParaRPr lang="es-ES"/>
          </a:p>
        </p:txBody>
      </p:sp>
      <p:sp>
        <p:nvSpPr>
          <p:cNvPr id="3" name="2 Rectángulo"/>
          <p:cNvSpPr/>
          <p:nvPr/>
        </p:nvSpPr>
        <p:spPr>
          <a:xfrm>
            <a:off x="467544" y="699542"/>
            <a:ext cx="8064896" cy="3416320"/>
          </a:xfrm>
          <a:prstGeom prst="rect">
            <a:avLst/>
          </a:prstGeom>
        </p:spPr>
        <p:txBody>
          <a:bodyPr wrap="square">
            <a:spAutoFit/>
          </a:bodyPr>
          <a:lstStyle/>
          <a:p>
            <a:pPr algn="just"/>
            <a:r>
              <a:rPr lang="es-MX" dirty="0" smtClean="0"/>
              <a:t>Son </a:t>
            </a:r>
            <a:r>
              <a:rPr lang="es-MX" dirty="0"/>
              <a:t>sistemas mecánicos multifuncionales, con un sencillo sistema de control, que permite gobernar el movimiento de sus elementos, de los siguientes modos:</a:t>
            </a:r>
          </a:p>
          <a:p>
            <a:pPr algn="just"/>
            <a:endParaRPr lang="es-MX" dirty="0"/>
          </a:p>
          <a:p>
            <a:pPr marL="285750" indent="-285750" algn="just">
              <a:buFont typeface="Wingdings" panose="05000000000000000000" pitchFamily="2" charset="2"/>
              <a:buChar char="§"/>
            </a:pPr>
            <a:r>
              <a:rPr lang="es-MX" dirty="0" smtClean="0"/>
              <a:t>Manual</a:t>
            </a:r>
            <a:r>
              <a:rPr lang="es-MX" dirty="0"/>
              <a:t>: Cuando el operario controla directamente la tarea del manipulador.</a:t>
            </a:r>
          </a:p>
          <a:p>
            <a:pPr marL="285750" indent="-285750" algn="just">
              <a:buFont typeface="Wingdings" panose="05000000000000000000" pitchFamily="2" charset="2"/>
              <a:buChar char="§"/>
            </a:pPr>
            <a:endParaRPr lang="es-MX" dirty="0"/>
          </a:p>
          <a:p>
            <a:pPr marL="285750" indent="-285750" algn="just">
              <a:buFont typeface="Wingdings" panose="05000000000000000000" pitchFamily="2" charset="2"/>
              <a:buChar char="§"/>
            </a:pPr>
            <a:r>
              <a:rPr lang="es-MX" dirty="0" smtClean="0"/>
              <a:t>De </a:t>
            </a:r>
            <a:r>
              <a:rPr lang="es-MX" dirty="0"/>
              <a:t>secuencia fija: cuando se repite, de forma invariable, el proceso de trabajo preparado previamente.</a:t>
            </a:r>
          </a:p>
          <a:p>
            <a:pPr marL="285750" indent="-285750" algn="just">
              <a:buFont typeface="Wingdings" panose="05000000000000000000" pitchFamily="2" charset="2"/>
              <a:buChar char="§"/>
            </a:pPr>
            <a:endParaRPr lang="es-MX" dirty="0"/>
          </a:p>
          <a:p>
            <a:pPr marL="285750" indent="-285750" algn="just">
              <a:buFont typeface="Wingdings" panose="05000000000000000000" pitchFamily="2" charset="2"/>
              <a:buChar char="§"/>
            </a:pPr>
            <a:r>
              <a:rPr lang="es-MX" dirty="0" smtClean="0"/>
              <a:t>De </a:t>
            </a:r>
            <a:r>
              <a:rPr lang="es-MX" dirty="0"/>
              <a:t>secuencia variable: Se pueden alterar algunas características de los ciclos de trabajo</a:t>
            </a:r>
            <a:r>
              <a:rPr lang="es-MX" dirty="0" smtClean="0"/>
              <a:t>.</a:t>
            </a:r>
            <a:endParaRPr lang="es-MX" dirty="0"/>
          </a:p>
        </p:txBody>
      </p:sp>
      <p:sp>
        <p:nvSpPr>
          <p:cNvPr id="4" name="3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11252003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38</a:t>
            </a:fld>
            <a:endParaRPr lang="es-ES"/>
          </a:p>
        </p:txBody>
      </p:sp>
      <p:sp>
        <p:nvSpPr>
          <p:cNvPr id="3" name="2 Rectángulo"/>
          <p:cNvSpPr/>
          <p:nvPr/>
        </p:nvSpPr>
        <p:spPr>
          <a:xfrm>
            <a:off x="896205" y="987574"/>
            <a:ext cx="7560840" cy="1200329"/>
          </a:xfrm>
          <a:prstGeom prst="rect">
            <a:avLst/>
          </a:prstGeom>
        </p:spPr>
        <p:txBody>
          <a:bodyPr wrap="square">
            <a:spAutoFit/>
          </a:bodyPr>
          <a:lstStyle/>
          <a:p>
            <a:pPr algn="just"/>
            <a:r>
              <a:rPr lang="es-MX" dirty="0"/>
              <a:t>Existen muchas operaciones básicas que pueden ser realizadas óptimamente mediante manipuladores, por lo que se debe considerar seriamente el empleo de estos dispositivos, cuando las funciones de trabajo sean sencillas y repetitivas.</a:t>
            </a:r>
          </a:p>
        </p:txBody>
      </p:sp>
      <p:sp>
        <p:nvSpPr>
          <p:cNvPr id="4" name="3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3369497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39</a:t>
            </a:fld>
            <a:endParaRPr lang="es-ES"/>
          </a:p>
        </p:txBody>
      </p:sp>
      <p:pic>
        <p:nvPicPr>
          <p:cNvPr id="2050" name="Picture 2" descr="Resultado de imagen para robots manipulador manu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571750"/>
            <a:ext cx="1971579" cy="1842597"/>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539552" y="756772"/>
            <a:ext cx="7848872" cy="1323439"/>
          </a:xfrm>
          <a:prstGeom prst="rect">
            <a:avLst/>
          </a:prstGeom>
          <a:noFill/>
        </p:spPr>
        <p:txBody>
          <a:bodyPr wrap="square" rtlCol="0">
            <a:spAutoFit/>
          </a:bodyPr>
          <a:lstStyle/>
          <a:p>
            <a:pPr algn="ctr"/>
            <a:r>
              <a:rPr lang="es-MX" sz="2000" b="1" dirty="0" smtClean="0"/>
              <a:t>Robot manipulador manual</a:t>
            </a:r>
          </a:p>
          <a:p>
            <a:pPr algn="ctr"/>
            <a:endParaRPr lang="es-MX" sz="2000" b="1" dirty="0"/>
          </a:p>
          <a:p>
            <a:pPr algn="just"/>
            <a:r>
              <a:rPr lang="es-MX" sz="2000" dirty="0" smtClean="0"/>
              <a:t>Estos robots son controlados de manera manual, por ejemplo para mover piezas pesadas, o sustancias peligrosas.</a:t>
            </a:r>
            <a:endParaRPr lang="es-MX" sz="2000" dirty="0"/>
          </a:p>
        </p:txBody>
      </p:sp>
      <p:sp>
        <p:nvSpPr>
          <p:cNvPr id="5" name="CuadroTexto 4">
            <a:extLst>
              <a:ext uri="{FF2B5EF4-FFF2-40B4-BE49-F238E27FC236}">
                <a16:creationId xmlns="" xmlns:a16="http://schemas.microsoft.com/office/drawing/2014/main" id="{DB9ACD14-CDD7-4C50-9F5E-7515972D5236}"/>
              </a:ext>
            </a:extLst>
          </p:cNvPr>
          <p:cNvSpPr txBox="1"/>
          <p:nvPr/>
        </p:nvSpPr>
        <p:spPr>
          <a:xfrm>
            <a:off x="4139952" y="4371950"/>
            <a:ext cx="1296144" cy="369332"/>
          </a:xfrm>
          <a:prstGeom prst="rect">
            <a:avLst/>
          </a:prstGeom>
          <a:noFill/>
        </p:spPr>
        <p:txBody>
          <a:bodyPr wrap="square" rtlCol="0">
            <a:spAutoFit/>
          </a:bodyPr>
          <a:lstStyle/>
          <a:p>
            <a:r>
              <a:rPr lang="es-MX" dirty="0"/>
              <a:t>Figura </a:t>
            </a:r>
            <a:r>
              <a:rPr lang="es-MX" dirty="0" smtClean="0"/>
              <a:t>31</a:t>
            </a:r>
            <a:endParaRPr lang="es-MX" dirty="0"/>
          </a:p>
        </p:txBody>
      </p:sp>
    </p:spTree>
    <p:extLst>
      <p:ext uri="{BB962C8B-B14F-4D97-AF65-F5344CB8AC3E}">
        <p14:creationId xmlns:p14="http://schemas.microsoft.com/office/powerpoint/2010/main" val="2964289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99592" y="369224"/>
            <a:ext cx="7055380" cy="1050398"/>
          </a:xfrm>
        </p:spPr>
        <p:txBody>
          <a:bodyPr/>
          <a:lstStyle/>
          <a:p>
            <a:pPr algn="ctr"/>
            <a:r>
              <a:rPr lang="es-MX" dirty="0"/>
              <a:t>Guion Explicativo </a:t>
            </a:r>
          </a:p>
        </p:txBody>
      </p:sp>
      <p:sp>
        <p:nvSpPr>
          <p:cNvPr id="4" name="3 Rectángulo"/>
          <p:cNvSpPr/>
          <p:nvPr/>
        </p:nvSpPr>
        <p:spPr>
          <a:xfrm>
            <a:off x="607222" y="1419622"/>
            <a:ext cx="7992888" cy="2677656"/>
          </a:xfrm>
          <a:prstGeom prst="rect">
            <a:avLst/>
          </a:prstGeom>
        </p:spPr>
        <p:txBody>
          <a:bodyPr wrap="square">
            <a:spAutoFit/>
          </a:bodyPr>
          <a:lstStyle/>
          <a:p>
            <a:pPr algn="just"/>
            <a:r>
              <a:rPr lang="es-MX" sz="2400" dirty="0"/>
              <a:t>El presente material didáctico esta diseñado como apoyo a la asignatura de Fundamentos de Robótica, para que los alumnos de Ingeniería en Computación comprendan los conceptos básicos de la robótica de </a:t>
            </a:r>
            <a:r>
              <a:rPr lang="es-MX" sz="2400" dirty="0" smtClean="0"/>
              <a:t>manipuladores, y para ello se hará uso de películas que ayuden a visualizar dichos conceptos.</a:t>
            </a:r>
            <a:endParaRPr lang="es-MX" sz="2400"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4</a:t>
            </a:fld>
            <a:endParaRPr lang="es-ES"/>
          </a:p>
        </p:txBody>
      </p:sp>
    </p:spTree>
    <p:extLst>
      <p:ext uri="{BB962C8B-B14F-4D97-AF65-F5344CB8AC3E}">
        <p14:creationId xmlns:p14="http://schemas.microsoft.com/office/powerpoint/2010/main" val="6580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40</a:t>
            </a:fld>
            <a:endParaRPr lang="es-ES"/>
          </a:p>
        </p:txBody>
      </p:sp>
      <p:sp>
        <p:nvSpPr>
          <p:cNvPr id="3" name="2 CuadroTexto"/>
          <p:cNvSpPr txBox="1"/>
          <p:nvPr/>
        </p:nvSpPr>
        <p:spPr>
          <a:xfrm>
            <a:off x="755576" y="756772"/>
            <a:ext cx="7632848" cy="1631216"/>
          </a:xfrm>
          <a:prstGeom prst="rect">
            <a:avLst/>
          </a:prstGeom>
          <a:noFill/>
        </p:spPr>
        <p:txBody>
          <a:bodyPr wrap="square" rtlCol="0">
            <a:spAutoFit/>
          </a:bodyPr>
          <a:lstStyle/>
          <a:p>
            <a:pPr algn="ctr"/>
            <a:r>
              <a:rPr lang="es-MX" sz="2000" b="1" dirty="0" smtClean="0"/>
              <a:t>Robot manipulador de secuencia fija</a:t>
            </a:r>
          </a:p>
          <a:p>
            <a:pPr algn="ctr"/>
            <a:endParaRPr lang="es-MX" sz="2000" b="1" dirty="0"/>
          </a:p>
          <a:p>
            <a:pPr algn="just"/>
            <a:r>
              <a:rPr lang="es-MX" sz="2000" dirty="0" smtClean="0"/>
              <a:t>Estos robots son controlados a través de un programa previamente establecido y que hará que el robot realice la misma actividad durante tiempos prolongados.</a:t>
            </a:r>
            <a:endParaRPr lang="es-MX" sz="2000" dirty="0"/>
          </a:p>
        </p:txBody>
      </p:sp>
      <p:pic>
        <p:nvPicPr>
          <p:cNvPr id="3074" name="Picture 2" descr="Resultado de imagen para robots manipulador de secuencia fi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2499742"/>
            <a:ext cx="2350418" cy="2017526"/>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4">
            <a:extLst>
              <a:ext uri="{FF2B5EF4-FFF2-40B4-BE49-F238E27FC236}">
                <a16:creationId xmlns="" xmlns:a16="http://schemas.microsoft.com/office/drawing/2014/main" id="{DB9ACD14-CDD7-4C50-9F5E-7515972D5236}"/>
              </a:ext>
            </a:extLst>
          </p:cNvPr>
          <p:cNvSpPr txBox="1"/>
          <p:nvPr/>
        </p:nvSpPr>
        <p:spPr>
          <a:xfrm>
            <a:off x="4211960" y="4486733"/>
            <a:ext cx="1296144" cy="369332"/>
          </a:xfrm>
          <a:prstGeom prst="rect">
            <a:avLst/>
          </a:prstGeom>
          <a:noFill/>
        </p:spPr>
        <p:txBody>
          <a:bodyPr wrap="square" rtlCol="0">
            <a:spAutoFit/>
          </a:bodyPr>
          <a:lstStyle/>
          <a:p>
            <a:r>
              <a:rPr lang="es-MX" dirty="0"/>
              <a:t>Figura </a:t>
            </a:r>
            <a:r>
              <a:rPr lang="es-MX" dirty="0" smtClean="0"/>
              <a:t>32</a:t>
            </a:r>
            <a:endParaRPr lang="es-MX" dirty="0"/>
          </a:p>
        </p:txBody>
      </p:sp>
    </p:spTree>
    <p:extLst>
      <p:ext uri="{BB962C8B-B14F-4D97-AF65-F5344CB8AC3E}">
        <p14:creationId xmlns:p14="http://schemas.microsoft.com/office/powerpoint/2010/main" val="18867981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41</a:t>
            </a:fld>
            <a:endParaRPr lang="es-ES"/>
          </a:p>
        </p:txBody>
      </p:sp>
      <p:sp>
        <p:nvSpPr>
          <p:cNvPr id="3" name="2 CuadroTexto"/>
          <p:cNvSpPr txBox="1"/>
          <p:nvPr/>
        </p:nvSpPr>
        <p:spPr>
          <a:xfrm>
            <a:off x="755576" y="756772"/>
            <a:ext cx="7632848" cy="1631216"/>
          </a:xfrm>
          <a:prstGeom prst="rect">
            <a:avLst/>
          </a:prstGeom>
          <a:noFill/>
        </p:spPr>
        <p:txBody>
          <a:bodyPr wrap="square" rtlCol="0">
            <a:spAutoFit/>
          </a:bodyPr>
          <a:lstStyle/>
          <a:p>
            <a:pPr algn="ctr"/>
            <a:r>
              <a:rPr lang="es-MX" sz="2000" b="1" dirty="0" smtClean="0"/>
              <a:t>Robot manipulador de secuencia variable</a:t>
            </a:r>
          </a:p>
          <a:p>
            <a:pPr algn="ctr"/>
            <a:endParaRPr lang="es-MX" sz="2000" b="1" dirty="0"/>
          </a:p>
          <a:p>
            <a:pPr algn="just"/>
            <a:r>
              <a:rPr lang="es-MX" sz="2000" dirty="0" smtClean="0"/>
              <a:t>Estos robots son controlados a través de programas previamente establecidos y que hará dos o más rutinas diversas dependiendo de los procesos que deba realizar.</a:t>
            </a:r>
            <a:endParaRPr lang="es-MX" sz="2000" dirty="0"/>
          </a:p>
        </p:txBody>
      </p:sp>
      <p:pic>
        <p:nvPicPr>
          <p:cNvPr id="4098" name="Picture 2" descr="Resultado de imagen para robots manipulador de secuencia variab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3327" y="2643758"/>
            <a:ext cx="2837346" cy="1886533"/>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4">
            <a:extLst>
              <a:ext uri="{FF2B5EF4-FFF2-40B4-BE49-F238E27FC236}">
                <a16:creationId xmlns="" xmlns:a16="http://schemas.microsoft.com/office/drawing/2014/main" id="{DB9ACD14-CDD7-4C50-9F5E-7515972D5236}"/>
              </a:ext>
            </a:extLst>
          </p:cNvPr>
          <p:cNvSpPr txBox="1"/>
          <p:nvPr/>
        </p:nvSpPr>
        <p:spPr>
          <a:xfrm>
            <a:off x="4211960" y="4515966"/>
            <a:ext cx="1296144" cy="369332"/>
          </a:xfrm>
          <a:prstGeom prst="rect">
            <a:avLst/>
          </a:prstGeom>
          <a:noFill/>
        </p:spPr>
        <p:txBody>
          <a:bodyPr wrap="square" rtlCol="0">
            <a:spAutoFit/>
          </a:bodyPr>
          <a:lstStyle/>
          <a:p>
            <a:r>
              <a:rPr lang="es-MX" dirty="0"/>
              <a:t>Figura </a:t>
            </a:r>
            <a:r>
              <a:rPr lang="es-MX" dirty="0" smtClean="0"/>
              <a:t>33</a:t>
            </a:r>
            <a:endParaRPr lang="es-MX" dirty="0"/>
          </a:p>
        </p:txBody>
      </p:sp>
    </p:spTree>
    <p:extLst>
      <p:ext uri="{BB962C8B-B14F-4D97-AF65-F5344CB8AC3E}">
        <p14:creationId xmlns:p14="http://schemas.microsoft.com/office/powerpoint/2010/main" val="223089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1059583"/>
            <a:ext cx="8712968" cy="1296144"/>
          </a:xfrm>
        </p:spPr>
        <p:txBody>
          <a:bodyPr>
            <a:normAutofit fontScale="85000" lnSpcReduction="20000"/>
          </a:bodyPr>
          <a:lstStyle/>
          <a:p>
            <a:pPr marL="0" indent="0" algn="ctr">
              <a:buNone/>
            </a:pPr>
            <a:r>
              <a:rPr lang="es-MX" sz="3200" b="1" dirty="0" smtClean="0"/>
              <a:t>Robots </a:t>
            </a:r>
            <a:r>
              <a:rPr lang="es-MX" sz="3200" b="1" dirty="0"/>
              <a:t>Industriales.</a:t>
            </a:r>
          </a:p>
          <a:p>
            <a:pPr marL="0" indent="0" algn="just">
              <a:buNone/>
            </a:pPr>
            <a:r>
              <a:rPr lang="es-MX" sz="2400" dirty="0">
                <a:cs typeface="Arial" pitchFamily="34" charset="0"/>
              </a:rPr>
              <a:t>Se utilizan para la realización de los procesos de manipulación o fabricación en línea</a:t>
            </a:r>
            <a:r>
              <a:rPr lang="es-MX" sz="2400" dirty="0" smtClean="0">
                <a:cs typeface="Arial" pitchFamily="34" charset="0"/>
              </a:rPr>
              <a:t>. En estos robots pueden estar los tres tipos de control (manual, secuencia fija y secuencia variable).</a:t>
            </a:r>
            <a:endParaRPr lang="es-MX" sz="2400" dirty="0"/>
          </a:p>
        </p:txBody>
      </p:sp>
      <p:pic>
        <p:nvPicPr>
          <p:cNvPr id="4" name="Picture 6" descr="http://static.eluniversal.com/2012/03/05/produccion-autos.jpg.520.360.thum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517744"/>
            <a:ext cx="4555520" cy="2214246"/>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42</a:t>
            </a:fld>
            <a:endParaRPr lang="es-ES"/>
          </a:p>
        </p:txBody>
      </p:sp>
      <p:sp>
        <p:nvSpPr>
          <p:cNvPr id="5" name="CuadroTexto 4">
            <a:extLst>
              <a:ext uri="{FF2B5EF4-FFF2-40B4-BE49-F238E27FC236}">
                <a16:creationId xmlns="" xmlns:a16="http://schemas.microsoft.com/office/drawing/2014/main" id="{FF5D3A43-8367-4E0D-8846-45BF4F3B617E}"/>
              </a:ext>
            </a:extLst>
          </p:cNvPr>
          <p:cNvSpPr txBox="1"/>
          <p:nvPr/>
        </p:nvSpPr>
        <p:spPr>
          <a:xfrm>
            <a:off x="7059086" y="3723878"/>
            <a:ext cx="1296144" cy="369332"/>
          </a:xfrm>
          <a:prstGeom prst="rect">
            <a:avLst/>
          </a:prstGeom>
          <a:noFill/>
        </p:spPr>
        <p:txBody>
          <a:bodyPr wrap="square" rtlCol="0">
            <a:spAutoFit/>
          </a:bodyPr>
          <a:lstStyle/>
          <a:p>
            <a:r>
              <a:rPr lang="es-MX" dirty="0"/>
              <a:t>Figura </a:t>
            </a:r>
            <a:r>
              <a:rPr lang="es-MX" dirty="0" smtClean="0"/>
              <a:t>34</a:t>
            </a:r>
            <a:endParaRPr lang="es-MX" dirty="0"/>
          </a:p>
        </p:txBody>
      </p:sp>
      <p:sp>
        <p:nvSpPr>
          <p:cNvPr id="6" name="5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7283391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465517"/>
            <a:ext cx="8229600" cy="3394472"/>
          </a:xfrm>
        </p:spPr>
        <p:txBody>
          <a:bodyPr/>
          <a:lstStyle/>
          <a:p>
            <a:pPr marL="0" indent="0" algn="ctr">
              <a:buNone/>
            </a:pPr>
            <a:r>
              <a:rPr lang="es-MX" sz="3200" b="1" dirty="0" smtClean="0"/>
              <a:t>Robots </a:t>
            </a:r>
            <a:r>
              <a:rPr lang="es-MX" sz="3200" b="1" dirty="0"/>
              <a:t>Móviles. </a:t>
            </a:r>
          </a:p>
          <a:p>
            <a:pPr marL="0" indent="0" algn="just">
              <a:buNone/>
            </a:pPr>
            <a:r>
              <a:rPr lang="es-MX" dirty="0"/>
              <a:t>Estos robots cuentan con orugas, ruedas o patas que les permiten desplazarse de acuerdo a una programación dada</a:t>
            </a:r>
            <a:r>
              <a:rPr lang="es-MX" dirty="0" smtClean="0"/>
              <a:t>. </a:t>
            </a:r>
            <a:r>
              <a:rPr lang="es-MX" dirty="0">
                <a:cs typeface="Arial" pitchFamily="34" charset="0"/>
              </a:rPr>
              <a:t>En estos robots pueden estar los tres tipos de control (manual, secuencia fija y secuencia variable).</a:t>
            </a:r>
            <a:endParaRPr lang="es-MX" dirty="0"/>
          </a:p>
          <a:p>
            <a:pPr marL="0" indent="0" algn="just">
              <a:buNone/>
            </a:pPr>
            <a:endParaRPr lang="es-MX" dirty="0"/>
          </a:p>
        </p:txBody>
      </p:sp>
      <p:pic>
        <p:nvPicPr>
          <p:cNvPr id="4" name="Picture 2" descr="http://www.rsstecnologia.com/wp-content/uploads/2011/01/988d94e3fb95x3551.jp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460136"/>
            <a:ext cx="5068958" cy="22682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robots10.galeon.com/moviles_archivos/image0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2463738"/>
            <a:ext cx="2628900" cy="2300288"/>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43</a:t>
            </a:fld>
            <a:endParaRPr lang="es-ES"/>
          </a:p>
        </p:txBody>
      </p:sp>
      <p:sp>
        <p:nvSpPr>
          <p:cNvPr id="6" name="CuadroTexto 5">
            <a:extLst>
              <a:ext uri="{FF2B5EF4-FFF2-40B4-BE49-F238E27FC236}">
                <a16:creationId xmlns="" xmlns:a16="http://schemas.microsoft.com/office/drawing/2014/main" id="{3204154C-F8A5-4B35-AB3A-DE7F949125ED}"/>
              </a:ext>
            </a:extLst>
          </p:cNvPr>
          <p:cNvSpPr txBox="1"/>
          <p:nvPr/>
        </p:nvSpPr>
        <p:spPr>
          <a:xfrm>
            <a:off x="2627784" y="4728388"/>
            <a:ext cx="1296144" cy="369332"/>
          </a:xfrm>
          <a:prstGeom prst="rect">
            <a:avLst/>
          </a:prstGeom>
          <a:noFill/>
        </p:spPr>
        <p:txBody>
          <a:bodyPr wrap="square" rtlCol="0">
            <a:spAutoFit/>
          </a:bodyPr>
          <a:lstStyle/>
          <a:p>
            <a:r>
              <a:rPr lang="es-MX" dirty="0"/>
              <a:t>Figura </a:t>
            </a:r>
            <a:r>
              <a:rPr lang="es-MX" dirty="0" smtClean="0"/>
              <a:t>35</a:t>
            </a:r>
            <a:endParaRPr lang="es-MX" dirty="0"/>
          </a:p>
        </p:txBody>
      </p:sp>
      <p:sp>
        <p:nvSpPr>
          <p:cNvPr id="7" name="CuadroTexto 6">
            <a:extLst>
              <a:ext uri="{FF2B5EF4-FFF2-40B4-BE49-F238E27FC236}">
                <a16:creationId xmlns="" xmlns:a16="http://schemas.microsoft.com/office/drawing/2014/main" id="{D725FC1F-9B22-43F0-941D-7EB89C99132F}"/>
              </a:ext>
            </a:extLst>
          </p:cNvPr>
          <p:cNvSpPr txBox="1"/>
          <p:nvPr/>
        </p:nvSpPr>
        <p:spPr>
          <a:xfrm>
            <a:off x="7038578" y="4757782"/>
            <a:ext cx="1296144" cy="369332"/>
          </a:xfrm>
          <a:prstGeom prst="rect">
            <a:avLst/>
          </a:prstGeom>
          <a:noFill/>
        </p:spPr>
        <p:txBody>
          <a:bodyPr wrap="square" rtlCol="0">
            <a:spAutoFit/>
          </a:bodyPr>
          <a:lstStyle/>
          <a:p>
            <a:r>
              <a:rPr lang="es-MX" dirty="0"/>
              <a:t>Figura </a:t>
            </a:r>
            <a:r>
              <a:rPr lang="es-MX" dirty="0" smtClean="0"/>
              <a:t>36</a:t>
            </a:r>
            <a:endParaRPr lang="es-MX" dirty="0"/>
          </a:p>
        </p:txBody>
      </p:sp>
      <p:sp>
        <p:nvSpPr>
          <p:cNvPr id="8" name="7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21101423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1520" y="303499"/>
            <a:ext cx="8784976" cy="3394472"/>
          </a:xfrm>
        </p:spPr>
        <p:txBody>
          <a:bodyPr/>
          <a:lstStyle/>
          <a:p>
            <a:pPr marL="0" indent="0" algn="ctr">
              <a:buNone/>
            </a:pPr>
            <a:r>
              <a:rPr lang="es-MX" sz="3200" b="1" dirty="0" smtClean="0"/>
              <a:t>Robots </a:t>
            </a:r>
            <a:r>
              <a:rPr lang="es-MX" sz="3200" b="1" dirty="0"/>
              <a:t>Teleoperados.</a:t>
            </a:r>
          </a:p>
          <a:p>
            <a:pPr marL="0" indent="0" algn="just">
              <a:buNone/>
            </a:pPr>
            <a:r>
              <a:rPr lang="es-MX" dirty="0"/>
              <a:t>Son controlados de manera remota por un operador humano. Se los utiliza en situaciones extremas como la desactivación de una bomba o bien, para manipular residuos </a:t>
            </a:r>
            <a:r>
              <a:rPr lang="es-MX" dirty="0" smtClean="0"/>
              <a:t>tóxicos </a:t>
            </a:r>
            <a:r>
              <a:rPr lang="es-MX" dirty="0">
                <a:cs typeface="Arial" pitchFamily="34" charset="0"/>
              </a:rPr>
              <a:t>En estos robots pueden estar </a:t>
            </a:r>
            <a:r>
              <a:rPr lang="es-MX" dirty="0" smtClean="0">
                <a:cs typeface="Arial" pitchFamily="34" charset="0"/>
              </a:rPr>
              <a:t>dos </a:t>
            </a:r>
            <a:r>
              <a:rPr lang="es-MX" dirty="0">
                <a:cs typeface="Arial" pitchFamily="34" charset="0"/>
              </a:rPr>
              <a:t>tipos de control (</a:t>
            </a:r>
            <a:r>
              <a:rPr lang="es-MX" dirty="0" smtClean="0">
                <a:cs typeface="Arial" pitchFamily="34" charset="0"/>
              </a:rPr>
              <a:t>manual </a:t>
            </a:r>
            <a:r>
              <a:rPr lang="es-MX" dirty="0">
                <a:cs typeface="Arial" pitchFamily="34" charset="0"/>
              </a:rPr>
              <a:t>y secuencia variable).</a:t>
            </a:r>
            <a:endParaRPr lang="es-MX" dirty="0"/>
          </a:p>
          <a:p>
            <a:pPr marL="0" indent="0" algn="just">
              <a:buNone/>
            </a:pPr>
            <a:r>
              <a:rPr lang="es-MX" dirty="0" smtClean="0"/>
              <a:t>.</a:t>
            </a:r>
            <a:endParaRPr lang="es-MX" b="1" dirty="0"/>
          </a:p>
          <a:p>
            <a:pPr marL="0" indent="0">
              <a:buNone/>
            </a:pPr>
            <a:endParaRPr lang="es-MX" dirty="0"/>
          </a:p>
        </p:txBody>
      </p:sp>
      <p:pic>
        <p:nvPicPr>
          <p:cNvPr id="4" name="Picture 2" descr="http://t1.gstatic.com/images?q=tbn:ANd9GcRtrDzlid2wLbaSnzN4AbyyRnu6YrSsYuIh05m_zyWkqFkZjAOQk-sWtNY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3172" y="2499742"/>
            <a:ext cx="3944677" cy="2168067"/>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44</a:t>
            </a:fld>
            <a:endParaRPr lang="es-ES"/>
          </a:p>
        </p:txBody>
      </p:sp>
      <p:sp>
        <p:nvSpPr>
          <p:cNvPr id="5" name="CuadroTexto 4">
            <a:extLst>
              <a:ext uri="{FF2B5EF4-FFF2-40B4-BE49-F238E27FC236}">
                <a16:creationId xmlns="" xmlns:a16="http://schemas.microsoft.com/office/drawing/2014/main" id="{5152A1C3-880F-443A-BFCB-F44218D9EDF1}"/>
              </a:ext>
            </a:extLst>
          </p:cNvPr>
          <p:cNvSpPr txBox="1"/>
          <p:nvPr/>
        </p:nvSpPr>
        <p:spPr>
          <a:xfrm>
            <a:off x="7157647" y="3654546"/>
            <a:ext cx="1296144" cy="369332"/>
          </a:xfrm>
          <a:prstGeom prst="rect">
            <a:avLst/>
          </a:prstGeom>
          <a:noFill/>
        </p:spPr>
        <p:txBody>
          <a:bodyPr wrap="square" rtlCol="0">
            <a:spAutoFit/>
          </a:bodyPr>
          <a:lstStyle/>
          <a:p>
            <a:r>
              <a:rPr lang="es-MX" dirty="0"/>
              <a:t>Figura </a:t>
            </a:r>
            <a:r>
              <a:rPr lang="es-MX" dirty="0" smtClean="0"/>
              <a:t>37</a:t>
            </a:r>
            <a:endParaRPr lang="es-MX" dirty="0"/>
          </a:p>
        </p:txBody>
      </p:sp>
      <p:sp>
        <p:nvSpPr>
          <p:cNvPr id="6" name="5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1700057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249493"/>
            <a:ext cx="8064896" cy="3394472"/>
          </a:xfrm>
        </p:spPr>
        <p:txBody>
          <a:bodyPr/>
          <a:lstStyle/>
          <a:p>
            <a:pPr marL="0" indent="0" algn="ctr">
              <a:buNone/>
            </a:pPr>
            <a:r>
              <a:rPr lang="es-MX" sz="3200" b="1" dirty="0" smtClean="0"/>
              <a:t>Robots </a:t>
            </a:r>
            <a:r>
              <a:rPr lang="es-MX" sz="3200" b="1" dirty="0"/>
              <a:t>Médicos.</a:t>
            </a:r>
          </a:p>
          <a:p>
            <a:pPr marL="0" indent="0" algn="just">
              <a:buNone/>
            </a:pPr>
            <a:r>
              <a:rPr lang="es-MX" dirty="0"/>
              <a:t>Destinados a la realización de intervenciones quirúrgicas  y </a:t>
            </a:r>
            <a:r>
              <a:rPr lang="es-MX" dirty="0" smtClean="0"/>
              <a:t>prótesis </a:t>
            </a:r>
            <a:r>
              <a:rPr lang="es-MX" dirty="0">
                <a:cs typeface="Arial" pitchFamily="34" charset="0"/>
              </a:rPr>
              <a:t>En estos robots pueden estar los tres tipos de control (manual, secuencia fija y secuencia variable).</a:t>
            </a:r>
            <a:endParaRPr lang="es-MX" dirty="0"/>
          </a:p>
          <a:p>
            <a:pPr marL="0" indent="0" algn="just">
              <a:buNone/>
            </a:pPr>
            <a:r>
              <a:rPr lang="es-MX" dirty="0" smtClean="0"/>
              <a:t>.</a:t>
            </a:r>
            <a:endParaRPr lang="es-MX" dirty="0"/>
          </a:p>
          <a:p>
            <a:pPr marL="0" indent="0">
              <a:buNone/>
            </a:pPr>
            <a:endParaRPr lang="es-MX" dirty="0"/>
          </a:p>
        </p:txBody>
      </p:sp>
      <p:pic>
        <p:nvPicPr>
          <p:cNvPr id="4" name="Picture 4" descr="http://usuarios.multimania.es/sparta/hpbimg/robot.biotec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995686"/>
            <a:ext cx="2436345" cy="249335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c0364889.cdn2.cloudfiles.rackspacecloud.com/wp-content/uploads/2010/02/cirugia-robotic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923678"/>
            <a:ext cx="3628355" cy="2815103"/>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45</a:t>
            </a:fld>
            <a:endParaRPr lang="es-ES"/>
          </a:p>
        </p:txBody>
      </p:sp>
      <p:sp>
        <p:nvSpPr>
          <p:cNvPr id="6" name="CuadroTexto 5">
            <a:extLst>
              <a:ext uri="{FF2B5EF4-FFF2-40B4-BE49-F238E27FC236}">
                <a16:creationId xmlns="" xmlns:a16="http://schemas.microsoft.com/office/drawing/2014/main" id="{A4A7594A-1E0C-4C69-9E3B-D5AAA4F13BB4}"/>
              </a:ext>
            </a:extLst>
          </p:cNvPr>
          <p:cNvSpPr txBox="1"/>
          <p:nvPr/>
        </p:nvSpPr>
        <p:spPr>
          <a:xfrm>
            <a:off x="1757724" y="4669274"/>
            <a:ext cx="1296144" cy="369332"/>
          </a:xfrm>
          <a:prstGeom prst="rect">
            <a:avLst/>
          </a:prstGeom>
          <a:noFill/>
        </p:spPr>
        <p:txBody>
          <a:bodyPr wrap="square" rtlCol="0">
            <a:spAutoFit/>
          </a:bodyPr>
          <a:lstStyle/>
          <a:p>
            <a:r>
              <a:rPr lang="es-MX" dirty="0"/>
              <a:t>Figura </a:t>
            </a:r>
            <a:r>
              <a:rPr lang="es-MX" dirty="0" smtClean="0"/>
              <a:t>38</a:t>
            </a:r>
            <a:endParaRPr lang="es-MX" dirty="0"/>
          </a:p>
        </p:txBody>
      </p:sp>
      <p:sp>
        <p:nvSpPr>
          <p:cNvPr id="7" name="CuadroTexto 6">
            <a:extLst>
              <a:ext uri="{FF2B5EF4-FFF2-40B4-BE49-F238E27FC236}">
                <a16:creationId xmlns="" xmlns:a16="http://schemas.microsoft.com/office/drawing/2014/main" id="{5ACBB519-E7B5-43C3-9114-411E6DEDCD25}"/>
              </a:ext>
            </a:extLst>
          </p:cNvPr>
          <p:cNvSpPr txBox="1"/>
          <p:nvPr/>
        </p:nvSpPr>
        <p:spPr>
          <a:xfrm>
            <a:off x="6156176" y="4711901"/>
            <a:ext cx="1296144" cy="369332"/>
          </a:xfrm>
          <a:prstGeom prst="rect">
            <a:avLst/>
          </a:prstGeom>
          <a:noFill/>
        </p:spPr>
        <p:txBody>
          <a:bodyPr wrap="square" rtlCol="0">
            <a:spAutoFit/>
          </a:bodyPr>
          <a:lstStyle/>
          <a:p>
            <a:r>
              <a:rPr lang="es-MX" dirty="0"/>
              <a:t>Figura </a:t>
            </a:r>
            <a:r>
              <a:rPr lang="es-MX" dirty="0" smtClean="0"/>
              <a:t>39</a:t>
            </a:r>
            <a:endParaRPr lang="es-MX" dirty="0"/>
          </a:p>
        </p:txBody>
      </p:sp>
      <p:sp>
        <p:nvSpPr>
          <p:cNvPr id="8" name="7 Rectángulo"/>
          <p:cNvSpPr/>
          <p:nvPr/>
        </p:nvSpPr>
        <p:spPr>
          <a:xfrm>
            <a:off x="4932040" y="128544"/>
            <a:ext cx="2890535" cy="307777"/>
          </a:xfrm>
          <a:prstGeom prst="rect">
            <a:avLst/>
          </a:prstGeom>
        </p:spPr>
        <p:txBody>
          <a:bodyPr wrap="none">
            <a:spAutoFit/>
          </a:bodyPr>
          <a:lstStyle/>
          <a:p>
            <a:r>
              <a:rPr lang="es-MX" sz="1400" b="1" dirty="0"/>
              <a:t>Tipos de Robots Manipuladores</a:t>
            </a:r>
            <a:endParaRPr lang="es-MX" sz="1400" dirty="0"/>
          </a:p>
        </p:txBody>
      </p:sp>
    </p:spTree>
    <p:extLst>
      <p:ext uri="{BB962C8B-B14F-4D97-AF65-F5344CB8AC3E}">
        <p14:creationId xmlns:p14="http://schemas.microsoft.com/office/powerpoint/2010/main" val="7327644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843558"/>
            <a:ext cx="7416824" cy="1050398"/>
          </a:xfrm>
        </p:spPr>
        <p:txBody>
          <a:bodyPr>
            <a:normAutofit fontScale="90000"/>
          </a:bodyPr>
          <a:lstStyle/>
          <a:p>
            <a:pPr algn="ctr"/>
            <a:r>
              <a:rPr lang="es-MX" b="1" dirty="0" smtClean="0"/>
              <a:t>5. Aspectos </a:t>
            </a:r>
            <a:r>
              <a:rPr lang="es-MX" b="1" dirty="0"/>
              <a:t>de Seguridad y Normas en Robótica </a:t>
            </a:r>
            <a:br>
              <a:rPr lang="es-MX" b="1" dirty="0"/>
            </a:br>
            <a:endParaRPr lang="es-MX" b="1" dirty="0"/>
          </a:p>
        </p:txBody>
      </p:sp>
      <p:pic>
        <p:nvPicPr>
          <p:cNvPr id="921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028" t="4704" r="8462" b="9167"/>
          <a:stretch/>
        </p:blipFill>
        <p:spPr bwMode="auto">
          <a:xfrm>
            <a:off x="2785492" y="2139702"/>
            <a:ext cx="3861048" cy="2361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p:txBody>
          <a:bodyPr/>
          <a:lstStyle/>
          <a:p>
            <a:fld id="{E935DEB7-E411-41C8-A9D4-5723C0E03590}" type="slidenum">
              <a:rPr lang="es-ES" smtClean="0"/>
              <a:pPr/>
              <a:t>46</a:t>
            </a:fld>
            <a:endParaRPr lang="es-ES"/>
          </a:p>
        </p:txBody>
      </p:sp>
      <p:sp>
        <p:nvSpPr>
          <p:cNvPr id="5" name="CuadroTexto 4">
            <a:extLst>
              <a:ext uri="{FF2B5EF4-FFF2-40B4-BE49-F238E27FC236}">
                <a16:creationId xmlns="" xmlns:a16="http://schemas.microsoft.com/office/drawing/2014/main" id="{C3C99BDD-B4F7-489E-920A-389B52FFE76A}"/>
              </a:ext>
            </a:extLst>
          </p:cNvPr>
          <p:cNvSpPr txBox="1"/>
          <p:nvPr/>
        </p:nvSpPr>
        <p:spPr>
          <a:xfrm>
            <a:off x="4175956" y="4562646"/>
            <a:ext cx="1296144" cy="369332"/>
          </a:xfrm>
          <a:prstGeom prst="rect">
            <a:avLst/>
          </a:prstGeom>
          <a:noFill/>
        </p:spPr>
        <p:txBody>
          <a:bodyPr wrap="square" rtlCol="0">
            <a:spAutoFit/>
          </a:bodyPr>
          <a:lstStyle/>
          <a:p>
            <a:r>
              <a:rPr lang="es-MX" dirty="0"/>
              <a:t>Figura </a:t>
            </a:r>
            <a:r>
              <a:rPr lang="es-MX" dirty="0" smtClean="0"/>
              <a:t>40</a:t>
            </a:r>
            <a:endParaRPr lang="es-MX" dirty="0"/>
          </a:p>
        </p:txBody>
      </p:sp>
    </p:spTree>
    <p:extLst>
      <p:ext uri="{BB962C8B-B14F-4D97-AF65-F5344CB8AC3E}">
        <p14:creationId xmlns:p14="http://schemas.microsoft.com/office/powerpoint/2010/main" val="11857344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47</a:t>
            </a:fld>
            <a:endParaRPr lang="es-ES"/>
          </a:p>
        </p:txBody>
      </p:sp>
      <p:sp>
        <p:nvSpPr>
          <p:cNvPr id="3" name="2 CuadroTexto"/>
          <p:cNvSpPr txBox="1"/>
          <p:nvPr/>
        </p:nvSpPr>
        <p:spPr>
          <a:xfrm>
            <a:off x="467544" y="411510"/>
            <a:ext cx="7560840" cy="523220"/>
          </a:xfrm>
          <a:prstGeom prst="rect">
            <a:avLst/>
          </a:prstGeom>
          <a:noFill/>
        </p:spPr>
        <p:txBody>
          <a:bodyPr wrap="square" rtlCol="0">
            <a:spAutoFit/>
          </a:bodyPr>
          <a:lstStyle/>
          <a:p>
            <a:pPr algn="ctr"/>
            <a:r>
              <a:rPr lang="es-MX" sz="2800" dirty="0" smtClean="0"/>
              <a:t>Organizaciones de Robótica en el Mundo</a:t>
            </a:r>
            <a:endParaRPr lang="es-MX" sz="2800" dirty="0"/>
          </a:p>
        </p:txBody>
      </p:sp>
      <p:sp>
        <p:nvSpPr>
          <p:cNvPr id="4" name="3 CuadroTexto"/>
          <p:cNvSpPr txBox="1"/>
          <p:nvPr/>
        </p:nvSpPr>
        <p:spPr>
          <a:xfrm>
            <a:off x="452000" y="1275606"/>
            <a:ext cx="8352928" cy="2185214"/>
          </a:xfrm>
          <a:prstGeom prst="rect">
            <a:avLst/>
          </a:prstGeom>
          <a:noFill/>
        </p:spPr>
        <p:txBody>
          <a:bodyPr wrap="square" rtlCol="0">
            <a:spAutoFit/>
          </a:bodyPr>
          <a:lstStyle/>
          <a:p>
            <a:endParaRPr lang="es-MX" dirty="0" smtClean="0"/>
          </a:p>
          <a:p>
            <a:pPr algn="just"/>
            <a:r>
              <a:rPr lang="es-MX" sz="2000" dirty="0" smtClean="0"/>
              <a:t>La Federación Internacional de Robótica. Esta asociación aglutina a más de 15 asociaciones de todo el mundo incluyendo: Asociación </a:t>
            </a:r>
            <a:r>
              <a:rPr lang="es-MX" sz="2000" dirty="0"/>
              <a:t>Americana de </a:t>
            </a:r>
            <a:r>
              <a:rPr lang="es-MX" sz="2000" dirty="0" smtClean="0"/>
              <a:t>Robótica, Asociación </a:t>
            </a:r>
            <a:r>
              <a:rPr lang="es-MX" sz="2000" dirty="0"/>
              <a:t>Japonesa de </a:t>
            </a:r>
            <a:r>
              <a:rPr lang="es-MX" sz="2000" dirty="0" smtClean="0"/>
              <a:t>Robots, Asociación de Robótica y Automatización, etc. A través de ellos se crearon las leyes de la robótica. </a:t>
            </a:r>
            <a:endParaRPr lang="es-MX" sz="2000" dirty="0"/>
          </a:p>
          <a:p>
            <a:endParaRPr lang="es-MX" dirty="0"/>
          </a:p>
        </p:txBody>
      </p:sp>
    </p:spTree>
    <p:extLst>
      <p:ext uri="{BB962C8B-B14F-4D97-AF65-F5344CB8AC3E}">
        <p14:creationId xmlns:p14="http://schemas.microsoft.com/office/powerpoint/2010/main" val="5095908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395536" y="1707654"/>
            <a:ext cx="8229600" cy="2926421"/>
          </a:xfrm>
        </p:spPr>
        <p:txBody>
          <a:bodyPr>
            <a:normAutofit/>
          </a:bodyPr>
          <a:lstStyle/>
          <a:p>
            <a:pPr marL="514350" indent="-514350" algn="just">
              <a:buFont typeface="+mj-lt"/>
              <a:buAutoNum type="arabicPeriod"/>
            </a:pPr>
            <a:r>
              <a:rPr lang="es-MX" dirty="0"/>
              <a:t>Un robot no puede hacer daño a un ser humano o, por inacción, permitir que un ser humano sufra daño.</a:t>
            </a:r>
          </a:p>
          <a:p>
            <a:pPr marL="514350" indent="-514350" algn="just">
              <a:buFont typeface="+mj-lt"/>
              <a:buAutoNum type="arabicPeriod"/>
            </a:pPr>
            <a:r>
              <a:rPr lang="es-MX" dirty="0" smtClean="0"/>
              <a:t>Un </a:t>
            </a:r>
            <a:r>
              <a:rPr lang="es-MX" dirty="0"/>
              <a:t>robot debe obedecer las órdenes dadas por los seres humanos, excepto si estas órdenes entrasen en conflicto con la 1ª Ley.</a:t>
            </a:r>
          </a:p>
          <a:p>
            <a:pPr marL="0" indent="0">
              <a:buNone/>
            </a:pPr>
            <a:endParaRPr lang="es-MX" dirty="0"/>
          </a:p>
        </p:txBody>
      </p:sp>
      <p:sp>
        <p:nvSpPr>
          <p:cNvPr id="6" name="Título 1"/>
          <p:cNvSpPr txBox="1">
            <a:spLocks/>
          </p:cNvSpPr>
          <p:nvPr/>
        </p:nvSpPr>
        <p:spPr>
          <a:xfrm>
            <a:off x="539552" y="465516"/>
            <a:ext cx="8229600" cy="8572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dirty="0"/>
              <a:t>Leyes de la Robótica</a:t>
            </a:r>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48</a:t>
            </a:fld>
            <a:endParaRPr lang="es-ES"/>
          </a:p>
        </p:txBody>
      </p:sp>
    </p:spTree>
    <p:extLst>
      <p:ext uri="{BB962C8B-B14F-4D97-AF65-F5344CB8AC3E}">
        <p14:creationId xmlns:p14="http://schemas.microsoft.com/office/powerpoint/2010/main" val="18051134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539552" y="771550"/>
            <a:ext cx="8229600" cy="972108"/>
          </a:xfrm>
        </p:spPr>
        <p:txBody>
          <a:bodyPr>
            <a:normAutofit/>
          </a:bodyPr>
          <a:lstStyle/>
          <a:p>
            <a:pPr marL="0" indent="0" algn="just">
              <a:buNone/>
            </a:pPr>
            <a:r>
              <a:rPr lang="es-MX" dirty="0"/>
              <a:t>3. Un robot debe proteger su propia existencia en la medida en que esta protección no entre en conflicto con la 1ª o la 2ª Ley .</a:t>
            </a:r>
          </a:p>
          <a:p>
            <a:endParaRPr lang="es-MX" dirty="0"/>
          </a:p>
        </p:txBody>
      </p:sp>
      <p:pic>
        <p:nvPicPr>
          <p:cNvPr id="6" name="Picture 2" descr="http://ticrobotica.weebly.com/uploads/2/1/0/6/21066032/7455696_ori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1995686"/>
            <a:ext cx="345638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www.ro-botica.com/public/img/robot_wor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923678"/>
            <a:ext cx="2152650" cy="2814638"/>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E935DEB7-E411-41C8-A9D4-5723C0E03590}" type="slidenum">
              <a:rPr lang="es-ES" smtClean="0"/>
              <a:pPr/>
              <a:t>49</a:t>
            </a:fld>
            <a:endParaRPr lang="es-ES"/>
          </a:p>
        </p:txBody>
      </p:sp>
      <p:sp>
        <p:nvSpPr>
          <p:cNvPr id="8" name="CuadroTexto 7">
            <a:extLst>
              <a:ext uri="{FF2B5EF4-FFF2-40B4-BE49-F238E27FC236}">
                <a16:creationId xmlns="" xmlns:a16="http://schemas.microsoft.com/office/drawing/2014/main" id="{569512C5-4D13-4B07-B168-316ACD051B74}"/>
              </a:ext>
            </a:extLst>
          </p:cNvPr>
          <p:cNvSpPr txBox="1"/>
          <p:nvPr/>
        </p:nvSpPr>
        <p:spPr>
          <a:xfrm>
            <a:off x="1907704" y="4191930"/>
            <a:ext cx="1296144" cy="369332"/>
          </a:xfrm>
          <a:prstGeom prst="rect">
            <a:avLst/>
          </a:prstGeom>
          <a:noFill/>
        </p:spPr>
        <p:txBody>
          <a:bodyPr wrap="square" rtlCol="0">
            <a:spAutoFit/>
          </a:bodyPr>
          <a:lstStyle/>
          <a:p>
            <a:r>
              <a:rPr lang="es-MX" dirty="0"/>
              <a:t>Figura </a:t>
            </a:r>
            <a:r>
              <a:rPr lang="es-MX" dirty="0" smtClean="0"/>
              <a:t>41</a:t>
            </a:r>
            <a:endParaRPr lang="es-MX" dirty="0"/>
          </a:p>
        </p:txBody>
      </p:sp>
      <p:sp>
        <p:nvSpPr>
          <p:cNvPr id="9" name="CuadroTexto 8">
            <a:extLst>
              <a:ext uri="{FF2B5EF4-FFF2-40B4-BE49-F238E27FC236}">
                <a16:creationId xmlns="" xmlns:a16="http://schemas.microsoft.com/office/drawing/2014/main" id="{FD67E7FF-E7F7-4967-BAC4-D6536B9B243E}"/>
              </a:ext>
            </a:extLst>
          </p:cNvPr>
          <p:cNvSpPr txBox="1"/>
          <p:nvPr/>
        </p:nvSpPr>
        <p:spPr>
          <a:xfrm>
            <a:off x="6368405" y="4733670"/>
            <a:ext cx="1296144" cy="369332"/>
          </a:xfrm>
          <a:prstGeom prst="rect">
            <a:avLst/>
          </a:prstGeom>
          <a:noFill/>
        </p:spPr>
        <p:txBody>
          <a:bodyPr wrap="square" rtlCol="0">
            <a:spAutoFit/>
          </a:bodyPr>
          <a:lstStyle/>
          <a:p>
            <a:r>
              <a:rPr lang="es-MX" dirty="0"/>
              <a:t>Figura </a:t>
            </a:r>
            <a:r>
              <a:rPr lang="es-MX" dirty="0" smtClean="0"/>
              <a:t>42</a:t>
            </a:r>
            <a:endParaRPr lang="es-MX" dirty="0"/>
          </a:p>
        </p:txBody>
      </p:sp>
    </p:spTree>
    <p:extLst>
      <p:ext uri="{BB962C8B-B14F-4D97-AF65-F5344CB8AC3E}">
        <p14:creationId xmlns:p14="http://schemas.microsoft.com/office/powerpoint/2010/main" val="2661070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99592" y="339502"/>
            <a:ext cx="7055380" cy="1050398"/>
          </a:xfrm>
        </p:spPr>
        <p:txBody>
          <a:bodyPr>
            <a:normAutofit/>
          </a:bodyPr>
          <a:lstStyle/>
          <a:p>
            <a:r>
              <a:rPr lang="es-MX" dirty="0"/>
              <a:t>Objetivo de la asignatura</a:t>
            </a:r>
          </a:p>
        </p:txBody>
      </p:sp>
      <p:sp>
        <p:nvSpPr>
          <p:cNvPr id="2" name="1 Marcador de contenido"/>
          <p:cNvSpPr>
            <a:spLocks noGrp="1"/>
          </p:cNvSpPr>
          <p:nvPr>
            <p:ph idx="1"/>
          </p:nvPr>
        </p:nvSpPr>
        <p:spPr>
          <a:xfrm>
            <a:off x="827700" y="1539695"/>
            <a:ext cx="7272692" cy="1464103"/>
          </a:xfrm>
        </p:spPr>
        <p:txBody>
          <a:bodyPr>
            <a:noAutofit/>
          </a:bodyPr>
          <a:lstStyle/>
          <a:p>
            <a:pPr marL="0" indent="0" algn="just">
              <a:buNone/>
            </a:pPr>
            <a:r>
              <a:rPr lang="es-MX" sz="2400" dirty="0"/>
              <a:t>El alumno adquirirá los conocimientos básicos de la robótica y será capaz de diseñar, modelar, construir y programar un robot diseñado por él mismo o de acuerdo a un modelo.</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5</a:t>
            </a:fld>
            <a:endParaRPr lang="es-ES"/>
          </a:p>
        </p:txBody>
      </p:sp>
    </p:spTree>
    <p:extLst>
      <p:ext uri="{BB962C8B-B14F-4D97-AF65-F5344CB8AC3E}">
        <p14:creationId xmlns:p14="http://schemas.microsoft.com/office/powerpoint/2010/main" val="15324884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50</a:t>
            </a:fld>
            <a:endParaRPr lang="es-ES"/>
          </a:p>
        </p:txBody>
      </p:sp>
      <p:sp>
        <p:nvSpPr>
          <p:cNvPr id="3" name="2 Rectángulo"/>
          <p:cNvSpPr/>
          <p:nvPr/>
        </p:nvSpPr>
        <p:spPr>
          <a:xfrm>
            <a:off x="755576" y="1491630"/>
            <a:ext cx="7416824" cy="2862322"/>
          </a:xfrm>
          <a:prstGeom prst="rect">
            <a:avLst/>
          </a:prstGeom>
        </p:spPr>
        <p:txBody>
          <a:bodyPr wrap="square">
            <a:spAutoFit/>
          </a:bodyPr>
          <a:lstStyle/>
          <a:p>
            <a:pPr algn="just"/>
            <a:r>
              <a:rPr lang="es-MX" dirty="0" smtClean="0"/>
              <a:t>La </a:t>
            </a:r>
            <a:r>
              <a:rPr lang="es-MX" dirty="0"/>
              <a:t>comisión de Asuntos Jurídicos del Parlamento Europeo, exige a la comunidad Europea a Normalizar el uso de robots en cada ámbito de la vida humana, regulando su implementación desde el punto de vista de la seguridad, la ética y los estatutos legales.</a:t>
            </a:r>
          </a:p>
          <a:p>
            <a:pPr algn="just"/>
            <a:endParaRPr lang="es-MX" dirty="0"/>
          </a:p>
          <a:p>
            <a:pPr algn="just"/>
            <a:r>
              <a:rPr lang="es-MX" dirty="0"/>
              <a:t>El parlamento Europeo busca con esta propuesta crear un estatus jurídicos a los robots más avanzados que en un futuro cercano pudiéramos tener entre nosotros, regular el grado de autonomía y las responsabilidades en caso de provocar daños al ser humano.</a:t>
            </a:r>
          </a:p>
        </p:txBody>
      </p:sp>
      <p:sp>
        <p:nvSpPr>
          <p:cNvPr id="4" name="3 CuadroTexto"/>
          <p:cNvSpPr txBox="1"/>
          <p:nvPr/>
        </p:nvSpPr>
        <p:spPr>
          <a:xfrm>
            <a:off x="467544" y="411510"/>
            <a:ext cx="7344816" cy="954107"/>
          </a:xfrm>
          <a:prstGeom prst="rect">
            <a:avLst/>
          </a:prstGeom>
          <a:noFill/>
        </p:spPr>
        <p:txBody>
          <a:bodyPr wrap="square" rtlCol="0">
            <a:spAutoFit/>
          </a:bodyPr>
          <a:lstStyle/>
          <a:p>
            <a:pPr algn="ctr"/>
            <a:r>
              <a:rPr lang="es-MX" sz="2800" dirty="0" smtClean="0"/>
              <a:t>Normas establecidas por la comunidad europea</a:t>
            </a:r>
            <a:endParaRPr lang="es-MX" sz="2800" dirty="0"/>
          </a:p>
        </p:txBody>
      </p:sp>
    </p:spTree>
    <p:extLst>
      <p:ext uri="{BB962C8B-B14F-4D97-AF65-F5344CB8AC3E}">
        <p14:creationId xmlns:p14="http://schemas.microsoft.com/office/powerpoint/2010/main" val="41539950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51</a:t>
            </a:fld>
            <a:endParaRPr lang="es-ES"/>
          </a:p>
        </p:txBody>
      </p:sp>
      <p:sp>
        <p:nvSpPr>
          <p:cNvPr id="3" name="2 Rectángulo"/>
          <p:cNvSpPr/>
          <p:nvPr/>
        </p:nvSpPr>
        <p:spPr>
          <a:xfrm>
            <a:off x="755576" y="725091"/>
            <a:ext cx="7560840" cy="2677656"/>
          </a:xfrm>
          <a:prstGeom prst="rect">
            <a:avLst/>
          </a:prstGeom>
        </p:spPr>
        <p:txBody>
          <a:bodyPr wrap="square">
            <a:spAutoFit/>
          </a:bodyPr>
          <a:lstStyle/>
          <a:p>
            <a:pPr algn="just"/>
            <a:r>
              <a:rPr lang="es-MX" sz="2000" b="1" dirty="0"/>
              <a:t>1. Proteger A Los Seres Humanos De Daños Causados Por Robots.</a:t>
            </a:r>
          </a:p>
          <a:p>
            <a:pPr algn="just"/>
            <a:endParaRPr lang="es-MX" sz="2000" b="1" dirty="0"/>
          </a:p>
          <a:p>
            <a:pPr algn="just"/>
            <a:r>
              <a:rPr lang="es-MX" dirty="0"/>
              <a:t>Esta primera ley está apegada a la Carta de los Derechos Fundamentales de la Unión Europea, que fue suscrita en 2000, donde se establece que la dignidad humana como derecho fundamental. Esta ley es solo una variante de la primera ley de </a:t>
            </a:r>
            <a:r>
              <a:rPr lang="es-MX" dirty="0" err="1"/>
              <a:t>Asimov</a:t>
            </a:r>
            <a:r>
              <a:rPr lang="es-MX" dirty="0"/>
              <a:t> que ha sido adaptada y busca evitar la creación de robots que puedan hacernos daño.</a:t>
            </a:r>
          </a:p>
        </p:txBody>
      </p:sp>
    </p:spTree>
    <p:extLst>
      <p:ext uri="{BB962C8B-B14F-4D97-AF65-F5344CB8AC3E}">
        <p14:creationId xmlns:p14="http://schemas.microsoft.com/office/powerpoint/2010/main" val="6051009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52</a:t>
            </a:fld>
            <a:endParaRPr lang="es-ES"/>
          </a:p>
        </p:txBody>
      </p:sp>
      <p:sp>
        <p:nvSpPr>
          <p:cNvPr id="3" name="2 Rectángulo"/>
          <p:cNvSpPr/>
          <p:nvPr/>
        </p:nvSpPr>
        <p:spPr>
          <a:xfrm>
            <a:off x="683568" y="863590"/>
            <a:ext cx="7776864" cy="2062103"/>
          </a:xfrm>
          <a:prstGeom prst="rect">
            <a:avLst/>
          </a:prstGeom>
        </p:spPr>
        <p:txBody>
          <a:bodyPr wrap="square">
            <a:spAutoFit/>
          </a:bodyPr>
          <a:lstStyle/>
          <a:p>
            <a:pPr algn="ctr"/>
            <a:r>
              <a:rPr lang="es-MX" sz="2000" b="1" dirty="0"/>
              <a:t>2. Respetar </a:t>
            </a:r>
            <a:r>
              <a:rPr lang="es-MX" sz="2000" b="1" dirty="0" smtClean="0"/>
              <a:t>el </a:t>
            </a:r>
            <a:r>
              <a:rPr lang="es-MX" sz="2000" b="1" dirty="0"/>
              <a:t>Rechazo </a:t>
            </a:r>
            <a:r>
              <a:rPr lang="es-MX" sz="2000" b="1" dirty="0" smtClean="0"/>
              <a:t>de </a:t>
            </a:r>
            <a:r>
              <a:rPr lang="es-MX" sz="2000" b="1" dirty="0"/>
              <a:t>l</a:t>
            </a:r>
            <a:r>
              <a:rPr lang="es-MX" sz="2000" b="1" dirty="0" smtClean="0"/>
              <a:t>a </a:t>
            </a:r>
            <a:r>
              <a:rPr lang="es-MX" sz="2000" b="1" dirty="0"/>
              <a:t>Atención </a:t>
            </a:r>
            <a:r>
              <a:rPr lang="es-MX" sz="2000" b="1" dirty="0" smtClean="0"/>
              <a:t>por </a:t>
            </a:r>
            <a:r>
              <a:rPr lang="es-MX" sz="2000" b="1" dirty="0"/>
              <a:t>p</a:t>
            </a:r>
            <a:r>
              <a:rPr lang="es-MX" sz="2000" b="1" dirty="0" smtClean="0"/>
              <a:t>arte </a:t>
            </a:r>
            <a:r>
              <a:rPr lang="es-MX" sz="2000" b="1" dirty="0"/>
              <a:t>d</a:t>
            </a:r>
            <a:r>
              <a:rPr lang="es-MX" sz="2000" b="1" dirty="0" smtClean="0"/>
              <a:t>e </a:t>
            </a:r>
            <a:r>
              <a:rPr lang="es-MX" sz="2000" b="1" dirty="0"/>
              <a:t>u</a:t>
            </a:r>
            <a:r>
              <a:rPr lang="es-MX" sz="2000" b="1" dirty="0" smtClean="0"/>
              <a:t>n </a:t>
            </a:r>
            <a:r>
              <a:rPr lang="es-MX" sz="2000" b="1" dirty="0"/>
              <a:t>Robot.</a:t>
            </a:r>
          </a:p>
          <a:p>
            <a:endParaRPr lang="es-MX" dirty="0"/>
          </a:p>
          <a:p>
            <a:pPr algn="just"/>
            <a:r>
              <a:rPr lang="es-MX" dirty="0"/>
              <a:t>Este principio está ligada a la primera ley, y establece el derecho de una persona a negarse a ser “cuidado” por un robot. Puede aplicarse en la situación delicada que surge cuando una persona no sufre ningún daño físico de parte del robot, pero su presencia se le hace insoportablemente incomoda.</a:t>
            </a:r>
          </a:p>
        </p:txBody>
      </p:sp>
    </p:spTree>
    <p:extLst>
      <p:ext uri="{BB962C8B-B14F-4D97-AF65-F5344CB8AC3E}">
        <p14:creationId xmlns:p14="http://schemas.microsoft.com/office/powerpoint/2010/main" val="22350636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53</a:t>
            </a:fld>
            <a:endParaRPr lang="es-ES"/>
          </a:p>
        </p:txBody>
      </p:sp>
      <p:sp>
        <p:nvSpPr>
          <p:cNvPr id="3" name="2 Rectángulo"/>
          <p:cNvSpPr/>
          <p:nvPr/>
        </p:nvSpPr>
        <p:spPr>
          <a:xfrm>
            <a:off x="827584" y="339502"/>
            <a:ext cx="7560840" cy="3724096"/>
          </a:xfrm>
          <a:prstGeom prst="rect">
            <a:avLst/>
          </a:prstGeom>
        </p:spPr>
        <p:txBody>
          <a:bodyPr wrap="square">
            <a:spAutoFit/>
          </a:bodyPr>
          <a:lstStyle/>
          <a:p>
            <a:pPr algn="ctr"/>
            <a:r>
              <a:rPr lang="es-MX" sz="2000" b="1" dirty="0"/>
              <a:t>3. Proteger </a:t>
            </a:r>
            <a:r>
              <a:rPr lang="es-MX" sz="2000" b="1" dirty="0" smtClean="0"/>
              <a:t>la </a:t>
            </a:r>
            <a:r>
              <a:rPr lang="es-MX" sz="2000" b="1" dirty="0"/>
              <a:t>Libertad Humana Frente </a:t>
            </a:r>
            <a:r>
              <a:rPr lang="es-MX" sz="2000" b="1" dirty="0" smtClean="0"/>
              <a:t>a </a:t>
            </a:r>
            <a:r>
              <a:rPr lang="es-MX" sz="2000" b="1" dirty="0"/>
              <a:t>l</a:t>
            </a:r>
            <a:r>
              <a:rPr lang="es-MX" sz="2000" b="1" dirty="0" smtClean="0"/>
              <a:t>os </a:t>
            </a:r>
            <a:r>
              <a:rPr lang="es-MX" sz="2000" b="1" dirty="0"/>
              <a:t>Robots.</a:t>
            </a:r>
          </a:p>
          <a:p>
            <a:endParaRPr lang="es-MX" dirty="0"/>
          </a:p>
          <a:p>
            <a:pPr algn="just"/>
            <a:r>
              <a:rPr lang="es-MX" dirty="0"/>
              <a:t>Es posible que con el pretexto de ayudar a una persona, un robot autónomo pueda pisotear las libertades de los ciudadanos. En Europa la libertad humana está muy protegida y para los parlamentarios es muy difícil aceptar que un robot pueda imponer un comportamiento, ya que la máquina debe respetar la autonomía y las decisiones de las personas.</a:t>
            </a:r>
          </a:p>
          <a:p>
            <a:pPr algn="just"/>
            <a:endParaRPr lang="es-MX" dirty="0"/>
          </a:p>
          <a:p>
            <a:pPr algn="just"/>
            <a:r>
              <a:rPr lang="es-MX" dirty="0"/>
              <a:t>El problema está en cómo actuaría el robot cuando alguien le contradiga, aun siendo por su seguridad. </a:t>
            </a:r>
            <a:r>
              <a:rPr lang="es-MX" dirty="0" smtClean="0"/>
              <a:t>Por </a:t>
            </a:r>
            <a:r>
              <a:rPr lang="es-MX" dirty="0"/>
              <a:t>otra parte el Robot debería tener un veto absoluto cuando el ciudadano está en peligro, esto evitaría que se utilizará el robot como arma.</a:t>
            </a:r>
          </a:p>
        </p:txBody>
      </p:sp>
    </p:spTree>
    <p:extLst>
      <p:ext uri="{BB962C8B-B14F-4D97-AF65-F5344CB8AC3E}">
        <p14:creationId xmlns:p14="http://schemas.microsoft.com/office/powerpoint/2010/main" val="42761697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54</a:t>
            </a:fld>
            <a:endParaRPr lang="es-ES"/>
          </a:p>
        </p:txBody>
      </p:sp>
      <p:sp>
        <p:nvSpPr>
          <p:cNvPr id="3" name="2 Rectángulo"/>
          <p:cNvSpPr/>
          <p:nvPr/>
        </p:nvSpPr>
        <p:spPr>
          <a:xfrm>
            <a:off x="827584" y="448092"/>
            <a:ext cx="7488832" cy="2862322"/>
          </a:xfrm>
          <a:prstGeom prst="rect">
            <a:avLst/>
          </a:prstGeom>
        </p:spPr>
        <p:txBody>
          <a:bodyPr wrap="square">
            <a:spAutoFit/>
          </a:bodyPr>
          <a:lstStyle/>
          <a:p>
            <a:pPr algn="ctr"/>
            <a:r>
              <a:rPr lang="es-MX" b="1" dirty="0"/>
              <a:t>4. Proteger </a:t>
            </a:r>
            <a:r>
              <a:rPr lang="es-MX" b="1" dirty="0" smtClean="0"/>
              <a:t>a </a:t>
            </a:r>
            <a:r>
              <a:rPr lang="es-MX" b="1" dirty="0"/>
              <a:t>l</a:t>
            </a:r>
            <a:r>
              <a:rPr lang="es-MX" b="1" dirty="0" smtClean="0"/>
              <a:t>a </a:t>
            </a:r>
            <a:r>
              <a:rPr lang="es-MX" b="1" dirty="0"/>
              <a:t>Humanidad Contra </a:t>
            </a:r>
            <a:r>
              <a:rPr lang="es-MX" b="1" dirty="0" smtClean="0"/>
              <a:t>las </a:t>
            </a:r>
            <a:r>
              <a:rPr lang="es-MX" b="1" dirty="0"/>
              <a:t>Violaciones </a:t>
            </a:r>
            <a:r>
              <a:rPr lang="es-MX" b="1" dirty="0" smtClean="0"/>
              <a:t>de </a:t>
            </a:r>
            <a:r>
              <a:rPr lang="es-MX" b="1" dirty="0"/>
              <a:t>l</a:t>
            </a:r>
            <a:r>
              <a:rPr lang="es-MX" b="1" dirty="0" smtClean="0"/>
              <a:t>a </a:t>
            </a:r>
            <a:r>
              <a:rPr lang="es-MX" b="1" dirty="0"/>
              <a:t>Privacidad Cometidas </a:t>
            </a:r>
            <a:r>
              <a:rPr lang="es-MX" b="1" dirty="0" smtClean="0"/>
              <a:t>por </a:t>
            </a:r>
            <a:r>
              <a:rPr lang="es-MX" b="1" dirty="0"/>
              <a:t>u</a:t>
            </a:r>
            <a:r>
              <a:rPr lang="es-MX" b="1" dirty="0" smtClean="0"/>
              <a:t>n </a:t>
            </a:r>
            <a:r>
              <a:rPr lang="es-MX" b="1" dirty="0"/>
              <a:t>Robot.</a:t>
            </a:r>
          </a:p>
          <a:p>
            <a:endParaRPr lang="es-MX" dirty="0" smtClean="0"/>
          </a:p>
          <a:p>
            <a:pPr algn="just"/>
            <a:r>
              <a:rPr lang="es-MX" dirty="0" smtClean="0"/>
              <a:t>Los </a:t>
            </a:r>
            <a:r>
              <a:rPr lang="es-MX" dirty="0"/>
              <a:t>robots autónomos modernos tienen acceso a mucha información personal, como es el caso de los robots de seguridad o del cuidado de la salud. Esto implica que el volumen de información que manejan debe ser protegido y controlado. Este derecho a la privacidad ya está consagrado en el “Convenio Europeo para la Protección de los Derechos Humanos y los Derechos Fundamentales de los Libertades”.</a:t>
            </a:r>
          </a:p>
        </p:txBody>
      </p:sp>
    </p:spTree>
    <p:extLst>
      <p:ext uri="{BB962C8B-B14F-4D97-AF65-F5344CB8AC3E}">
        <p14:creationId xmlns:p14="http://schemas.microsoft.com/office/powerpoint/2010/main" val="26164320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55</a:t>
            </a:fld>
            <a:endParaRPr lang="es-ES"/>
          </a:p>
        </p:txBody>
      </p:sp>
      <p:sp>
        <p:nvSpPr>
          <p:cNvPr id="3" name="2 Rectángulo"/>
          <p:cNvSpPr/>
          <p:nvPr/>
        </p:nvSpPr>
        <p:spPr>
          <a:xfrm>
            <a:off x="611560" y="1279089"/>
            <a:ext cx="7704856" cy="2123658"/>
          </a:xfrm>
          <a:prstGeom prst="rect">
            <a:avLst/>
          </a:prstGeom>
        </p:spPr>
        <p:txBody>
          <a:bodyPr wrap="square">
            <a:spAutoFit/>
          </a:bodyPr>
          <a:lstStyle/>
          <a:p>
            <a:r>
              <a:rPr lang="es-MX" sz="2000" b="1" dirty="0"/>
              <a:t>5. Gestión </a:t>
            </a:r>
            <a:r>
              <a:rPr lang="es-MX" sz="2000" b="1" dirty="0" smtClean="0"/>
              <a:t>de </a:t>
            </a:r>
            <a:r>
              <a:rPr lang="es-MX" sz="2000" b="1" dirty="0"/>
              <a:t>Datos Personales Procesados </a:t>
            </a:r>
            <a:r>
              <a:rPr lang="es-MX" sz="2000" b="1" dirty="0" smtClean="0"/>
              <a:t>por </a:t>
            </a:r>
            <a:r>
              <a:rPr lang="es-MX" sz="2000" b="1" dirty="0"/>
              <a:t>Robots</a:t>
            </a:r>
            <a:r>
              <a:rPr lang="es-MX" sz="2000" b="1" dirty="0" smtClean="0"/>
              <a:t>.</a:t>
            </a:r>
          </a:p>
          <a:p>
            <a:endParaRPr lang="es-MX" sz="2000" b="1" dirty="0"/>
          </a:p>
          <a:p>
            <a:endParaRPr lang="es-MX" sz="2000" b="1" dirty="0"/>
          </a:p>
          <a:p>
            <a:pPr algn="just"/>
            <a:r>
              <a:rPr lang="es-MX" dirty="0"/>
              <a:t>Para los Parlamentarios Europeos es fundamental la regulación en la recopilación de datos que hacen los robots, este volumen de datos pueden ser compartidos y divulgados sin que las personas involucradas puedan darse cuenta.</a:t>
            </a:r>
          </a:p>
        </p:txBody>
      </p:sp>
    </p:spTree>
    <p:extLst>
      <p:ext uri="{BB962C8B-B14F-4D97-AF65-F5344CB8AC3E}">
        <p14:creationId xmlns:p14="http://schemas.microsoft.com/office/powerpoint/2010/main" val="737902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56</a:t>
            </a:fld>
            <a:endParaRPr lang="es-ES"/>
          </a:p>
        </p:txBody>
      </p:sp>
      <p:sp>
        <p:nvSpPr>
          <p:cNvPr id="3" name="2 Rectángulo"/>
          <p:cNvSpPr/>
          <p:nvPr/>
        </p:nvSpPr>
        <p:spPr>
          <a:xfrm>
            <a:off x="467544" y="863590"/>
            <a:ext cx="8280920" cy="2400657"/>
          </a:xfrm>
          <a:prstGeom prst="rect">
            <a:avLst/>
          </a:prstGeom>
        </p:spPr>
        <p:txBody>
          <a:bodyPr wrap="square">
            <a:spAutoFit/>
          </a:bodyPr>
          <a:lstStyle/>
          <a:p>
            <a:pPr algn="ctr"/>
            <a:r>
              <a:rPr lang="es-MX" sz="2000" b="1" dirty="0"/>
              <a:t>6. Proteger </a:t>
            </a:r>
            <a:r>
              <a:rPr lang="es-MX" sz="2000" b="1" dirty="0" smtClean="0"/>
              <a:t>a la </a:t>
            </a:r>
            <a:r>
              <a:rPr lang="es-MX" sz="2000" b="1" dirty="0"/>
              <a:t>Humanidad Contra </a:t>
            </a:r>
            <a:r>
              <a:rPr lang="es-MX" sz="2000" b="1" dirty="0" smtClean="0"/>
              <a:t>el </a:t>
            </a:r>
            <a:r>
              <a:rPr lang="es-MX" sz="2000" b="1" dirty="0"/>
              <a:t>Riesgo </a:t>
            </a:r>
            <a:r>
              <a:rPr lang="es-MX" sz="2000" b="1" dirty="0" smtClean="0"/>
              <a:t>de </a:t>
            </a:r>
            <a:r>
              <a:rPr lang="es-MX" sz="2000" b="1" dirty="0"/>
              <a:t>Manipulación </a:t>
            </a:r>
            <a:r>
              <a:rPr lang="es-MX" sz="2000" b="1" dirty="0" smtClean="0"/>
              <a:t>por </a:t>
            </a:r>
            <a:r>
              <a:rPr lang="es-MX" sz="2000" b="1" dirty="0"/>
              <a:t>Robots</a:t>
            </a:r>
            <a:r>
              <a:rPr lang="es-MX" sz="2000" b="1" dirty="0" smtClean="0"/>
              <a:t>.</a:t>
            </a:r>
          </a:p>
          <a:p>
            <a:pPr algn="ctr"/>
            <a:endParaRPr lang="es-MX" sz="2000" b="1" dirty="0"/>
          </a:p>
          <a:p>
            <a:pPr algn="just"/>
            <a:r>
              <a:rPr lang="es-MX" dirty="0" smtClean="0"/>
              <a:t>Los </a:t>
            </a:r>
            <a:r>
              <a:rPr lang="es-MX" dirty="0"/>
              <a:t>robots pueden generar ciertas emociones en nosotros, algunos sentirán miedo, otra admiración. La empatía artificial es algo que está comprobado, por lo tanto es un peligro inminente para la persona, porque al desarrollar algún tipo de vínculo con la máquina, esta puede simular emociones que pueden ser utilizadas para manipularnos.</a:t>
            </a:r>
          </a:p>
        </p:txBody>
      </p:sp>
    </p:spTree>
    <p:extLst>
      <p:ext uri="{BB962C8B-B14F-4D97-AF65-F5344CB8AC3E}">
        <p14:creationId xmlns:p14="http://schemas.microsoft.com/office/powerpoint/2010/main" val="6922904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57</a:t>
            </a:fld>
            <a:endParaRPr lang="es-ES"/>
          </a:p>
        </p:txBody>
      </p:sp>
      <p:sp>
        <p:nvSpPr>
          <p:cNvPr id="3" name="2 Rectángulo"/>
          <p:cNvSpPr/>
          <p:nvPr/>
        </p:nvSpPr>
        <p:spPr>
          <a:xfrm>
            <a:off x="755576" y="843558"/>
            <a:ext cx="7488832" cy="2646878"/>
          </a:xfrm>
          <a:prstGeom prst="rect">
            <a:avLst/>
          </a:prstGeom>
        </p:spPr>
        <p:txBody>
          <a:bodyPr wrap="square">
            <a:spAutoFit/>
          </a:bodyPr>
          <a:lstStyle/>
          <a:p>
            <a:pPr algn="ctr"/>
            <a:r>
              <a:rPr lang="es-MX" sz="2000" b="1" dirty="0"/>
              <a:t>7. Evitar </a:t>
            </a:r>
            <a:r>
              <a:rPr lang="es-MX" sz="2000" b="1" dirty="0" smtClean="0"/>
              <a:t>la </a:t>
            </a:r>
            <a:r>
              <a:rPr lang="es-MX" sz="2000" b="1" dirty="0"/>
              <a:t>Disolución </a:t>
            </a:r>
            <a:r>
              <a:rPr lang="es-MX" sz="2000" b="1" dirty="0" smtClean="0"/>
              <a:t>de los </a:t>
            </a:r>
            <a:r>
              <a:rPr lang="es-MX" sz="2000" b="1" dirty="0"/>
              <a:t>Vínculos Sociales</a:t>
            </a:r>
            <a:r>
              <a:rPr lang="es-MX" sz="2000" b="1" dirty="0" smtClean="0"/>
              <a:t>.</a:t>
            </a:r>
          </a:p>
          <a:p>
            <a:pPr algn="ctr"/>
            <a:endParaRPr lang="es-MX" sz="2000" b="1" dirty="0"/>
          </a:p>
          <a:p>
            <a:pPr algn="just"/>
            <a:r>
              <a:rPr lang="es-MX" dirty="0"/>
              <a:t>Los robots avanzados en el tema del cuidado de la salud, proveen una mejor calidad de vida a las personas mayores, pero también pueden ocasionar aislamiento al privarnos del contacto social con los profesionales de la salud, como enfermeras, terapeutas etc. El robot debe ayudar a los pacientes enfermos y discapacitados, pero nunca reemplazar a los seres humanos por completo.</a:t>
            </a:r>
          </a:p>
        </p:txBody>
      </p:sp>
    </p:spTree>
    <p:extLst>
      <p:ext uri="{BB962C8B-B14F-4D97-AF65-F5344CB8AC3E}">
        <p14:creationId xmlns:p14="http://schemas.microsoft.com/office/powerpoint/2010/main" val="38129690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58</a:t>
            </a:fld>
            <a:endParaRPr lang="es-ES"/>
          </a:p>
        </p:txBody>
      </p:sp>
      <p:sp>
        <p:nvSpPr>
          <p:cNvPr id="3" name="2 Rectángulo"/>
          <p:cNvSpPr/>
          <p:nvPr/>
        </p:nvSpPr>
        <p:spPr>
          <a:xfrm>
            <a:off x="395536" y="339502"/>
            <a:ext cx="7704856" cy="3508653"/>
          </a:xfrm>
          <a:prstGeom prst="rect">
            <a:avLst/>
          </a:prstGeom>
        </p:spPr>
        <p:txBody>
          <a:bodyPr wrap="square">
            <a:spAutoFit/>
          </a:bodyPr>
          <a:lstStyle/>
          <a:p>
            <a:pPr algn="ctr"/>
            <a:r>
              <a:rPr lang="es-MX" sz="2400" b="1" dirty="0"/>
              <a:t>8. Igualdad </a:t>
            </a:r>
            <a:r>
              <a:rPr lang="es-MX" sz="2400" b="1" dirty="0" smtClean="0"/>
              <a:t>de </a:t>
            </a:r>
            <a:r>
              <a:rPr lang="es-MX" sz="2400" b="1" dirty="0"/>
              <a:t>Acceso </a:t>
            </a:r>
            <a:r>
              <a:rPr lang="es-MX" sz="2400" b="1" dirty="0" smtClean="0"/>
              <a:t>al </a:t>
            </a:r>
            <a:r>
              <a:rPr lang="es-MX" sz="2400" b="1" dirty="0"/>
              <a:t>Progreso </a:t>
            </a:r>
            <a:r>
              <a:rPr lang="es-MX" sz="2400" b="1" dirty="0" smtClean="0"/>
              <a:t>en </a:t>
            </a:r>
            <a:r>
              <a:rPr lang="es-MX" sz="2400" b="1" dirty="0"/>
              <a:t>Robótica</a:t>
            </a:r>
            <a:r>
              <a:rPr lang="es-MX" sz="2400" b="1" dirty="0" smtClean="0"/>
              <a:t>.</a:t>
            </a:r>
          </a:p>
          <a:p>
            <a:endParaRPr lang="es-MX" b="1" dirty="0"/>
          </a:p>
          <a:p>
            <a:pPr algn="just"/>
            <a:r>
              <a:rPr lang="es-MX" dirty="0"/>
              <a:t>Así como existe </a:t>
            </a:r>
            <a:r>
              <a:rPr lang="es-MX" dirty="0" smtClean="0"/>
              <a:t>una brecha digital que </a:t>
            </a:r>
            <a:r>
              <a:rPr lang="es-MX" dirty="0"/>
              <a:t>expone la distancia de acceso a la tecnología entre las diferentes culturas y clases sociales; en la robótica se debe garantizar un acceso igualitario a los robots. Debe distinguirse entre usuarios profesionales y no profesionales</a:t>
            </a:r>
            <a:r>
              <a:rPr lang="es-MX" dirty="0" smtClean="0"/>
              <a:t>.</a:t>
            </a:r>
          </a:p>
          <a:p>
            <a:pPr algn="just"/>
            <a:endParaRPr lang="es-MX" dirty="0"/>
          </a:p>
          <a:p>
            <a:pPr algn="just"/>
            <a:r>
              <a:rPr lang="es-MX" dirty="0"/>
              <a:t>En cuanto a los usuarios no profesionales, la división de la robótica podría surgir principalmente debido al coste prohibitivo de los robots, lo que los hace inasequibles para, las personas que requieren asistencia robótica médica.</a:t>
            </a:r>
          </a:p>
        </p:txBody>
      </p:sp>
    </p:spTree>
    <p:extLst>
      <p:ext uri="{BB962C8B-B14F-4D97-AF65-F5344CB8AC3E}">
        <p14:creationId xmlns:p14="http://schemas.microsoft.com/office/powerpoint/2010/main" val="42239643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E935DEB7-E411-41C8-A9D4-5723C0E03590}" type="slidenum">
              <a:rPr lang="es-ES" smtClean="0"/>
              <a:pPr/>
              <a:t>59</a:t>
            </a:fld>
            <a:endParaRPr lang="es-ES"/>
          </a:p>
        </p:txBody>
      </p:sp>
      <p:sp>
        <p:nvSpPr>
          <p:cNvPr id="3" name="2 Rectángulo"/>
          <p:cNvSpPr/>
          <p:nvPr/>
        </p:nvSpPr>
        <p:spPr>
          <a:xfrm>
            <a:off x="467544" y="586591"/>
            <a:ext cx="8064896" cy="2616101"/>
          </a:xfrm>
          <a:prstGeom prst="rect">
            <a:avLst/>
          </a:prstGeom>
        </p:spPr>
        <p:txBody>
          <a:bodyPr wrap="square">
            <a:spAutoFit/>
          </a:bodyPr>
          <a:lstStyle/>
          <a:p>
            <a:pPr algn="ctr"/>
            <a:r>
              <a:rPr lang="es-MX" sz="2000" b="1" dirty="0"/>
              <a:t>9. Restringir </a:t>
            </a:r>
            <a:r>
              <a:rPr lang="es-MX" sz="2000" b="1" dirty="0" smtClean="0"/>
              <a:t>el </a:t>
            </a:r>
            <a:r>
              <a:rPr lang="es-MX" sz="2000" b="1" dirty="0"/>
              <a:t>Acceso Humano a</a:t>
            </a:r>
            <a:r>
              <a:rPr lang="es-MX" sz="2000" b="1" dirty="0" smtClean="0"/>
              <a:t> las </a:t>
            </a:r>
            <a:r>
              <a:rPr lang="es-MX" sz="2000" b="1" dirty="0"/>
              <a:t>Tecnologías </a:t>
            </a:r>
            <a:r>
              <a:rPr lang="es-MX" sz="2000" b="1" dirty="0" smtClean="0"/>
              <a:t>de </a:t>
            </a:r>
            <a:r>
              <a:rPr lang="es-MX" sz="2000" b="1" dirty="0"/>
              <a:t>Mejora</a:t>
            </a:r>
            <a:r>
              <a:rPr lang="es-MX" sz="2000" b="1" dirty="0" smtClean="0"/>
              <a:t>.</a:t>
            </a:r>
          </a:p>
          <a:p>
            <a:endParaRPr lang="es-MX" b="1" dirty="0"/>
          </a:p>
          <a:p>
            <a:pPr algn="just"/>
            <a:r>
              <a:rPr lang="es-MX" dirty="0"/>
              <a:t>En el documento destacan que podría ser paradójico tratar de promover el acceso a la robótica y luego pedir que sea restringido. Pero los expertos plantean que la posible creación de un híbrido máquina-hombre, una especie de “</a:t>
            </a:r>
            <a:r>
              <a:rPr lang="es-MX" dirty="0" err="1"/>
              <a:t>Cyborg</a:t>
            </a:r>
            <a:r>
              <a:rPr lang="es-MX" dirty="0"/>
              <a:t>”, podría desplazar a la especie humana como la conocemos, obligándonos a mejores evolutivamente más rápido. Por lo tanto, según ellos es necesario crear una ley que frene este tipo de errores.</a:t>
            </a:r>
          </a:p>
        </p:txBody>
      </p:sp>
    </p:spTree>
    <p:extLst>
      <p:ext uri="{BB962C8B-B14F-4D97-AF65-F5344CB8AC3E}">
        <p14:creationId xmlns:p14="http://schemas.microsoft.com/office/powerpoint/2010/main" val="3855263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897564"/>
            <a:ext cx="8229600" cy="857250"/>
          </a:xfrm>
        </p:spPr>
        <p:txBody>
          <a:bodyPr>
            <a:normAutofit/>
          </a:bodyPr>
          <a:lstStyle/>
          <a:p>
            <a:pPr algn="ctr"/>
            <a:r>
              <a:rPr lang="es-MX" b="1" dirty="0" smtClean="0"/>
              <a:t>UNIDAD I</a:t>
            </a:r>
            <a:endParaRPr lang="es-MX" b="1" dirty="0"/>
          </a:p>
        </p:txBody>
      </p:sp>
      <p:sp>
        <p:nvSpPr>
          <p:cNvPr id="2" name="1 Marcador de contenido"/>
          <p:cNvSpPr>
            <a:spLocks noGrp="1"/>
          </p:cNvSpPr>
          <p:nvPr>
            <p:ph idx="1"/>
          </p:nvPr>
        </p:nvSpPr>
        <p:spPr>
          <a:xfrm>
            <a:off x="539552" y="2031690"/>
            <a:ext cx="8229600" cy="939552"/>
          </a:xfrm>
        </p:spPr>
        <p:txBody>
          <a:bodyPr>
            <a:normAutofit lnSpcReduction="10000"/>
          </a:bodyPr>
          <a:lstStyle/>
          <a:p>
            <a:pPr marL="0" indent="0" algn="just">
              <a:buNone/>
            </a:pPr>
            <a:r>
              <a:rPr lang="es-MX" sz="2800" dirty="0"/>
              <a:t>Comprender los conceptos Básicos de la Robótica de Manipuladores</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a:t>
            </a:fld>
            <a:endParaRPr lang="es-ES"/>
          </a:p>
        </p:txBody>
      </p:sp>
    </p:spTree>
    <p:extLst>
      <p:ext uri="{BB962C8B-B14F-4D97-AF65-F5344CB8AC3E}">
        <p14:creationId xmlns:p14="http://schemas.microsoft.com/office/powerpoint/2010/main" val="30228887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411510"/>
            <a:ext cx="8928992" cy="1134126"/>
          </a:xfrm>
        </p:spPr>
        <p:txBody>
          <a:bodyPr>
            <a:normAutofit/>
          </a:bodyPr>
          <a:lstStyle/>
          <a:p>
            <a:pPr algn="ctr"/>
            <a:r>
              <a:rPr lang="es-MX" sz="2800" dirty="0">
                <a:solidFill>
                  <a:schemeClr val="tx1"/>
                </a:solidFill>
              </a:rPr>
              <a:t>Principios éticos para los diseñadores, construcciones y los usuarios de los robots</a:t>
            </a:r>
          </a:p>
        </p:txBody>
      </p:sp>
      <p:sp>
        <p:nvSpPr>
          <p:cNvPr id="3" name="Marcador de contenido 2"/>
          <p:cNvSpPr>
            <a:spLocks noGrp="1"/>
          </p:cNvSpPr>
          <p:nvPr>
            <p:ph idx="1"/>
          </p:nvPr>
        </p:nvSpPr>
        <p:spPr>
          <a:xfrm>
            <a:off x="251520" y="1761660"/>
            <a:ext cx="8640960" cy="3078342"/>
          </a:xfrm>
        </p:spPr>
        <p:txBody>
          <a:bodyPr/>
          <a:lstStyle/>
          <a:p>
            <a:pPr algn="just">
              <a:buFont typeface="Wingdings" panose="05000000000000000000" pitchFamily="2" charset="2"/>
              <a:buChar char="Ø"/>
            </a:pPr>
            <a:r>
              <a:rPr lang="es-MX" dirty="0"/>
              <a:t>Los robots no deben ser diseñados exclusivamente o principalmente para matar o dañar a los humanos.</a:t>
            </a:r>
          </a:p>
          <a:p>
            <a:pPr algn="just">
              <a:buFont typeface="Wingdings" panose="05000000000000000000" pitchFamily="2" charset="2"/>
              <a:buChar char="Ø"/>
            </a:pPr>
            <a:r>
              <a:rPr lang="es-MX" dirty="0"/>
              <a:t>Los seres humanos, no los robots, son los agentes responsables. Los robots son herramientas diseñadas para lograr los objetivos humanos.</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60</a:t>
            </a:fld>
            <a:endParaRPr lang="es-ES"/>
          </a:p>
        </p:txBody>
      </p:sp>
    </p:spTree>
    <p:extLst>
      <p:ext uri="{BB962C8B-B14F-4D97-AF65-F5344CB8AC3E}">
        <p14:creationId xmlns:p14="http://schemas.microsoft.com/office/powerpoint/2010/main" val="22050360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627535"/>
            <a:ext cx="8229600" cy="3394472"/>
          </a:xfrm>
        </p:spPr>
        <p:txBody>
          <a:bodyPr>
            <a:normAutofit lnSpcReduction="10000"/>
          </a:bodyPr>
          <a:lstStyle/>
          <a:p>
            <a:pPr algn="just">
              <a:buFont typeface="Wingdings" panose="05000000000000000000" pitchFamily="2" charset="2"/>
              <a:buChar char="Ø"/>
            </a:pPr>
            <a:r>
              <a:rPr lang="es-MX" dirty="0"/>
              <a:t>Los robots deben ser diseñados de forma que aseguren su protección y seguridad.</a:t>
            </a:r>
          </a:p>
          <a:p>
            <a:pPr marL="0" indent="0" algn="just">
              <a:buNone/>
            </a:pPr>
            <a:endParaRPr lang="es-MX" dirty="0"/>
          </a:p>
          <a:p>
            <a:pPr algn="just">
              <a:buFont typeface="Wingdings" panose="05000000000000000000" pitchFamily="2" charset="2"/>
              <a:buChar char="Ø"/>
            </a:pPr>
            <a:r>
              <a:rPr lang="es-MX" dirty="0"/>
              <a:t>Los robots son objetos, no deben ser diseñados para aprovecharse de los usuarios vulnerables al evocar una respuesta emocional o dependencia. Siempre debe ser posible distinguir a un robot de un ser humano.</a:t>
            </a:r>
          </a:p>
          <a:p>
            <a:pPr marL="0" indent="0" algn="just">
              <a:buNone/>
            </a:pPr>
            <a:endParaRPr lang="es-MX" dirty="0"/>
          </a:p>
          <a:p>
            <a:pPr algn="just">
              <a:buFont typeface="Wingdings" panose="05000000000000000000" pitchFamily="2" charset="2"/>
              <a:buChar char="Ø"/>
            </a:pPr>
            <a:r>
              <a:rPr lang="es-MX" dirty="0"/>
              <a:t>Siempre debe ser posible averiguar quién es el responsable legal de un robot.</a:t>
            </a:r>
          </a:p>
          <a:p>
            <a:pPr>
              <a:buFont typeface="Wingdings" panose="05000000000000000000" pitchFamily="2" charset="2"/>
              <a:buChar char="Ø"/>
            </a:pPr>
            <a:endParaRPr lang="es-MX" dirty="0"/>
          </a:p>
        </p:txBody>
      </p:sp>
      <p:sp>
        <p:nvSpPr>
          <p:cNvPr id="2" name="1 Marcador de número de diapositiva"/>
          <p:cNvSpPr>
            <a:spLocks noGrp="1"/>
          </p:cNvSpPr>
          <p:nvPr>
            <p:ph type="sldNum" sz="quarter" idx="12"/>
          </p:nvPr>
        </p:nvSpPr>
        <p:spPr/>
        <p:txBody>
          <a:bodyPr/>
          <a:lstStyle/>
          <a:p>
            <a:fld id="{E935DEB7-E411-41C8-A9D4-5723C0E03590}" type="slidenum">
              <a:rPr lang="es-ES" smtClean="0"/>
              <a:pPr/>
              <a:t>61</a:t>
            </a:fld>
            <a:endParaRPr lang="es-ES"/>
          </a:p>
        </p:txBody>
      </p:sp>
    </p:spTree>
    <p:extLst>
      <p:ext uri="{BB962C8B-B14F-4D97-AF65-F5344CB8AC3E}">
        <p14:creationId xmlns:p14="http://schemas.microsoft.com/office/powerpoint/2010/main" val="10252031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Conclusiones </a:t>
            </a:r>
          </a:p>
        </p:txBody>
      </p:sp>
      <p:sp>
        <p:nvSpPr>
          <p:cNvPr id="3" name="2 Marcador de contenido"/>
          <p:cNvSpPr>
            <a:spLocks noGrp="1"/>
          </p:cNvSpPr>
          <p:nvPr>
            <p:ph idx="1"/>
          </p:nvPr>
        </p:nvSpPr>
        <p:spPr>
          <a:xfrm>
            <a:off x="467544" y="951570"/>
            <a:ext cx="8229600" cy="2340259"/>
          </a:xfrm>
        </p:spPr>
        <p:txBody>
          <a:bodyPr>
            <a:normAutofit fontScale="85000" lnSpcReduction="20000"/>
          </a:bodyPr>
          <a:lstStyle/>
          <a:p>
            <a:pPr marL="0" indent="0" algn="just">
              <a:buNone/>
            </a:pPr>
            <a:endParaRPr lang="es-ES" dirty="0" smtClean="0"/>
          </a:p>
          <a:p>
            <a:pPr marL="0" indent="0" algn="just">
              <a:buNone/>
            </a:pPr>
            <a:r>
              <a:rPr lang="es-MX" sz="2600" dirty="0"/>
              <a:t>Dentro del contexto educativo establecido en el proceso de enseñanza aprendizaje el presente material didáctico fue desarrollado con la finalidad de dar a conocer los </a:t>
            </a:r>
            <a:r>
              <a:rPr lang="es-MX" sz="2600" dirty="0" smtClean="0"/>
              <a:t>conceptos básicos de la robótica de manipuladores con la finalidad de que el alumno de Ingeniería en Computación sea capaz e diferenciar los diversos tipos de robots y sus aplicaciones.</a:t>
            </a:r>
            <a:endParaRPr lang="es-MX" sz="2600"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62</a:t>
            </a:fld>
            <a:endParaRPr lang="es-ES"/>
          </a:p>
        </p:txBody>
      </p:sp>
    </p:spTree>
    <p:extLst>
      <p:ext uri="{BB962C8B-B14F-4D97-AF65-F5344CB8AC3E}">
        <p14:creationId xmlns:p14="http://schemas.microsoft.com/office/powerpoint/2010/main" val="36400971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Referencias Bibliográficas</a:t>
            </a:r>
            <a:endParaRPr lang="es-MX" b="1" dirty="0"/>
          </a:p>
        </p:txBody>
      </p:sp>
      <p:sp>
        <p:nvSpPr>
          <p:cNvPr id="3" name="2 Marcador de contenido"/>
          <p:cNvSpPr>
            <a:spLocks noGrp="1"/>
          </p:cNvSpPr>
          <p:nvPr>
            <p:ph idx="1"/>
          </p:nvPr>
        </p:nvSpPr>
        <p:spPr>
          <a:xfrm>
            <a:off x="395536" y="1539694"/>
            <a:ext cx="8496944" cy="2490218"/>
          </a:xfrm>
        </p:spPr>
        <p:txBody>
          <a:bodyPr>
            <a:noAutofit/>
          </a:bodyPr>
          <a:lstStyle/>
          <a:p>
            <a:pPr algn="just"/>
            <a:r>
              <a:rPr lang="es-MX" b="1" dirty="0"/>
              <a:t>Fundamentos de Robótica</a:t>
            </a:r>
            <a:r>
              <a:rPr lang="es-MX" dirty="0"/>
              <a:t>, A. Barrientos, L. F. </a:t>
            </a:r>
            <a:r>
              <a:rPr lang="es-MX" dirty="0" err="1"/>
              <a:t>Peñin</a:t>
            </a:r>
            <a:r>
              <a:rPr lang="es-MX" dirty="0"/>
              <a:t>, C. Balaguer y R. </a:t>
            </a:r>
            <a:r>
              <a:rPr lang="es-MX" dirty="0" err="1"/>
              <a:t>Aracil</a:t>
            </a:r>
            <a:r>
              <a:rPr lang="es-MX" dirty="0"/>
              <a:t>, Mc Graw Hill, 1997. </a:t>
            </a:r>
          </a:p>
          <a:p>
            <a:pPr algn="just"/>
            <a:r>
              <a:rPr lang="es-MX" b="1" dirty="0"/>
              <a:t>Robot </a:t>
            </a:r>
            <a:r>
              <a:rPr lang="es-MX" b="1" dirty="0" err="1"/>
              <a:t>Modeling</a:t>
            </a:r>
            <a:r>
              <a:rPr lang="es-MX" b="1" dirty="0"/>
              <a:t> and Control</a:t>
            </a:r>
            <a:r>
              <a:rPr lang="es-MX" dirty="0"/>
              <a:t>, </a:t>
            </a:r>
            <a:r>
              <a:rPr lang="en-US" dirty="0"/>
              <a:t>Mark W. </a:t>
            </a:r>
            <a:r>
              <a:rPr lang="en-US" dirty="0" err="1"/>
              <a:t>Spong</a:t>
            </a:r>
            <a:r>
              <a:rPr lang="en-US" dirty="0"/>
              <a:t>, Seth Hutchinson, and M. </a:t>
            </a:r>
            <a:r>
              <a:rPr lang="en-US" dirty="0" err="1"/>
              <a:t>Vidyasagar</a:t>
            </a:r>
            <a:r>
              <a:rPr lang="en-US" dirty="0"/>
              <a:t>, </a:t>
            </a:r>
            <a:r>
              <a:rPr lang="es-MX" dirty="0"/>
              <a:t>John </a:t>
            </a:r>
            <a:r>
              <a:rPr lang="es-MX" dirty="0" err="1"/>
              <a:t>Wiley</a:t>
            </a:r>
            <a:r>
              <a:rPr lang="es-MX" dirty="0"/>
              <a:t> &amp; </a:t>
            </a:r>
            <a:r>
              <a:rPr lang="es-MX" dirty="0" err="1"/>
              <a:t>Sons</a:t>
            </a:r>
            <a:r>
              <a:rPr lang="es-MX" dirty="0"/>
              <a:t>, Inc. 2000.</a:t>
            </a:r>
          </a:p>
          <a:p>
            <a:pPr algn="just"/>
            <a:r>
              <a:rPr lang="es-MX" b="1" dirty="0"/>
              <a:t>Robótica</a:t>
            </a:r>
            <a:r>
              <a:rPr lang="es-MX" dirty="0"/>
              <a:t>, John J. Craig, Prentice Hall, 2006.</a:t>
            </a:r>
          </a:p>
          <a:p>
            <a:pPr algn="just"/>
            <a:r>
              <a:rPr lang="es-MX" b="1" dirty="0"/>
              <a:t>Mecatrónica</a:t>
            </a:r>
            <a:r>
              <a:rPr lang="es-MX" dirty="0"/>
              <a:t>, W. Bolton, 2° edición Alfaomega, 2001</a:t>
            </a:r>
            <a:r>
              <a:rPr lang="es-MX" dirty="0" smtClean="0"/>
              <a:t>.</a:t>
            </a:r>
          </a:p>
          <a:p>
            <a:pPr algn="just"/>
            <a:endParaRPr lang="es-MX"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63</a:t>
            </a:fld>
            <a:endParaRPr lang="es-ES"/>
          </a:p>
        </p:txBody>
      </p:sp>
    </p:spTree>
    <p:extLst>
      <p:ext uri="{BB962C8B-B14F-4D97-AF65-F5344CB8AC3E}">
        <p14:creationId xmlns:p14="http://schemas.microsoft.com/office/powerpoint/2010/main" val="4541886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23478"/>
            <a:ext cx="7055380" cy="1050398"/>
          </a:xfrm>
        </p:spPr>
        <p:txBody>
          <a:bodyPr/>
          <a:lstStyle/>
          <a:p>
            <a:r>
              <a:rPr lang="es-MX" b="1" dirty="0"/>
              <a:t>Referencias Figuras</a:t>
            </a:r>
          </a:p>
        </p:txBody>
      </p:sp>
      <p:sp>
        <p:nvSpPr>
          <p:cNvPr id="3" name="2 Marcador de contenido"/>
          <p:cNvSpPr>
            <a:spLocks noGrp="1"/>
          </p:cNvSpPr>
          <p:nvPr>
            <p:ph idx="1"/>
          </p:nvPr>
        </p:nvSpPr>
        <p:spPr>
          <a:xfrm>
            <a:off x="395536" y="987574"/>
            <a:ext cx="8496944" cy="3816424"/>
          </a:xfrm>
        </p:spPr>
        <p:txBody>
          <a:bodyPr>
            <a:noAutofit/>
          </a:bodyPr>
          <a:lstStyle/>
          <a:p>
            <a:pPr marL="0" indent="0" algn="just">
              <a:buNone/>
            </a:pPr>
            <a:r>
              <a:rPr lang="es-MX" sz="1200" dirty="0"/>
              <a:t>[</a:t>
            </a:r>
            <a:r>
              <a:rPr lang="es-MX" sz="1200" dirty="0" smtClean="0"/>
              <a:t>1]https</a:t>
            </a:r>
            <a:r>
              <a:rPr lang="es-MX" sz="1200" dirty="0"/>
              <a:t>://informaticoscarvajal.files.wordpress.com/2012/05/1335497001194-robot.jpg </a:t>
            </a:r>
          </a:p>
          <a:p>
            <a:pPr marL="0" indent="0" algn="just">
              <a:buNone/>
            </a:pPr>
            <a:r>
              <a:rPr lang="es-MX" sz="1200" dirty="0"/>
              <a:t>[</a:t>
            </a:r>
            <a:r>
              <a:rPr lang="es-MX" sz="1200" dirty="0" smtClean="0"/>
              <a:t>2]http</a:t>
            </a:r>
            <a:r>
              <a:rPr lang="es-MX" sz="1200" dirty="0"/>
              <a:t>://userscontent2.emaze.com/images/5983439d-72da-4c75-8f05-4738a8cc528a/79c7814c-ccb5-4d61-aa86-427dcf1e5677.jpg</a:t>
            </a:r>
          </a:p>
          <a:p>
            <a:pPr marL="0" indent="0" algn="just">
              <a:buNone/>
            </a:pPr>
            <a:r>
              <a:rPr lang="es-MX" sz="1200" dirty="0"/>
              <a:t>[3] https://i.pinimg.com/736x/42/30/4d/42304d4b620f96fe07630a4717a9239a.jpg</a:t>
            </a:r>
          </a:p>
          <a:p>
            <a:pPr marL="0" indent="0" algn="just">
              <a:buNone/>
            </a:pPr>
            <a:r>
              <a:rPr lang="es-MX" sz="1200" dirty="0"/>
              <a:t>[</a:t>
            </a:r>
            <a:r>
              <a:rPr lang="es-MX" sz="1200" dirty="0" smtClean="0"/>
              <a:t>4]https</a:t>
            </a:r>
            <a:r>
              <a:rPr lang="es-MX" sz="1200" dirty="0"/>
              <a:t>://pgalvisvera.files.wordpress.com/2010/10/leon-mecanico-exterior-de-leonardo-da-vinci.jpg</a:t>
            </a:r>
          </a:p>
          <a:p>
            <a:pPr marL="0" indent="0" algn="just">
              <a:buNone/>
            </a:pPr>
            <a:r>
              <a:rPr lang="es-MX" sz="1200" dirty="0"/>
              <a:t>[5] https://unrinconenlahistoria.files.wordpress.com/2014/09/juanelo6.jpg</a:t>
            </a:r>
          </a:p>
          <a:p>
            <a:pPr marL="0" indent="0" algn="just">
              <a:buNone/>
            </a:pPr>
            <a:r>
              <a:rPr lang="es-MX" sz="1200" dirty="0"/>
              <a:t>[6] http://www.radiomarconi.com/marconi/manzetti/</a:t>
            </a:r>
          </a:p>
          <a:p>
            <a:pPr marL="0" indent="0" algn="just">
              <a:buNone/>
            </a:pPr>
            <a:r>
              <a:rPr lang="es-MX" sz="1200" dirty="0"/>
              <a:t>[7] https://i.pinimg.com/originals/a9/48/78/a94878195e4128c599d472829faf7c03.jpg</a:t>
            </a:r>
          </a:p>
          <a:p>
            <a:pPr marL="0" indent="0" algn="just">
              <a:buNone/>
            </a:pPr>
            <a:r>
              <a:rPr lang="es-MX" sz="1200" dirty="0"/>
              <a:t>[</a:t>
            </a:r>
            <a:r>
              <a:rPr lang="es-MX" sz="1200" dirty="0" smtClean="0"/>
              <a:t>8]http</a:t>
            </a:r>
            <a:r>
              <a:rPr lang="es-MX" sz="1200" dirty="0"/>
              <a:t>://www.viajesconmitia.com/wp-content/uploads/2010/11/autoamta_chess_biblidisey.jpg</a:t>
            </a:r>
          </a:p>
          <a:p>
            <a:pPr marL="0" indent="0" algn="just">
              <a:buNone/>
            </a:pPr>
            <a:r>
              <a:rPr lang="es-MX" sz="1200" dirty="0"/>
              <a:t>[</a:t>
            </a:r>
            <a:r>
              <a:rPr lang="es-MX" sz="1200" dirty="0" smtClean="0"/>
              <a:t>9]http</a:t>
            </a:r>
            <a:r>
              <a:rPr lang="es-MX" sz="1200" dirty="0"/>
              <a:t>://roboticaindustrial.weebly.com/uploads/1/4/4/7/14472400/7730286_orig.jpeg</a:t>
            </a:r>
          </a:p>
          <a:p>
            <a:pPr marL="0" indent="0" algn="just">
              <a:buNone/>
            </a:pPr>
            <a:r>
              <a:rPr lang="es-MX" sz="1200" dirty="0"/>
              <a:t>[</a:t>
            </a:r>
            <a:r>
              <a:rPr lang="es-MX" sz="1200" dirty="0" smtClean="0"/>
              <a:t>10]https</a:t>
            </a:r>
            <a:r>
              <a:rPr lang="es-MX" sz="1200" dirty="0"/>
              <a:t>://</a:t>
            </a:r>
            <a:r>
              <a:rPr lang="es-MX" sz="1200" dirty="0" smtClean="0"/>
              <a:t>s.yimg.com/ny/api/res/1.2/di7un4iLx2sfRxScb4A88QYXBwaWQ9aGlnaGxhbmRlcjtzbT0xO3c9ODAwO2lsPXBsYW5l/http</a:t>
            </a:r>
            <a:r>
              <a:rPr lang="es-MX" sz="1200" dirty="0"/>
              <a:t>://media.zenfs.com/es-US/blogs/denoticias/Pianista-Jaquet-Droz.jpg</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64</a:t>
            </a:fld>
            <a:endParaRPr lang="es-ES"/>
          </a:p>
        </p:txBody>
      </p:sp>
    </p:spTree>
    <p:extLst>
      <p:ext uri="{BB962C8B-B14F-4D97-AF65-F5344CB8AC3E}">
        <p14:creationId xmlns:p14="http://schemas.microsoft.com/office/powerpoint/2010/main" val="24477411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87574"/>
            <a:ext cx="8496944" cy="3816424"/>
          </a:xfrm>
        </p:spPr>
        <p:txBody>
          <a:bodyPr>
            <a:noAutofit/>
          </a:bodyPr>
          <a:lstStyle/>
          <a:p>
            <a:pPr marL="0" indent="0" algn="just">
              <a:buNone/>
            </a:pPr>
            <a:r>
              <a:rPr lang="es-MX" sz="1200" dirty="0"/>
              <a:t>[</a:t>
            </a:r>
            <a:r>
              <a:rPr lang="es-MX" sz="1200" dirty="0" smtClean="0"/>
              <a:t>11]https</a:t>
            </a:r>
            <a:r>
              <a:rPr lang="es-MX" sz="1200" dirty="0"/>
              <a:t>://cdn.line.do/uploads/53eb5996a1e4804853000269_1407933798272_480.jpg </a:t>
            </a:r>
          </a:p>
          <a:p>
            <a:pPr marL="0" indent="0" algn="just">
              <a:buNone/>
            </a:pPr>
            <a:r>
              <a:rPr lang="es-MX" sz="1200" dirty="0"/>
              <a:t>[</a:t>
            </a:r>
            <a:r>
              <a:rPr lang="es-MX" sz="1200" dirty="0" smtClean="0"/>
              <a:t>12]https</a:t>
            </a:r>
            <a:r>
              <a:rPr lang="es-MX" sz="1200" dirty="0"/>
              <a:t>://userscontent2.emaze.com/images/4c0840b2-bed3-46d0-8fdd-58044ee8d34b/f322e2d0-4a42-4816-87e8-45e4bef6ceb5.png</a:t>
            </a:r>
          </a:p>
          <a:p>
            <a:pPr marL="0" indent="0" algn="just">
              <a:buNone/>
            </a:pPr>
            <a:r>
              <a:rPr lang="es-MX" sz="1200" dirty="0"/>
              <a:t>[</a:t>
            </a:r>
            <a:r>
              <a:rPr lang="es-MX" sz="1200" dirty="0" smtClean="0"/>
              <a:t>13]https</a:t>
            </a:r>
            <a:r>
              <a:rPr lang="es-MX" sz="1200" dirty="0"/>
              <a:t>://cdn.line.do/uploads/57e3a5fdf6d1d1956e89651b_1475142159426_480.jpg</a:t>
            </a:r>
          </a:p>
          <a:p>
            <a:pPr marL="0" indent="0" algn="just">
              <a:buNone/>
            </a:pPr>
            <a:r>
              <a:rPr lang="es-MX" sz="1200" dirty="0"/>
              <a:t>[</a:t>
            </a:r>
            <a:r>
              <a:rPr lang="es-MX" sz="1200" dirty="0" smtClean="0"/>
              <a:t>14]https</a:t>
            </a:r>
            <a:r>
              <a:rPr lang="es-MX" sz="1200" dirty="0"/>
              <a:t>://s3.amazonaws.com/s3.timetoast.com/public/uploads/photos/8946982/1960.jpg?1475673889</a:t>
            </a:r>
          </a:p>
          <a:p>
            <a:pPr marL="0" indent="0" algn="just">
              <a:buNone/>
            </a:pPr>
            <a:r>
              <a:rPr lang="es-MX" sz="1200" dirty="0"/>
              <a:t>[</a:t>
            </a:r>
            <a:r>
              <a:rPr lang="es-MX" sz="1200" dirty="0" smtClean="0"/>
              <a:t>15]http</a:t>
            </a:r>
            <a:r>
              <a:rPr lang="es-MX" sz="1200" dirty="0"/>
              <a:t>://danielmarin.naukas.com/files/2011/02/mars23.jpg</a:t>
            </a:r>
          </a:p>
          <a:p>
            <a:pPr marL="0" indent="0" algn="just">
              <a:buNone/>
            </a:pPr>
            <a:r>
              <a:rPr lang="es-MX" sz="1200" dirty="0"/>
              <a:t>[</a:t>
            </a:r>
            <a:r>
              <a:rPr lang="es-MX" sz="1200" dirty="0" smtClean="0"/>
              <a:t>16]http</a:t>
            </a:r>
            <a:r>
              <a:rPr lang="es-MX" sz="1200" dirty="0"/>
              <a:t>://</a:t>
            </a:r>
            <a:r>
              <a:rPr lang="es-MX" sz="1200" dirty="0" smtClean="0"/>
              <a:t>1.bp.blogspot.com/wy9vfcDAws/VPZCS1xYfHI/AAAAAAAAABA/ymAH88b3lD0/s1600/descarga%2B(1.</a:t>
            </a:r>
            <a:endParaRPr lang="es-MX" sz="1200" dirty="0"/>
          </a:p>
          <a:p>
            <a:pPr marL="0" indent="0" algn="just">
              <a:buNone/>
            </a:pPr>
            <a:r>
              <a:rPr lang="es-MX" sz="1200" dirty="0"/>
              <a:t>[</a:t>
            </a:r>
            <a:r>
              <a:rPr lang="es-MX" sz="1200" dirty="0" smtClean="0"/>
              <a:t>17]http</a:t>
            </a:r>
            <a:r>
              <a:rPr lang="es-MX" sz="1200" dirty="0"/>
              <a:t>://www.esacademic.com/pictures/eswiki/80/Puma_Robotic_Arm_-_GPN-2000-001817.jpg</a:t>
            </a:r>
          </a:p>
          <a:p>
            <a:pPr marL="0" indent="0" algn="just">
              <a:buNone/>
            </a:pPr>
            <a:r>
              <a:rPr lang="es-MX" sz="1200" dirty="0"/>
              <a:t>[</a:t>
            </a:r>
            <a:r>
              <a:rPr lang="es-MX" sz="1200" dirty="0" smtClean="0"/>
              <a:t>18]https</a:t>
            </a:r>
            <a:r>
              <a:rPr lang="es-MX" sz="1200" dirty="0"/>
              <a:t>://upload.wikimedia.org/wikipedia/commons/thumb/7/70/Viking_Lander_Model.jpg/300px-Viking_Lander_Model.jpg</a:t>
            </a:r>
          </a:p>
          <a:p>
            <a:pPr marL="0" indent="0" algn="just">
              <a:buNone/>
            </a:pPr>
            <a:r>
              <a:rPr lang="es-MX" sz="1200" dirty="0"/>
              <a:t>[</a:t>
            </a:r>
            <a:r>
              <a:rPr lang="es-MX" sz="1200" dirty="0" smtClean="0"/>
              <a:t>19]http</a:t>
            </a:r>
            <a:r>
              <a:rPr lang="es-MX" sz="1200" dirty="0"/>
              <a:t>://2.bp.blogspot.com/-8ESGzTm3mjg/UayXTfhh-aI/AAAAAAAAALM/JwjB28DQJ58/s1600/Asimo.jpg</a:t>
            </a:r>
          </a:p>
          <a:p>
            <a:pPr marL="0" indent="0" algn="just">
              <a:buNone/>
            </a:pPr>
            <a:r>
              <a:rPr lang="es-MX" sz="1200" dirty="0"/>
              <a:t>[</a:t>
            </a:r>
            <a:r>
              <a:rPr lang="es-MX" sz="1200" dirty="0" smtClean="0"/>
              <a:t>20]https</a:t>
            </a:r>
            <a:r>
              <a:rPr lang="es-MX" sz="1200" dirty="0"/>
              <a:t>://puentesdigitales.files.wordpress.com/2017/07/sophie-elle.jpg?w=1540</a:t>
            </a:r>
          </a:p>
        </p:txBody>
      </p:sp>
      <p:sp>
        <p:nvSpPr>
          <p:cNvPr id="6" name="1 Título"/>
          <p:cNvSpPr>
            <a:spLocks noGrp="1"/>
          </p:cNvSpPr>
          <p:nvPr>
            <p:ph type="title"/>
          </p:nvPr>
        </p:nvSpPr>
        <p:spPr>
          <a:xfrm>
            <a:off x="5220072" y="123478"/>
            <a:ext cx="2575122" cy="360004"/>
          </a:xfrm>
        </p:spPr>
        <p:txBody>
          <a:bodyPr/>
          <a:lstStyle/>
          <a:p>
            <a:pPr algn="ctr"/>
            <a:r>
              <a:rPr lang="es-MX" sz="1400" b="1" dirty="0"/>
              <a:t>Referencias </a:t>
            </a:r>
            <a:r>
              <a:rPr lang="es-MX" sz="1400" b="1" dirty="0" smtClean="0"/>
              <a:t>de Figuras</a:t>
            </a:r>
            <a:endParaRPr lang="es-MX" sz="1400" b="1" dirty="0"/>
          </a:p>
        </p:txBody>
      </p:sp>
      <p:sp>
        <p:nvSpPr>
          <p:cNvPr id="7" name="6 Marcador de número de diapositiva"/>
          <p:cNvSpPr>
            <a:spLocks noGrp="1"/>
          </p:cNvSpPr>
          <p:nvPr>
            <p:ph type="sldNum" sz="quarter" idx="12"/>
          </p:nvPr>
        </p:nvSpPr>
        <p:spPr/>
        <p:txBody>
          <a:bodyPr/>
          <a:lstStyle/>
          <a:p>
            <a:fld id="{E935DEB7-E411-41C8-A9D4-5723C0E03590}" type="slidenum">
              <a:rPr lang="es-ES" smtClean="0"/>
              <a:pPr/>
              <a:t>65</a:t>
            </a:fld>
            <a:endParaRPr lang="es-ES"/>
          </a:p>
        </p:txBody>
      </p:sp>
    </p:spTree>
    <p:extLst>
      <p:ext uri="{BB962C8B-B14F-4D97-AF65-F5344CB8AC3E}">
        <p14:creationId xmlns:p14="http://schemas.microsoft.com/office/powerpoint/2010/main" val="6291068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20072" y="123478"/>
            <a:ext cx="2575122" cy="360004"/>
          </a:xfrm>
        </p:spPr>
        <p:txBody>
          <a:bodyPr/>
          <a:lstStyle/>
          <a:p>
            <a:pPr algn="ctr"/>
            <a:r>
              <a:rPr lang="es-MX" sz="1400" b="1" dirty="0"/>
              <a:t>Referencias </a:t>
            </a:r>
            <a:r>
              <a:rPr lang="es-MX" sz="1400" b="1" dirty="0" smtClean="0"/>
              <a:t>de Figuras</a:t>
            </a:r>
            <a:endParaRPr lang="es-MX" sz="1400" b="1" dirty="0"/>
          </a:p>
        </p:txBody>
      </p:sp>
      <p:sp>
        <p:nvSpPr>
          <p:cNvPr id="3" name="2 Marcador de contenido"/>
          <p:cNvSpPr>
            <a:spLocks noGrp="1"/>
          </p:cNvSpPr>
          <p:nvPr>
            <p:ph idx="1"/>
          </p:nvPr>
        </p:nvSpPr>
        <p:spPr>
          <a:xfrm>
            <a:off x="395536" y="987574"/>
            <a:ext cx="8496944" cy="3816424"/>
          </a:xfrm>
        </p:spPr>
        <p:txBody>
          <a:bodyPr>
            <a:noAutofit/>
          </a:bodyPr>
          <a:lstStyle/>
          <a:p>
            <a:pPr marL="0" indent="0" algn="just">
              <a:buNone/>
            </a:pPr>
            <a:r>
              <a:rPr lang="es-MX" sz="1200" dirty="0"/>
              <a:t>[</a:t>
            </a:r>
            <a:r>
              <a:rPr lang="es-MX" sz="1200" dirty="0" smtClean="0"/>
              <a:t>21]https</a:t>
            </a:r>
            <a:r>
              <a:rPr lang="es-MX" sz="1200" dirty="0"/>
              <a:t>://gwenfanficsth.files.wordpress.com/2013/06/photos_collage_robots-thumb.jpg </a:t>
            </a:r>
          </a:p>
          <a:p>
            <a:pPr marL="0" indent="0" algn="just">
              <a:buNone/>
            </a:pPr>
            <a:r>
              <a:rPr lang="es-MX" sz="1200" dirty="0"/>
              <a:t>[</a:t>
            </a:r>
            <a:r>
              <a:rPr lang="es-MX" sz="1200" dirty="0" smtClean="0"/>
              <a:t>22]https</a:t>
            </a:r>
            <a:r>
              <a:rPr lang="es-MX" sz="1200" dirty="0"/>
              <a:t>://www.theautochannel.com/news/2009/04/29/458865.2-lg.jpg</a:t>
            </a:r>
          </a:p>
          <a:p>
            <a:pPr marL="0" indent="0" algn="just">
              <a:buNone/>
            </a:pPr>
            <a:r>
              <a:rPr lang="es-MX" sz="1200" dirty="0"/>
              <a:t>[</a:t>
            </a:r>
            <a:r>
              <a:rPr lang="es-MX" sz="1200" dirty="0" smtClean="0"/>
              <a:t>23]http</a:t>
            </a:r>
            <a:r>
              <a:rPr lang="es-MX" sz="1200" dirty="0"/>
              <a:t>://2.bp.blogspot.com/-6dn4pvbtBjA/Vh-tG7aw_aI/AAAAAAAAADQ/jSlIFpD_OWc/s1600/image%2B%25281%2529.jpg</a:t>
            </a:r>
          </a:p>
          <a:p>
            <a:pPr marL="0" indent="0" algn="just">
              <a:buNone/>
            </a:pPr>
            <a:r>
              <a:rPr lang="es-MX" sz="1200" dirty="0"/>
              <a:t>[</a:t>
            </a:r>
            <a:r>
              <a:rPr lang="es-MX" sz="1200" dirty="0" smtClean="0"/>
              <a:t>24]http</a:t>
            </a:r>
            <a:r>
              <a:rPr lang="es-MX" sz="1200" dirty="0"/>
              <a:t>://cache.gawkerassets.com/assets/images/gizmodo/2009/05/6ZAh2zv7TMM.jpg</a:t>
            </a:r>
          </a:p>
          <a:p>
            <a:pPr marL="0" indent="0" algn="just">
              <a:buNone/>
            </a:pPr>
            <a:r>
              <a:rPr lang="es-MX" sz="1200" dirty="0"/>
              <a:t>[</a:t>
            </a:r>
            <a:r>
              <a:rPr lang="es-MX" sz="1200" dirty="0" smtClean="0"/>
              <a:t>25]http</a:t>
            </a:r>
            <a:r>
              <a:rPr lang="es-MX" sz="1200" dirty="0"/>
              <a:t>://noticias.universia.net.co/co/images/investigacion/m/ma/mar/mars.jpg</a:t>
            </a:r>
          </a:p>
          <a:p>
            <a:pPr marL="0" indent="0" algn="just">
              <a:buNone/>
            </a:pPr>
            <a:r>
              <a:rPr lang="es-MX" sz="1200" dirty="0"/>
              <a:t>[</a:t>
            </a:r>
            <a:r>
              <a:rPr lang="es-MX" sz="1200" dirty="0" smtClean="0"/>
              <a:t>26]http</a:t>
            </a:r>
            <a:r>
              <a:rPr lang="es-MX" sz="1200" dirty="0"/>
              <a:t>://3.bp.blogspot.com/-9ad0jxFaDZ4/US1ZZhfhqsI/AAAAAAAAACc/Vs6oOWgQguA/s1600/imagenespacio2.jpg</a:t>
            </a:r>
          </a:p>
          <a:p>
            <a:pPr marL="0" indent="0" algn="just">
              <a:buNone/>
            </a:pPr>
            <a:r>
              <a:rPr lang="es-MX" sz="1200" dirty="0"/>
              <a:t>[</a:t>
            </a:r>
            <a:r>
              <a:rPr lang="es-MX" sz="1200" dirty="0" smtClean="0"/>
              <a:t>27]http</a:t>
            </a:r>
            <a:r>
              <a:rPr lang="es-MX" sz="1200" dirty="0"/>
              <a:t>://1.bp.blogspot.com/_</a:t>
            </a:r>
            <a:r>
              <a:rPr lang="es-MX" sz="1200" dirty="0" smtClean="0"/>
              <a:t>1wS3M1Pmpqo/SOPnDdLi-nI/AAAAAAAAADQ/U6PyIZIwnGc/s320/ramius_with_light%5B1%5D.jpg</a:t>
            </a:r>
            <a:endParaRPr lang="es-MX" sz="1200" dirty="0"/>
          </a:p>
          <a:p>
            <a:pPr marL="0" indent="0" algn="just">
              <a:buNone/>
            </a:pPr>
            <a:r>
              <a:rPr lang="es-MX" sz="1200" dirty="0"/>
              <a:t>[</a:t>
            </a:r>
            <a:r>
              <a:rPr lang="es-MX" sz="1200" dirty="0" smtClean="0"/>
              <a:t>28]http</a:t>
            </a:r>
            <a:r>
              <a:rPr lang="es-MX" sz="1200" dirty="0"/>
              <a:t>://aliverobots.com/wp-content/uploads/2015/07/Nao_aula_educacion.jpg</a:t>
            </a:r>
          </a:p>
          <a:p>
            <a:pPr marL="0" indent="0" algn="just">
              <a:buNone/>
            </a:pPr>
            <a:r>
              <a:rPr lang="es-MX" sz="1200" dirty="0"/>
              <a:t>[</a:t>
            </a:r>
            <a:r>
              <a:rPr lang="es-MX" sz="1200" dirty="0" smtClean="0"/>
              <a:t>29]http</a:t>
            </a:r>
            <a:r>
              <a:rPr lang="es-MX" sz="1200" dirty="0"/>
              <a:t>://www.arch2o.com/wp-content/uploads/2016/02/Arch2O-Robotization-of-BIM-01.jpg</a:t>
            </a:r>
          </a:p>
          <a:p>
            <a:pPr marL="0" indent="0" algn="just">
              <a:buNone/>
            </a:pPr>
            <a:r>
              <a:rPr lang="es-MX" sz="1200" dirty="0"/>
              <a:t>[30] http://globbos.com/wp-content/uploads/2009/09/robotspagina.jpg</a:t>
            </a:r>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66</a:t>
            </a:fld>
            <a:endParaRPr lang="es-ES"/>
          </a:p>
        </p:txBody>
      </p:sp>
    </p:spTree>
    <p:extLst>
      <p:ext uri="{BB962C8B-B14F-4D97-AF65-F5344CB8AC3E}">
        <p14:creationId xmlns:p14="http://schemas.microsoft.com/office/powerpoint/2010/main" val="15596139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7715"/>
            <a:ext cx="8496944" cy="3816424"/>
          </a:xfrm>
        </p:spPr>
        <p:txBody>
          <a:bodyPr>
            <a:noAutofit/>
          </a:bodyPr>
          <a:lstStyle/>
          <a:p>
            <a:pPr marL="0" indent="0" algn="just">
              <a:buNone/>
            </a:pPr>
            <a:r>
              <a:rPr lang="es-MX" sz="1200" dirty="0"/>
              <a:t>[</a:t>
            </a:r>
            <a:r>
              <a:rPr lang="es-MX" sz="1200" dirty="0" smtClean="0"/>
              <a:t>31</a:t>
            </a:r>
            <a:r>
              <a:rPr lang="es-MX" sz="1200" dirty="0"/>
              <a:t>] https://187.217.102.34/</a:t>
            </a:r>
            <a:endParaRPr lang="es-MX" sz="1200" dirty="0" smtClean="0"/>
          </a:p>
          <a:p>
            <a:pPr marL="0" indent="0" algn="just">
              <a:buNone/>
            </a:pPr>
            <a:r>
              <a:rPr lang="es-MX" sz="1200" dirty="0"/>
              <a:t>[32] http://robotsleso.blogspot.mx/</a:t>
            </a:r>
            <a:endParaRPr lang="es-MX" sz="1200" dirty="0" smtClean="0"/>
          </a:p>
          <a:p>
            <a:pPr marL="0" indent="0" algn="just">
              <a:buNone/>
            </a:pPr>
            <a:r>
              <a:rPr lang="es-MX" sz="1200" dirty="0"/>
              <a:t>[33] http://</a:t>
            </a:r>
            <a:r>
              <a:rPr lang="es-MX" sz="1200" dirty="0" smtClean="0"/>
              <a:t>roboticacecytej.blogspot.mx/</a:t>
            </a:r>
          </a:p>
          <a:p>
            <a:pPr marL="0" indent="0" algn="just">
              <a:buNone/>
            </a:pPr>
            <a:r>
              <a:rPr lang="es-MX" sz="1200" dirty="0"/>
              <a:t>[34]http://cdn.eluniversal.com/2013/03/30/12616037_copia.520.360.jpg</a:t>
            </a:r>
            <a:endParaRPr lang="es-MX" sz="1200" dirty="0" smtClean="0"/>
          </a:p>
          <a:p>
            <a:pPr marL="0" indent="0" algn="just">
              <a:buNone/>
            </a:pPr>
            <a:r>
              <a:rPr lang="es-MX" sz="1200" dirty="0"/>
              <a:t>[</a:t>
            </a:r>
            <a:r>
              <a:rPr lang="es-MX" sz="1200" dirty="0" smtClean="0"/>
              <a:t>35]https</a:t>
            </a:r>
            <a:r>
              <a:rPr lang="es-MX" sz="1200" dirty="0"/>
              <a:t>://</a:t>
            </a:r>
            <a:r>
              <a:rPr lang="es-MX" sz="1200" dirty="0" smtClean="0"/>
              <a:t>i.blogs.es/ada023/curiosity3/original.jpg</a:t>
            </a:r>
          </a:p>
          <a:p>
            <a:pPr marL="0" indent="0" algn="just">
              <a:buNone/>
            </a:pPr>
            <a:r>
              <a:rPr lang="es-MX" sz="1200" dirty="0"/>
              <a:t>[</a:t>
            </a:r>
            <a:r>
              <a:rPr lang="es-MX" sz="1200" dirty="0" smtClean="0"/>
              <a:t>36]http</a:t>
            </a:r>
            <a:r>
              <a:rPr lang="es-MX" sz="1200" dirty="0"/>
              <a:t>://robots10.galeon.com/moviles_archivos/image004.jpg</a:t>
            </a:r>
            <a:endParaRPr lang="es-MX" sz="1200" dirty="0" smtClean="0"/>
          </a:p>
          <a:p>
            <a:pPr marL="0" indent="0" algn="just">
              <a:buNone/>
            </a:pPr>
            <a:r>
              <a:rPr lang="es-MX" sz="1200" dirty="0"/>
              <a:t>[</a:t>
            </a:r>
            <a:r>
              <a:rPr lang="es-MX" sz="1200" dirty="0" smtClean="0"/>
              <a:t>37]https</a:t>
            </a:r>
            <a:r>
              <a:rPr lang="es-MX" sz="1200" dirty="0"/>
              <a:t>://3.bp.blogspot.com/-qxLlQSHslX8/T-ZlRmFimHI/AAAAAAAAAGY/kh9T5hxWO5c/s400/1.1.jpeg</a:t>
            </a:r>
            <a:endParaRPr lang="es-MX" sz="1200" dirty="0" smtClean="0"/>
          </a:p>
          <a:p>
            <a:pPr marL="0" indent="0" algn="just">
              <a:buNone/>
            </a:pPr>
            <a:r>
              <a:rPr lang="es-MX" sz="1200" dirty="0"/>
              <a:t>[</a:t>
            </a:r>
            <a:r>
              <a:rPr lang="es-MX" sz="1200" dirty="0" smtClean="0"/>
              <a:t>38]https</a:t>
            </a:r>
            <a:r>
              <a:rPr lang="es-MX" sz="1200" dirty="0"/>
              <a:t>://ep01.epimg.net/diario/imagenes/2007/02/11/domingo/1171169553_850215_0000000001_sumario_normal.jpg</a:t>
            </a:r>
            <a:endParaRPr lang="es-MX" sz="1200" dirty="0" smtClean="0"/>
          </a:p>
          <a:p>
            <a:pPr marL="0" indent="0" algn="just">
              <a:buNone/>
            </a:pPr>
            <a:r>
              <a:rPr lang="es-MX" sz="1200" dirty="0"/>
              <a:t>[</a:t>
            </a:r>
            <a:r>
              <a:rPr lang="es-MX" sz="1200" dirty="0" smtClean="0"/>
              <a:t>39]http</a:t>
            </a:r>
            <a:r>
              <a:rPr lang="es-MX" sz="1200" dirty="0"/>
              <a:t>://blogs.strat-cons.com/wp-content/uploads/2010/07/Robotic-surgery.jpg</a:t>
            </a:r>
            <a:endParaRPr lang="es-MX" sz="1200" dirty="0" smtClean="0"/>
          </a:p>
          <a:p>
            <a:pPr marL="0" indent="0" algn="just">
              <a:buNone/>
            </a:pPr>
            <a:r>
              <a:rPr lang="es-MX" sz="1200" dirty="0" smtClean="0"/>
              <a:t>[40]http</a:t>
            </a:r>
            <a:r>
              <a:rPr lang="es-MX" sz="1200" dirty="0"/>
              <a:t>://st2.depositphotos.com/2007325/5322/i/450/depositphotos_53223351-stock-photo-lovers-robot.jpg</a:t>
            </a:r>
            <a:endParaRPr lang="es-MX" sz="1200" dirty="0" smtClean="0"/>
          </a:p>
          <a:p>
            <a:pPr marL="0" indent="0" algn="just">
              <a:buNone/>
            </a:pPr>
            <a:r>
              <a:rPr lang="es-MX" sz="1200" dirty="0" smtClean="0"/>
              <a:t>[41]https</a:t>
            </a:r>
            <a:r>
              <a:rPr lang="es-MX" sz="1200" dirty="0"/>
              <a:t>://i.ytimg.com/vi/k5aMhnRaUSo/maxresdefault.jpg</a:t>
            </a:r>
            <a:endParaRPr lang="es-MX" sz="1200" dirty="0" smtClean="0"/>
          </a:p>
          <a:p>
            <a:pPr marL="0" indent="0" algn="just">
              <a:buNone/>
            </a:pPr>
            <a:r>
              <a:rPr lang="es-MX" sz="1200" dirty="0" smtClean="0"/>
              <a:t>[42]https</a:t>
            </a:r>
            <a:r>
              <a:rPr lang="es-MX" sz="1200" dirty="0"/>
              <a:t>://lluisfranco.files.wordpress.com/2012/02/fp.png</a:t>
            </a:r>
          </a:p>
        </p:txBody>
      </p:sp>
      <p:sp>
        <p:nvSpPr>
          <p:cNvPr id="4" name="1 Título"/>
          <p:cNvSpPr txBox="1">
            <a:spLocks/>
          </p:cNvSpPr>
          <p:nvPr/>
        </p:nvSpPr>
        <p:spPr>
          <a:xfrm>
            <a:off x="5220072" y="123478"/>
            <a:ext cx="2575122" cy="360004"/>
          </a:xfrm>
          <a:prstGeom prst="rect">
            <a:avLst/>
          </a:prstGeom>
        </p:spPr>
        <p:txBody>
          <a:bodyPr vert="horz" lIns="91440" tIns="45720" rIns="91440" bIns="45720" rtlCol="0" anchor="t">
            <a:no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1400" b="1" smtClean="0"/>
              <a:t>Referencias de Figuras</a:t>
            </a:r>
            <a:endParaRPr lang="es-MX" sz="1400" b="1" dirty="0"/>
          </a:p>
        </p:txBody>
      </p:sp>
      <p:sp>
        <p:nvSpPr>
          <p:cNvPr id="6" name="5 Marcador de número de diapositiva"/>
          <p:cNvSpPr>
            <a:spLocks noGrp="1"/>
          </p:cNvSpPr>
          <p:nvPr>
            <p:ph type="sldNum" sz="quarter" idx="12"/>
          </p:nvPr>
        </p:nvSpPr>
        <p:spPr/>
        <p:txBody>
          <a:bodyPr/>
          <a:lstStyle/>
          <a:p>
            <a:fld id="{E935DEB7-E411-41C8-A9D4-5723C0E03590}" type="slidenum">
              <a:rPr lang="es-ES" smtClean="0"/>
              <a:pPr/>
              <a:t>67</a:t>
            </a:fld>
            <a:endParaRPr lang="es-ES"/>
          </a:p>
        </p:txBody>
      </p:sp>
    </p:spTree>
    <p:extLst>
      <p:ext uri="{BB962C8B-B14F-4D97-AF65-F5344CB8AC3E}">
        <p14:creationId xmlns:p14="http://schemas.microsoft.com/office/powerpoint/2010/main" val="3923486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67544" y="267494"/>
            <a:ext cx="8229600" cy="857250"/>
          </a:xfrm>
        </p:spPr>
        <p:txBody>
          <a:bodyPr/>
          <a:lstStyle/>
          <a:p>
            <a:pPr algn="ctr"/>
            <a:r>
              <a:rPr lang="es-MX" dirty="0"/>
              <a:t>Secuencia didáctica </a:t>
            </a:r>
          </a:p>
        </p:txBody>
      </p:sp>
      <p:sp>
        <p:nvSpPr>
          <p:cNvPr id="2" name="1 Marcador de contenido"/>
          <p:cNvSpPr>
            <a:spLocks noGrp="1"/>
          </p:cNvSpPr>
          <p:nvPr>
            <p:ph idx="1"/>
          </p:nvPr>
        </p:nvSpPr>
        <p:spPr>
          <a:xfrm>
            <a:off x="827700" y="1539695"/>
            <a:ext cx="6711654" cy="2328200"/>
          </a:xfrm>
        </p:spPr>
        <p:txBody>
          <a:bodyPr/>
          <a:lstStyle/>
          <a:p>
            <a:pPr marL="624078" indent="-514350" algn="just">
              <a:buFont typeface="+mj-lt"/>
              <a:buAutoNum type="arabicPeriod"/>
            </a:pPr>
            <a:r>
              <a:rPr lang="es-MX" dirty="0"/>
              <a:t>Definición de Robótica y Robot.</a:t>
            </a:r>
          </a:p>
          <a:p>
            <a:pPr marL="624078" indent="-514350" algn="just">
              <a:buFont typeface="+mj-lt"/>
              <a:buAutoNum type="arabicPeriod"/>
            </a:pPr>
            <a:r>
              <a:rPr lang="es-MX" dirty="0"/>
              <a:t>Antecedentes históricos</a:t>
            </a:r>
            <a:r>
              <a:rPr lang="es-MX" dirty="0" smtClean="0"/>
              <a:t>.</a:t>
            </a:r>
          </a:p>
          <a:p>
            <a:pPr marL="624078" indent="-514350" algn="just">
              <a:buFont typeface="+mj-lt"/>
              <a:buAutoNum type="arabicPeriod"/>
            </a:pPr>
            <a:r>
              <a:rPr lang="es-MX" dirty="0" smtClean="0"/>
              <a:t>Campos de aplicación de los Robots.</a:t>
            </a:r>
            <a:endParaRPr lang="es-MX" dirty="0"/>
          </a:p>
          <a:p>
            <a:pPr marL="624078" indent="-514350" algn="just">
              <a:buFont typeface="+mj-lt"/>
              <a:buAutoNum type="arabicPeriod"/>
            </a:pPr>
            <a:r>
              <a:rPr lang="es-MX" dirty="0"/>
              <a:t>Tipos de robots manipuladores.</a:t>
            </a:r>
          </a:p>
          <a:p>
            <a:pPr marL="624078" indent="-514350" algn="just">
              <a:buFont typeface="+mj-lt"/>
              <a:buAutoNum type="arabicPeriod"/>
            </a:pPr>
            <a:r>
              <a:rPr lang="es-MX" dirty="0" smtClean="0"/>
              <a:t>Aspectos </a:t>
            </a:r>
            <a:r>
              <a:rPr lang="es-MX" dirty="0"/>
              <a:t>de seguridad y normas de robótica.</a:t>
            </a:r>
          </a:p>
          <a:p>
            <a:pPr marL="624078" indent="-514350" algn="just">
              <a:buFont typeface="+mj-lt"/>
              <a:buAutoNum type="arabicPeriod"/>
            </a:pPr>
            <a:endParaRPr lang="es-MX"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7</a:t>
            </a:fld>
            <a:endParaRPr lang="es-ES"/>
          </a:p>
        </p:txBody>
      </p:sp>
    </p:spTree>
    <p:extLst>
      <p:ext uri="{BB962C8B-B14F-4D97-AF65-F5344CB8AC3E}">
        <p14:creationId xmlns:p14="http://schemas.microsoft.com/office/powerpoint/2010/main" val="3453587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339502"/>
            <a:ext cx="7055380" cy="1050398"/>
          </a:xfrm>
        </p:spPr>
        <p:txBody>
          <a:bodyPr>
            <a:normAutofit/>
          </a:bodyPr>
          <a:lstStyle/>
          <a:p>
            <a:r>
              <a:rPr lang="es-MX" dirty="0"/>
              <a:t>Objetivo de la Unidad I</a:t>
            </a:r>
          </a:p>
        </p:txBody>
      </p:sp>
      <p:sp>
        <p:nvSpPr>
          <p:cNvPr id="2" name="1 Marcador de contenido"/>
          <p:cNvSpPr>
            <a:spLocks noGrp="1"/>
          </p:cNvSpPr>
          <p:nvPr>
            <p:ph idx="1"/>
          </p:nvPr>
        </p:nvSpPr>
        <p:spPr>
          <a:xfrm>
            <a:off x="827700" y="1539695"/>
            <a:ext cx="7416708" cy="1536112"/>
          </a:xfrm>
        </p:spPr>
        <p:txBody>
          <a:bodyPr>
            <a:normAutofit fontScale="92500" lnSpcReduction="20000"/>
          </a:bodyPr>
          <a:lstStyle/>
          <a:p>
            <a:pPr marL="0" indent="0" algn="just">
              <a:buNone/>
            </a:pPr>
            <a:r>
              <a:rPr lang="es-MX" sz="2400" dirty="0"/>
              <a:t>El alumno </a:t>
            </a:r>
            <a:r>
              <a:rPr lang="es-MX" sz="2400" dirty="0" smtClean="0"/>
              <a:t>conocerá </a:t>
            </a:r>
            <a:r>
              <a:rPr lang="es-MX" sz="2400" dirty="0"/>
              <a:t>la </a:t>
            </a:r>
            <a:r>
              <a:rPr lang="es-MX" sz="2400" dirty="0" smtClean="0"/>
              <a:t>historia de la robótica, además, será </a:t>
            </a:r>
            <a:r>
              <a:rPr lang="es-MX" sz="2400" dirty="0"/>
              <a:t>capaz de diferenciar los diferentes tipos de </a:t>
            </a:r>
            <a:r>
              <a:rPr lang="es-MX" sz="2400" dirty="0" smtClean="0"/>
              <a:t>robos</a:t>
            </a:r>
            <a:r>
              <a:rPr lang="es-MX" sz="2400" dirty="0"/>
              <a:t> </a:t>
            </a:r>
            <a:r>
              <a:rPr lang="es-MX" sz="2400" dirty="0" smtClean="0"/>
              <a:t>así como </a:t>
            </a:r>
            <a:r>
              <a:rPr lang="es-MX" sz="2400" dirty="0"/>
              <a:t>sus aplicaciones, </a:t>
            </a:r>
            <a:r>
              <a:rPr lang="es-MX" sz="2400" dirty="0" smtClean="0"/>
              <a:t>y conocerá </a:t>
            </a:r>
            <a:r>
              <a:rPr lang="es-MX" sz="2400" dirty="0"/>
              <a:t>las normas más importantes relacionadas con la seguridad de robots.</a:t>
            </a:r>
          </a:p>
          <a:p>
            <a:pPr marL="0" indent="0" algn="just">
              <a:buNone/>
            </a:pPr>
            <a:endParaRPr lang="es-MX" dirty="0"/>
          </a:p>
        </p:txBody>
      </p:sp>
      <p:sp>
        <p:nvSpPr>
          <p:cNvPr id="4" name="3 Marcador de número de diapositiva"/>
          <p:cNvSpPr>
            <a:spLocks noGrp="1"/>
          </p:cNvSpPr>
          <p:nvPr>
            <p:ph type="sldNum" sz="quarter" idx="12"/>
          </p:nvPr>
        </p:nvSpPr>
        <p:spPr/>
        <p:txBody>
          <a:bodyPr/>
          <a:lstStyle/>
          <a:p>
            <a:fld id="{E935DEB7-E411-41C8-A9D4-5723C0E03590}" type="slidenum">
              <a:rPr lang="es-ES" smtClean="0"/>
              <a:pPr/>
              <a:t>8</a:t>
            </a:fld>
            <a:endParaRPr lang="es-ES"/>
          </a:p>
        </p:txBody>
      </p:sp>
    </p:spTree>
    <p:extLst>
      <p:ext uri="{BB962C8B-B14F-4D97-AF65-F5344CB8AC3E}">
        <p14:creationId xmlns:p14="http://schemas.microsoft.com/office/powerpoint/2010/main" val="189775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E935DEB7-E411-41C8-A9D4-5723C0E03590}" type="slidenum">
              <a:rPr lang="es-ES" smtClean="0"/>
              <a:pPr/>
              <a:t>9</a:t>
            </a:fld>
            <a:endParaRPr lang="es-ES"/>
          </a:p>
        </p:txBody>
      </p:sp>
      <p:sp>
        <p:nvSpPr>
          <p:cNvPr id="7" name="1 Título"/>
          <p:cNvSpPr txBox="1">
            <a:spLocks/>
          </p:cNvSpPr>
          <p:nvPr/>
        </p:nvSpPr>
        <p:spPr>
          <a:xfrm>
            <a:off x="395536" y="915566"/>
            <a:ext cx="8424936" cy="1262714"/>
          </a:xfrm>
          <a:prstGeom prst="rect">
            <a:avLst/>
          </a:prstGeom>
        </p:spPr>
        <p:txBody>
          <a:bodyPr vert="horz" lIns="91440" tIns="45720" rIns="91440" bIns="45720" rtlCol="0" anchor="t">
            <a:noAutofit/>
          </a:bodyPr>
          <a:lst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4000" b="1" dirty="0" smtClean="0"/>
              <a:t>1. Definición de Robótica y Robot</a:t>
            </a:r>
            <a:r>
              <a:rPr lang="es-ES" sz="4000" dirty="0" smtClean="0"/>
              <a:t/>
            </a:r>
            <a:br>
              <a:rPr lang="es-ES" sz="4000" dirty="0" smtClean="0"/>
            </a:br>
            <a:endParaRPr lang="es-ES" sz="4000" dirty="0"/>
          </a:p>
        </p:txBody>
      </p:sp>
      <p:pic>
        <p:nvPicPr>
          <p:cNvPr id="8" name="Picture 2" descr="https://robotica.wordpress.com/files/2006/11/rob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9" y="2301720"/>
            <a:ext cx="2416331" cy="186863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 xmlns:a16="http://schemas.microsoft.com/office/drawing/2014/main" id="{51D22A38-67F4-4CB2-9486-120CFCF638E1}"/>
              </a:ext>
            </a:extLst>
          </p:cNvPr>
          <p:cNvSpPr txBox="1"/>
          <p:nvPr/>
        </p:nvSpPr>
        <p:spPr>
          <a:xfrm>
            <a:off x="4123982" y="4115276"/>
            <a:ext cx="1296144" cy="369332"/>
          </a:xfrm>
          <a:prstGeom prst="rect">
            <a:avLst/>
          </a:prstGeom>
          <a:noFill/>
        </p:spPr>
        <p:txBody>
          <a:bodyPr wrap="square" rtlCol="0">
            <a:spAutoFit/>
          </a:bodyPr>
          <a:lstStyle/>
          <a:p>
            <a:r>
              <a:rPr lang="es-MX" dirty="0"/>
              <a:t>Figura 1</a:t>
            </a:r>
          </a:p>
        </p:txBody>
      </p:sp>
    </p:spTree>
    <p:extLst>
      <p:ext uri="{BB962C8B-B14F-4D97-AF65-F5344CB8AC3E}">
        <p14:creationId xmlns:p14="http://schemas.microsoft.com/office/powerpoint/2010/main" val="592335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2365</TotalTime>
  <Words>3254</Words>
  <Application>Microsoft Office PowerPoint</Application>
  <PresentationFormat>Presentación en pantalla (16:9)</PresentationFormat>
  <Paragraphs>376</Paragraphs>
  <Slides>67</Slides>
  <Notes>2</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Ion</vt:lpstr>
      <vt:lpstr>                Universidad Autónoma del Estado de México                      Centro Universitario UAEM Ecatepec                                                       </vt:lpstr>
      <vt:lpstr>Presentación de PowerPoint</vt:lpstr>
      <vt:lpstr>Presentación de PowerPoint</vt:lpstr>
      <vt:lpstr>Guion Explicativo </vt:lpstr>
      <vt:lpstr>Objetivo de la asignatura</vt:lpstr>
      <vt:lpstr>UNIDAD I</vt:lpstr>
      <vt:lpstr>Secuencia didáctica </vt:lpstr>
      <vt:lpstr>Objetivo de la Unidad I</vt:lpstr>
      <vt:lpstr>Presentación de PowerPoint</vt:lpstr>
      <vt:lpstr>Presentación de PowerPoint</vt:lpstr>
      <vt:lpstr>2. Antecedentes Históricos de la Robótica </vt:lpstr>
      <vt:lpstr>Antecedentes Históricos de la Robótica </vt:lpstr>
      <vt:lpstr>Antecedentes Históricos de la Robótica </vt:lpstr>
      <vt:lpstr>Antecedentes Históricos de la Robótica </vt:lpstr>
      <vt:lpstr>Antecedentes Históricos de la Robótica </vt:lpstr>
      <vt:lpstr>Antecedentes Históricos de la Robótica </vt:lpstr>
      <vt:lpstr>Antecedentes Históricos de la Robótica </vt:lpstr>
      <vt:lpstr>Antecedentes Históricos de la Robótica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Campos de aplicación de la Robótica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4. Tipos de Robots Manipuladores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5. Aspectos de Seguridad y Normas en Robótica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Principios éticos para los diseñadores, construcciones y los usuarios de los robots</vt:lpstr>
      <vt:lpstr>Presentación de PowerPoint</vt:lpstr>
      <vt:lpstr>Conclusiones </vt:lpstr>
      <vt:lpstr>Referencias Bibliográficas</vt:lpstr>
      <vt:lpstr>Referencias Figuras</vt:lpstr>
      <vt:lpstr>Referencias de Figuras</vt:lpstr>
      <vt:lpstr>Referencias de Figuras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CUECATEPEC</dc:creator>
  <cp:lastModifiedBy>Salvador</cp:lastModifiedBy>
  <cp:revision>218</cp:revision>
  <cp:lastPrinted>2017-10-09T23:58:33Z</cp:lastPrinted>
  <dcterms:created xsi:type="dcterms:W3CDTF">2011-08-10T13:22:11Z</dcterms:created>
  <dcterms:modified xsi:type="dcterms:W3CDTF">2017-10-18T21:43:13Z</dcterms:modified>
</cp:coreProperties>
</file>