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12" r:id="rId1"/>
  </p:sldMasterIdLst>
  <p:notesMasterIdLst>
    <p:notesMasterId r:id="rId46"/>
  </p:notesMasterIdLst>
  <p:handoutMasterIdLst>
    <p:handoutMasterId r:id="rId47"/>
  </p:handoutMasterIdLst>
  <p:sldIdLst>
    <p:sldId id="300" r:id="rId2"/>
    <p:sldId id="411" r:id="rId3"/>
    <p:sldId id="412" r:id="rId4"/>
    <p:sldId id="294" r:id="rId5"/>
    <p:sldId id="295" r:id="rId6"/>
    <p:sldId id="405" r:id="rId7"/>
    <p:sldId id="367" r:id="rId8"/>
    <p:sldId id="369" r:id="rId9"/>
    <p:sldId id="370" r:id="rId10"/>
    <p:sldId id="371" r:id="rId11"/>
    <p:sldId id="372" r:id="rId12"/>
    <p:sldId id="373" r:id="rId13"/>
    <p:sldId id="375" r:id="rId14"/>
    <p:sldId id="377" r:id="rId15"/>
    <p:sldId id="406" r:id="rId16"/>
    <p:sldId id="378" r:id="rId17"/>
    <p:sldId id="379" r:id="rId18"/>
    <p:sldId id="380" r:id="rId19"/>
    <p:sldId id="381" r:id="rId20"/>
    <p:sldId id="382" r:id="rId21"/>
    <p:sldId id="384" r:id="rId22"/>
    <p:sldId id="385" r:id="rId23"/>
    <p:sldId id="386" r:id="rId24"/>
    <p:sldId id="387" r:id="rId25"/>
    <p:sldId id="388" r:id="rId26"/>
    <p:sldId id="389" r:id="rId27"/>
    <p:sldId id="390" r:id="rId28"/>
    <p:sldId id="391" r:id="rId29"/>
    <p:sldId id="392" r:id="rId30"/>
    <p:sldId id="407" r:id="rId31"/>
    <p:sldId id="393" r:id="rId32"/>
    <p:sldId id="394" r:id="rId33"/>
    <p:sldId id="395" r:id="rId34"/>
    <p:sldId id="397" r:id="rId35"/>
    <p:sldId id="408" r:id="rId36"/>
    <p:sldId id="398" r:id="rId37"/>
    <p:sldId id="409" r:id="rId38"/>
    <p:sldId id="399" r:id="rId39"/>
    <p:sldId id="410" r:id="rId40"/>
    <p:sldId id="400" r:id="rId41"/>
    <p:sldId id="401" r:id="rId42"/>
    <p:sldId id="402" r:id="rId43"/>
    <p:sldId id="404" r:id="rId44"/>
    <p:sldId id="403" r:id="rId4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82" autoAdjust="0"/>
    <p:restoredTop sz="94660"/>
  </p:normalViewPr>
  <p:slideViewPr>
    <p:cSldViewPr>
      <p:cViewPr varScale="1">
        <p:scale>
          <a:sx n="148" d="100"/>
          <a:sy n="148" d="100"/>
        </p:scale>
        <p:origin x="-552" y="-90"/>
      </p:cViewPr>
      <p:guideLst>
        <p:guide orient="horz" pos="2160"/>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EB1734-86DA-43AE-AE09-77B9ADB7BB2B}" type="datetimeFigureOut">
              <a:rPr lang="es-ES" smtClean="0"/>
              <a:pPr/>
              <a:t>18/10/2017</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D83FDE-0876-43BA-8713-B9BA42ED95A7}" type="slidenum">
              <a:rPr lang="es-ES" smtClean="0"/>
              <a:pPr/>
              <a:t>‹Nº›</a:t>
            </a:fld>
            <a:endParaRPr lang="es-ES"/>
          </a:p>
        </p:txBody>
      </p:sp>
    </p:spTree>
    <p:extLst>
      <p:ext uri="{BB962C8B-B14F-4D97-AF65-F5344CB8AC3E}">
        <p14:creationId xmlns:p14="http://schemas.microsoft.com/office/powerpoint/2010/main" val="2372959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256F6-63A7-409E-82AF-E166791375B1}" type="datetimeFigureOut">
              <a:rPr lang="es-MX" smtClean="0"/>
              <a:t>18/10/2017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19EF3C-36FA-45AE-8D83-536AF02891EF}" type="slidenum">
              <a:rPr lang="es-MX" smtClean="0"/>
              <a:t>‹Nº›</a:t>
            </a:fld>
            <a:endParaRPr lang="es-MX"/>
          </a:p>
        </p:txBody>
      </p:sp>
    </p:spTree>
    <p:extLst>
      <p:ext uri="{BB962C8B-B14F-4D97-AF65-F5344CB8AC3E}">
        <p14:creationId xmlns:p14="http://schemas.microsoft.com/office/powerpoint/2010/main" val="443098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685800" y="1010211"/>
            <a:ext cx="7772400" cy="60512"/>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3212073"/>
            <a:ext cx="7772400" cy="60512"/>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113584"/>
            <a:ext cx="7772400" cy="20574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3080267"/>
            <a:ext cx="914400" cy="6858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074167"/>
            <a:ext cx="7593330" cy="2276856"/>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02386" y="3291840"/>
            <a:ext cx="5918454" cy="802386"/>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C7935D4-763C-4EE4-866C-98847D01327E}" type="datetime1">
              <a:rPr lang="es-ES" smtClean="0"/>
              <a:t>18/10/2017</a:t>
            </a:fld>
            <a:endParaRPr lang="es-ES"/>
          </a:p>
        </p:txBody>
      </p:sp>
      <p:sp>
        <p:nvSpPr>
          <p:cNvPr id="5" name="Footer Placeholder 4"/>
          <p:cNvSpPr>
            <a:spLocks noGrp="1"/>
          </p:cNvSpPr>
          <p:nvPr>
            <p:ph type="ftr" sz="quarter" idx="11"/>
          </p:nvPr>
        </p:nvSpPr>
        <p:spPr>
          <a:xfrm>
            <a:off x="812805" y="4704589"/>
            <a:ext cx="4745736" cy="273844"/>
          </a:xfrm>
        </p:spPr>
        <p:txBody>
          <a:bodyPr/>
          <a:lstStyle/>
          <a:p>
            <a:endParaRPr lang="es-ES"/>
          </a:p>
        </p:txBody>
      </p:sp>
      <p:sp>
        <p:nvSpPr>
          <p:cNvPr id="6" name="Slide Number Placeholder 5"/>
          <p:cNvSpPr>
            <a:spLocks noGrp="1"/>
          </p:cNvSpPr>
          <p:nvPr>
            <p:ph type="sldNum" sz="quarter" idx="12"/>
          </p:nvPr>
        </p:nvSpPr>
        <p:spPr>
          <a:xfrm>
            <a:off x="7244281" y="3170396"/>
            <a:ext cx="895401" cy="480060"/>
          </a:xfrm>
        </p:spPr>
        <p:txBody>
          <a:bodyPr/>
          <a:lstStyle>
            <a:lvl1pPr>
              <a:defRPr sz="2800" b="1"/>
            </a:lvl1pPr>
          </a:lstStyle>
          <a:p>
            <a:fld id="{E935DEB7-E411-41C8-A9D4-5723C0E03590}" type="slidenum">
              <a:rPr lang="es-ES" smtClean="0"/>
              <a:pPr/>
              <a:t>‹Nº›</a:t>
            </a:fld>
            <a:endParaRPr lang="es-ES"/>
          </a:p>
        </p:txBody>
      </p:sp>
    </p:spTree>
    <p:extLst>
      <p:ext uri="{BB962C8B-B14F-4D97-AF65-F5344CB8AC3E}">
        <p14:creationId xmlns:p14="http://schemas.microsoft.com/office/powerpoint/2010/main" val="499201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ACEE39D-A390-454C-8475-A08789C8A137}" type="datetime1">
              <a:rPr lang="es-ES" smtClean="0"/>
              <a:t>18/10/2017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647045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400050"/>
            <a:ext cx="1914525" cy="4229100"/>
          </a:xfrm>
        </p:spPr>
        <p:txBody>
          <a:bodyPr vert="eaVert"/>
          <a:lstStyle>
            <a:lvl1pPr>
              <a:defRPr b="0"/>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00101" y="400050"/>
            <a:ext cx="5629275" cy="422910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6F12B14-A833-4441-A34B-95BC3AAACB3F}" type="datetime1">
              <a:rPr lang="es-ES" smtClean="0"/>
              <a:t>18/10/2017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754159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9390011-D4CF-44BB-901F-07A37B3A8169}" type="datetime1">
              <a:rPr lang="es-ES" smtClean="0"/>
              <a:t>18/10/2017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32592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688492"/>
            <a:ext cx="9144000" cy="1455008"/>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918972"/>
            <a:ext cx="6960870" cy="2640330"/>
          </a:xfrm>
        </p:spPr>
        <p:txBody>
          <a:bodyPr anchor="ctr">
            <a:normAutofit/>
          </a:bodyPr>
          <a:lstStyle>
            <a:lvl1pPr>
              <a:lnSpc>
                <a:spcPct val="80000"/>
              </a:lnSpc>
              <a:defRPr sz="64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624330" y="3765042"/>
            <a:ext cx="6789420" cy="8001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6445251" y="4704589"/>
            <a:ext cx="1983232" cy="273844"/>
          </a:xfrm>
        </p:spPr>
        <p:txBody>
          <a:bodyPr/>
          <a:lstStyle>
            <a:lvl1pPr>
              <a:defRPr>
                <a:solidFill>
                  <a:schemeClr val="accent1">
                    <a:lumMod val="50000"/>
                  </a:schemeClr>
                </a:solidFill>
              </a:defRPr>
            </a:lvl1pPr>
          </a:lstStyle>
          <a:p>
            <a:fld id="{CF435690-8305-4150-9659-A06D7227FFD4}" type="datetime1">
              <a:rPr lang="es-ES" smtClean="0"/>
              <a:t>18/10/2017</a:t>
            </a:fld>
            <a:endParaRPr lang="es-ES"/>
          </a:p>
        </p:txBody>
      </p:sp>
      <p:sp>
        <p:nvSpPr>
          <p:cNvPr id="5" name="Footer Placeholder 4"/>
          <p:cNvSpPr>
            <a:spLocks noGrp="1"/>
          </p:cNvSpPr>
          <p:nvPr>
            <p:ph type="ftr" sz="quarter" idx="11"/>
          </p:nvPr>
        </p:nvSpPr>
        <p:spPr>
          <a:xfrm>
            <a:off x="1636099" y="4704588"/>
            <a:ext cx="4745736" cy="273844"/>
          </a:xfrm>
        </p:spPr>
        <p:txBody>
          <a:bodyPr/>
          <a:lstStyle>
            <a:lvl1pPr>
              <a:defRPr>
                <a:solidFill>
                  <a:schemeClr val="accent1">
                    <a:lumMod val="50000"/>
                  </a:schemeClr>
                </a:solidFill>
              </a:defRPr>
            </a:lvl1pPr>
          </a:lstStyle>
          <a:p>
            <a:endParaRPr lang="es-ES"/>
          </a:p>
        </p:txBody>
      </p:sp>
      <p:grpSp>
        <p:nvGrpSpPr>
          <p:cNvPr id="8" name="Group 7"/>
          <p:cNvGrpSpPr>
            <a:grpSpLocks noChangeAspect="1"/>
          </p:cNvGrpSpPr>
          <p:nvPr/>
        </p:nvGrpSpPr>
        <p:grpSpPr>
          <a:xfrm>
            <a:off x="633862" y="1822967"/>
            <a:ext cx="914400" cy="6858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1881455"/>
            <a:ext cx="891224" cy="540249"/>
          </a:xfrm>
        </p:spPr>
        <p:txBody>
          <a:bodyPr/>
          <a:lstStyle>
            <a:lvl1pPr>
              <a:defRPr sz="2800"/>
            </a:lvl1pPr>
          </a:lstStyle>
          <a:p>
            <a:fld id="{E935DEB7-E411-41C8-A9D4-5723C0E03590}" type="slidenum">
              <a:rPr lang="es-ES" smtClean="0"/>
              <a:pPr/>
              <a:t>‹Nº›</a:t>
            </a:fld>
            <a:endParaRPr lang="es-ES"/>
          </a:p>
        </p:txBody>
      </p:sp>
    </p:spTree>
    <p:extLst>
      <p:ext uri="{BB962C8B-B14F-4D97-AF65-F5344CB8AC3E}">
        <p14:creationId xmlns:p14="http://schemas.microsoft.com/office/powerpoint/2010/main" val="2612402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0" y="1645920"/>
            <a:ext cx="3657600" cy="298323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92218" y="1645920"/>
            <a:ext cx="3657600" cy="298323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0D94BE1-51B6-404A-8F05-0FB0E5F78407}" type="datetime1">
              <a:rPr lang="es-ES" smtClean="0"/>
              <a:t>18/10/2017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0755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1536192"/>
            <a:ext cx="3657600" cy="48006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85800" y="2057400"/>
            <a:ext cx="3657600" cy="246888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20793" y="1536192"/>
            <a:ext cx="3657600" cy="48006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820793" y="2057400"/>
            <a:ext cx="3657600" cy="246888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747629F-DA9D-472F-8CE1-FADCE0EF5A4E}" type="datetime1">
              <a:rPr lang="es-ES" smtClean="0"/>
              <a:t>18/10/2017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316427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4573AE72-96AA-4935-9D39-2626DC558845}" type="datetime1">
              <a:rPr lang="es-ES" smtClean="0"/>
              <a:t>18/10/2017</a:t>
            </a:fld>
            <a:endParaRPr lang="es-E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s-ES"/>
          </a:p>
        </p:txBody>
      </p:sp>
      <p:sp>
        <p:nvSpPr>
          <p:cNvPr id="5" name="Slide Number Placeholder 4"/>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15397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DC6DAB-9AAB-47F0-A29D-F5F5918895A8}" type="datetime1">
              <a:rPr lang="es-ES" smtClean="0"/>
              <a:t>18/10/2017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986460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6227806" y="1"/>
            <a:ext cx="2916194" cy="51434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514350"/>
            <a:ext cx="2400300" cy="1303020"/>
          </a:xfrm>
        </p:spPr>
        <p:txBody>
          <a:bodyPr anchor="b">
            <a:normAutofit/>
          </a:bodyPr>
          <a:lstStyle>
            <a:lvl1pPr>
              <a:defRPr sz="28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8650" y="514350"/>
            <a:ext cx="5033772" cy="3765042"/>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412230" y="1817370"/>
            <a:ext cx="2400300" cy="246888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grpSp>
        <p:nvGrpSpPr>
          <p:cNvPr id="12" name="Group 11"/>
          <p:cNvGrpSpPr/>
          <p:nvPr/>
        </p:nvGrpSpPr>
        <p:grpSpPr>
          <a:xfrm>
            <a:off x="8522664" y="4691444"/>
            <a:ext cx="393192" cy="294894"/>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39AE1B19-0CDA-4466-B7C0-4AC0E2A64480}" type="datetime1">
              <a:rPr lang="es-ES" smtClean="0"/>
              <a:t>18/10/2017</a:t>
            </a:fld>
            <a:endParaRPr lang="es-ES"/>
          </a:p>
        </p:txBody>
      </p:sp>
      <p:sp>
        <p:nvSpPr>
          <p:cNvPr id="10" name="Footer Placeholder 9"/>
          <p:cNvSpPr>
            <a:spLocks noGrp="1"/>
          </p:cNvSpPr>
          <p:nvPr>
            <p:ph type="ftr" sz="quarter" idx="11"/>
          </p:nvPr>
        </p:nvSpPr>
        <p:spPr/>
        <p:txBody>
          <a:bodyPr/>
          <a:lstStyle/>
          <a:p>
            <a:endParaRPr lang="es-ES"/>
          </a:p>
        </p:txBody>
      </p:sp>
      <p:sp>
        <p:nvSpPr>
          <p:cNvPr id="11" name="Slide Number Placeholder 10"/>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303771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6227806" y="1"/>
            <a:ext cx="2916194" cy="51434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514350"/>
            <a:ext cx="2400300" cy="1303020"/>
          </a:xfrm>
        </p:spPr>
        <p:txBody>
          <a:bodyPr anchor="b">
            <a:normAutofit/>
          </a:bodyPr>
          <a:lstStyle>
            <a:lvl1pPr>
              <a:defRPr sz="2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 y="0"/>
            <a:ext cx="6227805" cy="51435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412230" y="1817370"/>
            <a:ext cx="2400300" cy="246888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grpSp>
        <p:nvGrpSpPr>
          <p:cNvPr id="12" name="Group 11"/>
          <p:cNvGrpSpPr/>
          <p:nvPr/>
        </p:nvGrpSpPr>
        <p:grpSpPr>
          <a:xfrm>
            <a:off x="8522664" y="4691444"/>
            <a:ext cx="393192" cy="294894"/>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4259D0BF-59D2-4182-8C90-540AABD4D252}" type="datetime1">
              <a:rPr lang="es-ES" smtClean="0"/>
              <a:t>18/10/2017</a:t>
            </a:fld>
            <a:endParaRPr lang="es-ES"/>
          </a:p>
        </p:txBody>
      </p:sp>
      <p:sp>
        <p:nvSpPr>
          <p:cNvPr id="10" name="Slide Number Placeholder 9"/>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736797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4691444"/>
            <a:ext cx="393192" cy="294894"/>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363474"/>
            <a:ext cx="7772400" cy="120700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1591056"/>
            <a:ext cx="7772400" cy="3038094"/>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992368" y="4704589"/>
            <a:ext cx="2455164" cy="273844"/>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BECDC00D-6C31-41D4-958E-D078EEF14D4B}" type="datetime1">
              <a:rPr lang="es-ES" smtClean="0"/>
              <a:t>18/10/2017</a:t>
            </a:fld>
            <a:endParaRPr lang="es-ES"/>
          </a:p>
        </p:txBody>
      </p:sp>
      <p:sp>
        <p:nvSpPr>
          <p:cNvPr id="5" name="Footer Placeholder 4"/>
          <p:cNvSpPr>
            <a:spLocks noGrp="1"/>
          </p:cNvSpPr>
          <p:nvPr>
            <p:ph type="ftr" sz="quarter" idx="3"/>
          </p:nvPr>
        </p:nvSpPr>
        <p:spPr>
          <a:xfrm>
            <a:off x="685800" y="4704589"/>
            <a:ext cx="4745736" cy="273844"/>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s-ES"/>
          </a:p>
        </p:txBody>
      </p:sp>
      <p:sp>
        <p:nvSpPr>
          <p:cNvPr id="6" name="Slide Number Placeholder 5"/>
          <p:cNvSpPr>
            <a:spLocks noGrp="1"/>
          </p:cNvSpPr>
          <p:nvPr>
            <p:ph type="sldNum" sz="quarter" idx="4"/>
          </p:nvPr>
        </p:nvSpPr>
        <p:spPr>
          <a:xfrm>
            <a:off x="8483346" y="4704589"/>
            <a:ext cx="480060" cy="273844"/>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E935DEB7-E411-41C8-A9D4-5723C0E03590}" type="slidenum">
              <a:rPr lang="es-ES" smtClean="0"/>
              <a:pPr/>
              <a:t>‹Nº›</a:t>
            </a:fld>
            <a:endParaRPr lang="es-ES"/>
          </a:p>
        </p:txBody>
      </p:sp>
    </p:spTree>
    <p:extLst>
      <p:ext uri="{BB962C8B-B14F-4D97-AF65-F5344CB8AC3E}">
        <p14:creationId xmlns:p14="http://schemas.microsoft.com/office/powerpoint/2010/main" val="2034501099"/>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kI_NH6m2GBc" TargetMode="External"/><Relationship Id="rId2" Type="http://schemas.openxmlformats.org/officeDocument/2006/relationships/hyperlink" Target="https://www.youtube.com/watch?v=YxZOLavEXag"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youtube.com/watch?v=HHjna9dw4eU" TargetMode="External"/><Relationship Id="rId2" Type="http://schemas.openxmlformats.org/officeDocument/2006/relationships/hyperlink" Target="https://www.youtube.com/watch?v=-2UicPg1KVY"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iwttJ3ahFo" TargetMode="External"/><Relationship Id="rId2" Type="http://schemas.openxmlformats.org/officeDocument/2006/relationships/hyperlink" Target="https://www.youtube.com/watch?v=pwFBxBEV1Xs"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youtube.com/watch?v=bo99K1jkwNQ" TargetMode="External"/><Relationship Id="rId2" Type="http://schemas.openxmlformats.org/officeDocument/2006/relationships/hyperlink" Target="https://www.youtube.com/watch?v=LcjCbF9bCh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5" y="249492"/>
            <a:ext cx="1080121" cy="810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467545" y="411510"/>
            <a:ext cx="8132440" cy="1926214"/>
          </a:xfrm>
        </p:spPr>
        <p:txBody>
          <a:bodyPr>
            <a:normAutofit fontScale="90000"/>
          </a:bodyPr>
          <a:lstStyle/>
          <a:p>
            <a:r>
              <a:rPr lang="es-MX" sz="2800" b="1" i="1" dirty="0" smtClean="0"/>
              <a:t>           </a:t>
            </a:r>
            <a:r>
              <a:rPr lang="es-MX" sz="2800" b="1" i="1" u="sng" dirty="0" smtClean="0"/>
              <a:t>Universidad Autónoma del Estado de México</a:t>
            </a:r>
            <a:r>
              <a:rPr lang="es-MX" sz="2800" b="1" i="1" dirty="0" smtClean="0"/>
              <a:t/>
            </a:r>
            <a:br>
              <a:rPr lang="es-MX" sz="2800" b="1" i="1" dirty="0" smtClean="0"/>
            </a:br>
            <a:r>
              <a:rPr lang="es-MX" sz="2800" b="1" i="1" dirty="0" smtClean="0"/>
              <a:t>               Centro Universitario UAEM Ecatepec</a:t>
            </a:r>
            <a:br>
              <a:rPr lang="es-MX" sz="2800" b="1" i="1" dirty="0" smtClean="0"/>
            </a:br>
            <a:r>
              <a:rPr lang="es-MX" sz="2800" b="1" i="1" dirty="0"/>
              <a:t/>
            </a:r>
            <a:br>
              <a:rPr lang="es-MX" sz="2800" b="1" i="1" dirty="0"/>
            </a:br>
            <a:r>
              <a:rPr lang="es-MX" sz="2800" dirty="0" smtClean="0"/>
              <a:t/>
            </a:r>
            <a:br>
              <a:rPr lang="es-MX" sz="2800" dirty="0" smtClean="0"/>
            </a:br>
            <a:r>
              <a:rPr lang="es-MX" sz="2800" dirty="0" smtClean="0"/>
              <a:t>                </a:t>
            </a:r>
            <a:r>
              <a:rPr lang="es-MX" sz="4400" dirty="0" smtClean="0"/>
              <a:t>Ingeniería en Computación</a:t>
            </a:r>
            <a:br>
              <a:rPr lang="es-MX" sz="4400" dirty="0" smtClean="0"/>
            </a:br>
            <a:endParaRPr lang="es-MX" sz="4400" b="1" dirty="0"/>
          </a:p>
        </p:txBody>
      </p:sp>
      <p:sp>
        <p:nvSpPr>
          <p:cNvPr id="3" name="2 Rectángulo"/>
          <p:cNvSpPr/>
          <p:nvPr/>
        </p:nvSpPr>
        <p:spPr>
          <a:xfrm>
            <a:off x="450538" y="2067694"/>
            <a:ext cx="8064896" cy="2739211"/>
          </a:xfrm>
          <a:prstGeom prst="rect">
            <a:avLst/>
          </a:prstGeom>
        </p:spPr>
        <p:txBody>
          <a:bodyPr wrap="square">
            <a:spAutoFit/>
          </a:bodyPr>
          <a:lstStyle/>
          <a:p>
            <a:r>
              <a:rPr lang="es-MX" dirty="0"/>
              <a:t/>
            </a:r>
            <a:br>
              <a:rPr lang="es-MX" dirty="0"/>
            </a:br>
            <a:r>
              <a:rPr lang="es-MX" sz="2800" b="1" dirty="0"/>
              <a:t>Unidad de Aprendizaje: </a:t>
            </a:r>
            <a:br>
              <a:rPr lang="es-MX" sz="2800" b="1" dirty="0"/>
            </a:br>
            <a:r>
              <a:rPr lang="es-MX" sz="2800" b="1" dirty="0" smtClean="0"/>
              <a:t>                               Fundamentos </a:t>
            </a:r>
            <a:r>
              <a:rPr lang="es-MX" sz="2800" b="1" dirty="0"/>
              <a:t>de la Robótica</a:t>
            </a:r>
            <a:r>
              <a:rPr lang="es-MX" sz="2800" dirty="0"/>
              <a:t> </a:t>
            </a:r>
            <a:br>
              <a:rPr lang="es-MX" sz="2800" dirty="0"/>
            </a:br>
            <a:r>
              <a:rPr lang="es-MX" sz="2800" dirty="0"/>
              <a:t/>
            </a:r>
            <a:br>
              <a:rPr lang="es-MX" sz="2800" dirty="0"/>
            </a:br>
            <a:endParaRPr lang="es-MX" sz="2800" dirty="0" smtClean="0"/>
          </a:p>
          <a:p>
            <a:r>
              <a:rPr lang="es-MX" sz="2400" b="1" dirty="0" smtClean="0"/>
              <a:t>Autor</a:t>
            </a:r>
            <a:r>
              <a:rPr lang="es-MX" sz="2400" b="1" dirty="0"/>
              <a:t>: Dr. Salvador Juárez López</a:t>
            </a:r>
            <a:r>
              <a:rPr lang="es-MX" b="1" dirty="0"/>
              <a:t/>
            </a:r>
            <a:br>
              <a:rPr lang="es-MX" b="1" dirty="0"/>
            </a:br>
            <a:r>
              <a:rPr lang="es-MX" b="1" dirty="0" smtClean="0"/>
              <a:t>                                                                                                       </a:t>
            </a:r>
            <a:r>
              <a:rPr lang="es-MX" sz="1400" b="1" dirty="0" smtClean="0"/>
              <a:t>Fecha</a:t>
            </a:r>
            <a:r>
              <a:rPr lang="es-MX" sz="1400" b="1" dirty="0"/>
              <a:t>: </a:t>
            </a:r>
            <a:r>
              <a:rPr lang="es-MX" sz="1400" b="1" dirty="0" smtClean="0"/>
              <a:t>Agosto 2017</a:t>
            </a:r>
            <a:r>
              <a:rPr lang="es-MX" sz="1400" b="1" dirty="0"/>
              <a:t>. </a:t>
            </a:r>
            <a:endParaRPr lang="es-MX" sz="1400" dirty="0"/>
          </a:p>
        </p:txBody>
      </p:sp>
    </p:spTree>
    <p:extLst>
      <p:ext uri="{BB962C8B-B14F-4D97-AF65-F5344CB8AC3E}">
        <p14:creationId xmlns:p14="http://schemas.microsoft.com/office/powerpoint/2010/main" val="1140307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2372" y="1347066"/>
            <a:ext cx="8291264" cy="1296143"/>
          </a:xfrm>
        </p:spPr>
        <p:txBody>
          <a:bodyPr>
            <a:normAutofit/>
          </a:bodyPr>
          <a:lstStyle/>
          <a:p>
            <a:pPr marL="0" indent="0" algn="just">
              <a:buNone/>
            </a:pPr>
            <a:r>
              <a:rPr lang="es-MX" dirty="0" smtClean="0"/>
              <a:t>Los </a:t>
            </a:r>
            <a:r>
              <a:rPr lang="es-MX" dirty="0"/>
              <a:t>sensores permiten la adquisición de la información necesaria para el control del robot. En el estudio de los sensores debe involucrarse la medida de las magnitudes y su representación en forma compatible para su procesamiento.</a:t>
            </a:r>
          </a:p>
        </p:txBody>
      </p:sp>
      <p:pic>
        <p:nvPicPr>
          <p:cNvPr id="1026" name="Picture 2" descr="Resultado de imagen para sensor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2643209"/>
            <a:ext cx="2720144" cy="2040108"/>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259632" y="483518"/>
            <a:ext cx="6696744" cy="584775"/>
          </a:xfrm>
          <a:prstGeom prst="rect">
            <a:avLst/>
          </a:prstGeom>
          <a:noFill/>
        </p:spPr>
        <p:txBody>
          <a:bodyPr wrap="square" rtlCol="0">
            <a:spAutoFit/>
          </a:bodyPr>
          <a:lstStyle/>
          <a:p>
            <a:pPr algn="ctr"/>
            <a:r>
              <a:rPr lang="es-MX" sz="3200" dirty="0" smtClean="0"/>
              <a:t>Sensores</a:t>
            </a:r>
            <a:endParaRPr lang="es-MX" sz="3200" dirty="0"/>
          </a:p>
        </p:txBody>
      </p:sp>
      <p:sp>
        <p:nvSpPr>
          <p:cNvPr id="5" name="CuadroTexto 4"/>
          <p:cNvSpPr txBox="1"/>
          <p:nvPr/>
        </p:nvSpPr>
        <p:spPr>
          <a:xfrm>
            <a:off x="3987856" y="4703194"/>
            <a:ext cx="1008112" cy="276999"/>
          </a:xfrm>
          <a:prstGeom prst="rect">
            <a:avLst/>
          </a:prstGeom>
          <a:noFill/>
        </p:spPr>
        <p:txBody>
          <a:bodyPr wrap="square" rtlCol="0">
            <a:spAutoFit/>
          </a:bodyPr>
          <a:lstStyle/>
          <a:p>
            <a:r>
              <a:rPr lang="es-MX" sz="1200" dirty="0" smtClean="0"/>
              <a:t>Figura [2]</a:t>
            </a:r>
            <a:endParaRPr lang="es-MX" sz="1200"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10</a:t>
            </a:fld>
            <a:endParaRPr lang="es-ES"/>
          </a:p>
        </p:txBody>
      </p:sp>
    </p:spTree>
    <p:extLst>
      <p:ext uri="{BB962C8B-B14F-4D97-AF65-F5344CB8AC3E}">
        <p14:creationId xmlns:p14="http://schemas.microsoft.com/office/powerpoint/2010/main" val="1984644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573529"/>
            <a:ext cx="8229600" cy="3394472"/>
          </a:xfrm>
        </p:spPr>
        <p:txBody>
          <a:bodyPr/>
          <a:lstStyle/>
          <a:p>
            <a:pPr marL="0" indent="0" algn="ctr">
              <a:buNone/>
            </a:pPr>
            <a:r>
              <a:rPr lang="es-MX" b="1" dirty="0" smtClean="0"/>
              <a:t>¿Qué es un Sensor</a:t>
            </a:r>
            <a:r>
              <a:rPr lang="es-MX" b="1" dirty="0"/>
              <a:t>?</a:t>
            </a:r>
          </a:p>
          <a:p>
            <a:pPr marL="0" indent="0" algn="just">
              <a:buNone/>
            </a:pPr>
            <a:r>
              <a:rPr lang="es-MX" dirty="0"/>
              <a:t>Un sensor es un dispositivo capaz de detectar magnitudes físicas o químicas, llamadas variables de instrumentación, y transformarlas en variables eléctricas. </a:t>
            </a:r>
          </a:p>
          <a:p>
            <a:pPr marL="0" indent="0">
              <a:buNone/>
            </a:pPr>
            <a:endParaRPr lang="es-MX" dirty="0"/>
          </a:p>
        </p:txBody>
      </p:sp>
      <p:pic>
        <p:nvPicPr>
          <p:cNvPr id="2050" name="Picture 2" descr="http://www.ccamx.com.mx/images/s_fotoelectricos/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7719" y="2463739"/>
            <a:ext cx="5429250" cy="2536031"/>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3851920" y="4722771"/>
            <a:ext cx="1008112" cy="276999"/>
          </a:xfrm>
          <a:prstGeom prst="rect">
            <a:avLst/>
          </a:prstGeom>
          <a:noFill/>
        </p:spPr>
        <p:txBody>
          <a:bodyPr wrap="square" rtlCol="0">
            <a:spAutoFit/>
          </a:bodyPr>
          <a:lstStyle/>
          <a:p>
            <a:r>
              <a:rPr lang="es-MX" sz="1200" dirty="0" smtClean="0"/>
              <a:t>Figura [3]</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11</a:t>
            </a:fld>
            <a:endParaRPr lang="es-ES"/>
          </a:p>
        </p:txBody>
      </p:sp>
    </p:spTree>
    <p:extLst>
      <p:ext uri="{BB962C8B-B14F-4D97-AF65-F5344CB8AC3E}">
        <p14:creationId xmlns:p14="http://schemas.microsoft.com/office/powerpoint/2010/main" val="1901791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1728" y="550513"/>
            <a:ext cx="8229600" cy="2885333"/>
          </a:xfrm>
        </p:spPr>
        <p:txBody>
          <a:bodyPr>
            <a:normAutofit fontScale="62500" lnSpcReduction="20000"/>
          </a:bodyPr>
          <a:lstStyle/>
          <a:p>
            <a:pPr marL="0" indent="0" algn="ctr">
              <a:buNone/>
            </a:pPr>
            <a:r>
              <a:rPr lang="es-MX" sz="3600" b="1" dirty="0"/>
              <a:t>Características </a:t>
            </a:r>
            <a:r>
              <a:rPr lang="es-MX" sz="3600" b="1" dirty="0" smtClean="0"/>
              <a:t>importantes de los sensores </a:t>
            </a:r>
            <a:endParaRPr lang="es-MX" sz="3600" b="1" dirty="0"/>
          </a:p>
          <a:p>
            <a:pPr marL="0" indent="0">
              <a:buNone/>
            </a:pPr>
            <a:endParaRPr lang="es-MX" sz="3600" dirty="0"/>
          </a:p>
          <a:p>
            <a:pPr algn="just">
              <a:buFont typeface="Wingdings" panose="05000000000000000000" pitchFamily="2" charset="2"/>
              <a:buChar char="Ø"/>
            </a:pPr>
            <a:r>
              <a:rPr lang="es-MX" sz="2400" dirty="0"/>
              <a:t>Exactitud. Debe poder detectar el valor verdadero de la variable sin errores sistemáticos. Sobre varias mediciones, la desviación de los errores cometidos debe tender a cero.</a:t>
            </a:r>
          </a:p>
          <a:p>
            <a:pPr algn="just">
              <a:buFont typeface="Wingdings" panose="05000000000000000000" pitchFamily="2" charset="2"/>
              <a:buChar char="Ø"/>
            </a:pPr>
            <a:endParaRPr lang="es-MX" sz="2400" dirty="0"/>
          </a:p>
          <a:p>
            <a:pPr algn="just">
              <a:buFont typeface="Wingdings" panose="05000000000000000000" pitchFamily="2" charset="2"/>
              <a:buChar char="Ø"/>
            </a:pPr>
            <a:r>
              <a:rPr lang="es-MX" sz="2400" dirty="0"/>
              <a:t>Precisión. Una medida será más precisa que otra si los posibles errores aleatorios en la medición son menores</a:t>
            </a:r>
            <a:r>
              <a:rPr lang="es-MX" sz="2400" dirty="0" smtClean="0"/>
              <a:t>.</a:t>
            </a:r>
          </a:p>
          <a:p>
            <a:pPr algn="just">
              <a:buFont typeface="Wingdings" panose="05000000000000000000" pitchFamily="2" charset="2"/>
              <a:buChar char="Ø"/>
            </a:pPr>
            <a:endParaRPr lang="es-MX" sz="2400" dirty="0" smtClean="0"/>
          </a:p>
          <a:p>
            <a:pPr algn="just">
              <a:buFont typeface="Wingdings" panose="05000000000000000000" pitchFamily="2" charset="2"/>
              <a:buChar char="Ø"/>
            </a:pPr>
            <a:r>
              <a:rPr lang="es-MX" sz="2400" dirty="0"/>
              <a:t>Costo. El costo para comprar, instalar y manejar el sensor debe ser lo más bajo posible</a:t>
            </a:r>
          </a:p>
          <a:p>
            <a:pPr algn="just">
              <a:buFont typeface="Wingdings" panose="05000000000000000000" pitchFamily="2" charset="2"/>
              <a:buChar char="Ø"/>
            </a:pPr>
            <a:endParaRPr lang="es-MX" sz="2400" dirty="0"/>
          </a:p>
          <a:p>
            <a:pPr algn="just">
              <a:buFont typeface="Wingdings" panose="05000000000000000000" pitchFamily="2" charset="2"/>
              <a:buChar char="Ø"/>
            </a:pPr>
            <a:endParaRPr lang="es-MX" sz="2400" dirty="0"/>
          </a:p>
          <a:p>
            <a:pPr marL="0" indent="0">
              <a:buNone/>
            </a:pPr>
            <a:endParaRPr lang="es-MX"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12</a:t>
            </a:fld>
            <a:endParaRPr lang="es-ES"/>
          </a:p>
        </p:txBody>
      </p:sp>
    </p:spTree>
    <p:extLst>
      <p:ext uri="{BB962C8B-B14F-4D97-AF65-F5344CB8AC3E}">
        <p14:creationId xmlns:p14="http://schemas.microsoft.com/office/powerpoint/2010/main" val="847634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0918" y="897565"/>
            <a:ext cx="8712968" cy="1962217"/>
          </a:xfrm>
        </p:spPr>
        <p:txBody>
          <a:bodyPr>
            <a:normAutofit fontScale="92500" lnSpcReduction="20000"/>
          </a:bodyPr>
          <a:lstStyle/>
          <a:p>
            <a:pPr algn="just">
              <a:buFont typeface="Wingdings" panose="05000000000000000000" pitchFamily="2" charset="2"/>
              <a:buChar char="Ø"/>
            </a:pPr>
            <a:r>
              <a:rPr lang="es-MX" dirty="0"/>
              <a:t>Rango de funcionamiento. Debe tener un amplio rango de funcionamiento, es decir, debe ser capaz de medir de manera exacta y precisa un amplio abanico de valores de la magnitud correspondiente.</a:t>
            </a:r>
          </a:p>
          <a:p>
            <a:pPr algn="just">
              <a:buFont typeface="Wingdings" panose="05000000000000000000" pitchFamily="2" charset="2"/>
              <a:buChar char="Ø"/>
            </a:pPr>
            <a:endParaRPr lang="es-MX" dirty="0"/>
          </a:p>
          <a:p>
            <a:pPr algn="just">
              <a:buFont typeface="Wingdings" panose="05000000000000000000" pitchFamily="2" charset="2"/>
              <a:buChar char="Ø"/>
            </a:pPr>
            <a:r>
              <a:rPr lang="es-MX" dirty="0"/>
              <a:t>Velocidad de respuesta. Debe responder a los cambios de la variable a medir en un tiempo mínimo Lo ideal sería que la respuesta fuera instantánea.</a:t>
            </a:r>
          </a:p>
          <a:p>
            <a:pPr>
              <a:buFont typeface="Wingdings" panose="05000000000000000000" pitchFamily="2" charset="2"/>
              <a:buChar char="Ø"/>
            </a:pPr>
            <a:endParaRPr lang="es-MX" dirty="0"/>
          </a:p>
          <a:p>
            <a:endParaRPr lang="es-MX" dirty="0"/>
          </a:p>
        </p:txBody>
      </p:sp>
      <p:pic>
        <p:nvPicPr>
          <p:cNvPr id="4098" name="Picture 2" descr="Resultado de imagen para rango de funcionamiento sens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859782"/>
            <a:ext cx="2079991" cy="196892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355976" y="51470"/>
            <a:ext cx="4572000" cy="646331"/>
          </a:xfrm>
          <a:prstGeom prst="rect">
            <a:avLst/>
          </a:prstGeom>
        </p:spPr>
        <p:txBody>
          <a:bodyPr>
            <a:spAutoFit/>
          </a:bodyPr>
          <a:lstStyle/>
          <a:p>
            <a:pPr algn="ctr"/>
            <a:r>
              <a:rPr lang="es-MX" b="1" dirty="0"/>
              <a:t>Características </a:t>
            </a:r>
            <a:r>
              <a:rPr lang="es-MX" b="1" dirty="0" smtClean="0"/>
              <a:t>Importantes de </a:t>
            </a:r>
            <a:r>
              <a:rPr lang="es-MX" b="1" dirty="0"/>
              <a:t>los sensores </a:t>
            </a:r>
          </a:p>
        </p:txBody>
      </p:sp>
      <p:sp>
        <p:nvSpPr>
          <p:cNvPr id="5" name="CuadroTexto 4"/>
          <p:cNvSpPr txBox="1"/>
          <p:nvPr/>
        </p:nvSpPr>
        <p:spPr>
          <a:xfrm>
            <a:off x="3851920" y="4821999"/>
            <a:ext cx="1008112" cy="276999"/>
          </a:xfrm>
          <a:prstGeom prst="rect">
            <a:avLst/>
          </a:prstGeom>
          <a:noFill/>
        </p:spPr>
        <p:txBody>
          <a:bodyPr wrap="square" rtlCol="0">
            <a:spAutoFit/>
          </a:bodyPr>
          <a:lstStyle/>
          <a:p>
            <a:r>
              <a:rPr lang="es-MX" sz="1200" dirty="0" smtClean="0"/>
              <a:t>Figura [4]</a:t>
            </a:r>
            <a:endParaRPr lang="es-MX" sz="1200"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13</a:t>
            </a:fld>
            <a:endParaRPr lang="es-ES"/>
          </a:p>
        </p:txBody>
      </p:sp>
    </p:spTree>
    <p:extLst>
      <p:ext uri="{BB962C8B-B14F-4D97-AF65-F5344CB8AC3E}">
        <p14:creationId xmlns:p14="http://schemas.microsoft.com/office/powerpoint/2010/main" val="2457908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504" y="987574"/>
            <a:ext cx="8856984" cy="2232248"/>
          </a:xfrm>
        </p:spPr>
        <p:txBody>
          <a:bodyPr>
            <a:normAutofit/>
          </a:bodyPr>
          <a:lstStyle/>
          <a:p>
            <a:pPr algn="just">
              <a:buFont typeface="Wingdings" panose="05000000000000000000" pitchFamily="2" charset="2"/>
              <a:buChar char="Ø"/>
            </a:pPr>
            <a:r>
              <a:rPr lang="es-MX" sz="1800" dirty="0"/>
              <a:t>Calibración. Es el proceso mediante el cual se establece la relación entre la variable medida y la señal de salida que produce el sensor. La calibración debe poder realizarse de manera sencilla y además el sensor no debe precisar una recalibración frecuente.</a:t>
            </a:r>
          </a:p>
          <a:p>
            <a:pPr algn="just">
              <a:buFont typeface="Wingdings" panose="05000000000000000000" pitchFamily="2" charset="2"/>
              <a:buChar char="Ø"/>
            </a:pPr>
            <a:endParaRPr lang="es-MX" sz="1800" dirty="0"/>
          </a:p>
          <a:p>
            <a:pPr algn="just">
              <a:buFont typeface="Wingdings" panose="05000000000000000000" pitchFamily="2" charset="2"/>
              <a:buChar char="Ø"/>
            </a:pPr>
            <a:r>
              <a:rPr lang="es-MX" sz="1800" dirty="0"/>
              <a:t>Fiabilidad. Debe ser fiable, es decir, no debe estar sujeto a fallos inesperados durante su funcionamiento</a:t>
            </a:r>
            <a:r>
              <a:rPr lang="es-MX" sz="1800" dirty="0" smtClean="0"/>
              <a:t>.</a:t>
            </a:r>
          </a:p>
          <a:p>
            <a:pPr marL="0" indent="0" algn="just">
              <a:buNone/>
            </a:pPr>
            <a:endParaRPr lang="es-MX" sz="1800" dirty="0" smtClean="0"/>
          </a:p>
          <a:p>
            <a:pPr algn="just">
              <a:buFont typeface="Wingdings" panose="05000000000000000000" pitchFamily="2" charset="2"/>
              <a:buChar char="Ø"/>
            </a:pPr>
            <a:endParaRPr lang="es-MX" sz="1800" dirty="0"/>
          </a:p>
          <a:p>
            <a:endParaRPr lang="es-MX" dirty="0"/>
          </a:p>
        </p:txBody>
      </p:sp>
      <p:sp>
        <p:nvSpPr>
          <p:cNvPr id="4" name="3 Rectángulo"/>
          <p:cNvSpPr/>
          <p:nvPr/>
        </p:nvSpPr>
        <p:spPr>
          <a:xfrm>
            <a:off x="4355976" y="51470"/>
            <a:ext cx="4572000" cy="646331"/>
          </a:xfrm>
          <a:prstGeom prst="rect">
            <a:avLst/>
          </a:prstGeom>
        </p:spPr>
        <p:txBody>
          <a:bodyPr>
            <a:spAutoFit/>
          </a:bodyPr>
          <a:lstStyle/>
          <a:p>
            <a:pPr algn="ctr"/>
            <a:r>
              <a:rPr lang="es-MX" b="1" dirty="0"/>
              <a:t>Características </a:t>
            </a:r>
            <a:r>
              <a:rPr lang="es-MX" b="1" dirty="0" smtClean="0"/>
              <a:t>Importantes </a:t>
            </a:r>
            <a:r>
              <a:rPr lang="es-MX" b="1" dirty="0"/>
              <a:t>de los sensores </a:t>
            </a:r>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14</a:t>
            </a:fld>
            <a:endParaRPr lang="es-ES"/>
          </a:p>
        </p:txBody>
      </p:sp>
    </p:spTree>
    <p:extLst>
      <p:ext uri="{BB962C8B-B14F-4D97-AF65-F5344CB8AC3E}">
        <p14:creationId xmlns:p14="http://schemas.microsoft.com/office/powerpoint/2010/main" val="574327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15</a:t>
            </a:fld>
            <a:endParaRPr lang="es-ES"/>
          </a:p>
        </p:txBody>
      </p:sp>
      <p:sp>
        <p:nvSpPr>
          <p:cNvPr id="3" name="2 Rectángulo"/>
          <p:cNvSpPr/>
          <p:nvPr/>
        </p:nvSpPr>
        <p:spPr>
          <a:xfrm>
            <a:off x="899592" y="1203598"/>
            <a:ext cx="7272808" cy="1477328"/>
          </a:xfrm>
          <a:prstGeom prst="rect">
            <a:avLst/>
          </a:prstGeom>
        </p:spPr>
        <p:txBody>
          <a:bodyPr wrap="square">
            <a:spAutoFit/>
          </a:bodyPr>
          <a:lstStyle/>
          <a:p>
            <a:pPr algn="just"/>
            <a:r>
              <a:rPr lang="es-MX" dirty="0" smtClean="0"/>
              <a:t>La necesidad de utilizar </a:t>
            </a:r>
            <a:r>
              <a:rPr lang="es-MX" dirty="0"/>
              <a:t>sensores </a:t>
            </a:r>
            <a:r>
              <a:rPr lang="es-MX" dirty="0" smtClean="0"/>
              <a:t>radica en que gracias a ellos los </a:t>
            </a:r>
            <a:r>
              <a:rPr lang="es-MX" dirty="0"/>
              <a:t>robots </a:t>
            </a:r>
            <a:r>
              <a:rPr lang="es-MX" dirty="0" smtClean="0"/>
              <a:t>pueden </a:t>
            </a:r>
            <a:r>
              <a:rPr lang="es-MX" dirty="0"/>
              <a:t>recibir y emitir información de todo aquello que les rodea</a:t>
            </a:r>
            <a:r>
              <a:rPr lang="es-MX" dirty="0" smtClean="0"/>
              <a:t>. </a:t>
            </a:r>
            <a:r>
              <a:rPr lang="es-MX" dirty="0"/>
              <a:t>Para </a:t>
            </a:r>
            <a:r>
              <a:rPr lang="es-MX" dirty="0" smtClean="0"/>
              <a:t>lograr comprender </a:t>
            </a:r>
            <a:r>
              <a:rPr lang="es-MX" dirty="0"/>
              <a:t>su importancia, podemos decir que los sensores tienen la misma función que los sentidos para los seres humanos. </a:t>
            </a:r>
          </a:p>
        </p:txBody>
      </p:sp>
      <p:sp>
        <p:nvSpPr>
          <p:cNvPr id="4" name="3 CuadroTexto"/>
          <p:cNvSpPr txBox="1"/>
          <p:nvPr/>
        </p:nvSpPr>
        <p:spPr>
          <a:xfrm>
            <a:off x="1043608" y="267494"/>
            <a:ext cx="6912768" cy="523220"/>
          </a:xfrm>
          <a:prstGeom prst="rect">
            <a:avLst/>
          </a:prstGeom>
          <a:noFill/>
        </p:spPr>
        <p:txBody>
          <a:bodyPr wrap="square" rtlCol="0">
            <a:spAutoFit/>
          </a:bodyPr>
          <a:lstStyle/>
          <a:p>
            <a:pPr algn="ctr"/>
            <a:r>
              <a:rPr lang="es-MX" sz="2800" b="1" dirty="0" smtClean="0"/>
              <a:t>Importancia de los sensores</a:t>
            </a:r>
            <a:endParaRPr lang="es-MX" sz="2800" b="1" dirty="0"/>
          </a:p>
        </p:txBody>
      </p:sp>
    </p:spTree>
    <p:extLst>
      <p:ext uri="{BB962C8B-B14F-4D97-AF65-F5344CB8AC3E}">
        <p14:creationId xmlns:p14="http://schemas.microsoft.com/office/powerpoint/2010/main" val="296274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2. Tipos </a:t>
            </a:r>
            <a:r>
              <a:rPr lang="es-MX" dirty="0"/>
              <a:t>de </a:t>
            </a:r>
            <a:r>
              <a:rPr lang="es-MX" dirty="0" smtClean="0"/>
              <a:t>Sensores y funcionamiento interno y externo</a:t>
            </a:r>
            <a:endParaRPr lang="es-MX" dirty="0"/>
          </a:p>
        </p:txBody>
      </p:sp>
      <p:pic>
        <p:nvPicPr>
          <p:cNvPr id="3074" name="Picture 2" descr="http://www.lostipos.com/wp-content/uploads/Tipos-de-sensores.jpg"/>
          <p:cNvPicPr>
            <a:picLocks noChangeAspect="1" noChangeArrowheads="1"/>
          </p:cNvPicPr>
          <p:nvPr/>
        </p:nvPicPr>
        <p:blipFill rotWithShape="1">
          <a:blip r:embed="rId2">
            <a:extLst>
              <a:ext uri="{28A0092B-C50C-407E-A947-70E740481C1C}">
                <a14:useLocalDpi xmlns:a14="http://schemas.microsoft.com/office/drawing/2010/main" val="0"/>
              </a:ext>
            </a:extLst>
          </a:blip>
          <a:srcRect t="18787"/>
          <a:stretch/>
        </p:blipFill>
        <p:spPr bwMode="auto">
          <a:xfrm>
            <a:off x="1403648" y="1563638"/>
            <a:ext cx="6288819" cy="225234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3851920" y="4368721"/>
            <a:ext cx="1008112" cy="276999"/>
          </a:xfrm>
          <a:prstGeom prst="rect">
            <a:avLst/>
          </a:prstGeom>
          <a:noFill/>
        </p:spPr>
        <p:txBody>
          <a:bodyPr wrap="square" rtlCol="0">
            <a:spAutoFit/>
          </a:bodyPr>
          <a:lstStyle/>
          <a:p>
            <a:r>
              <a:rPr lang="es-MX" sz="1200" dirty="0" smtClean="0"/>
              <a:t>Figura [5]</a:t>
            </a:r>
            <a:endParaRPr lang="es-MX" sz="1200" dirty="0"/>
          </a:p>
        </p:txBody>
      </p:sp>
      <p:sp>
        <p:nvSpPr>
          <p:cNvPr id="3" name="2 Marcador de número de diapositiva"/>
          <p:cNvSpPr>
            <a:spLocks noGrp="1"/>
          </p:cNvSpPr>
          <p:nvPr>
            <p:ph type="sldNum" sz="quarter" idx="12"/>
          </p:nvPr>
        </p:nvSpPr>
        <p:spPr/>
        <p:txBody>
          <a:bodyPr/>
          <a:lstStyle/>
          <a:p>
            <a:fld id="{E935DEB7-E411-41C8-A9D4-5723C0E03590}" type="slidenum">
              <a:rPr lang="es-ES" smtClean="0"/>
              <a:pPr/>
              <a:t>16</a:t>
            </a:fld>
            <a:endParaRPr lang="es-ES"/>
          </a:p>
        </p:txBody>
      </p:sp>
    </p:spTree>
    <p:extLst>
      <p:ext uri="{BB962C8B-B14F-4D97-AF65-F5344CB8AC3E}">
        <p14:creationId xmlns:p14="http://schemas.microsoft.com/office/powerpoint/2010/main" val="2068896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303499"/>
            <a:ext cx="8568952" cy="1692187"/>
          </a:xfrm>
        </p:spPr>
        <p:txBody>
          <a:bodyPr/>
          <a:lstStyle/>
          <a:p>
            <a:r>
              <a:rPr lang="es-MX" dirty="0"/>
              <a:t> SENSOR DE CONTACTO O BUMPER.  </a:t>
            </a:r>
          </a:p>
          <a:p>
            <a:pPr marL="0" indent="0" algn="just">
              <a:buNone/>
            </a:pPr>
            <a:r>
              <a:rPr lang="es-MX" dirty="0"/>
              <a:t>Funcionamiento: En estado de reposo la patilla común (C) y la de reposo (R) están en contacto permanente hasta que la presión aplicada a la palanca del bumper hace saltar la pequeña pletina acerada interior y entonces el contacto pasa de la posición de reposo a la de activo (A</a:t>
            </a:r>
            <a:r>
              <a:rPr lang="es-MX" dirty="0" smtClean="0"/>
              <a:t>).</a:t>
            </a:r>
            <a:endParaRPr lang="es-MX"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1800" y="2355726"/>
            <a:ext cx="3816424" cy="1901469"/>
          </a:xfrm>
          <a:prstGeom prst="rect">
            <a:avLst/>
          </a:prstGeom>
        </p:spPr>
      </p:pic>
      <p:sp>
        <p:nvSpPr>
          <p:cNvPr id="4" name="CuadroTexto 3"/>
          <p:cNvSpPr txBox="1"/>
          <p:nvPr/>
        </p:nvSpPr>
        <p:spPr>
          <a:xfrm>
            <a:off x="3851920" y="4368721"/>
            <a:ext cx="1008112" cy="276999"/>
          </a:xfrm>
          <a:prstGeom prst="rect">
            <a:avLst/>
          </a:prstGeom>
          <a:noFill/>
        </p:spPr>
        <p:txBody>
          <a:bodyPr wrap="square" rtlCol="0">
            <a:spAutoFit/>
          </a:bodyPr>
          <a:lstStyle/>
          <a:p>
            <a:r>
              <a:rPr lang="es-MX" sz="1200" dirty="0" smtClean="0"/>
              <a:t>Figura [6]</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17</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3858910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411510"/>
            <a:ext cx="8496944" cy="2106234"/>
          </a:xfrm>
        </p:spPr>
        <p:txBody>
          <a:bodyPr>
            <a:normAutofit fontScale="92500" lnSpcReduction="10000"/>
          </a:bodyPr>
          <a:lstStyle/>
          <a:p>
            <a:r>
              <a:rPr lang="es-MX" dirty="0"/>
              <a:t> </a:t>
            </a:r>
            <a:r>
              <a:rPr lang="es-MX" sz="2200" dirty="0"/>
              <a:t>SENSOR DE INFRARROJOS.</a:t>
            </a:r>
          </a:p>
          <a:p>
            <a:pPr marL="0" indent="0">
              <a:buNone/>
            </a:pPr>
            <a:endParaRPr lang="es-MX" dirty="0"/>
          </a:p>
          <a:p>
            <a:pPr marL="0" indent="0" algn="just">
              <a:buNone/>
            </a:pPr>
            <a:r>
              <a:rPr lang="es-MX" dirty="0" smtClean="0"/>
              <a:t>El </a:t>
            </a:r>
            <a:r>
              <a:rPr lang="es-MX" dirty="0"/>
              <a:t>dispositivo emite luz infrarroja por medio de un led emisor de IR y dependiendo del receptor, tenemos los siguientes funcionamientos: Si se trata de un fototransistor, contra más luz reflejada del emisor capte por su base </a:t>
            </a:r>
            <a:r>
              <a:rPr lang="es-MX" dirty="0" smtClean="0"/>
              <a:t>más </a:t>
            </a:r>
            <a:r>
              <a:rPr lang="es-MX" dirty="0"/>
              <a:t>conducirá el fototransistor. La salida de este dispositivo es analógica y viene determinada por la cantidad de luz reflejada.</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3147814"/>
            <a:ext cx="2583258" cy="1453083"/>
          </a:xfrm>
          <a:prstGeom prst="rect">
            <a:avLst/>
          </a:prstGeom>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[7]</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18</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3283064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303499"/>
            <a:ext cx="8229600" cy="1692187"/>
          </a:xfrm>
        </p:spPr>
        <p:txBody>
          <a:bodyPr/>
          <a:lstStyle/>
          <a:p>
            <a:pPr algn="just"/>
            <a:r>
              <a:rPr lang="es-MX" dirty="0"/>
              <a:t> SENSOR DE </a:t>
            </a:r>
            <a:r>
              <a:rPr lang="es-MX" dirty="0" smtClean="0"/>
              <a:t>ULTRASONIDOS.</a:t>
            </a:r>
          </a:p>
          <a:p>
            <a:pPr marL="0" indent="0" algn="just">
              <a:buNone/>
            </a:pPr>
            <a:r>
              <a:rPr lang="es-MX" dirty="0" smtClean="0"/>
              <a:t>Los </a:t>
            </a:r>
            <a:r>
              <a:rPr lang="es-MX" dirty="0"/>
              <a:t>ultrasonidos son vibraciones del aire de la misma naturaleza que el sonido audible pero de una frecuencia mas elevada que parte de 20 000 Hz hasta 5.108 Hz. no audibles estos por el oído humano. Se alcanzan longitudes de onda que se aproximan a la luz visible.</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7864" y="2463639"/>
            <a:ext cx="2384922" cy="1368349"/>
          </a:xfrm>
          <a:prstGeom prst="rect">
            <a:avLst/>
          </a:prstGeom>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[8]</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19</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3725044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2</a:t>
            </a:fld>
            <a:endParaRPr lang="es-ES"/>
          </a:p>
        </p:txBody>
      </p:sp>
      <p:sp>
        <p:nvSpPr>
          <p:cNvPr id="3" name="2 Rectángulo"/>
          <p:cNvSpPr/>
          <p:nvPr/>
        </p:nvSpPr>
        <p:spPr>
          <a:xfrm>
            <a:off x="468608" y="1203598"/>
            <a:ext cx="8352928" cy="3293209"/>
          </a:xfrm>
          <a:prstGeom prst="rect">
            <a:avLst/>
          </a:prstGeom>
        </p:spPr>
        <p:txBody>
          <a:bodyPr wrap="square">
            <a:spAutoFit/>
          </a:bodyPr>
          <a:lstStyle/>
          <a:p>
            <a:pPr algn="just"/>
            <a:r>
              <a:rPr lang="es-MX" sz="1600" dirty="0"/>
              <a:t>Un robot es un dispositivo programable y multifuncional diseñado para realizar al menos una tarea específica. Los robots se diseñan y construyen para </a:t>
            </a:r>
            <a:r>
              <a:rPr lang="es-MX" sz="1600" dirty="0" smtClean="0"/>
              <a:t>ser versátiles </a:t>
            </a:r>
            <a:r>
              <a:rPr lang="es-MX" sz="1600" dirty="0"/>
              <a:t>y para funcionar automáticamente sin la intervención humana mientras desempeñan la tarea asignada</a:t>
            </a:r>
            <a:r>
              <a:rPr lang="es-MX" sz="1600" dirty="0" smtClean="0"/>
              <a:t>.</a:t>
            </a:r>
          </a:p>
          <a:p>
            <a:pPr algn="just"/>
            <a:endParaRPr lang="es-MX" sz="1600" dirty="0"/>
          </a:p>
          <a:p>
            <a:pPr algn="just"/>
            <a:r>
              <a:rPr lang="es-MX" sz="1600" dirty="0"/>
              <a:t>Los robots ya se utilizan ampliamente en varios sectores y su número está en constante aumento conforme se hacen económicamente viables, más </a:t>
            </a:r>
            <a:r>
              <a:rPr lang="es-MX" sz="1600" dirty="0" smtClean="0"/>
              <a:t>flexibles y </a:t>
            </a:r>
            <a:r>
              <a:rPr lang="es-MX" sz="1600" dirty="0"/>
              <a:t>los avances en la tecnología de cómputo los hace más “inteligentes”. El uso de los robots, particularmente en la industria, tiene varias ventajas</a:t>
            </a:r>
            <a:r>
              <a:rPr lang="es-MX" sz="1600" dirty="0" smtClean="0"/>
              <a:t>:</a:t>
            </a:r>
          </a:p>
          <a:p>
            <a:pPr algn="just"/>
            <a:endParaRPr lang="es-MX" sz="1600" dirty="0"/>
          </a:p>
          <a:p>
            <a:pPr algn="just"/>
            <a:r>
              <a:rPr lang="es-MX" sz="1600" dirty="0"/>
              <a:t>1. Aumento en la productividad debido a su velocidad y habilidad de trabajar sin parar, lo que lleva a una mejor utilización del capital invertido en </a:t>
            </a:r>
            <a:r>
              <a:rPr lang="es-MX" sz="1600" dirty="0" smtClean="0"/>
              <a:t>equipo.</a:t>
            </a:r>
            <a:endParaRPr lang="es-MX" sz="1600" dirty="0"/>
          </a:p>
          <a:p>
            <a:endParaRPr lang="es-MX" sz="1600" dirty="0"/>
          </a:p>
        </p:txBody>
      </p:sp>
      <p:sp>
        <p:nvSpPr>
          <p:cNvPr id="4" name="2 Título"/>
          <p:cNvSpPr txBox="1">
            <a:spLocks/>
          </p:cNvSpPr>
          <p:nvPr/>
        </p:nvSpPr>
        <p:spPr>
          <a:xfrm>
            <a:off x="899592" y="369224"/>
            <a:ext cx="7055380" cy="1050398"/>
          </a:xfrm>
          <a:prstGeom prst="rect">
            <a:avLst/>
          </a:prstGeom>
        </p:spPr>
        <p:txBody>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smtClean="0"/>
              <a:t>Presentación</a:t>
            </a:r>
            <a:endParaRPr lang="es-MX" dirty="0"/>
          </a:p>
        </p:txBody>
      </p:sp>
    </p:spTree>
    <p:extLst>
      <p:ext uri="{BB962C8B-B14F-4D97-AF65-F5344CB8AC3E}">
        <p14:creationId xmlns:p14="http://schemas.microsoft.com/office/powerpoint/2010/main" val="2187500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303499"/>
            <a:ext cx="8229600" cy="3394472"/>
          </a:xfrm>
        </p:spPr>
        <p:txBody>
          <a:bodyPr/>
          <a:lstStyle/>
          <a:p>
            <a:r>
              <a:rPr lang="es-MX" dirty="0"/>
              <a:t> SENSORES </a:t>
            </a:r>
            <a:r>
              <a:rPr lang="es-MX" dirty="0" smtClean="0"/>
              <a:t>MECÁNICOS.</a:t>
            </a:r>
          </a:p>
          <a:p>
            <a:pPr marL="0" indent="0" algn="just">
              <a:buNone/>
            </a:pPr>
            <a:r>
              <a:rPr lang="es-MX" dirty="0" smtClean="0"/>
              <a:t>Para medir cantidades como posición, forma, velocidad, fuerza, torque, presión, vibración, deformación y masa.</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1779662"/>
            <a:ext cx="2950654" cy="1695859"/>
          </a:xfrm>
          <a:prstGeom prst="rect">
            <a:avLst/>
          </a:prstGeom>
        </p:spPr>
      </p:pic>
      <p:sp>
        <p:nvSpPr>
          <p:cNvPr id="5" name="CuadroTexto 4"/>
          <p:cNvSpPr txBox="1"/>
          <p:nvPr/>
        </p:nvSpPr>
        <p:spPr>
          <a:xfrm>
            <a:off x="4361241" y="3504062"/>
            <a:ext cx="1008112" cy="276999"/>
          </a:xfrm>
          <a:prstGeom prst="rect">
            <a:avLst/>
          </a:prstGeom>
          <a:noFill/>
        </p:spPr>
        <p:txBody>
          <a:bodyPr wrap="square" rtlCol="0">
            <a:spAutoFit/>
          </a:bodyPr>
          <a:lstStyle/>
          <a:p>
            <a:r>
              <a:rPr lang="es-MX" sz="1200" dirty="0" smtClean="0"/>
              <a:t>Figura [9]</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20</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32855155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1" y="712496"/>
            <a:ext cx="8229600" cy="3394472"/>
          </a:xfrm>
        </p:spPr>
        <p:txBody>
          <a:bodyPr/>
          <a:lstStyle/>
          <a:p>
            <a:r>
              <a:rPr lang="es-MX" dirty="0"/>
              <a:t> SENSORES MAGNETICOS.</a:t>
            </a:r>
          </a:p>
          <a:p>
            <a:pPr marL="0" indent="0" algn="just">
              <a:buNone/>
            </a:pPr>
            <a:r>
              <a:rPr lang="es-MX" dirty="0" smtClean="0"/>
              <a:t>Funcionan para </a:t>
            </a:r>
            <a:r>
              <a:rPr lang="es-MX" dirty="0"/>
              <a:t>medir campo, flujo y permeabilidad magnética.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7640" y="2409733"/>
            <a:ext cx="6173425" cy="2068097"/>
          </a:xfrm>
          <a:prstGeom prst="rect">
            <a:avLst/>
          </a:prstGeom>
        </p:spPr>
      </p:pic>
      <p:sp>
        <p:nvSpPr>
          <p:cNvPr id="5" name="CuadroTexto 4"/>
          <p:cNvSpPr txBox="1"/>
          <p:nvPr/>
        </p:nvSpPr>
        <p:spPr>
          <a:xfrm>
            <a:off x="3851920" y="4587974"/>
            <a:ext cx="1008112" cy="276999"/>
          </a:xfrm>
          <a:prstGeom prst="rect">
            <a:avLst/>
          </a:prstGeom>
          <a:noFill/>
        </p:spPr>
        <p:txBody>
          <a:bodyPr wrap="square" rtlCol="0">
            <a:spAutoFit/>
          </a:bodyPr>
          <a:lstStyle/>
          <a:p>
            <a:r>
              <a:rPr lang="es-MX" sz="1200" dirty="0" smtClean="0"/>
              <a:t>Figura [10]</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21</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3408659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897565"/>
            <a:ext cx="8229600" cy="3394472"/>
          </a:xfrm>
        </p:spPr>
        <p:txBody>
          <a:bodyPr/>
          <a:lstStyle/>
          <a:p>
            <a:r>
              <a:rPr lang="es-MX" dirty="0"/>
              <a:t> SENSORES TERMICOS.</a:t>
            </a:r>
          </a:p>
          <a:p>
            <a:pPr marL="0" indent="0" algn="just">
              <a:buNone/>
            </a:pPr>
            <a:r>
              <a:rPr lang="es-MX" dirty="0" smtClean="0"/>
              <a:t>Funcionan para </a:t>
            </a:r>
            <a:r>
              <a:rPr lang="es-MX" dirty="0"/>
              <a:t>medir temperatura, flujo, conductividad y calor </a:t>
            </a:r>
            <a:r>
              <a:rPr lang="es-MX" dirty="0" smtClean="0"/>
              <a:t>específico.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2355726"/>
            <a:ext cx="3703960" cy="2083478"/>
          </a:xfrm>
          <a:prstGeom prst="rect">
            <a:avLst/>
          </a:prstGeom>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[11]</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22</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1403114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60949"/>
            <a:ext cx="8496944" cy="2482809"/>
          </a:xfrm>
        </p:spPr>
        <p:txBody>
          <a:bodyPr>
            <a:normAutofit fontScale="92500" lnSpcReduction="10000"/>
          </a:bodyPr>
          <a:lstStyle/>
          <a:p>
            <a:r>
              <a:rPr lang="es-MX" dirty="0"/>
              <a:t> SENSOR DE CORRIENTE.</a:t>
            </a:r>
          </a:p>
          <a:p>
            <a:pPr marL="0" indent="0" algn="just">
              <a:buNone/>
            </a:pPr>
            <a:r>
              <a:rPr lang="es-MX" dirty="0" smtClean="0"/>
              <a:t>Funcionan para monitorizar </a:t>
            </a:r>
            <a:r>
              <a:rPr lang="es-MX" dirty="0"/>
              <a:t>corriente continua o alterna. Se incluyen sensores de corriente lineales y digitales. </a:t>
            </a:r>
            <a:endParaRPr lang="es-MX" dirty="0" smtClean="0"/>
          </a:p>
          <a:p>
            <a:pPr marL="0" indent="0" algn="just">
              <a:buNone/>
            </a:pPr>
            <a:r>
              <a:rPr lang="es-MX" dirty="0" smtClean="0"/>
              <a:t>Los </a:t>
            </a:r>
            <a:r>
              <a:rPr lang="es-MX" dirty="0"/>
              <a:t>digitales pueden hacer sonar una alarma, arrancar un motor, abrir una válvula o desconectar una bomba. </a:t>
            </a:r>
            <a:endParaRPr lang="es-MX" dirty="0" smtClean="0"/>
          </a:p>
          <a:p>
            <a:pPr marL="0" indent="0" algn="just">
              <a:buNone/>
            </a:pPr>
            <a:r>
              <a:rPr lang="es-MX" dirty="0" smtClean="0"/>
              <a:t>Los </a:t>
            </a:r>
            <a:r>
              <a:rPr lang="es-MX" dirty="0"/>
              <a:t>lineales duplican la forma de la onda de la corriente captada, y puede ser utilizada como un elemento de respuesta para controlar un motor o regular la cantidad de trabajo que realiza una máquina.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2931790"/>
            <a:ext cx="2852936" cy="1761660"/>
          </a:xfrm>
          <a:prstGeom prst="rect">
            <a:avLst/>
          </a:prstGeom>
        </p:spPr>
      </p:pic>
      <p:sp>
        <p:nvSpPr>
          <p:cNvPr id="5" name="CuadroTexto 4"/>
          <p:cNvSpPr txBox="1"/>
          <p:nvPr/>
        </p:nvSpPr>
        <p:spPr>
          <a:xfrm>
            <a:off x="3851920" y="4454991"/>
            <a:ext cx="1008112" cy="276999"/>
          </a:xfrm>
          <a:prstGeom prst="rect">
            <a:avLst/>
          </a:prstGeom>
          <a:noFill/>
        </p:spPr>
        <p:txBody>
          <a:bodyPr wrap="square" rtlCol="0">
            <a:spAutoFit/>
          </a:bodyPr>
          <a:lstStyle/>
          <a:p>
            <a:r>
              <a:rPr lang="es-MX" sz="1200" dirty="0" smtClean="0"/>
              <a:t>Figura [12]</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23</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41445192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41481"/>
            <a:ext cx="8676456" cy="3394472"/>
          </a:xfrm>
        </p:spPr>
        <p:txBody>
          <a:bodyPr>
            <a:normAutofit/>
          </a:bodyPr>
          <a:lstStyle/>
          <a:p>
            <a:r>
              <a:rPr lang="es-MX" dirty="0"/>
              <a:t> SENSOR DE HUMEDAD</a:t>
            </a:r>
          </a:p>
          <a:p>
            <a:pPr marL="0" indent="0" algn="just">
              <a:buNone/>
            </a:pPr>
            <a:r>
              <a:rPr lang="es-MX" dirty="0" smtClean="0"/>
              <a:t>Su funcionamiento son para </a:t>
            </a:r>
            <a:r>
              <a:rPr lang="es-MX" dirty="0"/>
              <a:t>humedad relativa/temperatura y humedad relativa están configurados con circuitos integrados que proporcionan una señal acondicionada. Estos sensores contienen un elemento sensible capacitivo en base de polímeros que interacciona con electrodos de platino</a:t>
            </a:r>
            <a:r>
              <a:rPr lang="es-MX" dirty="0" smtClean="0"/>
              <a:t>.</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4636" y="2031690"/>
            <a:ext cx="3402272" cy="2551704"/>
          </a:xfrm>
          <a:prstGeom prst="rect">
            <a:avLst/>
          </a:prstGeom>
        </p:spPr>
      </p:pic>
      <p:sp>
        <p:nvSpPr>
          <p:cNvPr id="5" name="CuadroTexto 4"/>
          <p:cNvSpPr txBox="1"/>
          <p:nvPr/>
        </p:nvSpPr>
        <p:spPr>
          <a:xfrm>
            <a:off x="3779912" y="4368721"/>
            <a:ext cx="1008112" cy="276999"/>
          </a:xfrm>
          <a:prstGeom prst="rect">
            <a:avLst/>
          </a:prstGeom>
          <a:noFill/>
        </p:spPr>
        <p:txBody>
          <a:bodyPr wrap="square" rtlCol="0">
            <a:spAutoFit/>
          </a:bodyPr>
          <a:lstStyle/>
          <a:p>
            <a:r>
              <a:rPr lang="es-MX" sz="1200" dirty="0" smtClean="0"/>
              <a:t>Figura [13]</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24</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1630428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303499"/>
            <a:ext cx="8496944" cy="3394472"/>
          </a:xfrm>
        </p:spPr>
        <p:txBody>
          <a:bodyPr>
            <a:normAutofit/>
          </a:bodyPr>
          <a:lstStyle/>
          <a:p>
            <a:r>
              <a:rPr lang="es-MX" dirty="0"/>
              <a:t> SENSOR DE POSICION Y ESTADO SÓLIDO</a:t>
            </a:r>
          </a:p>
          <a:p>
            <a:pPr marL="0" indent="0" algn="just">
              <a:buNone/>
            </a:pPr>
            <a:r>
              <a:rPr lang="es-MX" dirty="0" smtClean="0"/>
              <a:t>Su funcionamiento se realiza como detectores </a:t>
            </a:r>
            <a:r>
              <a:rPr lang="es-MX" dirty="0"/>
              <a:t>de proximidad de metales y de corriente, están disponibles en varios tamaños y terminaciones. Estos sensores combinan fiabilidad, velocidad, durabilidad y compatibilidad con diversos circuitos electrónicos para aportar soluciones a las necesidades de aplicación. </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1860" y="3111810"/>
            <a:ext cx="2520280" cy="1890210"/>
          </a:xfrm>
          <a:prstGeom prst="rect">
            <a:avLst/>
          </a:prstGeom>
        </p:spPr>
      </p:pic>
      <p:sp>
        <p:nvSpPr>
          <p:cNvPr id="5" name="CuadroTexto 4"/>
          <p:cNvSpPr txBox="1"/>
          <p:nvPr/>
        </p:nvSpPr>
        <p:spPr>
          <a:xfrm>
            <a:off x="3851920" y="4587974"/>
            <a:ext cx="1008112" cy="276999"/>
          </a:xfrm>
          <a:prstGeom prst="rect">
            <a:avLst/>
          </a:prstGeom>
          <a:noFill/>
        </p:spPr>
        <p:txBody>
          <a:bodyPr wrap="square" rtlCol="0">
            <a:spAutoFit/>
          </a:bodyPr>
          <a:lstStyle/>
          <a:p>
            <a:r>
              <a:rPr lang="es-MX" sz="1200" dirty="0" smtClean="0"/>
              <a:t>Figura [14]</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25</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1388456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249493"/>
            <a:ext cx="8640960" cy="3394472"/>
          </a:xfrm>
        </p:spPr>
        <p:txBody>
          <a:bodyPr>
            <a:normAutofit/>
          </a:bodyPr>
          <a:lstStyle/>
          <a:p>
            <a:pPr algn="just"/>
            <a:r>
              <a:rPr lang="es-MX" dirty="0"/>
              <a:t> SENSOR DE POSICION Y FUERZA</a:t>
            </a:r>
          </a:p>
          <a:p>
            <a:pPr marL="0" indent="0" algn="just">
              <a:buNone/>
            </a:pPr>
            <a:r>
              <a:rPr lang="es-MX" dirty="0" smtClean="0"/>
              <a:t>Su funcionamiento es ofrecer </a:t>
            </a:r>
            <a:r>
              <a:rPr lang="es-MX" dirty="0"/>
              <a:t>una excelente repetitividad y una alta precisión y fiabilidad bajo condiciones ambientales variables. Además, presentan unas características operativas constantes en todas las unidades y una intercambiabilidad sin recalibración.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451" y="2355726"/>
            <a:ext cx="2737098" cy="1959513"/>
          </a:xfrm>
          <a:prstGeom prst="rect">
            <a:avLst/>
          </a:prstGeom>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[15]</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26</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2305300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249493"/>
            <a:ext cx="8229600" cy="1818201"/>
          </a:xfrm>
        </p:spPr>
        <p:txBody>
          <a:bodyPr>
            <a:normAutofit/>
          </a:bodyPr>
          <a:lstStyle/>
          <a:p>
            <a:r>
              <a:rPr lang="es-MX" dirty="0"/>
              <a:t> SENSOR DE PRESIÓN</a:t>
            </a:r>
          </a:p>
          <a:p>
            <a:pPr marL="0" indent="0" algn="just">
              <a:buNone/>
            </a:pPr>
            <a:r>
              <a:rPr lang="es-MX" dirty="0" smtClean="0"/>
              <a:t>El funcionamiento de estos sensores están </a:t>
            </a:r>
            <a:r>
              <a:rPr lang="es-MX" dirty="0"/>
              <a:t>basados en tecnología pieza resistiva, combinada con microcontroladores que proporcionan una alta precisión, independiente de la temperatura, y capacidad de comunicación digital directa con PC.</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2247714"/>
            <a:ext cx="2880320" cy="2225047"/>
          </a:xfrm>
          <a:prstGeom prst="rect">
            <a:avLst/>
          </a:prstGeom>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[16]</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27</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234411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303499"/>
            <a:ext cx="8229600" cy="3394472"/>
          </a:xfrm>
        </p:spPr>
        <p:txBody>
          <a:bodyPr>
            <a:normAutofit/>
          </a:bodyPr>
          <a:lstStyle/>
          <a:p>
            <a:r>
              <a:rPr lang="es-MX" dirty="0"/>
              <a:t> SENSOR DE VELOCIDAD.</a:t>
            </a:r>
          </a:p>
          <a:p>
            <a:pPr marL="0" indent="0" algn="just">
              <a:buNone/>
            </a:pPr>
            <a:r>
              <a:rPr lang="es-MX" dirty="0" smtClean="0"/>
              <a:t>Su funcionamiento se basa en </a:t>
            </a:r>
            <a:r>
              <a:rPr lang="es-MX" dirty="0"/>
              <a:t>detectar la velocidad de un objeto tanto sea lineal como angular, pero la aplicación más conocida de este tipo de sensores es la medición de la velocidad angular de los motores que mueven las distintas partes del robot.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7584" y="2355727"/>
            <a:ext cx="4329519" cy="2435354"/>
          </a:xfrm>
          <a:prstGeom prst="rect">
            <a:avLst/>
          </a:prstGeom>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[17]</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28</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1796903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303499"/>
            <a:ext cx="8229600" cy="3394472"/>
          </a:xfrm>
        </p:spPr>
        <p:txBody>
          <a:bodyPr/>
          <a:lstStyle/>
          <a:p>
            <a:r>
              <a:rPr lang="es-MX" dirty="0"/>
              <a:t> SENSORES DE ACELERACION.</a:t>
            </a:r>
          </a:p>
          <a:p>
            <a:pPr marL="0" indent="0" algn="just">
              <a:buNone/>
            </a:pPr>
            <a:r>
              <a:rPr lang="es-MX" dirty="0" smtClean="0"/>
              <a:t>Su funcionamiento de este </a:t>
            </a:r>
            <a:r>
              <a:rPr lang="es-MX" dirty="0"/>
              <a:t>tipo de sensores es muy importante, ya que la información de la aceleración sufrida por alguna parte de un robot es de vital importancia, ya que si se produce una aceleración en un objeto, este experimenta una fuerza que tiende ha hacer poner el objeto en movimiento.</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3786" y="2409732"/>
            <a:ext cx="3537115" cy="2358976"/>
          </a:xfrm>
          <a:prstGeom prst="rect">
            <a:avLst/>
          </a:prstGeom>
        </p:spPr>
      </p:pic>
      <p:sp>
        <p:nvSpPr>
          <p:cNvPr id="5" name="CuadroTexto 4"/>
          <p:cNvSpPr txBox="1"/>
          <p:nvPr/>
        </p:nvSpPr>
        <p:spPr>
          <a:xfrm>
            <a:off x="3851920" y="4798501"/>
            <a:ext cx="1008112" cy="276999"/>
          </a:xfrm>
          <a:prstGeom prst="rect">
            <a:avLst/>
          </a:prstGeom>
          <a:noFill/>
        </p:spPr>
        <p:txBody>
          <a:bodyPr wrap="square" rtlCol="0">
            <a:spAutoFit/>
          </a:bodyPr>
          <a:lstStyle/>
          <a:p>
            <a:r>
              <a:rPr lang="es-MX" sz="1200" dirty="0" smtClean="0"/>
              <a:t>Figura [18]</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29</a:t>
            </a:fld>
            <a:endParaRPr lang="es-ES"/>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986335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a:t>
            </a:fld>
            <a:endParaRPr lang="es-ES"/>
          </a:p>
        </p:txBody>
      </p:sp>
      <p:sp>
        <p:nvSpPr>
          <p:cNvPr id="3" name="2 Rectángulo"/>
          <p:cNvSpPr/>
          <p:nvPr/>
        </p:nvSpPr>
        <p:spPr>
          <a:xfrm>
            <a:off x="467544" y="1131590"/>
            <a:ext cx="8352928" cy="2308324"/>
          </a:xfrm>
          <a:prstGeom prst="rect">
            <a:avLst/>
          </a:prstGeom>
        </p:spPr>
        <p:txBody>
          <a:bodyPr wrap="square">
            <a:spAutoFit/>
          </a:bodyPr>
          <a:lstStyle/>
          <a:p>
            <a:pPr algn="just"/>
            <a:r>
              <a:rPr lang="es-MX" sz="1600" dirty="0" smtClean="0"/>
              <a:t>2</a:t>
            </a:r>
            <a:r>
              <a:rPr lang="es-MX" sz="1600" dirty="0"/>
              <a:t>. Mejora en la calidad de los productos producidos, reduciendo las fallas en tareas </a:t>
            </a:r>
            <a:r>
              <a:rPr lang="es-MX" sz="1600" dirty="0" smtClean="0"/>
              <a:t>repetitivas.</a:t>
            </a:r>
            <a:endParaRPr lang="es-MX" sz="1600" dirty="0"/>
          </a:p>
          <a:p>
            <a:pPr algn="just"/>
            <a:r>
              <a:rPr lang="es-MX" sz="1600" dirty="0"/>
              <a:t>3. Flexibilidad dada su característica de ser reprogramados para desempeñar una nueva </a:t>
            </a:r>
            <a:r>
              <a:rPr lang="es-MX" sz="1600" dirty="0" smtClean="0"/>
              <a:t>tarea.</a:t>
            </a:r>
            <a:endParaRPr lang="es-MX" sz="1600" dirty="0"/>
          </a:p>
          <a:p>
            <a:pPr algn="just"/>
            <a:r>
              <a:rPr lang="es-MX" sz="1600" dirty="0"/>
              <a:t>4. Precisión por ser capaces de moverse con un margen de error </a:t>
            </a:r>
            <a:r>
              <a:rPr lang="es-MX" sz="1600" dirty="0" smtClean="0"/>
              <a:t>reducido.</a:t>
            </a:r>
          </a:p>
          <a:p>
            <a:pPr algn="just"/>
            <a:endParaRPr lang="es-MX" sz="1600" dirty="0"/>
          </a:p>
          <a:p>
            <a:pPr algn="just"/>
            <a:r>
              <a:rPr lang="es-MX" sz="1600" dirty="0"/>
              <a:t>Este curso proveerá los conocimientos básicos necesarios para que el alumno conozca los fundamentos de la robótica y aplique estos conocimientos </a:t>
            </a:r>
            <a:r>
              <a:rPr lang="es-MX" sz="1600"/>
              <a:t>en </a:t>
            </a:r>
            <a:r>
              <a:rPr lang="es-MX" sz="1600" smtClean="0"/>
              <a:t>la construcción </a:t>
            </a:r>
            <a:r>
              <a:rPr lang="es-MX" sz="1600" dirty="0"/>
              <a:t>de robots y su uso en tareas específicas</a:t>
            </a:r>
          </a:p>
        </p:txBody>
      </p:sp>
      <p:sp>
        <p:nvSpPr>
          <p:cNvPr id="5" name="2 Título"/>
          <p:cNvSpPr txBox="1">
            <a:spLocks/>
          </p:cNvSpPr>
          <p:nvPr/>
        </p:nvSpPr>
        <p:spPr>
          <a:xfrm>
            <a:off x="4998570" y="13989"/>
            <a:ext cx="2950924" cy="525199"/>
          </a:xfrm>
          <a:prstGeom prst="rect">
            <a:avLst/>
          </a:prstGeom>
        </p:spPr>
        <p:txBody>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smtClean="0"/>
              <a:t>Presentación</a:t>
            </a:r>
            <a:endParaRPr lang="es-MX" sz="2800" dirty="0"/>
          </a:p>
        </p:txBody>
      </p:sp>
    </p:spTree>
    <p:extLst>
      <p:ext uri="{BB962C8B-B14F-4D97-AF65-F5344CB8AC3E}">
        <p14:creationId xmlns:p14="http://schemas.microsoft.com/office/powerpoint/2010/main" val="631925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30</a:t>
            </a:fld>
            <a:endParaRPr lang="es-ES"/>
          </a:p>
        </p:txBody>
      </p:sp>
      <p:sp>
        <p:nvSpPr>
          <p:cNvPr id="3" name="2 CuadroTexto"/>
          <p:cNvSpPr txBox="1"/>
          <p:nvPr/>
        </p:nvSpPr>
        <p:spPr>
          <a:xfrm>
            <a:off x="971600" y="267494"/>
            <a:ext cx="7200800" cy="954107"/>
          </a:xfrm>
          <a:prstGeom prst="rect">
            <a:avLst/>
          </a:prstGeom>
          <a:noFill/>
        </p:spPr>
        <p:txBody>
          <a:bodyPr wrap="square" rtlCol="0">
            <a:spAutoFit/>
          </a:bodyPr>
          <a:lstStyle/>
          <a:p>
            <a:pPr algn="ctr"/>
            <a:r>
              <a:rPr lang="es-MX" sz="2800" dirty="0" smtClean="0"/>
              <a:t>Ejemplos del uso de los Sensores a través de videos</a:t>
            </a:r>
            <a:endParaRPr lang="es-MX" sz="2800" dirty="0"/>
          </a:p>
        </p:txBody>
      </p:sp>
      <p:sp>
        <p:nvSpPr>
          <p:cNvPr id="4" name="3 Rectángulo"/>
          <p:cNvSpPr/>
          <p:nvPr/>
        </p:nvSpPr>
        <p:spPr>
          <a:xfrm>
            <a:off x="899592" y="1131590"/>
            <a:ext cx="7776864" cy="2585323"/>
          </a:xfrm>
          <a:prstGeom prst="rect">
            <a:avLst/>
          </a:prstGeom>
        </p:spPr>
        <p:txBody>
          <a:bodyPr wrap="square">
            <a:spAutoFit/>
          </a:bodyPr>
          <a:lstStyle/>
          <a:p>
            <a:pPr marL="285750" indent="-285750">
              <a:buFont typeface="Wingdings" panose="05000000000000000000" pitchFamily="2" charset="2"/>
              <a:buChar char="§"/>
            </a:pPr>
            <a:r>
              <a:rPr lang="es-MX" b="1" dirty="0"/>
              <a:t>Sensores simples que no requieren librería</a:t>
            </a:r>
          </a:p>
          <a:p>
            <a:r>
              <a:rPr lang="es-MX" dirty="0">
                <a:hlinkClick r:id="rId2"/>
              </a:rPr>
              <a:t>https://</a:t>
            </a:r>
            <a:r>
              <a:rPr lang="es-MX" dirty="0" smtClean="0">
                <a:hlinkClick r:id="rId2"/>
              </a:rPr>
              <a:t>www.youtube.com/watch?v=HHKfQD4v3Vc</a:t>
            </a:r>
          </a:p>
          <a:p>
            <a:pPr marL="285750" indent="-285750">
              <a:buFont typeface="Wingdings" panose="05000000000000000000" pitchFamily="2" charset="2"/>
              <a:buChar char="§"/>
            </a:pPr>
            <a:r>
              <a:rPr lang="es-MX" b="1" dirty="0"/>
              <a:t>Q</a:t>
            </a:r>
            <a:r>
              <a:rPr lang="es-MX" b="1" dirty="0" smtClean="0"/>
              <a:t>ue es un sensor y tipos de sensores</a:t>
            </a:r>
          </a:p>
          <a:p>
            <a:r>
              <a:rPr lang="es-MX" dirty="0" smtClean="0">
                <a:hlinkClick r:id="rId2"/>
              </a:rPr>
              <a:t>https</a:t>
            </a:r>
            <a:r>
              <a:rPr lang="es-MX" dirty="0">
                <a:hlinkClick r:id="rId2"/>
              </a:rPr>
              <a:t>://www.youtube.com/watch?v=9rO05piyaaA</a:t>
            </a:r>
            <a:endParaRPr lang="es-MX" dirty="0" smtClean="0">
              <a:hlinkClick r:id="rId2"/>
            </a:endParaRPr>
          </a:p>
          <a:p>
            <a:pPr marL="285750" indent="-285750">
              <a:buFont typeface="Wingdings" panose="05000000000000000000" pitchFamily="2" charset="2"/>
              <a:buChar char="§"/>
            </a:pPr>
            <a:r>
              <a:rPr lang="es-MX" b="1" dirty="0"/>
              <a:t>Sensores inductivos : Funcionamiento y </a:t>
            </a:r>
            <a:r>
              <a:rPr lang="es-MX" b="1" dirty="0" smtClean="0"/>
              <a:t>conexionado.</a:t>
            </a:r>
          </a:p>
          <a:p>
            <a:r>
              <a:rPr lang="es-MX" dirty="0" smtClean="0">
                <a:hlinkClick r:id="rId2"/>
              </a:rPr>
              <a:t>https://www.youtube.com/watch?v=YxZOLavEXag</a:t>
            </a:r>
            <a:endParaRPr lang="es-MX" dirty="0" smtClean="0"/>
          </a:p>
          <a:p>
            <a:pPr marL="285750" indent="-285750">
              <a:buFont typeface="Wingdings" panose="05000000000000000000" pitchFamily="2" charset="2"/>
              <a:buChar char="§"/>
            </a:pPr>
            <a:r>
              <a:rPr lang="es-MX" b="1" dirty="0" smtClean="0"/>
              <a:t>Sensores </a:t>
            </a:r>
            <a:r>
              <a:rPr lang="es-MX" b="1" dirty="0"/>
              <a:t>capacitivos : Funcionamiento y conexionado.</a:t>
            </a:r>
          </a:p>
          <a:p>
            <a:r>
              <a:rPr lang="es-MX" dirty="0" smtClean="0">
                <a:hlinkClick r:id="rId3"/>
              </a:rPr>
              <a:t>https</a:t>
            </a:r>
            <a:r>
              <a:rPr lang="es-MX" dirty="0">
                <a:hlinkClick r:id="rId3"/>
              </a:rPr>
              <a:t>://</a:t>
            </a:r>
            <a:r>
              <a:rPr lang="es-MX" dirty="0" smtClean="0">
                <a:hlinkClick r:id="rId3"/>
              </a:rPr>
              <a:t>www.youtube.com/watch?v=kI_NH6m2GBc</a:t>
            </a:r>
            <a:endParaRPr lang="es-MX" dirty="0" smtClean="0"/>
          </a:p>
          <a:p>
            <a:endParaRPr lang="es-MX" dirty="0"/>
          </a:p>
        </p:txBody>
      </p:sp>
      <p:sp>
        <p:nvSpPr>
          <p:cNvPr id="5" name="4 CuadroTexto"/>
          <p:cNvSpPr txBox="1"/>
          <p:nvPr/>
        </p:nvSpPr>
        <p:spPr>
          <a:xfrm>
            <a:off x="107504" y="4515966"/>
            <a:ext cx="3168352" cy="577081"/>
          </a:xfrm>
          <a:prstGeom prst="rect">
            <a:avLst/>
          </a:prstGeom>
          <a:noFill/>
        </p:spPr>
        <p:txBody>
          <a:bodyPr wrap="square" rtlCol="0">
            <a:spAutoFit/>
          </a:bodyPr>
          <a:lstStyle/>
          <a:p>
            <a:pPr algn="just"/>
            <a:r>
              <a:rPr lang="es-MX" sz="1050" dirty="0" smtClean="0">
                <a:solidFill>
                  <a:srgbClr val="7030A0"/>
                </a:solidFill>
              </a:rPr>
              <a:t>Se les explica a los alumnos </a:t>
            </a:r>
            <a:r>
              <a:rPr lang="es-MX" sz="1050" dirty="0">
                <a:solidFill>
                  <a:srgbClr val="7030A0"/>
                </a:solidFill>
              </a:rPr>
              <a:t> </a:t>
            </a:r>
            <a:r>
              <a:rPr lang="es-MX" sz="1050" dirty="0" smtClean="0">
                <a:solidFill>
                  <a:srgbClr val="7030A0"/>
                </a:solidFill>
              </a:rPr>
              <a:t>el uso de sensores a través de videos  para que se comprendan su funcionalidad, 30 minutos.</a:t>
            </a:r>
            <a:endParaRPr lang="es-MX" sz="1050" dirty="0">
              <a:solidFill>
                <a:srgbClr val="7030A0"/>
              </a:solidFill>
            </a:endParaRPr>
          </a:p>
        </p:txBody>
      </p:sp>
      <p:sp>
        <p:nvSpPr>
          <p:cNvPr id="6" name="5 Rectángulo"/>
          <p:cNvSpPr/>
          <p:nvPr/>
        </p:nvSpPr>
        <p:spPr>
          <a:xfrm>
            <a:off x="5724128" y="41813"/>
            <a:ext cx="3184590" cy="307777"/>
          </a:xfrm>
          <a:prstGeom prst="rect">
            <a:avLst/>
          </a:prstGeom>
        </p:spPr>
        <p:txBody>
          <a:bodyPr wrap="none">
            <a:spAutoFit/>
          </a:bodyPr>
          <a:lstStyle/>
          <a:p>
            <a:r>
              <a:rPr lang="es-MX" sz="1400" dirty="0"/>
              <a:t>Tipos de Sensores y funcionamiento </a:t>
            </a:r>
          </a:p>
        </p:txBody>
      </p:sp>
    </p:spTree>
    <p:extLst>
      <p:ext uri="{BB962C8B-B14F-4D97-AF65-F5344CB8AC3E}">
        <p14:creationId xmlns:p14="http://schemas.microsoft.com/office/powerpoint/2010/main" val="10063039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57504"/>
            <a:ext cx="8229600" cy="857250"/>
          </a:xfrm>
        </p:spPr>
        <p:txBody>
          <a:bodyPr/>
          <a:lstStyle/>
          <a:p>
            <a:pPr algn="ctr"/>
            <a:r>
              <a:rPr lang="es-MX" dirty="0" smtClean="0"/>
              <a:t>3. Tecnología </a:t>
            </a:r>
            <a:r>
              <a:rPr lang="es-MX" dirty="0"/>
              <a:t>de Actuadores</a:t>
            </a:r>
          </a:p>
        </p:txBody>
      </p:sp>
      <p:pic>
        <p:nvPicPr>
          <p:cNvPr id="1026" name="Picture 2" descr="https://ahorroenergi.files.wordpress.com/2012/05/actuadores-neumatic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5058" y="1563638"/>
            <a:ext cx="3768547" cy="2649012"/>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3851920" y="4368721"/>
            <a:ext cx="1008112" cy="276999"/>
          </a:xfrm>
          <a:prstGeom prst="rect">
            <a:avLst/>
          </a:prstGeom>
          <a:noFill/>
        </p:spPr>
        <p:txBody>
          <a:bodyPr wrap="square" rtlCol="0">
            <a:spAutoFit/>
          </a:bodyPr>
          <a:lstStyle/>
          <a:p>
            <a:r>
              <a:rPr lang="es-MX" sz="1200" dirty="0" smtClean="0"/>
              <a:t>Figura [19]</a:t>
            </a:r>
            <a:endParaRPr lang="es-MX" sz="1200" dirty="0"/>
          </a:p>
        </p:txBody>
      </p:sp>
      <p:sp>
        <p:nvSpPr>
          <p:cNvPr id="3" name="2 Marcador de número de diapositiva"/>
          <p:cNvSpPr>
            <a:spLocks noGrp="1"/>
          </p:cNvSpPr>
          <p:nvPr>
            <p:ph type="sldNum" sz="quarter" idx="12"/>
          </p:nvPr>
        </p:nvSpPr>
        <p:spPr/>
        <p:txBody>
          <a:bodyPr/>
          <a:lstStyle/>
          <a:p>
            <a:fld id="{E935DEB7-E411-41C8-A9D4-5723C0E03590}" type="slidenum">
              <a:rPr lang="es-ES" smtClean="0"/>
              <a:pPr/>
              <a:t>31</a:t>
            </a:fld>
            <a:endParaRPr lang="es-ES"/>
          </a:p>
        </p:txBody>
      </p:sp>
    </p:spTree>
    <p:extLst>
      <p:ext uri="{BB962C8B-B14F-4D97-AF65-F5344CB8AC3E}">
        <p14:creationId xmlns:p14="http://schemas.microsoft.com/office/powerpoint/2010/main" val="2123327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41481"/>
            <a:ext cx="8229600" cy="3394472"/>
          </a:xfrm>
        </p:spPr>
        <p:txBody>
          <a:bodyPr>
            <a:normAutofit/>
          </a:bodyPr>
          <a:lstStyle/>
          <a:p>
            <a:pPr marL="0" indent="0" algn="ctr">
              <a:buNone/>
            </a:pPr>
            <a:r>
              <a:rPr lang="es-MX" sz="4000" b="1" dirty="0"/>
              <a:t>Un actuador</a:t>
            </a:r>
          </a:p>
          <a:p>
            <a:pPr algn="just"/>
            <a:r>
              <a:rPr lang="es-MX" dirty="0"/>
              <a:t> Es un dispositivo capaz de transformar energía hidráulica, neumática o eléctrica en la activación de un proceso con la finalidad de generar un efecto sobre un proceso automatizado. </a:t>
            </a:r>
          </a:p>
        </p:txBody>
      </p:sp>
      <p:pic>
        <p:nvPicPr>
          <p:cNvPr id="2050" name="Picture 2" descr="http://html.rincondelvago.com/00031624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3802" y="1838716"/>
            <a:ext cx="4577084" cy="2733768"/>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3851920" y="4659982"/>
            <a:ext cx="1008112" cy="276999"/>
          </a:xfrm>
          <a:prstGeom prst="rect">
            <a:avLst/>
          </a:prstGeom>
          <a:noFill/>
        </p:spPr>
        <p:txBody>
          <a:bodyPr wrap="square" rtlCol="0">
            <a:spAutoFit/>
          </a:bodyPr>
          <a:lstStyle/>
          <a:p>
            <a:r>
              <a:rPr lang="es-MX" sz="1200" dirty="0" smtClean="0"/>
              <a:t>Figura [20]</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32</a:t>
            </a:fld>
            <a:endParaRPr lang="es-ES"/>
          </a:p>
        </p:txBody>
      </p:sp>
      <p:sp>
        <p:nvSpPr>
          <p:cNvPr id="5" name="4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42521754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smtClean="0"/>
              <a:t>tipos </a:t>
            </a:r>
            <a:r>
              <a:rPr lang="es-MX" dirty="0"/>
              <a:t>de </a:t>
            </a:r>
            <a:r>
              <a:rPr lang="es-MX" dirty="0" smtClean="0"/>
              <a:t>actuadores</a:t>
            </a:r>
            <a:endParaRPr lang="es-MX" dirty="0"/>
          </a:p>
        </p:txBody>
      </p:sp>
      <p:sp>
        <p:nvSpPr>
          <p:cNvPr id="3" name="Marcador de contenido 2"/>
          <p:cNvSpPr>
            <a:spLocks noGrp="1"/>
          </p:cNvSpPr>
          <p:nvPr>
            <p:ph idx="1"/>
          </p:nvPr>
        </p:nvSpPr>
        <p:spPr>
          <a:xfrm>
            <a:off x="323528" y="1437625"/>
            <a:ext cx="8229600" cy="3394472"/>
          </a:xfrm>
        </p:spPr>
        <p:txBody>
          <a:bodyPr/>
          <a:lstStyle/>
          <a:p>
            <a:pPr algn="just">
              <a:buFont typeface="Wingdings" panose="05000000000000000000" pitchFamily="2" charset="2"/>
              <a:buChar char="Ø"/>
            </a:pPr>
            <a:r>
              <a:rPr lang="es-MX" dirty="0" smtClean="0"/>
              <a:t> Hidráulicos</a:t>
            </a:r>
            <a:endParaRPr lang="es-MX" dirty="0"/>
          </a:p>
          <a:p>
            <a:pPr marL="0" indent="0" algn="just">
              <a:buNone/>
            </a:pPr>
            <a:endParaRPr lang="es-MX" dirty="0"/>
          </a:p>
          <a:p>
            <a:pPr marL="285750" indent="-285750" algn="just">
              <a:buFont typeface="Wingdings" pitchFamily="2" charset="2"/>
              <a:buChar char="Ø"/>
            </a:pPr>
            <a:r>
              <a:rPr lang="es-MX" dirty="0"/>
              <a:t>Neumáticos</a:t>
            </a:r>
          </a:p>
          <a:p>
            <a:pPr marL="0" indent="0" algn="just">
              <a:buNone/>
            </a:pPr>
            <a:endParaRPr lang="es-MX" dirty="0"/>
          </a:p>
          <a:p>
            <a:pPr marL="285750" indent="-285750" algn="just">
              <a:buFont typeface="Wingdings" pitchFamily="2" charset="2"/>
              <a:buChar char="Ø"/>
            </a:pPr>
            <a:r>
              <a:rPr lang="es-MX" dirty="0"/>
              <a:t>Eléctricos</a:t>
            </a:r>
          </a:p>
          <a:p>
            <a:endParaRPr lang="es-MX" dirty="0"/>
          </a:p>
        </p:txBody>
      </p:sp>
      <p:pic>
        <p:nvPicPr>
          <p:cNvPr id="3074" name="Picture 2" descr="http://www.equiposylaboratorio.com/userfiles/actu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545637"/>
            <a:ext cx="4206612" cy="234518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3851920" y="4368721"/>
            <a:ext cx="1008112" cy="276999"/>
          </a:xfrm>
          <a:prstGeom prst="rect">
            <a:avLst/>
          </a:prstGeom>
          <a:noFill/>
        </p:spPr>
        <p:txBody>
          <a:bodyPr wrap="square" rtlCol="0">
            <a:spAutoFit/>
          </a:bodyPr>
          <a:lstStyle/>
          <a:p>
            <a:r>
              <a:rPr lang="es-MX" sz="1200" dirty="0" smtClean="0"/>
              <a:t>Figura [21]</a:t>
            </a:r>
            <a:endParaRPr lang="es-MX" sz="1200"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33</a:t>
            </a:fld>
            <a:endParaRPr lang="es-ES"/>
          </a:p>
        </p:txBody>
      </p:sp>
      <p:sp>
        <p:nvSpPr>
          <p:cNvPr id="7" name="6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16709011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303499"/>
            <a:ext cx="8229600" cy="3394472"/>
          </a:xfrm>
        </p:spPr>
        <p:txBody>
          <a:bodyPr>
            <a:normAutofit/>
          </a:bodyPr>
          <a:lstStyle/>
          <a:p>
            <a:pPr algn="just"/>
            <a:r>
              <a:rPr lang="es-MX" dirty="0"/>
              <a:t>Actuadores Hidráulicos.</a:t>
            </a:r>
          </a:p>
          <a:p>
            <a:pPr marL="0" indent="0" algn="just">
              <a:buNone/>
            </a:pPr>
            <a:r>
              <a:rPr lang="es-MX" dirty="0"/>
              <a:t>Se clasifican en Actuadores Lineales, llamados </a:t>
            </a:r>
            <a:r>
              <a:rPr lang="es-MX" dirty="0" smtClean="0"/>
              <a:t>cilindros </a:t>
            </a:r>
            <a:r>
              <a:rPr lang="es-MX" dirty="0"/>
              <a:t>y rotativos, en general denominados motores hidráulicos. Los actuadores son alimentados con fluido a presión y se obtiene un movimiento con una determinada velocidad, fuerza partir de la perdida de presión de un determinado caudal del fluido en cuestión.</a:t>
            </a:r>
          </a:p>
          <a:p>
            <a:endParaRPr lang="es-MX" dirty="0"/>
          </a:p>
        </p:txBody>
      </p:sp>
      <p:pic>
        <p:nvPicPr>
          <p:cNvPr id="5124" name="Picture 4" descr="http://unixel.com.mx/images/p/05/actuadores-hidraulicos-b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1" y="2787775"/>
            <a:ext cx="6913339" cy="1456214"/>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3851920" y="4368721"/>
            <a:ext cx="1008112" cy="276999"/>
          </a:xfrm>
          <a:prstGeom prst="rect">
            <a:avLst/>
          </a:prstGeom>
          <a:noFill/>
        </p:spPr>
        <p:txBody>
          <a:bodyPr wrap="square" rtlCol="0">
            <a:spAutoFit/>
          </a:bodyPr>
          <a:lstStyle/>
          <a:p>
            <a:r>
              <a:rPr lang="es-MX" sz="1200" dirty="0" smtClean="0"/>
              <a:t>Figura [22]</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34</a:t>
            </a:fld>
            <a:endParaRPr lang="es-ES"/>
          </a:p>
        </p:txBody>
      </p:sp>
      <p:sp>
        <p:nvSpPr>
          <p:cNvPr id="6" name="5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4178532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35</a:t>
            </a:fld>
            <a:endParaRPr lang="es-ES"/>
          </a:p>
        </p:txBody>
      </p:sp>
      <p:sp>
        <p:nvSpPr>
          <p:cNvPr id="3" name="2 CuadroTexto"/>
          <p:cNvSpPr txBox="1"/>
          <p:nvPr/>
        </p:nvSpPr>
        <p:spPr>
          <a:xfrm>
            <a:off x="899592" y="267494"/>
            <a:ext cx="7128792" cy="523220"/>
          </a:xfrm>
          <a:prstGeom prst="rect">
            <a:avLst/>
          </a:prstGeom>
          <a:noFill/>
        </p:spPr>
        <p:txBody>
          <a:bodyPr wrap="square" rtlCol="0">
            <a:spAutoFit/>
          </a:bodyPr>
          <a:lstStyle/>
          <a:p>
            <a:pPr algn="ctr"/>
            <a:r>
              <a:rPr lang="es-MX" sz="2800" dirty="0" smtClean="0"/>
              <a:t>Ejemplo de </a:t>
            </a:r>
            <a:r>
              <a:rPr lang="es-MX" sz="2800" dirty="0"/>
              <a:t>A</a:t>
            </a:r>
            <a:r>
              <a:rPr lang="es-MX" sz="2800" dirty="0" smtClean="0"/>
              <a:t>ctuador Hidráulico</a:t>
            </a:r>
            <a:endParaRPr lang="es-MX" sz="2800" dirty="0"/>
          </a:p>
        </p:txBody>
      </p:sp>
      <p:sp>
        <p:nvSpPr>
          <p:cNvPr id="4" name="3 Rectángulo"/>
          <p:cNvSpPr/>
          <p:nvPr/>
        </p:nvSpPr>
        <p:spPr>
          <a:xfrm>
            <a:off x="1403648" y="1347614"/>
            <a:ext cx="6336704" cy="1754326"/>
          </a:xfrm>
          <a:prstGeom prst="rect">
            <a:avLst/>
          </a:prstGeom>
        </p:spPr>
        <p:txBody>
          <a:bodyPr wrap="square">
            <a:spAutoFit/>
          </a:bodyPr>
          <a:lstStyle/>
          <a:p>
            <a:pPr marL="285750" indent="-285750">
              <a:buFont typeface="Wingdings" panose="05000000000000000000" pitchFamily="2" charset="2"/>
              <a:buChar char="§"/>
            </a:pPr>
            <a:r>
              <a:rPr lang="es-MX" dirty="0"/>
              <a:t>Actuadores Hidráulicos</a:t>
            </a:r>
          </a:p>
          <a:p>
            <a:r>
              <a:rPr lang="es-MX" dirty="0" smtClean="0">
                <a:hlinkClick r:id="rId2"/>
              </a:rPr>
              <a:t>https</a:t>
            </a:r>
            <a:r>
              <a:rPr lang="es-MX" dirty="0">
                <a:hlinkClick r:id="rId2"/>
              </a:rPr>
              <a:t>://www.youtube.com/watch?v=-</a:t>
            </a:r>
            <a:r>
              <a:rPr lang="es-MX" dirty="0" smtClean="0">
                <a:hlinkClick r:id="rId2"/>
              </a:rPr>
              <a:t>2UicPg1KVY</a:t>
            </a:r>
            <a:endParaRPr lang="es-MX" dirty="0" smtClean="0"/>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r>
              <a:rPr lang="es-MX" dirty="0"/>
              <a:t>Actuador Hidráulico Rotativo</a:t>
            </a:r>
          </a:p>
          <a:p>
            <a:r>
              <a:rPr lang="es-MX" dirty="0" smtClean="0">
                <a:hlinkClick r:id="rId3"/>
              </a:rPr>
              <a:t>https</a:t>
            </a:r>
            <a:r>
              <a:rPr lang="es-MX" dirty="0">
                <a:hlinkClick r:id="rId3"/>
              </a:rPr>
              <a:t>://</a:t>
            </a:r>
            <a:r>
              <a:rPr lang="es-MX" dirty="0" smtClean="0">
                <a:hlinkClick r:id="rId3"/>
              </a:rPr>
              <a:t>www.youtube.com/watch?v=HHjna9dw4eU</a:t>
            </a:r>
            <a:endParaRPr lang="es-MX" dirty="0" smtClean="0"/>
          </a:p>
          <a:p>
            <a:endParaRPr lang="es-MX" dirty="0"/>
          </a:p>
        </p:txBody>
      </p:sp>
      <p:sp>
        <p:nvSpPr>
          <p:cNvPr id="5" name="4 CuadroTexto"/>
          <p:cNvSpPr txBox="1"/>
          <p:nvPr/>
        </p:nvSpPr>
        <p:spPr>
          <a:xfrm>
            <a:off x="107504" y="4515966"/>
            <a:ext cx="3168352" cy="577081"/>
          </a:xfrm>
          <a:prstGeom prst="rect">
            <a:avLst/>
          </a:prstGeom>
          <a:noFill/>
        </p:spPr>
        <p:txBody>
          <a:bodyPr wrap="square" rtlCol="0">
            <a:spAutoFit/>
          </a:bodyPr>
          <a:lstStyle/>
          <a:p>
            <a:pPr algn="just"/>
            <a:r>
              <a:rPr lang="es-MX" sz="1050" dirty="0" smtClean="0">
                <a:solidFill>
                  <a:srgbClr val="7030A0"/>
                </a:solidFill>
              </a:rPr>
              <a:t>Se les explica a los alumnos </a:t>
            </a:r>
            <a:r>
              <a:rPr lang="es-MX" sz="1050" dirty="0">
                <a:solidFill>
                  <a:srgbClr val="7030A0"/>
                </a:solidFill>
              </a:rPr>
              <a:t> </a:t>
            </a:r>
            <a:r>
              <a:rPr lang="es-MX" sz="1050" dirty="0" smtClean="0">
                <a:solidFill>
                  <a:srgbClr val="7030A0"/>
                </a:solidFill>
              </a:rPr>
              <a:t>la funcionalidad de los actuadores hidráulicos a través de videos, 10 minutos.</a:t>
            </a:r>
            <a:endParaRPr lang="es-MX" sz="1050" dirty="0">
              <a:solidFill>
                <a:srgbClr val="7030A0"/>
              </a:solidFill>
            </a:endParaRPr>
          </a:p>
        </p:txBody>
      </p:sp>
      <p:sp>
        <p:nvSpPr>
          <p:cNvPr id="6" name="5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38364237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95487"/>
            <a:ext cx="8496944" cy="3394472"/>
          </a:xfrm>
        </p:spPr>
        <p:txBody>
          <a:bodyPr>
            <a:normAutofit/>
          </a:bodyPr>
          <a:lstStyle/>
          <a:p>
            <a:r>
              <a:rPr lang="es-MX" dirty="0"/>
              <a:t>Actuador Neumático.</a:t>
            </a:r>
          </a:p>
          <a:p>
            <a:pPr marL="0" indent="0" algn="just">
              <a:buNone/>
            </a:pPr>
            <a:r>
              <a:rPr lang="es-MX" dirty="0"/>
              <a:t>El trabajo realizado por un actuador neumático puede ser lineal o rotativo. El movimiento lineal se obtiene por cilindros de pistón (su desplazamiento es lineal). También encontramos actuadores neumáticos de rotación llamados motores neumáticos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804" y="1779662"/>
            <a:ext cx="3528392" cy="3045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5436096" y="4577837"/>
            <a:ext cx="1008112" cy="276999"/>
          </a:xfrm>
          <a:prstGeom prst="rect">
            <a:avLst/>
          </a:prstGeom>
          <a:noFill/>
        </p:spPr>
        <p:txBody>
          <a:bodyPr wrap="square" rtlCol="0">
            <a:spAutoFit/>
          </a:bodyPr>
          <a:lstStyle/>
          <a:p>
            <a:r>
              <a:rPr lang="es-MX" sz="1200" dirty="0" smtClean="0"/>
              <a:t>Figura [23]</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36</a:t>
            </a:fld>
            <a:endParaRPr lang="es-ES"/>
          </a:p>
        </p:txBody>
      </p:sp>
      <p:sp>
        <p:nvSpPr>
          <p:cNvPr id="6" name="5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34463859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37</a:t>
            </a:fld>
            <a:endParaRPr lang="es-ES"/>
          </a:p>
        </p:txBody>
      </p:sp>
      <p:sp>
        <p:nvSpPr>
          <p:cNvPr id="3" name="2 CuadroTexto"/>
          <p:cNvSpPr txBox="1"/>
          <p:nvPr/>
        </p:nvSpPr>
        <p:spPr>
          <a:xfrm>
            <a:off x="899592" y="267494"/>
            <a:ext cx="7128792" cy="523220"/>
          </a:xfrm>
          <a:prstGeom prst="rect">
            <a:avLst/>
          </a:prstGeom>
          <a:noFill/>
        </p:spPr>
        <p:txBody>
          <a:bodyPr wrap="square" rtlCol="0">
            <a:spAutoFit/>
          </a:bodyPr>
          <a:lstStyle/>
          <a:p>
            <a:pPr algn="ctr"/>
            <a:r>
              <a:rPr lang="es-MX" sz="2800" dirty="0" smtClean="0"/>
              <a:t>Ejemplo de </a:t>
            </a:r>
            <a:r>
              <a:rPr lang="es-MX" sz="2800" dirty="0"/>
              <a:t>A</a:t>
            </a:r>
            <a:r>
              <a:rPr lang="es-MX" sz="2800" dirty="0" smtClean="0"/>
              <a:t>ctuador Neumático</a:t>
            </a:r>
            <a:endParaRPr lang="es-MX" sz="2800" dirty="0"/>
          </a:p>
        </p:txBody>
      </p:sp>
      <p:sp>
        <p:nvSpPr>
          <p:cNvPr id="4" name="3 Rectángulo"/>
          <p:cNvSpPr/>
          <p:nvPr/>
        </p:nvSpPr>
        <p:spPr>
          <a:xfrm>
            <a:off x="1403648" y="1347614"/>
            <a:ext cx="6984776" cy="1754326"/>
          </a:xfrm>
          <a:prstGeom prst="rect">
            <a:avLst/>
          </a:prstGeom>
        </p:spPr>
        <p:txBody>
          <a:bodyPr wrap="square">
            <a:spAutoFit/>
          </a:bodyPr>
          <a:lstStyle/>
          <a:p>
            <a:pPr marL="285750" indent="-285750">
              <a:buFont typeface="Wingdings" panose="05000000000000000000" pitchFamily="2" charset="2"/>
              <a:buChar char="§"/>
            </a:pPr>
            <a:r>
              <a:rPr lang="es-MX" dirty="0"/>
              <a:t>Actuadores </a:t>
            </a:r>
            <a:r>
              <a:rPr lang="es-MX" dirty="0" smtClean="0"/>
              <a:t>neumáticos</a:t>
            </a:r>
            <a:endParaRPr lang="es-MX" dirty="0"/>
          </a:p>
          <a:p>
            <a:r>
              <a:rPr lang="es-MX" dirty="0" smtClean="0">
                <a:hlinkClick r:id="rId2"/>
              </a:rPr>
              <a:t>https</a:t>
            </a:r>
            <a:r>
              <a:rPr lang="es-MX" dirty="0">
                <a:hlinkClick r:id="rId2"/>
              </a:rPr>
              <a:t>://</a:t>
            </a:r>
            <a:r>
              <a:rPr lang="es-MX" dirty="0" smtClean="0">
                <a:hlinkClick r:id="rId2"/>
              </a:rPr>
              <a:t>www.youtube.com/watch?v=pwFBxBEV1Xs</a:t>
            </a:r>
            <a:endParaRPr lang="es-MX" dirty="0" smtClean="0"/>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r>
              <a:rPr lang="es-MX" dirty="0" err="1"/>
              <a:t>FESTO</a:t>
            </a:r>
            <a:r>
              <a:rPr lang="es-MX" dirty="0"/>
              <a:t> Estructura de un Sistema de Control Neumático</a:t>
            </a:r>
          </a:p>
          <a:p>
            <a:r>
              <a:rPr lang="es-MX" dirty="0" smtClean="0">
                <a:hlinkClick r:id="rId3"/>
              </a:rPr>
              <a:t>https</a:t>
            </a:r>
            <a:r>
              <a:rPr lang="es-MX" dirty="0">
                <a:hlinkClick r:id="rId3"/>
              </a:rPr>
              <a:t>://www.youtube.com/watch?v=-</a:t>
            </a:r>
            <a:r>
              <a:rPr lang="es-MX" dirty="0" smtClean="0">
                <a:hlinkClick r:id="rId3"/>
              </a:rPr>
              <a:t>iwttJ3ahFo</a:t>
            </a:r>
            <a:endParaRPr lang="es-MX" dirty="0" smtClean="0"/>
          </a:p>
          <a:p>
            <a:endParaRPr lang="es-MX" dirty="0"/>
          </a:p>
        </p:txBody>
      </p:sp>
      <p:sp>
        <p:nvSpPr>
          <p:cNvPr id="5" name="4 CuadroTexto"/>
          <p:cNvSpPr txBox="1"/>
          <p:nvPr/>
        </p:nvSpPr>
        <p:spPr>
          <a:xfrm>
            <a:off x="107504" y="4515966"/>
            <a:ext cx="3168352" cy="577081"/>
          </a:xfrm>
          <a:prstGeom prst="rect">
            <a:avLst/>
          </a:prstGeom>
          <a:noFill/>
        </p:spPr>
        <p:txBody>
          <a:bodyPr wrap="square" rtlCol="0">
            <a:spAutoFit/>
          </a:bodyPr>
          <a:lstStyle/>
          <a:p>
            <a:pPr algn="just"/>
            <a:r>
              <a:rPr lang="es-MX" sz="1050" dirty="0" smtClean="0">
                <a:solidFill>
                  <a:srgbClr val="7030A0"/>
                </a:solidFill>
              </a:rPr>
              <a:t>Se les explica a los alumnos </a:t>
            </a:r>
            <a:r>
              <a:rPr lang="es-MX" sz="1050" dirty="0">
                <a:solidFill>
                  <a:srgbClr val="7030A0"/>
                </a:solidFill>
              </a:rPr>
              <a:t> </a:t>
            </a:r>
            <a:r>
              <a:rPr lang="es-MX" sz="1050" dirty="0" smtClean="0">
                <a:solidFill>
                  <a:srgbClr val="7030A0"/>
                </a:solidFill>
              </a:rPr>
              <a:t>la funcionalidad de los actuadores neumáticos a través de videos, 10 minutos.</a:t>
            </a:r>
            <a:endParaRPr lang="es-MX" sz="1050" dirty="0">
              <a:solidFill>
                <a:srgbClr val="7030A0"/>
              </a:solidFill>
            </a:endParaRPr>
          </a:p>
        </p:txBody>
      </p:sp>
      <p:sp>
        <p:nvSpPr>
          <p:cNvPr id="6" name="5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600036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303499"/>
            <a:ext cx="8229600" cy="3394472"/>
          </a:xfrm>
        </p:spPr>
        <p:txBody>
          <a:bodyPr>
            <a:normAutofit/>
          </a:bodyPr>
          <a:lstStyle/>
          <a:p>
            <a:pPr algn="just"/>
            <a:r>
              <a:rPr lang="es-MX" dirty="0"/>
              <a:t>Actuadores Eléctricos.</a:t>
            </a:r>
          </a:p>
          <a:p>
            <a:pPr marL="0" indent="0" algn="just">
              <a:buNone/>
            </a:pPr>
            <a:r>
              <a:rPr lang="es-MX" dirty="0"/>
              <a:t>Son más económicos que sus contrapartes hidráulicas y neumáticas. Los actuadores eléctricos tienen el beneficio de una transmisión de energía más limpia, más simple y más eficiente; el mantenimiento se minimiza porque no se requiere cambiar partes o lubricar, excepto en condiciones extremas.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5" y="2247714"/>
            <a:ext cx="3783193" cy="267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5652120" y="4587974"/>
            <a:ext cx="1008112" cy="276999"/>
          </a:xfrm>
          <a:prstGeom prst="rect">
            <a:avLst/>
          </a:prstGeom>
          <a:noFill/>
        </p:spPr>
        <p:txBody>
          <a:bodyPr wrap="square" rtlCol="0">
            <a:spAutoFit/>
          </a:bodyPr>
          <a:lstStyle/>
          <a:p>
            <a:r>
              <a:rPr lang="es-MX" sz="1200" dirty="0" smtClean="0"/>
              <a:t>Figura [24]</a:t>
            </a:r>
            <a:endParaRPr lang="es-MX" sz="12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38</a:t>
            </a:fld>
            <a:endParaRPr lang="es-ES"/>
          </a:p>
        </p:txBody>
      </p:sp>
      <p:sp>
        <p:nvSpPr>
          <p:cNvPr id="6" name="5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36705372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39</a:t>
            </a:fld>
            <a:endParaRPr lang="es-ES"/>
          </a:p>
        </p:txBody>
      </p:sp>
      <p:sp>
        <p:nvSpPr>
          <p:cNvPr id="3" name="2 CuadroTexto"/>
          <p:cNvSpPr txBox="1"/>
          <p:nvPr/>
        </p:nvSpPr>
        <p:spPr>
          <a:xfrm>
            <a:off x="899592" y="267494"/>
            <a:ext cx="7128792" cy="523220"/>
          </a:xfrm>
          <a:prstGeom prst="rect">
            <a:avLst/>
          </a:prstGeom>
          <a:noFill/>
        </p:spPr>
        <p:txBody>
          <a:bodyPr wrap="square" rtlCol="0">
            <a:spAutoFit/>
          </a:bodyPr>
          <a:lstStyle/>
          <a:p>
            <a:pPr algn="ctr"/>
            <a:r>
              <a:rPr lang="es-MX" sz="2800" dirty="0" smtClean="0"/>
              <a:t>Ejemplo de </a:t>
            </a:r>
            <a:r>
              <a:rPr lang="es-MX" sz="2800" dirty="0"/>
              <a:t>A</a:t>
            </a:r>
            <a:r>
              <a:rPr lang="es-MX" sz="2800" dirty="0" smtClean="0"/>
              <a:t>ctuador Eléctrico</a:t>
            </a:r>
            <a:endParaRPr lang="es-MX" sz="2800" dirty="0"/>
          </a:p>
        </p:txBody>
      </p:sp>
      <p:sp>
        <p:nvSpPr>
          <p:cNvPr id="4" name="3 Rectángulo"/>
          <p:cNvSpPr/>
          <p:nvPr/>
        </p:nvSpPr>
        <p:spPr>
          <a:xfrm>
            <a:off x="611560" y="1347614"/>
            <a:ext cx="7920880" cy="2031325"/>
          </a:xfrm>
          <a:prstGeom prst="rect">
            <a:avLst/>
          </a:prstGeom>
        </p:spPr>
        <p:txBody>
          <a:bodyPr wrap="square">
            <a:spAutoFit/>
          </a:bodyPr>
          <a:lstStyle/>
          <a:p>
            <a:pPr marL="285750" indent="-285750">
              <a:buFont typeface="Wingdings" panose="05000000000000000000" pitchFamily="2" charset="2"/>
              <a:buChar char="§"/>
            </a:pPr>
            <a:r>
              <a:rPr lang="es-MX" dirty="0"/>
              <a:t>Actuadores eléctricos. Driver motor paso a paso, serie </a:t>
            </a:r>
            <a:r>
              <a:rPr lang="es-MX" dirty="0" err="1"/>
              <a:t>JXC</a:t>
            </a:r>
            <a:endParaRPr lang="es-MX" dirty="0"/>
          </a:p>
          <a:p>
            <a:r>
              <a:rPr lang="es-MX" dirty="0" smtClean="0">
                <a:hlinkClick r:id="rId2"/>
              </a:rPr>
              <a:t>https</a:t>
            </a:r>
            <a:r>
              <a:rPr lang="es-MX" dirty="0">
                <a:hlinkClick r:id="rId2"/>
              </a:rPr>
              <a:t>://</a:t>
            </a:r>
            <a:r>
              <a:rPr lang="es-MX" dirty="0" smtClean="0">
                <a:hlinkClick r:id="rId2"/>
              </a:rPr>
              <a:t>www.youtube.com/watch?v=LcjCbF9bChg</a:t>
            </a:r>
            <a:endParaRPr lang="es-MX" dirty="0" smtClean="0"/>
          </a:p>
          <a:p>
            <a:pPr marL="285750" indent="-285750">
              <a:buFont typeface="Wingdings" panose="05000000000000000000" pitchFamily="2" charset="2"/>
              <a:buChar char="§"/>
            </a:pPr>
            <a:endParaRPr lang="es-MX" b="1" dirty="0" smtClean="0"/>
          </a:p>
          <a:p>
            <a:pPr marL="285750" indent="-285750">
              <a:buFont typeface="Wingdings" panose="05000000000000000000" pitchFamily="2" charset="2"/>
              <a:buChar char="§"/>
            </a:pPr>
            <a:r>
              <a:rPr lang="es-MX" dirty="0" smtClean="0"/>
              <a:t>Actuadores </a:t>
            </a:r>
            <a:r>
              <a:rPr lang="es-MX" dirty="0"/>
              <a:t>eléctricos de SMC. Control total del movimiento a su alcance</a:t>
            </a:r>
          </a:p>
          <a:p>
            <a:r>
              <a:rPr lang="es-MX" dirty="0" smtClean="0">
                <a:hlinkClick r:id="rId3"/>
              </a:rPr>
              <a:t>https</a:t>
            </a:r>
            <a:r>
              <a:rPr lang="es-MX" dirty="0">
                <a:hlinkClick r:id="rId3"/>
              </a:rPr>
              <a:t>://</a:t>
            </a:r>
            <a:r>
              <a:rPr lang="es-MX" dirty="0" smtClean="0">
                <a:hlinkClick r:id="rId3"/>
              </a:rPr>
              <a:t>www.youtube.com/watch?v=bo99K1jkwNQ</a:t>
            </a:r>
            <a:endParaRPr lang="es-MX" dirty="0" smtClean="0"/>
          </a:p>
          <a:p>
            <a:endParaRPr lang="es-MX" dirty="0"/>
          </a:p>
        </p:txBody>
      </p:sp>
      <p:sp>
        <p:nvSpPr>
          <p:cNvPr id="5" name="4 CuadroTexto"/>
          <p:cNvSpPr txBox="1"/>
          <p:nvPr/>
        </p:nvSpPr>
        <p:spPr>
          <a:xfrm>
            <a:off x="107504" y="4515966"/>
            <a:ext cx="3168352" cy="577081"/>
          </a:xfrm>
          <a:prstGeom prst="rect">
            <a:avLst/>
          </a:prstGeom>
          <a:noFill/>
        </p:spPr>
        <p:txBody>
          <a:bodyPr wrap="square" rtlCol="0">
            <a:spAutoFit/>
          </a:bodyPr>
          <a:lstStyle/>
          <a:p>
            <a:pPr algn="just"/>
            <a:r>
              <a:rPr lang="es-MX" sz="1050" dirty="0" smtClean="0">
                <a:solidFill>
                  <a:srgbClr val="7030A0"/>
                </a:solidFill>
              </a:rPr>
              <a:t>Se les explica a los alumnos </a:t>
            </a:r>
            <a:r>
              <a:rPr lang="es-MX" sz="1050" dirty="0">
                <a:solidFill>
                  <a:srgbClr val="7030A0"/>
                </a:solidFill>
              </a:rPr>
              <a:t> </a:t>
            </a:r>
            <a:r>
              <a:rPr lang="es-MX" sz="1050" dirty="0" smtClean="0">
                <a:solidFill>
                  <a:srgbClr val="7030A0"/>
                </a:solidFill>
              </a:rPr>
              <a:t>la funcionalidad de los actuadores eléctricos a través de videos, 10 minutos.</a:t>
            </a:r>
            <a:endParaRPr lang="es-MX" sz="1050" dirty="0">
              <a:solidFill>
                <a:srgbClr val="7030A0"/>
              </a:solidFill>
            </a:endParaRPr>
          </a:p>
        </p:txBody>
      </p:sp>
      <p:sp>
        <p:nvSpPr>
          <p:cNvPr id="6" name="5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3289987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a:t>Guion Explicativo </a:t>
            </a:r>
          </a:p>
        </p:txBody>
      </p:sp>
      <p:sp>
        <p:nvSpPr>
          <p:cNvPr id="4" name="3 Rectángulo"/>
          <p:cNvSpPr/>
          <p:nvPr/>
        </p:nvSpPr>
        <p:spPr>
          <a:xfrm>
            <a:off x="683568" y="1419622"/>
            <a:ext cx="7992888" cy="2554545"/>
          </a:xfrm>
          <a:prstGeom prst="rect">
            <a:avLst/>
          </a:prstGeom>
        </p:spPr>
        <p:txBody>
          <a:bodyPr wrap="square">
            <a:spAutoFit/>
          </a:bodyPr>
          <a:lstStyle/>
          <a:p>
            <a:pPr algn="just"/>
            <a:r>
              <a:rPr lang="es-MX" sz="2000" dirty="0"/>
              <a:t>El presente material didáctico esta diseñado como apoyo a la asignatura de Fundamentos de </a:t>
            </a:r>
            <a:r>
              <a:rPr lang="es-MX" sz="2000" dirty="0" smtClean="0"/>
              <a:t>Robótica específicamente la unidad III, cuya </a:t>
            </a:r>
            <a:r>
              <a:rPr lang="es-MX" sz="2000" dirty="0"/>
              <a:t>finalidad es dar a conocer </a:t>
            </a:r>
            <a:r>
              <a:rPr lang="es-MX" sz="2000" dirty="0" smtClean="0"/>
              <a:t>los diversos sensores y actuadores que son más comerciales, y para que el alumno los pueda reconocer. En este material no se utilizan los sensores y motores de </a:t>
            </a:r>
            <a:r>
              <a:rPr lang="es-MX" sz="2000" dirty="0" err="1" smtClean="0"/>
              <a:t>Fischertechnik</a:t>
            </a:r>
            <a:r>
              <a:rPr lang="es-MX" sz="2000" dirty="0" smtClean="0"/>
              <a:t> porque nuestro centro universitario no tiene ninguno y los kits son de costos elevados. Se mostraran algunos videos donde se puedan visualizar sensores y actuadores.</a:t>
            </a:r>
            <a:endParaRPr lang="es-MX" sz="20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4</a:t>
            </a:fld>
            <a:endParaRPr lang="es-ES"/>
          </a:p>
        </p:txBody>
      </p:sp>
    </p:spTree>
    <p:extLst>
      <p:ext uri="{BB962C8B-B14F-4D97-AF65-F5344CB8AC3E}">
        <p14:creationId xmlns:p14="http://schemas.microsoft.com/office/powerpoint/2010/main" val="6580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99503" y="141480"/>
            <a:ext cx="8496944" cy="1200329"/>
          </a:xfrm>
          <a:prstGeom prst="rect">
            <a:avLst/>
          </a:prstGeom>
          <a:noFill/>
        </p:spPr>
        <p:txBody>
          <a:bodyPr wrap="square" rtlCol="0">
            <a:spAutoFit/>
          </a:bodyPr>
          <a:lstStyle/>
          <a:p>
            <a:pPr algn="ctr"/>
            <a:r>
              <a:rPr lang="es-MX" sz="3600" b="1" dirty="0"/>
              <a:t>Ventajas y Desventajas de los tipos de Actuadores</a:t>
            </a:r>
          </a:p>
        </p:txBody>
      </p:sp>
      <p:graphicFrame>
        <p:nvGraphicFramePr>
          <p:cNvPr id="3" name="2 Tabla"/>
          <p:cNvGraphicFramePr>
            <a:graphicFrameLocks noGrp="1"/>
          </p:cNvGraphicFramePr>
          <p:nvPr>
            <p:extLst>
              <p:ext uri="{D42A27DB-BD31-4B8C-83A1-F6EECF244321}">
                <p14:modId xmlns:p14="http://schemas.microsoft.com/office/powerpoint/2010/main" val="3744644651"/>
              </p:ext>
            </p:extLst>
          </p:nvPr>
        </p:nvGraphicFramePr>
        <p:xfrm>
          <a:off x="471062" y="1707654"/>
          <a:ext cx="8280921" cy="3086080"/>
        </p:xfrm>
        <a:graphic>
          <a:graphicData uri="http://schemas.openxmlformats.org/drawingml/2006/table">
            <a:tbl>
              <a:tblPr firstRow="1" bandRow="1">
                <a:tableStyleId>{5C22544A-7EE6-4342-B048-85BDC9FD1C3A}</a:tableStyleId>
              </a:tblPr>
              <a:tblGrid>
                <a:gridCol w="2664295"/>
                <a:gridCol w="2448272"/>
                <a:gridCol w="3168354"/>
              </a:tblGrid>
              <a:tr h="432048">
                <a:tc>
                  <a:txBody>
                    <a:bodyPr/>
                    <a:lstStyle/>
                    <a:p>
                      <a:pPr algn="ctr"/>
                      <a:r>
                        <a:rPr lang="es-MX" dirty="0" smtClean="0"/>
                        <a:t>Tipo de actuador</a:t>
                      </a:r>
                      <a:endParaRPr lang="es-MX" dirty="0"/>
                    </a:p>
                  </a:txBody>
                  <a:tcPr/>
                </a:tc>
                <a:tc>
                  <a:txBody>
                    <a:bodyPr/>
                    <a:lstStyle/>
                    <a:p>
                      <a:pPr algn="ctr"/>
                      <a:r>
                        <a:rPr lang="es-MX" dirty="0" smtClean="0"/>
                        <a:t>Ventajas</a:t>
                      </a:r>
                      <a:endParaRPr lang="es-MX" dirty="0"/>
                    </a:p>
                  </a:txBody>
                  <a:tcPr/>
                </a:tc>
                <a:tc>
                  <a:txBody>
                    <a:bodyPr/>
                    <a:lstStyle/>
                    <a:p>
                      <a:pPr algn="ctr"/>
                      <a:r>
                        <a:rPr lang="es-MX" dirty="0" smtClean="0"/>
                        <a:t>Desventajas</a:t>
                      </a:r>
                      <a:endParaRPr lang="es-MX" dirty="0"/>
                    </a:p>
                  </a:txBody>
                  <a:tcPr/>
                </a:tc>
              </a:tr>
              <a:tr h="1008112">
                <a:tc>
                  <a:txBody>
                    <a:bodyPr/>
                    <a:lstStyle/>
                    <a:p>
                      <a:r>
                        <a:rPr lang="es-MX" sz="1200" dirty="0" smtClean="0"/>
                        <a:t>Neumático</a:t>
                      </a:r>
                      <a:endParaRPr lang="es-MX" sz="1200" dirty="0"/>
                    </a:p>
                  </a:txBody>
                  <a:tcPr/>
                </a:tc>
                <a:tc>
                  <a:txBody>
                    <a:bodyPr/>
                    <a:lstStyle/>
                    <a:p>
                      <a:r>
                        <a:rPr lang="es-MX" sz="1200" dirty="0" smtClean="0"/>
                        <a:t>Bajo</a:t>
                      </a:r>
                      <a:r>
                        <a:rPr lang="es-MX" sz="1200" baseline="0" dirty="0" smtClean="0"/>
                        <a:t> costo</a:t>
                      </a:r>
                    </a:p>
                    <a:p>
                      <a:r>
                        <a:rPr lang="es-MX" sz="1200" baseline="0" dirty="0" smtClean="0"/>
                        <a:t>Rapidez</a:t>
                      </a:r>
                    </a:p>
                    <a:p>
                      <a:r>
                        <a:rPr lang="es-MX" sz="1200" baseline="0" dirty="0" smtClean="0"/>
                        <a:t>Sencillos </a:t>
                      </a:r>
                    </a:p>
                    <a:p>
                      <a:r>
                        <a:rPr lang="es-MX" sz="1200" baseline="0" dirty="0" smtClean="0"/>
                        <a:t>Robustos</a:t>
                      </a:r>
                    </a:p>
                    <a:p>
                      <a:endParaRPr lang="es-MX" sz="1200" dirty="0"/>
                    </a:p>
                  </a:txBody>
                  <a:tcPr/>
                </a:tc>
                <a:tc>
                  <a:txBody>
                    <a:bodyPr/>
                    <a:lstStyle/>
                    <a:p>
                      <a:r>
                        <a:rPr lang="es-MX" sz="1200" dirty="0" smtClean="0"/>
                        <a:t>Requieren de instalaciones especiales</a:t>
                      </a:r>
                    </a:p>
                    <a:p>
                      <a:r>
                        <a:rPr lang="es-MX" sz="1200" dirty="0" smtClean="0"/>
                        <a:t>Ruidosos</a:t>
                      </a:r>
                    </a:p>
                    <a:p>
                      <a:endParaRPr lang="es-MX" sz="1200" dirty="0"/>
                    </a:p>
                  </a:txBody>
                  <a:tcPr/>
                </a:tc>
              </a:tr>
              <a:tr h="364691">
                <a:tc>
                  <a:txBody>
                    <a:bodyPr/>
                    <a:lstStyle/>
                    <a:p>
                      <a:r>
                        <a:rPr lang="es-MX" sz="1200" dirty="0" smtClean="0"/>
                        <a:t>Hidráulico</a:t>
                      </a:r>
                      <a:endParaRPr lang="es-MX" sz="1200" dirty="0"/>
                    </a:p>
                  </a:txBody>
                  <a:tcPr/>
                </a:tc>
                <a:tc>
                  <a:txBody>
                    <a:bodyPr/>
                    <a:lstStyle/>
                    <a:p>
                      <a:r>
                        <a:rPr lang="es-MX" sz="1200" dirty="0" smtClean="0"/>
                        <a:t>Rápidos</a:t>
                      </a:r>
                    </a:p>
                    <a:p>
                      <a:r>
                        <a:rPr lang="es-MX" sz="1200" dirty="0" smtClean="0"/>
                        <a:t>Alta capacidad de carga</a:t>
                      </a:r>
                    </a:p>
                    <a:p>
                      <a:r>
                        <a:rPr lang="es-MX" sz="1200" dirty="0" smtClean="0"/>
                        <a:t>Presenta</a:t>
                      </a:r>
                      <a:r>
                        <a:rPr lang="es-MX" sz="1200" baseline="0" dirty="0" smtClean="0"/>
                        <a:t> estabilidad frente a cargas estáticas</a:t>
                      </a:r>
                      <a:endParaRPr lang="es-MX" sz="1200" dirty="0"/>
                    </a:p>
                  </a:txBody>
                  <a:tcPr/>
                </a:tc>
                <a:tc>
                  <a:txBody>
                    <a:bodyPr/>
                    <a:lstStyle/>
                    <a:p>
                      <a:r>
                        <a:rPr lang="es-MX" sz="1200" dirty="0" smtClean="0"/>
                        <a:t>Requieren instalaciones especiales</a:t>
                      </a:r>
                    </a:p>
                    <a:p>
                      <a:r>
                        <a:rPr lang="es-MX" sz="1200" dirty="0" smtClean="0"/>
                        <a:t>Son</a:t>
                      </a:r>
                      <a:r>
                        <a:rPr lang="es-MX" sz="1200" baseline="0" dirty="0" smtClean="0"/>
                        <a:t> de difícil mantenimiento</a:t>
                      </a:r>
                    </a:p>
                    <a:p>
                      <a:r>
                        <a:rPr lang="es-MX" sz="1200" baseline="0" dirty="0" smtClean="0"/>
                        <a:t>Resultan poco económicos</a:t>
                      </a:r>
                      <a:endParaRPr lang="es-MX" sz="1200" dirty="0" smtClean="0"/>
                    </a:p>
                  </a:txBody>
                  <a:tcPr/>
                </a:tc>
              </a:tr>
              <a:tr h="364691">
                <a:tc>
                  <a:txBody>
                    <a:bodyPr/>
                    <a:lstStyle/>
                    <a:p>
                      <a:r>
                        <a:rPr lang="es-MX" sz="1200" dirty="0" smtClean="0"/>
                        <a:t>Eléctrico</a:t>
                      </a:r>
                      <a:endParaRPr lang="es-MX" sz="1200" dirty="0"/>
                    </a:p>
                  </a:txBody>
                  <a:tcPr/>
                </a:tc>
                <a:tc>
                  <a:txBody>
                    <a:bodyPr/>
                    <a:lstStyle/>
                    <a:p>
                      <a:r>
                        <a:rPr lang="es-MX" sz="1200" dirty="0" smtClean="0"/>
                        <a:t>Preciso</a:t>
                      </a:r>
                      <a:r>
                        <a:rPr lang="es-MX" sz="1200" baseline="0" dirty="0" smtClean="0"/>
                        <a:t>s y fiables </a:t>
                      </a:r>
                    </a:p>
                    <a:p>
                      <a:r>
                        <a:rPr lang="es-MX" sz="1200" baseline="0" dirty="0" smtClean="0"/>
                        <a:t>Silenciosos</a:t>
                      </a:r>
                    </a:p>
                    <a:p>
                      <a:r>
                        <a:rPr lang="es-MX" sz="1200" baseline="0" dirty="0" smtClean="0"/>
                        <a:t>Son de fácil instalación</a:t>
                      </a:r>
                    </a:p>
                    <a:p>
                      <a:r>
                        <a:rPr lang="es-MX" sz="1200" baseline="0" dirty="0" smtClean="0"/>
                        <a:t>Su control es sencillo</a:t>
                      </a:r>
                      <a:endParaRPr lang="es-MX" sz="1200" dirty="0"/>
                    </a:p>
                  </a:txBody>
                  <a:tcPr/>
                </a:tc>
                <a:tc>
                  <a:txBody>
                    <a:bodyPr/>
                    <a:lstStyle/>
                    <a:p>
                      <a:r>
                        <a:rPr lang="es-MX" sz="1200" dirty="0" smtClean="0"/>
                        <a:t>Potencia limitada</a:t>
                      </a:r>
                      <a:endParaRPr lang="es-MX" sz="1200" dirty="0"/>
                    </a:p>
                  </a:txBody>
                  <a:tcPr/>
                </a:tc>
              </a:tr>
            </a:tbl>
          </a:graphicData>
        </a:graphic>
      </p:graphicFrame>
      <p:sp>
        <p:nvSpPr>
          <p:cNvPr id="4" name="3 Marcador de número de diapositiva"/>
          <p:cNvSpPr>
            <a:spLocks noGrp="1"/>
          </p:cNvSpPr>
          <p:nvPr>
            <p:ph type="sldNum" sz="quarter" idx="12"/>
          </p:nvPr>
        </p:nvSpPr>
        <p:spPr/>
        <p:txBody>
          <a:bodyPr/>
          <a:lstStyle/>
          <a:p>
            <a:fld id="{E935DEB7-E411-41C8-A9D4-5723C0E03590}" type="slidenum">
              <a:rPr lang="es-ES" smtClean="0"/>
              <a:pPr/>
              <a:t>40</a:t>
            </a:fld>
            <a:endParaRPr lang="es-ES"/>
          </a:p>
        </p:txBody>
      </p:sp>
      <p:sp>
        <p:nvSpPr>
          <p:cNvPr id="5" name="4 Rectángulo"/>
          <p:cNvSpPr/>
          <p:nvPr/>
        </p:nvSpPr>
        <p:spPr>
          <a:xfrm>
            <a:off x="6811502" y="51470"/>
            <a:ext cx="2332498" cy="307777"/>
          </a:xfrm>
          <a:prstGeom prst="rect">
            <a:avLst/>
          </a:prstGeom>
        </p:spPr>
        <p:txBody>
          <a:bodyPr wrap="none">
            <a:spAutoFit/>
          </a:bodyPr>
          <a:lstStyle/>
          <a:p>
            <a:r>
              <a:rPr lang="es-MX" sz="1400" dirty="0"/>
              <a:t>Tecnología de Actuadores</a:t>
            </a:r>
          </a:p>
        </p:txBody>
      </p:sp>
    </p:spTree>
    <p:extLst>
      <p:ext uri="{BB962C8B-B14F-4D97-AF65-F5344CB8AC3E}">
        <p14:creationId xmlns:p14="http://schemas.microsoft.com/office/powerpoint/2010/main" val="34096819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Conclusiones </a:t>
            </a:r>
          </a:p>
        </p:txBody>
      </p:sp>
      <p:sp>
        <p:nvSpPr>
          <p:cNvPr id="3" name="2 Marcador de contenido"/>
          <p:cNvSpPr>
            <a:spLocks noGrp="1"/>
          </p:cNvSpPr>
          <p:nvPr>
            <p:ph idx="1"/>
          </p:nvPr>
        </p:nvSpPr>
        <p:spPr>
          <a:xfrm>
            <a:off x="685800" y="1591056"/>
            <a:ext cx="7772400" cy="1772782"/>
          </a:xfrm>
        </p:spPr>
        <p:txBody>
          <a:bodyPr>
            <a:normAutofit/>
          </a:bodyPr>
          <a:lstStyle/>
          <a:p>
            <a:pPr marL="0" indent="0" algn="just">
              <a:buNone/>
            </a:pPr>
            <a:r>
              <a:rPr lang="es-MX" dirty="0"/>
              <a:t>Dentro del contexto educativo establecido en el proceso de enseñanza aprendizaje el presente material didáctico fue desarrollado con la finalidad de dar a conocer </a:t>
            </a:r>
            <a:r>
              <a:rPr lang="es-MX" dirty="0" smtClean="0"/>
              <a:t>los diversos tipos de sensores y actuadores que forman parte de un robot manipulador, para que </a:t>
            </a:r>
            <a:r>
              <a:rPr lang="es-MX" dirty="0"/>
              <a:t>el alumno de Ingeniería en Computación sea capaz e </a:t>
            </a:r>
            <a:r>
              <a:rPr lang="es-MX" dirty="0" smtClean="0"/>
              <a:t>diferenciarlos y conocer su uso y aplicaciones</a:t>
            </a:r>
            <a:r>
              <a:rPr lang="es-MX" dirty="0"/>
              <a:t>.</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41</a:t>
            </a:fld>
            <a:endParaRPr lang="es-ES"/>
          </a:p>
        </p:txBody>
      </p:sp>
    </p:spTree>
    <p:extLst>
      <p:ext uri="{BB962C8B-B14F-4D97-AF65-F5344CB8AC3E}">
        <p14:creationId xmlns:p14="http://schemas.microsoft.com/office/powerpoint/2010/main" val="4117128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Referencias</a:t>
            </a:r>
          </a:p>
        </p:txBody>
      </p:sp>
      <p:sp>
        <p:nvSpPr>
          <p:cNvPr id="4" name="2 Marcador de contenido"/>
          <p:cNvSpPr txBox="1">
            <a:spLocks/>
          </p:cNvSpPr>
          <p:nvPr/>
        </p:nvSpPr>
        <p:spPr>
          <a:xfrm>
            <a:off x="467544" y="1563638"/>
            <a:ext cx="8229600" cy="183620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MX" sz="2000" b="1" dirty="0"/>
              <a:t>Robot </a:t>
            </a:r>
            <a:r>
              <a:rPr lang="es-MX" sz="2000" b="1" dirty="0" err="1"/>
              <a:t>Modeling</a:t>
            </a:r>
            <a:r>
              <a:rPr lang="es-MX" sz="2000" b="1" dirty="0"/>
              <a:t> and Control</a:t>
            </a:r>
            <a:r>
              <a:rPr lang="es-MX" sz="2000" dirty="0"/>
              <a:t>, </a:t>
            </a:r>
            <a:r>
              <a:rPr lang="en-US" sz="2000" dirty="0"/>
              <a:t>Mark W. </a:t>
            </a:r>
            <a:r>
              <a:rPr lang="en-US" sz="2000" dirty="0" err="1"/>
              <a:t>Spong</a:t>
            </a:r>
            <a:r>
              <a:rPr lang="en-US" sz="2000" dirty="0"/>
              <a:t>, Seth Hutchinson, and M. </a:t>
            </a:r>
            <a:r>
              <a:rPr lang="en-US" sz="2000" dirty="0" err="1"/>
              <a:t>Vidyasagar</a:t>
            </a:r>
            <a:r>
              <a:rPr lang="en-US" sz="2000" dirty="0"/>
              <a:t>, Ed. </a:t>
            </a:r>
            <a:r>
              <a:rPr lang="es-MX" sz="2000" dirty="0"/>
              <a:t>John </a:t>
            </a:r>
            <a:r>
              <a:rPr lang="es-MX" sz="2000" dirty="0" err="1"/>
              <a:t>Wiley</a:t>
            </a:r>
            <a:r>
              <a:rPr lang="es-MX" sz="2000" dirty="0"/>
              <a:t> &amp; </a:t>
            </a:r>
            <a:r>
              <a:rPr lang="es-MX" sz="2000" dirty="0" err="1"/>
              <a:t>Sons</a:t>
            </a:r>
            <a:r>
              <a:rPr lang="es-MX" sz="2000" dirty="0"/>
              <a:t>, Inc. 2000.</a:t>
            </a:r>
          </a:p>
          <a:p>
            <a:r>
              <a:rPr lang="es-MX" sz="2000" b="1" dirty="0"/>
              <a:t>Robótica</a:t>
            </a:r>
            <a:r>
              <a:rPr lang="es-MX" sz="2000" dirty="0"/>
              <a:t>, John J. Craig, Ed. Prentice Hall, 2006.</a:t>
            </a:r>
          </a:p>
          <a:p>
            <a:r>
              <a:rPr lang="es-MX" sz="2000" b="1" dirty="0"/>
              <a:t>Fundamentos de Robótica</a:t>
            </a:r>
            <a:r>
              <a:rPr lang="es-MX" sz="2000" dirty="0"/>
              <a:t>, A. Barrientos, L. F. </a:t>
            </a:r>
            <a:r>
              <a:rPr lang="es-MX" sz="2000" dirty="0" err="1"/>
              <a:t>Peñin</a:t>
            </a:r>
            <a:r>
              <a:rPr lang="es-MX" sz="2000" dirty="0"/>
              <a:t>, C. Balaguer y R. </a:t>
            </a:r>
            <a:r>
              <a:rPr lang="es-MX" sz="2000" dirty="0" err="1"/>
              <a:t>Aracil</a:t>
            </a:r>
            <a:r>
              <a:rPr lang="es-MX" sz="2000" dirty="0"/>
              <a:t>, Ed. Mc Graw Hill, 1997</a:t>
            </a:r>
            <a:r>
              <a:rPr lang="es-MX" sz="2000" dirty="0" smtClean="0"/>
              <a:t>.</a:t>
            </a:r>
          </a:p>
          <a:p>
            <a:pPr algn="just"/>
            <a:r>
              <a:rPr lang="es-MX" sz="2000" b="1" dirty="0"/>
              <a:t>Robótica: manipuladores y robots </a:t>
            </a:r>
            <a:r>
              <a:rPr lang="es-MX" sz="2000" b="1" dirty="0" smtClean="0"/>
              <a:t>móviles</a:t>
            </a:r>
            <a:r>
              <a:rPr lang="es-MX" sz="2000" b="1" dirty="0"/>
              <a:t>, </a:t>
            </a:r>
            <a:r>
              <a:rPr lang="es-MX" sz="2000" dirty="0"/>
              <a:t>Aníbal Ollero </a:t>
            </a:r>
            <a:r>
              <a:rPr lang="es-MX" sz="2000" dirty="0" err="1"/>
              <a:t>Baturone</a:t>
            </a:r>
            <a:r>
              <a:rPr lang="es-MX" sz="2000" dirty="0"/>
              <a:t>, </a:t>
            </a:r>
            <a:r>
              <a:rPr lang="es-MX" sz="2000" dirty="0" err="1" smtClean="0"/>
              <a:t>Marcombo</a:t>
            </a:r>
            <a:r>
              <a:rPr lang="es-MX" sz="2000" dirty="0" smtClean="0"/>
              <a:t>, 2005.</a:t>
            </a:r>
            <a:endParaRPr lang="es-MX" sz="2000" dirty="0"/>
          </a:p>
          <a:p>
            <a:endParaRPr lang="es-MX" sz="2000" dirty="0"/>
          </a:p>
        </p:txBody>
      </p:sp>
      <p:sp>
        <p:nvSpPr>
          <p:cNvPr id="3" name="2 Marcador de número de diapositiva"/>
          <p:cNvSpPr>
            <a:spLocks noGrp="1"/>
          </p:cNvSpPr>
          <p:nvPr>
            <p:ph type="sldNum" sz="quarter" idx="12"/>
          </p:nvPr>
        </p:nvSpPr>
        <p:spPr/>
        <p:txBody>
          <a:bodyPr/>
          <a:lstStyle/>
          <a:p>
            <a:fld id="{E935DEB7-E411-41C8-A9D4-5723C0E03590}" type="slidenum">
              <a:rPr lang="es-ES" smtClean="0"/>
              <a:pPr/>
              <a:t>42</a:t>
            </a:fld>
            <a:endParaRPr lang="es-ES"/>
          </a:p>
        </p:txBody>
      </p:sp>
    </p:spTree>
    <p:extLst>
      <p:ext uri="{BB962C8B-B14F-4D97-AF65-F5344CB8AC3E}">
        <p14:creationId xmlns:p14="http://schemas.microsoft.com/office/powerpoint/2010/main" val="3838326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Referencias de Figuras</a:t>
            </a:r>
            <a:endParaRPr lang="es-MX" b="1" dirty="0"/>
          </a:p>
        </p:txBody>
      </p:sp>
      <p:sp>
        <p:nvSpPr>
          <p:cNvPr id="4" name="2 Marcador de contenido"/>
          <p:cNvSpPr txBox="1">
            <a:spLocks/>
          </p:cNvSpPr>
          <p:nvPr/>
        </p:nvSpPr>
        <p:spPr>
          <a:xfrm>
            <a:off x="467544" y="1347614"/>
            <a:ext cx="8229600" cy="3456384"/>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sz="2500" dirty="0"/>
              <a:t>[1] http://www.quimel.co/venta-de-productos-emerson-control-techniques-y-siemens/repuestos-automatizacion-industrial</a:t>
            </a:r>
            <a:endParaRPr lang="es-MX" sz="2500" dirty="0" smtClean="0"/>
          </a:p>
          <a:p>
            <a:pPr marL="0" indent="0">
              <a:buNone/>
            </a:pPr>
            <a:r>
              <a:rPr lang="es-MX" sz="2500" dirty="0" smtClean="0"/>
              <a:t>[2]https</a:t>
            </a:r>
            <a:r>
              <a:rPr lang="es-MX" sz="2500" dirty="0"/>
              <a:t>://ae01.alicdn.com/kf/HTB177gySXXXXXc8aXXXq6xXFXXX7/5SET-LOT-37-in-1-Sensor-Kit-For-font-b-Arduino-b-font-font-b-Starters.jpg</a:t>
            </a:r>
            <a:endParaRPr lang="es-MX" sz="2500" dirty="0" smtClean="0"/>
          </a:p>
          <a:p>
            <a:pPr marL="0" indent="0">
              <a:buNone/>
            </a:pPr>
            <a:r>
              <a:rPr lang="es-MX" sz="2500" dirty="0" smtClean="0"/>
              <a:t>[</a:t>
            </a:r>
            <a:r>
              <a:rPr lang="es-MX" sz="2500" dirty="0"/>
              <a:t>3] http://jc-exports.com/images/productos/image045.jpg</a:t>
            </a:r>
            <a:endParaRPr lang="es-MX" sz="2500" dirty="0" smtClean="0"/>
          </a:p>
          <a:p>
            <a:pPr marL="0" indent="0">
              <a:buNone/>
            </a:pPr>
            <a:r>
              <a:rPr lang="es-MX" sz="2500" dirty="0" smtClean="0"/>
              <a:t>[</a:t>
            </a:r>
            <a:r>
              <a:rPr lang="es-MX" sz="2500" dirty="0"/>
              <a:t>4] https://www.tvc.mx/01LONGHORN/LH938F/Untitled-6.jpg</a:t>
            </a:r>
            <a:endParaRPr lang="es-MX" sz="2500" dirty="0" smtClean="0"/>
          </a:p>
          <a:p>
            <a:pPr marL="0" indent="0">
              <a:buNone/>
            </a:pPr>
            <a:r>
              <a:rPr lang="es-MX" sz="2500" dirty="0" smtClean="0"/>
              <a:t>[</a:t>
            </a:r>
            <a:r>
              <a:rPr lang="es-MX" sz="2500" dirty="0"/>
              <a:t>5] http://cdn3.grupos.emagister.com/imagen/tipos_de_sensores_430139_t0.jpg</a:t>
            </a:r>
            <a:endParaRPr lang="es-MX" sz="2500" dirty="0" smtClean="0"/>
          </a:p>
          <a:p>
            <a:pPr marL="0" indent="0">
              <a:buNone/>
            </a:pPr>
            <a:r>
              <a:rPr lang="es-MX" sz="2500" dirty="0" smtClean="0"/>
              <a:t>[</a:t>
            </a:r>
            <a:r>
              <a:rPr lang="es-MX" sz="2500" dirty="0"/>
              <a:t>6] http://www.iearobotics.com/talleres/generico-v13/sesion-4/images/bumper-5.jpg</a:t>
            </a:r>
            <a:endParaRPr lang="es-MX" sz="2500" dirty="0" smtClean="0"/>
          </a:p>
          <a:p>
            <a:pPr marL="0" indent="0">
              <a:buNone/>
            </a:pPr>
            <a:r>
              <a:rPr lang="es-MX" sz="2500" dirty="0" smtClean="0"/>
              <a:t>[</a:t>
            </a:r>
            <a:r>
              <a:rPr lang="es-MX" sz="2500" dirty="0"/>
              <a:t>7] http://www.superrobotica.com/Images/S320170big.JPG</a:t>
            </a:r>
            <a:endParaRPr lang="es-MX" sz="2500" dirty="0" smtClean="0"/>
          </a:p>
          <a:p>
            <a:pPr marL="0" indent="0">
              <a:buNone/>
            </a:pPr>
            <a:r>
              <a:rPr lang="es-MX" sz="2500" dirty="0" smtClean="0"/>
              <a:t>[8</a:t>
            </a:r>
            <a:r>
              <a:rPr lang="es-MX" sz="2500" dirty="0"/>
              <a:t>] https://images-na.ssl-images-amazon.com/images/I/81ZgSqRmtcL._AC_UL160_SR160,160_.</a:t>
            </a:r>
            <a:r>
              <a:rPr lang="es-MX" sz="2500" dirty="0" smtClean="0"/>
              <a:t>jpg</a:t>
            </a:r>
          </a:p>
          <a:p>
            <a:pPr marL="0" indent="0">
              <a:buNone/>
            </a:pPr>
            <a:r>
              <a:rPr lang="es-MX" sz="2500" dirty="0"/>
              <a:t>[</a:t>
            </a:r>
            <a:r>
              <a:rPr lang="es-MX" sz="2500" dirty="0" smtClean="0"/>
              <a:t>9]https</a:t>
            </a:r>
            <a:r>
              <a:rPr lang="es-MX" sz="2500" dirty="0"/>
              <a:t>://www.google.com.mx/imgres?imgurl=http://microbots.mx.tripod.com/bumper.jpg&amp;imgrefurl=http://microbots.mx.tripod.com/mecanicos.htm&amp;h=162&amp;w=150&amp;tbnid=XYXo-mLU6XM_2M&amp;tbnh=162&amp;tbnw=150&amp;usg=__WjSkIrIAlUYMR-y-ukIgqrDYlBY=&amp;hl=es-419&amp;docid=WZrKHoLzjWSdEM</a:t>
            </a:r>
          </a:p>
          <a:p>
            <a:pPr marL="0" indent="0">
              <a:buNone/>
            </a:pPr>
            <a:r>
              <a:rPr lang="es-MX" sz="2500" dirty="0"/>
              <a:t>[</a:t>
            </a:r>
            <a:r>
              <a:rPr lang="es-MX" sz="2500" dirty="0" smtClean="0"/>
              <a:t>10] </a:t>
            </a:r>
            <a:r>
              <a:rPr lang="es-MX" sz="2500" dirty="0"/>
              <a:t>http://www.varitel.com/assets/images/SM_01.jpg</a:t>
            </a:r>
          </a:p>
          <a:p>
            <a:pPr marL="0" indent="0">
              <a:buNone/>
            </a:pPr>
            <a:r>
              <a:rPr lang="es-MX" sz="2500" dirty="0"/>
              <a:t>[</a:t>
            </a:r>
            <a:r>
              <a:rPr lang="es-MX" sz="2500" dirty="0" smtClean="0"/>
              <a:t>11] </a:t>
            </a:r>
            <a:r>
              <a:rPr lang="es-MX" sz="2500" dirty="0"/>
              <a:t>http://www.superrobotica.com/Images/s320085cbig.jpg</a:t>
            </a:r>
          </a:p>
          <a:p>
            <a:pPr marL="0" indent="0">
              <a:buNone/>
            </a:pPr>
            <a:r>
              <a:rPr lang="es-MX" sz="2500" dirty="0"/>
              <a:t>[</a:t>
            </a:r>
            <a:r>
              <a:rPr lang="es-MX" sz="2500" dirty="0" smtClean="0"/>
              <a:t>12]http</a:t>
            </a:r>
            <a:r>
              <a:rPr lang="es-MX" sz="2500" dirty="0"/>
              <a:t>://img.linuxfr.org/img/687474703a2f2f6a6f6c696d6f6e742e66722f6f70656e656e657267796d6f6e69746f722f646570656368652f43545f73656e736f722e6a7067/CT_sensor.jpg</a:t>
            </a:r>
          </a:p>
          <a:p>
            <a:pPr marL="0" indent="0">
              <a:buNone/>
            </a:pPr>
            <a:endParaRPr lang="es-MX" sz="2000" dirty="0"/>
          </a:p>
          <a:p>
            <a:pPr marL="0" indent="0">
              <a:buNone/>
            </a:pPr>
            <a:endParaRPr lang="es-MX" sz="2000" dirty="0"/>
          </a:p>
        </p:txBody>
      </p:sp>
      <p:sp>
        <p:nvSpPr>
          <p:cNvPr id="3" name="2 Marcador de número de diapositiva"/>
          <p:cNvSpPr>
            <a:spLocks noGrp="1"/>
          </p:cNvSpPr>
          <p:nvPr>
            <p:ph type="sldNum" sz="quarter" idx="12"/>
          </p:nvPr>
        </p:nvSpPr>
        <p:spPr/>
        <p:txBody>
          <a:bodyPr/>
          <a:lstStyle/>
          <a:p>
            <a:fld id="{E935DEB7-E411-41C8-A9D4-5723C0E03590}" type="slidenum">
              <a:rPr lang="es-ES" smtClean="0"/>
              <a:pPr/>
              <a:t>43</a:t>
            </a:fld>
            <a:endParaRPr lang="es-ES"/>
          </a:p>
        </p:txBody>
      </p:sp>
    </p:spTree>
    <p:extLst>
      <p:ext uri="{BB962C8B-B14F-4D97-AF65-F5344CB8AC3E}">
        <p14:creationId xmlns:p14="http://schemas.microsoft.com/office/powerpoint/2010/main" val="34397046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44208" y="51470"/>
            <a:ext cx="2662064" cy="480084"/>
          </a:xfrm>
        </p:spPr>
        <p:txBody>
          <a:bodyPr>
            <a:normAutofit/>
          </a:bodyPr>
          <a:lstStyle/>
          <a:p>
            <a:r>
              <a:rPr lang="es-MX" sz="1800" b="1" dirty="0" smtClean="0"/>
              <a:t>Referencias de Figuras</a:t>
            </a:r>
            <a:endParaRPr lang="es-MX" sz="1800" b="1" dirty="0"/>
          </a:p>
        </p:txBody>
      </p:sp>
      <p:sp>
        <p:nvSpPr>
          <p:cNvPr id="4" name="2 Marcador de contenido"/>
          <p:cNvSpPr txBox="1">
            <a:spLocks/>
          </p:cNvSpPr>
          <p:nvPr/>
        </p:nvSpPr>
        <p:spPr>
          <a:xfrm>
            <a:off x="494401" y="987574"/>
            <a:ext cx="8229600" cy="324036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sz="2000" dirty="0" smtClean="0"/>
              <a:t>[13] </a:t>
            </a:r>
            <a:r>
              <a:rPr lang="es-MX" sz="2000" dirty="0"/>
              <a:t>http://www.zambeca.cl/tiendaOficial/image/cache/data/imagenes/Moisture%20sensor-500x500.jpg</a:t>
            </a:r>
            <a:endParaRPr lang="es-MX" sz="2000" dirty="0" smtClean="0"/>
          </a:p>
          <a:p>
            <a:pPr marL="0" indent="0">
              <a:buNone/>
            </a:pPr>
            <a:r>
              <a:rPr lang="es-MX" sz="2000" dirty="0"/>
              <a:t>[</a:t>
            </a:r>
            <a:r>
              <a:rPr lang="es-MX" sz="2000" dirty="0" smtClean="0"/>
              <a:t>14] </a:t>
            </a:r>
            <a:r>
              <a:rPr lang="es-MX" sz="2000" dirty="0"/>
              <a:t>http://img.directindustry.es/images_di/photo-m/12365-9621541.jpg</a:t>
            </a:r>
            <a:endParaRPr lang="es-MX" sz="2000" dirty="0" smtClean="0"/>
          </a:p>
          <a:p>
            <a:pPr marL="0" indent="0">
              <a:buNone/>
            </a:pPr>
            <a:r>
              <a:rPr lang="es-MX" sz="2000" dirty="0" smtClean="0"/>
              <a:t>[15] </a:t>
            </a:r>
            <a:r>
              <a:rPr lang="es-MX" sz="2000" dirty="0"/>
              <a:t>http://img.industic.es/img/sensor-fuerza-traccion-compresion-aep-1784-0-c.jpeg</a:t>
            </a:r>
            <a:endParaRPr lang="es-MX" sz="2000" dirty="0" smtClean="0"/>
          </a:p>
          <a:p>
            <a:pPr marL="0" indent="0">
              <a:buNone/>
            </a:pPr>
            <a:r>
              <a:rPr lang="es-MX" sz="2000" dirty="0"/>
              <a:t>[</a:t>
            </a:r>
            <a:r>
              <a:rPr lang="es-MX" sz="2000" dirty="0" smtClean="0"/>
              <a:t>16] </a:t>
            </a:r>
            <a:r>
              <a:rPr lang="es-MX" sz="2000" dirty="0"/>
              <a:t>http://www.aguamarket.com/sql/productos/fotos/44_large.jpg</a:t>
            </a:r>
            <a:endParaRPr lang="es-MX" sz="2000" dirty="0" smtClean="0"/>
          </a:p>
          <a:p>
            <a:pPr marL="0" indent="0">
              <a:buNone/>
            </a:pPr>
            <a:r>
              <a:rPr lang="es-MX" sz="2000" dirty="0"/>
              <a:t>[</a:t>
            </a:r>
            <a:r>
              <a:rPr lang="es-MX" sz="2000" dirty="0" smtClean="0"/>
              <a:t>17]http</a:t>
            </a:r>
            <a:r>
              <a:rPr lang="es-MX" sz="2000" dirty="0"/>
              <a:t>://www.integracionycontrol.com/web/images/productos/sensorline/velocidad/gel2477/3c_2477_g600x450_96dpi.jpg</a:t>
            </a:r>
            <a:endParaRPr lang="es-MX" sz="2000" dirty="0" smtClean="0"/>
          </a:p>
          <a:p>
            <a:pPr marL="0" indent="0">
              <a:buNone/>
            </a:pPr>
            <a:r>
              <a:rPr lang="es-MX" sz="2000" dirty="0"/>
              <a:t>[</a:t>
            </a:r>
            <a:r>
              <a:rPr lang="es-MX" sz="2000" dirty="0" smtClean="0"/>
              <a:t>18] </a:t>
            </a:r>
            <a:r>
              <a:rPr lang="es-MX" sz="2000" dirty="0"/>
              <a:t>http://img.directindustry.es/images_di/photo-g/53056-2441677.jpg</a:t>
            </a:r>
            <a:endParaRPr lang="es-MX" sz="2000" dirty="0" smtClean="0"/>
          </a:p>
          <a:p>
            <a:pPr marL="0" indent="0">
              <a:buNone/>
            </a:pPr>
            <a:r>
              <a:rPr lang="es-MX" sz="2000" dirty="0" smtClean="0"/>
              <a:t>[19] </a:t>
            </a:r>
            <a:r>
              <a:rPr lang="es-MX" sz="2000" dirty="0"/>
              <a:t>http://3.bp.blogspot.com/-OUfGD61sCtE/VWMWBeuq9RI/AAAAAAAAATI/d0FvNOtOwUU/s1600/actuadores-neumaticos.jpg</a:t>
            </a:r>
            <a:endParaRPr lang="es-MX" sz="2000" dirty="0" smtClean="0"/>
          </a:p>
          <a:p>
            <a:pPr marL="0" indent="0">
              <a:buNone/>
            </a:pPr>
            <a:r>
              <a:rPr lang="es-MX" sz="2000" dirty="0" smtClean="0"/>
              <a:t>[20] </a:t>
            </a:r>
            <a:r>
              <a:rPr lang="es-MX" sz="2000" dirty="0"/>
              <a:t>https://userscontent2.emaze.com/images/95b09c3f-b4f8-41d7-97bf-e352e6e5b043/9a659a494cc5a633eb217a1b3e4e82b2.png</a:t>
            </a:r>
            <a:endParaRPr lang="es-MX" sz="2000" dirty="0" smtClean="0"/>
          </a:p>
          <a:p>
            <a:pPr marL="0" indent="0">
              <a:buNone/>
            </a:pPr>
            <a:r>
              <a:rPr lang="es-MX" sz="2000" dirty="0" smtClean="0"/>
              <a:t>[21] </a:t>
            </a:r>
            <a:r>
              <a:rPr lang="es-MX" sz="2000" dirty="0"/>
              <a:t>http://www.hntools.es/images/hidraulica/hidraulica2.jpg</a:t>
            </a:r>
            <a:endParaRPr lang="es-MX" sz="2000" dirty="0" smtClean="0"/>
          </a:p>
          <a:p>
            <a:pPr marL="0" indent="0">
              <a:buNone/>
            </a:pPr>
            <a:r>
              <a:rPr lang="es-MX" sz="2000" dirty="0"/>
              <a:t>[</a:t>
            </a:r>
            <a:r>
              <a:rPr lang="es-MX" sz="2000" dirty="0" smtClean="0"/>
              <a:t>22] </a:t>
            </a:r>
            <a:r>
              <a:rPr lang="es-MX" sz="2000" dirty="0"/>
              <a:t>http://www.unixel.com.mx/images/p/05/actuadores-hidraulicos-big.jpg</a:t>
            </a:r>
            <a:endParaRPr lang="es-MX" sz="2000" dirty="0" smtClean="0"/>
          </a:p>
          <a:p>
            <a:pPr marL="0" indent="0">
              <a:buNone/>
            </a:pPr>
            <a:r>
              <a:rPr lang="es-MX" sz="2000" dirty="0"/>
              <a:t>[</a:t>
            </a:r>
            <a:r>
              <a:rPr lang="es-MX" sz="2000" dirty="0" smtClean="0"/>
              <a:t>23] </a:t>
            </a:r>
            <a:r>
              <a:rPr lang="es-MX" sz="2000" dirty="0"/>
              <a:t>http://</a:t>
            </a:r>
            <a:r>
              <a:rPr lang="es-MX" sz="2000" dirty="0" smtClean="0"/>
              <a:t>4.bp.blogspot.com/-m8QWubCsMw0/U7wqXWncSLI/AAAAAAAAAC8/VY9ICjRHFI4/s1600/neumatica-01.jpg</a:t>
            </a:r>
          </a:p>
          <a:p>
            <a:pPr marL="0" indent="0">
              <a:buNone/>
            </a:pPr>
            <a:r>
              <a:rPr lang="es-MX" sz="2000" dirty="0"/>
              <a:t>[</a:t>
            </a:r>
            <a:r>
              <a:rPr lang="es-MX" sz="2000" dirty="0" smtClean="0"/>
              <a:t>24] </a:t>
            </a:r>
            <a:r>
              <a:rPr lang="es-MX" sz="2000" dirty="0"/>
              <a:t>https://coriolisblog.files.wordpress.com/2008/12/tipos-diferentes-01.jpg?w=500</a:t>
            </a:r>
            <a:r>
              <a:rPr lang="es-MX" sz="2000" dirty="0" smtClean="0"/>
              <a:t/>
            </a:r>
            <a:br>
              <a:rPr lang="es-MX" sz="2000" dirty="0" smtClean="0"/>
            </a:br>
            <a:r>
              <a:rPr lang="es-MX" sz="2000" dirty="0" smtClean="0"/>
              <a:t> </a:t>
            </a:r>
            <a:endParaRPr lang="es-MX" sz="2000" dirty="0"/>
          </a:p>
          <a:p>
            <a:pPr marL="0" indent="0">
              <a:buNone/>
            </a:pPr>
            <a:endParaRPr lang="es-MX" sz="2000" dirty="0"/>
          </a:p>
        </p:txBody>
      </p:sp>
      <p:sp>
        <p:nvSpPr>
          <p:cNvPr id="3" name="2 Marcador de número de diapositiva"/>
          <p:cNvSpPr>
            <a:spLocks noGrp="1"/>
          </p:cNvSpPr>
          <p:nvPr>
            <p:ph type="sldNum" sz="quarter" idx="12"/>
          </p:nvPr>
        </p:nvSpPr>
        <p:spPr/>
        <p:txBody>
          <a:bodyPr/>
          <a:lstStyle/>
          <a:p>
            <a:fld id="{E935DEB7-E411-41C8-A9D4-5723C0E03590}" type="slidenum">
              <a:rPr lang="es-ES" smtClean="0"/>
              <a:pPr/>
              <a:t>44</a:t>
            </a:fld>
            <a:endParaRPr lang="es-ES"/>
          </a:p>
        </p:txBody>
      </p:sp>
    </p:spTree>
    <p:extLst>
      <p:ext uri="{BB962C8B-B14F-4D97-AF65-F5344CB8AC3E}">
        <p14:creationId xmlns:p14="http://schemas.microsoft.com/office/powerpoint/2010/main" val="87898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MX" dirty="0"/>
              <a:t>Objetivo de la asignatura</a:t>
            </a:r>
          </a:p>
        </p:txBody>
      </p:sp>
      <p:sp>
        <p:nvSpPr>
          <p:cNvPr id="2" name="1 Marcador de contenido"/>
          <p:cNvSpPr>
            <a:spLocks noGrp="1"/>
          </p:cNvSpPr>
          <p:nvPr>
            <p:ph idx="1"/>
          </p:nvPr>
        </p:nvSpPr>
        <p:spPr>
          <a:xfrm>
            <a:off x="467544" y="1563638"/>
            <a:ext cx="8229600" cy="1911660"/>
          </a:xfrm>
        </p:spPr>
        <p:txBody>
          <a:bodyPr/>
          <a:lstStyle/>
          <a:p>
            <a:pPr algn="just"/>
            <a:r>
              <a:rPr lang="es-MX" dirty="0"/>
              <a:t>El alumno adquirirá los conocimientos básicos de la robótica y será capaz de diseñar, modelar, construir y programar un robot diseñado por él mismo o de acuerdo a un modelo.</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5</a:t>
            </a:fld>
            <a:endParaRPr lang="es-ES"/>
          </a:p>
        </p:txBody>
      </p:sp>
    </p:spTree>
    <p:extLst>
      <p:ext uri="{BB962C8B-B14F-4D97-AF65-F5344CB8AC3E}">
        <p14:creationId xmlns:p14="http://schemas.microsoft.com/office/powerpoint/2010/main" val="1532488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573529"/>
            <a:ext cx="7772400" cy="1188132"/>
          </a:xfrm>
        </p:spPr>
        <p:txBody>
          <a:bodyPr>
            <a:normAutofit/>
          </a:bodyPr>
          <a:lstStyle/>
          <a:p>
            <a:pPr algn="ctr"/>
            <a:r>
              <a:rPr lang="es-MX" dirty="0" smtClean="0"/>
              <a:t>UNIDAD III</a:t>
            </a:r>
            <a:endParaRPr lang="es-MX" dirty="0"/>
          </a:p>
        </p:txBody>
      </p:sp>
      <p:sp>
        <p:nvSpPr>
          <p:cNvPr id="3" name="2 Subtítulo"/>
          <p:cNvSpPr>
            <a:spLocks noGrp="1"/>
          </p:cNvSpPr>
          <p:nvPr>
            <p:ph type="subTitle" idx="1"/>
          </p:nvPr>
        </p:nvSpPr>
        <p:spPr>
          <a:xfrm>
            <a:off x="899592" y="1779662"/>
            <a:ext cx="7772400" cy="666074"/>
          </a:xfrm>
        </p:spPr>
        <p:txBody>
          <a:bodyPr>
            <a:noAutofit/>
          </a:bodyPr>
          <a:lstStyle/>
          <a:p>
            <a:pPr algn="just"/>
            <a:r>
              <a:rPr lang="es-MX" sz="2800" dirty="0" smtClean="0">
                <a:solidFill>
                  <a:schemeClr val="tx1"/>
                </a:solidFill>
              </a:rPr>
              <a:t>Identificar </a:t>
            </a:r>
            <a:r>
              <a:rPr lang="es-MX" sz="2800" dirty="0">
                <a:solidFill>
                  <a:schemeClr val="tx1"/>
                </a:solidFill>
              </a:rPr>
              <a:t>los tipos de sensores y actuadores que conforman un robot manipulador.</a:t>
            </a:r>
          </a:p>
        </p:txBody>
      </p:sp>
    </p:spTree>
    <p:extLst>
      <p:ext uri="{BB962C8B-B14F-4D97-AF65-F5344CB8AC3E}">
        <p14:creationId xmlns:p14="http://schemas.microsoft.com/office/powerpoint/2010/main" val="1345150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5883"/>
            <a:ext cx="8229600" cy="857250"/>
          </a:xfrm>
        </p:spPr>
        <p:txBody>
          <a:bodyPr/>
          <a:lstStyle/>
          <a:p>
            <a:pPr algn="ctr"/>
            <a:r>
              <a:rPr lang="es-MX" dirty="0"/>
              <a:t>Secuencia didáctica </a:t>
            </a:r>
          </a:p>
        </p:txBody>
      </p:sp>
      <p:sp>
        <p:nvSpPr>
          <p:cNvPr id="4" name="3 Rectángulo"/>
          <p:cNvSpPr/>
          <p:nvPr/>
        </p:nvSpPr>
        <p:spPr>
          <a:xfrm>
            <a:off x="251521" y="723822"/>
            <a:ext cx="5132765" cy="8100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a:t>Identificar los tipos de sensores y actuadores que conforman un robot manipulador </a:t>
            </a:r>
          </a:p>
        </p:txBody>
      </p:sp>
      <p:sp>
        <p:nvSpPr>
          <p:cNvPr id="13" name="12 Rectángulo redondeado"/>
          <p:cNvSpPr/>
          <p:nvPr/>
        </p:nvSpPr>
        <p:spPr>
          <a:xfrm>
            <a:off x="1014359" y="2121724"/>
            <a:ext cx="2176354" cy="81222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es-MX" dirty="0" smtClean="0"/>
              <a:t>1. Necesidad </a:t>
            </a:r>
            <a:r>
              <a:rPr lang="es-MX" dirty="0"/>
              <a:t>e Importancia de los Sensores.</a:t>
            </a:r>
          </a:p>
        </p:txBody>
      </p:sp>
      <p:sp>
        <p:nvSpPr>
          <p:cNvPr id="15" name="14 Rectángulo redondeado"/>
          <p:cNvSpPr/>
          <p:nvPr/>
        </p:nvSpPr>
        <p:spPr>
          <a:xfrm>
            <a:off x="3635897" y="3002361"/>
            <a:ext cx="2088231" cy="115356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es-MX" sz="1600" dirty="0" smtClean="0"/>
              <a:t>2. Tipos </a:t>
            </a:r>
            <a:r>
              <a:rPr lang="es-MX" sz="1600" dirty="0"/>
              <a:t>de Sensores y </a:t>
            </a:r>
            <a:r>
              <a:rPr lang="es-MX" sz="1600" dirty="0" smtClean="0"/>
              <a:t>funcionamiento (internos y externos).</a:t>
            </a:r>
            <a:endParaRPr lang="es-MX" sz="1600" dirty="0"/>
          </a:p>
        </p:txBody>
      </p:sp>
      <p:sp>
        <p:nvSpPr>
          <p:cNvPr id="19" name="18 Rectángulo redondeado"/>
          <p:cNvSpPr/>
          <p:nvPr/>
        </p:nvSpPr>
        <p:spPr>
          <a:xfrm>
            <a:off x="5868144" y="3979206"/>
            <a:ext cx="2520280" cy="8148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es-MX" dirty="0" smtClean="0"/>
              <a:t>3. Tecnologías </a:t>
            </a:r>
            <a:r>
              <a:rPr lang="es-MX" dirty="0"/>
              <a:t>de Actuadores. </a:t>
            </a:r>
          </a:p>
        </p:txBody>
      </p:sp>
      <p:sp>
        <p:nvSpPr>
          <p:cNvPr id="5" name="Flecha abajo 4"/>
          <p:cNvSpPr/>
          <p:nvPr/>
        </p:nvSpPr>
        <p:spPr>
          <a:xfrm>
            <a:off x="1958520" y="1550317"/>
            <a:ext cx="288032" cy="555001"/>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22" name="Flecha doblada 21"/>
          <p:cNvSpPr/>
          <p:nvPr/>
        </p:nvSpPr>
        <p:spPr>
          <a:xfrm rot="5400000">
            <a:off x="6228207" y="2724042"/>
            <a:ext cx="648071" cy="1800248"/>
          </a:xfrm>
          <a:prstGeom prst="bentArrow">
            <a:avLst>
              <a:gd name="adj1" fmla="val 29069"/>
              <a:gd name="adj2" fmla="val 34156"/>
              <a:gd name="adj3" fmla="val 33138"/>
              <a:gd name="adj4" fmla="val 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solidFill>
                <a:schemeClr val="tx1"/>
              </a:solidFill>
            </a:endParaRPr>
          </a:p>
        </p:txBody>
      </p:sp>
      <p:sp>
        <p:nvSpPr>
          <p:cNvPr id="23" name="Flecha doblada 22"/>
          <p:cNvSpPr/>
          <p:nvPr/>
        </p:nvSpPr>
        <p:spPr>
          <a:xfrm rot="5400000">
            <a:off x="3779937" y="1778200"/>
            <a:ext cx="648071" cy="1800248"/>
          </a:xfrm>
          <a:prstGeom prst="bentArrow">
            <a:avLst>
              <a:gd name="adj1" fmla="val 29069"/>
              <a:gd name="adj2" fmla="val 34156"/>
              <a:gd name="adj3" fmla="val 33138"/>
              <a:gd name="adj4" fmla="val 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solidFill>
                <a:schemeClr val="tx1"/>
              </a:solidFill>
            </a:endParaRPr>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7</a:t>
            </a:fld>
            <a:endParaRPr lang="es-ES"/>
          </a:p>
        </p:txBody>
      </p:sp>
    </p:spTree>
    <p:extLst>
      <p:ext uri="{BB962C8B-B14F-4D97-AF65-F5344CB8AC3E}">
        <p14:creationId xmlns:p14="http://schemas.microsoft.com/office/powerpoint/2010/main" val="3037865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MX" dirty="0"/>
              <a:t>Objetivo de la Unidad III</a:t>
            </a:r>
          </a:p>
        </p:txBody>
      </p:sp>
      <p:sp>
        <p:nvSpPr>
          <p:cNvPr id="2" name="1 Marcador de contenido"/>
          <p:cNvSpPr>
            <a:spLocks noGrp="1"/>
          </p:cNvSpPr>
          <p:nvPr>
            <p:ph idx="1"/>
          </p:nvPr>
        </p:nvSpPr>
        <p:spPr>
          <a:xfrm>
            <a:off x="432776" y="1383619"/>
            <a:ext cx="8229600" cy="1044115"/>
          </a:xfrm>
        </p:spPr>
        <p:txBody>
          <a:bodyPr>
            <a:normAutofit/>
          </a:bodyPr>
          <a:lstStyle/>
          <a:p>
            <a:pPr marL="0" indent="0" algn="just">
              <a:buNone/>
            </a:pPr>
            <a:r>
              <a:rPr lang="es-MX" sz="2800" dirty="0"/>
              <a:t>Identificar los tipos de sensores y actuadores que conforman un robot </a:t>
            </a:r>
            <a:r>
              <a:rPr lang="es-MX" sz="2800" dirty="0" smtClean="0"/>
              <a:t>manipulador.</a:t>
            </a:r>
            <a:endParaRPr lang="es-MX" sz="2800"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8</a:t>
            </a:fld>
            <a:endParaRPr lang="es-ES"/>
          </a:p>
        </p:txBody>
      </p:sp>
    </p:spTree>
    <p:extLst>
      <p:ext uri="{BB962C8B-B14F-4D97-AF65-F5344CB8AC3E}">
        <p14:creationId xmlns:p14="http://schemas.microsoft.com/office/powerpoint/2010/main" val="3966442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11510"/>
            <a:ext cx="8229600" cy="1134126"/>
          </a:xfrm>
        </p:spPr>
        <p:txBody>
          <a:bodyPr>
            <a:noAutofit/>
          </a:bodyPr>
          <a:lstStyle/>
          <a:p>
            <a:pPr algn="ctr"/>
            <a:r>
              <a:rPr lang="es-MX" sz="4800" b="1" dirty="0" smtClean="0"/>
              <a:t>1. Necesidad </a:t>
            </a:r>
            <a:r>
              <a:rPr lang="es-MX" sz="4800" b="1" dirty="0"/>
              <a:t>e Importancia de los </a:t>
            </a:r>
            <a:r>
              <a:rPr lang="es-MX" sz="4800" b="1" dirty="0" smtClean="0"/>
              <a:t>Sensores</a:t>
            </a:r>
            <a:endParaRPr lang="es-MX" sz="4800" b="1" dirty="0"/>
          </a:p>
        </p:txBody>
      </p:sp>
      <p:pic>
        <p:nvPicPr>
          <p:cNvPr id="1028" name="Picture 4" descr="http://tecindustrial.com.mx/images/sicka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851670"/>
            <a:ext cx="4384774" cy="2517051"/>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3851920" y="4368721"/>
            <a:ext cx="1008112" cy="276999"/>
          </a:xfrm>
          <a:prstGeom prst="rect">
            <a:avLst/>
          </a:prstGeom>
          <a:noFill/>
        </p:spPr>
        <p:txBody>
          <a:bodyPr wrap="square" rtlCol="0">
            <a:spAutoFit/>
          </a:bodyPr>
          <a:lstStyle/>
          <a:p>
            <a:r>
              <a:rPr lang="es-MX" sz="1200" dirty="0" smtClean="0"/>
              <a:t>Figura [1]</a:t>
            </a:r>
            <a:endParaRPr lang="es-MX" sz="1200"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9</a:t>
            </a:fld>
            <a:endParaRPr lang="es-ES"/>
          </a:p>
        </p:txBody>
      </p:sp>
    </p:spTree>
    <p:extLst>
      <p:ext uri="{BB962C8B-B14F-4D97-AF65-F5344CB8AC3E}">
        <p14:creationId xmlns:p14="http://schemas.microsoft.com/office/powerpoint/2010/main" val="4065986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tras en madera">
  <a:themeElements>
    <a:clrScheme name="Letras en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Letras en madera">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etras en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Wood Type" id="{7ACABC62-BF99-48CF-A9DC-4DB89C7B13DC}" vid="{142A1326-48AB-42A9-8428-CB14AA3017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TM03090434[[fn=Madera]]</Template>
  <TotalTime>1943</TotalTime>
  <Words>2362</Words>
  <Application>Microsoft Office PowerPoint</Application>
  <PresentationFormat>Presentación en pantalla (16:9)</PresentationFormat>
  <Paragraphs>274</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Letras en madera</vt:lpstr>
      <vt:lpstr>           Universidad Autónoma del Estado de México                Centro Universitario UAEM Ecatepec                   Ingeniería en Computación </vt:lpstr>
      <vt:lpstr>Presentación de PowerPoint</vt:lpstr>
      <vt:lpstr>Presentación de PowerPoint</vt:lpstr>
      <vt:lpstr>Guion Explicativo </vt:lpstr>
      <vt:lpstr>Objetivo de la asignatura</vt:lpstr>
      <vt:lpstr>UNIDAD III</vt:lpstr>
      <vt:lpstr>Secuencia didáctica </vt:lpstr>
      <vt:lpstr>Objetivo de la Unidad III</vt:lpstr>
      <vt:lpstr>1. Necesidad e Importancia de los Sensores</vt:lpstr>
      <vt:lpstr>Presentación de PowerPoint</vt:lpstr>
      <vt:lpstr>Presentación de PowerPoint</vt:lpstr>
      <vt:lpstr>Presentación de PowerPoint</vt:lpstr>
      <vt:lpstr>Presentación de PowerPoint</vt:lpstr>
      <vt:lpstr>Presentación de PowerPoint</vt:lpstr>
      <vt:lpstr>Presentación de PowerPoint</vt:lpstr>
      <vt:lpstr>2. Tipos de Sensores y funcionamiento interno y externo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Tecnología de Actuadores</vt:lpstr>
      <vt:lpstr>Presentación de PowerPoint</vt:lpstr>
      <vt:lpstr>tipos de actuadores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Referencias</vt:lpstr>
      <vt:lpstr>Referencias de Figuras</vt:lpstr>
      <vt:lpstr>Referencias de Figuras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CUECATEPEC</dc:creator>
  <cp:lastModifiedBy>Salvador</cp:lastModifiedBy>
  <cp:revision>173</cp:revision>
  <dcterms:created xsi:type="dcterms:W3CDTF">2011-08-10T13:22:11Z</dcterms:created>
  <dcterms:modified xsi:type="dcterms:W3CDTF">2017-10-18T21:48:25Z</dcterms:modified>
</cp:coreProperties>
</file>