
<file path=[Content_Types].xml><?xml version="1.0" encoding="utf-8"?>
<Types xmlns="http://schemas.openxmlformats.org/package/2006/content-types">
  <Default Extension="jpe" ContentType="image/jpe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45"/>
  </p:notesMasterIdLst>
  <p:sldIdLst>
    <p:sldId id="288" r:id="rId2"/>
    <p:sldId id="256" r:id="rId3"/>
    <p:sldId id="289" r:id="rId4"/>
    <p:sldId id="257" r:id="rId5"/>
    <p:sldId id="259" r:id="rId6"/>
    <p:sldId id="260" r:id="rId7"/>
    <p:sldId id="309" r:id="rId8"/>
    <p:sldId id="262" r:id="rId9"/>
    <p:sldId id="297" r:id="rId10"/>
    <p:sldId id="308" r:id="rId11"/>
    <p:sldId id="298" r:id="rId12"/>
    <p:sldId id="302" r:id="rId13"/>
    <p:sldId id="306" r:id="rId14"/>
    <p:sldId id="291" r:id="rId15"/>
    <p:sldId id="258" r:id="rId16"/>
    <p:sldId id="269" r:id="rId17"/>
    <p:sldId id="307" r:id="rId18"/>
    <p:sldId id="271" r:id="rId19"/>
    <p:sldId id="296" r:id="rId20"/>
    <p:sldId id="270" r:id="rId21"/>
    <p:sldId id="310" r:id="rId22"/>
    <p:sldId id="299" r:id="rId23"/>
    <p:sldId id="311" r:id="rId24"/>
    <p:sldId id="272" r:id="rId25"/>
    <p:sldId id="263" r:id="rId26"/>
    <p:sldId id="292" r:id="rId27"/>
    <p:sldId id="312" r:id="rId28"/>
    <p:sldId id="264" r:id="rId29"/>
    <p:sldId id="261" r:id="rId30"/>
    <p:sldId id="266" r:id="rId31"/>
    <p:sldId id="301" r:id="rId32"/>
    <p:sldId id="267" r:id="rId33"/>
    <p:sldId id="294" r:id="rId34"/>
    <p:sldId id="303" r:id="rId35"/>
    <p:sldId id="304" r:id="rId36"/>
    <p:sldId id="274" r:id="rId37"/>
    <p:sldId id="275" r:id="rId38"/>
    <p:sldId id="276" r:id="rId39"/>
    <p:sldId id="305" r:id="rId40"/>
    <p:sldId id="282" r:id="rId41"/>
    <p:sldId id="283" r:id="rId42"/>
    <p:sldId id="285" r:id="rId43"/>
    <p:sldId id="286" r:id="rId44"/>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44BF99-B46E-43F2-B543-6EE2C8B87512}" type="datetimeFigureOut">
              <a:rPr lang="es-MX" smtClean="0"/>
              <a:t>10/10/2017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08CF13-F667-4A7A-90A5-747557526B87}" type="slidenum">
              <a:rPr lang="es-MX" smtClean="0"/>
              <a:t>‹Nº›</a:t>
            </a:fld>
            <a:endParaRPr lang="es-MX"/>
          </a:p>
        </p:txBody>
      </p:sp>
    </p:spTree>
    <p:extLst>
      <p:ext uri="{BB962C8B-B14F-4D97-AF65-F5344CB8AC3E}">
        <p14:creationId xmlns:p14="http://schemas.microsoft.com/office/powerpoint/2010/main" val="33390848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B508CF13-F667-4A7A-90A5-747557526B87}" type="slidenum">
              <a:rPr lang="es-MX" smtClean="0"/>
              <a:t>1</a:t>
            </a:fld>
            <a:endParaRPr lang="es-MX"/>
          </a:p>
        </p:txBody>
      </p:sp>
    </p:spTree>
    <p:extLst>
      <p:ext uri="{BB962C8B-B14F-4D97-AF65-F5344CB8AC3E}">
        <p14:creationId xmlns:p14="http://schemas.microsoft.com/office/powerpoint/2010/main" val="34887806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7A847CFC-816F-41D0-AAC0-9BF4FEBC753E}" type="datetimeFigureOut">
              <a:rPr lang="es-ES" smtClean="0"/>
              <a:t>10/10/2017</a:t>
            </a:fld>
            <a:endParaRPr lang="es-ES"/>
          </a:p>
        </p:txBody>
      </p:sp>
      <p:sp>
        <p:nvSpPr>
          <p:cNvPr id="5" name="Footer Placeholder 4"/>
          <p:cNvSpPr>
            <a:spLocks noGrp="1"/>
          </p:cNvSpPr>
          <p:nvPr>
            <p:ph type="ftr" sz="quarter" idx="11"/>
          </p:nvPr>
        </p:nvSpPr>
        <p:spPr/>
        <p:txBody>
          <a:bodyPr/>
          <a:lstStyle/>
          <a:p>
            <a:endParaRPr lang="es-E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36126894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A847CFC-816F-41D0-AAC0-9BF4FEBC753E}" type="datetimeFigureOut">
              <a:rPr lang="es-ES" smtClean="0"/>
              <a:t>10/10/2017</a:t>
            </a:fld>
            <a:endParaRPr lang="es-ES"/>
          </a:p>
        </p:txBody>
      </p:sp>
      <p:sp>
        <p:nvSpPr>
          <p:cNvPr id="5" name="Footer Placeholder 4"/>
          <p:cNvSpPr>
            <a:spLocks noGrp="1"/>
          </p:cNvSpPr>
          <p:nvPr>
            <p:ph type="ftr" sz="quarter" idx="11"/>
          </p:nvPr>
        </p:nvSpPr>
        <p:spPr/>
        <p:txBody>
          <a:bodyPr/>
          <a:lstStyle/>
          <a:p>
            <a:endParaRPr lang="es-E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2580009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A847CFC-816F-41D0-AAC0-9BF4FEBC753E}" type="datetimeFigureOut">
              <a:rPr lang="es-ES" smtClean="0"/>
              <a:t>10/10/2017</a:t>
            </a:fld>
            <a:endParaRPr lang="es-ES"/>
          </a:p>
        </p:txBody>
      </p:sp>
      <p:sp>
        <p:nvSpPr>
          <p:cNvPr id="5" name="Footer Placeholder 4"/>
          <p:cNvSpPr>
            <a:spLocks noGrp="1"/>
          </p:cNvSpPr>
          <p:nvPr>
            <p:ph type="ftr" sz="quarter" idx="11"/>
          </p:nvPr>
        </p:nvSpPr>
        <p:spPr/>
        <p:txBody>
          <a:bodyPr/>
          <a:lstStyle/>
          <a:p>
            <a:endParaRPr lang="es-E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132FADFE-3B8F-471C-ABF0-DBC7717ECBBC}" type="slidenum">
              <a:rPr lang="es-ES" smtClean="0"/>
              <a:t>‹Nº›</a:t>
            </a:fld>
            <a:endParaRPr lang="es-E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5324424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7A847CFC-816F-41D0-AAC0-9BF4FEBC753E}" type="datetimeFigureOut">
              <a:rPr lang="es-ES" smtClean="0"/>
              <a:t>10/10/2017</a:t>
            </a:fld>
            <a:endParaRPr lang="es-ES"/>
          </a:p>
        </p:txBody>
      </p:sp>
      <p:sp>
        <p:nvSpPr>
          <p:cNvPr id="6" name="Footer Placeholder 5"/>
          <p:cNvSpPr>
            <a:spLocks noGrp="1"/>
          </p:cNvSpPr>
          <p:nvPr>
            <p:ph type="ftr" sz="quarter" idx="11"/>
          </p:nvPr>
        </p:nvSpPr>
        <p:spPr/>
        <p:txBody>
          <a:bodyPr/>
          <a:lstStyle/>
          <a:p>
            <a:endParaRPr lang="es-E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41244207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7A847CFC-816F-41D0-AAC0-9BF4FEBC753E}" type="datetimeFigureOut">
              <a:rPr lang="es-ES" smtClean="0"/>
              <a:t>10/10/2017</a:t>
            </a:fld>
            <a:endParaRPr lang="es-ES"/>
          </a:p>
        </p:txBody>
      </p:sp>
      <p:sp>
        <p:nvSpPr>
          <p:cNvPr id="6" name="Footer Placeholder 5"/>
          <p:cNvSpPr>
            <a:spLocks noGrp="1"/>
          </p:cNvSpPr>
          <p:nvPr>
            <p:ph type="ftr" sz="quarter" idx="11"/>
          </p:nvPr>
        </p:nvSpPr>
        <p:spPr/>
        <p:txBody>
          <a:bodyPr/>
          <a:lstStyle/>
          <a:p>
            <a:endParaRPr lang="es-E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32FADFE-3B8F-471C-ABF0-DBC7717ECBBC}" type="slidenum">
              <a:rPr lang="es-ES" smtClean="0"/>
              <a:t>‹Nº›</a:t>
            </a:fld>
            <a:endParaRPr lang="es-E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3828495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7A847CFC-816F-41D0-AAC0-9BF4FEBC753E}" type="datetimeFigureOut">
              <a:rPr lang="es-ES" smtClean="0"/>
              <a:t>10/10/2017</a:t>
            </a:fld>
            <a:endParaRPr lang="es-ES"/>
          </a:p>
        </p:txBody>
      </p:sp>
      <p:sp>
        <p:nvSpPr>
          <p:cNvPr id="6" name="Footer Placeholder 5"/>
          <p:cNvSpPr>
            <a:spLocks noGrp="1"/>
          </p:cNvSpPr>
          <p:nvPr>
            <p:ph type="ftr" sz="quarter" idx="11"/>
          </p:nvPr>
        </p:nvSpPr>
        <p:spPr/>
        <p:txBody>
          <a:bodyPr/>
          <a:lstStyle/>
          <a:p>
            <a:endParaRPr lang="es-E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29547169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A847CFC-816F-41D0-AAC0-9BF4FEBC753E}" type="datetimeFigureOut">
              <a:rPr lang="es-ES" smtClean="0"/>
              <a:t>10/10/2017</a:t>
            </a:fld>
            <a:endParaRPr lang="es-ES"/>
          </a:p>
        </p:txBody>
      </p:sp>
      <p:sp>
        <p:nvSpPr>
          <p:cNvPr id="5" name="Footer Placeholder 4"/>
          <p:cNvSpPr>
            <a:spLocks noGrp="1"/>
          </p:cNvSpPr>
          <p:nvPr>
            <p:ph type="ftr" sz="quarter" idx="11"/>
          </p:nvPr>
        </p:nvSpPr>
        <p:spPr/>
        <p:txBody>
          <a:bodyPr/>
          <a:lstStyle/>
          <a:p>
            <a:endParaRPr lang="es-E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1678003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A847CFC-816F-41D0-AAC0-9BF4FEBC753E}" type="datetimeFigureOut">
              <a:rPr lang="es-ES" smtClean="0"/>
              <a:t>10/10/2017</a:t>
            </a:fld>
            <a:endParaRPr lang="es-ES"/>
          </a:p>
        </p:txBody>
      </p:sp>
      <p:sp>
        <p:nvSpPr>
          <p:cNvPr id="5" name="Footer Placeholder 4"/>
          <p:cNvSpPr>
            <a:spLocks noGrp="1"/>
          </p:cNvSpPr>
          <p:nvPr>
            <p:ph type="ftr" sz="quarter" idx="11"/>
          </p:nvPr>
        </p:nvSpPr>
        <p:spPr/>
        <p:txBody>
          <a:bodyPr/>
          <a:lstStyle/>
          <a:p>
            <a:endParaRPr lang="es-E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1759599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A847CFC-816F-41D0-AAC0-9BF4FEBC753E}" type="datetimeFigureOut">
              <a:rPr lang="es-ES" smtClean="0"/>
              <a:t>10/10/2017</a:t>
            </a:fld>
            <a:endParaRPr lang="es-ES"/>
          </a:p>
        </p:txBody>
      </p:sp>
      <p:sp>
        <p:nvSpPr>
          <p:cNvPr id="5" name="Footer Placeholder 4"/>
          <p:cNvSpPr>
            <a:spLocks noGrp="1"/>
          </p:cNvSpPr>
          <p:nvPr>
            <p:ph type="ftr" sz="quarter" idx="11"/>
          </p:nvPr>
        </p:nvSpPr>
        <p:spPr/>
        <p:txBody>
          <a:bodyPr/>
          <a:lstStyle/>
          <a:p>
            <a:endParaRPr lang="es-E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31236144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A847CFC-816F-41D0-AAC0-9BF4FEBC753E}" type="datetimeFigureOut">
              <a:rPr lang="es-ES" smtClean="0"/>
              <a:t>10/10/2017</a:t>
            </a:fld>
            <a:endParaRPr lang="es-ES"/>
          </a:p>
        </p:txBody>
      </p:sp>
      <p:sp>
        <p:nvSpPr>
          <p:cNvPr id="5" name="Footer Placeholder 4"/>
          <p:cNvSpPr>
            <a:spLocks noGrp="1"/>
          </p:cNvSpPr>
          <p:nvPr>
            <p:ph type="ftr" sz="quarter" idx="11"/>
          </p:nvPr>
        </p:nvSpPr>
        <p:spPr/>
        <p:txBody>
          <a:bodyPr/>
          <a:lstStyle/>
          <a:p>
            <a:endParaRPr lang="es-E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1761839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A847CFC-816F-41D0-AAC0-9BF4FEBC753E}" type="datetimeFigureOut">
              <a:rPr lang="es-ES" smtClean="0"/>
              <a:t>10/10/2017</a:t>
            </a:fld>
            <a:endParaRPr lang="es-ES"/>
          </a:p>
        </p:txBody>
      </p:sp>
      <p:sp>
        <p:nvSpPr>
          <p:cNvPr id="6" name="Footer Placeholder 5"/>
          <p:cNvSpPr>
            <a:spLocks noGrp="1"/>
          </p:cNvSpPr>
          <p:nvPr>
            <p:ph type="ftr" sz="quarter" idx="11"/>
          </p:nvPr>
        </p:nvSpPr>
        <p:spPr/>
        <p:txBody>
          <a:bodyPr/>
          <a:lstStyle/>
          <a:p>
            <a:endParaRPr lang="es-E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3547421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A847CFC-816F-41D0-AAC0-9BF4FEBC753E}" type="datetimeFigureOut">
              <a:rPr lang="es-ES" smtClean="0"/>
              <a:t>10/10/2017</a:t>
            </a:fld>
            <a:endParaRPr lang="es-ES"/>
          </a:p>
        </p:txBody>
      </p:sp>
      <p:sp>
        <p:nvSpPr>
          <p:cNvPr id="8" name="Footer Placeholder 7"/>
          <p:cNvSpPr>
            <a:spLocks noGrp="1"/>
          </p:cNvSpPr>
          <p:nvPr>
            <p:ph type="ftr" sz="quarter" idx="11"/>
          </p:nvPr>
        </p:nvSpPr>
        <p:spPr/>
        <p:txBody>
          <a:bodyPr/>
          <a:lstStyle/>
          <a:p>
            <a:endParaRPr lang="es-E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1701656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A847CFC-816F-41D0-AAC0-9BF4FEBC753E}" type="datetimeFigureOut">
              <a:rPr lang="es-ES" smtClean="0"/>
              <a:t>10/10/2017</a:t>
            </a:fld>
            <a:endParaRPr lang="es-ES"/>
          </a:p>
        </p:txBody>
      </p:sp>
      <p:sp>
        <p:nvSpPr>
          <p:cNvPr id="4" name="Footer Placeholder 3"/>
          <p:cNvSpPr>
            <a:spLocks noGrp="1"/>
          </p:cNvSpPr>
          <p:nvPr>
            <p:ph type="ftr" sz="quarter" idx="11"/>
          </p:nvPr>
        </p:nvSpPr>
        <p:spPr/>
        <p:txBody>
          <a:bodyPr/>
          <a:lstStyle/>
          <a:p>
            <a:endParaRPr lang="es-E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40593580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847CFC-816F-41D0-AAC0-9BF4FEBC753E}" type="datetimeFigureOut">
              <a:rPr lang="es-ES" smtClean="0"/>
              <a:t>10/10/2017</a:t>
            </a:fld>
            <a:endParaRPr lang="es-ES"/>
          </a:p>
        </p:txBody>
      </p:sp>
      <p:sp>
        <p:nvSpPr>
          <p:cNvPr id="3" name="Footer Placeholder 2"/>
          <p:cNvSpPr>
            <a:spLocks noGrp="1"/>
          </p:cNvSpPr>
          <p:nvPr>
            <p:ph type="ftr" sz="quarter" idx="11"/>
          </p:nvPr>
        </p:nvSpPr>
        <p:spPr/>
        <p:txBody>
          <a:bodyPr/>
          <a:lstStyle/>
          <a:p>
            <a:endParaRPr lang="es-E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1514990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A847CFC-816F-41D0-AAC0-9BF4FEBC753E}" type="datetimeFigureOut">
              <a:rPr lang="es-ES" smtClean="0"/>
              <a:t>10/10/2017</a:t>
            </a:fld>
            <a:endParaRPr lang="es-ES"/>
          </a:p>
        </p:txBody>
      </p:sp>
      <p:sp>
        <p:nvSpPr>
          <p:cNvPr id="6" name="Footer Placeholder 5"/>
          <p:cNvSpPr>
            <a:spLocks noGrp="1"/>
          </p:cNvSpPr>
          <p:nvPr>
            <p:ph type="ftr" sz="quarter" idx="11"/>
          </p:nvPr>
        </p:nvSpPr>
        <p:spPr/>
        <p:txBody>
          <a:bodyPr/>
          <a:lstStyle/>
          <a:p>
            <a:endParaRPr lang="es-E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39566536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A847CFC-816F-41D0-AAC0-9BF4FEBC753E}" type="datetimeFigureOut">
              <a:rPr lang="es-ES" smtClean="0"/>
              <a:t>10/10/2017</a:t>
            </a:fld>
            <a:endParaRPr lang="es-ES"/>
          </a:p>
        </p:txBody>
      </p:sp>
      <p:sp>
        <p:nvSpPr>
          <p:cNvPr id="6" name="Footer Placeholder 5"/>
          <p:cNvSpPr>
            <a:spLocks noGrp="1"/>
          </p:cNvSpPr>
          <p:nvPr>
            <p:ph type="ftr" sz="quarter" idx="11"/>
          </p:nvPr>
        </p:nvSpPr>
        <p:spPr/>
        <p:txBody>
          <a:bodyPr/>
          <a:lstStyle/>
          <a:p>
            <a:endParaRPr lang="es-E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32FADFE-3B8F-471C-ABF0-DBC7717ECBBC}" type="slidenum">
              <a:rPr lang="es-ES" smtClean="0"/>
              <a:t>‹Nº›</a:t>
            </a:fld>
            <a:endParaRPr lang="es-ES"/>
          </a:p>
        </p:txBody>
      </p:sp>
    </p:spTree>
    <p:extLst>
      <p:ext uri="{BB962C8B-B14F-4D97-AF65-F5344CB8AC3E}">
        <p14:creationId xmlns:p14="http://schemas.microsoft.com/office/powerpoint/2010/main" val="4068925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7A847CFC-816F-41D0-AAC0-9BF4FEBC753E}" type="datetimeFigureOut">
              <a:rPr lang="es-ES" smtClean="0"/>
              <a:t>10/10/2017</a:t>
            </a:fld>
            <a:endParaRPr lang="es-E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E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132FADFE-3B8F-471C-ABF0-DBC7717ECBBC}" type="slidenum">
              <a:rPr lang="es-ES" smtClean="0"/>
              <a:t>‹Nº›</a:t>
            </a:fld>
            <a:endParaRPr lang="es-ES"/>
          </a:p>
        </p:txBody>
      </p:sp>
    </p:spTree>
    <p:extLst>
      <p:ext uri="{BB962C8B-B14F-4D97-AF65-F5344CB8AC3E}">
        <p14:creationId xmlns:p14="http://schemas.microsoft.com/office/powerpoint/2010/main" val="220852827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91680" y="188640"/>
            <a:ext cx="6995120" cy="864096"/>
          </a:xfrm>
        </p:spPr>
        <p:txBody>
          <a:bodyPr/>
          <a:lstStyle/>
          <a:p>
            <a:r>
              <a:rPr lang="es-ES" sz="2800" dirty="0" smtClean="0"/>
              <a:t>Materia, estructura y propiedades </a:t>
            </a:r>
            <a:endParaRPr lang="es-MX" sz="2800" dirty="0"/>
          </a:p>
        </p:txBody>
      </p:sp>
      <p:sp>
        <p:nvSpPr>
          <p:cNvPr id="3" name="2 Marcador de contenido"/>
          <p:cNvSpPr>
            <a:spLocks noGrp="1"/>
          </p:cNvSpPr>
          <p:nvPr>
            <p:ph idx="1"/>
          </p:nvPr>
        </p:nvSpPr>
        <p:spPr>
          <a:xfrm>
            <a:off x="457200" y="1418402"/>
            <a:ext cx="8229600" cy="5106942"/>
          </a:xfrm>
        </p:spPr>
        <p:txBody>
          <a:bodyPr>
            <a:normAutofit fontScale="92500" lnSpcReduction="20000"/>
          </a:bodyPr>
          <a:lstStyle/>
          <a:p>
            <a:r>
              <a:rPr lang="es-ES" sz="3500" dirty="0" smtClean="0">
                <a:solidFill>
                  <a:schemeClr val="tx2">
                    <a:lumMod val="50000"/>
                  </a:schemeClr>
                </a:solidFill>
              </a:rPr>
              <a:t>Unidad 2</a:t>
            </a:r>
          </a:p>
          <a:p>
            <a:r>
              <a:rPr lang="es-ES" sz="3500" dirty="0" smtClean="0">
                <a:solidFill>
                  <a:schemeClr val="tx2">
                    <a:lumMod val="50000"/>
                  </a:schemeClr>
                </a:solidFill>
              </a:rPr>
              <a:t>Tema: Disoluciones</a:t>
            </a:r>
          </a:p>
          <a:p>
            <a:endParaRPr lang="es-ES" dirty="0">
              <a:solidFill>
                <a:schemeClr val="tx2">
                  <a:lumMod val="50000"/>
                </a:schemeClr>
              </a:solidFill>
            </a:endParaRPr>
          </a:p>
          <a:p>
            <a:pPr marL="0" indent="0">
              <a:buNone/>
            </a:pPr>
            <a:endParaRPr lang="es-ES" dirty="0" smtClean="0">
              <a:solidFill>
                <a:schemeClr val="tx2">
                  <a:lumMod val="50000"/>
                </a:schemeClr>
              </a:solidFill>
            </a:endParaRPr>
          </a:p>
          <a:p>
            <a:pPr marL="0" indent="0">
              <a:buNone/>
            </a:pPr>
            <a:endParaRPr lang="es-ES" dirty="0">
              <a:solidFill>
                <a:schemeClr val="tx2">
                  <a:lumMod val="50000"/>
                </a:schemeClr>
              </a:solidFill>
            </a:endParaRPr>
          </a:p>
          <a:p>
            <a:pPr marL="0" indent="0" algn="r">
              <a:buNone/>
            </a:pPr>
            <a:endParaRPr lang="es-ES" sz="2400" dirty="0" smtClean="0">
              <a:solidFill>
                <a:schemeClr val="tx2">
                  <a:lumMod val="50000"/>
                </a:schemeClr>
              </a:solidFill>
            </a:endParaRPr>
          </a:p>
          <a:p>
            <a:pPr marL="0" indent="0" algn="r">
              <a:buNone/>
            </a:pPr>
            <a:endParaRPr lang="es-ES" sz="2400" dirty="0" smtClean="0">
              <a:solidFill>
                <a:schemeClr val="tx2">
                  <a:lumMod val="50000"/>
                </a:schemeClr>
              </a:solidFill>
            </a:endParaRPr>
          </a:p>
          <a:p>
            <a:pPr marL="0" indent="0" algn="r">
              <a:buNone/>
            </a:pPr>
            <a:endParaRPr lang="es-ES" sz="2400" dirty="0">
              <a:solidFill>
                <a:schemeClr val="tx2">
                  <a:lumMod val="50000"/>
                </a:schemeClr>
              </a:solidFill>
            </a:endParaRPr>
          </a:p>
          <a:p>
            <a:pPr marL="0" indent="0" algn="r">
              <a:buNone/>
            </a:pPr>
            <a:endParaRPr lang="es-ES" sz="2400" dirty="0" smtClean="0">
              <a:solidFill>
                <a:schemeClr val="tx2">
                  <a:lumMod val="50000"/>
                </a:schemeClr>
              </a:solidFill>
            </a:endParaRPr>
          </a:p>
          <a:p>
            <a:pPr marL="0" indent="0" algn="r">
              <a:buNone/>
            </a:pPr>
            <a:endParaRPr lang="es-ES" sz="2400" dirty="0" smtClean="0">
              <a:solidFill>
                <a:schemeClr val="tx2">
                  <a:lumMod val="50000"/>
                </a:schemeClr>
              </a:solidFill>
            </a:endParaRPr>
          </a:p>
          <a:p>
            <a:pPr marL="0" indent="0" algn="r">
              <a:buNone/>
            </a:pPr>
            <a:r>
              <a:rPr lang="es-ES" sz="2400" dirty="0" smtClean="0">
                <a:solidFill>
                  <a:schemeClr val="tx2">
                    <a:lumMod val="50000"/>
                  </a:schemeClr>
                </a:solidFill>
              </a:rPr>
              <a:t>Dra. en Ed. Guadalupe Mirella Maya López</a:t>
            </a:r>
          </a:p>
          <a:p>
            <a:pPr marL="0" indent="0" algn="r">
              <a:buNone/>
            </a:pPr>
            <a:r>
              <a:rPr lang="es-ES" sz="2400" dirty="0" smtClean="0">
                <a:solidFill>
                  <a:schemeClr val="tx2">
                    <a:lumMod val="50000"/>
                  </a:schemeClr>
                </a:solidFill>
              </a:rPr>
              <a:t>Octubre, 2017 </a:t>
            </a:r>
            <a:endParaRPr lang="es-MX" sz="2400" dirty="0">
              <a:solidFill>
                <a:schemeClr val="tx2">
                  <a:lumMod val="50000"/>
                </a:schemeClr>
              </a:solidFill>
            </a:endParaRPr>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58469" y="2420888"/>
            <a:ext cx="4056112" cy="2851954"/>
          </a:xfrm>
          <a:prstGeom prst="rect">
            <a:avLst/>
          </a:prstGeom>
        </p:spPr>
      </p:pic>
      <p:pic>
        <p:nvPicPr>
          <p:cNvPr id="5" name="Picture 2" descr="Resultado de imagen para imagenes de soluciones quimicas en el hoga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420888"/>
            <a:ext cx="4286250" cy="30575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86813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Imagen relacionada"/>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788024" y="116632"/>
            <a:ext cx="4151784" cy="2231584"/>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652" y="3356992"/>
            <a:ext cx="4342283" cy="325671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Resultado de imagen para imagenes de soluciones quimicas en el hoga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45338" y="2384188"/>
            <a:ext cx="3268130" cy="233438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Resultado de imagen para imagenes de soluciones quimicas en el hoga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4008" y="4639760"/>
            <a:ext cx="3729500" cy="196099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Imagen relacionad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7912" y="404664"/>
            <a:ext cx="2301697" cy="2708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22495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672" y="620688"/>
            <a:ext cx="5266928" cy="850106"/>
          </a:xfrm>
        </p:spPr>
        <p:txBody>
          <a:bodyPr>
            <a:normAutofit fontScale="90000"/>
          </a:bodyPr>
          <a:lstStyle/>
          <a:p>
            <a:r>
              <a:rPr lang="es-ES" sz="3600" dirty="0" smtClean="0"/>
              <a:t>Disoluciones moleculares</a:t>
            </a:r>
          </a:p>
        </p:txBody>
      </p:sp>
      <p:sp>
        <p:nvSpPr>
          <p:cNvPr id="3" name="2 Marcador de contenido"/>
          <p:cNvSpPr>
            <a:spLocks noGrp="1"/>
          </p:cNvSpPr>
          <p:nvPr>
            <p:ph idx="1"/>
          </p:nvPr>
        </p:nvSpPr>
        <p:spPr>
          <a:xfrm>
            <a:off x="467544" y="1196752"/>
            <a:ext cx="8208912" cy="2051494"/>
          </a:xfrm>
        </p:spPr>
        <p:txBody>
          <a:bodyPr>
            <a:normAutofit/>
          </a:bodyPr>
          <a:lstStyle/>
          <a:p>
            <a:endParaRPr lang="es-ES" dirty="0"/>
          </a:p>
          <a:p>
            <a:r>
              <a:rPr lang="es-ES" sz="2000" dirty="0" smtClean="0">
                <a:solidFill>
                  <a:schemeClr val="tx2">
                    <a:lumMod val="75000"/>
                  </a:schemeClr>
                </a:solidFill>
              </a:rPr>
              <a:t>Es la disolución formada entre dos sustancias sin formación de iones, por ejemplo, un gas disuelto en otro gas. El único factor de solubilidad importante es la tendencia de las moléculas a mezclarse. </a:t>
            </a:r>
          </a:p>
          <a:p>
            <a:endParaRPr lang="es-MX" dirty="0"/>
          </a:p>
        </p:txBody>
      </p:sp>
      <p:pic>
        <p:nvPicPr>
          <p:cNvPr id="7170" name="Picture 2" descr="Resultado de imagen para imagenes de soluciones quimic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3248246"/>
            <a:ext cx="6120680" cy="36316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94933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60645" y="620688"/>
            <a:ext cx="4695531" cy="720080"/>
          </a:xfrm>
        </p:spPr>
        <p:txBody>
          <a:bodyPr/>
          <a:lstStyle/>
          <a:p>
            <a:r>
              <a:rPr lang="es-ES" sz="3600" dirty="0" smtClean="0"/>
              <a:t>Disoluciones iónicas </a:t>
            </a:r>
            <a:endParaRPr lang="es-MX" sz="3600" dirty="0"/>
          </a:p>
        </p:txBody>
      </p:sp>
      <p:sp>
        <p:nvSpPr>
          <p:cNvPr id="3" name="2 Marcador de contenido"/>
          <p:cNvSpPr>
            <a:spLocks noGrp="1"/>
          </p:cNvSpPr>
          <p:nvPr>
            <p:ph idx="1"/>
          </p:nvPr>
        </p:nvSpPr>
        <p:spPr/>
        <p:txBody>
          <a:bodyPr>
            <a:normAutofit/>
          </a:bodyPr>
          <a:lstStyle/>
          <a:p>
            <a:r>
              <a:rPr lang="es-ES" sz="2000" dirty="0" smtClean="0">
                <a:solidFill>
                  <a:schemeClr val="tx2">
                    <a:lumMod val="75000"/>
                  </a:schemeClr>
                </a:solidFill>
              </a:rPr>
              <a:t>Las sustancias iónicas difieren bastante en su solubilidad en agua. En la mayoría de los casos estas diferencias en solubilidad se pueden explicar en términos de las diferentes energías de atracción entre los iones en el cristal y entre los iones y el agua.</a:t>
            </a:r>
          </a:p>
          <a:p>
            <a:r>
              <a:rPr lang="es-ES" sz="2000" dirty="0" smtClean="0">
                <a:solidFill>
                  <a:schemeClr val="tx2">
                    <a:lumMod val="75000"/>
                  </a:schemeClr>
                </a:solidFill>
              </a:rPr>
              <a:t>La atracción de los iones por moléculas de agua se llama hidratación. </a:t>
            </a:r>
          </a:p>
          <a:p>
            <a:r>
              <a:rPr lang="es-ES" sz="2000" dirty="0" smtClean="0">
                <a:solidFill>
                  <a:schemeClr val="tx2">
                    <a:lumMod val="75000"/>
                  </a:schemeClr>
                </a:solidFill>
              </a:rPr>
              <a:t>La hidratación de los iones favorece el proceso de disolución de un sólido iónico en agua.</a:t>
            </a:r>
            <a:endParaRPr lang="es-MX" sz="2000" dirty="0">
              <a:solidFill>
                <a:schemeClr val="tx2">
                  <a:lumMod val="75000"/>
                </a:schemeClr>
              </a:solidFill>
            </a:endParaRPr>
          </a:p>
        </p:txBody>
      </p:sp>
    </p:spTree>
    <p:extLst>
      <p:ext uri="{BB962C8B-B14F-4D97-AF65-F5344CB8AC3E}">
        <p14:creationId xmlns:p14="http://schemas.microsoft.com/office/powerpoint/2010/main" val="36457227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Usuario-6\Pictures\soluciones ionicas.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55576" y="584224"/>
            <a:ext cx="7848872" cy="57667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00230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331640" y="1196752"/>
            <a:ext cx="6995120" cy="4680520"/>
          </a:xfrm>
        </p:spPr>
        <p:txBody>
          <a:bodyPr>
            <a:normAutofit fontScale="92500"/>
          </a:bodyPr>
          <a:lstStyle/>
          <a:p>
            <a:endParaRPr lang="es-ES" dirty="0"/>
          </a:p>
          <a:p>
            <a:r>
              <a:rPr lang="es-MX" sz="2800" dirty="0" smtClean="0">
                <a:solidFill>
                  <a:schemeClr val="tx2">
                    <a:lumMod val="75000"/>
                  </a:schemeClr>
                </a:solidFill>
              </a:rPr>
              <a:t>La</a:t>
            </a:r>
            <a:r>
              <a:rPr lang="es-MX" sz="2800" dirty="0">
                <a:solidFill>
                  <a:schemeClr val="tx2">
                    <a:lumMod val="75000"/>
                  </a:schemeClr>
                </a:solidFill>
              </a:rPr>
              <a:t> </a:t>
            </a:r>
            <a:r>
              <a:rPr lang="es-MX" sz="2800" b="1" dirty="0">
                <a:solidFill>
                  <a:schemeClr val="tx2">
                    <a:lumMod val="75000"/>
                  </a:schemeClr>
                </a:solidFill>
              </a:rPr>
              <a:t>concentración</a:t>
            </a:r>
            <a:r>
              <a:rPr lang="es-MX" sz="2800" dirty="0">
                <a:solidFill>
                  <a:schemeClr val="tx2">
                    <a:lumMod val="75000"/>
                  </a:schemeClr>
                </a:solidFill>
              </a:rPr>
              <a:t> es la magnitud química que expresa la cantidad de un soluto que hay en una cantidad de disolvente o disolución. Cada sustancia tiene una </a:t>
            </a:r>
            <a:r>
              <a:rPr lang="es-MX" sz="2800" dirty="0" smtClean="0">
                <a:solidFill>
                  <a:schemeClr val="tx2">
                    <a:lumMod val="75000"/>
                  </a:schemeClr>
                </a:solidFill>
              </a:rPr>
              <a:t>determinada solubilidad </a:t>
            </a:r>
            <a:r>
              <a:rPr lang="es-MX" sz="2800" dirty="0">
                <a:solidFill>
                  <a:schemeClr val="tx2">
                    <a:lumMod val="75000"/>
                  </a:schemeClr>
                </a:solidFill>
              </a:rPr>
              <a:t>que es la cantidad máxima de soluto que puede disolverse en una disolución, y depende de condiciones como la temperatura, </a:t>
            </a:r>
            <a:r>
              <a:rPr lang="es-MX" sz="2800" dirty="0" smtClean="0">
                <a:solidFill>
                  <a:schemeClr val="tx2">
                    <a:lumMod val="75000"/>
                  </a:schemeClr>
                </a:solidFill>
              </a:rPr>
              <a:t>presión y </a:t>
            </a:r>
            <a:r>
              <a:rPr lang="es-MX" sz="2800" dirty="0">
                <a:solidFill>
                  <a:schemeClr val="tx2">
                    <a:lumMod val="75000"/>
                  </a:schemeClr>
                </a:solidFill>
              </a:rPr>
              <a:t>otras sustancias disueltas. </a:t>
            </a:r>
            <a:endParaRPr lang="es-ES" sz="2800" dirty="0">
              <a:solidFill>
                <a:schemeClr val="tx2">
                  <a:lumMod val="75000"/>
                </a:schemeClr>
              </a:solidFill>
            </a:endParaRPr>
          </a:p>
        </p:txBody>
      </p:sp>
    </p:spTree>
    <p:extLst>
      <p:ext uri="{BB962C8B-B14F-4D97-AF65-F5344CB8AC3E}">
        <p14:creationId xmlns:p14="http://schemas.microsoft.com/office/powerpoint/2010/main" val="33850745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691680" y="404664"/>
            <a:ext cx="6552728" cy="5832648"/>
          </a:xfrm>
        </p:spPr>
        <p:txBody>
          <a:bodyPr>
            <a:normAutofit/>
          </a:bodyPr>
          <a:lstStyle/>
          <a:p>
            <a:pPr marL="0" indent="0">
              <a:buNone/>
            </a:pPr>
            <a:r>
              <a:rPr lang="es-MX" sz="2400" dirty="0" smtClean="0">
                <a:solidFill>
                  <a:schemeClr val="tx2">
                    <a:lumMod val="75000"/>
                  </a:schemeClr>
                </a:solidFill>
              </a:rPr>
              <a:t>En </a:t>
            </a:r>
            <a:r>
              <a:rPr lang="es-MX" sz="2400" dirty="0">
                <a:solidFill>
                  <a:schemeClr val="tx2">
                    <a:lumMod val="75000"/>
                  </a:schemeClr>
                </a:solidFill>
              </a:rPr>
              <a:t>química, para expresar cuantitativamente la </a:t>
            </a:r>
            <a:r>
              <a:rPr lang="es-MX" sz="2400" dirty="0" smtClean="0">
                <a:solidFill>
                  <a:schemeClr val="tx2">
                    <a:lumMod val="75000"/>
                  </a:schemeClr>
                </a:solidFill>
              </a:rPr>
              <a:t>relación entre soluto </a:t>
            </a:r>
            <a:r>
              <a:rPr lang="es-MX" sz="2400" dirty="0">
                <a:solidFill>
                  <a:schemeClr val="tx2">
                    <a:lumMod val="75000"/>
                  </a:schemeClr>
                </a:solidFill>
              </a:rPr>
              <a:t>y </a:t>
            </a:r>
            <a:r>
              <a:rPr lang="es-MX" sz="2400" dirty="0" smtClean="0">
                <a:solidFill>
                  <a:schemeClr val="tx2">
                    <a:lumMod val="75000"/>
                  </a:schemeClr>
                </a:solidFill>
              </a:rPr>
              <a:t>disolvente </a:t>
            </a:r>
            <a:r>
              <a:rPr lang="es-MX" sz="2400" dirty="0">
                <a:solidFill>
                  <a:schemeClr val="tx2">
                    <a:lumMod val="75000"/>
                  </a:schemeClr>
                </a:solidFill>
              </a:rPr>
              <a:t>en una disolución se emplean </a:t>
            </a:r>
            <a:r>
              <a:rPr lang="es-MX" sz="2400" dirty="0" smtClean="0">
                <a:solidFill>
                  <a:schemeClr val="tx2">
                    <a:lumMod val="75000"/>
                  </a:schemeClr>
                </a:solidFill>
              </a:rPr>
              <a:t>distintas unidades</a:t>
            </a:r>
            <a:r>
              <a:rPr lang="es-MX" sz="2400" dirty="0">
                <a:solidFill>
                  <a:schemeClr val="tx2">
                    <a:lumMod val="75000"/>
                  </a:schemeClr>
                </a:solidFill>
              </a:rPr>
              <a:t>: </a:t>
            </a:r>
            <a:endParaRPr lang="es-MX" sz="2400" dirty="0" smtClean="0">
              <a:solidFill>
                <a:schemeClr val="tx2">
                  <a:lumMod val="75000"/>
                </a:schemeClr>
              </a:solidFill>
            </a:endParaRPr>
          </a:p>
          <a:p>
            <a:pPr marL="0" indent="0">
              <a:buNone/>
            </a:pPr>
            <a:r>
              <a:rPr lang="es-MX" sz="2400" b="1" dirty="0" smtClean="0">
                <a:solidFill>
                  <a:schemeClr val="tx2">
                    <a:lumMod val="75000"/>
                  </a:schemeClr>
                </a:solidFill>
              </a:rPr>
              <a:t>molaridad</a:t>
            </a:r>
            <a:r>
              <a:rPr lang="es-MX" sz="2400" dirty="0">
                <a:solidFill>
                  <a:schemeClr val="tx2">
                    <a:lumMod val="75000"/>
                  </a:schemeClr>
                </a:solidFill>
              </a:rPr>
              <a:t>, </a:t>
            </a:r>
            <a:r>
              <a:rPr lang="es-MX" sz="2400" b="1" dirty="0">
                <a:solidFill>
                  <a:schemeClr val="tx2">
                    <a:lumMod val="75000"/>
                  </a:schemeClr>
                </a:solidFill>
              </a:rPr>
              <a:t>normalidad</a:t>
            </a:r>
            <a:r>
              <a:rPr lang="es-MX" sz="2400" dirty="0">
                <a:solidFill>
                  <a:schemeClr val="tx2">
                    <a:lumMod val="75000"/>
                  </a:schemeClr>
                </a:solidFill>
              </a:rPr>
              <a:t>, </a:t>
            </a:r>
            <a:r>
              <a:rPr lang="es-MX" sz="2400" b="1" dirty="0" err="1">
                <a:solidFill>
                  <a:schemeClr val="tx2">
                    <a:lumMod val="75000"/>
                  </a:schemeClr>
                </a:solidFill>
              </a:rPr>
              <a:t>molalidad</a:t>
            </a:r>
            <a:r>
              <a:rPr lang="es-MX" sz="2400" dirty="0">
                <a:solidFill>
                  <a:schemeClr val="tx2">
                    <a:lumMod val="75000"/>
                  </a:schemeClr>
                </a:solidFill>
              </a:rPr>
              <a:t>, </a:t>
            </a:r>
            <a:r>
              <a:rPr lang="es-MX" sz="2400" dirty="0" smtClean="0">
                <a:solidFill>
                  <a:schemeClr val="tx2">
                    <a:lumMod val="75000"/>
                  </a:schemeClr>
                </a:solidFill>
              </a:rPr>
              <a:t>  </a:t>
            </a:r>
            <a:r>
              <a:rPr lang="es-MX" sz="2400" b="1" dirty="0" smtClean="0">
                <a:solidFill>
                  <a:schemeClr val="tx2">
                    <a:lumMod val="75000"/>
                  </a:schemeClr>
                </a:solidFill>
              </a:rPr>
              <a:t>formalidad, porcentaje </a:t>
            </a:r>
            <a:r>
              <a:rPr lang="es-MX" sz="2400" b="1" dirty="0">
                <a:solidFill>
                  <a:schemeClr val="tx2">
                    <a:lumMod val="75000"/>
                  </a:schemeClr>
                </a:solidFill>
              </a:rPr>
              <a:t>en peso</a:t>
            </a:r>
            <a:r>
              <a:rPr lang="es-MX" sz="2400" dirty="0">
                <a:solidFill>
                  <a:schemeClr val="tx2">
                    <a:lumMod val="75000"/>
                  </a:schemeClr>
                </a:solidFill>
              </a:rPr>
              <a:t>, </a:t>
            </a:r>
            <a:r>
              <a:rPr lang="es-MX" sz="2400" b="1" dirty="0" smtClean="0">
                <a:solidFill>
                  <a:schemeClr val="tx2">
                    <a:lumMod val="75000"/>
                  </a:schemeClr>
                </a:solidFill>
              </a:rPr>
              <a:t>porcentaje </a:t>
            </a:r>
            <a:r>
              <a:rPr lang="es-MX" sz="2400" b="1" dirty="0">
                <a:solidFill>
                  <a:schemeClr val="tx2">
                    <a:lumMod val="75000"/>
                  </a:schemeClr>
                </a:solidFill>
              </a:rPr>
              <a:t>en </a:t>
            </a:r>
            <a:r>
              <a:rPr lang="es-MX" sz="2400" b="1" dirty="0" smtClean="0">
                <a:solidFill>
                  <a:schemeClr val="tx2">
                    <a:lumMod val="75000"/>
                  </a:schemeClr>
                </a:solidFill>
              </a:rPr>
              <a:t>volumen</a:t>
            </a:r>
            <a:r>
              <a:rPr lang="es-MX" sz="2400" dirty="0">
                <a:solidFill>
                  <a:schemeClr val="tx2">
                    <a:lumMod val="75000"/>
                  </a:schemeClr>
                </a:solidFill>
              </a:rPr>
              <a:t>,  </a:t>
            </a:r>
            <a:r>
              <a:rPr lang="es-MX" sz="2400" b="1" dirty="0" smtClean="0">
                <a:solidFill>
                  <a:schemeClr val="tx2">
                    <a:lumMod val="75000"/>
                  </a:schemeClr>
                </a:solidFill>
              </a:rPr>
              <a:t>porcentaje  masa- volumen, fracción </a:t>
            </a:r>
            <a:r>
              <a:rPr lang="es-MX" sz="2400" b="1" dirty="0">
                <a:solidFill>
                  <a:schemeClr val="tx2">
                    <a:lumMod val="75000"/>
                  </a:schemeClr>
                </a:solidFill>
              </a:rPr>
              <a:t>molar</a:t>
            </a:r>
            <a:r>
              <a:rPr lang="es-MX" sz="2400" dirty="0">
                <a:solidFill>
                  <a:schemeClr val="tx2">
                    <a:lumMod val="75000"/>
                  </a:schemeClr>
                </a:solidFill>
              </a:rPr>
              <a:t>, </a:t>
            </a:r>
            <a:r>
              <a:rPr lang="es-MX" sz="2400" b="1" dirty="0" smtClean="0">
                <a:solidFill>
                  <a:schemeClr val="tx2">
                    <a:lumMod val="75000"/>
                  </a:schemeClr>
                </a:solidFill>
              </a:rPr>
              <a:t>partes </a:t>
            </a:r>
            <a:r>
              <a:rPr lang="es-MX" sz="2400" b="1" dirty="0">
                <a:solidFill>
                  <a:schemeClr val="tx2">
                    <a:lumMod val="75000"/>
                  </a:schemeClr>
                </a:solidFill>
              </a:rPr>
              <a:t>por millón</a:t>
            </a:r>
            <a:r>
              <a:rPr lang="es-MX" sz="2400" dirty="0">
                <a:solidFill>
                  <a:schemeClr val="tx2">
                    <a:lumMod val="75000"/>
                  </a:schemeClr>
                </a:solidFill>
              </a:rPr>
              <a:t>, </a:t>
            </a:r>
            <a:r>
              <a:rPr lang="es-MX" sz="2400" b="1" dirty="0">
                <a:solidFill>
                  <a:schemeClr val="tx2">
                    <a:lumMod val="75000"/>
                  </a:schemeClr>
                </a:solidFill>
              </a:rPr>
              <a:t>partes por billón</a:t>
            </a:r>
            <a:r>
              <a:rPr lang="es-MX" sz="2400" dirty="0">
                <a:solidFill>
                  <a:schemeClr val="tx2">
                    <a:lumMod val="75000"/>
                  </a:schemeClr>
                </a:solidFill>
              </a:rPr>
              <a:t>, </a:t>
            </a:r>
            <a:r>
              <a:rPr lang="es-MX" sz="2400" b="1" dirty="0">
                <a:solidFill>
                  <a:schemeClr val="tx2">
                    <a:lumMod val="75000"/>
                  </a:schemeClr>
                </a:solidFill>
              </a:rPr>
              <a:t>partes por </a:t>
            </a:r>
            <a:r>
              <a:rPr lang="es-MX" sz="2400" b="1" dirty="0" smtClean="0">
                <a:solidFill>
                  <a:schemeClr val="tx2">
                    <a:lumMod val="75000"/>
                  </a:schemeClr>
                </a:solidFill>
              </a:rPr>
              <a:t>trillón</a:t>
            </a:r>
            <a:r>
              <a:rPr lang="es-MX" sz="2400" dirty="0" smtClean="0">
                <a:solidFill>
                  <a:schemeClr val="tx2">
                    <a:lumMod val="75000"/>
                  </a:schemeClr>
                </a:solidFill>
              </a:rPr>
              <a:t>. </a:t>
            </a:r>
            <a:endParaRPr lang="es-MX" sz="2400" dirty="0">
              <a:solidFill>
                <a:schemeClr val="tx2">
                  <a:lumMod val="75000"/>
                </a:schemeClr>
              </a:solidFill>
            </a:endParaRPr>
          </a:p>
          <a:p>
            <a:pPr marL="0" indent="0">
              <a:buNone/>
            </a:pPr>
            <a:r>
              <a:rPr lang="es-MX" sz="2400" dirty="0" smtClean="0">
                <a:solidFill>
                  <a:schemeClr val="tx2">
                    <a:lumMod val="75000"/>
                  </a:schemeClr>
                </a:solidFill>
              </a:rPr>
              <a:t>También </a:t>
            </a:r>
            <a:r>
              <a:rPr lang="es-MX" sz="2400" dirty="0">
                <a:solidFill>
                  <a:schemeClr val="tx2">
                    <a:lumMod val="75000"/>
                  </a:schemeClr>
                </a:solidFill>
              </a:rPr>
              <a:t>se puede expresar cualitativamente empleando términos como </a:t>
            </a:r>
            <a:r>
              <a:rPr lang="es-MX" sz="2400" b="1" dirty="0">
                <a:solidFill>
                  <a:schemeClr val="tx2">
                    <a:lumMod val="75000"/>
                  </a:schemeClr>
                </a:solidFill>
              </a:rPr>
              <a:t>diluido</a:t>
            </a:r>
            <a:r>
              <a:rPr lang="es-MX" sz="2400" dirty="0">
                <a:solidFill>
                  <a:schemeClr val="tx2">
                    <a:lumMod val="75000"/>
                  </a:schemeClr>
                </a:solidFill>
              </a:rPr>
              <a:t>, para bajas concentraciones, o </a:t>
            </a:r>
            <a:r>
              <a:rPr lang="es-MX" sz="2400" b="1" dirty="0">
                <a:solidFill>
                  <a:schemeClr val="tx2">
                    <a:lumMod val="75000"/>
                  </a:schemeClr>
                </a:solidFill>
              </a:rPr>
              <a:t>concentrado</a:t>
            </a:r>
            <a:r>
              <a:rPr lang="es-MX" sz="2400" dirty="0">
                <a:solidFill>
                  <a:schemeClr val="tx2">
                    <a:lumMod val="75000"/>
                  </a:schemeClr>
                </a:solidFill>
              </a:rPr>
              <a:t>, para altas</a:t>
            </a:r>
            <a:r>
              <a:rPr lang="es-MX" sz="2400" dirty="0" smtClean="0">
                <a:solidFill>
                  <a:schemeClr val="tx2">
                    <a:lumMod val="75000"/>
                  </a:schemeClr>
                </a:solidFill>
              </a:rPr>
              <a:t>.</a:t>
            </a:r>
            <a:endParaRPr lang="es-ES" sz="2400" dirty="0">
              <a:solidFill>
                <a:schemeClr val="tx2">
                  <a:lumMod val="75000"/>
                </a:schemeClr>
              </a:solidFill>
            </a:endParaRPr>
          </a:p>
        </p:txBody>
      </p:sp>
    </p:spTree>
    <p:extLst>
      <p:ext uri="{BB962C8B-B14F-4D97-AF65-F5344CB8AC3E}">
        <p14:creationId xmlns:p14="http://schemas.microsoft.com/office/powerpoint/2010/main" val="11715758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75656" y="620688"/>
            <a:ext cx="7005464" cy="1066130"/>
          </a:xfrm>
        </p:spPr>
        <p:txBody>
          <a:bodyPr>
            <a:normAutofit fontScale="90000"/>
          </a:bodyPr>
          <a:lstStyle/>
          <a:p>
            <a:r>
              <a:rPr lang="es-ES" sz="3600" dirty="0" smtClean="0"/>
              <a:t>Molaridad (M)</a:t>
            </a:r>
            <a:r>
              <a:rPr lang="es-MX" sz="3600" dirty="0"/>
              <a:t> o concentración molar</a:t>
            </a:r>
          </a:p>
        </p:txBody>
      </p:sp>
      <p:sp>
        <p:nvSpPr>
          <p:cNvPr id="3" name="2 Marcador de contenido"/>
          <p:cNvSpPr>
            <a:spLocks noGrp="1"/>
          </p:cNvSpPr>
          <p:nvPr>
            <p:ph idx="1"/>
          </p:nvPr>
        </p:nvSpPr>
        <p:spPr>
          <a:xfrm>
            <a:off x="1331640" y="1772816"/>
            <a:ext cx="7365504" cy="4032447"/>
          </a:xfrm>
        </p:spPr>
        <p:txBody>
          <a:bodyPr>
            <a:normAutofit lnSpcReduction="10000"/>
          </a:bodyPr>
          <a:lstStyle/>
          <a:p>
            <a:pPr marL="0" indent="0">
              <a:buNone/>
            </a:pPr>
            <a:r>
              <a:rPr lang="es-MX" sz="2800" dirty="0" smtClean="0">
                <a:solidFill>
                  <a:schemeClr val="tx2">
                    <a:lumMod val="75000"/>
                  </a:schemeClr>
                </a:solidFill>
              </a:rPr>
              <a:t>Es la </a:t>
            </a:r>
            <a:r>
              <a:rPr lang="es-MX" sz="2800" dirty="0">
                <a:solidFill>
                  <a:schemeClr val="tx2">
                    <a:lumMod val="75000"/>
                  </a:schemeClr>
                </a:solidFill>
              </a:rPr>
              <a:t>cantidad (n</a:t>
            </a:r>
            <a:r>
              <a:rPr lang="es-MX" sz="2800" dirty="0" smtClean="0">
                <a:solidFill>
                  <a:schemeClr val="tx2">
                    <a:lumMod val="75000"/>
                  </a:schemeClr>
                </a:solidFill>
              </a:rPr>
              <a:t>) de soluto </a:t>
            </a:r>
            <a:r>
              <a:rPr lang="es-MX" sz="2800" dirty="0">
                <a:solidFill>
                  <a:schemeClr val="tx2">
                    <a:lumMod val="75000"/>
                  </a:schemeClr>
                </a:solidFill>
              </a:rPr>
              <a:t>por </a:t>
            </a:r>
            <a:r>
              <a:rPr lang="es-MX" sz="2800" dirty="0" smtClean="0">
                <a:solidFill>
                  <a:schemeClr val="tx2">
                    <a:lumMod val="75000"/>
                  </a:schemeClr>
                </a:solidFill>
              </a:rPr>
              <a:t>cada litro de </a:t>
            </a:r>
            <a:r>
              <a:rPr lang="es-MX" sz="2800" dirty="0">
                <a:solidFill>
                  <a:schemeClr val="tx2">
                    <a:lumMod val="75000"/>
                  </a:schemeClr>
                </a:solidFill>
              </a:rPr>
              <a:t>disolución</a:t>
            </a:r>
            <a:r>
              <a:rPr lang="es-MX" sz="2800" dirty="0" smtClean="0">
                <a:solidFill>
                  <a:schemeClr val="tx2">
                    <a:lumMod val="75000"/>
                  </a:schemeClr>
                </a:solidFill>
              </a:rPr>
              <a:t>.</a:t>
            </a:r>
          </a:p>
          <a:p>
            <a:pPr marL="0" indent="0">
              <a:buNone/>
            </a:pPr>
            <a:r>
              <a:rPr lang="es-MX" sz="2800" dirty="0" smtClean="0">
                <a:solidFill>
                  <a:schemeClr val="tx2">
                    <a:lumMod val="75000"/>
                  </a:schemeClr>
                </a:solidFill>
              </a:rPr>
              <a:t>En química  es </a:t>
            </a:r>
            <a:r>
              <a:rPr lang="es-MX" sz="2800" dirty="0">
                <a:solidFill>
                  <a:schemeClr val="tx2">
                    <a:lumMod val="75000"/>
                  </a:schemeClr>
                </a:solidFill>
              </a:rPr>
              <a:t>el método más común de expresar la concentración </a:t>
            </a:r>
            <a:r>
              <a:rPr lang="es-MX" sz="2800" dirty="0" smtClean="0">
                <a:solidFill>
                  <a:schemeClr val="tx2">
                    <a:lumMod val="75000"/>
                  </a:schemeClr>
                </a:solidFill>
              </a:rPr>
              <a:t>sobre </a:t>
            </a:r>
            <a:r>
              <a:rPr lang="es-MX" sz="2800" dirty="0">
                <a:solidFill>
                  <a:schemeClr val="tx2">
                    <a:lumMod val="75000"/>
                  </a:schemeClr>
                </a:solidFill>
              </a:rPr>
              <a:t>todo cuando se trabaja </a:t>
            </a:r>
            <a:r>
              <a:rPr lang="es-MX" sz="2800" dirty="0" smtClean="0">
                <a:solidFill>
                  <a:schemeClr val="tx2">
                    <a:lumMod val="75000"/>
                  </a:schemeClr>
                </a:solidFill>
              </a:rPr>
              <a:t>con reacciones químicas y relaciones estequiométricas </a:t>
            </a:r>
            <a:r>
              <a:rPr lang="es-MX" sz="2800" dirty="0">
                <a:solidFill>
                  <a:schemeClr val="tx2">
                    <a:lumMod val="75000"/>
                  </a:schemeClr>
                </a:solidFill>
              </a:rPr>
              <a:t> </a:t>
            </a:r>
            <a:r>
              <a:rPr lang="es-MX" sz="2800" dirty="0" smtClean="0">
                <a:solidFill>
                  <a:schemeClr val="tx2">
                    <a:lumMod val="75000"/>
                  </a:schemeClr>
                </a:solidFill>
              </a:rPr>
              <a:t>. </a:t>
            </a:r>
            <a:r>
              <a:rPr lang="es-MX" sz="2800" dirty="0">
                <a:solidFill>
                  <a:schemeClr val="tx2">
                    <a:lumMod val="75000"/>
                  </a:schemeClr>
                </a:solidFill>
              </a:rPr>
              <a:t>Sin embargo, este proceso tiene el inconveniente de que el volumen cambia con la temperatura</a:t>
            </a:r>
            <a:r>
              <a:rPr lang="es-MX" sz="2800" dirty="0" smtClean="0">
                <a:solidFill>
                  <a:schemeClr val="tx2">
                    <a:lumMod val="75000"/>
                  </a:schemeClr>
                </a:solidFill>
              </a:rPr>
              <a:t>.</a:t>
            </a:r>
            <a:endParaRPr lang="es-MX" sz="2800" dirty="0">
              <a:solidFill>
                <a:schemeClr val="tx2">
                  <a:lumMod val="75000"/>
                </a:schemeClr>
              </a:solidFill>
            </a:endParaRPr>
          </a:p>
        </p:txBody>
      </p:sp>
    </p:spTree>
    <p:extLst>
      <p:ext uri="{BB962C8B-B14F-4D97-AF65-F5344CB8AC3E}">
        <p14:creationId xmlns:p14="http://schemas.microsoft.com/office/powerpoint/2010/main" val="9626012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03648" y="274638"/>
            <a:ext cx="7283152" cy="1282154"/>
          </a:xfrm>
        </p:spPr>
        <p:txBody>
          <a:bodyPr>
            <a:normAutofit/>
          </a:bodyPr>
          <a:lstStyle/>
          <a:p>
            <a:r>
              <a:rPr lang="es-ES" sz="3600" dirty="0" smtClean="0"/>
              <a:t>Molaridad (M)</a:t>
            </a:r>
            <a:r>
              <a:rPr lang="es-MX" sz="3600" dirty="0"/>
              <a:t> o concentración molar</a:t>
            </a:r>
          </a:p>
        </p:txBody>
      </p:sp>
      <p:sp>
        <p:nvSpPr>
          <p:cNvPr id="3" name="2 Marcador de contenido"/>
          <p:cNvSpPr>
            <a:spLocks noGrp="1"/>
          </p:cNvSpPr>
          <p:nvPr>
            <p:ph idx="1"/>
          </p:nvPr>
        </p:nvSpPr>
        <p:spPr>
          <a:xfrm>
            <a:off x="1403648" y="2060848"/>
            <a:ext cx="7293496" cy="3888433"/>
          </a:xfrm>
        </p:spPr>
        <p:txBody>
          <a:bodyPr>
            <a:normAutofit fontScale="77500" lnSpcReduction="20000"/>
          </a:bodyPr>
          <a:lstStyle/>
          <a:p>
            <a:pPr marL="0" indent="0">
              <a:buNone/>
            </a:pPr>
            <a:r>
              <a:rPr lang="es-MX" sz="2800" dirty="0" smtClean="0">
                <a:solidFill>
                  <a:schemeClr val="tx2">
                    <a:lumMod val="75000"/>
                  </a:schemeClr>
                </a:solidFill>
              </a:rPr>
              <a:t>Se </a:t>
            </a:r>
            <a:r>
              <a:rPr lang="es-MX" sz="2800" dirty="0">
                <a:solidFill>
                  <a:schemeClr val="tx2">
                    <a:lumMod val="75000"/>
                  </a:schemeClr>
                </a:solidFill>
              </a:rPr>
              <a:t>representa </a:t>
            </a:r>
            <a:r>
              <a:rPr lang="es-MX" sz="2800" dirty="0" smtClean="0">
                <a:solidFill>
                  <a:schemeClr val="tx2">
                    <a:lumMod val="75000"/>
                  </a:schemeClr>
                </a:solidFill>
              </a:rPr>
              <a:t>como</a:t>
            </a:r>
            <a:r>
              <a:rPr lang="es-MX" sz="2800" dirty="0">
                <a:solidFill>
                  <a:schemeClr val="tx2">
                    <a:lumMod val="75000"/>
                  </a:schemeClr>
                </a:solidFill>
              </a:rPr>
              <a:t>: </a:t>
            </a:r>
            <a:endParaRPr lang="es-MX" sz="2800" dirty="0" smtClean="0">
              <a:solidFill>
                <a:schemeClr val="tx2">
                  <a:lumMod val="75000"/>
                </a:schemeClr>
              </a:solidFill>
            </a:endParaRPr>
          </a:p>
          <a:p>
            <a:pPr marL="0" indent="0">
              <a:buNone/>
            </a:pPr>
            <a:endParaRPr lang="es-MX" sz="2800" dirty="0">
              <a:solidFill>
                <a:schemeClr val="tx2">
                  <a:lumMod val="75000"/>
                </a:schemeClr>
              </a:solidFill>
            </a:endParaRPr>
          </a:p>
          <a:p>
            <a:pPr marL="0" indent="0">
              <a:buNone/>
            </a:pPr>
            <a:r>
              <a:rPr lang="es-MX" sz="2800" dirty="0" smtClean="0">
                <a:solidFill>
                  <a:schemeClr val="tx2">
                    <a:lumMod val="75000"/>
                  </a:schemeClr>
                </a:solidFill>
              </a:rPr>
              <a:t>M </a:t>
            </a:r>
            <a:r>
              <a:rPr lang="es-MX" sz="2800" dirty="0">
                <a:solidFill>
                  <a:schemeClr val="tx2">
                    <a:lumMod val="75000"/>
                  </a:schemeClr>
                </a:solidFill>
              </a:rPr>
              <a:t>= n / V, en donde "n" es la cantidad de sustancia (n= mol soluto</a:t>
            </a:r>
            <a:r>
              <a:rPr lang="es-MX" sz="2800" dirty="0" smtClean="0">
                <a:solidFill>
                  <a:schemeClr val="tx2">
                    <a:lumMod val="75000"/>
                  </a:schemeClr>
                </a:solidFill>
              </a:rPr>
              <a:t>/ masa molar) </a:t>
            </a:r>
            <a:r>
              <a:rPr lang="es-MX" sz="2800" dirty="0">
                <a:solidFill>
                  <a:schemeClr val="tx2">
                    <a:lumMod val="75000"/>
                  </a:schemeClr>
                </a:solidFill>
              </a:rPr>
              <a:t>y "V" es el volumen de la disolución expresado en litros</a:t>
            </a:r>
            <a:r>
              <a:rPr lang="es-MX" sz="2800" dirty="0" smtClean="0">
                <a:solidFill>
                  <a:schemeClr val="tx2">
                    <a:lumMod val="75000"/>
                  </a:schemeClr>
                </a:solidFill>
              </a:rPr>
              <a:t>. </a:t>
            </a:r>
          </a:p>
          <a:p>
            <a:pPr marL="0" indent="0">
              <a:buNone/>
            </a:pPr>
            <a:r>
              <a:rPr lang="es-ES" sz="2800" dirty="0" smtClean="0">
                <a:solidFill>
                  <a:schemeClr val="tx2">
                    <a:lumMod val="75000"/>
                  </a:schemeClr>
                </a:solidFill>
              </a:rPr>
              <a:t>M   =  </a:t>
            </a:r>
            <a:r>
              <a:rPr lang="es-ES" sz="2800" u="sng" dirty="0" smtClean="0">
                <a:solidFill>
                  <a:schemeClr val="tx2">
                    <a:lumMod val="75000"/>
                  </a:schemeClr>
                </a:solidFill>
              </a:rPr>
              <a:t>número de moles de soluto (n)</a:t>
            </a:r>
          </a:p>
          <a:p>
            <a:pPr marL="0" indent="0">
              <a:buNone/>
            </a:pPr>
            <a:r>
              <a:rPr lang="es-ES" sz="2800" dirty="0">
                <a:solidFill>
                  <a:schemeClr val="tx2">
                    <a:lumMod val="75000"/>
                  </a:schemeClr>
                </a:solidFill>
              </a:rPr>
              <a:t> </a:t>
            </a:r>
            <a:r>
              <a:rPr lang="es-ES" sz="2800" dirty="0" smtClean="0">
                <a:solidFill>
                  <a:schemeClr val="tx2">
                    <a:lumMod val="75000"/>
                  </a:schemeClr>
                </a:solidFill>
              </a:rPr>
              <a:t>             volumen de disolución (L)</a:t>
            </a:r>
          </a:p>
          <a:p>
            <a:pPr marL="0" indent="0">
              <a:buNone/>
            </a:pPr>
            <a:endParaRPr lang="es-ES" sz="2800" dirty="0">
              <a:solidFill>
                <a:schemeClr val="tx2">
                  <a:lumMod val="75000"/>
                </a:schemeClr>
              </a:solidFill>
            </a:endParaRPr>
          </a:p>
          <a:p>
            <a:pPr marL="0" indent="0">
              <a:buNone/>
            </a:pPr>
            <a:r>
              <a:rPr lang="es-ES" sz="2800" dirty="0">
                <a:solidFill>
                  <a:schemeClr val="tx2">
                    <a:lumMod val="75000"/>
                  </a:schemeClr>
                </a:solidFill>
              </a:rPr>
              <a:t>n =                </a:t>
            </a:r>
            <a:r>
              <a:rPr lang="es-ES" sz="2800" u="sng" dirty="0">
                <a:solidFill>
                  <a:schemeClr val="tx2">
                    <a:lumMod val="75000"/>
                  </a:schemeClr>
                </a:solidFill>
              </a:rPr>
              <a:t>masa en gramos  (g)</a:t>
            </a:r>
          </a:p>
          <a:p>
            <a:pPr marL="0" indent="0">
              <a:buNone/>
            </a:pPr>
            <a:r>
              <a:rPr lang="es-ES" sz="2800" dirty="0">
                <a:solidFill>
                  <a:schemeClr val="tx2">
                    <a:lumMod val="75000"/>
                  </a:schemeClr>
                </a:solidFill>
              </a:rPr>
              <a:t>          masa molar o peso </a:t>
            </a:r>
            <a:r>
              <a:rPr lang="es-ES" sz="2800" dirty="0" smtClean="0">
                <a:solidFill>
                  <a:schemeClr val="tx2">
                    <a:lumMod val="75000"/>
                  </a:schemeClr>
                </a:solidFill>
              </a:rPr>
              <a:t>molecular(g/mol)</a:t>
            </a:r>
          </a:p>
        </p:txBody>
      </p:sp>
    </p:spTree>
    <p:extLst>
      <p:ext uri="{BB962C8B-B14F-4D97-AF65-F5344CB8AC3E}">
        <p14:creationId xmlns:p14="http://schemas.microsoft.com/office/powerpoint/2010/main" val="15218862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75656" y="548680"/>
            <a:ext cx="3168352" cy="850106"/>
          </a:xfrm>
        </p:spPr>
        <p:txBody>
          <a:bodyPr>
            <a:normAutofit/>
          </a:bodyPr>
          <a:lstStyle/>
          <a:p>
            <a:r>
              <a:rPr lang="es-MX" sz="3600" dirty="0" smtClean="0"/>
              <a:t>Normalidad </a:t>
            </a:r>
            <a:endParaRPr lang="es-MX" sz="3600" dirty="0"/>
          </a:p>
        </p:txBody>
      </p:sp>
      <p:sp>
        <p:nvSpPr>
          <p:cNvPr id="3" name="2 Marcador de contenido"/>
          <p:cNvSpPr>
            <a:spLocks noGrp="1"/>
          </p:cNvSpPr>
          <p:nvPr>
            <p:ph idx="1"/>
          </p:nvPr>
        </p:nvSpPr>
        <p:spPr>
          <a:xfrm>
            <a:off x="1475656" y="1628800"/>
            <a:ext cx="7211144" cy="4497363"/>
          </a:xfrm>
        </p:spPr>
        <p:txBody>
          <a:bodyPr>
            <a:noAutofit/>
          </a:bodyPr>
          <a:lstStyle/>
          <a:p>
            <a:pPr marL="0" indent="0">
              <a:buNone/>
            </a:pPr>
            <a:r>
              <a:rPr lang="es-MX" sz="2000" dirty="0" smtClean="0">
                <a:solidFill>
                  <a:schemeClr val="tx2">
                    <a:lumMod val="75000"/>
                  </a:schemeClr>
                </a:solidFill>
              </a:rPr>
              <a:t>Es </a:t>
            </a:r>
            <a:r>
              <a:rPr lang="es-MX" sz="2000" dirty="0">
                <a:solidFill>
                  <a:schemeClr val="tx2">
                    <a:lumMod val="75000"/>
                  </a:schemeClr>
                </a:solidFill>
              </a:rPr>
              <a:t>la medida de concentración que se expresa en equivalentes por litro de solución. </a:t>
            </a:r>
          </a:p>
          <a:p>
            <a:pPr marL="0" indent="0">
              <a:buNone/>
            </a:pPr>
            <a:r>
              <a:rPr lang="es-MX" sz="2000" dirty="0">
                <a:solidFill>
                  <a:schemeClr val="tx2">
                    <a:lumMod val="75000"/>
                  </a:schemeClr>
                </a:solidFill>
              </a:rPr>
              <a:t>Un equivalente puede definirse como el número de moles ―reactivos‖ en un compuesto (sinónimos: equivalente gramo, equivalente químico, peso equivalente). </a:t>
            </a:r>
          </a:p>
          <a:p>
            <a:pPr marL="0" indent="0">
              <a:buNone/>
            </a:pPr>
            <a:r>
              <a:rPr lang="es-MX" sz="2000" dirty="0">
                <a:solidFill>
                  <a:schemeClr val="tx2">
                    <a:lumMod val="75000"/>
                  </a:schemeClr>
                </a:solidFill>
              </a:rPr>
              <a:t>Un equivalente puede reaccionar o tomar el lugar de un mol de iones hidrógeno. </a:t>
            </a:r>
          </a:p>
          <a:p>
            <a:pPr marL="0" indent="0">
              <a:buNone/>
            </a:pPr>
            <a:r>
              <a:rPr lang="es-MX" sz="2000" dirty="0">
                <a:solidFill>
                  <a:schemeClr val="tx2">
                    <a:lumMod val="75000"/>
                  </a:schemeClr>
                </a:solidFill>
              </a:rPr>
              <a:t>La normalidad está determinada por el valor del equivalente gramo, y éste es el resultado de dividir el peso molecular o masa molecular (PM) entre la carga iónica. </a:t>
            </a:r>
          </a:p>
        </p:txBody>
      </p:sp>
    </p:spTree>
    <p:extLst>
      <p:ext uri="{BB962C8B-B14F-4D97-AF65-F5344CB8AC3E}">
        <p14:creationId xmlns:p14="http://schemas.microsoft.com/office/powerpoint/2010/main" val="15498514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2248" y="627683"/>
            <a:ext cx="3168352" cy="850106"/>
          </a:xfrm>
        </p:spPr>
        <p:txBody>
          <a:bodyPr>
            <a:normAutofit/>
          </a:bodyPr>
          <a:lstStyle/>
          <a:p>
            <a:r>
              <a:rPr lang="es-MX" sz="3600" dirty="0" smtClean="0"/>
              <a:t>Normalidad </a:t>
            </a:r>
            <a:endParaRPr lang="es-MX" sz="3600" dirty="0"/>
          </a:p>
        </p:txBody>
      </p:sp>
      <p:sp>
        <p:nvSpPr>
          <p:cNvPr id="3" name="2 Marcador de contenido"/>
          <p:cNvSpPr>
            <a:spLocks noGrp="1"/>
          </p:cNvSpPr>
          <p:nvPr>
            <p:ph idx="1"/>
          </p:nvPr>
        </p:nvSpPr>
        <p:spPr>
          <a:xfrm>
            <a:off x="1043608" y="1340768"/>
            <a:ext cx="7643192" cy="4785395"/>
          </a:xfrm>
        </p:spPr>
        <p:txBody>
          <a:bodyPr>
            <a:noAutofit/>
          </a:bodyPr>
          <a:lstStyle/>
          <a:p>
            <a:pPr marL="0" indent="0">
              <a:buNone/>
            </a:pPr>
            <a:r>
              <a:rPr lang="es-MX" sz="2000" i="1" dirty="0" smtClean="0">
                <a:solidFill>
                  <a:schemeClr val="tx2">
                    <a:lumMod val="75000"/>
                  </a:schemeClr>
                </a:solidFill>
              </a:rPr>
              <a:t>                   </a:t>
            </a:r>
            <a:endParaRPr lang="es-MX" sz="2000" dirty="0">
              <a:solidFill>
                <a:schemeClr val="tx2">
                  <a:lumMod val="75000"/>
                </a:schemeClr>
              </a:solidFill>
            </a:endParaRPr>
          </a:p>
          <a:p>
            <a:r>
              <a:rPr lang="es-MX" sz="2000" dirty="0">
                <a:solidFill>
                  <a:schemeClr val="tx2">
                    <a:lumMod val="75000"/>
                  </a:schemeClr>
                </a:solidFill>
              </a:rPr>
              <a:t>N = </a:t>
            </a:r>
            <a:r>
              <a:rPr lang="es-MX" sz="2000" u="sng" dirty="0">
                <a:solidFill>
                  <a:schemeClr val="tx2">
                    <a:lumMod val="75000"/>
                  </a:schemeClr>
                </a:solidFill>
              </a:rPr>
              <a:t>No. equivalentes de soluto</a:t>
            </a:r>
            <a:r>
              <a:rPr lang="es-MX" sz="2000" dirty="0">
                <a:solidFill>
                  <a:schemeClr val="tx2">
                    <a:lumMod val="75000"/>
                  </a:schemeClr>
                </a:solidFill>
              </a:rPr>
              <a:t> </a:t>
            </a:r>
            <a:r>
              <a:rPr lang="es-MX" sz="2000" dirty="0" smtClean="0">
                <a:solidFill>
                  <a:schemeClr val="tx2">
                    <a:lumMod val="75000"/>
                  </a:schemeClr>
                </a:solidFill>
              </a:rPr>
              <a:t> =   </a:t>
            </a:r>
            <a:r>
              <a:rPr lang="es-MX" sz="2000" u="sng" dirty="0" smtClean="0">
                <a:solidFill>
                  <a:schemeClr val="tx2">
                    <a:lumMod val="75000"/>
                  </a:schemeClr>
                </a:solidFill>
              </a:rPr>
              <a:t>No</a:t>
            </a:r>
            <a:r>
              <a:rPr lang="es-MX" sz="2000" u="sng" dirty="0">
                <a:solidFill>
                  <a:schemeClr val="tx2">
                    <a:lumMod val="75000"/>
                  </a:schemeClr>
                </a:solidFill>
              </a:rPr>
              <a:t>. </a:t>
            </a:r>
            <a:r>
              <a:rPr lang="es-MX" sz="2000" u="sng" dirty="0" err="1">
                <a:solidFill>
                  <a:schemeClr val="tx2">
                    <a:lumMod val="75000"/>
                  </a:schemeClr>
                </a:solidFill>
              </a:rPr>
              <a:t>Eq</a:t>
            </a:r>
            <a:r>
              <a:rPr lang="es-MX" sz="2000" u="sng" dirty="0">
                <a:solidFill>
                  <a:schemeClr val="tx2">
                    <a:lumMod val="75000"/>
                  </a:schemeClr>
                </a:solidFill>
              </a:rPr>
              <a:t>.</a:t>
            </a:r>
            <a:endParaRPr lang="es-MX" sz="2000" u="sng" dirty="0" smtClean="0">
              <a:solidFill>
                <a:schemeClr val="tx2">
                  <a:lumMod val="75000"/>
                </a:schemeClr>
              </a:solidFill>
            </a:endParaRPr>
          </a:p>
          <a:p>
            <a:pPr marL="0" indent="0">
              <a:buNone/>
            </a:pPr>
            <a:r>
              <a:rPr lang="es-MX" sz="2000" dirty="0" smtClean="0">
                <a:solidFill>
                  <a:schemeClr val="tx2">
                    <a:lumMod val="75000"/>
                  </a:schemeClr>
                </a:solidFill>
              </a:rPr>
              <a:t>            Litro </a:t>
            </a:r>
            <a:r>
              <a:rPr lang="es-MX" sz="2000" dirty="0">
                <a:solidFill>
                  <a:schemeClr val="tx2">
                    <a:lumMod val="75000"/>
                  </a:schemeClr>
                </a:solidFill>
              </a:rPr>
              <a:t>de solución </a:t>
            </a:r>
            <a:r>
              <a:rPr lang="es-MX" sz="2000" dirty="0" smtClean="0">
                <a:solidFill>
                  <a:schemeClr val="tx2">
                    <a:lumMod val="75000"/>
                  </a:schemeClr>
                </a:solidFill>
              </a:rPr>
              <a:t>                              V </a:t>
            </a:r>
            <a:endParaRPr lang="es-MX" sz="2000" dirty="0">
              <a:solidFill>
                <a:schemeClr val="tx2">
                  <a:lumMod val="75000"/>
                </a:schemeClr>
              </a:solidFill>
            </a:endParaRPr>
          </a:p>
          <a:p>
            <a:r>
              <a:rPr lang="es-MX" sz="2000" dirty="0">
                <a:solidFill>
                  <a:schemeClr val="tx2">
                    <a:lumMod val="75000"/>
                  </a:schemeClr>
                </a:solidFill>
              </a:rPr>
              <a:t>El número de equivalentes se calcula teniendo en cuenta la cantidad de sustancias en gramos(gr) y el valor del Equivalente gramo de la </a:t>
            </a:r>
            <a:r>
              <a:rPr lang="es-MX" sz="2000" dirty="0" smtClean="0">
                <a:solidFill>
                  <a:schemeClr val="tx2">
                    <a:lumMod val="75000"/>
                  </a:schemeClr>
                </a:solidFill>
              </a:rPr>
              <a:t>sustancia(</a:t>
            </a:r>
            <a:r>
              <a:rPr lang="es-MX" sz="2000" dirty="0" err="1" smtClean="0">
                <a:solidFill>
                  <a:schemeClr val="tx2">
                    <a:lumMod val="75000"/>
                  </a:schemeClr>
                </a:solidFill>
              </a:rPr>
              <a:t>Eq</a:t>
            </a:r>
            <a:r>
              <a:rPr lang="es-MX" sz="2000" dirty="0" smtClean="0">
                <a:solidFill>
                  <a:schemeClr val="tx2">
                    <a:lumMod val="75000"/>
                  </a:schemeClr>
                </a:solidFill>
              </a:rPr>
              <a:t>-g): </a:t>
            </a:r>
            <a:endParaRPr lang="es-MX" sz="2000" dirty="0">
              <a:solidFill>
                <a:schemeClr val="tx2">
                  <a:lumMod val="75000"/>
                </a:schemeClr>
              </a:solidFill>
            </a:endParaRPr>
          </a:p>
          <a:p>
            <a:r>
              <a:rPr lang="es-MX" sz="2000" dirty="0" smtClean="0">
                <a:solidFill>
                  <a:schemeClr val="tx2">
                    <a:lumMod val="75000"/>
                  </a:schemeClr>
                </a:solidFill>
              </a:rPr>
              <a:t>No</a:t>
            </a:r>
            <a:r>
              <a:rPr lang="es-MX" sz="2000" dirty="0">
                <a:solidFill>
                  <a:schemeClr val="tx2">
                    <a:lumMod val="75000"/>
                  </a:schemeClr>
                </a:solidFill>
              </a:rPr>
              <a:t>. </a:t>
            </a:r>
            <a:r>
              <a:rPr lang="es-MX" sz="2000" dirty="0" err="1">
                <a:solidFill>
                  <a:schemeClr val="tx2">
                    <a:lumMod val="75000"/>
                  </a:schemeClr>
                </a:solidFill>
              </a:rPr>
              <a:t>Eq</a:t>
            </a:r>
            <a:r>
              <a:rPr lang="es-MX" sz="2000" dirty="0">
                <a:solidFill>
                  <a:schemeClr val="tx2">
                    <a:lumMod val="75000"/>
                  </a:schemeClr>
                </a:solidFill>
              </a:rPr>
              <a:t>. = </a:t>
            </a:r>
            <a:r>
              <a:rPr lang="es-MX" sz="2000" dirty="0" smtClean="0">
                <a:solidFill>
                  <a:schemeClr val="tx2">
                    <a:lumMod val="75000"/>
                  </a:schemeClr>
                </a:solidFill>
              </a:rPr>
              <a:t> </a:t>
            </a:r>
            <a:r>
              <a:rPr lang="es-MX" sz="2000" u="sng" dirty="0">
                <a:solidFill>
                  <a:schemeClr val="tx2">
                    <a:lumMod val="75000"/>
                  </a:schemeClr>
                </a:solidFill>
              </a:rPr>
              <a:t>Gramos de soluto </a:t>
            </a:r>
          </a:p>
          <a:p>
            <a:pPr marL="0" indent="0">
              <a:buNone/>
            </a:pPr>
            <a:r>
              <a:rPr lang="es-MX" sz="2000" dirty="0" smtClean="0">
                <a:solidFill>
                  <a:schemeClr val="tx2">
                    <a:lumMod val="75000"/>
                  </a:schemeClr>
                </a:solidFill>
              </a:rPr>
              <a:t>                            </a:t>
            </a:r>
            <a:r>
              <a:rPr lang="es-MX" sz="2000" dirty="0" err="1" smtClean="0">
                <a:solidFill>
                  <a:schemeClr val="tx2">
                    <a:lumMod val="75000"/>
                  </a:schemeClr>
                </a:solidFill>
              </a:rPr>
              <a:t>Eq</a:t>
            </a:r>
            <a:r>
              <a:rPr lang="es-MX" sz="2000" dirty="0">
                <a:solidFill>
                  <a:schemeClr val="tx2">
                    <a:lumMod val="75000"/>
                  </a:schemeClr>
                </a:solidFill>
              </a:rPr>
              <a:t>.-</a:t>
            </a:r>
            <a:r>
              <a:rPr lang="es-MX" sz="2000" dirty="0" smtClean="0">
                <a:solidFill>
                  <a:schemeClr val="tx2">
                    <a:lumMod val="75000"/>
                  </a:schemeClr>
                </a:solidFill>
              </a:rPr>
              <a:t>g</a:t>
            </a:r>
            <a:endParaRPr lang="es-MX" sz="2000" dirty="0">
              <a:solidFill>
                <a:schemeClr val="tx2">
                  <a:lumMod val="75000"/>
                </a:schemeClr>
              </a:solidFill>
            </a:endParaRPr>
          </a:p>
          <a:p>
            <a:r>
              <a:rPr lang="es-MX" sz="2000" dirty="0" smtClean="0">
                <a:solidFill>
                  <a:schemeClr val="tx2">
                    <a:lumMod val="75000"/>
                  </a:schemeClr>
                </a:solidFill>
              </a:rPr>
              <a:t>Los </a:t>
            </a:r>
            <a:r>
              <a:rPr lang="es-MX" sz="2000" dirty="0">
                <a:solidFill>
                  <a:schemeClr val="tx2">
                    <a:lumMod val="75000"/>
                  </a:schemeClr>
                </a:solidFill>
              </a:rPr>
              <a:t>equivalentes gramos se determinan : </a:t>
            </a:r>
          </a:p>
          <a:p>
            <a:r>
              <a:rPr lang="es-MX" sz="2000" dirty="0" err="1" smtClean="0">
                <a:solidFill>
                  <a:schemeClr val="tx2">
                    <a:lumMod val="75000"/>
                  </a:schemeClr>
                </a:solidFill>
              </a:rPr>
              <a:t>Eq</a:t>
            </a:r>
            <a:r>
              <a:rPr lang="es-MX" sz="2000" dirty="0" smtClean="0">
                <a:solidFill>
                  <a:schemeClr val="tx2">
                    <a:lumMod val="75000"/>
                  </a:schemeClr>
                </a:solidFill>
              </a:rPr>
              <a:t>-g </a:t>
            </a:r>
            <a:r>
              <a:rPr lang="es-MX" sz="2000" dirty="0">
                <a:solidFill>
                  <a:schemeClr val="tx2">
                    <a:lumMod val="75000"/>
                  </a:schemeClr>
                </a:solidFill>
              </a:rPr>
              <a:t>= </a:t>
            </a:r>
            <a:r>
              <a:rPr lang="es-MX" sz="2000" u="sng" dirty="0">
                <a:solidFill>
                  <a:schemeClr val="tx2">
                    <a:lumMod val="75000"/>
                  </a:schemeClr>
                </a:solidFill>
              </a:rPr>
              <a:t>Peso Molecular del soluto </a:t>
            </a:r>
          </a:p>
          <a:p>
            <a:pPr marL="0" indent="0">
              <a:buNone/>
            </a:pPr>
            <a:r>
              <a:rPr lang="es-MX" sz="2000" dirty="0" smtClean="0">
                <a:solidFill>
                  <a:schemeClr val="tx2">
                    <a:lumMod val="75000"/>
                  </a:schemeClr>
                </a:solidFill>
              </a:rPr>
              <a:t>                       Carga </a:t>
            </a:r>
            <a:r>
              <a:rPr lang="es-MX" sz="2000" dirty="0">
                <a:solidFill>
                  <a:schemeClr val="tx2">
                    <a:lumMod val="75000"/>
                  </a:schemeClr>
                </a:solidFill>
              </a:rPr>
              <a:t>iónica </a:t>
            </a:r>
          </a:p>
        </p:txBody>
      </p:sp>
    </p:spTree>
    <p:extLst>
      <p:ext uri="{BB962C8B-B14F-4D97-AF65-F5344CB8AC3E}">
        <p14:creationId xmlns:p14="http://schemas.microsoft.com/office/powerpoint/2010/main" val="19773534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51520" y="332657"/>
            <a:ext cx="7772400" cy="504056"/>
          </a:xfrm>
        </p:spPr>
        <p:txBody>
          <a:bodyPr>
            <a:normAutofit fontScale="90000"/>
          </a:bodyPr>
          <a:lstStyle/>
          <a:p>
            <a:r>
              <a:rPr lang="es-ES" sz="3600" dirty="0" smtClean="0">
                <a:solidFill>
                  <a:schemeClr val="tx2">
                    <a:lumMod val="50000"/>
                  </a:schemeClr>
                </a:solidFill>
              </a:rPr>
              <a:t>Objetivos: </a:t>
            </a:r>
            <a:endParaRPr lang="es-MX" sz="3600" dirty="0">
              <a:solidFill>
                <a:schemeClr val="tx2">
                  <a:lumMod val="50000"/>
                </a:schemeClr>
              </a:solidFill>
            </a:endParaRPr>
          </a:p>
        </p:txBody>
      </p:sp>
      <p:sp>
        <p:nvSpPr>
          <p:cNvPr id="3" name="2 Subtítulo"/>
          <p:cNvSpPr>
            <a:spLocks noGrp="1"/>
          </p:cNvSpPr>
          <p:nvPr>
            <p:ph type="subTitle" idx="1"/>
          </p:nvPr>
        </p:nvSpPr>
        <p:spPr>
          <a:xfrm>
            <a:off x="1547664" y="1340768"/>
            <a:ext cx="6840760" cy="4752528"/>
          </a:xfrm>
        </p:spPr>
        <p:txBody>
          <a:bodyPr>
            <a:noAutofit/>
          </a:bodyPr>
          <a:lstStyle/>
          <a:p>
            <a:pPr marL="342900" indent="-342900" algn="l">
              <a:buFont typeface="Wingdings" panose="05000000000000000000" pitchFamily="2" charset="2"/>
              <a:buChar char="v"/>
            </a:pPr>
            <a:r>
              <a:rPr lang="es-MX" sz="2400" dirty="0" smtClean="0">
                <a:solidFill>
                  <a:schemeClr val="tx2">
                    <a:lumMod val="50000"/>
                  </a:schemeClr>
                </a:solidFill>
              </a:rPr>
              <a:t>Caracterizar </a:t>
            </a:r>
            <a:r>
              <a:rPr lang="es-MX" sz="2400" dirty="0">
                <a:solidFill>
                  <a:schemeClr val="tx2">
                    <a:lumMod val="50000"/>
                  </a:schemeClr>
                </a:solidFill>
              </a:rPr>
              <a:t>las disoluciones químicas en función de su </a:t>
            </a:r>
            <a:r>
              <a:rPr lang="es-MX" sz="2400" dirty="0" smtClean="0">
                <a:solidFill>
                  <a:schemeClr val="tx2">
                    <a:lumMod val="50000"/>
                  </a:schemeClr>
                </a:solidFill>
              </a:rPr>
              <a:t>composición.</a:t>
            </a:r>
            <a:endParaRPr lang="es-MX" sz="2400" dirty="0">
              <a:solidFill>
                <a:schemeClr val="tx2">
                  <a:lumMod val="50000"/>
                </a:schemeClr>
              </a:solidFill>
            </a:endParaRPr>
          </a:p>
          <a:p>
            <a:pPr marL="342900" indent="-342900" algn="l">
              <a:buFont typeface="Wingdings" panose="05000000000000000000" pitchFamily="2" charset="2"/>
              <a:buChar char="v"/>
            </a:pPr>
            <a:r>
              <a:rPr lang="es-ES" sz="2400" dirty="0">
                <a:solidFill>
                  <a:schemeClr val="tx2">
                    <a:lumMod val="50000"/>
                  </a:schemeClr>
                </a:solidFill>
              </a:rPr>
              <a:t>Reconocer las unidades utilizadas para expresar la relación soluto-disolvente en una </a:t>
            </a:r>
            <a:r>
              <a:rPr lang="es-ES" sz="2400" dirty="0" smtClean="0">
                <a:solidFill>
                  <a:schemeClr val="tx2">
                    <a:lumMod val="50000"/>
                  </a:schemeClr>
                </a:solidFill>
              </a:rPr>
              <a:t>disolución (</a:t>
            </a:r>
            <a:r>
              <a:rPr lang="es-ES" sz="2400" dirty="0">
                <a:solidFill>
                  <a:schemeClr val="tx2">
                    <a:lumMod val="50000"/>
                  </a:schemeClr>
                </a:solidFill>
              </a:rPr>
              <a:t>porcentual, molar, normal, fracción mol, partes por </a:t>
            </a:r>
            <a:r>
              <a:rPr lang="es-ES" sz="2400" dirty="0" smtClean="0">
                <a:solidFill>
                  <a:schemeClr val="tx2">
                    <a:lumMod val="50000"/>
                  </a:schemeClr>
                </a:solidFill>
              </a:rPr>
              <a:t>millón)</a:t>
            </a:r>
          </a:p>
          <a:p>
            <a:pPr marL="342900" indent="-342900" algn="l">
              <a:buFont typeface="Wingdings" panose="05000000000000000000" pitchFamily="2" charset="2"/>
              <a:buChar char="v"/>
            </a:pPr>
            <a:r>
              <a:rPr lang="es-ES" sz="2400" dirty="0" smtClean="0">
                <a:solidFill>
                  <a:schemeClr val="tx2">
                    <a:lumMod val="50000"/>
                  </a:schemeClr>
                </a:solidFill>
              </a:rPr>
              <a:t>Identificar </a:t>
            </a:r>
            <a:r>
              <a:rPr lang="es-ES" sz="2400" dirty="0">
                <a:solidFill>
                  <a:schemeClr val="tx2">
                    <a:lumMod val="50000"/>
                  </a:schemeClr>
                </a:solidFill>
              </a:rPr>
              <a:t>el proceso de dilución </a:t>
            </a:r>
            <a:endParaRPr lang="es-ES" sz="2400" dirty="0" smtClean="0">
              <a:solidFill>
                <a:schemeClr val="tx2">
                  <a:lumMod val="50000"/>
                </a:schemeClr>
              </a:solidFill>
            </a:endParaRPr>
          </a:p>
          <a:p>
            <a:pPr marL="342900" indent="-342900" algn="l">
              <a:buFont typeface="Wingdings" panose="05000000000000000000" pitchFamily="2" charset="2"/>
              <a:buChar char="v"/>
            </a:pPr>
            <a:r>
              <a:rPr lang="es-ES" sz="2400" dirty="0" smtClean="0">
                <a:solidFill>
                  <a:schemeClr val="tx2">
                    <a:lumMod val="50000"/>
                  </a:schemeClr>
                </a:solidFill>
              </a:rPr>
              <a:t>Realizar </a:t>
            </a:r>
            <a:r>
              <a:rPr lang="es-ES" sz="2400" dirty="0">
                <a:solidFill>
                  <a:schemeClr val="tx2">
                    <a:lumMod val="50000"/>
                  </a:schemeClr>
                </a:solidFill>
              </a:rPr>
              <a:t>cálculos para preparar disoluciones, identificar </a:t>
            </a:r>
            <a:r>
              <a:rPr lang="es-ES" sz="2400" dirty="0" smtClean="0">
                <a:solidFill>
                  <a:schemeClr val="tx2">
                    <a:lumMod val="50000"/>
                  </a:schemeClr>
                </a:solidFill>
              </a:rPr>
              <a:t>solutos</a:t>
            </a:r>
          </a:p>
          <a:p>
            <a:pPr marL="342900" indent="-342900" algn="l">
              <a:buFont typeface="Wingdings" panose="05000000000000000000" pitchFamily="2" charset="2"/>
              <a:buChar char="v"/>
            </a:pPr>
            <a:r>
              <a:rPr lang="es-ES" sz="2400" dirty="0" smtClean="0">
                <a:solidFill>
                  <a:schemeClr val="tx2">
                    <a:lumMod val="50000"/>
                  </a:schemeClr>
                </a:solidFill>
              </a:rPr>
              <a:t>Determinar </a:t>
            </a:r>
            <a:r>
              <a:rPr lang="es-ES" sz="2400" dirty="0">
                <a:solidFill>
                  <a:schemeClr val="tx2">
                    <a:lumMod val="50000"/>
                  </a:schemeClr>
                </a:solidFill>
              </a:rPr>
              <a:t>concentraciones </a:t>
            </a:r>
          </a:p>
        </p:txBody>
      </p:sp>
    </p:spTree>
    <p:extLst>
      <p:ext uri="{BB962C8B-B14F-4D97-AF65-F5344CB8AC3E}">
        <p14:creationId xmlns:p14="http://schemas.microsoft.com/office/powerpoint/2010/main" val="35075690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47664" y="620688"/>
            <a:ext cx="3312368" cy="562074"/>
          </a:xfrm>
        </p:spPr>
        <p:txBody>
          <a:bodyPr>
            <a:normAutofit fontScale="90000"/>
          </a:bodyPr>
          <a:lstStyle/>
          <a:p>
            <a:r>
              <a:rPr lang="es-MX" sz="3600" dirty="0"/>
              <a:t> </a:t>
            </a:r>
            <a:r>
              <a:rPr lang="es-MX" sz="3600" dirty="0" err="1" smtClean="0"/>
              <a:t>molalidad</a:t>
            </a:r>
            <a:r>
              <a:rPr lang="es-MX" sz="3600" dirty="0" smtClean="0"/>
              <a:t> (</a:t>
            </a:r>
            <a:r>
              <a:rPr lang="es-MX" sz="3600" dirty="0"/>
              <a:t>m) </a:t>
            </a:r>
          </a:p>
        </p:txBody>
      </p:sp>
      <p:sp>
        <p:nvSpPr>
          <p:cNvPr id="3" name="2 Marcador de contenido"/>
          <p:cNvSpPr>
            <a:spLocks noGrp="1"/>
          </p:cNvSpPr>
          <p:nvPr>
            <p:ph idx="1"/>
          </p:nvPr>
        </p:nvSpPr>
        <p:spPr>
          <a:xfrm>
            <a:off x="1187624" y="1700808"/>
            <a:ext cx="7499176" cy="4425355"/>
          </a:xfrm>
        </p:spPr>
        <p:txBody>
          <a:bodyPr>
            <a:noAutofit/>
          </a:bodyPr>
          <a:lstStyle/>
          <a:p>
            <a:pPr marL="0" indent="0">
              <a:buNone/>
            </a:pPr>
            <a:r>
              <a:rPr lang="es-MX" sz="2400" dirty="0" smtClean="0">
                <a:solidFill>
                  <a:schemeClr val="tx2">
                    <a:lumMod val="75000"/>
                  </a:schemeClr>
                </a:solidFill>
              </a:rPr>
              <a:t>Es el </a:t>
            </a:r>
            <a:r>
              <a:rPr lang="es-MX" sz="2400" dirty="0">
                <a:solidFill>
                  <a:schemeClr val="tx2">
                    <a:lumMod val="75000"/>
                  </a:schemeClr>
                </a:solidFill>
              </a:rPr>
              <a:t>número </a:t>
            </a:r>
            <a:r>
              <a:rPr lang="es-MX" sz="2400" dirty="0" smtClean="0">
                <a:solidFill>
                  <a:schemeClr val="tx2">
                    <a:lumMod val="75000"/>
                  </a:schemeClr>
                </a:solidFill>
              </a:rPr>
              <a:t>de moles</a:t>
            </a:r>
            <a:r>
              <a:rPr lang="es-MX" sz="2400" dirty="0">
                <a:solidFill>
                  <a:schemeClr val="tx2">
                    <a:lumMod val="75000"/>
                  </a:schemeClr>
                </a:solidFill>
              </a:rPr>
              <a:t>  de soluto que contiene un </a:t>
            </a:r>
            <a:r>
              <a:rPr lang="es-MX" sz="2400" dirty="0" smtClean="0">
                <a:solidFill>
                  <a:schemeClr val="tx2">
                    <a:lumMod val="75000"/>
                  </a:schemeClr>
                </a:solidFill>
              </a:rPr>
              <a:t>kilogramos de solvente. </a:t>
            </a:r>
          </a:p>
          <a:p>
            <a:pPr marL="0" indent="0">
              <a:buNone/>
            </a:pPr>
            <a:r>
              <a:rPr lang="es-ES" sz="2400" dirty="0" smtClean="0">
                <a:solidFill>
                  <a:schemeClr val="tx2">
                    <a:lumMod val="75000"/>
                  </a:schemeClr>
                </a:solidFill>
              </a:rPr>
              <a:t>  m  =   </a:t>
            </a:r>
            <a:r>
              <a:rPr lang="es-ES" sz="2400" u="sng" dirty="0" smtClean="0">
                <a:solidFill>
                  <a:schemeClr val="tx2">
                    <a:lumMod val="75000"/>
                  </a:schemeClr>
                </a:solidFill>
              </a:rPr>
              <a:t>moles de soluto  (n)</a:t>
            </a:r>
            <a:r>
              <a:rPr lang="es-ES" sz="2400" dirty="0" smtClean="0">
                <a:solidFill>
                  <a:schemeClr val="tx2">
                    <a:lumMod val="75000"/>
                  </a:schemeClr>
                </a:solidFill>
              </a:rPr>
              <a:t> 	;    </a:t>
            </a:r>
            <a:endParaRPr lang="es-ES" sz="2400" u="sng" dirty="0" smtClean="0">
              <a:solidFill>
                <a:schemeClr val="tx2">
                  <a:lumMod val="75000"/>
                </a:schemeClr>
              </a:solidFill>
            </a:endParaRPr>
          </a:p>
          <a:p>
            <a:pPr marL="0" indent="0">
              <a:buNone/>
            </a:pPr>
            <a:r>
              <a:rPr lang="es-ES" sz="2400" dirty="0">
                <a:solidFill>
                  <a:schemeClr val="tx2">
                    <a:lumMod val="75000"/>
                  </a:schemeClr>
                </a:solidFill>
              </a:rPr>
              <a:t> </a:t>
            </a:r>
            <a:r>
              <a:rPr lang="es-ES" sz="2400" dirty="0" smtClean="0">
                <a:solidFill>
                  <a:schemeClr val="tx2">
                    <a:lumMod val="75000"/>
                  </a:schemeClr>
                </a:solidFill>
              </a:rPr>
              <a:t>              kg de disolvente</a:t>
            </a:r>
            <a:endParaRPr lang="es-ES" sz="2400" dirty="0">
              <a:solidFill>
                <a:schemeClr val="tx2">
                  <a:lumMod val="75000"/>
                </a:schemeClr>
              </a:solidFill>
            </a:endParaRPr>
          </a:p>
          <a:p>
            <a:pPr marL="0" indent="0">
              <a:buNone/>
            </a:pPr>
            <a:r>
              <a:rPr lang="es-ES" sz="2400" dirty="0">
                <a:solidFill>
                  <a:schemeClr val="tx2">
                    <a:lumMod val="75000"/>
                  </a:schemeClr>
                </a:solidFill>
              </a:rPr>
              <a:t>n </a:t>
            </a:r>
            <a:r>
              <a:rPr lang="es-ES" sz="2400" dirty="0" smtClean="0">
                <a:solidFill>
                  <a:schemeClr val="tx2">
                    <a:lumMod val="75000"/>
                  </a:schemeClr>
                </a:solidFill>
              </a:rPr>
              <a:t>=                </a:t>
            </a:r>
            <a:r>
              <a:rPr lang="es-ES" sz="2400" u="sng" dirty="0" smtClean="0">
                <a:solidFill>
                  <a:schemeClr val="tx2">
                    <a:lumMod val="75000"/>
                  </a:schemeClr>
                </a:solidFill>
              </a:rPr>
              <a:t>masa </a:t>
            </a:r>
            <a:r>
              <a:rPr lang="es-ES" sz="2400" u="sng" dirty="0">
                <a:solidFill>
                  <a:schemeClr val="tx2">
                    <a:lumMod val="75000"/>
                  </a:schemeClr>
                </a:solidFill>
              </a:rPr>
              <a:t>en gramos </a:t>
            </a:r>
            <a:r>
              <a:rPr lang="es-ES" sz="2400" u="sng" dirty="0" smtClean="0">
                <a:solidFill>
                  <a:schemeClr val="tx2">
                    <a:lumMod val="75000"/>
                  </a:schemeClr>
                </a:solidFill>
              </a:rPr>
              <a:t> (g)</a:t>
            </a:r>
          </a:p>
          <a:p>
            <a:pPr marL="0" indent="0">
              <a:buNone/>
            </a:pPr>
            <a:r>
              <a:rPr lang="es-ES" sz="2400" dirty="0" smtClean="0">
                <a:solidFill>
                  <a:schemeClr val="tx2">
                    <a:lumMod val="75000"/>
                  </a:schemeClr>
                </a:solidFill>
              </a:rPr>
              <a:t>          masa </a:t>
            </a:r>
            <a:r>
              <a:rPr lang="es-ES" sz="2400" dirty="0">
                <a:solidFill>
                  <a:schemeClr val="tx2">
                    <a:lumMod val="75000"/>
                  </a:schemeClr>
                </a:solidFill>
              </a:rPr>
              <a:t>molar o peso </a:t>
            </a:r>
            <a:r>
              <a:rPr lang="es-ES" sz="2400" dirty="0" smtClean="0">
                <a:solidFill>
                  <a:schemeClr val="tx2">
                    <a:lumMod val="75000"/>
                  </a:schemeClr>
                </a:solidFill>
              </a:rPr>
              <a:t>molecular(g/mol)</a:t>
            </a:r>
            <a:endParaRPr lang="es-ES" sz="2400" u="sng" dirty="0">
              <a:solidFill>
                <a:schemeClr val="tx2">
                  <a:lumMod val="75000"/>
                </a:schemeClr>
              </a:solidFill>
            </a:endParaRPr>
          </a:p>
          <a:p>
            <a:pPr marL="0" indent="0">
              <a:buNone/>
            </a:pPr>
            <a:r>
              <a:rPr lang="es-MX" sz="2400" dirty="0" smtClean="0">
                <a:solidFill>
                  <a:schemeClr val="tx2">
                    <a:lumMod val="75000"/>
                  </a:schemeClr>
                </a:solidFill>
              </a:rPr>
              <a:t>La </a:t>
            </a:r>
            <a:r>
              <a:rPr lang="es-MX" sz="2400" dirty="0">
                <a:solidFill>
                  <a:schemeClr val="tx2">
                    <a:lumMod val="75000"/>
                  </a:schemeClr>
                </a:solidFill>
              </a:rPr>
              <a:t>principal ventaja de este método de medida respecto a </a:t>
            </a:r>
            <a:r>
              <a:rPr lang="es-MX" sz="2400" dirty="0" smtClean="0">
                <a:solidFill>
                  <a:schemeClr val="tx2">
                    <a:lumMod val="75000"/>
                  </a:schemeClr>
                </a:solidFill>
              </a:rPr>
              <a:t>la molaridad </a:t>
            </a:r>
            <a:r>
              <a:rPr lang="es-MX" sz="2400" dirty="0">
                <a:solidFill>
                  <a:schemeClr val="tx2">
                    <a:lumMod val="75000"/>
                  </a:schemeClr>
                </a:solidFill>
              </a:rPr>
              <a:t>  es que como </a:t>
            </a:r>
            <a:r>
              <a:rPr lang="es-MX" sz="2400" dirty="0" smtClean="0">
                <a:solidFill>
                  <a:schemeClr val="tx2">
                    <a:lumMod val="75000"/>
                  </a:schemeClr>
                </a:solidFill>
              </a:rPr>
              <a:t>el volumen </a:t>
            </a:r>
            <a:r>
              <a:rPr lang="es-MX" sz="2400" dirty="0">
                <a:solidFill>
                  <a:schemeClr val="tx2">
                    <a:lumMod val="75000"/>
                  </a:schemeClr>
                </a:solidFill>
              </a:rPr>
              <a:t>  de una disolución depende de </a:t>
            </a:r>
            <a:r>
              <a:rPr lang="es-MX" sz="2400" dirty="0" smtClean="0">
                <a:solidFill>
                  <a:schemeClr val="tx2">
                    <a:lumMod val="75000"/>
                  </a:schemeClr>
                </a:solidFill>
              </a:rPr>
              <a:t>la temperatura </a:t>
            </a:r>
            <a:r>
              <a:rPr lang="es-MX" sz="2400" dirty="0">
                <a:solidFill>
                  <a:schemeClr val="tx2">
                    <a:lumMod val="75000"/>
                  </a:schemeClr>
                </a:solidFill>
              </a:rPr>
              <a:t> y de la </a:t>
            </a:r>
            <a:r>
              <a:rPr lang="es-MX" sz="2400" dirty="0" smtClean="0">
                <a:solidFill>
                  <a:schemeClr val="tx2">
                    <a:lumMod val="75000"/>
                  </a:schemeClr>
                </a:solidFill>
              </a:rPr>
              <a:t>presión, </a:t>
            </a:r>
            <a:r>
              <a:rPr lang="es-MX" sz="2400" dirty="0">
                <a:solidFill>
                  <a:schemeClr val="tx2">
                    <a:lumMod val="75000"/>
                  </a:schemeClr>
                </a:solidFill>
              </a:rPr>
              <a:t>cuando éstas cambian, el volumen cambia con ellas. </a:t>
            </a:r>
          </a:p>
        </p:txBody>
      </p:sp>
    </p:spTree>
    <p:extLst>
      <p:ext uri="{BB962C8B-B14F-4D97-AF65-F5344CB8AC3E}">
        <p14:creationId xmlns:p14="http://schemas.microsoft.com/office/powerpoint/2010/main" val="2723221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47664" y="692696"/>
            <a:ext cx="3456384" cy="562074"/>
          </a:xfrm>
        </p:spPr>
        <p:txBody>
          <a:bodyPr>
            <a:normAutofit fontScale="90000"/>
          </a:bodyPr>
          <a:lstStyle/>
          <a:p>
            <a:r>
              <a:rPr lang="es-MX" sz="3600" dirty="0"/>
              <a:t> </a:t>
            </a:r>
            <a:r>
              <a:rPr lang="es-MX" sz="3600" dirty="0" err="1" smtClean="0"/>
              <a:t>molalidad</a:t>
            </a:r>
            <a:r>
              <a:rPr lang="es-MX" sz="3600" dirty="0" smtClean="0"/>
              <a:t> (</a:t>
            </a:r>
            <a:r>
              <a:rPr lang="es-MX" sz="3600" dirty="0"/>
              <a:t>m) </a:t>
            </a:r>
          </a:p>
        </p:txBody>
      </p:sp>
      <p:sp>
        <p:nvSpPr>
          <p:cNvPr id="3" name="2 Marcador de contenido"/>
          <p:cNvSpPr>
            <a:spLocks noGrp="1"/>
          </p:cNvSpPr>
          <p:nvPr>
            <p:ph idx="1"/>
          </p:nvPr>
        </p:nvSpPr>
        <p:spPr>
          <a:xfrm>
            <a:off x="1763688" y="1844824"/>
            <a:ext cx="6923112" cy="4281339"/>
          </a:xfrm>
        </p:spPr>
        <p:txBody>
          <a:bodyPr>
            <a:noAutofit/>
          </a:bodyPr>
          <a:lstStyle/>
          <a:p>
            <a:pPr marL="0" indent="0">
              <a:buNone/>
            </a:pPr>
            <a:r>
              <a:rPr lang="es-MX" sz="2400" dirty="0" smtClean="0">
                <a:solidFill>
                  <a:schemeClr val="tx2">
                    <a:lumMod val="75000"/>
                  </a:schemeClr>
                </a:solidFill>
              </a:rPr>
              <a:t>Gracias </a:t>
            </a:r>
            <a:r>
              <a:rPr lang="es-MX" sz="2400" dirty="0">
                <a:solidFill>
                  <a:schemeClr val="tx2">
                    <a:lumMod val="75000"/>
                  </a:schemeClr>
                </a:solidFill>
              </a:rPr>
              <a:t>a que la </a:t>
            </a:r>
            <a:r>
              <a:rPr lang="es-MX" sz="2400" dirty="0" err="1">
                <a:solidFill>
                  <a:schemeClr val="tx2">
                    <a:lumMod val="75000"/>
                  </a:schemeClr>
                </a:solidFill>
              </a:rPr>
              <a:t>molalidad</a:t>
            </a:r>
            <a:r>
              <a:rPr lang="es-MX" sz="2400" dirty="0">
                <a:solidFill>
                  <a:schemeClr val="tx2">
                    <a:lumMod val="75000"/>
                  </a:schemeClr>
                </a:solidFill>
              </a:rPr>
              <a:t> no está en función del volumen, es independiente de la temperatura y la presión, y puede medirse con mayor precisión.</a:t>
            </a:r>
          </a:p>
          <a:p>
            <a:pPr marL="0" indent="0">
              <a:buNone/>
            </a:pPr>
            <a:r>
              <a:rPr lang="es-MX" sz="2400" dirty="0">
                <a:solidFill>
                  <a:schemeClr val="tx2">
                    <a:lumMod val="75000"/>
                  </a:schemeClr>
                </a:solidFill>
              </a:rPr>
              <a:t>Es menos empleada que la molaridad pero igual de importante.</a:t>
            </a:r>
          </a:p>
        </p:txBody>
      </p:sp>
    </p:spTree>
    <p:extLst>
      <p:ext uri="{BB962C8B-B14F-4D97-AF65-F5344CB8AC3E}">
        <p14:creationId xmlns:p14="http://schemas.microsoft.com/office/powerpoint/2010/main" val="27247068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499992" y="274638"/>
            <a:ext cx="4186808" cy="778098"/>
          </a:xfrm>
        </p:spPr>
        <p:txBody>
          <a:bodyPr/>
          <a:lstStyle/>
          <a:p>
            <a:r>
              <a:rPr lang="es-ES" sz="3600" dirty="0" smtClean="0"/>
              <a:t>Formalidad (F)</a:t>
            </a:r>
            <a:endParaRPr lang="es-MX" sz="3600" dirty="0"/>
          </a:p>
        </p:txBody>
      </p:sp>
      <p:sp>
        <p:nvSpPr>
          <p:cNvPr id="3" name="2 Marcador de contenido"/>
          <p:cNvSpPr>
            <a:spLocks noGrp="1"/>
          </p:cNvSpPr>
          <p:nvPr>
            <p:ph idx="1"/>
          </p:nvPr>
        </p:nvSpPr>
        <p:spPr>
          <a:xfrm>
            <a:off x="467544" y="1124744"/>
            <a:ext cx="8229600" cy="5112568"/>
          </a:xfrm>
        </p:spPr>
        <p:txBody>
          <a:bodyPr>
            <a:noAutofit/>
          </a:bodyPr>
          <a:lstStyle/>
          <a:p>
            <a:r>
              <a:rPr lang="es-MX" sz="2300" dirty="0">
                <a:solidFill>
                  <a:schemeClr val="tx2">
                    <a:lumMod val="75000"/>
                  </a:schemeClr>
                </a:solidFill>
              </a:rPr>
              <a:t>Una solución uno formal (1 F) </a:t>
            </a:r>
            <a:r>
              <a:rPr lang="es-MX" sz="2300" dirty="0" smtClean="0">
                <a:solidFill>
                  <a:schemeClr val="tx2">
                    <a:lumMod val="75000"/>
                  </a:schemeClr>
                </a:solidFill>
              </a:rPr>
              <a:t>se </a:t>
            </a:r>
            <a:r>
              <a:rPr lang="es-MX" sz="2300" dirty="0">
                <a:solidFill>
                  <a:schemeClr val="tx2">
                    <a:lumMod val="75000"/>
                  </a:schemeClr>
                </a:solidFill>
              </a:rPr>
              <a:t>prepara disolviendo un peso de la </a:t>
            </a:r>
            <a:r>
              <a:rPr lang="es-MX" sz="2300" dirty="0" smtClean="0">
                <a:solidFill>
                  <a:schemeClr val="tx2">
                    <a:lumMod val="75000"/>
                  </a:schemeClr>
                </a:solidFill>
              </a:rPr>
              <a:t>fórmula</a:t>
            </a:r>
            <a:r>
              <a:rPr lang="es-MX" sz="2300" dirty="0">
                <a:solidFill>
                  <a:schemeClr val="tx2">
                    <a:lumMod val="75000"/>
                  </a:schemeClr>
                </a:solidFill>
              </a:rPr>
              <a:t>, en </a:t>
            </a:r>
            <a:r>
              <a:rPr lang="es-MX" sz="2300" dirty="0" smtClean="0">
                <a:solidFill>
                  <a:schemeClr val="tx2">
                    <a:lumMod val="75000"/>
                  </a:schemeClr>
                </a:solidFill>
              </a:rPr>
              <a:t>gramos </a:t>
            </a:r>
            <a:r>
              <a:rPr lang="es-MX" sz="2300" dirty="0">
                <a:solidFill>
                  <a:schemeClr val="tx2">
                    <a:lumMod val="75000"/>
                  </a:schemeClr>
                </a:solidFill>
              </a:rPr>
              <a:t>de una sustancia </a:t>
            </a:r>
            <a:r>
              <a:rPr lang="es-MX" sz="2300" dirty="0" smtClean="0">
                <a:solidFill>
                  <a:schemeClr val="tx2">
                    <a:lumMod val="75000"/>
                  </a:schemeClr>
                </a:solidFill>
              </a:rPr>
              <a:t>en solvente </a:t>
            </a:r>
            <a:r>
              <a:rPr lang="es-MX" sz="2300" dirty="0">
                <a:solidFill>
                  <a:schemeClr val="tx2">
                    <a:lumMod val="75000"/>
                  </a:schemeClr>
                </a:solidFill>
              </a:rPr>
              <a:t>y diluyendo </a:t>
            </a:r>
            <a:r>
              <a:rPr lang="es-MX" sz="2300" dirty="0" smtClean="0">
                <a:solidFill>
                  <a:schemeClr val="tx2">
                    <a:lumMod val="75000"/>
                  </a:schemeClr>
                </a:solidFill>
              </a:rPr>
              <a:t>a 1 </a:t>
            </a:r>
            <a:r>
              <a:rPr lang="es-MX" sz="2300" dirty="0">
                <a:solidFill>
                  <a:schemeClr val="tx2">
                    <a:lumMod val="75000"/>
                  </a:schemeClr>
                </a:solidFill>
              </a:rPr>
              <a:t>litro. El término formal es relativamente nuevo; puede aplicarse a soluciones de todos los compuestos iónicos o de otra índole y es el término apropiado para expresar las concentraciones de </a:t>
            </a:r>
            <a:r>
              <a:rPr lang="es-MX" sz="2300" dirty="0" smtClean="0">
                <a:solidFill>
                  <a:schemeClr val="tx2">
                    <a:lumMod val="75000"/>
                  </a:schemeClr>
                </a:solidFill>
              </a:rPr>
              <a:t>sustancias </a:t>
            </a:r>
            <a:r>
              <a:rPr lang="es-MX" sz="2300" dirty="0">
                <a:solidFill>
                  <a:schemeClr val="tx2">
                    <a:lumMod val="75000"/>
                  </a:schemeClr>
                </a:solidFill>
              </a:rPr>
              <a:t>como las </a:t>
            </a:r>
            <a:r>
              <a:rPr lang="es-MX" sz="2300" dirty="0" smtClean="0">
                <a:solidFill>
                  <a:schemeClr val="tx2">
                    <a:lumMod val="75000"/>
                  </a:schemeClr>
                </a:solidFill>
              </a:rPr>
              <a:t>sales</a:t>
            </a:r>
            <a:endParaRPr lang="es-MX" sz="2300" dirty="0">
              <a:solidFill>
                <a:schemeClr val="tx2">
                  <a:lumMod val="75000"/>
                </a:schemeClr>
              </a:solidFill>
            </a:endParaRPr>
          </a:p>
        </p:txBody>
      </p:sp>
    </p:spTree>
    <p:extLst>
      <p:ext uri="{BB962C8B-B14F-4D97-AF65-F5344CB8AC3E}">
        <p14:creationId xmlns:p14="http://schemas.microsoft.com/office/powerpoint/2010/main" val="35549679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63688" y="692696"/>
            <a:ext cx="4186808" cy="778098"/>
          </a:xfrm>
        </p:spPr>
        <p:txBody>
          <a:bodyPr/>
          <a:lstStyle/>
          <a:p>
            <a:r>
              <a:rPr lang="es-ES" sz="3600" dirty="0" smtClean="0"/>
              <a:t>Formalidad (F)</a:t>
            </a:r>
            <a:endParaRPr lang="es-MX" sz="3600" dirty="0"/>
          </a:p>
        </p:txBody>
      </p:sp>
      <p:sp>
        <p:nvSpPr>
          <p:cNvPr id="3" name="2 Marcador de contenido"/>
          <p:cNvSpPr>
            <a:spLocks noGrp="1"/>
          </p:cNvSpPr>
          <p:nvPr>
            <p:ph idx="1"/>
          </p:nvPr>
        </p:nvSpPr>
        <p:spPr>
          <a:xfrm>
            <a:off x="467544" y="2204864"/>
            <a:ext cx="8229600" cy="4032448"/>
          </a:xfrm>
        </p:spPr>
        <p:txBody>
          <a:bodyPr>
            <a:noAutofit/>
          </a:bodyPr>
          <a:lstStyle/>
          <a:p>
            <a:r>
              <a:rPr lang="es-MX" sz="2300" dirty="0" smtClean="0">
                <a:solidFill>
                  <a:schemeClr val="tx2">
                    <a:lumMod val="75000"/>
                  </a:schemeClr>
                </a:solidFill>
              </a:rPr>
              <a:t>El término formal debe aplicarse </a:t>
            </a:r>
            <a:r>
              <a:rPr lang="es-MX" sz="2300" dirty="0">
                <a:solidFill>
                  <a:schemeClr val="tx2">
                    <a:lumMod val="75000"/>
                  </a:schemeClr>
                </a:solidFill>
              </a:rPr>
              <a:t>para designar la </a:t>
            </a:r>
            <a:r>
              <a:rPr lang="es-MX" sz="2300" b="1" dirty="0">
                <a:solidFill>
                  <a:srgbClr val="FF0000"/>
                </a:solidFill>
              </a:rPr>
              <a:t>concentración de moléculas en solución </a:t>
            </a:r>
            <a:r>
              <a:rPr lang="es-MX" sz="2300" dirty="0">
                <a:solidFill>
                  <a:schemeClr val="tx2">
                    <a:lumMod val="75000"/>
                  </a:schemeClr>
                </a:solidFill>
              </a:rPr>
              <a:t>y no debe ser aplicado a soluciones de sustancias que están en gran parte en forma de iones de solución. No obstante, el uso </a:t>
            </a:r>
            <a:r>
              <a:rPr lang="es-MX" sz="2300" dirty="0" smtClean="0">
                <a:solidFill>
                  <a:schemeClr val="tx2">
                    <a:lumMod val="75000"/>
                  </a:schemeClr>
                </a:solidFill>
              </a:rPr>
              <a:t>ha </a:t>
            </a:r>
            <a:r>
              <a:rPr lang="es-MX" sz="2300" dirty="0">
                <a:solidFill>
                  <a:schemeClr val="tx2">
                    <a:lumMod val="75000"/>
                  </a:schemeClr>
                </a:solidFill>
              </a:rPr>
              <a:t>establecido que las concentraciones de iones y de sustancias iónicas, así como de compuestos moleculares, se designen en términos de molaridad, a menos que por una razón especifica se requiera el uso del termino </a:t>
            </a:r>
            <a:r>
              <a:rPr lang="es-MX" sz="2300" i="1" dirty="0">
                <a:solidFill>
                  <a:schemeClr val="tx2">
                    <a:lumMod val="75000"/>
                  </a:schemeClr>
                </a:solidFill>
              </a:rPr>
              <a:t>formal</a:t>
            </a:r>
            <a:r>
              <a:rPr lang="es-MX" sz="2300" i="1" dirty="0" smtClean="0">
                <a:solidFill>
                  <a:schemeClr val="tx2">
                    <a:lumMod val="75000"/>
                  </a:schemeClr>
                </a:solidFill>
              </a:rPr>
              <a:t>. </a:t>
            </a:r>
          </a:p>
          <a:p>
            <a:r>
              <a:rPr lang="es-ES" sz="2300" dirty="0" smtClean="0">
                <a:solidFill>
                  <a:schemeClr val="tx2">
                    <a:lumMod val="75000"/>
                  </a:schemeClr>
                </a:solidFill>
              </a:rPr>
              <a:t>F = </a:t>
            </a:r>
            <a:r>
              <a:rPr lang="es-ES" sz="2300" u="sng" dirty="0" smtClean="0">
                <a:solidFill>
                  <a:schemeClr val="tx2">
                    <a:lumMod val="75000"/>
                  </a:schemeClr>
                </a:solidFill>
              </a:rPr>
              <a:t>PFG</a:t>
            </a:r>
            <a:r>
              <a:rPr lang="es-ES" sz="2300" dirty="0" smtClean="0">
                <a:solidFill>
                  <a:schemeClr val="tx2">
                    <a:lumMod val="75000"/>
                  </a:schemeClr>
                </a:solidFill>
              </a:rPr>
              <a:t>                                                                                                    		V</a:t>
            </a:r>
            <a:endParaRPr lang="es-MX" sz="2300" dirty="0">
              <a:solidFill>
                <a:schemeClr val="tx2">
                  <a:lumMod val="75000"/>
                </a:schemeClr>
              </a:solidFill>
            </a:endParaRPr>
          </a:p>
        </p:txBody>
      </p:sp>
    </p:spTree>
    <p:extLst>
      <p:ext uri="{BB962C8B-B14F-4D97-AF65-F5344CB8AC3E}">
        <p14:creationId xmlns:p14="http://schemas.microsoft.com/office/powerpoint/2010/main" val="14907174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24128" y="274638"/>
            <a:ext cx="2962672" cy="778098"/>
          </a:xfrm>
        </p:spPr>
        <p:txBody>
          <a:bodyPr/>
          <a:lstStyle/>
          <a:p>
            <a:r>
              <a:rPr lang="es-ES" sz="3600" dirty="0" smtClean="0"/>
              <a:t>Ejercicios </a:t>
            </a:r>
            <a:endParaRPr lang="es-MX" sz="3600" dirty="0"/>
          </a:p>
        </p:txBody>
      </p:sp>
      <p:sp>
        <p:nvSpPr>
          <p:cNvPr id="3" name="2 Marcador de contenido"/>
          <p:cNvSpPr>
            <a:spLocks noGrp="1"/>
          </p:cNvSpPr>
          <p:nvPr>
            <p:ph idx="1"/>
          </p:nvPr>
        </p:nvSpPr>
        <p:spPr>
          <a:xfrm>
            <a:off x="1259632" y="980729"/>
            <a:ext cx="7437512" cy="4680519"/>
          </a:xfrm>
        </p:spPr>
        <p:txBody>
          <a:bodyPr>
            <a:noAutofit/>
          </a:bodyPr>
          <a:lstStyle/>
          <a:p>
            <a:pPr marL="0" indent="0">
              <a:buNone/>
            </a:pPr>
            <a:r>
              <a:rPr lang="es-MX" sz="2000" dirty="0" smtClean="0">
                <a:solidFill>
                  <a:schemeClr val="tx2">
                    <a:lumMod val="75000"/>
                  </a:schemeClr>
                </a:solidFill>
              </a:rPr>
              <a:t>¿Cuántos </a:t>
            </a:r>
            <a:r>
              <a:rPr lang="es-MX" sz="2000" dirty="0">
                <a:solidFill>
                  <a:schemeClr val="tx2">
                    <a:lumMod val="75000"/>
                  </a:schemeClr>
                </a:solidFill>
              </a:rPr>
              <a:t>gramos se necesitan para preparar </a:t>
            </a:r>
            <a:r>
              <a:rPr lang="es-MX" sz="2000" dirty="0" smtClean="0">
                <a:solidFill>
                  <a:schemeClr val="tx2">
                    <a:lumMod val="75000"/>
                  </a:schemeClr>
                </a:solidFill>
              </a:rPr>
              <a:t>un litro de una disolución </a:t>
            </a:r>
            <a:r>
              <a:rPr lang="es-MX" sz="2000" dirty="0">
                <a:solidFill>
                  <a:schemeClr val="tx2">
                    <a:lumMod val="75000"/>
                  </a:schemeClr>
                </a:solidFill>
              </a:rPr>
              <a:t>1.5 N de </a:t>
            </a:r>
            <a:r>
              <a:rPr lang="es-MX" sz="2000" dirty="0" err="1">
                <a:solidFill>
                  <a:schemeClr val="tx2">
                    <a:lumMod val="75000"/>
                  </a:schemeClr>
                </a:solidFill>
              </a:rPr>
              <a:t>NaOH</a:t>
            </a:r>
            <a:r>
              <a:rPr lang="es-MX" sz="2000" dirty="0">
                <a:solidFill>
                  <a:schemeClr val="tx2">
                    <a:lumMod val="75000"/>
                  </a:schemeClr>
                </a:solidFill>
              </a:rPr>
              <a:t>? </a:t>
            </a:r>
            <a:endParaRPr lang="es-MX" sz="2000" dirty="0" smtClean="0">
              <a:solidFill>
                <a:schemeClr val="tx2">
                  <a:lumMod val="75000"/>
                </a:schemeClr>
              </a:solidFill>
            </a:endParaRPr>
          </a:p>
          <a:p>
            <a:pPr marL="0" indent="0">
              <a:buNone/>
            </a:pPr>
            <a:r>
              <a:rPr lang="es-ES" sz="2000" dirty="0" smtClean="0">
                <a:solidFill>
                  <a:schemeClr val="tx2">
                    <a:lumMod val="50000"/>
                  </a:schemeClr>
                </a:solidFill>
              </a:rPr>
              <a:t>Respuesta: 60 g</a:t>
            </a:r>
          </a:p>
          <a:p>
            <a:pPr marL="0" indent="0">
              <a:buNone/>
            </a:pPr>
            <a:r>
              <a:rPr lang="es-ES" sz="2000" dirty="0" smtClean="0">
                <a:solidFill>
                  <a:schemeClr val="tx2">
                    <a:lumMod val="75000"/>
                  </a:schemeClr>
                </a:solidFill>
              </a:rPr>
              <a:t>Una muestra de cloruro de sodio que pesa 0.0678 g se coloca en un matraz volumétrico de 25 mL y se afora con agua destilada ¿Cuál es la molaridad de la disolución resultante?</a:t>
            </a:r>
          </a:p>
          <a:p>
            <a:pPr marL="0" indent="0">
              <a:buNone/>
            </a:pPr>
            <a:r>
              <a:rPr lang="es-MX" sz="2000" dirty="0" smtClean="0">
                <a:solidFill>
                  <a:schemeClr val="tx2">
                    <a:lumMod val="50000"/>
                  </a:schemeClr>
                </a:solidFill>
              </a:rPr>
              <a:t>Respuesta: 0.046M</a:t>
            </a:r>
          </a:p>
          <a:p>
            <a:pPr marL="0" indent="0">
              <a:buNone/>
            </a:pPr>
            <a:r>
              <a:rPr lang="es-MX" sz="2000" dirty="0" smtClean="0">
                <a:solidFill>
                  <a:schemeClr val="tx2">
                    <a:lumMod val="75000"/>
                  </a:schemeClr>
                </a:solidFill>
              </a:rPr>
              <a:t>¿</a:t>
            </a:r>
            <a:r>
              <a:rPr lang="es-MX" sz="2000" dirty="0">
                <a:solidFill>
                  <a:schemeClr val="tx2">
                    <a:lumMod val="75000"/>
                  </a:schemeClr>
                </a:solidFill>
              </a:rPr>
              <a:t>Cuántos moles de cloruro de sodio deben colocarse en un matraz volumétrico de 50mL para obtener una disolución 0.15 M de </a:t>
            </a:r>
            <a:r>
              <a:rPr lang="es-MX" sz="2000" dirty="0" err="1" smtClean="0">
                <a:solidFill>
                  <a:schemeClr val="tx2">
                    <a:lumMod val="75000"/>
                  </a:schemeClr>
                </a:solidFill>
              </a:rPr>
              <a:t>NaCl</a:t>
            </a:r>
            <a:r>
              <a:rPr lang="es-MX" sz="2000" dirty="0">
                <a:solidFill>
                  <a:schemeClr val="tx2">
                    <a:lumMod val="75000"/>
                  </a:schemeClr>
                </a:solidFill>
              </a:rPr>
              <a:t>? ¿A cuántos gramos de cloruro de sodio </a:t>
            </a:r>
            <a:r>
              <a:rPr lang="es-MX" sz="2000" dirty="0" err="1" smtClean="0">
                <a:solidFill>
                  <a:schemeClr val="tx2">
                    <a:lumMod val="75000"/>
                  </a:schemeClr>
                </a:solidFill>
              </a:rPr>
              <a:t>equivalen?</a:t>
            </a:r>
            <a:r>
              <a:rPr lang="es-MX" sz="2000" dirty="0" err="1" smtClean="0">
                <a:solidFill>
                  <a:schemeClr val="bg2"/>
                </a:solidFill>
              </a:rPr>
              <a:t>M</a:t>
            </a:r>
            <a:r>
              <a:rPr lang="es-MX" sz="2000" dirty="0" smtClean="0">
                <a:solidFill>
                  <a:schemeClr val="bg2"/>
                </a:solidFill>
              </a:rPr>
              <a:t>= n/</a:t>
            </a:r>
          </a:p>
          <a:p>
            <a:pPr marL="0" indent="0">
              <a:buNone/>
            </a:pPr>
            <a:r>
              <a:rPr lang="es-MX" sz="2000" dirty="0" smtClean="0">
                <a:solidFill>
                  <a:schemeClr val="tx2">
                    <a:lumMod val="50000"/>
                  </a:schemeClr>
                </a:solidFill>
              </a:rPr>
              <a:t>n= m/PM 	m= (n) (PM)= 0.075X58.48= 0.4386g</a:t>
            </a:r>
            <a:endParaRPr lang="es-MX" sz="2000" dirty="0">
              <a:solidFill>
                <a:schemeClr val="tx2">
                  <a:lumMod val="50000"/>
                </a:schemeClr>
              </a:solidFill>
            </a:endParaRPr>
          </a:p>
        </p:txBody>
      </p:sp>
    </p:spTree>
    <p:extLst>
      <p:ext uri="{BB962C8B-B14F-4D97-AF65-F5344CB8AC3E}">
        <p14:creationId xmlns:p14="http://schemas.microsoft.com/office/powerpoint/2010/main" val="15717422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59632" y="548680"/>
            <a:ext cx="6840760" cy="792088"/>
          </a:xfrm>
        </p:spPr>
        <p:txBody>
          <a:bodyPr>
            <a:normAutofit/>
          </a:bodyPr>
          <a:lstStyle/>
          <a:p>
            <a:r>
              <a:rPr lang="es-MX" sz="3600" dirty="0"/>
              <a:t>Porcentaje en </a:t>
            </a:r>
            <a:r>
              <a:rPr lang="es-MX" sz="3600" dirty="0" smtClean="0"/>
              <a:t>masa (% m/m)</a:t>
            </a:r>
            <a:endParaRPr lang="es-MX" sz="3600" dirty="0"/>
          </a:p>
        </p:txBody>
      </p:sp>
      <p:sp>
        <p:nvSpPr>
          <p:cNvPr id="3" name="2 Marcador de contenido"/>
          <p:cNvSpPr>
            <a:spLocks noGrp="1"/>
          </p:cNvSpPr>
          <p:nvPr>
            <p:ph idx="1"/>
          </p:nvPr>
        </p:nvSpPr>
        <p:spPr/>
        <p:txBody>
          <a:bodyPr>
            <a:normAutofit fontScale="92500" lnSpcReduction="20000"/>
          </a:bodyPr>
          <a:lstStyle/>
          <a:p>
            <a:r>
              <a:rPr lang="es-MX" sz="2800" dirty="0" smtClean="0">
                <a:solidFill>
                  <a:schemeClr val="tx2">
                    <a:lumMod val="75000"/>
                  </a:schemeClr>
                </a:solidFill>
              </a:rPr>
              <a:t>Es </a:t>
            </a:r>
            <a:r>
              <a:rPr lang="es-MX" sz="2800" dirty="0">
                <a:solidFill>
                  <a:schemeClr val="tx2">
                    <a:lumMod val="75000"/>
                  </a:schemeClr>
                </a:solidFill>
              </a:rPr>
              <a:t>la masa del soluto por cada cien partes de </a:t>
            </a:r>
            <a:r>
              <a:rPr lang="es-MX" sz="2800" dirty="0" smtClean="0">
                <a:solidFill>
                  <a:schemeClr val="tx2">
                    <a:lumMod val="75000"/>
                  </a:schemeClr>
                </a:solidFill>
              </a:rPr>
              <a:t>disolución</a:t>
            </a:r>
            <a:r>
              <a:rPr lang="es-MX" sz="2800" dirty="0">
                <a:solidFill>
                  <a:schemeClr val="tx2">
                    <a:lumMod val="75000"/>
                  </a:schemeClr>
                </a:solidFill>
              </a:rPr>
              <a:t>. </a:t>
            </a:r>
            <a:endParaRPr lang="es-MX" sz="2800" dirty="0" smtClean="0">
              <a:solidFill>
                <a:schemeClr val="tx2">
                  <a:lumMod val="75000"/>
                </a:schemeClr>
              </a:solidFill>
            </a:endParaRPr>
          </a:p>
          <a:p>
            <a:r>
              <a:rPr lang="es-MX" sz="2800" dirty="0" smtClean="0">
                <a:solidFill>
                  <a:schemeClr val="tx2">
                    <a:lumMod val="75000"/>
                  </a:schemeClr>
                </a:solidFill>
              </a:rPr>
              <a:t>El </a:t>
            </a:r>
            <a:r>
              <a:rPr lang="es-MX" sz="2800" dirty="0">
                <a:solidFill>
                  <a:schemeClr val="tx2">
                    <a:lumMod val="75000"/>
                  </a:schemeClr>
                </a:solidFill>
              </a:rPr>
              <a:t>porcentaje en masa se define como los gramos de soluto (sustancia que se disuelve) por cada 100 gramos de disolución</a:t>
            </a:r>
            <a:r>
              <a:rPr lang="es-MX" sz="2800" dirty="0" smtClean="0">
                <a:solidFill>
                  <a:schemeClr val="tx2">
                    <a:lumMod val="75000"/>
                  </a:schemeClr>
                </a:solidFill>
              </a:rPr>
              <a:t>:</a:t>
            </a:r>
          </a:p>
          <a:p>
            <a:r>
              <a:rPr lang="es-ES" sz="2800" dirty="0" smtClean="0">
                <a:solidFill>
                  <a:schemeClr val="tx2">
                    <a:lumMod val="75000"/>
                  </a:schemeClr>
                </a:solidFill>
              </a:rPr>
              <a:t>Fórmula </a:t>
            </a:r>
          </a:p>
          <a:p>
            <a:r>
              <a:rPr lang="es-ES" sz="2800" dirty="0" smtClean="0">
                <a:solidFill>
                  <a:schemeClr val="tx2">
                    <a:lumMod val="75000"/>
                  </a:schemeClr>
                </a:solidFill>
              </a:rPr>
              <a:t>% masa = </a:t>
            </a:r>
            <a:r>
              <a:rPr lang="es-ES" sz="2800" u="sng" dirty="0" smtClean="0">
                <a:solidFill>
                  <a:schemeClr val="tx2">
                    <a:lumMod val="75000"/>
                  </a:schemeClr>
                </a:solidFill>
              </a:rPr>
              <a:t>masa de soluto X 100</a:t>
            </a:r>
          </a:p>
          <a:p>
            <a:pPr marL="0" indent="0">
              <a:buNone/>
            </a:pPr>
            <a:r>
              <a:rPr lang="es-ES" sz="2800" dirty="0">
                <a:solidFill>
                  <a:schemeClr val="tx2">
                    <a:lumMod val="75000"/>
                  </a:schemeClr>
                </a:solidFill>
              </a:rPr>
              <a:t> </a:t>
            </a:r>
            <a:r>
              <a:rPr lang="es-ES" sz="2800" dirty="0" smtClean="0">
                <a:solidFill>
                  <a:schemeClr val="tx2">
                    <a:lumMod val="75000"/>
                  </a:schemeClr>
                </a:solidFill>
              </a:rPr>
              <a:t>                     masa de disolución</a:t>
            </a:r>
            <a:endParaRPr lang="es-ES" sz="2800" dirty="0">
              <a:solidFill>
                <a:schemeClr val="tx2">
                  <a:lumMod val="75000"/>
                </a:schemeClr>
              </a:solidFill>
            </a:endParaRPr>
          </a:p>
        </p:txBody>
      </p:sp>
    </p:spTree>
    <p:extLst>
      <p:ext uri="{BB962C8B-B14F-4D97-AF65-F5344CB8AC3E}">
        <p14:creationId xmlns:p14="http://schemas.microsoft.com/office/powerpoint/2010/main" val="6201543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700808"/>
            <a:ext cx="8229600" cy="4032447"/>
          </a:xfrm>
        </p:spPr>
        <p:txBody>
          <a:bodyPr>
            <a:noAutofit/>
          </a:bodyPr>
          <a:lstStyle/>
          <a:p>
            <a:pPr marL="0" indent="0">
              <a:buNone/>
            </a:pPr>
            <a:r>
              <a:rPr lang="es-MX" sz="2600" dirty="0">
                <a:solidFill>
                  <a:schemeClr val="tx2">
                    <a:lumMod val="75000"/>
                  </a:schemeClr>
                </a:solidFill>
              </a:rPr>
              <a:t>Por ejemplo: una disolución al 10% de azúcar en agua contiene:</a:t>
            </a:r>
          </a:p>
          <a:p>
            <a:pPr marL="0" indent="0">
              <a:buNone/>
            </a:pPr>
            <a:r>
              <a:rPr lang="es-MX" sz="2600" dirty="0">
                <a:solidFill>
                  <a:schemeClr val="tx2">
                    <a:lumMod val="75000"/>
                  </a:schemeClr>
                </a:solidFill>
              </a:rPr>
              <a:t>• 10g de azúcar (soluto) </a:t>
            </a:r>
            <a:br>
              <a:rPr lang="es-MX" sz="2600" dirty="0">
                <a:solidFill>
                  <a:schemeClr val="tx2">
                    <a:lumMod val="75000"/>
                  </a:schemeClr>
                </a:solidFill>
              </a:rPr>
            </a:br>
            <a:r>
              <a:rPr lang="es-MX" sz="2600" dirty="0">
                <a:solidFill>
                  <a:schemeClr val="tx2">
                    <a:lumMod val="75000"/>
                  </a:schemeClr>
                </a:solidFill>
              </a:rPr>
              <a:t>• 100 gramos de disolución (soluto = 10 g de azúcar + disolvente = 90g de agua</a:t>
            </a:r>
            <a:r>
              <a:rPr lang="es-MX" sz="2600" dirty="0" smtClean="0">
                <a:solidFill>
                  <a:schemeClr val="tx2">
                    <a:lumMod val="75000"/>
                  </a:schemeClr>
                </a:solidFill>
              </a:rPr>
              <a:t>)</a:t>
            </a:r>
          </a:p>
        </p:txBody>
      </p:sp>
    </p:spTree>
    <p:extLst>
      <p:ext uri="{BB962C8B-B14F-4D97-AF65-F5344CB8AC3E}">
        <p14:creationId xmlns:p14="http://schemas.microsoft.com/office/powerpoint/2010/main" val="4337824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619672" y="908720"/>
            <a:ext cx="7067128" cy="4824535"/>
          </a:xfrm>
        </p:spPr>
        <p:txBody>
          <a:bodyPr>
            <a:noAutofit/>
          </a:bodyPr>
          <a:lstStyle/>
          <a:p>
            <a:endParaRPr lang="es-ES" sz="2600" dirty="0">
              <a:solidFill>
                <a:schemeClr val="tx2">
                  <a:lumMod val="75000"/>
                </a:schemeClr>
              </a:solidFill>
            </a:endParaRPr>
          </a:p>
          <a:p>
            <a:pPr marL="0" indent="0">
              <a:buNone/>
            </a:pPr>
            <a:r>
              <a:rPr lang="es-ES" sz="2600" dirty="0">
                <a:solidFill>
                  <a:schemeClr val="tx2">
                    <a:lumMod val="75000"/>
                  </a:schemeClr>
                </a:solidFill>
              </a:rPr>
              <a:t>Ejercicio: </a:t>
            </a:r>
          </a:p>
          <a:p>
            <a:pPr marL="0" indent="0">
              <a:buNone/>
            </a:pPr>
            <a:r>
              <a:rPr lang="es-ES" sz="2600" dirty="0" smtClean="0">
                <a:solidFill>
                  <a:schemeClr val="tx2">
                    <a:lumMod val="75000"/>
                  </a:schemeClr>
                </a:solidFill>
              </a:rPr>
              <a:t>Algunos </a:t>
            </a:r>
            <a:r>
              <a:rPr lang="es-ES" sz="2600" dirty="0">
                <a:solidFill>
                  <a:schemeClr val="tx2">
                    <a:lumMod val="75000"/>
                  </a:schemeClr>
                </a:solidFill>
              </a:rPr>
              <a:t>refrescos contienen 11% en masa de azúcar. Determina los gramos de azúcar que contiene un refresco con </a:t>
            </a:r>
            <a:r>
              <a:rPr lang="es-ES" sz="2600" dirty="0" smtClean="0">
                <a:solidFill>
                  <a:schemeClr val="tx2">
                    <a:lumMod val="75000"/>
                  </a:schemeClr>
                </a:solidFill>
              </a:rPr>
              <a:t>600 </a:t>
            </a:r>
            <a:r>
              <a:rPr lang="es-ES" sz="2600" dirty="0">
                <a:solidFill>
                  <a:schemeClr val="tx2">
                    <a:lumMod val="75000"/>
                  </a:schemeClr>
                </a:solidFill>
              </a:rPr>
              <a:t>gramos de disolución</a:t>
            </a:r>
            <a:r>
              <a:rPr lang="es-ES" sz="2600" dirty="0" smtClean="0">
                <a:solidFill>
                  <a:schemeClr val="tx2">
                    <a:lumMod val="75000"/>
                  </a:schemeClr>
                </a:solidFill>
              </a:rPr>
              <a:t>.</a:t>
            </a:r>
          </a:p>
          <a:p>
            <a:pPr marL="0" indent="0">
              <a:buNone/>
            </a:pPr>
            <a:r>
              <a:rPr lang="es-MX" sz="2600" dirty="0">
                <a:solidFill>
                  <a:schemeClr val="tx2">
                    <a:lumMod val="75000"/>
                  </a:schemeClr>
                </a:solidFill>
              </a:rPr>
              <a:t>Para preparar 500 </a:t>
            </a:r>
            <a:r>
              <a:rPr lang="es-MX" sz="2600" dirty="0" smtClean="0">
                <a:solidFill>
                  <a:schemeClr val="tx2">
                    <a:lumMod val="75000"/>
                  </a:schemeClr>
                </a:solidFill>
              </a:rPr>
              <a:t>g de </a:t>
            </a:r>
            <a:r>
              <a:rPr lang="es-MX" sz="2600" dirty="0">
                <a:solidFill>
                  <a:schemeClr val="tx2">
                    <a:lumMod val="75000"/>
                  </a:schemeClr>
                </a:solidFill>
              </a:rPr>
              <a:t>una solución al 1% en masa de </a:t>
            </a:r>
            <a:r>
              <a:rPr lang="es-MX" sz="2600" dirty="0" err="1">
                <a:solidFill>
                  <a:schemeClr val="tx2">
                    <a:lumMod val="75000"/>
                  </a:schemeClr>
                </a:solidFill>
              </a:rPr>
              <a:t>NaCl</a:t>
            </a:r>
            <a:r>
              <a:rPr lang="es-MX" sz="2600" dirty="0">
                <a:solidFill>
                  <a:schemeClr val="tx2">
                    <a:lumMod val="75000"/>
                  </a:schemeClr>
                </a:solidFill>
              </a:rPr>
              <a:t>, ¿Cuántos gramos de soluto se necesitan? </a:t>
            </a:r>
          </a:p>
          <a:p>
            <a:pPr marL="0" indent="0">
              <a:buNone/>
            </a:pPr>
            <a:endParaRPr lang="es-MX" sz="2600" dirty="0">
              <a:solidFill>
                <a:schemeClr val="tx2">
                  <a:lumMod val="75000"/>
                </a:schemeClr>
              </a:solidFill>
            </a:endParaRPr>
          </a:p>
        </p:txBody>
      </p:sp>
    </p:spTree>
    <p:extLst>
      <p:ext uri="{BB962C8B-B14F-4D97-AF65-F5344CB8AC3E}">
        <p14:creationId xmlns:p14="http://schemas.microsoft.com/office/powerpoint/2010/main" val="391078773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10015" y="476672"/>
            <a:ext cx="7056784" cy="864096"/>
          </a:xfrm>
        </p:spPr>
        <p:txBody>
          <a:bodyPr>
            <a:normAutofit/>
          </a:bodyPr>
          <a:lstStyle/>
          <a:p>
            <a:r>
              <a:rPr lang="es-MX" sz="3600" dirty="0"/>
              <a:t>Porcentaje en </a:t>
            </a:r>
            <a:r>
              <a:rPr lang="es-MX" sz="3600" dirty="0" smtClean="0"/>
              <a:t>volumen (% v/v)</a:t>
            </a:r>
            <a:endParaRPr lang="es-MX" sz="3600" dirty="0"/>
          </a:p>
        </p:txBody>
      </p:sp>
      <p:sp>
        <p:nvSpPr>
          <p:cNvPr id="3" name="2 Marcador de contenido"/>
          <p:cNvSpPr>
            <a:spLocks noGrp="1"/>
          </p:cNvSpPr>
          <p:nvPr>
            <p:ph idx="1"/>
          </p:nvPr>
        </p:nvSpPr>
        <p:spPr/>
        <p:txBody>
          <a:bodyPr>
            <a:normAutofit fontScale="85000" lnSpcReduction="10000"/>
          </a:bodyPr>
          <a:lstStyle/>
          <a:p>
            <a:r>
              <a:rPr lang="es-MX" sz="2800" dirty="0" smtClean="0">
                <a:solidFill>
                  <a:schemeClr val="tx2">
                    <a:lumMod val="75000"/>
                  </a:schemeClr>
                </a:solidFill>
              </a:rPr>
              <a:t>Expresa </a:t>
            </a:r>
            <a:r>
              <a:rPr lang="es-MX" sz="2800" dirty="0">
                <a:solidFill>
                  <a:schemeClr val="tx2">
                    <a:lumMod val="75000"/>
                  </a:schemeClr>
                </a:solidFill>
              </a:rPr>
              <a:t>el volumen de soluto por cada cien unidades de </a:t>
            </a:r>
            <a:r>
              <a:rPr lang="es-MX" sz="2800" dirty="0" smtClean="0">
                <a:solidFill>
                  <a:schemeClr val="tx2">
                    <a:lumMod val="75000"/>
                  </a:schemeClr>
                </a:solidFill>
              </a:rPr>
              <a:t>disolución. </a:t>
            </a:r>
            <a:r>
              <a:rPr lang="es-MX" sz="2800" dirty="0">
                <a:solidFill>
                  <a:schemeClr val="tx2">
                    <a:lumMod val="75000"/>
                  </a:schemeClr>
                </a:solidFill>
              </a:rPr>
              <a:t>Es decir, el porcentaje que representa el soluto en el volumen total de la </a:t>
            </a:r>
            <a:r>
              <a:rPr lang="es-MX" sz="2800" dirty="0" err="1">
                <a:solidFill>
                  <a:schemeClr val="tx2">
                    <a:lumMod val="75000"/>
                  </a:schemeClr>
                </a:solidFill>
              </a:rPr>
              <a:t>disolución.Suele</a:t>
            </a:r>
            <a:r>
              <a:rPr lang="es-MX" sz="2800" dirty="0">
                <a:solidFill>
                  <a:schemeClr val="tx2">
                    <a:lumMod val="75000"/>
                  </a:schemeClr>
                </a:solidFill>
              </a:rPr>
              <a:t> </a:t>
            </a:r>
            <a:r>
              <a:rPr lang="es-MX" sz="2800" dirty="0" smtClean="0">
                <a:solidFill>
                  <a:schemeClr val="tx2">
                    <a:lumMod val="75000"/>
                  </a:schemeClr>
                </a:solidFill>
              </a:rPr>
              <a:t>usarse </a:t>
            </a:r>
            <a:r>
              <a:rPr lang="es-MX" sz="2800" dirty="0">
                <a:solidFill>
                  <a:schemeClr val="tx2">
                    <a:lumMod val="75000"/>
                  </a:schemeClr>
                </a:solidFill>
              </a:rPr>
              <a:t>para mezclas gaseosas en las que el volumen es un parámetro </a:t>
            </a:r>
            <a:r>
              <a:rPr lang="es-MX" sz="2800" dirty="0" smtClean="0">
                <a:solidFill>
                  <a:schemeClr val="tx2">
                    <a:lumMod val="75000"/>
                  </a:schemeClr>
                </a:solidFill>
              </a:rPr>
              <a:t>importante. El </a:t>
            </a:r>
            <a:r>
              <a:rPr lang="es-MX" sz="2800" dirty="0">
                <a:solidFill>
                  <a:schemeClr val="tx2">
                    <a:lumMod val="75000"/>
                  </a:schemeClr>
                </a:solidFill>
              </a:rPr>
              <a:t>porcentaje en volumen se calcula de forma similar al porcentaje en masa, pero empleando volúmenes en lugar de masas, evidentemente se suele utilizar para líquidos o gases:</a:t>
            </a:r>
          </a:p>
        </p:txBody>
      </p:sp>
    </p:spTree>
    <p:extLst>
      <p:ext uri="{BB962C8B-B14F-4D97-AF65-F5344CB8AC3E}">
        <p14:creationId xmlns:p14="http://schemas.microsoft.com/office/powerpoint/2010/main" val="130618198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640" y="764704"/>
            <a:ext cx="7293496" cy="5184576"/>
          </a:xfrm>
        </p:spPr>
        <p:txBody>
          <a:bodyPr>
            <a:normAutofit/>
          </a:bodyPr>
          <a:lstStyle/>
          <a:p>
            <a:pPr algn="l">
              <a:lnSpc>
                <a:spcPct val="100000"/>
              </a:lnSpc>
            </a:pPr>
            <a:r>
              <a:rPr lang="es-ES" sz="2800" dirty="0" smtClean="0">
                <a:solidFill>
                  <a:schemeClr val="tx2">
                    <a:lumMod val="75000"/>
                  </a:schemeClr>
                </a:solidFill>
              </a:rPr>
              <a:t>Fórmula </a:t>
            </a:r>
            <a:br>
              <a:rPr lang="es-ES" sz="2800" dirty="0" smtClean="0">
                <a:solidFill>
                  <a:schemeClr val="tx2">
                    <a:lumMod val="75000"/>
                  </a:schemeClr>
                </a:solidFill>
              </a:rPr>
            </a:br>
            <a:r>
              <a:rPr lang="es-ES" sz="2800" dirty="0" smtClean="0">
                <a:solidFill>
                  <a:schemeClr val="tx2">
                    <a:lumMod val="75000"/>
                  </a:schemeClr>
                </a:solidFill>
              </a:rPr>
              <a:t>% volumen = </a:t>
            </a:r>
            <a:r>
              <a:rPr lang="es-ES" sz="2800" u="sng" dirty="0" smtClean="0">
                <a:solidFill>
                  <a:schemeClr val="tx2">
                    <a:lumMod val="75000"/>
                  </a:schemeClr>
                </a:solidFill>
              </a:rPr>
              <a:t>volumen de soluto X  100</a:t>
            </a:r>
            <a:r>
              <a:rPr lang="es-ES" sz="2800" dirty="0" smtClean="0">
                <a:solidFill>
                  <a:schemeClr val="tx2">
                    <a:lumMod val="75000"/>
                  </a:schemeClr>
                </a:solidFill>
              </a:rPr>
              <a:t/>
            </a:r>
            <a:br>
              <a:rPr lang="es-ES" sz="2800" dirty="0" smtClean="0">
                <a:solidFill>
                  <a:schemeClr val="tx2">
                    <a:lumMod val="75000"/>
                  </a:schemeClr>
                </a:solidFill>
              </a:rPr>
            </a:br>
            <a:r>
              <a:rPr lang="es-ES" sz="2800" dirty="0" smtClean="0">
                <a:solidFill>
                  <a:schemeClr val="tx2">
                    <a:lumMod val="75000"/>
                  </a:schemeClr>
                </a:solidFill>
              </a:rPr>
              <a:t>                          volumen de la disolución</a:t>
            </a:r>
            <a:br>
              <a:rPr lang="es-ES" sz="2800" dirty="0" smtClean="0">
                <a:solidFill>
                  <a:schemeClr val="tx2">
                    <a:lumMod val="75000"/>
                  </a:schemeClr>
                </a:solidFill>
              </a:rPr>
            </a:br>
            <a:r>
              <a:rPr lang="es-ES" sz="2800" dirty="0" smtClean="0">
                <a:solidFill>
                  <a:schemeClr val="tx2">
                    <a:lumMod val="75000"/>
                  </a:schemeClr>
                </a:solidFill>
              </a:rPr>
              <a:t/>
            </a:r>
            <a:br>
              <a:rPr lang="es-ES" sz="2800" dirty="0" smtClean="0">
                <a:solidFill>
                  <a:schemeClr val="tx2">
                    <a:lumMod val="75000"/>
                  </a:schemeClr>
                </a:solidFill>
              </a:rPr>
            </a:br>
            <a:r>
              <a:rPr lang="es-ES" sz="2800" dirty="0" smtClean="0">
                <a:solidFill>
                  <a:schemeClr val="tx2">
                    <a:lumMod val="75000"/>
                  </a:schemeClr>
                </a:solidFill>
              </a:rPr>
              <a:t>por ejemplo: </a:t>
            </a:r>
            <a:br>
              <a:rPr lang="es-ES" sz="2800" dirty="0" smtClean="0">
                <a:solidFill>
                  <a:schemeClr val="tx2">
                    <a:lumMod val="75000"/>
                  </a:schemeClr>
                </a:solidFill>
              </a:rPr>
            </a:br>
            <a:r>
              <a:rPr lang="es-ES" sz="2800" dirty="0" smtClean="0">
                <a:solidFill>
                  <a:schemeClr val="tx2">
                    <a:lumMod val="75000"/>
                  </a:schemeClr>
                </a:solidFill>
              </a:rPr>
              <a:t>una disolución al 5% de  etanol en agua contiene 5 mL de etanol en 100 mL de solución </a:t>
            </a:r>
            <a:br>
              <a:rPr lang="es-ES" sz="2800" dirty="0" smtClean="0">
                <a:solidFill>
                  <a:schemeClr val="tx2">
                    <a:lumMod val="75000"/>
                  </a:schemeClr>
                </a:solidFill>
              </a:rPr>
            </a:br>
            <a:r>
              <a:rPr lang="es-MX" sz="2800" dirty="0">
                <a:solidFill>
                  <a:schemeClr val="tx2">
                    <a:lumMod val="75000"/>
                  </a:schemeClr>
                </a:solidFill>
              </a:rPr>
              <a:t> (soluto = 5 mL de este alcohol + disolvente = 95mL de agua)</a:t>
            </a:r>
          </a:p>
        </p:txBody>
      </p:sp>
    </p:spTree>
    <p:extLst>
      <p:ext uri="{BB962C8B-B14F-4D97-AF65-F5344CB8AC3E}">
        <p14:creationId xmlns:p14="http://schemas.microsoft.com/office/powerpoint/2010/main" val="2367465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052736"/>
          </a:xfrm>
        </p:spPr>
        <p:txBody>
          <a:bodyPr/>
          <a:lstStyle/>
          <a:p>
            <a:r>
              <a:rPr lang="es-ES" sz="3600" b="1" dirty="0"/>
              <a:t>Disolución</a:t>
            </a:r>
            <a:endParaRPr lang="es-MX" sz="3600" dirty="0"/>
          </a:p>
        </p:txBody>
      </p:sp>
      <p:sp>
        <p:nvSpPr>
          <p:cNvPr id="3" name="2 Marcador de contenido"/>
          <p:cNvSpPr>
            <a:spLocks noGrp="1"/>
          </p:cNvSpPr>
          <p:nvPr>
            <p:ph idx="1"/>
          </p:nvPr>
        </p:nvSpPr>
        <p:spPr>
          <a:xfrm>
            <a:off x="1942415" y="1052736"/>
            <a:ext cx="6591985" cy="4858486"/>
          </a:xfrm>
        </p:spPr>
        <p:txBody>
          <a:bodyPr>
            <a:noAutofit/>
          </a:bodyPr>
          <a:lstStyle/>
          <a:p>
            <a:pPr marL="0" indent="0">
              <a:buNone/>
            </a:pPr>
            <a:r>
              <a:rPr lang="es-MX" sz="2400" dirty="0" smtClean="0">
                <a:solidFill>
                  <a:schemeClr val="tx2">
                    <a:lumMod val="50000"/>
                  </a:schemeClr>
                </a:solidFill>
              </a:rPr>
              <a:t>La </a:t>
            </a:r>
            <a:r>
              <a:rPr lang="es-MX" sz="2400" dirty="0">
                <a:solidFill>
                  <a:schemeClr val="tx2">
                    <a:lumMod val="50000"/>
                  </a:schemeClr>
                </a:solidFill>
              </a:rPr>
              <a:t>naturaleza está formada por materiales homogéneos y heterogéneos. Los materiales homogéneos son aquellos que contienen dos o más componentes que no se pueden distinguir </a:t>
            </a:r>
            <a:r>
              <a:rPr lang="es-MX" sz="2400" dirty="0" smtClean="0">
                <a:solidFill>
                  <a:schemeClr val="tx2">
                    <a:lumMod val="50000"/>
                  </a:schemeClr>
                </a:solidFill>
              </a:rPr>
              <a:t>porque se </a:t>
            </a:r>
            <a:r>
              <a:rPr lang="es-MX" sz="2400" dirty="0">
                <a:solidFill>
                  <a:schemeClr val="tx2">
                    <a:lumMod val="50000"/>
                  </a:schemeClr>
                </a:solidFill>
              </a:rPr>
              <a:t>presentan en una sola fase y se llaman disoluciones. </a:t>
            </a:r>
            <a:endParaRPr lang="es-MX" sz="2400" dirty="0" smtClean="0">
              <a:solidFill>
                <a:schemeClr val="tx2">
                  <a:lumMod val="50000"/>
                </a:schemeClr>
              </a:solidFill>
            </a:endParaRPr>
          </a:p>
          <a:p>
            <a:pPr marL="0" indent="0">
              <a:buNone/>
            </a:pPr>
            <a:endParaRPr lang="es-MX" sz="2400" dirty="0">
              <a:solidFill>
                <a:schemeClr val="tx2">
                  <a:lumMod val="50000"/>
                </a:schemeClr>
              </a:solidFill>
            </a:endParaRPr>
          </a:p>
          <a:p>
            <a:pPr marL="0" indent="0">
              <a:buNone/>
            </a:pPr>
            <a:r>
              <a:rPr lang="es-MX" sz="2400" dirty="0" smtClean="0">
                <a:solidFill>
                  <a:schemeClr val="tx2">
                    <a:lumMod val="50000"/>
                  </a:schemeClr>
                </a:solidFill>
              </a:rPr>
              <a:t>Los </a:t>
            </a:r>
            <a:r>
              <a:rPr lang="es-MX" sz="2400" dirty="0">
                <a:solidFill>
                  <a:schemeClr val="tx2">
                    <a:lumMod val="50000"/>
                  </a:schemeClr>
                </a:solidFill>
              </a:rPr>
              <a:t>materiales heterogéneos son aquellos formados por dos o más fases </a:t>
            </a:r>
            <a:r>
              <a:rPr lang="es-MX" sz="2400" dirty="0" smtClean="0">
                <a:solidFill>
                  <a:schemeClr val="tx2">
                    <a:lumMod val="50000"/>
                  </a:schemeClr>
                </a:solidFill>
              </a:rPr>
              <a:t>físicamente </a:t>
            </a:r>
            <a:r>
              <a:rPr lang="es-MX" sz="2400" dirty="0">
                <a:solidFill>
                  <a:schemeClr val="tx2">
                    <a:lumMod val="50000"/>
                  </a:schemeClr>
                </a:solidFill>
              </a:rPr>
              <a:t>distintas, distribuidas desigualmente, </a:t>
            </a:r>
            <a:r>
              <a:rPr lang="es-MX" sz="2400" dirty="0" smtClean="0">
                <a:solidFill>
                  <a:schemeClr val="tx2">
                    <a:lumMod val="50000"/>
                  </a:schemeClr>
                </a:solidFill>
              </a:rPr>
              <a:t>por </a:t>
            </a:r>
            <a:r>
              <a:rPr lang="es-MX" sz="2400" dirty="0">
                <a:solidFill>
                  <a:schemeClr val="tx2">
                    <a:lumMod val="50000"/>
                  </a:schemeClr>
                </a:solidFill>
              </a:rPr>
              <a:t>ejemplo, harina con </a:t>
            </a:r>
            <a:r>
              <a:rPr lang="es-MX" sz="2400" dirty="0" smtClean="0">
                <a:solidFill>
                  <a:schemeClr val="tx2">
                    <a:lumMod val="50000"/>
                  </a:schemeClr>
                </a:solidFill>
              </a:rPr>
              <a:t>agua.</a:t>
            </a:r>
          </a:p>
        </p:txBody>
      </p:sp>
    </p:spTree>
    <p:extLst>
      <p:ext uri="{BB962C8B-B14F-4D97-AF65-F5344CB8AC3E}">
        <p14:creationId xmlns:p14="http://schemas.microsoft.com/office/powerpoint/2010/main" val="244725433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26468" y="116632"/>
            <a:ext cx="2746648" cy="1143000"/>
          </a:xfrm>
        </p:spPr>
        <p:txBody>
          <a:bodyPr/>
          <a:lstStyle/>
          <a:p>
            <a:r>
              <a:rPr lang="es-ES" sz="3600" dirty="0" smtClean="0"/>
              <a:t>Ejercicio </a:t>
            </a:r>
            <a:endParaRPr lang="es-MX" sz="3600" dirty="0"/>
          </a:p>
        </p:txBody>
      </p:sp>
      <p:sp>
        <p:nvSpPr>
          <p:cNvPr id="3" name="2 Marcador de contenido"/>
          <p:cNvSpPr>
            <a:spLocks noGrp="1"/>
          </p:cNvSpPr>
          <p:nvPr>
            <p:ph idx="1"/>
          </p:nvPr>
        </p:nvSpPr>
        <p:spPr>
          <a:xfrm>
            <a:off x="2419772" y="980728"/>
            <a:ext cx="6275040" cy="3412976"/>
          </a:xfrm>
        </p:spPr>
        <p:txBody>
          <a:bodyPr>
            <a:normAutofit/>
          </a:bodyPr>
          <a:lstStyle/>
          <a:p>
            <a:r>
              <a:rPr lang="es-MX" sz="2800" dirty="0" smtClean="0">
                <a:solidFill>
                  <a:schemeClr val="tx2">
                    <a:lumMod val="75000"/>
                  </a:schemeClr>
                </a:solidFill>
              </a:rPr>
              <a:t>Una botella </a:t>
            </a:r>
            <a:r>
              <a:rPr lang="es-MX" sz="2800" dirty="0">
                <a:solidFill>
                  <a:schemeClr val="tx2">
                    <a:lumMod val="75000"/>
                  </a:schemeClr>
                </a:solidFill>
              </a:rPr>
              <a:t>de brandy contiene un volumen de 946 mililitros. En la etiqueta dice tener </a:t>
            </a:r>
            <a:r>
              <a:rPr lang="es-MX" sz="2800" dirty="0" smtClean="0">
                <a:solidFill>
                  <a:schemeClr val="tx2">
                    <a:lumMod val="75000"/>
                  </a:schemeClr>
                </a:solidFill>
              </a:rPr>
              <a:t>38</a:t>
            </a:r>
            <a:r>
              <a:rPr lang="es-MX" sz="2800" dirty="0">
                <a:solidFill>
                  <a:schemeClr val="tx2">
                    <a:lumMod val="75000"/>
                  </a:schemeClr>
                </a:solidFill>
              </a:rPr>
              <a:t>% en volumen de alcohol. </a:t>
            </a:r>
            <a:br>
              <a:rPr lang="es-MX" sz="2800" dirty="0">
                <a:solidFill>
                  <a:schemeClr val="tx2">
                    <a:lumMod val="75000"/>
                  </a:schemeClr>
                </a:solidFill>
              </a:rPr>
            </a:br>
            <a:endParaRPr lang="es-MX" sz="2800" dirty="0" smtClean="0">
              <a:solidFill>
                <a:schemeClr val="tx2">
                  <a:lumMod val="75000"/>
                </a:schemeClr>
              </a:solidFill>
            </a:endParaRPr>
          </a:p>
          <a:p>
            <a:r>
              <a:rPr lang="es-MX" sz="2800" dirty="0" smtClean="0">
                <a:solidFill>
                  <a:schemeClr val="tx2">
                    <a:lumMod val="75000"/>
                  </a:schemeClr>
                </a:solidFill>
              </a:rPr>
              <a:t>Calcula </a:t>
            </a:r>
            <a:r>
              <a:rPr lang="es-MX" sz="2800" dirty="0">
                <a:solidFill>
                  <a:schemeClr val="tx2">
                    <a:lumMod val="75000"/>
                  </a:schemeClr>
                </a:solidFill>
              </a:rPr>
              <a:t>el volumen de alcohol contenido.</a:t>
            </a:r>
          </a:p>
        </p:txBody>
      </p:sp>
      <p:pic>
        <p:nvPicPr>
          <p:cNvPr id="6148" name="Picture 4" descr="Resultado de imagen para imagenes de bebidas alcoholic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4054001"/>
            <a:ext cx="5715000" cy="2809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22571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91680" y="692696"/>
            <a:ext cx="2376264" cy="706090"/>
          </a:xfrm>
        </p:spPr>
        <p:txBody>
          <a:bodyPr>
            <a:noAutofit/>
          </a:bodyPr>
          <a:lstStyle/>
          <a:p>
            <a:r>
              <a:rPr lang="es-ES" sz="3600" dirty="0" smtClean="0"/>
              <a:t>Ejercicios</a:t>
            </a:r>
            <a:endParaRPr lang="es-MX" sz="3600" dirty="0"/>
          </a:p>
        </p:txBody>
      </p:sp>
      <p:sp>
        <p:nvSpPr>
          <p:cNvPr id="3" name="2 Marcador de contenido"/>
          <p:cNvSpPr>
            <a:spLocks noGrp="1"/>
          </p:cNvSpPr>
          <p:nvPr>
            <p:ph idx="1"/>
          </p:nvPr>
        </p:nvSpPr>
        <p:spPr>
          <a:xfrm>
            <a:off x="1331640" y="2204864"/>
            <a:ext cx="7139136" cy="4032448"/>
          </a:xfrm>
        </p:spPr>
        <p:txBody>
          <a:bodyPr>
            <a:normAutofit fontScale="92500" lnSpcReduction="10000"/>
          </a:bodyPr>
          <a:lstStyle/>
          <a:p>
            <a:pPr marL="0" indent="0">
              <a:buNone/>
            </a:pPr>
            <a:r>
              <a:rPr lang="es-MX" sz="2800" dirty="0" smtClean="0">
                <a:solidFill>
                  <a:schemeClr val="tx2">
                    <a:lumMod val="75000"/>
                  </a:schemeClr>
                </a:solidFill>
              </a:rPr>
              <a:t>Calcula </a:t>
            </a:r>
            <a:r>
              <a:rPr lang="es-MX" sz="2800" dirty="0">
                <a:solidFill>
                  <a:schemeClr val="tx2">
                    <a:lumMod val="75000"/>
                  </a:schemeClr>
                </a:solidFill>
              </a:rPr>
              <a:t>la concentración en </a:t>
            </a:r>
            <a:r>
              <a:rPr lang="es-MX" sz="2800" dirty="0" smtClean="0">
                <a:solidFill>
                  <a:schemeClr val="tx2">
                    <a:lumMod val="75000"/>
                  </a:schemeClr>
                </a:solidFill>
              </a:rPr>
              <a:t>g/L </a:t>
            </a:r>
            <a:r>
              <a:rPr lang="es-MX" sz="2800" dirty="0">
                <a:solidFill>
                  <a:schemeClr val="tx2">
                    <a:lumMod val="75000"/>
                  </a:schemeClr>
                </a:solidFill>
              </a:rPr>
              <a:t>de una </a:t>
            </a:r>
            <a:r>
              <a:rPr lang="es-MX" sz="2800" dirty="0" smtClean="0">
                <a:solidFill>
                  <a:schemeClr val="tx2">
                    <a:lumMod val="75000"/>
                  </a:schemeClr>
                </a:solidFill>
              </a:rPr>
              <a:t>disolución </a:t>
            </a:r>
            <a:r>
              <a:rPr lang="es-MX" sz="2800" dirty="0">
                <a:solidFill>
                  <a:schemeClr val="tx2">
                    <a:lumMod val="75000"/>
                  </a:schemeClr>
                </a:solidFill>
              </a:rPr>
              <a:t>de cloruro de magnesio preparada disolviendo en </a:t>
            </a:r>
            <a:r>
              <a:rPr lang="es-MX" sz="2800" dirty="0" smtClean="0">
                <a:solidFill>
                  <a:schemeClr val="tx2">
                    <a:lumMod val="75000"/>
                  </a:schemeClr>
                </a:solidFill>
              </a:rPr>
              <a:t>0.5 </a:t>
            </a:r>
            <a:r>
              <a:rPr lang="es-MX" sz="2800" dirty="0">
                <a:solidFill>
                  <a:schemeClr val="tx2">
                    <a:lumMod val="75000"/>
                  </a:schemeClr>
                </a:solidFill>
              </a:rPr>
              <a:t>L de agua </a:t>
            </a:r>
            <a:r>
              <a:rPr lang="es-MX" sz="2800" dirty="0" smtClean="0">
                <a:solidFill>
                  <a:schemeClr val="tx2">
                    <a:lumMod val="75000"/>
                  </a:schemeClr>
                </a:solidFill>
              </a:rPr>
              <a:t>0.1 </a:t>
            </a:r>
            <a:r>
              <a:rPr lang="es-MX" sz="2800" dirty="0">
                <a:solidFill>
                  <a:schemeClr val="tx2">
                    <a:lumMod val="75000"/>
                  </a:schemeClr>
                </a:solidFill>
              </a:rPr>
              <a:t>g de la sal. </a:t>
            </a:r>
            <a:r>
              <a:rPr lang="es-MX" sz="2800" dirty="0" smtClean="0">
                <a:solidFill>
                  <a:schemeClr val="tx2">
                    <a:lumMod val="75000"/>
                  </a:schemeClr>
                </a:solidFill>
              </a:rPr>
              <a:t>Toma en cuenta que </a:t>
            </a:r>
            <a:r>
              <a:rPr lang="es-MX" sz="2800" dirty="0">
                <a:solidFill>
                  <a:schemeClr val="tx2">
                    <a:lumMod val="75000"/>
                  </a:schemeClr>
                </a:solidFill>
              </a:rPr>
              <a:t>el volumen de la solución es igual al volumen del disolvente.</a:t>
            </a:r>
          </a:p>
          <a:p>
            <a:pPr marL="0" indent="0">
              <a:buNone/>
            </a:pPr>
            <a:endParaRPr lang="es-MX" sz="2800" dirty="0" smtClean="0">
              <a:solidFill>
                <a:schemeClr val="tx2">
                  <a:lumMod val="75000"/>
                </a:schemeClr>
              </a:solidFill>
            </a:endParaRPr>
          </a:p>
          <a:p>
            <a:pPr marL="0" indent="0">
              <a:buNone/>
            </a:pPr>
            <a:r>
              <a:rPr lang="es-MX" sz="2800" dirty="0" smtClean="0">
                <a:solidFill>
                  <a:schemeClr val="tx2">
                    <a:lumMod val="75000"/>
                  </a:schemeClr>
                </a:solidFill>
              </a:rPr>
              <a:t>En 200 </a:t>
            </a:r>
            <a:r>
              <a:rPr lang="es-MX" sz="2800" dirty="0">
                <a:solidFill>
                  <a:schemeClr val="tx2">
                    <a:lumMod val="75000"/>
                  </a:schemeClr>
                </a:solidFill>
              </a:rPr>
              <a:t>g de agua se disuelven 20 g de sal, resultando una densidad de 1,12 g/cm</a:t>
            </a:r>
            <a:r>
              <a:rPr lang="es-MX" sz="2800" baseline="30000" dirty="0">
                <a:solidFill>
                  <a:schemeClr val="tx2">
                    <a:lumMod val="75000"/>
                  </a:schemeClr>
                </a:solidFill>
              </a:rPr>
              <a:t>3</a:t>
            </a:r>
            <a:r>
              <a:rPr lang="es-MX" sz="2800" dirty="0">
                <a:solidFill>
                  <a:schemeClr val="tx2">
                    <a:lumMod val="75000"/>
                  </a:schemeClr>
                </a:solidFill>
              </a:rPr>
              <a:t>. </a:t>
            </a:r>
            <a:r>
              <a:rPr lang="es-MX" sz="2800" dirty="0" smtClean="0">
                <a:solidFill>
                  <a:schemeClr val="tx2">
                    <a:lumMod val="75000"/>
                  </a:schemeClr>
                </a:solidFill>
              </a:rPr>
              <a:t>¿Cuál es su concentración en masa?</a:t>
            </a:r>
            <a:endParaRPr lang="es-MX" sz="2800" dirty="0">
              <a:solidFill>
                <a:schemeClr val="tx2">
                  <a:lumMod val="75000"/>
                </a:schemeClr>
              </a:solidFill>
            </a:endParaRPr>
          </a:p>
        </p:txBody>
      </p:sp>
    </p:spTree>
    <p:extLst>
      <p:ext uri="{BB962C8B-B14F-4D97-AF65-F5344CB8AC3E}">
        <p14:creationId xmlns:p14="http://schemas.microsoft.com/office/powerpoint/2010/main" val="21987216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03648" y="332656"/>
            <a:ext cx="7293496" cy="864096"/>
          </a:xfrm>
        </p:spPr>
        <p:txBody>
          <a:bodyPr>
            <a:noAutofit/>
          </a:bodyPr>
          <a:lstStyle/>
          <a:p>
            <a:pPr>
              <a:lnSpc>
                <a:spcPct val="100000"/>
              </a:lnSpc>
            </a:pPr>
            <a:r>
              <a:rPr lang="es-MX" sz="2800" dirty="0"/>
              <a:t>Concentración en masa o </a:t>
            </a:r>
            <a:r>
              <a:rPr lang="es-MX" sz="2800" dirty="0" smtClean="0"/>
              <a:t/>
            </a:r>
            <a:br>
              <a:rPr lang="es-MX" sz="2800" dirty="0" smtClean="0"/>
            </a:br>
            <a:r>
              <a:rPr lang="es-MX" sz="2800" dirty="0" smtClean="0"/>
              <a:t>Porcentaje </a:t>
            </a:r>
            <a:r>
              <a:rPr lang="es-MX" sz="2800" dirty="0"/>
              <a:t>en masa-volumen (% m/v)</a:t>
            </a:r>
          </a:p>
        </p:txBody>
      </p:sp>
      <p:sp>
        <p:nvSpPr>
          <p:cNvPr id="3" name="2 Marcador de contenido"/>
          <p:cNvSpPr>
            <a:spLocks noGrp="1"/>
          </p:cNvSpPr>
          <p:nvPr>
            <p:ph idx="1"/>
          </p:nvPr>
        </p:nvSpPr>
        <p:spPr>
          <a:xfrm>
            <a:off x="1403648" y="1628800"/>
            <a:ext cx="7293496" cy="4853136"/>
          </a:xfrm>
        </p:spPr>
        <p:txBody>
          <a:bodyPr>
            <a:noAutofit/>
          </a:bodyPr>
          <a:lstStyle/>
          <a:p>
            <a:pPr marL="0" indent="0">
              <a:buNone/>
            </a:pPr>
            <a:r>
              <a:rPr lang="es-MX" sz="2400" dirty="0">
                <a:solidFill>
                  <a:schemeClr val="tx2">
                    <a:lumMod val="75000"/>
                  </a:schemeClr>
                </a:solidFill>
              </a:rPr>
              <a:t>Expresión recomendada por la </a:t>
            </a:r>
            <a:r>
              <a:rPr lang="es-MX" sz="2400" dirty="0" smtClean="0">
                <a:solidFill>
                  <a:schemeClr val="tx2">
                    <a:lumMod val="75000"/>
                  </a:schemeClr>
                </a:solidFill>
              </a:rPr>
              <a:t>IUPAC, indica </a:t>
            </a:r>
            <a:r>
              <a:rPr lang="es-MX" sz="2400" dirty="0">
                <a:solidFill>
                  <a:schemeClr val="tx2">
                    <a:lumMod val="75000"/>
                  </a:schemeClr>
                </a:solidFill>
              </a:rPr>
              <a:t>la masa de soluto disuelta en cada unidad de volumen de solución.</a:t>
            </a:r>
          </a:p>
          <a:p>
            <a:pPr marL="0" indent="0">
              <a:buNone/>
            </a:pPr>
            <a:r>
              <a:rPr lang="es-MX" sz="2400" dirty="0" smtClean="0">
                <a:solidFill>
                  <a:schemeClr val="tx2">
                    <a:lumMod val="75000"/>
                  </a:schemeClr>
                </a:solidFill>
              </a:rPr>
              <a:t>Tiene </a:t>
            </a:r>
            <a:r>
              <a:rPr lang="es-MX" sz="2400" dirty="0">
                <a:solidFill>
                  <a:schemeClr val="tx2">
                    <a:lumMod val="75000"/>
                  </a:schemeClr>
                </a:solidFill>
              </a:rPr>
              <a:t>la ventaja de ser una concentración expresada en unidades directamente medibles para el tipo de soluciones más frecuentes en química (las de sólidos en líquidos). </a:t>
            </a:r>
            <a:endParaRPr lang="es-MX" sz="2400" dirty="0" smtClean="0">
              <a:solidFill>
                <a:schemeClr val="tx2">
                  <a:lumMod val="75000"/>
                </a:schemeClr>
              </a:solidFill>
            </a:endParaRPr>
          </a:p>
          <a:p>
            <a:pPr marL="0" indent="0">
              <a:buNone/>
            </a:pPr>
            <a:r>
              <a:rPr lang="es-MX" sz="2400" dirty="0" smtClean="0">
                <a:solidFill>
                  <a:schemeClr val="tx2">
                    <a:lumMod val="75000"/>
                  </a:schemeClr>
                </a:solidFill>
              </a:rPr>
              <a:t>En </a:t>
            </a:r>
            <a:r>
              <a:rPr lang="es-MX" sz="2400" dirty="0">
                <a:solidFill>
                  <a:schemeClr val="tx2">
                    <a:lumMod val="75000"/>
                  </a:schemeClr>
                </a:solidFill>
              </a:rPr>
              <a:t>el SI su unidad es el kg/m</a:t>
            </a:r>
            <a:r>
              <a:rPr lang="es-MX" sz="2400" baseline="30000" dirty="0">
                <a:solidFill>
                  <a:schemeClr val="tx2">
                    <a:lumMod val="75000"/>
                  </a:schemeClr>
                </a:solidFill>
              </a:rPr>
              <a:t>3</a:t>
            </a:r>
            <a:r>
              <a:rPr lang="es-MX" sz="2400" dirty="0">
                <a:solidFill>
                  <a:schemeClr val="tx2">
                    <a:lumMod val="75000"/>
                  </a:schemeClr>
                </a:solidFill>
              </a:rPr>
              <a:t> pero en la práctica de laboratorio se utiliza el g/dm</a:t>
            </a:r>
            <a:r>
              <a:rPr lang="es-MX" sz="2400" baseline="30000" dirty="0">
                <a:solidFill>
                  <a:schemeClr val="tx2">
                    <a:lumMod val="75000"/>
                  </a:schemeClr>
                </a:solidFill>
              </a:rPr>
              <a:t>3</a:t>
            </a:r>
            <a:r>
              <a:rPr lang="es-MX" sz="2400" dirty="0">
                <a:solidFill>
                  <a:schemeClr val="tx2">
                    <a:lumMod val="75000"/>
                  </a:schemeClr>
                </a:solidFill>
              </a:rPr>
              <a:t> (o </a:t>
            </a:r>
            <a:r>
              <a:rPr lang="es-MX" sz="2400" dirty="0" smtClean="0">
                <a:solidFill>
                  <a:schemeClr val="tx2">
                    <a:lumMod val="75000"/>
                  </a:schemeClr>
                </a:solidFill>
              </a:rPr>
              <a:t>g/L) </a:t>
            </a:r>
            <a:r>
              <a:rPr lang="es-MX" sz="2400" dirty="0">
                <a:solidFill>
                  <a:schemeClr val="tx2">
                    <a:lumMod val="75000"/>
                  </a:schemeClr>
                </a:solidFill>
              </a:rPr>
              <a:t>que nos indica los gramos de soluto disueltos en cada dm</a:t>
            </a:r>
            <a:r>
              <a:rPr lang="es-MX" sz="2400" baseline="30000" dirty="0">
                <a:solidFill>
                  <a:schemeClr val="tx2">
                    <a:lumMod val="75000"/>
                  </a:schemeClr>
                </a:solidFill>
              </a:rPr>
              <a:t>3</a:t>
            </a:r>
            <a:r>
              <a:rPr lang="es-MX" sz="2400" dirty="0">
                <a:solidFill>
                  <a:schemeClr val="tx2">
                    <a:lumMod val="75000"/>
                  </a:schemeClr>
                </a:solidFill>
              </a:rPr>
              <a:t> de solución (o en cada litro de solución</a:t>
            </a:r>
            <a:r>
              <a:rPr lang="es-MX" sz="2400" dirty="0" smtClean="0">
                <a:solidFill>
                  <a:schemeClr val="tx2">
                    <a:lumMod val="75000"/>
                  </a:schemeClr>
                </a:solidFill>
              </a:rPr>
              <a:t>).</a:t>
            </a:r>
            <a:endParaRPr lang="es-MX" sz="2400" dirty="0">
              <a:solidFill>
                <a:schemeClr val="tx2">
                  <a:lumMod val="75000"/>
                </a:schemeClr>
              </a:solidFill>
            </a:endParaRPr>
          </a:p>
        </p:txBody>
      </p:sp>
    </p:spTree>
    <p:extLst>
      <p:ext uri="{BB962C8B-B14F-4D97-AF65-F5344CB8AC3E}">
        <p14:creationId xmlns:p14="http://schemas.microsoft.com/office/powerpoint/2010/main" val="47494005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71600" y="1844824"/>
            <a:ext cx="7797552" cy="2736304"/>
          </a:xfrm>
        </p:spPr>
        <p:txBody>
          <a:bodyPr>
            <a:normAutofit/>
          </a:bodyPr>
          <a:lstStyle/>
          <a:p>
            <a:pPr marL="0" indent="0">
              <a:buNone/>
            </a:pPr>
            <a:r>
              <a:rPr lang="es-MX" sz="2600" dirty="0" smtClean="0">
                <a:solidFill>
                  <a:schemeClr val="tx2">
                    <a:lumMod val="75000"/>
                  </a:schemeClr>
                </a:solidFill>
              </a:rPr>
              <a:t>Se </a:t>
            </a:r>
            <a:r>
              <a:rPr lang="es-MX" sz="2600" dirty="0">
                <a:solidFill>
                  <a:schemeClr val="tx2">
                    <a:lumMod val="75000"/>
                  </a:schemeClr>
                </a:solidFill>
              </a:rPr>
              <a:t>suelen usar gramos por mililitro (</a:t>
            </a:r>
            <a:r>
              <a:rPr lang="es-MX" sz="2600" dirty="0" smtClean="0">
                <a:solidFill>
                  <a:schemeClr val="tx2">
                    <a:lumMod val="75000"/>
                  </a:schemeClr>
                </a:solidFill>
              </a:rPr>
              <a:t>g/mL) </a:t>
            </a:r>
            <a:r>
              <a:rPr lang="es-MX" sz="2600" dirty="0">
                <a:solidFill>
                  <a:schemeClr val="tx2">
                    <a:lumMod val="75000"/>
                  </a:schemeClr>
                </a:solidFill>
              </a:rPr>
              <a:t>y a veces se expresa como «</a:t>
            </a:r>
            <a:r>
              <a:rPr lang="es-MX" sz="2600" b="1" dirty="0">
                <a:solidFill>
                  <a:schemeClr val="tx2">
                    <a:lumMod val="75000"/>
                  </a:schemeClr>
                </a:solidFill>
              </a:rPr>
              <a:t>% m/v</a:t>
            </a:r>
            <a:r>
              <a:rPr lang="es-MX" sz="2600" dirty="0" smtClean="0">
                <a:solidFill>
                  <a:schemeClr val="tx2">
                    <a:lumMod val="75000"/>
                  </a:schemeClr>
                </a:solidFill>
              </a:rPr>
              <a:t>».</a:t>
            </a:r>
          </a:p>
          <a:p>
            <a:pPr marL="0" indent="0">
              <a:buNone/>
            </a:pPr>
            <a:endParaRPr lang="es-ES" sz="2600" dirty="0" smtClean="0">
              <a:solidFill>
                <a:schemeClr val="tx2">
                  <a:lumMod val="75000"/>
                </a:schemeClr>
              </a:solidFill>
            </a:endParaRPr>
          </a:p>
          <a:p>
            <a:pPr marL="0" indent="0">
              <a:buNone/>
            </a:pPr>
            <a:r>
              <a:rPr lang="es-ES" sz="2600" dirty="0" smtClean="0">
                <a:solidFill>
                  <a:schemeClr val="tx2">
                    <a:lumMod val="75000"/>
                  </a:schemeClr>
                </a:solidFill>
              </a:rPr>
              <a:t>%m/v =  </a:t>
            </a:r>
            <a:r>
              <a:rPr lang="es-ES" sz="2600" u="sng" dirty="0" smtClean="0">
                <a:solidFill>
                  <a:schemeClr val="tx2">
                    <a:lumMod val="75000"/>
                  </a:schemeClr>
                </a:solidFill>
              </a:rPr>
              <a:t> masa del soluto (g)             </a:t>
            </a:r>
            <a:r>
              <a:rPr lang="es-ES" sz="2600" dirty="0" smtClean="0">
                <a:solidFill>
                  <a:schemeClr val="tx2">
                    <a:lumMod val="75000"/>
                  </a:schemeClr>
                </a:solidFill>
              </a:rPr>
              <a:t>.100</a:t>
            </a:r>
          </a:p>
          <a:p>
            <a:pPr marL="0" indent="0">
              <a:buNone/>
            </a:pPr>
            <a:r>
              <a:rPr lang="es-ES" sz="2600" dirty="0">
                <a:solidFill>
                  <a:schemeClr val="tx2">
                    <a:lumMod val="75000"/>
                  </a:schemeClr>
                </a:solidFill>
              </a:rPr>
              <a:t> </a:t>
            </a:r>
            <a:r>
              <a:rPr lang="es-ES" sz="2600" dirty="0" smtClean="0">
                <a:solidFill>
                  <a:schemeClr val="tx2">
                    <a:lumMod val="75000"/>
                  </a:schemeClr>
                </a:solidFill>
              </a:rPr>
              <a:t>              volumen de la disolución (mL)</a:t>
            </a:r>
            <a:endParaRPr lang="es-MX" sz="2600" dirty="0">
              <a:solidFill>
                <a:schemeClr val="tx2">
                  <a:lumMod val="75000"/>
                </a:schemeClr>
              </a:solidFill>
            </a:endParaRPr>
          </a:p>
        </p:txBody>
      </p:sp>
    </p:spTree>
    <p:extLst>
      <p:ext uri="{BB962C8B-B14F-4D97-AF65-F5344CB8AC3E}">
        <p14:creationId xmlns:p14="http://schemas.microsoft.com/office/powerpoint/2010/main" val="83123195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620688"/>
            <a:ext cx="7848872" cy="792088"/>
          </a:xfrm>
        </p:spPr>
        <p:txBody>
          <a:bodyPr>
            <a:normAutofit fontScale="90000"/>
          </a:bodyPr>
          <a:lstStyle/>
          <a:p>
            <a:r>
              <a:rPr lang="es-ES" sz="3600" dirty="0" smtClean="0"/>
              <a:t>Fracción molar y  porcentaje molar </a:t>
            </a:r>
            <a:endParaRPr lang="es-MX" sz="3600" dirty="0"/>
          </a:p>
        </p:txBody>
      </p:sp>
      <p:sp>
        <p:nvSpPr>
          <p:cNvPr id="3" name="2 Marcador de contenido"/>
          <p:cNvSpPr>
            <a:spLocks noGrp="1"/>
          </p:cNvSpPr>
          <p:nvPr>
            <p:ph idx="1"/>
          </p:nvPr>
        </p:nvSpPr>
        <p:spPr>
          <a:xfrm>
            <a:off x="1043608" y="2492896"/>
            <a:ext cx="7416824" cy="2836911"/>
          </a:xfrm>
        </p:spPr>
        <p:txBody>
          <a:bodyPr>
            <a:normAutofit lnSpcReduction="10000"/>
          </a:bodyPr>
          <a:lstStyle/>
          <a:p>
            <a:r>
              <a:rPr lang="es-ES" sz="2800" dirty="0" smtClean="0">
                <a:solidFill>
                  <a:schemeClr val="tx2">
                    <a:lumMod val="75000"/>
                  </a:schemeClr>
                </a:solidFill>
              </a:rPr>
              <a:t>Para relacionar algunas propiedades físicas con la concentración de la disolución, se requiere una unidad de concentración en la que todos los componentes de la disolución estén expresados en moles. Esto se logra con la </a:t>
            </a:r>
            <a:r>
              <a:rPr lang="es-ES" sz="2800" b="1" dirty="0" smtClean="0">
                <a:solidFill>
                  <a:schemeClr val="tx2">
                    <a:lumMod val="75000"/>
                  </a:schemeClr>
                </a:solidFill>
              </a:rPr>
              <a:t>fracción molar.</a:t>
            </a:r>
          </a:p>
        </p:txBody>
      </p:sp>
    </p:spTree>
    <p:extLst>
      <p:ext uri="{BB962C8B-B14F-4D97-AF65-F5344CB8AC3E}">
        <p14:creationId xmlns:p14="http://schemas.microsoft.com/office/powerpoint/2010/main" val="41530413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3568" y="1556792"/>
            <a:ext cx="8229600" cy="4680520"/>
          </a:xfrm>
        </p:spPr>
        <p:txBody>
          <a:bodyPr>
            <a:normAutofit/>
          </a:bodyPr>
          <a:lstStyle/>
          <a:p>
            <a:r>
              <a:rPr lang="es-ES" sz="2800" dirty="0">
                <a:solidFill>
                  <a:schemeClr val="tx2">
                    <a:lumMod val="75000"/>
                  </a:schemeClr>
                </a:solidFill>
              </a:rPr>
              <a:t>La fracción molar del componente de una disolución se define como: </a:t>
            </a:r>
            <a:endParaRPr lang="es-ES" sz="2800" dirty="0" smtClean="0">
              <a:solidFill>
                <a:schemeClr val="tx2">
                  <a:lumMod val="75000"/>
                </a:schemeClr>
              </a:solidFill>
            </a:endParaRPr>
          </a:p>
          <a:p>
            <a:pPr marL="0" indent="0">
              <a:buNone/>
            </a:pPr>
            <a:endParaRPr lang="es-ES" sz="2800" dirty="0">
              <a:solidFill>
                <a:schemeClr val="tx2">
                  <a:lumMod val="75000"/>
                </a:schemeClr>
              </a:solidFill>
            </a:endParaRPr>
          </a:p>
          <a:p>
            <a:pPr marL="0" indent="0">
              <a:buNone/>
            </a:pPr>
            <a:r>
              <a:rPr lang="es-ES" sz="2800" dirty="0">
                <a:solidFill>
                  <a:schemeClr val="tx2">
                    <a:lumMod val="75000"/>
                  </a:schemeClr>
                </a:solidFill>
              </a:rPr>
              <a:t>x</a:t>
            </a:r>
            <a:r>
              <a:rPr lang="es-ES" sz="2800" baseline="-25000" dirty="0">
                <a:solidFill>
                  <a:schemeClr val="tx2">
                    <a:lumMod val="75000"/>
                  </a:schemeClr>
                </a:solidFill>
              </a:rPr>
              <a:t>i</a:t>
            </a:r>
            <a:r>
              <a:rPr lang="es-ES" sz="2800" dirty="0">
                <a:solidFill>
                  <a:schemeClr val="tx2">
                    <a:lumMod val="75000"/>
                  </a:schemeClr>
                </a:solidFill>
              </a:rPr>
              <a:t> =   </a:t>
            </a:r>
            <a:r>
              <a:rPr lang="es-ES" sz="2800" u="sng" dirty="0" smtClean="0">
                <a:solidFill>
                  <a:schemeClr val="tx2">
                    <a:lumMod val="75000"/>
                  </a:schemeClr>
                </a:solidFill>
              </a:rPr>
              <a:t>cantidad </a:t>
            </a:r>
            <a:r>
              <a:rPr lang="es-ES" sz="2800" u="sng" dirty="0">
                <a:solidFill>
                  <a:schemeClr val="tx2">
                    <a:lumMod val="75000"/>
                  </a:schemeClr>
                </a:solidFill>
              </a:rPr>
              <a:t>del componente </a:t>
            </a:r>
            <a:r>
              <a:rPr lang="es-ES" sz="2800" u="sng" dirty="0" smtClean="0">
                <a:solidFill>
                  <a:schemeClr val="tx2">
                    <a:lumMod val="75000"/>
                  </a:schemeClr>
                </a:solidFill>
              </a:rPr>
              <a:t>i (</a:t>
            </a:r>
            <a:r>
              <a:rPr lang="es-ES" sz="2800" u="sng" dirty="0">
                <a:solidFill>
                  <a:schemeClr val="tx2">
                    <a:lumMod val="75000"/>
                  </a:schemeClr>
                </a:solidFill>
              </a:rPr>
              <a:t>en </a:t>
            </a:r>
            <a:r>
              <a:rPr lang="es-ES" sz="2800" u="sng" dirty="0" smtClean="0">
                <a:solidFill>
                  <a:schemeClr val="tx2">
                    <a:lumMod val="75000"/>
                  </a:schemeClr>
                </a:solidFill>
              </a:rPr>
              <a:t>moles</a:t>
            </a:r>
            <a:r>
              <a:rPr lang="es-ES" sz="2800" u="sng" dirty="0">
                <a:solidFill>
                  <a:schemeClr val="tx2">
                    <a:lumMod val="75000"/>
                  </a:schemeClr>
                </a:solidFill>
              </a:rPr>
              <a:t>)</a:t>
            </a:r>
            <a:endParaRPr lang="es-MX" sz="2800" dirty="0">
              <a:solidFill>
                <a:schemeClr val="tx2">
                  <a:lumMod val="75000"/>
                </a:schemeClr>
              </a:solidFill>
            </a:endParaRPr>
          </a:p>
          <a:p>
            <a:pPr marL="0" indent="0">
              <a:buNone/>
            </a:pPr>
            <a:r>
              <a:rPr lang="es-ES" sz="2800" dirty="0">
                <a:solidFill>
                  <a:schemeClr val="tx2">
                    <a:lumMod val="75000"/>
                  </a:schemeClr>
                </a:solidFill>
              </a:rPr>
              <a:t>          Cantidad total de todos los componentes de la </a:t>
            </a:r>
            <a:r>
              <a:rPr lang="es-ES" sz="2800" dirty="0" smtClean="0">
                <a:solidFill>
                  <a:schemeClr val="tx2">
                    <a:lumMod val="75000"/>
                  </a:schemeClr>
                </a:solidFill>
              </a:rPr>
              <a:t>	disolución </a:t>
            </a:r>
            <a:r>
              <a:rPr lang="es-ES" sz="2800" dirty="0">
                <a:solidFill>
                  <a:schemeClr val="tx2">
                    <a:lumMod val="75000"/>
                  </a:schemeClr>
                </a:solidFill>
              </a:rPr>
              <a:t>(en moles</a:t>
            </a:r>
            <a:r>
              <a:rPr lang="es-ES" sz="2800" dirty="0" smtClean="0">
                <a:solidFill>
                  <a:schemeClr val="tx2">
                    <a:lumMod val="75000"/>
                  </a:schemeClr>
                </a:solidFill>
              </a:rPr>
              <a:t>)</a:t>
            </a:r>
            <a:endParaRPr lang="es-MX" sz="2800" dirty="0">
              <a:solidFill>
                <a:schemeClr val="tx2">
                  <a:lumMod val="75000"/>
                </a:schemeClr>
              </a:solidFill>
            </a:endParaRPr>
          </a:p>
        </p:txBody>
      </p:sp>
    </p:spTree>
    <p:extLst>
      <p:ext uri="{BB962C8B-B14F-4D97-AF65-F5344CB8AC3E}">
        <p14:creationId xmlns:p14="http://schemas.microsoft.com/office/powerpoint/2010/main" val="226127786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63688" y="404664"/>
            <a:ext cx="6923112" cy="5721499"/>
          </a:xfrm>
        </p:spPr>
        <p:txBody>
          <a:bodyPr>
            <a:normAutofit/>
          </a:bodyPr>
          <a:lstStyle/>
          <a:p>
            <a:pPr marL="0" indent="0">
              <a:buNone/>
            </a:pPr>
            <a:r>
              <a:rPr lang="es-ES" sz="2800" dirty="0" smtClean="0">
                <a:solidFill>
                  <a:schemeClr val="tx2">
                    <a:lumMod val="50000"/>
                  </a:schemeClr>
                </a:solidFill>
              </a:rPr>
              <a:t>Ejercicios: </a:t>
            </a:r>
            <a:endParaRPr lang="es-MX" sz="2800" dirty="0" smtClean="0">
              <a:solidFill>
                <a:schemeClr val="tx2">
                  <a:lumMod val="50000"/>
                </a:schemeClr>
              </a:solidFill>
            </a:endParaRPr>
          </a:p>
          <a:p>
            <a:pPr marL="0" indent="0">
              <a:buNone/>
            </a:pPr>
            <a:r>
              <a:rPr lang="es-MX" sz="2800" dirty="0" smtClean="0">
                <a:solidFill>
                  <a:schemeClr val="tx2">
                    <a:lumMod val="50000"/>
                  </a:schemeClr>
                </a:solidFill>
              </a:rPr>
              <a:t>El </a:t>
            </a:r>
            <a:r>
              <a:rPr lang="es-MX" sz="2800" dirty="0">
                <a:solidFill>
                  <a:schemeClr val="tx2">
                    <a:lumMod val="50000"/>
                  </a:schemeClr>
                </a:solidFill>
              </a:rPr>
              <a:t>ácido acético glacial, CH</a:t>
            </a:r>
            <a:r>
              <a:rPr lang="es-MX" sz="2800" baseline="-25000" dirty="0">
                <a:solidFill>
                  <a:schemeClr val="tx2">
                    <a:lumMod val="50000"/>
                  </a:schemeClr>
                </a:solidFill>
              </a:rPr>
              <a:t>3</a:t>
            </a:r>
            <a:r>
              <a:rPr lang="es-MX" sz="2800" dirty="0">
                <a:solidFill>
                  <a:schemeClr val="tx2">
                    <a:lumMod val="50000"/>
                  </a:schemeClr>
                </a:solidFill>
              </a:rPr>
              <a:t>COOH tiene una concentración </a:t>
            </a:r>
            <a:r>
              <a:rPr lang="es-MX" sz="2800" dirty="0" smtClean="0">
                <a:solidFill>
                  <a:schemeClr val="tx2">
                    <a:lumMod val="50000"/>
                  </a:schemeClr>
                </a:solidFill>
              </a:rPr>
              <a:t>99.5</a:t>
            </a:r>
            <a:r>
              <a:rPr lang="es-MX" sz="2800" dirty="0">
                <a:solidFill>
                  <a:schemeClr val="tx2">
                    <a:lumMod val="50000"/>
                  </a:schemeClr>
                </a:solidFill>
              </a:rPr>
              <a:t>% m/m y una densidad de 1.05 g/cm</a:t>
            </a:r>
            <a:r>
              <a:rPr lang="es-MX" sz="2800" baseline="30000" dirty="0">
                <a:solidFill>
                  <a:schemeClr val="tx2">
                    <a:lumMod val="50000"/>
                  </a:schemeClr>
                </a:solidFill>
              </a:rPr>
              <a:t>3</a:t>
            </a:r>
            <a:r>
              <a:rPr lang="es-MX" sz="2800" dirty="0">
                <a:solidFill>
                  <a:schemeClr val="tx2">
                    <a:lumMod val="50000"/>
                  </a:schemeClr>
                </a:solidFill>
              </a:rPr>
              <a:t>. Determina la concentración </a:t>
            </a:r>
            <a:r>
              <a:rPr lang="es-MX" sz="2800" dirty="0" smtClean="0">
                <a:solidFill>
                  <a:schemeClr val="tx2">
                    <a:lumMod val="50000"/>
                  </a:schemeClr>
                </a:solidFill>
              </a:rPr>
              <a:t>molar y normal</a:t>
            </a:r>
            <a:endParaRPr lang="es-MX" sz="2800" dirty="0">
              <a:solidFill>
                <a:schemeClr val="tx2">
                  <a:lumMod val="50000"/>
                </a:schemeClr>
              </a:solidFill>
            </a:endParaRPr>
          </a:p>
          <a:p>
            <a:pPr marL="0" indent="0">
              <a:buNone/>
            </a:pPr>
            <a:r>
              <a:rPr lang="es-MX" sz="2800" dirty="0" smtClean="0">
                <a:solidFill>
                  <a:schemeClr val="tx2">
                    <a:lumMod val="50000"/>
                  </a:schemeClr>
                </a:solidFill>
              </a:rPr>
              <a:t>Una disolución </a:t>
            </a:r>
            <a:r>
              <a:rPr lang="es-MX" sz="2800" dirty="0">
                <a:solidFill>
                  <a:schemeClr val="tx2">
                    <a:lumMod val="50000"/>
                  </a:schemeClr>
                </a:solidFill>
              </a:rPr>
              <a:t>se preparó disolviendo 16.0 g de cloruro de calcio, CaCl</a:t>
            </a:r>
            <a:r>
              <a:rPr lang="es-MX" sz="2800" baseline="-25000" dirty="0">
                <a:solidFill>
                  <a:schemeClr val="tx2">
                    <a:lumMod val="50000"/>
                  </a:schemeClr>
                </a:solidFill>
              </a:rPr>
              <a:t>2</a:t>
            </a:r>
            <a:r>
              <a:rPr lang="es-MX" sz="2800" dirty="0">
                <a:solidFill>
                  <a:schemeClr val="tx2">
                    <a:lumMod val="50000"/>
                  </a:schemeClr>
                </a:solidFill>
              </a:rPr>
              <a:t> en 72.0 g de agua, y tiene una densidad de 1.180 g/mL a 20°C. ¿Cuál es la concentración </a:t>
            </a:r>
            <a:r>
              <a:rPr lang="es-MX" sz="2800" dirty="0" smtClean="0">
                <a:solidFill>
                  <a:schemeClr val="tx2">
                    <a:lumMod val="50000"/>
                  </a:schemeClr>
                </a:solidFill>
              </a:rPr>
              <a:t>expresada en: % m/m; </a:t>
            </a:r>
            <a:r>
              <a:rPr lang="es-MX" sz="2800" dirty="0">
                <a:solidFill>
                  <a:schemeClr val="tx2">
                    <a:lumMod val="50000"/>
                  </a:schemeClr>
                </a:solidFill>
              </a:rPr>
              <a:t>% m/v, M y </a:t>
            </a:r>
            <a:r>
              <a:rPr lang="es-MX" sz="2800" dirty="0" smtClean="0">
                <a:solidFill>
                  <a:schemeClr val="tx2">
                    <a:lumMod val="50000"/>
                  </a:schemeClr>
                </a:solidFill>
              </a:rPr>
              <a:t>N de </a:t>
            </a:r>
            <a:r>
              <a:rPr lang="es-MX" sz="2800" dirty="0">
                <a:solidFill>
                  <a:schemeClr val="tx2">
                    <a:lumMod val="50000"/>
                  </a:schemeClr>
                </a:solidFill>
              </a:rPr>
              <a:t>la disolución</a:t>
            </a:r>
            <a:r>
              <a:rPr lang="es-MX" sz="2800" dirty="0" smtClean="0">
                <a:solidFill>
                  <a:schemeClr val="tx2">
                    <a:lumMod val="50000"/>
                  </a:schemeClr>
                </a:solidFill>
              </a:rPr>
              <a:t>?</a:t>
            </a:r>
            <a:endParaRPr lang="es-MX" sz="2800" dirty="0">
              <a:solidFill>
                <a:schemeClr val="tx2">
                  <a:lumMod val="50000"/>
                </a:schemeClr>
              </a:solidFill>
            </a:endParaRPr>
          </a:p>
        </p:txBody>
      </p:sp>
    </p:spTree>
    <p:extLst>
      <p:ext uri="{BB962C8B-B14F-4D97-AF65-F5344CB8AC3E}">
        <p14:creationId xmlns:p14="http://schemas.microsoft.com/office/powerpoint/2010/main" val="418279249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75656" y="188640"/>
            <a:ext cx="7211144" cy="1411560"/>
          </a:xfrm>
        </p:spPr>
        <p:txBody>
          <a:bodyPr>
            <a:normAutofit/>
          </a:bodyPr>
          <a:lstStyle/>
          <a:p>
            <a:r>
              <a:rPr lang="es-ES" sz="3200" dirty="0" smtClean="0"/>
              <a:t>Partes por millón, partes por billón y partes por trillón</a:t>
            </a:r>
            <a:endParaRPr lang="es-MX" sz="3200" dirty="0"/>
          </a:p>
        </p:txBody>
      </p:sp>
      <p:sp>
        <p:nvSpPr>
          <p:cNvPr id="3" name="2 Marcador de contenido"/>
          <p:cNvSpPr>
            <a:spLocks noGrp="1"/>
          </p:cNvSpPr>
          <p:nvPr>
            <p:ph idx="1"/>
          </p:nvPr>
        </p:nvSpPr>
        <p:spPr/>
        <p:txBody>
          <a:bodyPr>
            <a:normAutofit fontScale="85000" lnSpcReduction="10000"/>
          </a:bodyPr>
          <a:lstStyle/>
          <a:p>
            <a:pPr marL="0" indent="0">
              <a:buNone/>
            </a:pPr>
            <a:r>
              <a:rPr lang="es-ES" sz="2800" dirty="0" smtClean="0">
                <a:solidFill>
                  <a:schemeClr val="tx2">
                    <a:lumMod val="50000"/>
                  </a:schemeClr>
                </a:solidFill>
              </a:rPr>
              <a:t>En disoluciones en las que el porcentaje en masa o en volumen de un componente es muy bajo, a menudo se cambia a otras unidades para expresar la concentración. Por ejemplo, 1 mg de soluto/ L de solución supone 0.001 g/L. Una disolución que sea tan diluida, tendrá la misma densidad que el agua, aproximadamente 1 g/mL; por lo tanto, la concentración de la solución es de  0.001 g de soluto/1 000 000 g de solución.</a:t>
            </a:r>
            <a:endParaRPr lang="es-MX" sz="2800" dirty="0">
              <a:solidFill>
                <a:schemeClr val="tx2">
                  <a:lumMod val="50000"/>
                </a:schemeClr>
              </a:solidFill>
            </a:endParaRPr>
          </a:p>
        </p:txBody>
      </p:sp>
    </p:spTree>
    <p:extLst>
      <p:ext uri="{BB962C8B-B14F-4D97-AF65-F5344CB8AC3E}">
        <p14:creationId xmlns:p14="http://schemas.microsoft.com/office/powerpoint/2010/main" val="420789378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331640" y="836712"/>
            <a:ext cx="7293496" cy="5040559"/>
          </a:xfrm>
        </p:spPr>
        <p:txBody>
          <a:bodyPr>
            <a:normAutofit/>
          </a:bodyPr>
          <a:lstStyle/>
          <a:p>
            <a:r>
              <a:rPr lang="es-ES" sz="2800" dirty="0" smtClean="0">
                <a:solidFill>
                  <a:schemeClr val="tx2">
                    <a:lumMod val="75000"/>
                  </a:schemeClr>
                </a:solidFill>
              </a:rPr>
              <a:t>Se puede describir la concentración de forma más clara como una parte por millón (1 ppm). </a:t>
            </a:r>
          </a:p>
          <a:p>
            <a:r>
              <a:rPr lang="es-ES" sz="2800" dirty="0" smtClean="0">
                <a:solidFill>
                  <a:schemeClr val="tx2">
                    <a:lumMod val="75000"/>
                  </a:schemeClr>
                </a:solidFill>
              </a:rPr>
              <a:t>Para una disolución con sólo 1 µg de soluto/ L de disolución, la concentración será de </a:t>
            </a:r>
            <a:r>
              <a:rPr lang="es-ES" sz="2800" dirty="0">
                <a:solidFill>
                  <a:schemeClr val="tx2">
                    <a:lumMod val="75000"/>
                  </a:schemeClr>
                </a:solidFill>
              </a:rPr>
              <a:t>1 X 10</a:t>
            </a:r>
            <a:r>
              <a:rPr lang="es-ES" sz="2800" baseline="30000" dirty="0">
                <a:solidFill>
                  <a:schemeClr val="tx2">
                    <a:lumMod val="75000"/>
                  </a:schemeClr>
                </a:solidFill>
              </a:rPr>
              <a:t>-6</a:t>
            </a:r>
            <a:r>
              <a:rPr lang="es-ES" sz="2800" dirty="0">
                <a:solidFill>
                  <a:schemeClr val="tx2">
                    <a:lumMod val="75000"/>
                  </a:schemeClr>
                </a:solidFill>
              </a:rPr>
              <a:t> g </a:t>
            </a:r>
            <a:r>
              <a:rPr lang="es-ES" sz="2800" dirty="0" smtClean="0">
                <a:solidFill>
                  <a:schemeClr val="tx2">
                    <a:lumMod val="75000"/>
                  </a:schemeClr>
                </a:solidFill>
              </a:rPr>
              <a:t>de soluto/1 000 000 g de solución o 1.0 g de soluto/1X10</a:t>
            </a:r>
            <a:r>
              <a:rPr lang="es-ES" sz="2800" baseline="30000" dirty="0" smtClean="0">
                <a:solidFill>
                  <a:schemeClr val="tx2">
                    <a:lumMod val="75000"/>
                  </a:schemeClr>
                </a:solidFill>
              </a:rPr>
              <a:t>9</a:t>
            </a:r>
            <a:r>
              <a:rPr lang="es-ES" sz="2800" dirty="0" smtClean="0">
                <a:solidFill>
                  <a:schemeClr val="tx2">
                    <a:lumMod val="75000"/>
                  </a:schemeClr>
                </a:solidFill>
              </a:rPr>
              <a:t> </a:t>
            </a:r>
            <a:r>
              <a:rPr lang="es-ES" sz="2800" dirty="0">
                <a:solidFill>
                  <a:schemeClr val="tx2">
                    <a:lumMod val="75000"/>
                  </a:schemeClr>
                </a:solidFill>
              </a:rPr>
              <a:t>g </a:t>
            </a:r>
            <a:r>
              <a:rPr lang="es-ES" sz="2800" dirty="0" smtClean="0">
                <a:solidFill>
                  <a:schemeClr val="tx2">
                    <a:lumMod val="75000"/>
                  </a:schemeClr>
                </a:solidFill>
              </a:rPr>
              <a:t>de disolución. Aquí, la concentración de soluto es una parte por billón (1 </a:t>
            </a:r>
            <a:r>
              <a:rPr lang="es-ES" sz="2800" dirty="0" err="1" smtClean="0">
                <a:solidFill>
                  <a:schemeClr val="tx2">
                    <a:lumMod val="75000"/>
                  </a:schemeClr>
                </a:solidFill>
              </a:rPr>
              <a:t>ppb</a:t>
            </a:r>
            <a:r>
              <a:rPr lang="es-ES" sz="2800" dirty="0" smtClean="0">
                <a:solidFill>
                  <a:schemeClr val="tx2">
                    <a:lumMod val="75000"/>
                  </a:schemeClr>
                </a:solidFill>
              </a:rPr>
              <a:t>). </a:t>
            </a:r>
            <a:endParaRPr lang="es-MX" sz="2800" dirty="0">
              <a:solidFill>
                <a:schemeClr val="tx2">
                  <a:lumMod val="75000"/>
                </a:schemeClr>
              </a:solidFill>
            </a:endParaRPr>
          </a:p>
        </p:txBody>
      </p:sp>
    </p:spTree>
    <p:extLst>
      <p:ext uri="{BB962C8B-B14F-4D97-AF65-F5344CB8AC3E}">
        <p14:creationId xmlns:p14="http://schemas.microsoft.com/office/powerpoint/2010/main" val="15322315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331640" y="980728"/>
            <a:ext cx="7365504" cy="4525963"/>
          </a:xfrm>
        </p:spPr>
        <p:txBody>
          <a:bodyPr>
            <a:normAutofit fontScale="92500"/>
          </a:bodyPr>
          <a:lstStyle/>
          <a:p>
            <a:pPr marL="0" indent="0">
              <a:buNone/>
            </a:pPr>
            <a:r>
              <a:rPr lang="es-ES" sz="2800" dirty="0">
                <a:solidFill>
                  <a:schemeClr val="tx2">
                    <a:lumMod val="75000"/>
                  </a:schemeClr>
                </a:solidFill>
              </a:rPr>
              <a:t>Si la concentración de </a:t>
            </a:r>
            <a:r>
              <a:rPr lang="es-ES" sz="2800" dirty="0" smtClean="0">
                <a:solidFill>
                  <a:schemeClr val="tx2">
                    <a:lumMod val="75000"/>
                  </a:schemeClr>
                </a:solidFill>
              </a:rPr>
              <a:t>soluto es únicamente de 1 </a:t>
            </a:r>
            <a:r>
              <a:rPr lang="es-ES" sz="2800" dirty="0" err="1" smtClean="0">
                <a:solidFill>
                  <a:schemeClr val="tx2">
                    <a:lumMod val="75000"/>
                  </a:schemeClr>
                </a:solidFill>
              </a:rPr>
              <a:t>ng</a:t>
            </a:r>
            <a:r>
              <a:rPr lang="es-ES" sz="2800" dirty="0" smtClean="0">
                <a:solidFill>
                  <a:schemeClr val="tx2">
                    <a:lumMod val="75000"/>
                  </a:schemeClr>
                </a:solidFill>
              </a:rPr>
              <a:t> de soluto/L de disolución, la concentración es una parte por trillón (1 </a:t>
            </a:r>
            <a:r>
              <a:rPr lang="es-ES" sz="2800" dirty="0" err="1" smtClean="0">
                <a:solidFill>
                  <a:schemeClr val="tx2">
                    <a:lumMod val="75000"/>
                  </a:schemeClr>
                </a:solidFill>
              </a:rPr>
              <a:t>ppt</a:t>
            </a:r>
            <a:r>
              <a:rPr lang="es-ES" sz="2800" dirty="0" smtClean="0">
                <a:solidFill>
                  <a:schemeClr val="tx2">
                    <a:lumMod val="75000"/>
                  </a:schemeClr>
                </a:solidFill>
              </a:rPr>
              <a:t>)</a:t>
            </a:r>
            <a:endParaRPr lang="es-MX" sz="2800" dirty="0">
              <a:solidFill>
                <a:schemeClr val="tx2">
                  <a:lumMod val="75000"/>
                </a:schemeClr>
              </a:solidFill>
            </a:endParaRPr>
          </a:p>
          <a:p>
            <a:r>
              <a:rPr lang="es-ES" sz="2800" dirty="0" smtClean="0">
                <a:solidFill>
                  <a:schemeClr val="tx2">
                    <a:lumMod val="75000"/>
                  </a:schemeClr>
                </a:solidFill>
              </a:rPr>
              <a:t>Resumiendo:</a:t>
            </a:r>
            <a:endParaRPr lang="es-MX" sz="2800" dirty="0">
              <a:solidFill>
                <a:schemeClr val="tx2">
                  <a:lumMod val="75000"/>
                </a:schemeClr>
              </a:solidFill>
            </a:endParaRPr>
          </a:p>
          <a:p>
            <a:pPr marL="0" indent="0">
              <a:buNone/>
            </a:pPr>
            <a:r>
              <a:rPr lang="es-ES" sz="2800" dirty="0">
                <a:solidFill>
                  <a:schemeClr val="tx2">
                    <a:lumMod val="75000"/>
                  </a:schemeClr>
                </a:solidFill>
              </a:rPr>
              <a:t>Una parte por millón es equivalente a 1 mg/L</a:t>
            </a:r>
          </a:p>
          <a:p>
            <a:pPr marL="0" indent="0">
              <a:buNone/>
            </a:pPr>
            <a:r>
              <a:rPr lang="es-ES" sz="2800" dirty="0">
                <a:solidFill>
                  <a:schemeClr val="tx2">
                    <a:lumMod val="75000"/>
                  </a:schemeClr>
                </a:solidFill>
              </a:rPr>
              <a:t>Una parte por billón es equivalente a 1 µ</a:t>
            </a:r>
            <a:r>
              <a:rPr lang="es-ES" sz="2800" dirty="0">
                <a:solidFill>
                  <a:schemeClr val="tx2">
                    <a:lumMod val="75000"/>
                  </a:schemeClr>
                </a:solidFill>
                <a:ea typeface="Microsoft JhengHei" panose="020B0604030504040204" pitchFamily="34" charset="-120"/>
              </a:rPr>
              <a:t>g/</a:t>
            </a:r>
            <a:r>
              <a:rPr lang="es-ES" sz="2800" dirty="0">
                <a:solidFill>
                  <a:schemeClr val="tx2">
                    <a:lumMod val="75000"/>
                  </a:schemeClr>
                </a:solidFill>
              </a:rPr>
              <a:t>L</a:t>
            </a:r>
          </a:p>
          <a:p>
            <a:pPr marL="0" indent="0">
              <a:buNone/>
            </a:pPr>
            <a:r>
              <a:rPr lang="es-ES" sz="2800" dirty="0">
                <a:solidFill>
                  <a:schemeClr val="tx2">
                    <a:lumMod val="75000"/>
                  </a:schemeClr>
                </a:solidFill>
              </a:rPr>
              <a:t>Una parte por trillón es equivalente a 1 </a:t>
            </a:r>
            <a:r>
              <a:rPr lang="es-ES" sz="2800" dirty="0" err="1">
                <a:solidFill>
                  <a:schemeClr val="tx2">
                    <a:lumMod val="75000"/>
                  </a:schemeClr>
                </a:solidFill>
              </a:rPr>
              <a:t>ng</a:t>
            </a:r>
            <a:r>
              <a:rPr lang="es-ES" sz="2800" dirty="0">
                <a:solidFill>
                  <a:schemeClr val="tx2">
                    <a:lumMod val="75000"/>
                  </a:schemeClr>
                </a:solidFill>
              </a:rPr>
              <a:t>/L</a:t>
            </a:r>
          </a:p>
          <a:p>
            <a:endParaRPr lang="es-MX" dirty="0"/>
          </a:p>
        </p:txBody>
      </p:sp>
    </p:spTree>
    <p:extLst>
      <p:ext uri="{BB962C8B-B14F-4D97-AF65-F5344CB8AC3E}">
        <p14:creationId xmlns:p14="http://schemas.microsoft.com/office/powerpoint/2010/main" val="16572655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691680" y="1196752"/>
            <a:ext cx="6789440" cy="4608512"/>
          </a:xfrm>
        </p:spPr>
        <p:txBody>
          <a:bodyPr>
            <a:normAutofit/>
          </a:bodyPr>
          <a:lstStyle/>
          <a:p>
            <a:pPr marL="0" indent="0">
              <a:buNone/>
            </a:pPr>
            <a:r>
              <a:rPr lang="es-MX" sz="2800" dirty="0" smtClean="0">
                <a:solidFill>
                  <a:schemeClr val="tx2"/>
                </a:solidFill>
              </a:rPr>
              <a:t>“</a:t>
            </a:r>
            <a:r>
              <a:rPr lang="es-MX" sz="2800" dirty="0">
                <a:solidFill>
                  <a:schemeClr val="tx2"/>
                </a:solidFill>
              </a:rPr>
              <a:t>Tres cuartas partes del Globo Terráqueo están formadas por </a:t>
            </a:r>
            <a:r>
              <a:rPr lang="es-MX" sz="2800" b="1" u="sng" dirty="0" smtClean="0">
                <a:solidFill>
                  <a:schemeClr val="tx2"/>
                </a:solidFill>
              </a:rPr>
              <a:t>agua</a:t>
            </a:r>
            <a:r>
              <a:rPr lang="es-MX" sz="2800" dirty="0" smtClean="0">
                <a:solidFill>
                  <a:schemeClr val="tx2"/>
                </a:solidFill>
              </a:rPr>
              <a:t>. </a:t>
            </a:r>
            <a:r>
              <a:rPr lang="es-MX" sz="2800" dirty="0">
                <a:solidFill>
                  <a:schemeClr val="tx2"/>
                </a:solidFill>
              </a:rPr>
              <a:t>Sin embargo, el mayor porcentaje de masas de agua corresponden a una </a:t>
            </a:r>
            <a:r>
              <a:rPr lang="es-MX" sz="2800" b="1" u="sng" dirty="0" smtClean="0">
                <a:solidFill>
                  <a:schemeClr val="tx2"/>
                </a:solidFill>
              </a:rPr>
              <a:t>solución salina</a:t>
            </a:r>
            <a:r>
              <a:rPr lang="es-MX" sz="2800" dirty="0" smtClean="0">
                <a:solidFill>
                  <a:schemeClr val="tx2"/>
                </a:solidFill>
              </a:rPr>
              <a:t>: </a:t>
            </a:r>
            <a:r>
              <a:rPr lang="es-MX" sz="2800" dirty="0">
                <a:solidFill>
                  <a:schemeClr val="tx2"/>
                </a:solidFill>
              </a:rPr>
              <a:t>el mar</a:t>
            </a:r>
            <a:r>
              <a:rPr lang="es-MX" sz="2800" dirty="0" smtClean="0">
                <a:solidFill>
                  <a:schemeClr val="tx2"/>
                </a:solidFill>
              </a:rPr>
              <a:t>”. Asimismo</a:t>
            </a:r>
            <a:r>
              <a:rPr lang="es-MX" sz="2800" dirty="0">
                <a:solidFill>
                  <a:schemeClr val="tx2"/>
                </a:solidFill>
              </a:rPr>
              <a:t>, la gran mayoría de las reacciones químicas que ocurren en los organismos vivientes más complejos tienen lugar en ambientes de “soluciones acuosas” . </a:t>
            </a:r>
          </a:p>
        </p:txBody>
      </p:sp>
    </p:spTree>
    <p:extLst>
      <p:ext uri="{BB962C8B-B14F-4D97-AF65-F5344CB8AC3E}">
        <p14:creationId xmlns:p14="http://schemas.microsoft.com/office/powerpoint/2010/main" val="54700714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672" y="476672"/>
            <a:ext cx="2520280" cy="980728"/>
          </a:xfrm>
        </p:spPr>
        <p:txBody>
          <a:bodyPr/>
          <a:lstStyle/>
          <a:p>
            <a:r>
              <a:rPr lang="es-ES" sz="3600" dirty="0" smtClean="0">
                <a:solidFill>
                  <a:schemeClr val="tx2">
                    <a:lumMod val="75000"/>
                  </a:schemeClr>
                </a:solidFill>
              </a:rPr>
              <a:t>Ejercicios </a:t>
            </a:r>
            <a:endParaRPr lang="es-MX" sz="3600" dirty="0">
              <a:solidFill>
                <a:schemeClr val="tx2">
                  <a:lumMod val="75000"/>
                </a:schemeClr>
              </a:solidFill>
            </a:endParaRPr>
          </a:p>
        </p:txBody>
      </p:sp>
      <p:sp>
        <p:nvSpPr>
          <p:cNvPr id="3" name="2 Marcador de contenido"/>
          <p:cNvSpPr>
            <a:spLocks noGrp="1"/>
          </p:cNvSpPr>
          <p:nvPr>
            <p:ph idx="1"/>
          </p:nvPr>
        </p:nvSpPr>
        <p:spPr>
          <a:xfrm>
            <a:off x="1942415" y="1700808"/>
            <a:ext cx="6591985" cy="4680520"/>
          </a:xfrm>
        </p:spPr>
        <p:txBody>
          <a:bodyPr>
            <a:normAutofit fontScale="92500" lnSpcReduction="20000"/>
          </a:bodyPr>
          <a:lstStyle/>
          <a:p>
            <a:pPr marL="0" indent="0">
              <a:buNone/>
            </a:pPr>
            <a:r>
              <a:rPr lang="es-ES" sz="2800" dirty="0" smtClean="0">
                <a:solidFill>
                  <a:schemeClr val="tx2">
                    <a:lumMod val="75000"/>
                  </a:schemeClr>
                </a:solidFill>
              </a:rPr>
              <a:t>1. ¿Cómo preparas 425 g de una disolución acuosa de acetato de sodio al 2.4% en masa </a:t>
            </a:r>
          </a:p>
          <a:p>
            <a:pPr marL="0" indent="0">
              <a:buNone/>
            </a:pPr>
            <a:r>
              <a:rPr lang="es-ES" sz="2800" dirty="0" smtClean="0">
                <a:solidFill>
                  <a:schemeClr val="tx2">
                    <a:lumMod val="75000"/>
                  </a:schemeClr>
                </a:solidFill>
              </a:rPr>
              <a:t>2. Para llevar a cabo un experimento se necesitan 35.0 g de una disolución de ácido clorhídrico al 20.2% en masa. ¿Cuántos gramos de ácido puro hay en esa cantidad de disolución? Y ¿Cuántos gramos de agua?</a:t>
            </a:r>
          </a:p>
          <a:p>
            <a:pPr marL="0" indent="0">
              <a:buNone/>
            </a:pPr>
            <a:r>
              <a:rPr lang="es-ES" sz="2800" dirty="0" smtClean="0">
                <a:solidFill>
                  <a:schemeClr val="tx2">
                    <a:lumMod val="75000"/>
                  </a:schemeClr>
                </a:solidFill>
              </a:rPr>
              <a:t>3. ¿Cuáles son las fracciones molares de la glucosa y del agua en una disolución que contiene 5.67 g de glucosa disueltos en 25.2 g de agua?</a:t>
            </a:r>
            <a:endParaRPr lang="es-MX" sz="2800" dirty="0">
              <a:solidFill>
                <a:schemeClr val="tx2">
                  <a:lumMod val="75000"/>
                </a:schemeClr>
              </a:solidFill>
            </a:endParaRPr>
          </a:p>
        </p:txBody>
      </p:sp>
    </p:spTree>
    <p:extLst>
      <p:ext uri="{BB962C8B-B14F-4D97-AF65-F5344CB8AC3E}">
        <p14:creationId xmlns:p14="http://schemas.microsoft.com/office/powerpoint/2010/main" val="225322593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691680" y="692696"/>
            <a:ext cx="6995120" cy="4896545"/>
          </a:xfrm>
        </p:spPr>
        <p:txBody>
          <a:bodyPr>
            <a:normAutofit/>
          </a:bodyPr>
          <a:lstStyle/>
          <a:p>
            <a:pPr marL="0" indent="0">
              <a:buNone/>
            </a:pPr>
            <a:r>
              <a:rPr lang="es-ES" sz="3200" dirty="0" smtClean="0">
                <a:solidFill>
                  <a:schemeClr val="tx2">
                    <a:lumMod val="75000"/>
                  </a:schemeClr>
                </a:solidFill>
              </a:rPr>
              <a:t>4. ¿Cuál es la </a:t>
            </a:r>
            <a:r>
              <a:rPr lang="es-ES" sz="3200" dirty="0" err="1" smtClean="0">
                <a:solidFill>
                  <a:schemeClr val="tx2">
                    <a:lumMod val="75000"/>
                  </a:schemeClr>
                </a:solidFill>
              </a:rPr>
              <a:t>molalidad</a:t>
            </a:r>
            <a:r>
              <a:rPr lang="es-ES" sz="3200" dirty="0" smtClean="0">
                <a:solidFill>
                  <a:schemeClr val="tx2">
                    <a:lumMod val="75000"/>
                  </a:schemeClr>
                </a:solidFill>
              </a:rPr>
              <a:t> de una disolución de tolueno que contiene 35.6 g de tolueno y 12.5 g de benceno?</a:t>
            </a:r>
          </a:p>
          <a:p>
            <a:pPr marL="0" indent="0">
              <a:buNone/>
            </a:pPr>
            <a:r>
              <a:rPr lang="es-ES" sz="3200" dirty="0" smtClean="0">
                <a:solidFill>
                  <a:schemeClr val="tx2">
                    <a:lumMod val="75000"/>
                  </a:schemeClr>
                </a:solidFill>
              </a:rPr>
              <a:t>5. Calcula las fracciones molares del ejercicio anterior. </a:t>
            </a:r>
          </a:p>
          <a:p>
            <a:pPr marL="0" indent="0">
              <a:buNone/>
            </a:pPr>
            <a:r>
              <a:rPr lang="es-ES" sz="3200" dirty="0" smtClean="0">
                <a:solidFill>
                  <a:schemeClr val="tx2">
                    <a:lumMod val="75000"/>
                  </a:schemeClr>
                </a:solidFill>
              </a:rPr>
              <a:t>6. ¿Cómo prepararías 72.5 g de una disolución acuosa de yoduro de potasio al 5% en masa</a:t>
            </a:r>
            <a:endParaRPr lang="es-MX" sz="3200" dirty="0">
              <a:solidFill>
                <a:schemeClr val="tx2">
                  <a:lumMod val="75000"/>
                </a:schemeClr>
              </a:solidFill>
            </a:endParaRPr>
          </a:p>
        </p:txBody>
      </p:sp>
    </p:spTree>
    <p:extLst>
      <p:ext uri="{BB962C8B-B14F-4D97-AF65-F5344CB8AC3E}">
        <p14:creationId xmlns:p14="http://schemas.microsoft.com/office/powerpoint/2010/main" val="240163310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75656" y="548680"/>
            <a:ext cx="5328592" cy="1052736"/>
          </a:xfrm>
        </p:spPr>
        <p:txBody>
          <a:bodyPr/>
          <a:lstStyle/>
          <a:p>
            <a:r>
              <a:rPr lang="es-ES" sz="3600" dirty="0" smtClean="0"/>
              <a:t>A manera de resumen</a:t>
            </a:r>
            <a:endParaRPr lang="es-MX" sz="3600" dirty="0"/>
          </a:p>
        </p:txBody>
      </p:sp>
      <p:sp>
        <p:nvSpPr>
          <p:cNvPr id="3" name="2 Marcador de contenido"/>
          <p:cNvSpPr>
            <a:spLocks noGrp="1"/>
          </p:cNvSpPr>
          <p:nvPr>
            <p:ph idx="1"/>
          </p:nvPr>
        </p:nvSpPr>
        <p:spPr>
          <a:xfrm>
            <a:off x="1942415" y="2060848"/>
            <a:ext cx="6591985" cy="4248472"/>
          </a:xfrm>
        </p:spPr>
        <p:txBody>
          <a:bodyPr>
            <a:normAutofit fontScale="85000" lnSpcReduction="20000"/>
          </a:bodyPr>
          <a:lstStyle/>
          <a:p>
            <a:r>
              <a:rPr lang="es-ES" sz="2800" dirty="0" smtClean="0">
                <a:solidFill>
                  <a:schemeClr val="tx2">
                    <a:lumMod val="75000"/>
                  </a:schemeClr>
                </a:solidFill>
              </a:rPr>
              <a:t>Las disoluciones son mezclas homogéneas y pueden ser líquidas, sólidas o gaseosas. La cantidad de una sustancia que se disuelve en otra es limitada. Cuando dos sustancias tienen fuerzas intermoleculares similares, tienden a ser solubles (lo semejante disuelvo a lo semejante). </a:t>
            </a:r>
          </a:p>
          <a:p>
            <a:r>
              <a:rPr lang="es-ES" sz="2800" dirty="0" smtClean="0">
                <a:solidFill>
                  <a:schemeClr val="tx2">
                    <a:lumMod val="75000"/>
                  </a:schemeClr>
                </a:solidFill>
              </a:rPr>
              <a:t>La concentración de una disolución se puede expresar cuantitativamente como: molaridad, normalidad, </a:t>
            </a:r>
            <a:r>
              <a:rPr lang="es-ES" sz="2800" dirty="0" err="1" smtClean="0">
                <a:solidFill>
                  <a:schemeClr val="tx2">
                    <a:lumMod val="75000"/>
                  </a:schemeClr>
                </a:solidFill>
              </a:rPr>
              <a:t>molalidad</a:t>
            </a:r>
            <a:r>
              <a:rPr lang="es-ES" sz="2800" dirty="0" smtClean="0">
                <a:solidFill>
                  <a:schemeClr val="tx2">
                    <a:lumMod val="75000"/>
                  </a:schemeClr>
                </a:solidFill>
              </a:rPr>
              <a:t>, formalidad, % m/m, %v/v, %m/v, fracción molar, ppm, </a:t>
            </a:r>
            <a:r>
              <a:rPr lang="es-ES" sz="2800" dirty="0" err="1" smtClean="0">
                <a:solidFill>
                  <a:schemeClr val="tx2">
                    <a:lumMod val="75000"/>
                  </a:schemeClr>
                </a:solidFill>
              </a:rPr>
              <a:t>ppb</a:t>
            </a:r>
            <a:r>
              <a:rPr lang="es-ES" sz="2800" dirty="0" smtClean="0">
                <a:solidFill>
                  <a:schemeClr val="tx2">
                    <a:lumMod val="75000"/>
                  </a:schemeClr>
                </a:solidFill>
              </a:rPr>
              <a:t>, </a:t>
            </a:r>
            <a:r>
              <a:rPr lang="es-ES" sz="2800" dirty="0" err="1" smtClean="0">
                <a:solidFill>
                  <a:schemeClr val="tx2">
                    <a:lumMod val="75000"/>
                  </a:schemeClr>
                </a:solidFill>
              </a:rPr>
              <a:t>ppt</a:t>
            </a:r>
            <a:r>
              <a:rPr lang="es-ES" sz="2800" dirty="0" smtClean="0">
                <a:solidFill>
                  <a:schemeClr val="tx2">
                    <a:lumMod val="75000"/>
                  </a:schemeClr>
                </a:solidFill>
              </a:rPr>
              <a:t>. </a:t>
            </a:r>
            <a:endParaRPr lang="es-MX" sz="2800" dirty="0">
              <a:solidFill>
                <a:schemeClr val="tx2">
                  <a:lumMod val="75000"/>
                </a:schemeClr>
              </a:solidFill>
            </a:endParaRPr>
          </a:p>
        </p:txBody>
      </p:sp>
    </p:spTree>
    <p:extLst>
      <p:ext uri="{BB962C8B-B14F-4D97-AF65-F5344CB8AC3E}">
        <p14:creationId xmlns:p14="http://schemas.microsoft.com/office/powerpoint/2010/main" val="177039117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652120" y="274638"/>
            <a:ext cx="3034680" cy="1143000"/>
          </a:xfrm>
        </p:spPr>
        <p:txBody>
          <a:bodyPr>
            <a:normAutofit/>
          </a:bodyPr>
          <a:lstStyle/>
          <a:p>
            <a:r>
              <a:rPr lang="es-ES" sz="3600" dirty="0" smtClean="0">
                <a:solidFill>
                  <a:schemeClr val="tx2">
                    <a:lumMod val="75000"/>
                  </a:schemeClr>
                </a:solidFill>
              </a:rPr>
              <a:t>Disoluciones </a:t>
            </a:r>
            <a:endParaRPr lang="es-MX" sz="3600" dirty="0">
              <a:solidFill>
                <a:schemeClr val="tx2">
                  <a:lumMod val="75000"/>
                </a:schemeClr>
              </a:solidFill>
            </a:endParaRPr>
          </a:p>
        </p:txBody>
      </p:sp>
      <p:sp>
        <p:nvSpPr>
          <p:cNvPr id="3" name="2 Marcador de contenido"/>
          <p:cNvSpPr>
            <a:spLocks noGrp="1"/>
          </p:cNvSpPr>
          <p:nvPr>
            <p:ph idx="1"/>
          </p:nvPr>
        </p:nvSpPr>
        <p:spPr>
          <a:xfrm>
            <a:off x="3059832" y="5517232"/>
            <a:ext cx="5311790" cy="896963"/>
          </a:xfrm>
        </p:spPr>
        <p:txBody>
          <a:bodyPr/>
          <a:lstStyle/>
          <a:p>
            <a:pPr marL="0" indent="0" algn="r">
              <a:buNone/>
            </a:pPr>
            <a:r>
              <a:rPr lang="es-ES" b="1" dirty="0" smtClean="0">
                <a:solidFill>
                  <a:schemeClr val="tx2">
                    <a:lumMod val="75000"/>
                  </a:schemeClr>
                </a:solidFill>
              </a:rPr>
              <a:t>Dra. en Ed. Guadalupe Mirella Maya López</a:t>
            </a:r>
          </a:p>
          <a:p>
            <a:pPr marL="0" indent="0" algn="r">
              <a:buNone/>
            </a:pPr>
            <a:r>
              <a:rPr lang="es-ES" b="1" dirty="0" smtClean="0">
                <a:solidFill>
                  <a:schemeClr val="tx2">
                    <a:lumMod val="75000"/>
                  </a:schemeClr>
                </a:solidFill>
              </a:rPr>
              <a:t>Octubre, 2017</a:t>
            </a:r>
            <a:endParaRPr lang="es-MX" b="1" dirty="0">
              <a:solidFill>
                <a:schemeClr val="tx2">
                  <a:lumMod val="75000"/>
                </a:schemeClr>
              </a:solidFill>
            </a:endParaRPr>
          </a:p>
        </p:txBody>
      </p:sp>
      <p:pic>
        <p:nvPicPr>
          <p:cNvPr id="3074" name="Picture 2" descr="Resultado de imagen para imagenes de soluciones quimicas en el hoga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6894" y="3144245"/>
            <a:ext cx="3729500" cy="196099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Resultado de imagen para imagenes de soluciones quimicas en el hog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761" y="332656"/>
            <a:ext cx="3268130" cy="233438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magen relacionad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1572" y="846138"/>
            <a:ext cx="2660050" cy="31306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35754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5537" y="309384"/>
            <a:ext cx="8280920" cy="6287968"/>
          </a:xfrm>
        </p:spPr>
      </p:pic>
    </p:spTree>
    <p:extLst>
      <p:ext uri="{BB962C8B-B14F-4D97-AF65-F5344CB8AC3E}">
        <p14:creationId xmlns:p14="http://schemas.microsoft.com/office/powerpoint/2010/main" val="22236843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80112" y="274638"/>
            <a:ext cx="3106688" cy="706090"/>
          </a:xfrm>
        </p:spPr>
        <p:txBody>
          <a:bodyPr>
            <a:noAutofit/>
          </a:bodyPr>
          <a:lstStyle/>
          <a:p>
            <a:r>
              <a:rPr lang="es-ES" sz="3600" dirty="0" smtClean="0"/>
              <a:t>Disolución</a:t>
            </a:r>
            <a:endParaRPr lang="es-MX" sz="3600" dirty="0"/>
          </a:p>
        </p:txBody>
      </p:sp>
      <p:sp>
        <p:nvSpPr>
          <p:cNvPr id="3" name="2 Marcador de contenido"/>
          <p:cNvSpPr>
            <a:spLocks noGrp="1"/>
          </p:cNvSpPr>
          <p:nvPr>
            <p:ph idx="1"/>
          </p:nvPr>
        </p:nvSpPr>
        <p:spPr>
          <a:xfrm>
            <a:off x="1187624" y="1052736"/>
            <a:ext cx="7499176" cy="5112568"/>
          </a:xfrm>
        </p:spPr>
        <p:txBody>
          <a:bodyPr>
            <a:noAutofit/>
          </a:bodyPr>
          <a:lstStyle/>
          <a:p>
            <a:r>
              <a:rPr lang="es-MX" sz="2800" dirty="0">
                <a:solidFill>
                  <a:schemeClr val="tx2"/>
                </a:solidFill>
              </a:rPr>
              <a:t>Una </a:t>
            </a:r>
            <a:r>
              <a:rPr lang="es-MX" sz="2800" dirty="0" smtClean="0">
                <a:solidFill>
                  <a:schemeClr val="tx2"/>
                </a:solidFill>
              </a:rPr>
              <a:t>disolución es una </a:t>
            </a:r>
            <a:r>
              <a:rPr lang="es-MX" sz="2800" dirty="0">
                <a:solidFill>
                  <a:schemeClr val="tx2"/>
                </a:solidFill>
              </a:rPr>
              <a:t>mezcla homogénea de </a:t>
            </a:r>
            <a:r>
              <a:rPr lang="es-MX" sz="2800" dirty="0" smtClean="0">
                <a:solidFill>
                  <a:schemeClr val="tx2"/>
                </a:solidFill>
              </a:rPr>
              <a:t>dos o más sustancias formadas por iones o moléculas. Consiste en </a:t>
            </a:r>
            <a:r>
              <a:rPr lang="es-MX" sz="2800" dirty="0">
                <a:solidFill>
                  <a:schemeClr val="tx2"/>
                </a:solidFill>
              </a:rPr>
              <a:t>un solvente y uno o más solutos, cuyas proporciones varían de una solución </a:t>
            </a:r>
            <a:r>
              <a:rPr lang="es-MX" sz="2800" dirty="0" smtClean="0">
                <a:solidFill>
                  <a:schemeClr val="tx2"/>
                </a:solidFill>
              </a:rPr>
              <a:t>a otra</a:t>
            </a:r>
            <a:r>
              <a:rPr lang="es-MX" sz="2800" dirty="0">
                <a:solidFill>
                  <a:schemeClr val="tx2"/>
                </a:solidFill>
              </a:rPr>
              <a:t>. </a:t>
            </a:r>
            <a:endParaRPr lang="es-MX" sz="2800" dirty="0" smtClean="0">
              <a:solidFill>
                <a:schemeClr val="tx2"/>
              </a:solidFill>
            </a:endParaRPr>
          </a:p>
          <a:p>
            <a:r>
              <a:rPr lang="es-MX" sz="2800" i="1" dirty="0">
                <a:solidFill>
                  <a:schemeClr val="tx2"/>
                </a:solidFill>
              </a:rPr>
              <a:t>Soluto </a:t>
            </a:r>
            <a:r>
              <a:rPr lang="es-MX" sz="2800" dirty="0">
                <a:solidFill>
                  <a:schemeClr val="tx2"/>
                </a:solidFill>
              </a:rPr>
              <a:t>+ </a:t>
            </a:r>
            <a:r>
              <a:rPr lang="es-MX" sz="2800" i="1" dirty="0">
                <a:solidFill>
                  <a:schemeClr val="tx2"/>
                </a:solidFill>
              </a:rPr>
              <a:t>solvente</a:t>
            </a:r>
            <a:r>
              <a:rPr lang="es-MX" sz="2800" dirty="0">
                <a:solidFill>
                  <a:schemeClr val="tx2"/>
                </a:solidFill>
              </a:rPr>
              <a:t>⇒ </a:t>
            </a:r>
            <a:r>
              <a:rPr lang="es-MX" sz="2800" i="1" dirty="0" smtClean="0">
                <a:solidFill>
                  <a:schemeClr val="tx2"/>
                </a:solidFill>
              </a:rPr>
              <a:t>disolución</a:t>
            </a:r>
            <a:endParaRPr lang="es-MX" sz="2800" i="1" dirty="0">
              <a:solidFill>
                <a:schemeClr val="tx2"/>
              </a:solidFill>
            </a:endParaRPr>
          </a:p>
          <a:p>
            <a:r>
              <a:rPr lang="es-MX" sz="2800" dirty="0" smtClean="0">
                <a:solidFill>
                  <a:schemeClr val="tx2"/>
                </a:solidFill>
              </a:rPr>
              <a:t>El disolvente </a:t>
            </a:r>
            <a:r>
              <a:rPr lang="es-MX" sz="2800" dirty="0">
                <a:solidFill>
                  <a:schemeClr val="tx2"/>
                </a:solidFill>
              </a:rPr>
              <a:t>es </a:t>
            </a:r>
            <a:r>
              <a:rPr lang="es-MX" sz="2800" dirty="0" smtClean="0">
                <a:solidFill>
                  <a:schemeClr val="tx2"/>
                </a:solidFill>
              </a:rPr>
              <a:t>el </a:t>
            </a:r>
            <a:r>
              <a:rPr lang="es-ES" sz="2800" dirty="0" smtClean="0">
                <a:solidFill>
                  <a:schemeClr val="tx2"/>
                </a:solidFill>
              </a:rPr>
              <a:t>componente que se encuentra en mayor cantidad y determina el estado de agregación de la disolución </a:t>
            </a:r>
          </a:p>
        </p:txBody>
      </p:sp>
    </p:spTree>
    <p:extLst>
      <p:ext uri="{BB962C8B-B14F-4D97-AF65-F5344CB8AC3E}">
        <p14:creationId xmlns:p14="http://schemas.microsoft.com/office/powerpoint/2010/main" val="15763417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80112" y="274638"/>
            <a:ext cx="3106688" cy="706090"/>
          </a:xfrm>
        </p:spPr>
        <p:txBody>
          <a:bodyPr>
            <a:noAutofit/>
          </a:bodyPr>
          <a:lstStyle/>
          <a:p>
            <a:r>
              <a:rPr lang="es-ES" sz="3600" dirty="0" smtClean="0"/>
              <a:t>Disolución</a:t>
            </a:r>
            <a:endParaRPr lang="es-MX" sz="3600" dirty="0"/>
          </a:p>
        </p:txBody>
      </p:sp>
      <p:sp>
        <p:nvSpPr>
          <p:cNvPr id="3" name="2 Marcador de contenido"/>
          <p:cNvSpPr>
            <a:spLocks noGrp="1"/>
          </p:cNvSpPr>
          <p:nvPr>
            <p:ph idx="1"/>
          </p:nvPr>
        </p:nvSpPr>
        <p:spPr>
          <a:xfrm>
            <a:off x="1187624" y="1052736"/>
            <a:ext cx="7499176" cy="5112568"/>
          </a:xfrm>
        </p:spPr>
        <p:txBody>
          <a:bodyPr>
            <a:noAutofit/>
          </a:bodyPr>
          <a:lstStyle/>
          <a:p>
            <a:r>
              <a:rPr lang="es-ES" sz="2800" dirty="0" smtClean="0">
                <a:solidFill>
                  <a:schemeClr val="tx2"/>
                </a:solidFill>
              </a:rPr>
              <a:t>El soluto es el componente de menor cantidad.</a:t>
            </a:r>
          </a:p>
          <a:p>
            <a:r>
              <a:rPr lang="es-ES" sz="2800" dirty="0" smtClean="0">
                <a:solidFill>
                  <a:schemeClr val="tx2"/>
                </a:solidFill>
              </a:rPr>
              <a:t>La capacidad de las  sustancias para formar disoluciones depende de: </a:t>
            </a:r>
          </a:p>
          <a:p>
            <a:pPr lvl="1"/>
            <a:r>
              <a:rPr lang="es-ES" sz="2800" dirty="0" smtClean="0">
                <a:solidFill>
                  <a:schemeClr val="tx2"/>
                </a:solidFill>
              </a:rPr>
              <a:t>la tendencia natural de las sustancias para mezclarse y dispersarse en grandes volúmenes cuando no tienen restricción y; </a:t>
            </a:r>
          </a:p>
          <a:p>
            <a:pPr lvl="1"/>
            <a:r>
              <a:rPr lang="es-ES" sz="2800" dirty="0" smtClean="0">
                <a:solidFill>
                  <a:schemeClr val="tx2"/>
                </a:solidFill>
              </a:rPr>
              <a:t>los tipos de interacciones moleculares implicadas en el proceso de disolución.</a:t>
            </a:r>
            <a:endParaRPr lang="es-MX" sz="2800" dirty="0">
              <a:solidFill>
                <a:schemeClr val="tx2"/>
              </a:solidFill>
            </a:endParaRPr>
          </a:p>
        </p:txBody>
      </p:sp>
    </p:spTree>
    <p:extLst>
      <p:ext uri="{BB962C8B-B14F-4D97-AF65-F5344CB8AC3E}">
        <p14:creationId xmlns:p14="http://schemas.microsoft.com/office/powerpoint/2010/main" val="40011588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62074"/>
          </a:xfrm>
        </p:spPr>
        <p:txBody>
          <a:bodyPr>
            <a:normAutofit fontScale="90000"/>
          </a:bodyPr>
          <a:lstStyle/>
          <a:p>
            <a:r>
              <a:rPr lang="es-MX" sz="2800" dirty="0" smtClean="0"/>
              <a:t>Disoluciones más </a:t>
            </a:r>
            <a:r>
              <a:rPr lang="es-MX" sz="2800" dirty="0"/>
              <a:t>comunes según su estado físico:</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306456098"/>
              </p:ext>
            </p:extLst>
          </p:nvPr>
        </p:nvGraphicFramePr>
        <p:xfrm>
          <a:off x="323528" y="980728"/>
          <a:ext cx="8640960" cy="5052382"/>
        </p:xfrm>
        <a:graphic>
          <a:graphicData uri="http://schemas.openxmlformats.org/drawingml/2006/table">
            <a:tbl>
              <a:tblPr firstRow="1" bandRow="1">
                <a:tableStyleId>{5C22544A-7EE6-4342-B048-85BDC9FD1C3A}</a:tableStyleId>
              </a:tblPr>
              <a:tblGrid>
                <a:gridCol w="1656184"/>
                <a:gridCol w="1728192"/>
                <a:gridCol w="1224136"/>
                <a:gridCol w="1545707"/>
                <a:gridCol w="2486741"/>
              </a:tblGrid>
              <a:tr h="648072">
                <a:tc>
                  <a:txBody>
                    <a:bodyPr/>
                    <a:lstStyle/>
                    <a:p>
                      <a:r>
                        <a:rPr lang="es-ES" sz="1800" dirty="0" smtClean="0"/>
                        <a:t>Disoluciones</a:t>
                      </a:r>
                      <a:endParaRPr lang="es-MX" sz="1800" dirty="0"/>
                    </a:p>
                  </a:txBody>
                  <a:tcPr/>
                </a:tc>
                <a:tc>
                  <a:txBody>
                    <a:bodyPr/>
                    <a:lstStyle/>
                    <a:p>
                      <a:r>
                        <a:rPr lang="es-ES" sz="1800" dirty="0" smtClean="0"/>
                        <a:t>Disolvente </a:t>
                      </a:r>
                      <a:endParaRPr lang="es-MX" sz="1800" dirty="0"/>
                    </a:p>
                  </a:txBody>
                  <a:tcPr/>
                </a:tc>
                <a:tc>
                  <a:txBody>
                    <a:bodyPr/>
                    <a:lstStyle/>
                    <a:p>
                      <a:r>
                        <a:rPr lang="es-ES" sz="1800" dirty="0" smtClean="0"/>
                        <a:t>Soluto </a:t>
                      </a:r>
                      <a:endParaRPr lang="es-MX" sz="1800" dirty="0"/>
                    </a:p>
                  </a:txBody>
                  <a:tcPr/>
                </a:tc>
                <a:tc>
                  <a:txBody>
                    <a:bodyPr/>
                    <a:lstStyle/>
                    <a:p>
                      <a:r>
                        <a:rPr lang="es-ES" sz="1800" dirty="0" smtClean="0"/>
                        <a:t>Ejemplo </a:t>
                      </a:r>
                      <a:endParaRPr lang="es-MX" sz="1800" dirty="0"/>
                    </a:p>
                  </a:txBody>
                  <a:tcPr/>
                </a:tc>
                <a:tc>
                  <a:txBody>
                    <a:bodyPr/>
                    <a:lstStyle/>
                    <a:p>
                      <a:r>
                        <a:rPr lang="es-ES" sz="1800" dirty="0" smtClean="0"/>
                        <a:t>Composición </a:t>
                      </a:r>
                      <a:endParaRPr lang="es-MX" sz="1800" dirty="0"/>
                    </a:p>
                  </a:txBody>
                  <a:tcPr/>
                </a:tc>
              </a:tr>
              <a:tr h="740654">
                <a:tc>
                  <a:txBody>
                    <a:bodyPr/>
                    <a:lstStyle/>
                    <a:p>
                      <a:r>
                        <a:rPr lang="es-ES" sz="2000" dirty="0" smtClean="0">
                          <a:solidFill>
                            <a:schemeClr val="tx2">
                              <a:lumMod val="75000"/>
                            </a:schemeClr>
                          </a:solidFill>
                        </a:rPr>
                        <a:t>Gaseosas</a:t>
                      </a:r>
                      <a:r>
                        <a:rPr lang="es-ES" sz="2000" baseline="0" dirty="0" smtClean="0">
                          <a:solidFill>
                            <a:schemeClr val="tx2">
                              <a:lumMod val="75000"/>
                            </a:schemeClr>
                          </a:solidFill>
                        </a:rPr>
                        <a:t> </a:t>
                      </a:r>
                      <a:endParaRPr lang="es-MX" sz="2000" dirty="0">
                        <a:solidFill>
                          <a:schemeClr val="tx2">
                            <a:lumMod val="75000"/>
                          </a:schemeClr>
                        </a:solidFill>
                      </a:endParaRPr>
                    </a:p>
                  </a:txBody>
                  <a:tcPr/>
                </a:tc>
                <a:tc>
                  <a:txBody>
                    <a:bodyPr/>
                    <a:lstStyle/>
                    <a:p>
                      <a:r>
                        <a:rPr lang="es-ES" sz="2000" dirty="0" smtClean="0">
                          <a:solidFill>
                            <a:schemeClr val="tx2">
                              <a:lumMod val="75000"/>
                            </a:schemeClr>
                          </a:solidFill>
                        </a:rPr>
                        <a:t>Gas </a:t>
                      </a:r>
                      <a:endParaRPr lang="es-MX" sz="2000" dirty="0">
                        <a:solidFill>
                          <a:schemeClr val="tx2">
                            <a:lumMod val="75000"/>
                          </a:schemeClr>
                        </a:solidFill>
                      </a:endParaRPr>
                    </a:p>
                  </a:txBody>
                  <a:tcPr/>
                </a:tc>
                <a:tc>
                  <a:txBody>
                    <a:bodyPr/>
                    <a:lstStyle/>
                    <a:p>
                      <a:r>
                        <a:rPr lang="es-ES" sz="2000" dirty="0" smtClean="0">
                          <a:solidFill>
                            <a:schemeClr val="tx2">
                              <a:lumMod val="75000"/>
                            </a:schemeClr>
                          </a:solidFill>
                        </a:rPr>
                        <a:t>Gas </a:t>
                      </a:r>
                      <a:endParaRPr lang="es-MX" sz="2000" dirty="0">
                        <a:solidFill>
                          <a:schemeClr val="tx2">
                            <a:lumMod val="75000"/>
                          </a:schemeClr>
                        </a:solidFill>
                      </a:endParaRPr>
                    </a:p>
                  </a:txBody>
                  <a:tcPr/>
                </a:tc>
                <a:tc>
                  <a:txBody>
                    <a:bodyPr/>
                    <a:lstStyle/>
                    <a:p>
                      <a:r>
                        <a:rPr lang="es-ES" sz="2000" dirty="0" smtClean="0">
                          <a:solidFill>
                            <a:schemeClr val="tx2">
                              <a:lumMod val="75000"/>
                            </a:schemeClr>
                          </a:solidFill>
                        </a:rPr>
                        <a:t>Aire</a:t>
                      </a:r>
                      <a:r>
                        <a:rPr lang="es-ES" sz="2000" baseline="0" dirty="0" smtClean="0">
                          <a:solidFill>
                            <a:schemeClr val="tx2">
                              <a:lumMod val="75000"/>
                            </a:schemeClr>
                          </a:solidFill>
                        </a:rPr>
                        <a:t> </a:t>
                      </a:r>
                      <a:endParaRPr lang="es-MX" sz="2000" dirty="0">
                        <a:solidFill>
                          <a:schemeClr val="tx2">
                            <a:lumMod val="75000"/>
                          </a:schemeClr>
                        </a:solidFill>
                      </a:endParaRPr>
                    </a:p>
                  </a:txBody>
                  <a:tcPr/>
                </a:tc>
                <a:tc>
                  <a:txBody>
                    <a:bodyPr/>
                    <a:lstStyle/>
                    <a:p>
                      <a:r>
                        <a:rPr lang="es-ES" sz="2000" dirty="0" smtClean="0">
                          <a:solidFill>
                            <a:schemeClr val="tx2">
                              <a:lumMod val="75000"/>
                            </a:schemeClr>
                          </a:solidFill>
                        </a:rPr>
                        <a:t>Gases disueltos en nitrógeno</a:t>
                      </a:r>
                      <a:endParaRPr lang="es-MX" sz="2000" dirty="0">
                        <a:solidFill>
                          <a:schemeClr val="tx2">
                            <a:lumMod val="75000"/>
                          </a:schemeClr>
                        </a:solidFill>
                      </a:endParaRPr>
                    </a:p>
                  </a:txBody>
                  <a:tcPr/>
                </a:tc>
              </a:tr>
              <a:tr h="740654">
                <a:tc>
                  <a:txBody>
                    <a:bodyPr/>
                    <a:lstStyle/>
                    <a:p>
                      <a:r>
                        <a:rPr lang="es-ES" sz="2000" dirty="0" smtClean="0">
                          <a:solidFill>
                            <a:schemeClr val="tx2">
                              <a:lumMod val="75000"/>
                            </a:schemeClr>
                          </a:solidFill>
                        </a:rPr>
                        <a:t>Líquida </a:t>
                      </a:r>
                      <a:endParaRPr lang="es-MX" sz="2000" dirty="0">
                        <a:solidFill>
                          <a:schemeClr val="tx2">
                            <a:lumMod val="75000"/>
                          </a:schemeClr>
                        </a:solidFill>
                      </a:endParaRPr>
                    </a:p>
                  </a:txBody>
                  <a:tcPr/>
                </a:tc>
                <a:tc>
                  <a:txBody>
                    <a:bodyPr/>
                    <a:lstStyle/>
                    <a:p>
                      <a:r>
                        <a:rPr lang="es-ES" sz="2000" dirty="0" smtClean="0">
                          <a:solidFill>
                            <a:schemeClr val="tx2">
                              <a:lumMod val="75000"/>
                            </a:schemeClr>
                          </a:solidFill>
                        </a:rPr>
                        <a:t>Líquido </a:t>
                      </a:r>
                      <a:endParaRPr lang="es-MX" sz="2000" dirty="0">
                        <a:solidFill>
                          <a:schemeClr val="tx2">
                            <a:lumMod val="75000"/>
                          </a:schemeClr>
                        </a:solidFill>
                      </a:endParaRPr>
                    </a:p>
                  </a:txBody>
                  <a:tcPr/>
                </a:tc>
                <a:tc>
                  <a:txBody>
                    <a:bodyPr/>
                    <a:lstStyle/>
                    <a:p>
                      <a:r>
                        <a:rPr lang="es-ES" sz="2000" dirty="0" smtClean="0">
                          <a:solidFill>
                            <a:schemeClr val="tx2">
                              <a:lumMod val="75000"/>
                            </a:schemeClr>
                          </a:solidFill>
                        </a:rPr>
                        <a:t>Gas</a:t>
                      </a:r>
                      <a:r>
                        <a:rPr lang="es-ES" sz="2000" baseline="0" dirty="0" smtClean="0">
                          <a:solidFill>
                            <a:schemeClr val="tx2">
                              <a:lumMod val="75000"/>
                            </a:schemeClr>
                          </a:solidFill>
                        </a:rPr>
                        <a:t> </a:t>
                      </a:r>
                      <a:endParaRPr lang="es-MX" sz="2000" dirty="0">
                        <a:solidFill>
                          <a:schemeClr val="tx2">
                            <a:lumMod val="75000"/>
                          </a:schemeClr>
                        </a:solidFill>
                      </a:endParaRPr>
                    </a:p>
                  </a:txBody>
                  <a:tcPr/>
                </a:tc>
                <a:tc>
                  <a:txBody>
                    <a:bodyPr/>
                    <a:lstStyle/>
                    <a:p>
                      <a:r>
                        <a:rPr lang="es-ES" sz="2000" dirty="0" smtClean="0">
                          <a:solidFill>
                            <a:schemeClr val="tx2">
                              <a:lumMod val="75000"/>
                            </a:schemeClr>
                          </a:solidFill>
                        </a:rPr>
                        <a:t>Bebida gaseosa </a:t>
                      </a:r>
                      <a:endParaRPr lang="es-MX" sz="2000" dirty="0">
                        <a:solidFill>
                          <a:schemeClr val="tx2">
                            <a:lumMod val="75000"/>
                          </a:schemeClr>
                        </a:solidFill>
                      </a:endParaRPr>
                    </a:p>
                  </a:txBody>
                  <a:tcPr/>
                </a:tc>
                <a:tc>
                  <a:txBody>
                    <a:bodyPr/>
                    <a:lstStyle/>
                    <a:p>
                      <a:r>
                        <a:rPr lang="es-ES" sz="2000" kern="1200" dirty="0" smtClean="0">
                          <a:solidFill>
                            <a:schemeClr val="tx2">
                              <a:lumMod val="75000"/>
                            </a:schemeClr>
                          </a:solidFill>
                          <a:effectLst/>
                          <a:latin typeface="+mn-lt"/>
                          <a:ea typeface="+mn-ea"/>
                          <a:cs typeface="+mn-cs"/>
                        </a:rPr>
                        <a:t>CO</a:t>
                      </a:r>
                      <a:r>
                        <a:rPr lang="es-ES" sz="2000" kern="1200" baseline="-25000" dirty="0" smtClean="0">
                          <a:solidFill>
                            <a:schemeClr val="tx2">
                              <a:lumMod val="75000"/>
                            </a:schemeClr>
                          </a:solidFill>
                          <a:effectLst/>
                          <a:latin typeface="+mn-lt"/>
                          <a:ea typeface="+mn-ea"/>
                          <a:cs typeface="+mn-cs"/>
                        </a:rPr>
                        <a:t>2</a:t>
                      </a:r>
                      <a:r>
                        <a:rPr lang="es-ES" sz="2000" kern="1200" dirty="0" smtClean="0">
                          <a:solidFill>
                            <a:schemeClr val="tx2">
                              <a:lumMod val="75000"/>
                            </a:schemeClr>
                          </a:solidFill>
                          <a:effectLst/>
                          <a:latin typeface="+mn-lt"/>
                          <a:ea typeface="+mn-ea"/>
                          <a:cs typeface="+mn-cs"/>
                        </a:rPr>
                        <a:t>  en</a:t>
                      </a:r>
                      <a:r>
                        <a:rPr lang="es-ES" sz="2000" kern="1200" baseline="0" dirty="0" smtClean="0">
                          <a:solidFill>
                            <a:schemeClr val="tx2">
                              <a:lumMod val="75000"/>
                            </a:schemeClr>
                          </a:solidFill>
                          <a:effectLst/>
                          <a:latin typeface="+mn-lt"/>
                          <a:ea typeface="+mn-ea"/>
                          <a:cs typeface="+mn-cs"/>
                        </a:rPr>
                        <a:t> agua</a:t>
                      </a:r>
                      <a:endParaRPr lang="es-MX" sz="2000" dirty="0">
                        <a:solidFill>
                          <a:schemeClr val="tx2">
                            <a:lumMod val="75000"/>
                          </a:schemeClr>
                        </a:solidFill>
                      </a:endParaRPr>
                    </a:p>
                  </a:txBody>
                  <a:tcPr/>
                </a:tc>
              </a:tr>
              <a:tr h="740654">
                <a:tc>
                  <a:txBody>
                    <a:bodyPr/>
                    <a:lstStyle/>
                    <a:p>
                      <a:r>
                        <a:rPr lang="es-ES" sz="2000" smtClean="0">
                          <a:solidFill>
                            <a:schemeClr val="tx2">
                              <a:lumMod val="75000"/>
                            </a:schemeClr>
                          </a:solidFill>
                        </a:rPr>
                        <a:t>Líquida </a:t>
                      </a:r>
                      <a:endParaRPr lang="es-MX" sz="2000" dirty="0">
                        <a:solidFill>
                          <a:schemeClr val="tx2">
                            <a:lumMod val="75000"/>
                          </a:schemeClr>
                        </a:solidFill>
                      </a:endParaRPr>
                    </a:p>
                  </a:txBody>
                  <a:tcPr/>
                </a:tc>
                <a:tc>
                  <a:txBody>
                    <a:bodyPr/>
                    <a:lstStyle/>
                    <a:p>
                      <a:r>
                        <a:rPr lang="es-ES" sz="2000" dirty="0" smtClean="0">
                          <a:solidFill>
                            <a:schemeClr val="tx2">
                              <a:lumMod val="75000"/>
                            </a:schemeClr>
                          </a:solidFill>
                        </a:rPr>
                        <a:t>Líquido </a:t>
                      </a:r>
                      <a:endParaRPr lang="es-MX" sz="2000" dirty="0">
                        <a:solidFill>
                          <a:schemeClr val="tx2">
                            <a:lumMod val="75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2000" dirty="0" smtClean="0">
                          <a:solidFill>
                            <a:schemeClr val="tx2">
                              <a:lumMod val="75000"/>
                            </a:schemeClr>
                          </a:solidFill>
                        </a:rPr>
                        <a:t>Líquido </a:t>
                      </a:r>
                      <a:endParaRPr lang="es-MX" sz="2000" dirty="0" smtClean="0">
                        <a:solidFill>
                          <a:schemeClr val="tx2">
                            <a:lumMod val="75000"/>
                          </a:schemeClr>
                        </a:solidFill>
                      </a:endParaRPr>
                    </a:p>
                  </a:txBody>
                  <a:tcPr/>
                </a:tc>
                <a:tc>
                  <a:txBody>
                    <a:bodyPr/>
                    <a:lstStyle/>
                    <a:p>
                      <a:r>
                        <a:rPr lang="es-ES" sz="2000" dirty="0" smtClean="0">
                          <a:solidFill>
                            <a:schemeClr val="tx2">
                              <a:lumMod val="75000"/>
                            </a:schemeClr>
                          </a:solidFill>
                        </a:rPr>
                        <a:t>Vinagre</a:t>
                      </a:r>
                      <a:r>
                        <a:rPr lang="es-ES" sz="2000" baseline="0" dirty="0" smtClean="0">
                          <a:solidFill>
                            <a:schemeClr val="tx2">
                              <a:lumMod val="75000"/>
                            </a:schemeClr>
                          </a:solidFill>
                        </a:rPr>
                        <a:t> </a:t>
                      </a:r>
                      <a:endParaRPr lang="es-MX" sz="2000" dirty="0">
                        <a:solidFill>
                          <a:schemeClr val="tx2">
                            <a:lumMod val="75000"/>
                          </a:schemeClr>
                        </a:solidFill>
                      </a:endParaRPr>
                    </a:p>
                  </a:txBody>
                  <a:tcPr/>
                </a:tc>
                <a:tc>
                  <a:txBody>
                    <a:bodyPr/>
                    <a:lstStyle/>
                    <a:p>
                      <a:r>
                        <a:rPr lang="es-ES" sz="2000" dirty="0" smtClean="0">
                          <a:solidFill>
                            <a:schemeClr val="tx2">
                              <a:lumMod val="75000"/>
                            </a:schemeClr>
                          </a:solidFill>
                        </a:rPr>
                        <a:t>Ácido</a:t>
                      </a:r>
                      <a:r>
                        <a:rPr lang="es-ES" sz="2000" baseline="0" dirty="0" smtClean="0">
                          <a:solidFill>
                            <a:schemeClr val="tx2">
                              <a:lumMod val="75000"/>
                            </a:schemeClr>
                          </a:solidFill>
                        </a:rPr>
                        <a:t> acético en agua </a:t>
                      </a:r>
                      <a:endParaRPr lang="es-MX" sz="2000" dirty="0">
                        <a:solidFill>
                          <a:schemeClr val="tx2">
                            <a:lumMod val="75000"/>
                          </a:schemeClr>
                        </a:solidFill>
                      </a:endParaRPr>
                    </a:p>
                  </a:txBody>
                  <a:tcPr/>
                </a:tc>
              </a:tr>
              <a:tr h="740654">
                <a:tc>
                  <a:txBody>
                    <a:bodyPr/>
                    <a:lstStyle/>
                    <a:p>
                      <a:r>
                        <a:rPr lang="es-ES" sz="2000" dirty="0" smtClean="0">
                          <a:solidFill>
                            <a:schemeClr val="tx2">
                              <a:lumMod val="75000"/>
                            </a:schemeClr>
                          </a:solidFill>
                        </a:rPr>
                        <a:t>Líquida </a:t>
                      </a:r>
                      <a:endParaRPr lang="es-MX" sz="2000" dirty="0">
                        <a:solidFill>
                          <a:schemeClr val="tx2">
                            <a:lumMod val="75000"/>
                          </a:schemeClr>
                        </a:solidFill>
                      </a:endParaRPr>
                    </a:p>
                  </a:txBody>
                  <a:tcPr/>
                </a:tc>
                <a:tc>
                  <a:txBody>
                    <a:bodyPr/>
                    <a:lstStyle/>
                    <a:p>
                      <a:r>
                        <a:rPr lang="es-ES" sz="2000" dirty="0" smtClean="0">
                          <a:solidFill>
                            <a:schemeClr val="tx2">
                              <a:lumMod val="75000"/>
                            </a:schemeClr>
                          </a:solidFill>
                        </a:rPr>
                        <a:t>Líquido </a:t>
                      </a:r>
                      <a:endParaRPr lang="es-MX" sz="2000" dirty="0">
                        <a:solidFill>
                          <a:schemeClr val="tx2">
                            <a:lumMod val="75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2000" dirty="0" smtClean="0">
                          <a:solidFill>
                            <a:schemeClr val="tx2">
                              <a:lumMod val="75000"/>
                            </a:schemeClr>
                          </a:solidFill>
                        </a:rPr>
                        <a:t>Sólido </a:t>
                      </a:r>
                      <a:endParaRPr lang="es-MX" sz="2000" dirty="0" smtClean="0">
                        <a:solidFill>
                          <a:schemeClr val="tx2">
                            <a:lumMod val="75000"/>
                          </a:schemeClr>
                        </a:solidFill>
                      </a:endParaRPr>
                    </a:p>
                  </a:txBody>
                  <a:tcPr/>
                </a:tc>
                <a:tc>
                  <a:txBody>
                    <a:bodyPr/>
                    <a:lstStyle/>
                    <a:p>
                      <a:r>
                        <a:rPr lang="es-ES" sz="2000" dirty="0" smtClean="0">
                          <a:solidFill>
                            <a:schemeClr val="tx2">
                              <a:lumMod val="75000"/>
                            </a:schemeClr>
                          </a:solidFill>
                        </a:rPr>
                        <a:t>Océanos</a:t>
                      </a:r>
                      <a:endParaRPr lang="es-MX" sz="2000" dirty="0">
                        <a:solidFill>
                          <a:schemeClr val="tx2">
                            <a:lumMod val="75000"/>
                          </a:schemeClr>
                        </a:solidFill>
                      </a:endParaRPr>
                    </a:p>
                  </a:txBody>
                  <a:tcPr/>
                </a:tc>
                <a:tc>
                  <a:txBody>
                    <a:bodyPr/>
                    <a:lstStyle/>
                    <a:p>
                      <a:r>
                        <a:rPr lang="es-ES" sz="2000" dirty="0" smtClean="0">
                          <a:solidFill>
                            <a:schemeClr val="tx2">
                              <a:lumMod val="75000"/>
                            </a:schemeClr>
                          </a:solidFill>
                        </a:rPr>
                        <a:t>Sales disueltas den agua </a:t>
                      </a:r>
                      <a:endParaRPr lang="es-MX" sz="2000" dirty="0">
                        <a:solidFill>
                          <a:schemeClr val="tx2">
                            <a:lumMod val="75000"/>
                          </a:schemeClr>
                        </a:solidFill>
                      </a:endParaRPr>
                    </a:p>
                  </a:txBody>
                  <a:tcPr/>
                </a:tc>
              </a:tr>
              <a:tr h="617210">
                <a:tc>
                  <a:txBody>
                    <a:bodyPr/>
                    <a:lstStyle/>
                    <a:p>
                      <a:r>
                        <a:rPr lang="es-ES" sz="2000" dirty="0" smtClean="0">
                          <a:solidFill>
                            <a:schemeClr val="tx2">
                              <a:lumMod val="75000"/>
                            </a:schemeClr>
                          </a:solidFill>
                        </a:rPr>
                        <a:t>Sólida </a:t>
                      </a:r>
                      <a:endParaRPr lang="es-MX" sz="2000" dirty="0">
                        <a:solidFill>
                          <a:schemeClr val="tx2">
                            <a:lumMod val="75000"/>
                          </a:schemeClr>
                        </a:solidFill>
                      </a:endParaRPr>
                    </a:p>
                  </a:txBody>
                  <a:tcPr/>
                </a:tc>
                <a:tc>
                  <a:txBody>
                    <a:bodyPr/>
                    <a:lstStyle/>
                    <a:p>
                      <a:r>
                        <a:rPr lang="es-ES" sz="2000" dirty="0" smtClean="0">
                          <a:solidFill>
                            <a:schemeClr val="tx2">
                              <a:lumMod val="75000"/>
                            </a:schemeClr>
                          </a:solidFill>
                        </a:rPr>
                        <a:t>Sólido </a:t>
                      </a:r>
                      <a:endParaRPr lang="es-MX" sz="2000" dirty="0">
                        <a:solidFill>
                          <a:schemeClr val="tx2">
                            <a:lumMod val="75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2000" dirty="0" smtClean="0">
                          <a:solidFill>
                            <a:schemeClr val="tx2">
                              <a:lumMod val="75000"/>
                            </a:schemeClr>
                          </a:solidFill>
                        </a:rPr>
                        <a:t>Líquido</a:t>
                      </a:r>
                      <a:endParaRPr lang="es-MX" sz="2000" dirty="0">
                        <a:solidFill>
                          <a:schemeClr val="tx2">
                            <a:lumMod val="75000"/>
                          </a:schemeClr>
                        </a:solidFill>
                      </a:endParaRPr>
                    </a:p>
                  </a:txBody>
                  <a:tcPr/>
                </a:tc>
                <a:tc>
                  <a:txBody>
                    <a:bodyPr/>
                    <a:lstStyle/>
                    <a:p>
                      <a:r>
                        <a:rPr lang="es-ES" sz="2000" dirty="0" smtClean="0">
                          <a:solidFill>
                            <a:schemeClr val="tx2">
                              <a:lumMod val="75000"/>
                            </a:schemeClr>
                          </a:solidFill>
                        </a:rPr>
                        <a:t>Amalgama </a:t>
                      </a:r>
                      <a:endParaRPr lang="es-MX" sz="2000" dirty="0">
                        <a:solidFill>
                          <a:schemeClr val="tx2">
                            <a:lumMod val="75000"/>
                          </a:schemeClr>
                        </a:solidFill>
                      </a:endParaRPr>
                    </a:p>
                  </a:txBody>
                  <a:tcPr/>
                </a:tc>
                <a:tc>
                  <a:txBody>
                    <a:bodyPr/>
                    <a:lstStyle/>
                    <a:p>
                      <a:r>
                        <a:rPr lang="es-ES" sz="2000" dirty="0" smtClean="0">
                          <a:solidFill>
                            <a:schemeClr val="tx2">
                              <a:lumMod val="75000"/>
                            </a:schemeClr>
                          </a:solidFill>
                        </a:rPr>
                        <a:t>Mercurio en oro </a:t>
                      </a:r>
                      <a:endParaRPr lang="es-MX" sz="2000" dirty="0">
                        <a:solidFill>
                          <a:schemeClr val="tx2">
                            <a:lumMod val="75000"/>
                          </a:schemeClr>
                        </a:solidFill>
                      </a:endParaRPr>
                    </a:p>
                  </a:txBody>
                  <a:tcPr/>
                </a:tc>
              </a:tr>
              <a:tr h="74065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2000" dirty="0" smtClean="0">
                          <a:solidFill>
                            <a:schemeClr val="tx2">
                              <a:lumMod val="75000"/>
                            </a:schemeClr>
                          </a:solidFill>
                        </a:rPr>
                        <a:t>Sólida </a:t>
                      </a:r>
                      <a:endParaRPr lang="es-MX" sz="2000" dirty="0" smtClean="0">
                        <a:solidFill>
                          <a:schemeClr val="tx2">
                            <a:lumMod val="75000"/>
                          </a:schemeClr>
                        </a:solidFill>
                      </a:endParaRPr>
                    </a:p>
                  </a:txBody>
                  <a:tcPr/>
                </a:tc>
                <a:tc>
                  <a:txBody>
                    <a:bodyPr/>
                    <a:lstStyle/>
                    <a:p>
                      <a:r>
                        <a:rPr lang="es-ES" sz="2000" dirty="0" smtClean="0">
                          <a:solidFill>
                            <a:schemeClr val="tx2">
                              <a:lumMod val="75000"/>
                            </a:schemeClr>
                          </a:solidFill>
                        </a:rPr>
                        <a:t>Sólido </a:t>
                      </a:r>
                      <a:endParaRPr lang="es-MX" sz="2000" dirty="0">
                        <a:solidFill>
                          <a:schemeClr val="tx2">
                            <a:lumMod val="75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2000" dirty="0" smtClean="0">
                          <a:solidFill>
                            <a:schemeClr val="tx2">
                              <a:lumMod val="75000"/>
                            </a:schemeClr>
                          </a:solidFill>
                        </a:rPr>
                        <a:t>Sólido </a:t>
                      </a:r>
                      <a:endParaRPr lang="es-MX" sz="2000" dirty="0" smtClean="0">
                        <a:solidFill>
                          <a:schemeClr val="tx2">
                            <a:lumMod val="75000"/>
                          </a:schemeClr>
                        </a:solidFill>
                      </a:endParaRPr>
                    </a:p>
                  </a:txBody>
                  <a:tcPr/>
                </a:tc>
                <a:tc>
                  <a:txBody>
                    <a:bodyPr/>
                    <a:lstStyle/>
                    <a:p>
                      <a:r>
                        <a:rPr lang="es-ES" sz="2000" dirty="0" smtClean="0">
                          <a:solidFill>
                            <a:schemeClr val="tx2">
                              <a:lumMod val="75000"/>
                            </a:schemeClr>
                          </a:solidFill>
                        </a:rPr>
                        <a:t>Aleaciones</a:t>
                      </a:r>
                      <a:r>
                        <a:rPr lang="es-ES" sz="2000" baseline="0" dirty="0" smtClean="0">
                          <a:solidFill>
                            <a:schemeClr val="tx2">
                              <a:lumMod val="75000"/>
                            </a:schemeClr>
                          </a:solidFill>
                        </a:rPr>
                        <a:t> </a:t>
                      </a:r>
                      <a:endParaRPr lang="es-MX" sz="2000" dirty="0">
                        <a:solidFill>
                          <a:schemeClr val="tx2">
                            <a:lumMod val="75000"/>
                          </a:schemeClr>
                        </a:solidFill>
                      </a:endParaRPr>
                    </a:p>
                  </a:txBody>
                  <a:tcPr/>
                </a:tc>
                <a:tc>
                  <a:txBody>
                    <a:bodyPr/>
                    <a:lstStyle/>
                    <a:p>
                      <a:r>
                        <a:rPr lang="es-ES" sz="2000" dirty="0" smtClean="0">
                          <a:solidFill>
                            <a:schemeClr val="tx2">
                              <a:lumMod val="75000"/>
                            </a:schemeClr>
                          </a:solidFill>
                        </a:rPr>
                        <a:t>Bronce</a:t>
                      </a:r>
                      <a:r>
                        <a:rPr lang="es-ES" sz="2000" baseline="0" dirty="0" smtClean="0">
                          <a:solidFill>
                            <a:schemeClr val="tx2">
                              <a:lumMod val="75000"/>
                            </a:schemeClr>
                          </a:solidFill>
                        </a:rPr>
                        <a:t> (e</a:t>
                      </a:r>
                      <a:r>
                        <a:rPr lang="es-ES" sz="2000" dirty="0" smtClean="0">
                          <a:solidFill>
                            <a:schemeClr val="tx2">
                              <a:lumMod val="75000"/>
                            </a:schemeClr>
                          </a:solidFill>
                        </a:rPr>
                        <a:t>staño en cobre)</a:t>
                      </a:r>
                      <a:endParaRPr lang="es-MX" sz="2000" dirty="0">
                        <a:solidFill>
                          <a:schemeClr val="tx2">
                            <a:lumMod val="75000"/>
                          </a:schemeClr>
                        </a:solidFill>
                      </a:endParaRPr>
                    </a:p>
                  </a:txBody>
                  <a:tcPr/>
                </a:tc>
              </a:tr>
            </a:tbl>
          </a:graphicData>
        </a:graphic>
      </p:graphicFrame>
    </p:spTree>
    <p:extLst>
      <p:ext uri="{BB962C8B-B14F-4D97-AF65-F5344CB8AC3E}">
        <p14:creationId xmlns:p14="http://schemas.microsoft.com/office/powerpoint/2010/main" val="12895931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475656" y="620688"/>
            <a:ext cx="2808312" cy="778098"/>
          </a:xfrm>
        </p:spPr>
        <p:txBody>
          <a:bodyPr>
            <a:noAutofit/>
          </a:bodyPr>
          <a:lstStyle/>
          <a:p>
            <a:r>
              <a:rPr lang="es-ES" sz="3600" dirty="0" smtClean="0"/>
              <a:t>Solubilidad </a:t>
            </a:r>
            <a:endParaRPr lang="es-MX" sz="3600" dirty="0"/>
          </a:p>
        </p:txBody>
      </p:sp>
      <p:sp>
        <p:nvSpPr>
          <p:cNvPr id="3" name="2 Marcador de contenido"/>
          <p:cNvSpPr>
            <a:spLocks noGrp="1"/>
          </p:cNvSpPr>
          <p:nvPr>
            <p:ph idx="1"/>
          </p:nvPr>
        </p:nvSpPr>
        <p:spPr>
          <a:xfrm>
            <a:off x="971600" y="1844824"/>
            <a:ext cx="7499176" cy="4392488"/>
          </a:xfrm>
        </p:spPr>
        <p:txBody>
          <a:bodyPr>
            <a:normAutofit/>
          </a:bodyPr>
          <a:lstStyle/>
          <a:p>
            <a:r>
              <a:rPr lang="es-ES" sz="2000" dirty="0">
                <a:solidFill>
                  <a:schemeClr val="tx2">
                    <a:lumMod val="75000"/>
                  </a:schemeClr>
                </a:solidFill>
              </a:rPr>
              <a:t>“Lo semejante disuelve a lo semejante”</a:t>
            </a:r>
          </a:p>
          <a:p>
            <a:r>
              <a:rPr lang="es-ES" sz="2000" dirty="0" smtClean="0">
                <a:solidFill>
                  <a:schemeClr val="tx2">
                    <a:lumMod val="75000"/>
                  </a:schemeClr>
                </a:solidFill>
              </a:rPr>
              <a:t>Cuando las sustancias se mezclan entre sí en cualquier proporción, se les llama miscibles y cuando no se mezclan se les denomina inmiscibles.</a:t>
            </a:r>
          </a:p>
          <a:p>
            <a:r>
              <a:rPr lang="es-ES" sz="2000" dirty="0" smtClean="0">
                <a:solidFill>
                  <a:schemeClr val="tx2">
                    <a:lumMod val="75000"/>
                  </a:schemeClr>
                </a:solidFill>
              </a:rPr>
              <a:t>Ejercicio:  </a:t>
            </a:r>
          </a:p>
          <a:p>
            <a:pPr>
              <a:buFont typeface="Arial" charset="0"/>
              <a:buChar char="•"/>
            </a:pPr>
            <a:r>
              <a:rPr lang="es-ES" sz="2000" dirty="0" smtClean="0">
                <a:solidFill>
                  <a:schemeClr val="tx2">
                    <a:lumMod val="75000"/>
                  </a:schemeClr>
                </a:solidFill>
              </a:rPr>
              <a:t>Nombra cinco disoluciones comestibles</a:t>
            </a:r>
          </a:p>
          <a:p>
            <a:pPr>
              <a:buFont typeface="Arial" charset="0"/>
              <a:buChar char="•"/>
            </a:pPr>
            <a:r>
              <a:rPr lang="es-ES" sz="2000" dirty="0" smtClean="0">
                <a:solidFill>
                  <a:schemeClr val="tx2">
                    <a:lumMod val="75000"/>
                  </a:schemeClr>
                </a:solidFill>
              </a:rPr>
              <a:t>Nombra cinco disoluciones no comestibles </a:t>
            </a:r>
          </a:p>
          <a:p>
            <a:pPr>
              <a:buFont typeface="Arial" charset="0"/>
              <a:buChar char="•"/>
            </a:pPr>
            <a:r>
              <a:rPr lang="es-ES" sz="2000" dirty="0" smtClean="0">
                <a:solidFill>
                  <a:schemeClr val="tx2">
                    <a:lumMod val="75000"/>
                  </a:schemeClr>
                </a:solidFill>
              </a:rPr>
              <a:t>Busca el nombre y la composición de diez disoluciones de uso en el hogar.</a:t>
            </a:r>
          </a:p>
          <a:p>
            <a:pPr>
              <a:buFont typeface="Arial" charset="0"/>
              <a:buChar char="•"/>
            </a:pPr>
            <a:r>
              <a:rPr lang="es-ES" sz="2000" dirty="0" smtClean="0">
                <a:solidFill>
                  <a:schemeClr val="tx2">
                    <a:lumMod val="75000"/>
                  </a:schemeClr>
                </a:solidFill>
              </a:rPr>
              <a:t>Menciona tres ejemplos de sustancias que sean inmiscibles.</a:t>
            </a:r>
            <a:endParaRPr lang="es-MX" sz="2000" dirty="0">
              <a:solidFill>
                <a:schemeClr val="tx2">
                  <a:lumMod val="75000"/>
                </a:schemeClr>
              </a:solidFill>
            </a:endParaRPr>
          </a:p>
        </p:txBody>
      </p:sp>
    </p:spTree>
    <p:extLst>
      <p:ext uri="{BB962C8B-B14F-4D97-AF65-F5344CB8AC3E}">
        <p14:creationId xmlns:p14="http://schemas.microsoft.com/office/powerpoint/2010/main" val="3945835154"/>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968</TotalTime>
  <Words>2177</Words>
  <Application>Microsoft Office PowerPoint</Application>
  <PresentationFormat>Presentación en pantalla (4:3)</PresentationFormat>
  <Paragraphs>200</Paragraphs>
  <Slides>43</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43</vt:i4>
      </vt:variant>
    </vt:vector>
  </HeadingPairs>
  <TitlesOfParts>
    <vt:vector size="50" baseType="lpstr">
      <vt:lpstr>Microsoft JhengHei</vt:lpstr>
      <vt:lpstr>Arial</vt:lpstr>
      <vt:lpstr>Calibri</vt:lpstr>
      <vt:lpstr>Century Gothic</vt:lpstr>
      <vt:lpstr>Wingdings</vt:lpstr>
      <vt:lpstr>Wingdings 3</vt:lpstr>
      <vt:lpstr>Espiral</vt:lpstr>
      <vt:lpstr>Materia, estructura y propiedades </vt:lpstr>
      <vt:lpstr>Objetivos: </vt:lpstr>
      <vt:lpstr>Disolución</vt:lpstr>
      <vt:lpstr>Presentación de PowerPoint</vt:lpstr>
      <vt:lpstr>Presentación de PowerPoint</vt:lpstr>
      <vt:lpstr>Disolución</vt:lpstr>
      <vt:lpstr>Disolución</vt:lpstr>
      <vt:lpstr>Disoluciones más comunes según su estado físico:</vt:lpstr>
      <vt:lpstr>Solubilidad </vt:lpstr>
      <vt:lpstr>Presentación de PowerPoint</vt:lpstr>
      <vt:lpstr>Disoluciones moleculares</vt:lpstr>
      <vt:lpstr>Disoluciones iónicas </vt:lpstr>
      <vt:lpstr>Presentación de PowerPoint</vt:lpstr>
      <vt:lpstr>Presentación de PowerPoint</vt:lpstr>
      <vt:lpstr>Presentación de PowerPoint</vt:lpstr>
      <vt:lpstr>Molaridad (M) o concentración molar</vt:lpstr>
      <vt:lpstr>Molaridad (M) o concentración molar</vt:lpstr>
      <vt:lpstr>Normalidad </vt:lpstr>
      <vt:lpstr>Normalidad </vt:lpstr>
      <vt:lpstr> molalidad (m) </vt:lpstr>
      <vt:lpstr> molalidad (m) </vt:lpstr>
      <vt:lpstr>Formalidad (F)</vt:lpstr>
      <vt:lpstr>Formalidad (F)</vt:lpstr>
      <vt:lpstr>Ejercicios </vt:lpstr>
      <vt:lpstr>Porcentaje en masa (% m/m)</vt:lpstr>
      <vt:lpstr>Presentación de PowerPoint</vt:lpstr>
      <vt:lpstr>Presentación de PowerPoint</vt:lpstr>
      <vt:lpstr>Porcentaje en volumen (% v/v)</vt:lpstr>
      <vt:lpstr>Fórmula  % volumen = volumen de soluto X  100                           volumen de la disolución  por ejemplo:  una disolución al 5% de  etanol en agua contiene 5 mL de etanol en 100 mL de solución   (soluto = 5 mL de este alcohol + disolvente = 95mL de agua)</vt:lpstr>
      <vt:lpstr>Ejercicio </vt:lpstr>
      <vt:lpstr>Ejercicios</vt:lpstr>
      <vt:lpstr>Concentración en masa o  Porcentaje en masa-volumen (% m/v)</vt:lpstr>
      <vt:lpstr>Presentación de PowerPoint</vt:lpstr>
      <vt:lpstr>Fracción molar y  porcentaje molar </vt:lpstr>
      <vt:lpstr>Presentación de PowerPoint</vt:lpstr>
      <vt:lpstr>Presentación de PowerPoint</vt:lpstr>
      <vt:lpstr>Partes por millón, partes por billón y partes por trillón</vt:lpstr>
      <vt:lpstr>Presentación de PowerPoint</vt:lpstr>
      <vt:lpstr>Presentación de PowerPoint</vt:lpstr>
      <vt:lpstr>Ejercicios </vt:lpstr>
      <vt:lpstr>Presentación de PowerPoint</vt:lpstr>
      <vt:lpstr>A manera de resumen</vt:lpstr>
      <vt:lpstr>Disoluciones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Materia, estructura y propiedades</dc:title>
  <dc:creator>Mirella</dc:creator>
  <cp:lastModifiedBy>Mirella Maya</cp:lastModifiedBy>
  <cp:revision>64</cp:revision>
  <dcterms:created xsi:type="dcterms:W3CDTF">2016-10-24T22:42:33Z</dcterms:created>
  <dcterms:modified xsi:type="dcterms:W3CDTF">2017-10-10T16:47:59Z</dcterms:modified>
</cp:coreProperties>
</file>