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7" r:id="rId2"/>
    <p:sldId id="257" r:id="rId3"/>
    <p:sldId id="288" r:id="rId4"/>
    <p:sldId id="256" r:id="rId5"/>
    <p:sldId id="258" r:id="rId6"/>
    <p:sldId id="286" r:id="rId7"/>
    <p:sldId id="289" r:id="rId8"/>
    <p:sldId id="278" r:id="rId9"/>
    <p:sldId id="279" r:id="rId10"/>
    <p:sldId id="290" r:id="rId11"/>
    <p:sldId id="287" r:id="rId12"/>
    <p:sldId id="281" r:id="rId13"/>
    <p:sldId id="262" r:id="rId14"/>
    <p:sldId id="261" r:id="rId15"/>
    <p:sldId id="259" r:id="rId16"/>
    <p:sldId id="260" r:id="rId17"/>
    <p:sldId id="264" r:id="rId18"/>
    <p:sldId id="266" r:id="rId19"/>
    <p:sldId id="268" r:id="rId20"/>
    <p:sldId id="280" r:id="rId21"/>
    <p:sldId id="267" r:id="rId22"/>
    <p:sldId id="269" r:id="rId23"/>
    <p:sldId id="265" r:id="rId24"/>
    <p:sldId id="263" r:id="rId25"/>
    <p:sldId id="270" r:id="rId26"/>
    <p:sldId id="282" r:id="rId27"/>
    <p:sldId id="284" r:id="rId28"/>
    <p:sldId id="283" r:id="rId29"/>
    <p:sldId id="276" r:id="rId30"/>
    <p:sldId id="292" r:id="rId31"/>
    <p:sldId id="291" r:id="rId32"/>
    <p:sldId id="275" r:id="rId33"/>
    <p:sldId id="293" r:id="rId34"/>
    <p:sldId id="294" r:id="rId35"/>
    <p:sldId id="295" r:id="rId36"/>
    <p:sldId id="285"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298" y="11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8" name="Slide Number Placeholder 7"/>
          <p:cNvSpPr>
            <a:spLocks noGrp="1"/>
          </p:cNvSpPr>
          <p:nvPr>
            <p:ph type="sldNum" sz="quarter" idx="11"/>
          </p:nvPr>
        </p:nvSpPr>
        <p:spPr/>
        <p:txBody>
          <a:bodyPr/>
          <a:lstStyle/>
          <a:p>
            <a:fld id="{8DD73BFD-9BE3-4CB4-BA21-A7992FEAA5BE}" type="slidenum">
              <a:rPr lang="es-MX" smtClean="0"/>
              <a:pPr/>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D73BFD-9BE3-4CB4-BA21-A7992FEAA5B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D73BFD-9BE3-4CB4-BA21-A7992FEAA5B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D73BFD-9BE3-4CB4-BA21-A7992FEAA5B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DD73BFD-9BE3-4CB4-BA21-A7992FEAA5BE}" type="slidenum">
              <a:rPr lang="es-MX" smtClean="0"/>
              <a:pPr/>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D73BFD-9BE3-4CB4-BA21-A7992FEAA5BE}" type="slidenum">
              <a:rPr lang="es-MX" smtClean="0"/>
              <a:pPr/>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DD73BFD-9BE3-4CB4-BA21-A7992FEAA5BE}" type="slidenum">
              <a:rPr lang="es-MX" smtClean="0"/>
              <a:pPr/>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DD73BFD-9BE3-4CB4-BA21-A7992FEAA5B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DD73BFD-9BE3-4CB4-BA21-A7992FEAA5B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D73BFD-9BE3-4CB4-BA21-A7992FEAA5B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D0488B6-A0C2-4DF1-9679-DCEE9FF5FEB3}" type="datetimeFigureOut">
              <a:rPr lang="es-MX" smtClean="0"/>
              <a:pPr/>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DD73BFD-9BE3-4CB4-BA21-A7992FEAA5B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FD0488B6-A0C2-4DF1-9679-DCEE9FF5FEB3}" type="datetimeFigureOut">
              <a:rPr lang="es-MX" smtClean="0"/>
              <a:pPr/>
              <a:t>18/10/2017</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8DD73BFD-9BE3-4CB4-BA21-A7992FEAA5BE}" type="slidenum">
              <a:rPr lang="es-MX" smtClean="0"/>
              <a:pPr/>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mx/url?sa=i&amp;rct=j&amp;q=&amp;esrc=s&amp;source=images&amp;cd=&amp;cad=rja&amp;uact=8&amp;ved=0CAcQjRxqFQoTCKX3ieS_5sgCFYHoJgodRaMGMw&amp;url=https://cienciasjbosco.wordpress.com/2010/09/16/%C2%BFcomo-se-llena-atomo-de-electrones/&amp;bvm=bv.106130839,d.eWE&amp;psig=AFQjCNGw0wTBrSiEAHeJR1fq4lyW0J7BTw&amp;ust=1446167172355744"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xqFQoTCNaJgNjri8kCFcbzPgodrxsP-A&amp;url=http://datateca.unad.edu.co/contenidos/401582/ContenidoLinea/leccin_36_concepto_de_orbitales_moleculares.html&amp;psig=AFQjCNEu5SIjBKF50hUuXgzusG12Eqpvog&amp;ust=1447450498528277" TargetMode="External"/><Relationship Id="rId2" Type="http://schemas.openxmlformats.org/officeDocument/2006/relationships/hyperlink" Target="https://www.quora.com/Which-other-orbitals-can-electrons-in-a-diatomic-Oxygen-at-room-temperature-24-celsius-be-excited-to"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google.com.mx/url?sa=i&amp;rct=j&amp;q=&amp;esrc=s&amp;source=images&amp;cd=&amp;cad=rja&amp;uact=8&amp;ved=0CAcQjRxqFQoTCID1iOXki8kCFUJ7PgodyyQOfA&amp;url=http://www.liceoagb.es/quimiorg/covalente3.html&amp;psig=AFQjCNGHg7z1V7ZSjEzONjdnIu7bKf6-xA&amp;ust=1447448697992382"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cursosvirt2.dominiotemporario.com/EaD/QQ/aula-20/aula-20.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mx/url?sa=i&amp;rct=j&amp;q=&amp;esrc=s&amp;source=images&amp;cd=&amp;cad=rja&amp;uact=8&amp;ved=0CAcQjRxqFQoTCNibro3A5sgCFYJLJgod2LEC1A&amp;url=http://www.genomasur.com/BCH/BCH_libro/capitulo_01.htm&amp;psig=AFQjCNGw0wTBrSiEAHeJR1fq4lyW0J7BTw&amp;ust=1446167172355744"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url?sa=i&amp;rct=j&amp;q=&amp;esrc=s&amp;source=images&amp;cd=&amp;cad=rja&amp;uact=8&amp;ved=0CAcQjRxqFQoTCPDGoKL1l8kCFYzpJgodEScMzA&amp;url=http://www.datuopinion.com/orbital-molecular&amp;psig=AFQjCNEjxjleBM9AKYNQh-2cgQC1dmpvVA&amp;ust=1447865445047794"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mx/url?sa=i&amp;rct=j&amp;q=&amp;esrc=s&amp;frm=1&amp;source=images&amp;cd=&amp;cad=rja&amp;uact=8&amp;ved=0CAcQjRxqFQoTCM30zpDKlckCFcPvJgodVGAOLg&amp;url=http://www.ebah.com.br/content/ABAAAfMGAAF/teoria-orbital-molecular?part%3D2&amp;bvm=bv.107467506,d.eWE&amp;psig=AFQjCNGqwVgd5tvlUjf4HAiXHQb7YGL6Bg&amp;ust=144778512714597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mx/url?sa=i&amp;rct=j&amp;q=&amp;esrc=s&amp;source=images&amp;cd=&amp;cad=rja&amp;uact=8&amp;ved=0CAcQjRxqFQoTCJD8-N35l8kCFcE8JgodhXUIZA&amp;url=http://es.slideshare.net/olgahoyos/tom-28373100&amp;bvm=bv.107467506,d.eWE&amp;psig=AFQjCNELU-JJbezmhYilujGecNtaB3cZEg&amp;ust=144786663328407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hyperlink" Target="http://www.google.com.mx/url?sa=i&amp;rct=j&amp;q=&amp;esrc=s&amp;source=images&amp;cd=&amp;cad=rja&amp;uact=8&amp;ved=0CAcQjRxqFQoTCJ2Boafsi8kCFUoyPgodjCANnw&amp;url=http://www.uam.es/personal_pdi/ciencias/depaz/adi/internet/equipoA_ejercicio8.html&amp;psig=AFQjCNEu5SIjBKF50hUuXgzusG12Eqpvog&amp;ust=1447450498528277"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es.slideshare.net/mariana_seda/numeros-cuanticos-y-orbitales-atomico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chemistry.stackexchange.com/questions/4439/molecular-orbital-theory-predicting-the-stability-of-a-molecul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google.com.mx/url?sa=i&amp;rct=j&amp;q=&amp;esrc=s&amp;source=images&amp;cd=&amp;cad=rja&amp;uact=8&amp;ved=0CAcQjRxqFQoTCLXtzdyQmMkCFYM6JgodeloJ7Q&amp;url=http://www.lisgar.net/magwood/molecular%20orbitals.htm&amp;psig=AFQjCNE0aHRmyKxBhNfFicfoNO6sowUl_A&amp;ust=1447866876455878"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332656"/>
            <a:ext cx="8280920" cy="864096"/>
          </a:xfrm>
        </p:spPr>
        <p:txBody>
          <a:bodyPr>
            <a:noAutofit/>
          </a:bodyPr>
          <a:lstStyle/>
          <a:p>
            <a:r>
              <a:rPr lang="es-ES" sz="2800" cap="none" dirty="0" smtClean="0">
                <a:solidFill>
                  <a:schemeClr val="tx1"/>
                </a:solidFill>
                <a:latin typeface="Calibri" panose="020F0502020204030204" pitchFamily="34" charset="0"/>
              </a:rPr>
              <a:t>Universidad Autónoma del Estado de México </a:t>
            </a:r>
            <a:br>
              <a:rPr lang="es-ES" sz="2800" cap="none" dirty="0" smtClean="0">
                <a:solidFill>
                  <a:schemeClr val="tx1"/>
                </a:solidFill>
                <a:latin typeface="Calibri" panose="020F0502020204030204" pitchFamily="34" charset="0"/>
              </a:rPr>
            </a:br>
            <a:r>
              <a:rPr lang="es-ES" sz="2800" cap="none" dirty="0" smtClean="0">
                <a:solidFill>
                  <a:schemeClr val="tx1"/>
                </a:solidFill>
                <a:latin typeface="Calibri" panose="020F0502020204030204" pitchFamily="34" charset="0"/>
              </a:rPr>
              <a:t>Facultad de Química </a:t>
            </a:r>
            <a:endParaRPr lang="es-MX" sz="2800" cap="none" dirty="0">
              <a:solidFill>
                <a:schemeClr val="tx1"/>
              </a:solidFill>
              <a:latin typeface="Calibri" panose="020F0502020204030204" pitchFamily="34" charset="0"/>
            </a:endParaRPr>
          </a:p>
        </p:txBody>
      </p:sp>
      <p:sp>
        <p:nvSpPr>
          <p:cNvPr id="3" name="2 Subtítulo"/>
          <p:cNvSpPr>
            <a:spLocks noGrp="1"/>
          </p:cNvSpPr>
          <p:nvPr>
            <p:ph type="subTitle" idx="1"/>
          </p:nvPr>
        </p:nvSpPr>
        <p:spPr>
          <a:xfrm>
            <a:off x="2123728" y="2132856"/>
            <a:ext cx="6696744" cy="3937992"/>
          </a:xfrm>
        </p:spPr>
        <p:txBody>
          <a:bodyPr>
            <a:normAutofit fontScale="92500" lnSpcReduction="10000"/>
          </a:bodyPr>
          <a:lstStyle/>
          <a:p>
            <a:r>
              <a:rPr lang="es-ES" sz="2800" b="1" dirty="0" smtClean="0">
                <a:solidFill>
                  <a:schemeClr val="tx1"/>
                </a:solidFill>
                <a:latin typeface="Calibri" panose="020F0502020204030204" pitchFamily="34" charset="0"/>
              </a:rPr>
              <a:t>UA: Materia, estructura y propiedades. </a:t>
            </a:r>
          </a:p>
          <a:p>
            <a:endParaRPr lang="es-ES" sz="2800" b="1" dirty="0" smtClean="0">
              <a:solidFill>
                <a:schemeClr val="tx1"/>
              </a:solidFill>
              <a:latin typeface="Calibri" panose="020F0502020204030204" pitchFamily="34" charset="0"/>
            </a:endParaRPr>
          </a:p>
          <a:p>
            <a:endParaRPr lang="es-ES" sz="2800" b="1" dirty="0" smtClean="0">
              <a:solidFill>
                <a:schemeClr val="tx1"/>
              </a:solidFill>
              <a:latin typeface="Calibri" panose="020F0502020204030204" pitchFamily="34" charset="0"/>
            </a:endParaRPr>
          </a:p>
          <a:p>
            <a:r>
              <a:rPr lang="es-ES" sz="2800" b="1" dirty="0" smtClean="0">
                <a:solidFill>
                  <a:schemeClr val="tx1"/>
                </a:solidFill>
                <a:latin typeface="Calibri" panose="020F0502020204030204" pitchFamily="34" charset="0"/>
              </a:rPr>
              <a:t>Unidad temática : Enlace químico</a:t>
            </a:r>
          </a:p>
          <a:p>
            <a:r>
              <a:rPr lang="es-ES" sz="2800" b="1" dirty="0" smtClean="0">
                <a:solidFill>
                  <a:schemeClr val="tx1"/>
                </a:solidFill>
                <a:latin typeface="Calibri" panose="020F0502020204030204" pitchFamily="34" charset="0"/>
              </a:rPr>
              <a:t>Tema: teoría del orbital molecular</a:t>
            </a:r>
          </a:p>
          <a:p>
            <a:endParaRPr lang="es-ES" b="1" dirty="0" smtClean="0">
              <a:solidFill>
                <a:schemeClr val="tx1"/>
              </a:solidFill>
              <a:latin typeface="Calibri" panose="020F0502020204030204" pitchFamily="34" charset="0"/>
            </a:endParaRPr>
          </a:p>
          <a:p>
            <a:endParaRPr lang="es-ES" b="1" dirty="0">
              <a:solidFill>
                <a:schemeClr val="tx1"/>
              </a:solidFill>
              <a:latin typeface="Calibri" panose="020F0502020204030204" pitchFamily="34" charset="0"/>
            </a:endParaRPr>
          </a:p>
          <a:p>
            <a:endParaRPr lang="es-ES" sz="2200" b="1" dirty="0">
              <a:solidFill>
                <a:schemeClr val="tx1"/>
              </a:solidFill>
              <a:latin typeface="Calibri" panose="020F0502020204030204" pitchFamily="34" charset="0"/>
            </a:endParaRPr>
          </a:p>
          <a:p>
            <a:pPr algn="r"/>
            <a:r>
              <a:rPr lang="es-ES" sz="2200" dirty="0" smtClean="0">
                <a:solidFill>
                  <a:schemeClr val="tx1"/>
                </a:solidFill>
                <a:latin typeface="Calibri" panose="020F0502020204030204" pitchFamily="34" charset="0"/>
              </a:rPr>
              <a:t>Dra. en Ed. Guadalupe Mirella Maya López</a:t>
            </a:r>
          </a:p>
          <a:p>
            <a:pPr algn="r"/>
            <a:r>
              <a:rPr lang="es-ES" sz="2200" dirty="0" smtClean="0">
                <a:solidFill>
                  <a:schemeClr val="tx1"/>
                </a:solidFill>
                <a:latin typeface="Calibri" panose="020F0502020204030204" pitchFamily="34" charset="0"/>
              </a:rPr>
              <a:t>Octubre, </a:t>
            </a:r>
            <a:r>
              <a:rPr lang="es-ES" sz="2200" dirty="0" smtClean="0">
                <a:solidFill>
                  <a:schemeClr val="tx1"/>
                </a:solidFill>
                <a:latin typeface="Calibri" panose="020F0502020204030204" pitchFamily="34" charset="0"/>
              </a:rPr>
              <a:t>2017 </a:t>
            </a:r>
            <a:endParaRPr lang="es-MX" sz="22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53469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thumb/7/78/MOO2.png/250px-MOO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548680"/>
            <a:ext cx="5184576" cy="5820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2020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99247" y="764704"/>
            <a:ext cx="7113113" cy="4752528"/>
          </a:xfrm>
        </p:spPr>
        <p:txBody>
          <a:bodyPr>
            <a:normAutofit/>
          </a:bodyPr>
          <a:lstStyle/>
          <a:p>
            <a:r>
              <a:rPr lang="es-ES" sz="2800" dirty="0" smtClean="0">
                <a:solidFill>
                  <a:schemeClr val="tx1"/>
                </a:solidFill>
                <a:effectLst/>
              </a:rPr>
              <a:t>Sin </a:t>
            </a:r>
            <a:r>
              <a:rPr lang="es-ES" sz="2800" dirty="0" smtClean="0">
                <a:solidFill>
                  <a:schemeClr val="tx1"/>
                </a:solidFill>
                <a:effectLst/>
              </a:rPr>
              <a:t>embargo, se forma otro orbital molecular, que posee una energía mayor que la suma de las energías de los dos orbitales atómicos separados. Este orbital molecular se denomina de </a:t>
            </a:r>
            <a:r>
              <a:rPr lang="es-ES" sz="2800" b="1" dirty="0" err="1" smtClean="0">
                <a:solidFill>
                  <a:schemeClr val="tx1"/>
                </a:solidFill>
                <a:effectLst/>
              </a:rPr>
              <a:t>antienlace</a:t>
            </a:r>
            <a:r>
              <a:rPr lang="es-ES" sz="2800" dirty="0" smtClean="0">
                <a:solidFill>
                  <a:schemeClr val="tx1"/>
                </a:solidFill>
                <a:effectLst/>
              </a:rPr>
              <a:t> y es destructivo, es decir, si los electrones se encontraran en este orbital, los dos átomos se repelerían</a:t>
            </a:r>
            <a:endParaRPr lang="es-MX" sz="2800" dirty="0">
              <a:solidFill>
                <a:schemeClr val="tx1"/>
              </a:solidFill>
            </a:endParaRPr>
          </a:p>
        </p:txBody>
      </p:sp>
    </p:spTree>
    <p:extLst>
      <p:ext uri="{BB962C8B-B14F-4D97-AF65-F5344CB8AC3E}">
        <p14:creationId xmlns:p14="http://schemas.microsoft.com/office/powerpoint/2010/main" val="828269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764704"/>
            <a:ext cx="6624736" cy="4896543"/>
          </a:xfrm>
        </p:spPr>
        <p:txBody>
          <a:bodyPr>
            <a:normAutofit/>
          </a:bodyPr>
          <a:lstStyle/>
          <a:p>
            <a:r>
              <a:rPr lang="es-ES" dirty="0" smtClean="0">
                <a:solidFill>
                  <a:schemeClr val="tx1"/>
                </a:solidFill>
              </a:rPr>
              <a:t>Los orbitales “2p” pueden interaccionar en dos formas diferentes. Un conjunto de orbitales “2p” pueden traslaparse a lo largo de sus ejes y formar un orbital </a:t>
            </a:r>
            <a:r>
              <a:rPr lang="el-GR" dirty="0" smtClean="0">
                <a:solidFill>
                  <a:schemeClr val="tx1"/>
                </a:solidFill>
              </a:rPr>
              <a:t>σ</a:t>
            </a:r>
            <a:r>
              <a:rPr lang="es-ES" dirty="0" smtClean="0">
                <a:solidFill>
                  <a:schemeClr val="tx1"/>
                </a:solidFill>
              </a:rPr>
              <a:t> de enlace y uno de </a:t>
            </a:r>
            <a:r>
              <a:rPr lang="es-ES" dirty="0" err="1" smtClean="0">
                <a:solidFill>
                  <a:schemeClr val="tx1"/>
                </a:solidFill>
              </a:rPr>
              <a:t>antienlace</a:t>
            </a:r>
            <a:r>
              <a:rPr lang="es-ES" dirty="0" smtClean="0">
                <a:solidFill>
                  <a:schemeClr val="tx1"/>
                </a:solidFill>
              </a:rPr>
              <a:t> </a:t>
            </a:r>
            <a:r>
              <a:rPr lang="es-ES" dirty="0">
                <a:solidFill>
                  <a:schemeClr val="tx1"/>
                </a:solidFill>
              </a:rPr>
              <a:t>(</a:t>
            </a:r>
            <a:r>
              <a:rPr lang="es-ES" dirty="0" smtClean="0">
                <a:solidFill>
                  <a:schemeClr val="tx1"/>
                </a:solidFill>
              </a:rPr>
              <a:t>σ</a:t>
            </a:r>
            <a:r>
              <a:rPr lang="es-ES" baseline="-25000" dirty="0" smtClean="0">
                <a:solidFill>
                  <a:schemeClr val="tx1"/>
                </a:solidFill>
              </a:rPr>
              <a:t>2p  y </a:t>
            </a:r>
            <a:r>
              <a:rPr lang="es-ES" dirty="0" smtClean="0">
                <a:solidFill>
                  <a:schemeClr val="tx1"/>
                </a:solidFill>
              </a:rPr>
              <a:t>σ*</a:t>
            </a:r>
            <a:r>
              <a:rPr lang="es-ES" baseline="-25000" dirty="0" smtClean="0">
                <a:solidFill>
                  <a:schemeClr val="tx1"/>
                </a:solidFill>
              </a:rPr>
              <a:t>2p</a:t>
            </a:r>
            <a:r>
              <a:rPr lang="es-ES" dirty="0" smtClean="0">
                <a:solidFill>
                  <a:schemeClr val="tx1"/>
                </a:solidFill>
              </a:rPr>
              <a:t>). Los otros dos conjuntos de orbitales 2p se traslapan de forma lateral y forman dos orbitales </a:t>
            </a:r>
            <a:r>
              <a:rPr lang="el-GR" dirty="0" smtClean="0">
                <a:solidFill>
                  <a:schemeClr val="tx1"/>
                </a:solidFill>
                <a:cs typeface="Times New Roman"/>
              </a:rPr>
              <a:t>π</a:t>
            </a:r>
            <a:r>
              <a:rPr lang="es-ES" dirty="0" smtClean="0">
                <a:solidFill>
                  <a:schemeClr val="tx1"/>
                </a:solidFill>
                <a:cs typeface="Times New Roman"/>
              </a:rPr>
              <a:t> de enlace y dos de </a:t>
            </a:r>
            <a:r>
              <a:rPr lang="es-ES" dirty="0" err="1" smtClean="0">
                <a:solidFill>
                  <a:schemeClr val="tx1"/>
                </a:solidFill>
                <a:cs typeface="Times New Roman"/>
              </a:rPr>
              <a:t>antienlace</a:t>
            </a:r>
            <a:r>
              <a:rPr lang="es-ES" dirty="0" smtClean="0">
                <a:solidFill>
                  <a:schemeClr val="tx1"/>
                </a:solidFill>
                <a:cs typeface="Times New Roman"/>
              </a:rPr>
              <a:t> </a:t>
            </a:r>
            <a:r>
              <a:rPr lang="es-ES" dirty="0" smtClean="0">
                <a:solidFill>
                  <a:schemeClr val="tx1"/>
                </a:solidFill>
              </a:rPr>
              <a:t>(</a:t>
            </a:r>
            <a:r>
              <a:rPr lang="el-GR" dirty="0" smtClean="0">
                <a:solidFill>
                  <a:schemeClr val="tx1"/>
                </a:solidFill>
                <a:latin typeface="Times New Roman" panose="02020603050405020304" pitchFamily="18" charset="0"/>
                <a:cs typeface="Times New Roman" panose="02020603050405020304" pitchFamily="18" charset="0"/>
              </a:rPr>
              <a:t>π</a:t>
            </a:r>
            <a:r>
              <a:rPr lang="es-ES" baseline="-25000" dirty="0" smtClean="0">
                <a:solidFill>
                  <a:schemeClr val="tx1"/>
                </a:solidFill>
              </a:rPr>
              <a:t>2p  </a:t>
            </a:r>
            <a:r>
              <a:rPr lang="es-ES" dirty="0">
                <a:solidFill>
                  <a:schemeClr val="tx1"/>
                </a:solidFill>
                <a:latin typeface="Calibri" panose="020F0502020204030204" pitchFamily="34" charset="0"/>
                <a:cs typeface="Times New Roman" panose="02020603050405020304" pitchFamily="18" charset="0"/>
              </a:rPr>
              <a:t>y</a:t>
            </a:r>
            <a:r>
              <a:rPr lang="es-ES" baseline="-25000" dirty="0" smtClean="0">
                <a:solidFill>
                  <a:schemeClr val="tx1"/>
                </a:solidFill>
              </a:rPr>
              <a:t>  </a:t>
            </a:r>
            <a:r>
              <a:rPr lang="el-GR" dirty="0" smtClean="0">
                <a:solidFill>
                  <a:schemeClr val="tx1"/>
                </a:solidFill>
                <a:latin typeface="Times New Roman" panose="02020603050405020304" pitchFamily="18" charset="0"/>
                <a:cs typeface="Times New Roman" panose="02020603050405020304" pitchFamily="18" charset="0"/>
              </a:rPr>
              <a:t>π</a:t>
            </a:r>
            <a:r>
              <a:rPr lang="es-ES" dirty="0" smtClean="0">
                <a:solidFill>
                  <a:schemeClr val="tx1"/>
                </a:solidFill>
              </a:rPr>
              <a:t>*</a:t>
            </a:r>
            <a:r>
              <a:rPr lang="es-ES" baseline="-25000" dirty="0" smtClean="0">
                <a:solidFill>
                  <a:schemeClr val="tx1"/>
                </a:solidFill>
              </a:rPr>
              <a:t>2p</a:t>
            </a:r>
            <a:r>
              <a:rPr lang="es-ES" dirty="0" smtClean="0">
                <a:solidFill>
                  <a:schemeClr val="tx1"/>
                </a:solidFill>
              </a:rPr>
              <a:t>)</a:t>
            </a:r>
            <a:r>
              <a:rPr lang="es-ES" baseline="30000" dirty="0" smtClean="0">
                <a:solidFill>
                  <a:schemeClr val="tx1"/>
                </a:solidFill>
              </a:rPr>
              <a:t>2</a:t>
            </a:r>
            <a:r>
              <a:rPr lang="es-ES" dirty="0" smtClean="0">
                <a:solidFill>
                  <a:schemeClr val="tx1"/>
                </a:solidFill>
              </a:rPr>
              <a:t> </a:t>
            </a:r>
            <a:endParaRPr lang="es-MX" dirty="0">
              <a:solidFill>
                <a:schemeClr val="tx1"/>
              </a:solidFill>
            </a:endParaRPr>
          </a:p>
        </p:txBody>
      </p:sp>
    </p:spTree>
    <p:extLst>
      <p:ext uri="{BB962C8B-B14F-4D97-AF65-F5344CB8AC3E}">
        <p14:creationId xmlns:p14="http://schemas.microsoft.com/office/powerpoint/2010/main" val="3188871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32656"/>
            <a:ext cx="6912768" cy="720080"/>
          </a:xfrm>
        </p:spPr>
        <p:txBody>
          <a:bodyPr/>
          <a:lstStyle/>
          <a:p>
            <a:r>
              <a:rPr lang="es-ES" sz="3600" dirty="0" smtClean="0">
                <a:solidFill>
                  <a:schemeClr val="tx1"/>
                </a:solidFill>
                <a:latin typeface="Calibri" panose="020F0502020204030204" pitchFamily="34" charset="0"/>
                <a:cs typeface="Calibri" panose="020F0502020204030204" pitchFamily="34" charset="0"/>
              </a:rPr>
              <a:t>Niveles de energía</a:t>
            </a:r>
            <a:endParaRPr lang="es-MX" sz="3600" dirty="0">
              <a:solidFill>
                <a:schemeClr val="tx1"/>
              </a:solidFill>
              <a:latin typeface="Calibri" panose="020F0502020204030204" pitchFamily="34" charset="0"/>
              <a:cs typeface="Calibri" panose="020F0502020204030204" pitchFamily="34" charset="0"/>
            </a:endParaRPr>
          </a:p>
        </p:txBody>
      </p:sp>
      <p:pic>
        <p:nvPicPr>
          <p:cNvPr id="4" name="3 Imagen" descr="https://cienciasjbosco.files.wordpress.com/2010/09/subniveles-de-energia.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71600" y="1196752"/>
            <a:ext cx="6912768" cy="5184576"/>
          </a:xfrm>
          <a:prstGeom prst="rect">
            <a:avLst/>
          </a:prstGeom>
          <a:noFill/>
          <a:ln>
            <a:noFill/>
          </a:ln>
        </p:spPr>
      </p:pic>
    </p:spTree>
    <p:extLst>
      <p:ext uri="{BB962C8B-B14F-4D97-AF65-F5344CB8AC3E}">
        <p14:creationId xmlns:p14="http://schemas.microsoft.com/office/powerpoint/2010/main" val="1665705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descr="https://qph.is.quoracdn.net/main-qimg-d669d4b4c80cdf8c4c890b14c90ff0f9?convert_to_webp=true">
            <a:hlinkClick r:id="rId2"/>
          </p:cNvPr>
          <p:cNvSpPr>
            <a:spLocks noChangeAspect="1" noChangeArrowheads="1"/>
          </p:cNvSpPr>
          <p:nvPr/>
        </p:nvSpPr>
        <p:spPr bwMode="auto">
          <a:xfrm>
            <a:off x="3381375" y="1556792"/>
            <a:ext cx="2381250" cy="3314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0" descr="https://qph.is.quoracdn.net/main-qimg-d669d4b4c80cdf8c4c890b14c90ff0f9?convert_to_webp=true"/>
          <p:cNvSpPr>
            <a:spLocks noChangeAspect="1" noChangeArrowheads="1"/>
          </p:cNvSpPr>
          <p:nvPr/>
        </p:nvSpPr>
        <p:spPr bwMode="auto">
          <a:xfrm>
            <a:off x="63500" y="130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86" name="Picture 14" descr="http://datateca.unad.edu.co/contenidos/401582/ContenidoLinea/LE_34_ORBITALES_MOLEC.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300" y="434976"/>
            <a:ext cx="8308156" cy="5730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6238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liceoagb.es/quimiorg/imagenes/orbmol2.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7" y="476672"/>
            <a:ext cx="8352928"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373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cursosvirt2.dominiotemporario.com/EaD/QQ/aula-20/image031.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88435"/>
            <a:ext cx="7776864" cy="61663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922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genomasur.com/BCH/BCH_libro/imagenescap_1/3.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683568" y="332656"/>
            <a:ext cx="7776864" cy="6048671"/>
          </a:xfrm>
          <a:prstGeom prst="rect">
            <a:avLst/>
          </a:prstGeom>
          <a:noFill/>
          <a:ln>
            <a:noFill/>
          </a:ln>
        </p:spPr>
      </p:pic>
    </p:spTree>
    <p:extLst>
      <p:ext uri="{BB962C8B-B14F-4D97-AF65-F5344CB8AC3E}">
        <p14:creationId xmlns:p14="http://schemas.microsoft.com/office/powerpoint/2010/main" val="1508499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0"/>
            <a:ext cx="8229600" cy="1224136"/>
          </a:xfrm>
        </p:spPr>
        <p:txBody>
          <a:bodyPr/>
          <a:lstStyle/>
          <a:p>
            <a:r>
              <a:rPr lang="es-ES" sz="2400" dirty="0" smtClean="0">
                <a:solidFill>
                  <a:schemeClr val="tx1"/>
                </a:solidFill>
                <a:latin typeface="Microsoft JhengHei" panose="020B0604030504040204" pitchFamily="34" charset="-120"/>
                <a:ea typeface="Microsoft JhengHei" panose="020B0604030504040204" pitchFamily="34" charset="-120"/>
              </a:rPr>
              <a:t>Ejemplo: Orbital molecular para </a:t>
            </a:r>
            <a:r>
              <a:rPr lang="es-ES" sz="2400" dirty="0" smtClean="0">
                <a:solidFill>
                  <a:schemeClr val="tx1"/>
                </a:solidFill>
                <a:effectLst/>
                <a:latin typeface="Microsoft JhengHei" panose="020B0604030504040204" pitchFamily="34" charset="-120"/>
                <a:ea typeface="Microsoft JhengHei" panose="020B0604030504040204" pitchFamily="34" charset="-120"/>
              </a:rPr>
              <a:t>H</a:t>
            </a:r>
            <a:r>
              <a:rPr lang="es-ES" sz="2400" baseline="-25000" dirty="0" smtClean="0">
                <a:solidFill>
                  <a:schemeClr val="tx1"/>
                </a:solidFill>
                <a:effectLst/>
                <a:latin typeface="Microsoft JhengHei" panose="020B0604030504040204" pitchFamily="34" charset="-120"/>
                <a:ea typeface="Microsoft JhengHei" panose="020B0604030504040204" pitchFamily="34" charset="-120"/>
              </a:rPr>
              <a:t>2 </a:t>
            </a:r>
            <a:r>
              <a:rPr lang="es-ES" sz="2400" dirty="0" smtClean="0">
                <a:solidFill>
                  <a:schemeClr val="tx1"/>
                </a:solidFill>
                <a:latin typeface="Microsoft JhengHei" panose="020B0604030504040204" pitchFamily="34" charset="-120"/>
                <a:ea typeface="Microsoft JhengHei" panose="020B0604030504040204" pitchFamily="34" charset="-120"/>
              </a:rPr>
              <a:t>  </a:t>
            </a:r>
            <a:br>
              <a:rPr lang="es-ES" sz="2400" dirty="0" smtClean="0">
                <a:solidFill>
                  <a:schemeClr val="tx1"/>
                </a:solidFill>
                <a:latin typeface="Microsoft JhengHei" panose="020B0604030504040204" pitchFamily="34" charset="-120"/>
                <a:ea typeface="Microsoft JhengHei" panose="020B0604030504040204" pitchFamily="34" charset="-120"/>
              </a:rPr>
            </a:br>
            <a:r>
              <a:rPr lang="es-ES" sz="2400" dirty="0" smtClean="0">
                <a:solidFill>
                  <a:schemeClr val="tx1"/>
                </a:solidFill>
                <a:latin typeface="Microsoft JhengHei" panose="020B0604030504040204" pitchFamily="34" charset="-120"/>
                <a:ea typeface="Microsoft JhengHei" panose="020B0604030504040204" pitchFamily="34" charset="-120"/>
              </a:rPr>
              <a:t>configuración electrónica (σ</a:t>
            </a:r>
            <a:r>
              <a:rPr lang="es-ES" sz="2400" baseline="-25000" dirty="0" smtClean="0">
                <a:solidFill>
                  <a:schemeClr val="tx1"/>
                </a:solidFill>
                <a:latin typeface="Microsoft JhengHei" panose="020B0604030504040204" pitchFamily="34" charset="-120"/>
                <a:ea typeface="Microsoft JhengHei" panose="020B0604030504040204" pitchFamily="34" charset="-120"/>
              </a:rPr>
              <a:t>1s</a:t>
            </a:r>
            <a:r>
              <a:rPr lang="es-ES" sz="2400" dirty="0" smtClean="0">
                <a:solidFill>
                  <a:schemeClr val="tx1"/>
                </a:solidFill>
                <a:latin typeface="Microsoft JhengHei" panose="020B0604030504040204" pitchFamily="34" charset="-120"/>
                <a:ea typeface="Microsoft JhengHei" panose="020B0604030504040204" pitchFamily="34" charset="-120"/>
              </a:rPr>
              <a:t>)</a:t>
            </a:r>
            <a:r>
              <a:rPr lang="es-ES" sz="2400" baseline="30000" dirty="0" smtClean="0">
                <a:solidFill>
                  <a:schemeClr val="tx1"/>
                </a:solidFill>
                <a:latin typeface="Microsoft JhengHei" panose="020B0604030504040204" pitchFamily="34" charset="-120"/>
                <a:ea typeface="Microsoft JhengHei" panose="020B0604030504040204" pitchFamily="34" charset="-120"/>
              </a:rPr>
              <a:t>2   </a:t>
            </a:r>
            <a:r>
              <a:rPr lang="es-ES" sz="2400" dirty="0" smtClean="0">
                <a:solidFill>
                  <a:schemeClr val="tx1"/>
                </a:solidFill>
                <a:latin typeface="Microsoft JhengHei" panose="020B0604030504040204" pitchFamily="34" charset="-120"/>
                <a:ea typeface="Microsoft JhengHei" panose="020B0604030504040204" pitchFamily="34" charset="-120"/>
              </a:rPr>
              <a:t> (σ*</a:t>
            </a:r>
            <a:r>
              <a:rPr lang="es-ES" sz="2400" baseline="-25000" dirty="0" smtClean="0">
                <a:solidFill>
                  <a:schemeClr val="tx1"/>
                </a:solidFill>
                <a:latin typeface="Microsoft JhengHei" panose="020B0604030504040204" pitchFamily="34" charset="-120"/>
                <a:ea typeface="Microsoft JhengHei" panose="020B0604030504040204" pitchFamily="34" charset="-120"/>
              </a:rPr>
              <a:t>1s</a:t>
            </a:r>
            <a:r>
              <a:rPr lang="es-ES" sz="2400" dirty="0" smtClean="0">
                <a:solidFill>
                  <a:schemeClr val="tx1"/>
                </a:solidFill>
                <a:latin typeface="Microsoft JhengHei" panose="020B0604030504040204" pitchFamily="34" charset="-120"/>
                <a:ea typeface="Microsoft JhengHei" panose="020B0604030504040204" pitchFamily="34" charset="-120"/>
              </a:rPr>
              <a:t>)</a:t>
            </a:r>
            <a:r>
              <a:rPr lang="es-ES" sz="2400" baseline="30000" dirty="0" smtClean="0">
                <a:solidFill>
                  <a:schemeClr val="tx1"/>
                </a:solidFill>
                <a:latin typeface="Microsoft JhengHei" panose="020B0604030504040204" pitchFamily="34" charset="-120"/>
                <a:ea typeface="Microsoft JhengHei" panose="020B0604030504040204" pitchFamily="34" charset="-120"/>
              </a:rPr>
              <a:t>0</a:t>
            </a:r>
            <a:r>
              <a:rPr lang="es-ES" sz="2400" dirty="0" smtClean="0">
                <a:solidFill>
                  <a:schemeClr val="tx1"/>
                </a:solidFill>
                <a:latin typeface="Microsoft JhengHei" panose="020B0604030504040204" pitchFamily="34" charset="-120"/>
                <a:ea typeface="Microsoft JhengHei" panose="020B0604030504040204" pitchFamily="34" charset="-120"/>
              </a:rPr>
              <a:t> </a:t>
            </a:r>
            <a:endParaRPr lang="es-MX" sz="2400" dirty="0">
              <a:solidFill>
                <a:schemeClr val="tx1"/>
              </a:solidFill>
              <a:latin typeface="Microsoft JhengHei" panose="020B0604030504040204" pitchFamily="34" charset="-120"/>
              <a:ea typeface="Microsoft JhengHei" panose="020B0604030504040204" pitchFamily="34" charset="-120"/>
            </a:endParaRPr>
          </a:p>
        </p:txBody>
      </p:sp>
      <p:pic>
        <p:nvPicPr>
          <p:cNvPr id="1026" name="Picture 2" descr="http://chemwiki.ucdavis.edu/@api/deki/files/38975/d905694ccf35a83f011afd98a63c2a6c.jpg%3Frevision%3D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556792"/>
            <a:ext cx="6768752" cy="4714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2640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428604"/>
            <a:ext cx="8229600" cy="1543048"/>
          </a:xfrm>
        </p:spPr>
        <p:txBody>
          <a:bodyPr>
            <a:normAutofit lnSpcReduction="10000"/>
          </a:bodyPr>
          <a:lstStyle/>
          <a:p>
            <a:r>
              <a:rPr lang="es-ES" dirty="0" smtClean="0">
                <a:solidFill>
                  <a:schemeClr val="tx1"/>
                </a:solidFill>
                <a:latin typeface="Microsoft JhengHei" panose="020B0604030504040204" pitchFamily="34" charset="-120"/>
                <a:ea typeface="Microsoft JhengHei" panose="020B0604030504040204" pitchFamily="34" charset="-120"/>
              </a:rPr>
              <a:t>Otro ejemplo, la molécula de helio, la teoría del orbital molecular explica por qué el helio existe como gas monoatómico y no como molécula, veamos su diagrama de orbitales</a:t>
            </a:r>
            <a:endParaRPr lang="es-MX" dirty="0">
              <a:solidFill>
                <a:schemeClr val="tx1"/>
              </a:solidFill>
              <a:latin typeface="Microsoft JhengHei" panose="020B0604030504040204" pitchFamily="34" charset="-120"/>
              <a:ea typeface="Microsoft JhengHei" panose="020B0604030504040204" pitchFamily="34" charset="-120"/>
            </a:endParaRPr>
          </a:p>
        </p:txBody>
      </p:sp>
      <p:pic>
        <p:nvPicPr>
          <p:cNvPr id="9218" name="Picture 2" descr="http://s3.amazonaws.com/magoo/ABAAAfMGAAF-8.jpg">
            <a:hlinkClick r:id="rId2"/>
          </p:cNvPr>
          <p:cNvPicPr>
            <a:picLocks noChangeAspect="1" noChangeArrowheads="1"/>
          </p:cNvPicPr>
          <p:nvPr/>
        </p:nvPicPr>
        <p:blipFill>
          <a:blip r:embed="rId3"/>
          <a:srcRect/>
          <a:stretch>
            <a:fillRect/>
          </a:stretch>
        </p:blipFill>
        <p:spPr bwMode="auto">
          <a:xfrm>
            <a:off x="0" y="2214554"/>
            <a:ext cx="8678420" cy="3500462"/>
          </a:xfrm>
          <a:prstGeom prst="rect">
            <a:avLst/>
          </a:prstGeom>
          <a:noFill/>
        </p:spPr>
      </p:pic>
    </p:spTree>
    <p:extLst>
      <p:ext uri="{BB962C8B-B14F-4D97-AF65-F5344CB8AC3E}">
        <p14:creationId xmlns:p14="http://schemas.microsoft.com/office/powerpoint/2010/main" val="359462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620688"/>
            <a:ext cx="4464496" cy="979512"/>
          </a:xfrm>
        </p:spPr>
        <p:txBody>
          <a:bodyPr/>
          <a:lstStyle/>
          <a:p>
            <a:r>
              <a:rPr lang="es-ES" sz="4000" dirty="0" smtClean="0">
                <a:solidFill>
                  <a:schemeClr val="tx1"/>
                </a:solidFill>
                <a:latin typeface="Microsoft JhengHei" panose="020B0604030504040204" pitchFamily="34" charset="-120"/>
                <a:ea typeface="Microsoft JhengHei" panose="020B0604030504040204" pitchFamily="34" charset="-120"/>
              </a:rPr>
              <a:t>Objetivos:</a:t>
            </a:r>
            <a:endParaRPr lang="es-MX" sz="4000" dirty="0">
              <a:solidFill>
                <a:schemeClr val="tx1"/>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971600" y="2276872"/>
            <a:ext cx="7200800" cy="3417242"/>
          </a:xfrm>
        </p:spPr>
        <p:txBody>
          <a:bodyPr>
            <a:normAutofit fontScale="92500" lnSpcReduction="10000"/>
          </a:bodyPr>
          <a:lstStyle/>
          <a:p>
            <a:r>
              <a:rPr lang="es-ES" sz="2800" dirty="0" smtClean="0">
                <a:solidFill>
                  <a:schemeClr val="tx1"/>
                </a:solidFill>
                <a:latin typeface="Microsoft JhengHei" panose="020B0604030504040204" pitchFamily="34" charset="-120"/>
                <a:ea typeface="Microsoft JhengHei" panose="020B0604030504040204" pitchFamily="34" charset="-120"/>
              </a:rPr>
              <a:t>Proponer la formación de orbitales moleculares</a:t>
            </a:r>
          </a:p>
          <a:p>
            <a:r>
              <a:rPr lang="es-ES" sz="2800" dirty="0" smtClean="0">
                <a:solidFill>
                  <a:schemeClr val="tx1"/>
                </a:solidFill>
                <a:latin typeface="Microsoft JhengHei" panose="020B0604030504040204" pitchFamily="34" charset="-120"/>
                <a:ea typeface="Microsoft JhengHei" panose="020B0604030504040204" pitchFamily="34" charset="-120"/>
              </a:rPr>
              <a:t>Asociar: configuración electrónica, electrones de valencia, fórmulas de Lewis, </a:t>
            </a:r>
            <a:r>
              <a:rPr lang="es-ES" sz="2800" dirty="0" smtClean="0">
                <a:solidFill>
                  <a:schemeClr val="tx1"/>
                </a:solidFill>
                <a:latin typeface="Microsoft JhengHei" panose="020B0604030504040204" pitchFamily="34" charset="-120"/>
                <a:ea typeface="Microsoft JhengHei" panose="020B0604030504040204" pitchFamily="34" charset="-120"/>
              </a:rPr>
              <a:t>Teoría de Repulsión de Pares de Electrones de la Capa de Valencia , </a:t>
            </a:r>
            <a:r>
              <a:rPr lang="es-ES" sz="2800" dirty="0" smtClean="0">
                <a:solidFill>
                  <a:schemeClr val="tx1"/>
                </a:solidFill>
                <a:latin typeface="Microsoft JhengHei" panose="020B0604030504040204" pitchFamily="34" charset="-120"/>
                <a:ea typeface="Microsoft JhengHei" panose="020B0604030504040204" pitchFamily="34" charset="-120"/>
              </a:rPr>
              <a:t>geometría electrónica, geometría molecular, polaridad, </a:t>
            </a:r>
            <a:r>
              <a:rPr lang="es-ES" sz="2800" dirty="0" smtClean="0">
                <a:solidFill>
                  <a:schemeClr val="tx1"/>
                </a:solidFill>
                <a:latin typeface="Microsoft JhengHei" panose="020B0604030504040204" pitchFamily="34" charset="-120"/>
                <a:ea typeface="Microsoft JhengHei" panose="020B0604030504040204" pitchFamily="34" charset="-120"/>
              </a:rPr>
              <a:t>Teoría de Unión Valencia, </a:t>
            </a:r>
            <a:r>
              <a:rPr lang="es-ES" sz="2800" dirty="0" smtClean="0">
                <a:solidFill>
                  <a:schemeClr val="tx1"/>
                </a:solidFill>
                <a:latin typeface="Microsoft JhengHei" panose="020B0604030504040204" pitchFamily="34" charset="-120"/>
                <a:ea typeface="Microsoft JhengHei" panose="020B0604030504040204" pitchFamily="34" charset="-120"/>
              </a:rPr>
              <a:t>hibridación y teoría del orbital molecular.</a:t>
            </a:r>
            <a:endParaRPr lang="es-MX" sz="2800" dirty="0">
              <a:solidFill>
                <a:schemeClr val="tx1"/>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4256015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836712"/>
          </a:xfrm>
        </p:spPr>
        <p:txBody>
          <a:bodyPr/>
          <a:lstStyle/>
          <a:p>
            <a:r>
              <a:rPr lang="es-ES" sz="3600" dirty="0" smtClean="0">
                <a:solidFill>
                  <a:schemeClr val="tx1"/>
                </a:solidFill>
                <a:latin typeface="Microsoft JhengHei" panose="020B0604030504040204" pitchFamily="34" charset="-120"/>
                <a:ea typeface="Microsoft JhengHei" panose="020B0604030504040204" pitchFamily="34" charset="-120"/>
              </a:rPr>
              <a:t>Molécula de flúor </a:t>
            </a:r>
            <a:endParaRPr lang="es-MX" sz="3600" dirty="0">
              <a:solidFill>
                <a:schemeClr val="tx1"/>
              </a:solidFill>
              <a:latin typeface="Microsoft JhengHei" panose="020B0604030504040204" pitchFamily="34" charset="-120"/>
              <a:ea typeface="Microsoft JhengHei" panose="020B0604030504040204" pitchFamily="34" charset="-120"/>
            </a:endParaRPr>
          </a:p>
        </p:txBody>
      </p:sp>
      <p:pic>
        <p:nvPicPr>
          <p:cNvPr id="3074" name="Picture 2" descr="http://image.slidesharecdn.com/tom-131118095321-phpapp01/95/tom-29-638.jpg?cb=138476846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657" y="1268760"/>
            <a:ext cx="8048637"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2033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1"/>
            <a:ext cx="8229600" cy="5233784"/>
          </a:xfrm>
        </p:spPr>
        <p:txBody>
          <a:bodyPr>
            <a:normAutofit/>
          </a:bodyPr>
          <a:lstStyle/>
          <a:p>
            <a:pPr marL="0" indent="0">
              <a:buNone/>
            </a:pPr>
            <a:r>
              <a:rPr lang="es-ES" dirty="0" smtClean="0">
                <a:solidFill>
                  <a:schemeClr val="tx1"/>
                </a:solidFill>
                <a:latin typeface="Microsoft JhengHei" panose="020B0604030504040204" pitchFamily="34" charset="-120"/>
                <a:ea typeface="Microsoft JhengHei" panose="020B0604030504040204" pitchFamily="34" charset="-120"/>
              </a:rPr>
              <a:t>Analizando los ejemplos anteriores:</a:t>
            </a:r>
          </a:p>
          <a:p>
            <a:pPr marL="0" indent="0">
              <a:buNone/>
            </a:pPr>
            <a:r>
              <a:rPr lang="es-ES" dirty="0" smtClean="0">
                <a:solidFill>
                  <a:schemeClr val="tx1"/>
                </a:solidFill>
                <a:latin typeface="Microsoft JhengHei" panose="020B0604030504040204" pitchFamily="34" charset="-120"/>
                <a:ea typeface="Microsoft JhengHei" panose="020B0604030504040204" pitchFamily="34" charset="-120"/>
              </a:rPr>
              <a:t>Para una fórmula de Lewis el orden de enlace es igual al número de pares de electrones compartidos entre dos átomos. En la teoría del orbital molecular el orden de enlace de una molécula </a:t>
            </a:r>
            <a:r>
              <a:rPr lang="es-ES" dirty="0" err="1" smtClean="0">
                <a:solidFill>
                  <a:schemeClr val="tx1"/>
                </a:solidFill>
                <a:latin typeface="Microsoft JhengHei" panose="020B0604030504040204" pitchFamily="34" charset="-120"/>
                <a:ea typeface="Microsoft JhengHei" panose="020B0604030504040204" pitchFamily="34" charset="-120"/>
              </a:rPr>
              <a:t>diatómica</a:t>
            </a:r>
            <a:r>
              <a:rPr lang="es-ES" dirty="0" smtClean="0">
                <a:solidFill>
                  <a:schemeClr val="tx1"/>
                </a:solidFill>
                <a:latin typeface="Microsoft JhengHei" panose="020B0604030504040204" pitchFamily="34" charset="-120"/>
                <a:ea typeface="Microsoft JhengHei" panose="020B0604030504040204" pitchFamily="34" charset="-120"/>
              </a:rPr>
              <a:t> se define como la mitad de la diferencia entre la cantidad de electrones en los orbitales de enlace, </a:t>
            </a:r>
            <a:r>
              <a:rPr lang="es-ES" dirty="0" err="1" smtClean="0">
                <a:solidFill>
                  <a:schemeClr val="tx1"/>
                </a:solidFill>
                <a:latin typeface="Microsoft JhengHei" panose="020B0604030504040204" pitchFamily="34" charset="-120"/>
                <a:ea typeface="Microsoft JhengHei" panose="020B0604030504040204" pitchFamily="34" charset="-120"/>
              </a:rPr>
              <a:t>n</a:t>
            </a:r>
            <a:r>
              <a:rPr lang="es-ES" baseline="-25000" dirty="0" err="1" smtClean="0">
                <a:solidFill>
                  <a:schemeClr val="tx1"/>
                </a:solidFill>
                <a:latin typeface="Microsoft JhengHei" panose="020B0604030504040204" pitchFamily="34" charset="-120"/>
                <a:ea typeface="Microsoft JhengHei" panose="020B0604030504040204" pitchFamily="34" charset="-120"/>
              </a:rPr>
              <a:t>e</a:t>
            </a:r>
            <a:r>
              <a:rPr lang="es-ES" baseline="-25000" dirty="0" smtClean="0">
                <a:solidFill>
                  <a:schemeClr val="tx1"/>
                </a:solidFill>
                <a:latin typeface="Microsoft JhengHei" panose="020B0604030504040204" pitchFamily="34" charset="-120"/>
                <a:ea typeface="Microsoft JhengHei" panose="020B0604030504040204" pitchFamily="34" charset="-120"/>
              </a:rPr>
              <a:t> </a:t>
            </a:r>
            <a:r>
              <a:rPr lang="es-ES" dirty="0" smtClean="0">
                <a:solidFill>
                  <a:schemeClr val="tx1"/>
                </a:solidFill>
                <a:latin typeface="Microsoft JhengHei" panose="020B0604030504040204" pitchFamily="34" charset="-120"/>
                <a:ea typeface="Microsoft JhengHei" panose="020B0604030504040204" pitchFamily="34" charset="-120"/>
              </a:rPr>
              <a:t>, y la cantidad de electrones en los orbitales de </a:t>
            </a:r>
            <a:r>
              <a:rPr lang="es-ES" dirty="0" err="1" smtClean="0">
                <a:solidFill>
                  <a:schemeClr val="tx1"/>
                </a:solidFill>
                <a:latin typeface="Microsoft JhengHei" panose="020B0604030504040204" pitchFamily="34" charset="-120"/>
                <a:ea typeface="Microsoft JhengHei" panose="020B0604030504040204" pitchFamily="34" charset="-120"/>
              </a:rPr>
              <a:t>antienlace</a:t>
            </a:r>
            <a:r>
              <a:rPr lang="es-ES" dirty="0" smtClean="0">
                <a:solidFill>
                  <a:schemeClr val="tx1"/>
                </a:solidFill>
                <a:latin typeface="Microsoft JhengHei" panose="020B0604030504040204" pitchFamily="34" charset="-120"/>
                <a:ea typeface="Microsoft JhengHei" panose="020B0604030504040204" pitchFamily="34" charset="-120"/>
              </a:rPr>
              <a:t>, </a:t>
            </a:r>
            <a:r>
              <a:rPr lang="es-ES" dirty="0" err="1" smtClean="0">
                <a:solidFill>
                  <a:schemeClr val="tx1"/>
                </a:solidFill>
                <a:latin typeface="Microsoft JhengHei" panose="020B0604030504040204" pitchFamily="34" charset="-120"/>
                <a:ea typeface="Microsoft JhengHei" panose="020B0604030504040204" pitchFamily="34" charset="-120"/>
              </a:rPr>
              <a:t>n</a:t>
            </a:r>
            <a:r>
              <a:rPr lang="es-ES" baseline="-25000" dirty="0" err="1" smtClean="0">
                <a:solidFill>
                  <a:schemeClr val="tx1"/>
                </a:solidFill>
                <a:latin typeface="Microsoft JhengHei" panose="020B0604030504040204" pitchFamily="34" charset="-120"/>
                <a:ea typeface="Microsoft JhengHei" panose="020B0604030504040204" pitchFamily="34" charset="-120"/>
              </a:rPr>
              <a:t>a</a:t>
            </a:r>
            <a:r>
              <a:rPr lang="es-ES" baseline="-25000" dirty="0" smtClean="0">
                <a:solidFill>
                  <a:schemeClr val="tx1"/>
                </a:solidFill>
                <a:latin typeface="Microsoft JhengHei" panose="020B0604030504040204" pitchFamily="34" charset="-120"/>
                <a:ea typeface="Microsoft JhengHei" panose="020B0604030504040204" pitchFamily="34" charset="-120"/>
              </a:rPr>
              <a:t> </a:t>
            </a:r>
            <a:r>
              <a:rPr lang="es-ES" dirty="0" smtClean="0">
                <a:solidFill>
                  <a:schemeClr val="tx1"/>
                </a:solidFill>
                <a:latin typeface="Microsoft JhengHei" panose="020B0604030504040204" pitchFamily="34" charset="-120"/>
                <a:ea typeface="Microsoft JhengHei" panose="020B0604030504040204" pitchFamily="34" charset="-120"/>
              </a:rPr>
              <a:t> </a:t>
            </a:r>
          </a:p>
          <a:p>
            <a:r>
              <a:rPr lang="es-ES" dirty="0" smtClean="0">
                <a:solidFill>
                  <a:schemeClr val="tx1"/>
                </a:solidFill>
                <a:latin typeface="Microsoft JhengHei" panose="020B0604030504040204" pitchFamily="34" charset="-120"/>
                <a:ea typeface="Microsoft JhengHei" panose="020B0604030504040204" pitchFamily="34" charset="-120"/>
              </a:rPr>
              <a:t>Orden de enlace = ½ (</a:t>
            </a:r>
            <a:r>
              <a:rPr lang="es-ES" dirty="0" err="1" smtClean="0">
                <a:solidFill>
                  <a:schemeClr val="tx1"/>
                </a:solidFill>
                <a:latin typeface="Microsoft JhengHei" panose="020B0604030504040204" pitchFamily="34" charset="-120"/>
                <a:ea typeface="Microsoft JhengHei" panose="020B0604030504040204" pitchFamily="34" charset="-120"/>
              </a:rPr>
              <a:t>n</a:t>
            </a:r>
            <a:r>
              <a:rPr lang="es-ES" baseline="-25000" dirty="0" err="1" smtClean="0">
                <a:solidFill>
                  <a:schemeClr val="tx1"/>
                </a:solidFill>
                <a:latin typeface="Microsoft JhengHei" panose="020B0604030504040204" pitchFamily="34" charset="-120"/>
                <a:ea typeface="Microsoft JhengHei" panose="020B0604030504040204" pitchFamily="34" charset="-120"/>
              </a:rPr>
              <a:t>e</a:t>
            </a:r>
            <a:r>
              <a:rPr lang="es-ES" baseline="-25000" dirty="0" smtClean="0">
                <a:solidFill>
                  <a:schemeClr val="tx1"/>
                </a:solidFill>
                <a:latin typeface="Microsoft JhengHei" panose="020B0604030504040204" pitchFamily="34" charset="-120"/>
                <a:ea typeface="Microsoft JhengHei" panose="020B0604030504040204" pitchFamily="34" charset="-120"/>
              </a:rPr>
              <a:t> </a:t>
            </a:r>
            <a:r>
              <a:rPr lang="es-ES" dirty="0" smtClean="0">
                <a:solidFill>
                  <a:schemeClr val="tx1"/>
                </a:solidFill>
                <a:latin typeface="Microsoft JhengHei" panose="020B0604030504040204" pitchFamily="34" charset="-120"/>
                <a:ea typeface="Microsoft JhengHei" panose="020B0604030504040204" pitchFamily="34" charset="-120"/>
              </a:rPr>
              <a:t> - n</a:t>
            </a:r>
            <a:r>
              <a:rPr lang="es-ES" baseline="-25000" dirty="0" smtClean="0">
                <a:solidFill>
                  <a:schemeClr val="tx1"/>
                </a:solidFill>
                <a:latin typeface="Microsoft JhengHei" panose="020B0604030504040204" pitchFamily="34" charset="-120"/>
                <a:ea typeface="Microsoft JhengHei" panose="020B0604030504040204" pitchFamily="34" charset="-120"/>
              </a:rPr>
              <a:t>a</a:t>
            </a:r>
            <a:r>
              <a:rPr lang="es-ES" dirty="0" smtClean="0">
                <a:solidFill>
                  <a:schemeClr val="tx1"/>
                </a:solidFill>
                <a:latin typeface="Microsoft JhengHei" panose="020B0604030504040204" pitchFamily="34" charset="-120"/>
                <a:ea typeface="Microsoft JhengHei" panose="020B0604030504040204" pitchFamily="34" charset="-120"/>
              </a:rPr>
              <a:t>) </a:t>
            </a:r>
          </a:p>
          <a:p>
            <a:r>
              <a:rPr lang="es-ES" dirty="0" smtClean="0">
                <a:solidFill>
                  <a:schemeClr val="tx1"/>
                </a:solidFill>
                <a:latin typeface="Microsoft JhengHei" panose="020B0604030504040204" pitchFamily="34" charset="-120"/>
                <a:ea typeface="Microsoft JhengHei" panose="020B0604030504040204" pitchFamily="34" charset="-120"/>
              </a:rPr>
              <a:t>Para el hidrógeno el orden de enlace = ½(2-0) = 1 </a:t>
            </a:r>
          </a:p>
          <a:p>
            <a:r>
              <a:rPr lang="es-ES" dirty="0" smtClean="0">
                <a:solidFill>
                  <a:schemeClr val="tx1"/>
                </a:solidFill>
                <a:latin typeface="Microsoft JhengHei" panose="020B0604030504040204" pitchFamily="34" charset="-120"/>
                <a:ea typeface="Microsoft JhengHei" panose="020B0604030504040204" pitchFamily="34" charset="-120"/>
              </a:rPr>
              <a:t>En cambio para el helio </a:t>
            </a:r>
          </a:p>
          <a:p>
            <a:r>
              <a:rPr lang="es-ES" dirty="0" smtClean="0">
                <a:solidFill>
                  <a:schemeClr val="tx1"/>
                </a:solidFill>
                <a:latin typeface="Microsoft JhengHei" panose="020B0604030504040204" pitchFamily="34" charset="-120"/>
                <a:ea typeface="Microsoft JhengHei" panose="020B0604030504040204" pitchFamily="34" charset="-120"/>
              </a:rPr>
              <a:t>Orden de enlace = ½ (2-2) = 0</a:t>
            </a:r>
          </a:p>
        </p:txBody>
      </p:sp>
    </p:spTree>
    <p:extLst>
      <p:ext uri="{BB962C8B-B14F-4D97-AF65-F5344CB8AC3E}">
        <p14:creationId xmlns:p14="http://schemas.microsoft.com/office/powerpoint/2010/main" val="1273201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a:bodyPr>
          <a:lstStyle/>
          <a:p>
            <a:r>
              <a:rPr lang="es-ES" dirty="0" smtClean="0">
                <a:solidFill>
                  <a:schemeClr val="tx1"/>
                </a:solidFill>
              </a:rPr>
              <a:t>En cualquier caso </a:t>
            </a:r>
            <a:r>
              <a:rPr lang="es-ES" b="1" u="sng" dirty="0" smtClean="0">
                <a:solidFill>
                  <a:schemeClr val="tx1"/>
                </a:solidFill>
              </a:rPr>
              <a:t>NO</a:t>
            </a:r>
            <a:r>
              <a:rPr lang="es-ES" dirty="0" smtClean="0">
                <a:solidFill>
                  <a:schemeClr val="tx1"/>
                </a:solidFill>
              </a:rPr>
              <a:t> es necesario que el orden de enlace sea un número entero, es posible encontrar órdenes de enlace como ½, 3/2, </a:t>
            </a:r>
          </a:p>
          <a:p>
            <a:pPr marL="0" indent="0">
              <a:buNone/>
            </a:pPr>
            <a:r>
              <a:rPr lang="es-ES" dirty="0" smtClean="0">
                <a:solidFill>
                  <a:schemeClr val="tx1"/>
                </a:solidFill>
              </a:rPr>
              <a:t>Configuraciones electrónicas </a:t>
            </a:r>
            <a:endParaRPr lang="es-MX" dirty="0" smtClean="0">
              <a:solidFill>
                <a:schemeClr val="tx1"/>
              </a:solidFill>
            </a:endParaRPr>
          </a:p>
          <a:p>
            <a:endParaRPr lang="es-ES" dirty="0" smtClean="0">
              <a:solidFill>
                <a:schemeClr val="tx1"/>
              </a:solidFill>
            </a:endParaRPr>
          </a:p>
          <a:p>
            <a:pPr marL="0" indent="0">
              <a:buNone/>
            </a:pPr>
            <a:r>
              <a:rPr lang="es-ES" dirty="0" smtClean="0">
                <a:solidFill>
                  <a:schemeClr val="tx1"/>
                </a:solidFill>
              </a:rPr>
              <a:t>Para H</a:t>
            </a:r>
            <a:r>
              <a:rPr lang="es-ES" baseline="-25000" dirty="0" smtClean="0">
                <a:solidFill>
                  <a:schemeClr val="tx1"/>
                </a:solidFill>
              </a:rPr>
              <a:t>2  </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2</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0</a:t>
            </a:r>
            <a:r>
              <a:rPr lang="es-ES" dirty="0" smtClean="0">
                <a:solidFill>
                  <a:schemeClr val="tx1"/>
                </a:solidFill>
              </a:rPr>
              <a:t> </a:t>
            </a:r>
            <a:endParaRPr lang="es-MX" dirty="0" smtClean="0">
              <a:solidFill>
                <a:schemeClr val="tx1"/>
              </a:solidFill>
            </a:endParaRPr>
          </a:p>
          <a:p>
            <a:pPr marL="0" indent="0">
              <a:buNone/>
            </a:pPr>
            <a:endParaRPr lang="es-ES" dirty="0" smtClean="0">
              <a:solidFill>
                <a:schemeClr val="tx1"/>
              </a:solidFill>
            </a:endParaRPr>
          </a:p>
          <a:p>
            <a:pPr marL="0" indent="0">
              <a:buNone/>
            </a:pPr>
            <a:r>
              <a:rPr lang="es-ES" dirty="0" smtClean="0">
                <a:solidFill>
                  <a:schemeClr val="tx1"/>
                </a:solidFill>
              </a:rPr>
              <a:t>Para He</a:t>
            </a:r>
            <a:r>
              <a:rPr lang="es-ES" baseline="-25000" dirty="0" smtClean="0">
                <a:solidFill>
                  <a:schemeClr val="tx1"/>
                </a:solidFill>
              </a:rPr>
              <a:t>2</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2</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2</a:t>
            </a:r>
            <a:r>
              <a:rPr lang="es-ES" dirty="0" smtClean="0">
                <a:solidFill>
                  <a:schemeClr val="tx1"/>
                </a:solidFill>
              </a:rPr>
              <a:t> </a:t>
            </a:r>
            <a:endParaRPr lang="es-MX" dirty="0" smtClean="0">
              <a:solidFill>
                <a:schemeClr val="tx1"/>
              </a:solidFill>
            </a:endParaRPr>
          </a:p>
          <a:p>
            <a:pPr marL="0" indent="0">
              <a:buNone/>
            </a:pPr>
            <a:endParaRPr lang="es-ES" dirty="0" smtClean="0">
              <a:solidFill>
                <a:schemeClr val="tx1"/>
              </a:solidFill>
            </a:endParaRPr>
          </a:p>
          <a:p>
            <a:pPr marL="0" indent="0">
              <a:buNone/>
            </a:pPr>
            <a:r>
              <a:rPr lang="es-ES" dirty="0" smtClean="0">
                <a:solidFill>
                  <a:schemeClr val="tx1"/>
                </a:solidFill>
              </a:rPr>
              <a:t>Para Li</a:t>
            </a:r>
            <a:r>
              <a:rPr lang="es-ES" baseline="-25000" dirty="0" smtClean="0">
                <a:solidFill>
                  <a:schemeClr val="tx1"/>
                </a:solidFill>
              </a:rPr>
              <a:t>2</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2</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2</a:t>
            </a:r>
            <a:r>
              <a:rPr lang="es-ES" dirty="0" smtClean="0">
                <a:solidFill>
                  <a:schemeClr val="tx1"/>
                </a:solidFill>
              </a:rPr>
              <a:t> (σ</a:t>
            </a:r>
            <a:r>
              <a:rPr lang="es-ES" baseline="-25000" dirty="0" smtClean="0">
                <a:solidFill>
                  <a:schemeClr val="tx1"/>
                </a:solidFill>
              </a:rPr>
              <a:t>2s</a:t>
            </a:r>
            <a:r>
              <a:rPr lang="es-ES" dirty="0" smtClean="0">
                <a:solidFill>
                  <a:schemeClr val="tx1"/>
                </a:solidFill>
              </a:rPr>
              <a:t>)</a:t>
            </a:r>
            <a:r>
              <a:rPr lang="es-ES" baseline="30000" dirty="0" smtClean="0">
                <a:solidFill>
                  <a:schemeClr val="tx1"/>
                </a:solidFill>
              </a:rPr>
              <a:t>2</a:t>
            </a:r>
            <a:r>
              <a:rPr lang="es-ES" dirty="0" smtClean="0">
                <a:solidFill>
                  <a:schemeClr val="tx1"/>
                </a:solidFill>
              </a:rPr>
              <a:t>  </a:t>
            </a:r>
            <a:endParaRPr lang="es-MX" dirty="0" smtClean="0">
              <a:solidFill>
                <a:schemeClr val="tx1"/>
              </a:solidFill>
            </a:endParaRPr>
          </a:p>
          <a:p>
            <a:pPr marL="0" indent="0">
              <a:buNone/>
            </a:pPr>
            <a:endParaRPr lang="es-ES" dirty="0" smtClean="0">
              <a:solidFill>
                <a:schemeClr val="tx1"/>
              </a:solidFill>
            </a:endParaRPr>
          </a:p>
          <a:p>
            <a:pPr marL="0" indent="0">
              <a:buNone/>
            </a:pPr>
            <a:r>
              <a:rPr lang="es-ES" dirty="0" smtClean="0">
                <a:solidFill>
                  <a:schemeClr val="tx1"/>
                </a:solidFill>
              </a:rPr>
              <a:t>Para Be</a:t>
            </a:r>
            <a:r>
              <a:rPr lang="es-ES" baseline="-25000" dirty="0" smtClean="0">
                <a:solidFill>
                  <a:schemeClr val="tx1"/>
                </a:solidFill>
              </a:rPr>
              <a:t>2</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2</a:t>
            </a:r>
            <a:r>
              <a:rPr lang="es-ES" dirty="0" smtClean="0">
                <a:solidFill>
                  <a:schemeClr val="tx1"/>
                </a:solidFill>
              </a:rPr>
              <a:t> (σ*</a:t>
            </a:r>
            <a:r>
              <a:rPr lang="es-ES" baseline="-25000" dirty="0" smtClean="0">
                <a:solidFill>
                  <a:schemeClr val="tx1"/>
                </a:solidFill>
              </a:rPr>
              <a:t>1s</a:t>
            </a:r>
            <a:r>
              <a:rPr lang="es-ES" dirty="0" smtClean="0">
                <a:solidFill>
                  <a:schemeClr val="tx1"/>
                </a:solidFill>
              </a:rPr>
              <a:t>)</a:t>
            </a:r>
            <a:r>
              <a:rPr lang="es-ES" baseline="30000" dirty="0" smtClean="0">
                <a:solidFill>
                  <a:schemeClr val="tx1"/>
                </a:solidFill>
              </a:rPr>
              <a:t>2</a:t>
            </a:r>
            <a:r>
              <a:rPr lang="es-ES" dirty="0" smtClean="0">
                <a:solidFill>
                  <a:schemeClr val="tx1"/>
                </a:solidFill>
              </a:rPr>
              <a:t> (σ</a:t>
            </a:r>
            <a:r>
              <a:rPr lang="es-ES" baseline="-25000" dirty="0" smtClean="0">
                <a:solidFill>
                  <a:schemeClr val="tx1"/>
                </a:solidFill>
              </a:rPr>
              <a:t>2s</a:t>
            </a:r>
            <a:r>
              <a:rPr lang="es-ES" dirty="0" smtClean="0">
                <a:solidFill>
                  <a:schemeClr val="tx1"/>
                </a:solidFill>
              </a:rPr>
              <a:t>)</a:t>
            </a:r>
            <a:r>
              <a:rPr lang="es-ES" baseline="30000" dirty="0" smtClean="0">
                <a:solidFill>
                  <a:schemeClr val="tx1"/>
                </a:solidFill>
              </a:rPr>
              <a:t>2</a:t>
            </a:r>
            <a:r>
              <a:rPr lang="es-ES" dirty="0" smtClean="0">
                <a:solidFill>
                  <a:schemeClr val="tx1"/>
                </a:solidFill>
              </a:rPr>
              <a:t>  (σ*</a:t>
            </a:r>
            <a:r>
              <a:rPr lang="es-ES" baseline="-25000" dirty="0" smtClean="0">
                <a:solidFill>
                  <a:schemeClr val="tx1"/>
                </a:solidFill>
              </a:rPr>
              <a:t>2s</a:t>
            </a:r>
            <a:r>
              <a:rPr lang="es-ES" dirty="0" smtClean="0">
                <a:solidFill>
                  <a:schemeClr val="tx1"/>
                </a:solidFill>
              </a:rPr>
              <a:t>)</a:t>
            </a:r>
            <a:r>
              <a:rPr lang="es-ES" baseline="30000" dirty="0" smtClean="0">
                <a:solidFill>
                  <a:schemeClr val="tx1"/>
                </a:solidFill>
              </a:rPr>
              <a:t>2</a:t>
            </a:r>
            <a:r>
              <a:rPr lang="es-ES" dirty="0" smtClean="0">
                <a:solidFill>
                  <a:schemeClr val="tx1"/>
                </a:solidFill>
              </a:rPr>
              <a:t>  </a:t>
            </a:r>
            <a:endParaRPr lang="es-MX" dirty="0" smtClean="0">
              <a:solidFill>
                <a:schemeClr val="tx1"/>
              </a:solidFill>
            </a:endParaRPr>
          </a:p>
        </p:txBody>
      </p:sp>
    </p:spTree>
    <p:extLst>
      <p:ext uri="{BB962C8B-B14F-4D97-AF65-F5344CB8AC3E}">
        <p14:creationId xmlns:p14="http://schemas.microsoft.com/office/powerpoint/2010/main" val="956878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90302" y="759396"/>
            <a:ext cx="7982226" cy="1440160"/>
          </a:xfrm>
        </p:spPr>
        <p:txBody>
          <a:bodyPr>
            <a:normAutofit lnSpcReduction="10000"/>
          </a:bodyPr>
          <a:lstStyle/>
          <a:p>
            <a:r>
              <a:rPr lang="es-ES" dirty="0" smtClean="0">
                <a:solidFill>
                  <a:schemeClr val="tx1"/>
                </a:solidFill>
                <a:latin typeface="Microsoft JhengHei" panose="020B0604030504040204" pitchFamily="34" charset="-120"/>
                <a:ea typeface="Microsoft JhengHei" panose="020B0604030504040204" pitchFamily="34" charset="-120"/>
              </a:rPr>
              <a:t>Para la molécula de oxígeno la TOM predice la presencia de dos electrones desapareados en orbitales </a:t>
            </a:r>
            <a:r>
              <a:rPr lang="el-GR" dirty="0" smtClean="0">
                <a:solidFill>
                  <a:schemeClr val="tx1"/>
                </a:solidFill>
                <a:latin typeface="Microsoft JhengHei" panose="020B0604030504040204" pitchFamily="34" charset="-120"/>
                <a:ea typeface="Microsoft JhengHei" panose="020B0604030504040204" pitchFamily="34" charset="-120"/>
              </a:rPr>
              <a:t>π </a:t>
            </a:r>
            <a:r>
              <a:rPr lang="es-ES" dirty="0" smtClean="0">
                <a:solidFill>
                  <a:schemeClr val="tx1"/>
                </a:solidFill>
                <a:latin typeface="Microsoft JhengHei" panose="020B0604030504040204" pitchFamily="34" charset="-120"/>
                <a:ea typeface="Microsoft JhengHei" panose="020B0604030504040204" pitchFamily="34" charset="-120"/>
              </a:rPr>
              <a:t>de </a:t>
            </a:r>
            <a:r>
              <a:rPr lang="es-ES" dirty="0" err="1" smtClean="0">
                <a:solidFill>
                  <a:schemeClr val="tx1"/>
                </a:solidFill>
                <a:latin typeface="Microsoft JhengHei" panose="020B0604030504040204" pitchFamily="34" charset="-120"/>
                <a:ea typeface="Microsoft JhengHei" panose="020B0604030504040204" pitchFamily="34" charset="-120"/>
              </a:rPr>
              <a:t>antienlace</a:t>
            </a:r>
            <a:r>
              <a:rPr lang="es-ES" dirty="0" smtClean="0">
                <a:solidFill>
                  <a:schemeClr val="tx1"/>
                </a:solidFill>
                <a:latin typeface="Microsoft JhengHei" panose="020B0604030504040204" pitchFamily="34" charset="-120"/>
                <a:ea typeface="Microsoft JhengHei" panose="020B0604030504040204" pitchFamily="34" charset="-120"/>
              </a:rPr>
              <a:t> lo que explica su carácter paramagnético (atraído por un campo magnético)</a:t>
            </a:r>
            <a:endParaRPr lang="es-MX" dirty="0">
              <a:solidFill>
                <a:schemeClr val="tx1"/>
              </a:solidFill>
              <a:latin typeface="Microsoft JhengHei" panose="020B0604030504040204" pitchFamily="34" charset="-120"/>
              <a:ea typeface="Microsoft JhengHei" panose="020B0604030504040204" pitchFamily="34" charset="-120"/>
            </a:endParaRPr>
          </a:p>
        </p:txBody>
      </p:sp>
      <p:pic>
        <p:nvPicPr>
          <p:cNvPr id="4" name="Picture 2" descr="http://www.textoscientificos.com/imagenes/quimica/estructura-electronica-dioxigeno.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10" y="2204864"/>
            <a:ext cx="7929618" cy="4291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659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image.slidesharecdn.com/numeroscuanticosyorbitalesatomicos-111105193247-phpapp01/95/numeros-cuanticos-y-orbitales-atomicos-33-728.jpg?cb=1320522097">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548680"/>
            <a:ext cx="7479638" cy="5645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846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20072" y="620688"/>
            <a:ext cx="3333056" cy="692696"/>
          </a:xfrm>
        </p:spPr>
        <p:txBody>
          <a:bodyPr/>
          <a:lstStyle/>
          <a:p>
            <a:r>
              <a:rPr lang="es-ES" sz="3600" dirty="0" smtClean="0">
                <a:solidFill>
                  <a:schemeClr val="tx1"/>
                </a:solidFill>
                <a:latin typeface="Microsoft JhengHei" panose="020B0604030504040204" pitchFamily="34" charset="-120"/>
                <a:ea typeface="Microsoft JhengHei" panose="020B0604030504040204" pitchFamily="34" charset="-120"/>
              </a:rPr>
              <a:t>Ejercicios: </a:t>
            </a:r>
            <a:endParaRPr lang="es-MX" sz="3600" dirty="0">
              <a:solidFill>
                <a:schemeClr val="tx1"/>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1331640" y="1988840"/>
            <a:ext cx="6408712" cy="2808312"/>
          </a:xfrm>
        </p:spPr>
        <p:txBody>
          <a:bodyPr>
            <a:normAutofit/>
          </a:bodyPr>
          <a:lstStyle/>
          <a:p>
            <a:r>
              <a:rPr lang="es-ES" sz="3200" dirty="0" smtClean="0">
                <a:solidFill>
                  <a:schemeClr val="tx1"/>
                </a:solidFill>
                <a:latin typeface="Microsoft JhengHei" panose="020B0604030504040204" pitchFamily="34" charset="-120"/>
                <a:ea typeface="Microsoft JhengHei" panose="020B0604030504040204" pitchFamily="34" charset="-120"/>
              </a:rPr>
              <a:t>Construye el diagrama de orbitales para el monóxido de nitrógeno (óxido nítrico) NO y ¿Cuál es el orden de enlace?</a:t>
            </a:r>
          </a:p>
        </p:txBody>
      </p:sp>
    </p:spTree>
    <p:extLst>
      <p:ext uri="{BB962C8B-B14F-4D97-AF65-F5344CB8AC3E}">
        <p14:creationId xmlns:p14="http://schemas.microsoft.com/office/powerpoint/2010/main" val="4047227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6336704" cy="692696"/>
          </a:xfrm>
        </p:spPr>
        <p:txBody>
          <a:bodyPr/>
          <a:lstStyle/>
          <a:p>
            <a:r>
              <a:rPr lang="es-ES" sz="3600" dirty="0" smtClean="0">
                <a:solidFill>
                  <a:schemeClr val="tx1"/>
                </a:solidFill>
                <a:latin typeface="Microsoft JhengHei" panose="020B0604030504040204" pitchFamily="34" charset="-120"/>
                <a:ea typeface="Microsoft JhengHei" panose="020B0604030504040204" pitchFamily="34" charset="-120"/>
              </a:rPr>
              <a:t>Ejercicios: </a:t>
            </a:r>
            <a:endParaRPr lang="es-MX" sz="3600" dirty="0">
              <a:solidFill>
                <a:schemeClr val="tx1"/>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539552" y="1772816"/>
            <a:ext cx="6552728" cy="3168352"/>
          </a:xfrm>
        </p:spPr>
        <p:txBody>
          <a:bodyPr>
            <a:normAutofit/>
          </a:bodyPr>
          <a:lstStyle/>
          <a:p>
            <a:r>
              <a:rPr lang="es-ES" sz="3200" dirty="0" smtClean="0">
                <a:solidFill>
                  <a:schemeClr val="tx1"/>
                </a:solidFill>
                <a:latin typeface="Microsoft JhengHei" panose="020B0604030504040204" pitchFamily="34" charset="-120"/>
                <a:ea typeface="Microsoft JhengHei" panose="020B0604030504040204" pitchFamily="34" charset="-120"/>
              </a:rPr>
              <a:t>Elabora el diagrama de orbitales y la configuración electrónica para la molécula de nitrógeno</a:t>
            </a:r>
          </a:p>
        </p:txBody>
      </p:sp>
    </p:spTree>
    <p:extLst>
      <p:ext uri="{BB962C8B-B14F-4D97-AF65-F5344CB8AC3E}">
        <p14:creationId xmlns:p14="http://schemas.microsoft.com/office/powerpoint/2010/main" val="744258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67744" y="548680"/>
            <a:ext cx="4680520" cy="692696"/>
          </a:xfrm>
        </p:spPr>
        <p:txBody>
          <a:bodyPr/>
          <a:lstStyle/>
          <a:p>
            <a:r>
              <a:rPr lang="es-ES" sz="3600" dirty="0" smtClean="0">
                <a:solidFill>
                  <a:schemeClr val="tx1"/>
                </a:solidFill>
                <a:latin typeface="Microsoft JhengHei" panose="020B0604030504040204" pitchFamily="34" charset="-120"/>
                <a:ea typeface="Microsoft JhengHei" panose="020B0604030504040204" pitchFamily="34" charset="-120"/>
              </a:rPr>
              <a:t>Ejercicios: </a:t>
            </a:r>
            <a:endParaRPr lang="es-MX" sz="3600" dirty="0">
              <a:solidFill>
                <a:schemeClr val="tx1"/>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467544" y="2060848"/>
            <a:ext cx="6768752" cy="2808312"/>
          </a:xfrm>
        </p:spPr>
        <p:txBody>
          <a:bodyPr>
            <a:normAutofit/>
          </a:bodyPr>
          <a:lstStyle/>
          <a:p>
            <a:r>
              <a:rPr lang="es-ES" sz="3200" dirty="0" smtClean="0">
                <a:solidFill>
                  <a:schemeClr val="tx1"/>
                </a:solidFill>
                <a:latin typeface="Microsoft JhengHei" panose="020B0604030504040204" pitchFamily="34" charset="-120"/>
                <a:ea typeface="Microsoft JhengHei" panose="020B0604030504040204" pitchFamily="34" charset="-120"/>
              </a:rPr>
              <a:t>Elabora el diagrama de orbitales para la molécula de CO ¿Cuál es el orden de enlace? ¿la molécula es diamagnética o paramagnética?</a:t>
            </a:r>
          </a:p>
        </p:txBody>
      </p:sp>
    </p:spTree>
    <p:extLst>
      <p:ext uri="{BB962C8B-B14F-4D97-AF65-F5344CB8AC3E}">
        <p14:creationId xmlns:p14="http://schemas.microsoft.com/office/powerpoint/2010/main" val="2341263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836712"/>
            <a:ext cx="3816424" cy="648072"/>
          </a:xfrm>
        </p:spPr>
        <p:txBody>
          <a:bodyPr/>
          <a:lstStyle/>
          <a:p>
            <a:r>
              <a:rPr lang="es-ES" sz="3600" dirty="0" smtClean="0">
                <a:solidFill>
                  <a:schemeClr val="tx1"/>
                </a:solidFill>
                <a:latin typeface="Microsoft JhengHei" panose="020B0604030504040204" pitchFamily="34" charset="-120"/>
                <a:ea typeface="Microsoft JhengHei" panose="020B0604030504040204" pitchFamily="34" charset="-120"/>
              </a:rPr>
              <a:t>Ejercicios: </a:t>
            </a:r>
            <a:endParaRPr lang="es-MX" sz="3600" dirty="0">
              <a:solidFill>
                <a:schemeClr val="tx1"/>
              </a:solidFill>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1259632" y="2132856"/>
            <a:ext cx="6336704" cy="3312368"/>
          </a:xfrm>
        </p:spPr>
        <p:txBody>
          <a:bodyPr>
            <a:normAutofit/>
          </a:bodyPr>
          <a:lstStyle/>
          <a:p>
            <a:r>
              <a:rPr lang="es-ES" sz="3200" dirty="0" smtClean="0">
                <a:solidFill>
                  <a:schemeClr val="tx1"/>
                </a:solidFill>
                <a:latin typeface="Microsoft JhengHei" panose="020B0604030504040204" pitchFamily="34" charset="-120"/>
                <a:ea typeface="Microsoft JhengHei" panose="020B0604030504040204" pitchFamily="34" charset="-120"/>
              </a:rPr>
              <a:t>Usa la teoría del orbital molecular para describir los enlaces en </a:t>
            </a:r>
            <a:r>
              <a:rPr lang="es-ES" sz="3200" dirty="0" smtClean="0">
                <a:solidFill>
                  <a:schemeClr val="tx1"/>
                </a:solidFill>
                <a:latin typeface="Microsoft JhengHei" panose="020B0604030504040204" pitchFamily="34" charset="-120"/>
                <a:ea typeface="Microsoft JhengHei" panose="020B0604030504040204" pitchFamily="34" charset="-120"/>
              </a:rPr>
              <a:t>la molécula de B</a:t>
            </a:r>
            <a:r>
              <a:rPr lang="es-ES" sz="3200" baseline="-25000" dirty="0" smtClean="0">
                <a:solidFill>
                  <a:schemeClr val="tx1"/>
                </a:solidFill>
                <a:latin typeface="Microsoft JhengHei" panose="020B0604030504040204" pitchFamily="34" charset="-120"/>
                <a:ea typeface="Microsoft JhengHei" panose="020B0604030504040204" pitchFamily="34" charset="-120"/>
              </a:rPr>
              <a:t>2</a:t>
            </a:r>
            <a:r>
              <a:rPr lang="es-ES" sz="3200" dirty="0" smtClean="0">
                <a:solidFill>
                  <a:schemeClr val="tx1"/>
                </a:solidFill>
                <a:latin typeface="Microsoft JhengHei" panose="020B0604030504040204" pitchFamily="34" charset="-120"/>
                <a:ea typeface="Microsoft JhengHei" panose="020B0604030504040204" pitchFamily="34" charset="-120"/>
              </a:rPr>
              <a:t> </a:t>
            </a:r>
            <a:endParaRPr lang="es-ES" sz="3200" dirty="0" smtClean="0">
              <a:solidFill>
                <a:schemeClr val="tx1"/>
              </a:solidFill>
              <a:latin typeface="Microsoft JhengHei" panose="020B0604030504040204" pitchFamily="34" charset="-120"/>
              <a:ea typeface="Microsoft JhengHei" panose="020B0604030504040204" pitchFamily="34" charset="-120"/>
            </a:endParaRPr>
          </a:p>
          <a:p>
            <a:r>
              <a:rPr lang="es-ES" sz="3200" dirty="0" smtClean="0">
                <a:solidFill>
                  <a:schemeClr val="tx1"/>
                </a:solidFill>
              </a:rPr>
              <a:t>Encuentra las semejanzas y diferencias con la molécula de nitrógeno</a:t>
            </a:r>
            <a:endParaRPr lang="es-MX" sz="3200" dirty="0">
              <a:solidFill>
                <a:schemeClr val="tx1"/>
              </a:solidFill>
            </a:endParaRPr>
          </a:p>
        </p:txBody>
      </p:sp>
    </p:spTree>
    <p:extLst>
      <p:ext uri="{BB962C8B-B14F-4D97-AF65-F5344CB8AC3E}">
        <p14:creationId xmlns:p14="http://schemas.microsoft.com/office/powerpoint/2010/main" val="29361888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i.stack.imgur.com/9fnSg.pn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476672"/>
            <a:ext cx="7992888"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749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60648"/>
            <a:ext cx="7772400" cy="648072"/>
          </a:xfrm>
        </p:spPr>
        <p:txBody>
          <a:bodyPr>
            <a:normAutofit/>
          </a:bodyPr>
          <a:lstStyle/>
          <a:p>
            <a:r>
              <a:rPr lang="es-ES" sz="3600" dirty="0" smtClean="0">
                <a:solidFill>
                  <a:schemeClr val="tx1"/>
                </a:solidFill>
              </a:rPr>
              <a:t>Teoría del orbital molecular (TOM) </a:t>
            </a:r>
            <a:endParaRPr lang="es-MX" sz="3600" dirty="0">
              <a:solidFill>
                <a:schemeClr val="tx1"/>
              </a:solidFill>
            </a:endParaRPr>
          </a:p>
        </p:txBody>
      </p:sp>
      <p:sp>
        <p:nvSpPr>
          <p:cNvPr id="3" name="2 Subtítulo"/>
          <p:cNvSpPr>
            <a:spLocks noGrp="1"/>
          </p:cNvSpPr>
          <p:nvPr>
            <p:ph type="subTitle" idx="1"/>
          </p:nvPr>
        </p:nvSpPr>
        <p:spPr>
          <a:xfrm>
            <a:off x="1403648" y="1196752"/>
            <a:ext cx="5904656" cy="4680520"/>
          </a:xfrm>
        </p:spPr>
        <p:txBody>
          <a:bodyPr>
            <a:noAutofit/>
          </a:bodyPr>
          <a:lstStyle/>
          <a:p>
            <a:pPr algn="l"/>
            <a:r>
              <a:rPr lang="es-ES" sz="3200" b="1" dirty="0" smtClean="0">
                <a:solidFill>
                  <a:schemeClr val="tx1"/>
                </a:solidFill>
                <a:latin typeface="Microsoft JhengHei" panose="020B0604030504040204" pitchFamily="34" charset="-120"/>
                <a:ea typeface="Microsoft JhengHei" panose="020B0604030504040204" pitchFamily="34" charset="-120"/>
              </a:rPr>
              <a:t>	Antecedentes</a:t>
            </a:r>
            <a:r>
              <a:rPr lang="es-ES" sz="3200" dirty="0" smtClean="0">
                <a:solidFill>
                  <a:schemeClr val="tx1"/>
                </a:solidFill>
                <a:latin typeface="Microsoft JhengHei" panose="020B0604030504040204" pitchFamily="34" charset="-120"/>
                <a:ea typeface="Microsoft JhengHei" panose="020B0604030504040204" pitchFamily="34" charset="-120"/>
              </a:rPr>
              <a:t>: </a:t>
            </a:r>
          </a:p>
          <a:p>
            <a:pPr lvl="1" algn="l"/>
            <a:endParaRPr lang="es-ES" sz="3200" dirty="0" smtClean="0">
              <a:solidFill>
                <a:schemeClr val="tx1"/>
              </a:solidFill>
              <a:latin typeface="Microsoft JhengHei" panose="020B0604030504040204" pitchFamily="34" charset="-120"/>
              <a:ea typeface="Microsoft JhengHei" panose="020B0604030504040204" pitchFamily="34" charset="-120"/>
            </a:endParaRP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Configuración </a:t>
            </a:r>
            <a:r>
              <a:rPr lang="es-ES" sz="3200" dirty="0" smtClean="0">
                <a:solidFill>
                  <a:schemeClr val="tx1"/>
                </a:solidFill>
                <a:latin typeface="Microsoft JhengHei" panose="020B0604030504040204" pitchFamily="34" charset="-120"/>
                <a:ea typeface="Microsoft JhengHei" panose="020B0604030504040204" pitchFamily="34" charset="-120"/>
              </a:rPr>
              <a:t>electrónica</a:t>
            </a: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Electrones de valencia </a:t>
            </a: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Fórmulas de Lewis </a:t>
            </a: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Teoría de repulsión de pares de electrones de la capa de </a:t>
            </a:r>
            <a:r>
              <a:rPr lang="es-ES" sz="3200" dirty="0" smtClean="0">
                <a:solidFill>
                  <a:schemeClr val="tx1"/>
                </a:solidFill>
                <a:latin typeface="Microsoft JhengHei" panose="020B0604030504040204" pitchFamily="34" charset="-120"/>
                <a:ea typeface="Microsoft JhengHei" panose="020B0604030504040204" pitchFamily="34" charset="-120"/>
              </a:rPr>
              <a:t>valencia</a:t>
            </a:r>
            <a:endParaRPr lang="es-ES" sz="3200" dirty="0" smtClean="0">
              <a:solidFill>
                <a:schemeClr val="tx1"/>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9284857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916832"/>
            <a:ext cx="7272808" cy="1600200"/>
          </a:xfrm>
        </p:spPr>
        <p:txBody>
          <a:bodyPr/>
          <a:lstStyle/>
          <a:p>
            <a:r>
              <a:rPr lang="es-ES" dirty="0" smtClean="0">
                <a:solidFill>
                  <a:schemeClr val="tx1"/>
                </a:solidFill>
              </a:rPr>
              <a:t>¿Paramagnética o diamagnética?</a:t>
            </a:r>
            <a:endParaRPr lang="es-MX" dirty="0">
              <a:solidFill>
                <a:schemeClr val="tx1"/>
              </a:solidFill>
            </a:endParaRPr>
          </a:p>
        </p:txBody>
      </p:sp>
    </p:spTree>
    <p:extLst>
      <p:ext uri="{BB962C8B-B14F-4D97-AF65-F5344CB8AC3E}">
        <p14:creationId xmlns:p14="http://schemas.microsoft.com/office/powerpoint/2010/main" val="3290578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ocw.uc3m.es/ciencia-e-oin/quimica-de-los-materiales/Material-de-clase/imagenes/enlace/enlace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873622"/>
            <a:ext cx="6984776" cy="5518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38555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www.lisgar.net/magwood/X2M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04664"/>
            <a:ext cx="6264696" cy="576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41677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96752"/>
          </a:xfrm>
        </p:spPr>
        <p:txBody>
          <a:bodyPr/>
          <a:lstStyle/>
          <a:p>
            <a:r>
              <a:rPr lang="es-ES" dirty="0" smtClean="0"/>
              <a:t>A manera de resumen</a:t>
            </a:r>
            <a:endParaRPr lang="es-MX" dirty="0"/>
          </a:p>
        </p:txBody>
      </p:sp>
      <p:sp>
        <p:nvSpPr>
          <p:cNvPr id="3" name="2 Marcador de contenido"/>
          <p:cNvSpPr>
            <a:spLocks noGrp="1"/>
          </p:cNvSpPr>
          <p:nvPr>
            <p:ph idx="1"/>
          </p:nvPr>
        </p:nvSpPr>
        <p:spPr>
          <a:xfrm>
            <a:off x="467544" y="1412776"/>
            <a:ext cx="8229600" cy="4525963"/>
          </a:xfrm>
        </p:spPr>
        <p:txBody>
          <a:bodyPr>
            <a:normAutofit fontScale="77500" lnSpcReduction="20000"/>
          </a:bodyPr>
          <a:lstStyle/>
          <a:p>
            <a:pPr marL="457200" lvl="1" indent="0">
              <a:buNone/>
            </a:pPr>
            <a:r>
              <a:rPr lang="es-ES" sz="3200" dirty="0" smtClean="0">
                <a:solidFill>
                  <a:schemeClr val="tx1"/>
                </a:solidFill>
                <a:latin typeface="Microsoft JhengHei" panose="020B0604030504040204" pitchFamily="34" charset="-120"/>
                <a:ea typeface="Microsoft JhengHei" panose="020B0604030504040204" pitchFamily="34" charset="-120"/>
              </a:rPr>
              <a:t>ANTECEDENTES: </a:t>
            </a:r>
          </a:p>
          <a:p>
            <a:pPr lvl="1"/>
            <a:r>
              <a:rPr lang="es-ES" sz="3200" dirty="0" smtClean="0">
                <a:solidFill>
                  <a:schemeClr val="tx1"/>
                </a:solidFill>
                <a:latin typeface="Microsoft JhengHei" panose="020B0604030504040204" pitchFamily="34" charset="-120"/>
                <a:ea typeface="Microsoft JhengHei" panose="020B0604030504040204" pitchFamily="34" charset="-120"/>
              </a:rPr>
              <a:t>Configuración electrónica. </a:t>
            </a:r>
          </a:p>
          <a:p>
            <a:pPr lvl="1"/>
            <a:r>
              <a:rPr lang="es-ES" sz="3200" dirty="0" smtClean="0">
                <a:solidFill>
                  <a:schemeClr val="tx1"/>
                </a:solidFill>
                <a:latin typeface="Microsoft JhengHei" panose="020B0604030504040204" pitchFamily="34" charset="-120"/>
                <a:ea typeface="Microsoft JhengHei" panose="020B0604030504040204" pitchFamily="34" charset="-120"/>
              </a:rPr>
              <a:t>Electrones </a:t>
            </a:r>
            <a:r>
              <a:rPr lang="es-ES" sz="3200" dirty="0">
                <a:solidFill>
                  <a:schemeClr val="tx1"/>
                </a:solidFill>
                <a:latin typeface="Microsoft JhengHei" panose="020B0604030504040204" pitchFamily="34" charset="-120"/>
                <a:ea typeface="Microsoft JhengHei" panose="020B0604030504040204" pitchFamily="34" charset="-120"/>
              </a:rPr>
              <a:t>de </a:t>
            </a:r>
            <a:r>
              <a:rPr lang="es-ES" sz="3200" dirty="0" smtClean="0">
                <a:solidFill>
                  <a:schemeClr val="tx1"/>
                </a:solidFill>
                <a:latin typeface="Microsoft JhengHei" panose="020B0604030504040204" pitchFamily="34" charset="-120"/>
                <a:ea typeface="Microsoft JhengHei" panose="020B0604030504040204" pitchFamily="34" charset="-120"/>
              </a:rPr>
              <a:t>valencia. </a:t>
            </a:r>
            <a:endParaRPr lang="es-ES" sz="3200" dirty="0">
              <a:solidFill>
                <a:schemeClr val="tx1"/>
              </a:solidFill>
              <a:latin typeface="Microsoft JhengHei" panose="020B0604030504040204" pitchFamily="34" charset="-120"/>
              <a:ea typeface="Microsoft JhengHei" panose="020B0604030504040204" pitchFamily="34" charset="-120"/>
            </a:endParaRPr>
          </a:p>
          <a:p>
            <a:pPr lvl="1"/>
            <a:r>
              <a:rPr lang="es-ES" sz="3200" dirty="0">
                <a:solidFill>
                  <a:schemeClr val="tx1"/>
                </a:solidFill>
                <a:latin typeface="Microsoft JhengHei" panose="020B0604030504040204" pitchFamily="34" charset="-120"/>
                <a:ea typeface="Microsoft JhengHei" panose="020B0604030504040204" pitchFamily="34" charset="-120"/>
              </a:rPr>
              <a:t>Fórmulas de Lewis </a:t>
            </a:r>
          </a:p>
          <a:p>
            <a:pPr lvl="1"/>
            <a:r>
              <a:rPr lang="es-ES" sz="3200" dirty="0">
                <a:solidFill>
                  <a:schemeClr val="tx1"/>
                </a:solidFill>
                <a:latin typeface="Microsoft JhengHei" panose="020B0604030504040204" pitchFamily="34" charset="-120"/>
                <a:ea typeface="Microsoft JhengHei" panose="020B0604030504040204" pitchFamily="34" charset="-120"/>
              </a:rPr>
              <a:t>Teoría de repulsión de pares de electrones de la capa de valencia</a:t>
            </a:r>
          </a:p>
          <a:p>
            <a:pPr lvl="1"/>
            <a:r>
              <a:rPr lang="es-ES" sz="3200" dirty="0">
                <a:solidFill>
                  <a:schemeClr val="tx1"/>
                </a:solidFill>
                <a:latin typeface="Microsoft JhengHei" panose="020B0604030504040204" pitchFamily="34" charset="-120"/>
                <a:ea typeface="Microsoft JhengHei" panose="020B0604030504040204" pitchFamily="34" charset="-120"/>
              </a:rPr>
              <a:t>Geometría electrónica </a:t>
            </a:r>
          </a:p>
          <a:p>
            <a:pPr lvl="1"/>
            <a:r>
              <a:rPr lang="es-ES" sz="3200" dirty="0">
                <a:solidFill>
                  <a:schemeClr val="tx1"/>
                </a:solidFill>
                <a:latin typeface="Microsoft JhengHei" panose="020B0604030504040204" pitchFamily="34" charset="-120"/>
                <a:ea typeface="Microsoft JhengHei" panose="020B0604030504040204" pitchFamily="34" charset="-120"/>
              </a:rPr>
              <a:t>Geometría molecular</a:t>
            </a:r>
          </a:p>
          <a:p>
            <a:pPr lvl="1"/>
            <a:r>
              <a:rPr lang="es-ES" sz="3200" dirty="0">
                <a:solidFill>
                  <a:schemeClr val="tx1"/>
                </a:solidFill>
                <a:latin typeface="Microsoft JhengHei" panose="020B0604030504040204" pitchFamily="34" charset="-120"/>
                <a:ea typeface="Microsoft JhengHei" panose="020B0604030504040204" pitchFamily="34" charset="-120"/>
              </a:rPr>
              <a:t>Polaridad </a:t>
            </a:r>
          </a:p>
          <a:p>
            <a:pPr lvl="1"/>
            <a:r>
              <a:rPr lang="es-ES" sz="3200" dirty="0">
                <a:solidFill>
                  <a:schemeClr val="tx1"/>
                </a:solidFill>
                <a:latin typeface="Microsoft JhengHei" panose="020B0604030504040204" pitchFamily="34" charset="-120"/>
                <a:ea typeface="Microsoft JhengHei" panose="020B0604030504040204" pitchFamily="34" charset="-120"/>
              </a:rPr>
              <a:t>Teoría de unión valencia o teoría de enlace valencia</a:t>
            </a:r>
          </a:p>
          <a:p>
            <a:pPr lvl="1"/>
            <a:r>
              <a:rPr lang="es-ES" sz="3200" dirty="0" smtClean="0">
                <a:solidFill>
                  <a:schemeClr val="tx1"/>
                </a:solidFill>
                <a:latin typeface="Microsoft JhengHei" panose="020B0604030504040204" pitchFamily="34" charset="-120"/>
                <a:ea typeface="Microsoft JhengHei" panose="020B0604030504040204" pitchFamily="34" charset="-120"/>
              </a:rPr>
              <a:t>Hibridación</a:t>
            </a:r>
            <a:endParaRPr lang="es-MX" sz="3200" dirty="0">
              <a:solidFill>
                <a:schemeClr val="tx1"/>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6493882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001419"/>
          </a:xfrm>
        </p:spPr>
        <p:txBody>
          <a:bodyPr>
            <a:normAutofit/>
          </a:bodyPr>
          <a:lstStyle/>
          <a:p>
            <a:r>
              <a:rPr lang="es-ES" dirty="0">
                <a:solidFill>
                  <a:schemeClr val="tx1"/>
                </a:solidFill>
              </a:rPr>
              <a:t>La </a:t>
            </a:r>
            <a:r>
              <a:rPr lang="es-ES" dirty="0" smtClean="0">
                <a:solidFill>
                  <a:schemeClr val="tx1"/>
                </a:solidFill>
              </a:rPr>
              <a:t>teoría del orbital molecular (TOM), explica,  la estructura </a:t>
            </a:r>
            <a:r>
              <a:rPr lang="es-ES" dirty="0">
                <a:solidFill>
                  <a:schemeClr val="tx1"/>
                </a:solidFill>
              </a:rPr>
              <a:t>electrónica de las moléculas en términos de los orbitales </a:t>
            </a:r>
            <a:r>
              <a:rPr lang="es-ES" dirty="0" smtClean="0">
                <a:solidFill>
                  <a:schemeClr val="tx1"/>
                </a:solidFill>
              </a:rPr>
              <a:t>moleculares.</a:t>
            </a:r>
            <a:endParaRPr lang="es-ES" dirty="0">
              <a:solidFill>
                <a:schemeClr val="tx1"/>
              </a:solidFill>
            </a:endParaRPr>
          </a:p>
          <a:p>
            <a:r>
              <a:rPr lang="es-ES" dirty="0">
                <a:solidFill>
                  <a:schemeClr val="tx1"/>
                </a:solidFill>
              </a:rPr>
              <a:t>Según la </a:t>
            </a:r>
            <a:r>
              <a:rPr lang="es-ES" dirty="0" smtClean="0">
                <a:solidFill>
                  <a:schemeClr val="tx1"/>
                </a:solidFill>
              </a:rPr>
              <a:t>TOM, </a:t>
            </a:r>
            <a:r>
              <a:rPr lang="es-ES" dirty="0">
                <a:solidFill>
                  <a:schemeClr val="tx1"/>
                </a:solidFill>
              </a:rPr>
              <a:t>el número de orbitales moleculares es igual al número de orbitales atómicos que se </a:t>
            </a:r>
            <a:r>
              <a:rPr lang="es-ES" dirty="0" smtClean="0">
                <a:solidFill>
                  <a:schemeClr val="tx1"/>
                </a:solidFill>
              </a:rPr>
              <a:t>solapan</a:t>
            </a:r>
          </a:p>
          <a:p>
            <a:r>
              <a:rPr lang="es-ES" dirty="0">
                <a:solidFill>
                  <a:schemeClr val="tx1"/>
                </a:solidFill>
                <a:latin typeface="Microsoft JhengHei" panose="020B0604030504040204" pitchFamily="34" charset="-120"/>
                <a:ea typeface="Microsoft JhengHei" panose="020B0604030504040204" pitchFamily="34" charset="-120"/>
              </a:rPr>
              <a:t>Orden de enlace = ½ (</a:t>
            </a:r>
            <a:r>
              <a:rPr lang="es-ES" dirty="0" err="1">
                <a:solidFill>
                  <a:schemeClr val="tx1"/>
                </a:solidFill>
                <a:latin typeface="Microsoft JhengHei" panose="020B0604030504040204" pitchFamily="34" charset="-120"/>
                <a:ea typeface="Microsoft JhengHei" panose="020B0604030504040204" pitchFamily="34" charset="-120"/>
              </a:rPr>
              <a:t>n</a:t>
            </a:r>
            <a:r>
              <a:rPr lang="es-ES" baseline="-25000" dirty="0" err="1">
                <a:solidFill>
                  <a:schemeClr val="tx1"/>
                </a:solidFill>
                <a:latin typeface="Microsoft JhengHei" panose="020B0604030504040204" pitchFamily="34" charset="-120"/>
                <a:ea typeface="Microsoft JhengHei" panose="020B0604030504040204" pitchFamily="34" charset="-120"/>
              </a:rPr>
              <a:t>e</a:t>
            </a:r>
            <a:r>
              <a:rPr lang="es-ES" baseline="-25000" dirty="0">
                <a:solidFill>
                  <a:schemeClr val="tx1"/>
                </a:solidFill>
                <a:latin typeface="Microsoft JhengHei" panose="020B0604030504040204" pitchFamily="34" charset="-120"/>
                <a:ea typeface="Microsoft JhengHei" panose="020B0604030504040204" pitchFamily="34" charset="-120"/>
              </a:rPr>
              <a:t> </a:t>
            </a:r>
            <a:r>
              <a:rPr lang="es-ES" dirty="0">
                <a:solidFill>
                  <a:schemeClr val="tx1"/>
                </a:solidFill>
                <a:latin typeface="Microsoft JhengHei" panose="020B0604030504040204" pitchFamily="34" charset="-120"/>
                <a:ea typeface="Microsoft JhengHei" panose="020B0604030504040204" pitchFamily="34" charset="-120"/>
              </a:rPr>
              <a:t> - n</a:t>
            </a:r>
            <a:r>
              <a:rPr lang="es-ES" baseline="-25000" dirty="0">
                <a:solidFill>
                  <a:schemeClr val="tx1"/>
                </a:solidFill>
                <a:latin typeface="Microsoft JhengHei" panose="020B0604030504040204" pitchFamily="34" charset="-120"/>
                <a:ea typeface="Microsoft JhengHei" panose="020B0604030504040204" pitchFamily="34" charset="-120"/>
              </a:rPr>
              <a:t>a</a:t>
            </a:r>
            <a:r>
              <a:rPr lang="es-ES" dirty="0">
                <a:solidFill>
                  <a:schemeClr val="tx1"/>
                </a:solidFill>
                <a:latin typeface="Microsoft JhengHei" panose="020B0604030504040204" pitchFamily="34" charset="-120"/>
                <a:ea typeface="Microsoft JhengHei" panose="020B0604030504040204" pitchFamily="34" charset="-120"/>
              </a:rPr>
              <a:t>) </a:t>
            </a:r>
          </a:p>
          <a:p>
            <a:r>
              <a:rPr lang="es-ES" dirty="0" smtClean="0">
                <a:solidFill>
                  <a:schemeClr val="tx1"/>
                </a:solidFill>
              </a:rPr>
              <a:t>Configuración electrónica, para la molécula de  </a:t>
            </a:r>
            <a:r>
              <a:rPr lang="es-ES" dirty="0">
                <a:solidFill>
                  <a:schemeClr val="tx1"/>
                </a:solidFill>
              </a:rPr>
              <a:t>Be</a:t>
            </a:r>
            <a:r>
              <a:rPr lang="es-ES" baseline="-25000" dirty="0">
                <a:solidFill>
                  <a:schemeClr val="tx1"/>
                </a:solidFill>
              </a:rPr>
              <a:t>2</a:t>
            </a:r>
            <a:r>
              <a:rPr lang="es-ES" dirty="0">
                <a:solidFill>
                  <a:schemeClr val="tx1"/>
                </a:solidFill>
              </a:rPr>
              <a:t>      </a:t>
            </a:r>
            <a:r>
              <a:rPr lang="es-ES" dirty="0" smtClean="0">
                <a:solidFill>
                  <a:schemeClr val="tx1"/>
                </a:solidFill>
              </a:rPr>
              <a:t>(</a:t>
            </a:r>
            <a:r>
              <a:rPr lang="es-ES" dirty="0">
                <a:solidFill>
                  <a:schemeClr val="tx1"/>
                </a:solidFill>
              </a:rPr>
              <a:t>σ</a:t>
            </a:r>
            <a:r>
              <a:rPr lang="es-ES" baseline="-25000" dirty="0">
                <a:solidFill>
                  <a:schemeClr val="tx1"/>
                </a:solidFill>
              </a:rPr>
              <a:t>1s</a:t>
            </a:r>
            <a:r>
              <a:rPr lang="es-ES" dirty="0">
                <a:solidFill>
                  <a:schemeClr val="tx1"/>
                </a:solidFill>
              </a:rPr>
              <a:t>)</a:t>
            </a:r>
            <a:r>
              <a:rPr lang="es-ES" baseline="30000" dirty="0">
                <a:solidFill>
                  <a:schemeClr val="tx1"/>
                </a:solidFill>
              </a:rPr>
              <a:t>2</a:t>
            </a:r>
            <a:r>
              <a:rPr lang="es-ES" dirty="0">
                <a:solidFill>
                  <a:schemeClr val="tx1"/>
                </a:solidFill>
              </a:rPr>
              <a:t> (σ*</a:t>
            </a:r>
            <a:r>
              <a:rPr lang="es-ES" baseline="-25000" dirty="0">
                <a:solidFill>
                  <a:schemeClr val="tx1"/>
                </a:solidFill>
              </a:rPr>
              <a:t>1s</a:t>
            </a:r>
            <a:r>
              <a:rPr lang="es-ES" dirty="0">
                <a:solidFill>
                  <a:schemeClr val="tx1"/>
                </a:solidFill>
              </a:rPr>
              <a:t>)</a:t>
            </a:r>
            <a:r>
              <a:rPr lang="es-ES" baseline="30000" dirty="0">
                <a:solidFill>
                  <a:schemeClr val="tx1"/>
                </a:solidFill>
              </a:rPr>
              <a:t>2</a:t>
            </a:r>
            <a:r>
              <a:rPr lang="es-ES" dirty="0">
                <a:solidFill>
                  <a:schemeClr val="tx1"/>
                </a:solidFill>
              </a:rPr>
              <a:t> (σ</a:t>
            </a:r>
            <a:r>
              <a:rPr lang="es-ES" baseline="-25000" dirty="0">
                <a:solidFill>
                  <a:schemeClr val="tx1"/>
                </a:solidFill>
              </a:rPr>
              <a:t>2s</a:t>
            </a:r>
            <a:r>
              <a:rPr lang="es-ES" dirty="0">
                <a:solidFill>
                  <a:schemeClr val="tx1"/>
                </a:solidFill>
              </a:rPr>
              <a:t>)</a:t>
            </a:r>
            <a:r>
              <a:rPr lang="es-ES" baseline="30000" dirty="0">
                <a:solidFill>
                  <a:schemeClr val="tx1"/>
                </a:solidFill>
              </a:rPr>
              <a:t>2</a:t>
            </a:r>
            <a:r>
              <a:rPr lang="es-ES" dirty="0">
                <a:solidFill>
                  <a:schemeClr val="tx1"/>
                </a:solidFill>
              </a:rPr>
              <a:t>  (σ*</a:t>
            </a:r>
            <a:r>
              <a:rPr lang="es-ES" baseline="-25000" dirty="0">
                <a:solidFill>
                  <a:schemeClr val="tx1"/>
                </a:solidFill>
              </a:rPr>
              <a:t>2s</a:t>
            </a:r>
            <a:r>
              <a:rPr lang="es-ES" dirty="0">
                <a:solidFill>
                  <a:schemeClr val="tx1"/>
                </a:solidFill>
              </a:rPr>
              <a:t>)</a:t>
            </a:r>
            <a:r>
              <a:rPr lang="es-ES" baseline="30000" dirty="0">
                <a:solidFill>
                  <a:schemeClr val="tx1"/>
                </a:solidFill>
              </a:rPr>
              <a:t>2</a:t>
            </a:r>
            <a:r>
              <a:rPr lang="es-ES" dirty="0">
                <a:solidFill>
                  <a:schemeClr val="tx1"/>
                </a:solidFill>
              </a:rPr>
              <a:t>  </a:t>
            </a:r>
            <a:endParaRPr lang="es-MX" dirty="0">
              <a:solidFill>
                <a:schemeClr val="tx1"/>
              </a:solidFill>
            </a:endParaRPr>
          </a:p>
          <a:p>
            <a:endParaRPr lang="es-MX" dirty="0">
              <a:solidFill>
                <a:schemeClr val="tx1"/>
              </a:solidFill>
            </a:endParaRPr>
          </a:p>
          <a:p>
            <a:r>
              <a:rPr lang="es-ES" dirty="0" smtClean="0"/>
              <a:t>La TOM explica el paramagnetismo o diamagnetismo de las moléculas</a:t>
            </a:r>
            <a:endParaRPr lang="es-MX" dirty="0"/>
          </a:p>
        </p:txBody>
      </p:sp>
    </p:spTree>
    <p:extLst>
      <p:ext uri="{BB962C8B-B14F-4D97-AF65-F5344CB8AC3E}">
        <p14:creationId xmlns:p14="http://schemas.microsoft.com/office/powerpoint/2010/main" val="18160265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REFERENCIAS</a:t>
            </a:r>
            <a:endParaRPr lang="es-MX" sz="4000" dirty="0"/>
          </a:p>
        </p:txBody>
      </p:sp>
      <p:sp>
        <p:nvSpPr>
          <p:cNvPr id="3" name="2 Marcador de contenido"/>
          <p:cNvSpPr>
            <a:spLocks noGrp="1"/>
          </p:cNvSpPr>
          <p:nvPr>
            <p:ph idx="1"/>
          </p:nvPr>
        </p:nvSpPr>
        <p:spPr/>
        <p:txBody>
          <a:bodyPr/>
          <a:lstStyle/>
          <a:p>
            <a:r>
              <a:rPr lang="es-ES" dirty="0" smtClean="0"/>
              <a:t>PETRUCCI, R. H., </a:t>
            </a:r>
            <a:r>
              <a:rPr lang="es-ES" dirty="0" err="1" smtClean="0"/>
              <a:t>Harwood</a:t>
            </a:r>
            <a:r>
              <a:rPr lang="es-ES" dirty="0" smtClean="0"/>
              <a:t>, W. S., </a:t>
            </a:r>
            <a:r>
              <a:rPr lang="es-ES" dirty="0" err="1" smtClean="0"/>
              <a:t>Herring</a:t>
            </a:r>
            <a:r>
              <a:rPr lang="es-ES" dirty="0" smtClean="0"/>
              <a:t>, F. G. (2003) Química General, 8ª edición. Editorial Prentice Hall, España.</a:t>
            </a:r>
          </a:p>
          <a:p>
            <a:r>
              <a:rPr lang="es-ES" dirty="0" smtClean="0"/>
              <a:t>Brown, T. L., Le </a:t>
            </a:r>
            <a:r>
              <a:rPr lang="es-ES" dirty="0" err="1" smtClean="0"/>
              <a:t>May</a:t>
            </a:r>
            <a:r>
              <a:rPr lang="es-ES" dirty="0" smtClean="0"/>
              <a:t>, Jr. H. E., </a:t>
            </a:r>
            <a:r>
              <a:rPr lang="es-ES" dirty="0" err="1" smtClean="0"/>
              <a:t>Bursten</a:t>
            </a:r>
            <a:r>
              <a:rPr lang="es-ES" dirty="0" smtClean="0"/>
              <a:t>, B. E., Murphy, C. J. (2009) QUÍMICA. La ciencia central. 11ª edición. Editorial PEARSON Educación, México.</a:t>
            </a:r>
          </a:p>
          <a:p>
            <a:r>
              <a:rPr lang="es-ES" dirty="0" err="1" smtClean="0"/>
              <a:t>Ebbing</a:t>
            </a:r>
            <a:r>
              <a:rPr lang="es-ES" dirty="0" smtClean="0"/>
              <a:t>, D. D., </a:t>
            </a:r>
            <a:r>
              <a:rPr lang="es-ES" dirty="0" err="1" smtClean="0"/>
              <a:t>Gammon</a:t>
            </a:r>
            <a:r>
              <a:rPr lang="es-ES" dirty="0" smtClean="0"/>
              <a:t>, S. D. (2010) Química General. 9ª edición. Editorial CENGAGE </a:t>
            </a:r>
            <a:r>
              <a:rPr lang="es-ES" dirty="0" err="1" smtClean="0"/>
              <a:t>Learning</a:t>
            </a:r>
            <a:r>
              <a:rPr lang="es-ES" smtClean="0"/>
              <a:t>, México.</a:t>
            </a:r>
            <a:endParaRPr lang="es-MX" dirty="0"/>
          </a:p>
        </p:txBody>
      </p:sp>
    </p:spTree>
    <p:extLst>
      <p:ext uri="{BB962C8B-B14F-4D97-AF65-F5344CB8AC3E}">
        <p14:creationId xmlns:p14="http://schemas.microsoft.com/office/powerpoint/2010/main" val="10193252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95536" y="260648"/>
            <a:ext cx="8280920" cy="864096"/>
          </a:xfrm>
        </p:spPr>
        <p:txBody>
          <a:bodyPr>
            <a:noAutofit/>
          </a:bodyPr>
          <a:lstStyle/>
          <a:p>
            <a:r>
              <a:rPr lang="es-ES" sz="2800" cap="none" dirty="0" smtClean="0">
                <a:solidFill>
                  <a:schemeClr val="tx1"/>
                </a:solidFill>
                <a:latin typeface="Microsoft JhengHei" panose="020B0604030504040204" pitchFamily="34" charset="-120"/>
                <a:ea typeface="Microsoft JhengHei" panose="020B0604030504040204" pitchFamily="34" charset="-120"/>
              </a:rPr>
              <a:t>Universidad Autónoma del Estado de México </a:t>
            </a:r>
            <a:br>
              <a:rPr lang="es-ES" sz="2800" cap="none" dirty="0" smtClean="0">
                <a:solidFill>
                  <a:schemeClr val="tx1"/>
                </a:solidFill>
                <a:latin typeface="Microsoft JhengHei" panose="020B0604030504040204" pitchFamily="34" charset="-120"/>
                <a:ea typeface="Microsoft JhengHei" panose="020B0604030504040204" pitchFamily="34" charset="-120"/>
              </a:rPr>
            </a:br>
            <a:r>
              <a:rPr lang="es-ES" sz="2800" cap="none" dirty="0" smtClean="0">
                <a:solidFill>
                  <a:schemeClr val="tx1"/>
                </a:solidFill>
                <a:latin typeface="Microsoft JhengHei" panose="020B0604030504040204" pitchFamily="34" charset="-120"/>
                <a:ea typeface="Microsoft JhengHei" panose="020B0604030504040204" pitchFamily="34" charset="-120"/>
              </a:rPr>
              <a:t>Facultad de Química </a:t>
            </a:r>
            <a:endParaRPr lang="es-MX" sz="2800" cap="none" dirty="0">
              <a:solidFill>
                <a:schemeClr val="tx1"/>
              </a:solidFill>
              <a:latin typeface="Microsoft JhengHei" panose="020B0604030504040204" pitchFamily="34" charset="-120"/>
              <a:ea typeface="Microsoft JhengHei" panose="020B0604030504040204" pitchFamily="34" charset="-120"/>
            </a:endParaRPr>
          </a:p>
        </p:txBody>
      </p:sp>
      <p:sp>
        <p:nvSpPr>
          <p:cNvPr id="3" name="2 Subtítulo"/>
          <p:cNvSpPr>
            <a:spLocks noGrp="1"/>
          </p:cNvSpPr>
          <p:nvPr>
            <p:ph type="subTitle" idx="1"/>
          </p:nvPr>
        </p:nvSpPr>
        <p:spPr>
          <a:xfrm>
            <a:off x="2123728" y="2132856"/>
            <a:ext cx="6696744" cy="3937992"/>
          </a:xfrm>
        </p:spPr>
        <p:txBody>
          <a:bodyPr>
            <a:normAutofit fontScale="92500" lnSpcReduction="10000"/>
          </a:bodyPr>
          <a:lstStyle/>
          <a:p>
            <a:r>
              <a:rPr lang="es-ES" sz="2800" b="1" dirty="0" smtClean="0">
                <a:solidFill>
                  <a:schemeClr val="tx1"/>
                </a:solidFill>
                <a:latin typeface="Microsoft JhengHei" panose="020B0604030504040204" pitchFamily="34" charset="-120"/>
                <a:ea typeface="Microsoft JhengHei" panose="020B0604030504040204" pitchFamily="34" charset="-120"/>
              </a:rPr>
              <a:t>UA: Materia, estructura y propiedades. </a:t>
            </a:r>
          </a:p>
          <a:p>
            <a:endParaRPr lang="es-ES" sz="2800" b="1" dirty="0" smtClean="0">
              <a:solidFill>
                <a:schemeClr val="tx1"/>
              </a:solidFill>
              <a:latin typeface="Microsoft JhengHei" panose="020B0604030504040204" pitchFamily="34" charset="-120"/>
              <a:ea typeface="Microsoft JhengHei" panose="020B0604030504040204" pitchFamily="34" charset="-120"/>
            </a:endParaRPr>
          </a:p>
          <a:p>
            <a:endParaRPr lang="es-ES" sz="2800" b="1" dirty="0" smtClean="0">
              <a:solidFill>
                <a:schemeClr val="tx1"/>
              </a:solidFill>
              <a:latin typeface="Microsoft JhengHei" panose="020B0604030504040204" pitchFamily="34" charset="-120"/>
              <a:ea typeface="Microsoft JhengHei" panose="020B0604030504040204" pitchFamily="34" charset="-120"/>
            </a:endParaRPr>
          </a:p>
          <a:p>
            <a:r>
              <a:rPr lang="es-ES" sz="2800" b="1" dirty="0" smtClean="0">
                <a:solidFill>
                  <a:schemeClr val="tx1"/>
                </a:solidFill>
                <a:latin typeface="Microsoft JhengHei" panose="020B0604030504040204" pitchFamily="34" charset="-120"/>
                <a:ea typeface="Microsoft JhengHei" panose="020B0604030504040204" pitchFamily="34" charset="-120"/>
              </a:rPr>
              <a:t>Unidad temática : Enlace químico</a:t>
            </a:r>
          </a:p>
          <a:p>
            <a:r>
              <a:rPr lang="es-ES" sz="2800" b="1" dirty="0" smtClean="0">
                <a:solidFill>
                  <a:schemeClr val="tx1"/>
                </a:solidFill>
                <a:latin typeface="Microsoft JhengHei" panose="020B0604030504040204" pitchFamily="34" charset="-120"/>
                <a:ea typeface="Microsoft JhengHei" panose="020B0604030504040204" pitchFamily="34" charset="-120"/>
              </a:rPr>
              <a:t>Tema: teoría del orbital molecular</a:t>
            </a:r>
          </a:p>
          <a:p>
            <a:endParaRPr lang="es-ES" b="1" dirty="0" smtClean="0">
              <a:solidFill>
                <a:schemeClr val="tx1"/>
              </a:solidFill>
              <a:latin typeface="Microsoft JhengHei" panose="020B0604030504040204" pitchFamily="34" charset="-120"/>
              <a:ea typeface="Microsoft JhengHei" panose="020B0604030504040204" pitchFamily="34" charset="-120"/>
            </a:endParaRPr>
          </a:p>
          <a:p>
            <a:endParaRPr lang="es-ES" b="1" dirty="0">
              <a:solidFill>
                <a:schemeClr val="tx1"/>
              </a:solidFill>
              <a:latin typeface="Microsoft JhengHei" panose="020B0604030504040204" pitchFamily="34" charset="-120"/>
              <a:ea typeface="Microsoft JhengHei" panose="020B0604030504040204" pitchFamily="34" charset="-120"/>
            </a:endParaRPr>
          </a:p>
          <a:p>
            <a:endParaRPr lang="es-ES" b="1" dirty="0">
              <a:solidFill>
                <a:schemeClr val="tx1"/>
              </a:solidFill>
              <a:latin typeface="Microsoft JhengHei" panose="020B0604030504040204" pitchFamily="34" charset="-120"/>
              <a:ea typeface="Microsoft JhengHei" panose="020B0604030504040204" pitchFamily="34" charset="-120"/>
            </a:endParaRPr>
          </a:p>
          <a:p>
            <a:pPr algn="r"/>
            <a:r>
              <a:rPr lang="es-ES" sz="2000" dirty="0" smtClean="0">
                <a:solidFill>
                  <a:schemeClr val="tx1"/>
                </a:solidFill>
                <a:latin typeface="Microsoft JhengHei" panose="020B0604030504040204" pitchFamily="34" charset="-120"/>
                <a:ea typeface="Microsoft JhengHei" panose="020B0604030504040204" pitchFamily="34" charset="-120"/>
              </a:rPr>
              <a:t>Dra. en Ed. Guadalupe Mirella Maya López</a:t>
            </a:r>
          </a:p>
          <a:p>
            <a:pPr algn="r"/>
            <a:r>
              <a:rPr lang="es-ES" sz="2000" dirty="0" smtClean="0">
                <a:solidFill>
                  <a:schemeClr val="tx1"/>
                </a:solidFill>
                <a:latin typeface="Microsoft JhengHei" panose="020B0604030504040204" pitchFamily="34" charset="-120"/>
                <a:ea typeface="Microsoft JhengHei" panose="020B0604030504040204" pitchFamily="34" charset="-120"/>
              </a:rPr>
              <a:t>Octubre, </a:t>
            </a:r>
            <a:r>
              <a:rPr lang="es-ES" sz="2000" dirty="0" smtClean="0">
                <a:solidFill>
                  <a:schemeClr val="tx1"/>
                </a:solidFill>
                <a:latin typeface="Microsoft JhengHei" panose="020B0604030504040204" pitchFamily="34" charset="-120"/>
                <a:ea typeface="Microsoft JhengHei" panose="020B0604030504040204" pitchFamily="34" charset="-120"/>
              </a:rPr>
              <a:t>2017 </a:t>
            </a:r>
            <a:endParaRPr lang="es-MX" sz="2000" dirty="0">
              <a:solidFill>
                <a:schemeClr val="tx1"/>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518636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60648"/>
            <a:ext cx="7772400" cy="648072"/>
          </a:xfrm>
        </p:spPr>
        <p:txBody>
          <a:bodyPr>
            <a:normAutofit/>
          </a:bodyPr>
          <a:lstStyle/>
          <a:p>
            <a:r>
              <a:rPr lang="es-ES" sz="3600" dirty="0" smtClean="0">
                <a:solidFill>
                  <a:schemeClr val="tx1"/>
                </a:solidFill>
              </a:rPr>
              <a:t>Teoría del orbital molecular (TOM) </a:t>
            </a:r>
            <a:endParaRPr lang="es-MX" sz="3600" dirty="0">
              <a:solidFill>
                <a:schemeClr val="tx1"/>
              </a:solidFill>
            </a:endParaRPr>
          </a:p>
        </p:txBody>
      </p:sp>
      <p:sp>
        <p:nvSpPr>
          <p:cNvPr id="3" name="2 Subtítulo"/>
          <p:cNvSpPr>
            <a:spLocks noGrp="1"/>
          </p:cNvSpPr>
          <p:nvPr>
            <p:ph type="subTitle" idx="1"/>
          </p:nvPr>
        </p:nvSpPr>
        <p:spPr>
          <a:xfrm>
            <a:off x="755576" y="1196752"/>
            <a:ext cx="7488832" cy="5184576"/>
          </a:xfrm>
        </p:spPr>
        <p:txBody>
          <a:bodyPr>
            <a:noAutofit/>
          </a:bodyPr>
          <a:lstStyle/>
          <a:p>
            <a:pPr algn="l"/>
            <a:r>
              <a:rPr lang="es-ES" sz="3200" b="1" dirty="0" smtClean="0">
                <a:solidFill>
                  <a:schemeClr val="tx1"/>
                </a:solidFill>
                <a:latin typeface="Microsoft JhengHei" panose="020B0604030504040204" pitchFamily="34" charset="-120"/>
                <a:ea typeface="Microsoft JhengHei" panose="020B0604030504040204" pitchFamily="34" charset="-120"/>
              </a:rPr>
              <a:t>Antecedentes</a:t>
            </a:r>
            <a:r>
              <a:rPr lang="es-ES" sz="3200" dirty="0" smtClean="0">
                <a:solidFill>
                  <a:schemeClr val="tx1"/>
                </a:solidFill>
                <a:latin typeface="Microsoft JhengHei" panose="020B0604030504040204" pitchFamily="34" charset="-120"/>
                <a:ea typeface="Microsoft JhengHei" panose="020B0604030504040204" pitchFamily="34" charset="-120"/>
              </a:rPr>
              <a:t>: </a:t>
            </a:r>
          </a:p>
          <a:p>
            <a:pPr lvl="1" algn="l"/>
            <a:endParaRPr lang="es-ES" sz="3200" dirty="0" smtClean="0">
              <a:solidFill>
                <a:schemeClr val="tx1"/>
              </a:solidFill>
              <a:latin typeface="Microsoft JhengHei" panose="020B0604030504040204" pitchFamily="34" charset="-120"/>
              <a:ea typeface="Microsoft JhengHei" panose="020B0604030504040204" pitchFamily="34" charset="-120"/>
            </a:endParaRP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Geometría electrónica </a:t>
            </a: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Geometría molecular</a:t>
            </a: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Polaridad </a:t>
            </a: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Teoría de unión valencia o teoría de enlace valencia</a:t>
            </a:r>
          </a:p>
          <a:p>
            <a:pPr lvl="1" algn="l"/>
            <a:r>
              <a:rPr lang="es-ES" sz="3200" dirty="0" smtClean="0">
                <a:solidFill>
                  <a:schemeClr val="tx1"/>
                </a:solidFill>
                <a:latin typeface="Microsoft JhengHei" panose="020B0604030504040204" pitchFamily="34" charset="-120"/>
                <a:ea typeface="Microsoft JhengHei" panose="020B0604030504040204" pitchFamily="34" charset="-120"/>
              </a:rPr>
              <a:t>Hibridación</a:t>
            </a:r>
            <a:endParaRPr lang="es-MX" sz="3200" dirty="0">
              <a:solidFill>
                <a:schemeClr val="tx1"/>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836372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74638"/>
            <a:ext cx="7931224" cy="778098"/>
          </a:xfrm>
        </p:spPr>
        <p:txBody>
          <a:bodyPr>
            <a:normAutofit fontScale="90000"/>
          </a:bodyPr>
          <a:lstStyle/>
          <a:p>
            <a:r>
              <a:rPr lang="es-ES" sz="3600" b="1" dirty="0" smtClean="0">
                <a:solidFill>
                  <a:schemeClr val="tx1"/>
                </a:solidFill>
                <a:effectLst/>
                <a:latin typeface="Microsoft JhengHei" panose="020B0604030504040204" pitchFamily="34" charset="-120"/>
                <a:ea typeface="Microsoft JhengHei" panose="020B0604030504040204" pitchFamily="34" charset="-120"/>
              </a:rPr>
              <a:t>La teoría del orbital molecular, explica</a:t>
            </a:r>
            <a:r>
              <a:rPr lang="es-ES" sz="3600" b="1" dirty="0" smtClean="0">
                <a:solidFill>
                  <a:schemeClr val="tx1"/>
                </a:solidFill>
                <a:effectLst/>
                <a:latin typeface="Microsoft JhengHei" panose="020B0604030504040204" pitchFamily="34" charset="-120"/>
                <a:ea typeface="Microsoft JhengHei" panose="020B0604030504040204" pitchFamily="34" charset="-120"/>
              </a:rPr>
              <a:t>:</a:t>
            </a:r>
            <a:endParaRPr lang="es-MX" sz="3600" b="1" dirty="0">
              <a:solidFill>
                <a:schemeClr val="tx1"/>
              </a:solidFill>
              <a:effectLst/>
              <a:latin typeface="Microsoft JhengHei" panose="020B0604030504040204" pitchFamily="34" charset="-120"/>
              <a:ea typeface="Microsoft JhengHei" panose="020B0604030504040204" pitchFamily="34" charset="-120"/>
            </a:endParaRPr>
          </a:p>
        </p:txBody>
      </p:sp>
      <p:sp>
        <p:nvSpPr>
          <p:cNvPr id="3" name="2 Marcador de contenido"/>
          <p:cNvSpPr>
            <a:spLocks noGrp="1"/>
          </p:cNvSpPr>
          <p:nvPr>
            <p:ph idx="1"/>
          </p:nvPr>
        </p:nvSpPr>
        <p:spPr>
          <a:xfrm>
            <a:off x="1259632" y="1844824"/>
            <a:ext cx="6984776" cy="3600400"/>
          </a:xfrm>
        </p:spPr>
        <p:txBody>
          <a:bodyPr>
            <a:normAutofit/>
          </a:bodyPr>
          <a:lstStyle/>
          <a:p>
            <a:r>
              <a:rPr lang="es-ES" sz="3200" dirty="0" smtClean="0">
                <a:solidFill>
                  <a:schemeClr val="tx1"/>
                </a:solidFill>
              </a:rPr>
              <a:t>La estructura electrónica de las moléculas en términos de los orbitales moleculares, los cuales pueden estar diseminados sobre varios átomos o en la molécula completa</a:t>
            </a:r>
            <a:r>
              <a:rPr lang="es-ES" sz="3200" dirty="0" smtClean="0">
                <a:solidFill>
                  <a:schemeClr val="tx1"/>
                </a:solidFill>
              </a:rPr>
              <a:t>.</a:t>
            </a:r>
            <a:endParaRPr lang="es-ES" sz="3200" dirty="0" smtClean="0">
              <a:solidFill>
                <a:schemeClr val="tx1"/>
              </a:solidFill>
            </a:endParaRPr>
          </a:p>
        </p:txBody>
      </p:sp>
    </p:spTree>
    <p:extLst>
      <p:ext uri="{BB962C8B-B14F-4D97-AF65-F5344CB8AC3E}">
        <p14:creationId xmlns:p14="http://schemas.microsoft.com/office/powerpoint/2010/main" val="1125622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268760"/>
            <a:ext cx="7056784" cy="4176464"/>
          </a:xfrm>
        </p:spPr>
        <p:txBody>
          <a:bodyPr>
            <a:normAutofit/>
          </a:bodyPr>
          <a:lstStyle/>
          <a:p>
            <a:r>
              <a:rPr lang="es-ES" sz="2800" b="1" dirty="0">
                <a:solidFill>
                  <a:schemeClr val="tx1"/>
                </a:solidFill>
                <a:latin typeface="Microsoft JhengHei" panose="020B0604030504040204" pitchFamily="34" charset="-120"/>
                <a:ea typeface="Microsoft JhengHei" panose="020B0604030504040204" pitchFamily="34" charset="-120"/>
              </a:rPr>
              <a:t>La teoría del orbital molecular </a:t>
            </a:r>
            <a:r>
              <a:rPr lang="es-ES" sz="2800" dirty="0" smtClean="0">
                <a:solidFill>
                  <a:schemeClr val="tx1"/>
                </a:solidFill>
              </a:rPr>
              <a:t>visualiza </a:t>
            </a:r>
            <a:r>
              <a:rPr lang="es-ES" sz="2800" dirty="0" smtClean="0">
                <a:solidFill>
                  <a:schemeClr val="tx1"/>
                </a:solidFill>
              </a:rPr>
              <a:t>la estructura electrónica de las moléculas de manera parecida a la estructura electrónica de los átomos. Así cada orbital molecular tiene una energía definida. </a:t>
            </a:r>
            <a:endParaRPr lang="es-MX" sz="2800" dirty="0">
              <a:solidFill>
                <a:schemeClr val="tx1"/>
              </a:solidFill>
            </a:endParaRPr>
          </a:p>
        </p:txBody>
      </p:sp>
    </p:spTree>
    <p:extLst>
      <p:ext uri="{BB962C8B-B14F-4D97-AF65-F5344CB8AC3E}">
        <p14:creationId xmlns:p14="http://schemas.microsoft.com/office/powerpoint/2010/main" val="1916765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rodas5.us.es/file/dc3b91ee-0f7c-2f88-4176-5d95b43de30f/1/tema9_word_SCORM.zip/images/pic05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836712"/>
            <a:ext cx="6768752"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404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9" y="908720"/>
            <a:ext cx="7416824" cy="4464496"/>
          </a:xfrm>
        </p:spPr>
        <p:txBody>
          <a:bodyPr>
            <a:normAutofit/>
          </a:bodyPr>
          <a:lstStyle/>
          <a:p>
            <a:r>
              <a:rPr lang="es-ES" sz="2800" dirty="0">
                <a:solidFill>
                  <a:schemeClr val="tx1"/>
                </a:solidFill>
              </a:rPr>
              <a:t>Para alcanzar el estado basal de la molécula los electrones se colocan en los orbitales de menor energía, de acuerdo con el principio de exclusión de Pauli, igual que en los átomos.</a:t>
            </a:r>
            <a:endParaRPr lang="es-MX" sz="2800" dirty="0">
              <a:solidFill>
                <a:schemeClr val="tx1"/>
              </a:solidFill>
            </a:endParaRPr>
          </a:p>
          <a:p>
            <a:r>
              <a:rPr lang="es-ES" sz="2800" dirty="0" smtClean="0">
                <a:solidFill>
                  <a:schemeClr val="tx1"/>
                </a:solidFill>
                <a:effectLst/>
              </a:rPr>
              <a:t>Según la teoría de los orbitales moleculares, el número de orbitales moleculares es igual al número de orbitales atómicos que se solapan. </a:t>
            </a:r>
          </a:p>
        </p:txBody>
      </p:sp>
    </p:spTree>
    <p:extLst>
      <p:ext uri="{BB962C8B-B14F-4D97-AF65-F5344CB8AC3E}">
        <p14:creationId xmlns:p14="http://schemas.microsoft.com/office/powerpoint/2010/main" val="1884924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124744"/>
            <a:ext cx="7745505" cy="4082226"/>
          </a:xfrm>
        </p:spPr>
        <p:txBody>
          <a:bodyPr>
            <a:normAutofit/>
          </a:bodyPr>
          <a:lstStyle/>
          <a:p>
            <a:r>
              <a:rPr lang="es-ES" sz="2800" dirty="0">
                <a:solidFill>
                  <a:schemeClr val="tx1"/>
                </a:solidFill>
              </a:rPr>
              <a:t>El orbital molecular de menor energía se forma cuando se solapan dos orbitales atómicos que están en fase. </a:t>
            </a:r>
            <a:endParaRPr lang="es-MX" sz="2800" dirty="0">
              <a:solidFill>
                <a:schemeClr val="tx1"/>
              </a:solidFill>
            </a:endParaRPr>
          </a:p>
          <a:p>
            <a:r>
              <a:rPr lang="es-ES" sz="2800" dirty="0" smtClean="0">
                <a:solidFill>
                  <a:schemeClr val="tx1"/>
                </a:solidFill>
                <a:effectLst/>
              </a:rPr>
              <a:t>El </a:t>
            </a:r>
            <a:r>
              <a:rPr lang="es-ES" sz="2800" dirty="0" smtClean="0">
                <a:solidFill>
                  <a:schemeClr val="tx1"/>
                </a:solidFill>
                <a:effectLst/>
              </a:rPr>
              <a:t>orbital molecular contiene a los dos electrones y mantiene a los dos átomos unidos, por lo que se denomina </a:t>
            </a:r>
            <a:r>
              <a:rPr lang="es-ES" sz="2800" b="1" dirty="0" smtClean="0">
                <a:solidFill>
                  <a:schemeClr val="tx1"/>
                </a:solidFill>
                <a:effectLst/>
              </a:rPr>
              <a:t>orbital molecular </a:t>
            </a:r>
            <a:r>
              <a:rPr lang="es-ES" sz="2800" b="1" dirty="0" err="1" smtClean="0">
                <a:solidFill>
                  <a:schemeClr val="tx1"/>
                </a:solidFill>
                <a:effectLst/>
              </a:rPr>
              <a:t>enlazante</a:t>
            </a:r>
            <a:r>
              <a:rPr lang="es-ES" sz="2800" dirty="0" smtClean="0">
                <a:solidFill>
                  <a:schemeClr val="tx1"/>
                </a:solidFill>
                <a:effectLst/>
              </a:rPr>
              <a:t>. </a:t>
            </a:r>
          </a:p>
        </p:txBody>
      </p:sp>
    </p:spTree>
    <p:extLst>
      <p:ext uri="{BB962C8B-B14F-4D97-AF65-F5344CB8AC3E}">
        <p14:creationId xmlns:p14="http://schemas.microsoft.com/office/powerpoint/2010/main" val="5230167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Personalizado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749</TotalTime>
  <Words>1003</Words>
  <Application>Microsoft Office PowerPoint</Application>
  <PresentationFormat>Presentación en pantalla (4:3)</PresentationFormat>
  <Paragraphs>101</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Ejecutivo</vt:lpstr>
      <vt:lpstr>Universidad Autónoma del Estado de México  Facultad de Química </vt:lpstr>
      <vt:lpstr>Objetivos:</vt:lpstr>
      <vt:lpstr>Teoría del orbital molecular (TOM) </vt:lpstr>
      <vt:lpstr>Teoría del orbital molecular (TOM) </vt:lpstr>
      <vt:lpstr>La teoría del orbital molecular, explica: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Niveles de energía</vt:lpstr>
      <vt:lpstr>Presentación de PowerPoint</vt:lpstr>
      <vt:lpstr>Presentación de PowerPoint</vt:lpstr>
      <vt:lpstr>Presentación de PowerPoint</vt:lpstr>
      <vt:lpstr>Presentación de PowerPoint</vt:lpstr>
      <vt:lpstr>Ejemplo: Orbital molecular para H2    configuración electrónica (σ1s)2    (σ*1s)0 </vt:lpstr>
      <vt:lpstr>Presentación de PowerPoint</vt:lpstr>
      <vt:lpstr>Molécula de flúor </vt:lpstr>
      <vt:lpstr>Presentación de PowerPoint</vt:lpstr>
      <vt:lpstr>Presentación de PowerPoint</vt:lpstr>
      <vt:lpstr>Presentación de PowerPoint</vt:lpstr>
      <vt:lpstr>Presentación de PowerPoint</vt:lpstr>
      <vt:lpstr>Ejercicios: </vt:lpstr>
      <vt:lpstr>Ejercicios: </vt:lpstr>
      <vt:lpstr>Ejercicios: </vt:lpstr>
      <vt:lpstr>Ejercicios: </vt:lpstr>
      <vt:lpstr>Presentación de PowerPoint</vt:lpstr>
      <vt:lpstr>¿Paramagnética o diamagnética?</vt:lpstr>
      <vt:lpstr>Presentación de PowerPoint</vt:lpstr>
      <vt:lpstr>Presentación de PowerPoint</vt:lpstr>
      <vt:lpstr>A manera de resumen</vt:lpstr>
      <vt:lpstr>Presentación de PowerPoint</vt:lpstr>
      <vt:lpstr>REFERENCIAS</vt:lpstr>
      <vt:lpstr>Universidad Autónoma del Estado de México  Facultad de Química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Química</dc:title>
  <dc:creator>Usuario-6</dc:creator>
  <cp:lastModifiedBy>Usuario-6</cp:lastModifiedBy>
  <cp:revision>34</cp:revision>
  <dcterms:created xsi:type="dcterms:W3CDTF">2015-11-12T17:53:47Z</dcterms:created>
  <dcterms:modified xsi:type="dcterms:W3CDTF">2017-10-18T19:10:41Z</dcterms:modified>
</cp:coreProperties>
</file>