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82" r:id="rId2"/>
    <p:sldId id="256" r:id="rId3"/>
    <p:sldId id="285" r:id="rId4"/>
    <p:sldId id="305" r:id="rId5"/>
    <p:sldId id="292" r:id="rId6"/>
    <p:sldId id="293" r:id="rId7"/>
    <p:sldId id="294" r:id="rId8"/>
    <p:sldId id="295" r:id="rId9"/>
    <p:sldId id="257" r:id="rId10"/>
    <p:sldId id="296" r:id="rId11"/>
    <p:sldId id="258" r:id="rId12"/>
    <p:sldId id="284" r:id="rId13"/>
    <p:sldId id="283" r:id="rId14"/>
    <p:sldId id="300" r:id="rId15"/>
    <p:sldId id="261" r:id="rId16"/>
    <p:sldId id="263" r:id="rId17"/>
    <p:sldId id="306" r:id="rId18"/>
    <p:sldId id="259" r:id="rId19"/>
    <p:sldId id="264" r:id="rId20"/>
    <p:sldId id="304" r:id="rId21"/>
    <p:sldId id="297" r:id="rId22"/>
    <p:sldId id="267" r:id="rId23"/>
    <p:sldId id="268" r:id="rId24"/>
    <p:sldId id="269" r:id="rId25"/>
    <p:sldId id="266" r:id="rId26"/>
    <p:sldId id="307" r:id="rId27"/>
    <p:sldId id="308" r:id="rId28"/>
    <p:sldId id="290" r:id="rId29"/>
    <p:sldId id="291" r:id="rId30"/>
    <p:sldId id="270" r:id="rId31"/>
    <p:sldId id="298" r:id="rId32"/>
    <p:sldId id="265" r:id="rId33"/>
    <p:sldId id="288" r:id="rId34"/>
    <p:sldId id="273" r:id="rId35"/>
    <p:sldId id="289" r:id="rId36"/>
    <p:sldId id="309" r:id="rId37"/>
    <p:sldId id="311" r:id="rId38"/>
    <p:sldId id="299"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2C2E"/>
    <a:srgbClr val="425F09"/>
    <a:srgbClr val="481F67"/>
    <a:srgbClr val="38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442"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A847CFC-816F-41D0-AAC0-9BF4FEBC753E}" type="datetimeFigureOut">
              <a:rPr lang="es-ES" smtClean="0"/>
              <a:pPr/>
              <a:t>18/10/2017</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32FADFE-3B8F-471C-ABF0-DBC7717ECBBC}" type="slidenum">
              <a:rPr lang="es-ES" smtClean="0"/>
              <a:pPr/>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pPr/>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pPr/>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pPr/>
              <a:t>18/10/2017</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A847CFC-816F-41D0-AAC0-9BF4FEBC753E}" type="datetimeFigureOut">
              <a:rPr lang="es-ES" smtClean="0"/>
              <a:pPr/>
              <a:t>18/10/2017</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com.mx/url?sa=i&amp;rct=j&amp;q=&amp;esrc=s&amp;source=images&amp;cd=&amp;cad=rja&amp;uact=8&amp;ved=0CAcQjRxqFQoTCJiAgfaf-sgCFQJgPgodvBkKDw&amp;url=http://quimicasegundobach.wikispaces.com/04_05.+El+Enlace+qu%C3%ADmico&amp;psig=AFQjCNGg1tXFhqpDYG9Cb51kjltoos3ZlQ&amp;ust=144684610999035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mx/url?sa=i&amp;rct=j&amp;q=&amp;esrc=s&amp;source=images&amp;cd=&amp;cad=rja&amp;uact=8&amp;ved=0CAcQjRxqFQoTCOe_5oah-sgCFYNaPgodEpgGeQ&amp;url=http://elmundoinfantil.blog.com.es/2012/04/26/formacion-de-compuestos-ionicos-13592772/&amp;bvm=bv.106923889,d.eWE&amp;psig=AFQjCNE81D4ixGo-a8S5vLmuaPG-Af_FuQ&amp;ust=1446846229714118"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mx/url?sa=i&amp;rct=j&amp;q=&amp;esrc=s&amp;source=images&amp;cd=&amp;cad=rja&amp;uact=8&amp;ved=0CAcQjRxqFQoTCNfS2eC_-sgCFcg-Pgod-CANxA&amp;url=http://www.escuelapedia.com/enlace-covalente/&amp;bvm=bv.106923889,d.eWE&amp;psig=AFQjCNFY6eH1KAONAa0SEwU-pF-mvmFMTQ&amp;ust=1446854620539432"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rct=j&amp;q=&amp;esrc=s&amp;source=images&amp;cd=&amp;cad=rja&amp;uact=8&amp;ved=0CAcQjRxqFQoTCO7FrofC-sgCFQt6PgodyfsNCg&amp;url=http://es.slideshare.net/mundodelaquimica/nm4-40315356&amp;bvm=bv.106923889,d.eWE&amp;psig=AFQjCNE8FiMV27OV1CNXDa2htEgFqP7wwA&amp;ust=1446855090068118" TargetMode="External"/><Relationship Id="rId1" Type="http://schemas.openxmlformats.org/officeDocument/2006/relationships/slideLayout" Target="../slideLayouts/slideLayout1.xml"/><Relationship Id="rId5" Type="http://schemas.openxmlformats.org/officeDocument/2006/relationships/image" Target="../media/image6.gif"/><Relationship Id="rId4" Type="http://schemas.openxmlformats.org/officeDocument/2006/relationships/hyperlink" Target="http://www.google.com.mx/url?sa=i&amp;rct=j&amp;q=&amp;esrc=s&amp;source=images&amp;cd=&amp;cad=rja&amp;uact=8&amp;ved=0CAcQjRxqFQoTCKansbCg-sgCFYN4Pgodl0QHpA&amp;url=http://www.losadhesivos.com/enlace-quimico-covalente.html&amp;bvm=bv.106923889,d.eWE&amp;psig=AFQjCNE81D4ixGo-a8S5vLmuaPG-Af_FuQ&amp;ust=1446846229714118"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mx/url?sa=i&amp;rct=j&amp;q=&amp;esrc=s&amp;source=images&amp;cd=&amp;cad=rja&amp;uact=8&amp;ved=0CAcQjRxqFQoTCLDGourA-sgCFUw9PgodfWUPCQ&amp;url=http://slideplayer.es/slide/157628/&amp;bvm=bv.106923889,d.eWE&amp;psig=AFQjCNE9oF-S0ABiIx41Jh0wvpRc9qtv9g&amp;ust=1446854860911814"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mp;esrc=s&amp;source=images&amp;cd=&amp;cad=rja&amp;uact=8&amp;ved=0CAcQjRxqFQoTCKansbCg-sgCFYN4Pgodl0QHpA&amp;url=http://cmapspublic2.ihmc.us/rid=1N9X9LYKK-2BWTMNN-1YYH/Anyer%20Goez-Jenifer%20Garc%C3%ADa-Sebastian%20Isaza&amp;bvm=bv.106923889,d.eWE&amp;psig=AFQjCNE81D4ixGo-a8S5vLmuaPG-Af_FuQ&amp;ust=1446846229714118"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mx/url?sa=i&amp;rct=j&amp;q=&amp;esrc=s&amp;frm=1&amp;source=images&amp;cd=&amp;cad=rja&amp;uact=8&amp;ved=0CAcQjRxqFQoTCLuckvy__8gCFQrlJgodP_cLyA&amp;url=http://slideplayer.es/slide/1100843/&amp;psig=AFQjCNE1wRQE0FKQq6m-LESP1TimUlKkfQ&amp;ust=1447025893348184"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mx/url?sa=i&amp;rct=j&amp;q=&amp;esrc=s&amp;frm=1&amp;source=images&amp;cd=&amp;cad=rja&amp;uact=8&amp;ved=0CAcQjRxqFQoTCK-62Ma1_8gCFYk1JgodTUcCMg&amp;url=http://web.educastur.princast.es/proyectos/biogeo_ov/2BCH/B1_BIOQUIMICA/t11_BIOMOLECULAS/informacion.htm&amp;psig=AFQjCNHzdJ5AvWnh32cDZ32QYM6te-Q8wg&amp;ust=1447023700590505"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0" y="188640"/>
            <a:ext cx="3960440" cy="1656184"/>
          </a:xfrm>
        </p:spPr>
        <p:txBody>
          <a:bodyPr>
            <a:noAutofit/>
          </a:bodyPr>
          <a:lstStyle/>
          <a:p>
            <a:r>
              <a:rPr lang="es-ES" sz="2400" b="1" cap="none" dirty="0" smtClean="0">
                <a:solidFill>
                  <a:schemeClr val="accent1">
                    <a:lumMod val="20000"/>
                    <a:lumOff val="80000"/>
                  </a:schemeClr>
                </a:solidFill>
                <a:effectLst/>
                <a:latin typeface="Microsoft JhengHei" panose="020B0604030504040204" pitchFamily="34" charset="-120"/>
                <a:ea typeface="Microsoft JhengHei" panose="020B0604030504040204" pitchFamily="34" charset="-120"/>
              </a:rPr>
              <a:t>Universidad Autónoma del Estado de México </a:t>
            </a:r>
            <a:br>
              <a:rPr lang="es-ES" sz="2400" b="1" cap="none" dirty="0" smtClean="0">
                <a:solidFill>
                  <a:schemeClr val="accent1">
                    <a:lumMod val="20000"/>
                    <a:lumOff val="80000"/>
                  </a:schemeClr>
                </a:solidFill>
                <a:effectLst/>
                <a:latin typeface="Microsoft JhengHei" panose="020B0604030504040204" pitchFamily="34" charset="-120"/>
                <a:ea typeface="Microsoft JhengHei" panose="020B0604030504040204" pitchFamily="34" charset="-120"/>
              </a:rPr>
            </a:br>
            <a:r>
              <a:rPr lang="es-ES" sz="2400" b="1" cap="none" dirty="0" smtClean="0">
                <a:solidFill>
                  <a:schemeClr val="accent1">
                    <a:lumMod val="20000"/>
                    <a:lumOff val="80000"/>
                  </a:schemeClr>
                </a:solidFill>
                <a:effectLst/>
                <a:latin typeface="Microsoft JhengHei" panose="020B0604030504040204" pitchFamily="34" charset="-120"/>
                <a:ea typeface="Microsoft JhengHei" panose="020B0604030504040204" pitchFamily="34" charset="-120"/>
              </a:rPr>
              <a:t>Facultad de Química </a:t>
            </a:r>
            <a:endParaRPr lang="es-MX" sz="2400" b="1" cap="none" dirty="0">
              <a:solidFill>
                <a:schemeClr val="accent1">
                  <a:lumMod val="20000"/>
                  <a:lumOff val="80000"/>
                </a:schemeClr>
              </a:solidFill>
              <a:effectLst/>
              <a:latin typeface="Microsoft JhengHei" panose="020B0604030504040204" pitchFamily="34" charset="-120"/>
              <a:ea typeface="Microsoft JhengHei" panose="020B0604030504040204" pitchFamily="34" charset="-120"/>
            </a:endParaRPr>
          </a:p>
        </p:txBody>
      </p:sp>
      <p:sp>
        <p:nvSpPr>
          <p:cNvPr id="3" name="2 Subtítulo"/>
          <p:cNvSpPr>
            <a:spLocks noGrp="1"/>
          </p:cNvSpPr>
          <p:nvPr>
            <p:ph type="subTitle" idx="1"/>
          </p:nvPr>
        </p:nvSpPr>
        <p:spPr>
          <a:xfrm>
            <a:off x="179512" y="2276872"/>
            <a:ext cx="7920880" cy="3793976"/>
          </a:xfrm>
        </p:spPr>
        <p:txBody>
          <a:bodyPr>
            <a:normAutofit/>
          </a:bodyPr>
          <a:lstStyle/>
          <a:p>
            <a:pPr algn="l"/>
            <a:r>
              <a:rPr lang="es-ES"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UA: Química </a:t>
            </a:r>
            <a:r>
              <a:rPr lang="es-ES"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general</a:t>
            </a:r>
          </a:p>
          <a:p>
            <a:endParaRPr lang="es-ES"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r>
              <a:rPr lang="es-ES"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Unidad 5: Enlace químico</a:t>
            </a:r>
          </a:p>
          <a:p>
            <a:r>
              <a:rPr lang="es-ES"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Temas: enlace iónico y enlace covalente</a:t>
            </a:r>
          </a:p>
          <a:p>
            <a:endParaRPr lang="es-ES" dirty="0">
              <a:solidFill>
                <a:schemeClr val="tx1">
                  <a:lumMod val="85000"/>
                  <a:lumOff val="15000"/>
                </a:schemeClr>
              </a:solidFill>
              <a:latin typeface="Microsoft JhengHei" panose="020B0604030504040204" pitchFamily="34" charset="-120"/>
              <a:ea typeface="Microsoft JhengHei" panose="020B0604030504040204" pitchFamily="34" charset="-120"/>
            </a:endParaRPr>
          </a:p>
          <a:p>
            <a:endParaRPr lang="es-ES" b="1"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endParaRPr lang="es-ES" b="1" dirty="0">
              <a:solidFill>
                <a:schemeClr val="tx1">
                  <a:lumMod val="85000"/>
                  <a:lumOff val="15000"/>
                </a:schemeClr>
              </a:solidFill>
              <a:latin typeface="Microsoft JhengHei" panose="020B0604030504040204" pitchFamily="34" charset="-120"/>
              <a:ea typeface="Microsoft JhengHei" panose="020B0604030504040204" pitchFamily="34" charset="-120"/>
            </a:endParaRPr>
          </a:p>
          <a:p>
            <a:r>
              <a:rPr lang="es-ES" sz="20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Dra. en Ed. Guadalupe Mirella Maya López</a:t>
            </a:r>
          </a:p>
          <a:p>
            <a:r>
              <a:rPr lang="es-ES" sz="20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Mayo, 2017</a:t>
            </a:r>
            <a:endParaRPr lang="es-MX" sz="2000" b="1" dirty="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437995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7931224" cy="5400600"/>
          </a:xfrm>
        </p:spPr>
        <p:txBody>
          <a:bodyPr>
            <a:noAutofit/>
          </a:bodyPr>
          <a:lstStyle/>
          <a:p>
            <a:pPr marL="137160" indent="0">
              <a:buNone/>
            </a:pP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La </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tendencia a la adquisición de la configuración de capa de valencia de gas noble, según </a:t>
            </a:r>
            <a:r>
              <a:rPr lang="es-MX" sz="2200" kern="1300" dirty="0" err="1">
                <a:solidFill>
                  <a:schemeClr val="tx1">
                    <a:lumMod val="85000"/>
                    <a:lumOff val="15000"/>
                  </a:schemeClr>
                </a:solidFill>
                <a:latin typeface="Microsoft JhengHei" panose="020B0604030504040204" pitchFamily="34" charset="-120"/>
                <a:ea typeface="Microsoft JhengHei" panose="020B0604030504040204" pitchFamily="34" charset="-120"/>
              </a:rPr>
              <a:t>Kossel</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 se satisface de diferente modo según los distintos elementos: </a:t>
            </a:r>
            <a:endPar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endPar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Mediante pérdida de </a:t>
            </a: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electrones</a:t>
            </a:r>
          </a:p>
          <a:p>
            <a:pPr marL="137160" indent="0">
              <a:buNone/>
            </a:pP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Mediante adquisición de </a:t>
            </a: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electrones</a:t>
            </a:r>
          </a:p>
          <a:p>
            <a:pPr marL="137160" indent="0">
              <a:buNone/>
            </a:pPr>
            <a:endPar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Entre </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estos iones de diferente carga (de átomos con electronegatividades muy diferentes) surge el </a:t>
            </a:r>
            <a:r>
              <a:rPr lang="es-MX" sz="2200" b="1" kern="1300" dirty="0">
                <a:solidFill>
                  <a:schemeClr val="tx1">
                    <a:lumMod val="85000"/>
                    <a:lumOff val="15000"/>
                  </a:schemeClr>
                </a:solidFill>
                <a:latin typeface="Microsoft JhengHei" panose="020B0604030504040204" pitchFamily="34" charset="-120"/>
                <a:ea typeface="Microsoft JhengHei" panose="020B0604030504040204" pitchFamily="34" charset="-120"/>
              </a:rPr>
              <a:t>enlace iónico. </a:t>
            </a:r>
            <a:endParaRPr lang="es-MX" sz="2200" b="1"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endPar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Otros átomos (de electronegatividades similares) </a:t>
            </a:r>
            <a:r>
              <a:rPr lang="es-MX" sz="2200" kern="13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se enlazan </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entre sí compartiendo pares de electrones, dando lugar al </a:t>
            </a:r>
            <a:r>
              <a:rPr lang="es-MX" sz="2200" b="1" kern="1300" dirty="0">
                <a:solidFill>
                  <a:schemeClr val="tx1">
                    <a:lumMod val="85000"/>
                    <a:lumOff val="15000"/>
                  </a:schemeClr>
                </a:solidFill>
                <a:latin typeface="Microsoft JhengHei" panose="020B0604030504040204" pitchFamily="34" charset="-120"/>
                <a:ea typeface="Microsoft JhengHei" panose="020B0604030504040204" pitchFamily="34" charset="-120"/>
              </a:rPr>
              <a:t>enlace covalente</a:t>
            </a:r>
            <a:r>
              <a:rPr lang="es-MX" sz="2200" kern="1300" dirty="0">
                <a:solidFill>
                  <a:schemeClr val="tx1">
                    <a:lumMod val="85000"/>
                    <a:lumOff val="15000"/>
                  </a:schemeClr>
                </a:solidFill>
                <a:latin typeface="Microsoft JhengHei" panose="020B0604030504040204" pitchFamily="34" charset="-120"/>
                <a:ea typeface="Microsoft JhengHei" panose="020B0604030504040204" pitchFamily="34" charset="-120"/>
              </a:rPr>
              <a:t>. </a:t>
            </a:r>
          </a:p>
        </p:txBody>
      </p:sp>
    </p:spTree>
    <p:extLst>
      <p:ext uri="{BB962C8B-B14F-4D97-AF65-F5344CB8AC3E}">
        <p14:creationId xmlns:p14="http://schemas.microsoft.com/office/powerpoint/2010/main" val="2582412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quimicasegundobach.wikispaces.com/file/view/esquemaenlace.PNG/277044536/esquemaenlace.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19" y="980728"/>
            <a:ext cx="8574949" cy="5578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39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764704"/>
            <a:ext cx="8136904" cy="5616624"/>
          </a:xfrm>
        </p:spPr>
        <p:txBody>
          <a:bodyPr>
            <a:noAutofit/>
          </a:bodyPr>
          <a:lstStyle/>
          <a:p>
            <a:pPr marL="0" indent="0">
              <a:buNone/>
            </a:pPr>
            <a:r>
              <a:rPr lang="es-ES" sz="2400" b="1" dirty="0">
                <a:solidFill>
                  <a:schemeClr val="tx1">
                    <a:lumMod val="85000"/>
                    <a:lumOff val="15000"/>
                  </a:schemeClr>
                </a:solidFill>
                <a:latin typeface="Microsoft JhengHei" panose="020B0604030504040204" pitchFamily="34" charset="-120"/>
                <a:ea typeface="Microsoft JhengHei" panose="020B0604030504040204" pitchFamily="34" charset="-120"/>
              </a:rPr>
              <a:t>Enlace iónico</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 Es el resultado de la transferencia de uno o más electrones de un átomo o grupo de átomos a otro. </a:t>
            </a:r>
            <a:endPar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0" indent="0">
              <a:buNone/>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Características de los compuestos iónicos:</a:t>
            </a:r>
          </a:p>
          <a:p>
            <a:pPr marL="0" indent="0">
              <a:buNone/>
            </a:pPr>
            <a:endPar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a:buFont typeface="Wingdings 2" panose="05020102010507070707" pitchFamily="18" charset="2"/>
              <a:buChar char=""/>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Son sólidos de altos puntos de ebullición</a:t>
            </a:r>
          </a:p>
          <a:p>
            <a:pPr>
              <a:buFont typeface="Wingdings 2" panose="05020102010507070707" pitchFamily="18" charset="2"/>
              <a:buChar char=""/>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Solubles en disolventes polares </a:t>
            </a:r>
          </a:p>
          <a:p>
            <a:pPr>
              <a:buFont typeface="Wingdings 2" panose="05020102010507070707" pitchFamily="18" charset="2"/>
              <a:buChar char=""/>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Insolubles en disolventes no polares</a:t>
            </a:r>
          </a:p>
          <a:p>
            <a:pPr>
              <a:buFont typeface="Wingdings 2" panose="05020102010507070707" pitchFamily="18" charset="2"/>
              <a:buChar char=""/>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Fundidos </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y </a:t>
            </a: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 </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disolución </a:t>
            </a: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acuosa son buenos conductores de electricidad</a:t>
            </a:r>
          </a:p>
          <a:p>
            <a:pPr>
              <a:buFont typeface="Wingdings 2" panose="05020102010507070707" pitchFamily="18" charset="2"/>
              <a:buChar char=""/>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Suelen formarse entre elementos con electronegatividades muy diferentes</a:t>
            </a:r>
          </a:p>
          <a:p>
            <a:pPr>
              <a:buFont typeface="Wingdings 2" panose="05020102010507070707" pitchFamily="18" charset="2"/>
              <a:buChar char=""/>
            </a:pP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Son unidades estructurales de extensión ilimitada </a:t>
            </a:r>
          </a:p>
        </p:txBody>
      </p:sp>
    </p:spTree>
    <p:extLst>
      <p:ext uri="{BB962C8B-B14F-4D97-AF65-F5344CB8AC3E}">
        <p14:creationId xmlns:p14="http://schemas.microsoft.com/office/powerpoint/2010/main" val="944214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44008" y="629320"/>
            <a:ext cx="4079750" cy="824136"/>
          </a:xfrm>
        </p:spPr>
        <p:txBody>
          <a:bodyPr>
            <a:normAutofit/>
          </a:bodyPr>
          <a:lstStyle/>
          <a:p>
            <a:r>
              <a:rPr lang="es-ES" dirty="0" smtClean="0">
                <a:solidFill>
                  <a:schemeClr val="tx1">
                    <a:lumMod val="85000"/>
                    <a:lumOff val="15000"/>
                  </a:schemeClr>
                </a:solidFill>
              </a:rPr>
              <a:t>Enlace iónico</a:t>
            </a:r>
            <a:endParaRPr lang="es-MX" dirty="0">
              <a:solidFill>
                <a:schemeClr val="tx1">
                  <a:lumMod val="85000"/>
                  <a:lumOff val="15000"/>
                </a:schemeClr>
              </a:solidFill>
            </a:endParaRPr>
          </a:p>
        </p:txBody>
      </p:sp>
      <p:pic>
        <p:nvPicPr>
          <p:cNvPr id="5124" name="Picture 4" descr="http://html.rincondelvago.com/000346891.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512932"/>
            <a:ext cx="6766907" cy="4528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998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0" y="548680"/>
            <a:ext cx="4104456" cy="1008112"/>
          </a:xfrm>
        </p:spPr>
        <p:txBody>
          <a:bodyPr>
            <a:normAutofit fontScale="90000"/>
          </a:bodyPr>
          <a:lstStyle/>
          <a:p>
            <a:r>
              <a:rPr lang="es-ES"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Enlace covalente</a:t>
            </a:r>
            <a:endParaRPr lang="es-MX" dirty="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1187624" y="1772816"/>
            <a:ext cx="7344816" cy="2880320"/>
          </a:xfrm>
        </p:spPr>
        <p:txBody>
          <a:bodyPr/>
          <a:lstStyle/>
          <a:p>
            <a:pPr marL="0" indent="0">
              <a:buNone/>
            </a:pPr>
            <a:r>
              <a:rPr lang="es-ES" sz="26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Se forma un </a:t>
            </a:r>
            <a:r>
              <a:rPr lang="es-ES" sz="26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enlace covalente </a:t>
            </a:r>
            <a:r>
              <a:rPr lang="es-ES" sz="26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cuando dos átomos comparten uno o más electrones, sus orbitales atómicos se superponen y tiene lugar cuando la diferencia de electronegatividades </a:t>
            </a:r>
            <a:r>
              <a:rPr lang="el-GR" sz="26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Δ</a:t>
            </a:r>
            <a:r>
              <a:rPr lang="es-ES" sz="26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 entre los átomos es cero o relativamente pequeña.</a:t>
            </a:r>
          </a:p>
          <a:p>
            <a:endParaRPr lang="es-MX" dirty="0"/>
          </a:p>
        </p:txBody>
      </p:sp>
    </p:spTree>
    <p:extLst>
      <p:ext uri="{BB962C8B-B14F-4D97-AF65-F5344CB8AC3E}">
        <p14:creationId xmlns:p14="http://schemas.microsoft.com/office/powerpoint/2010/main" val="26106809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escuelapedia.com/wp-content/uploads/Enlace-covalent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908720"/>
            <a:ext cx="8228548" cy="5068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30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251520" y="908720"/>
            <a:ext cx="4320480" cy="4968552"/>
          </a:xfrm>
        </p:spPr>
        <p:txBody>
          <a:bodyPr>
            <a:normAutofit/>
          </a:bodyPr>
          <a:lstStyle/>
          <a:p>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Si el enlace se da entre átomos iguales se denomina </a:t>
            </a:r>
            <a:r>
              <a:rPr lang="es-ES" sz="2400" b="1" u="sng" dirty="0">
                <a:solidFill>
                  <a:schemeClr val="tx1">
                    <a:lumMod val="85000"/>
                    <a:lumOff val="15000"/>
                  </a:schemeClr>
                </a:solidFill>
                <a:latin typeface="Microsoft JhengHei" panose="020B0604030504040204" pitchFamily="34" charset="-120"/>
                <a:ea typeface="Microsoft JhengHei" panose="020B0604030504040204" pitchFamily="34" charset="-120"/>
              </a:rPr>
              <a:t>no polar</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 </a:t>
            </a:r>
            <a:endPar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endPar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Entre </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átomos </a:t>
            </a:r>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diferentes, </a:t>
            </a:r>
            <a:r>
              <a:rPr lang="es-ES" sz="2400" b="1" u="sng" dirty="0">
                <a:solidFill>
                  <a:schemeClr val="tx1">
                    <a:lumMod val="85000"/>
                    <a:lumOff val="15000"/>
                  </a:schemeClr>
                </a:solidFill>
                <a:latin typeface="Microsoft JhengHei" panose="020B0604030504040204" pitchFamily="34" charset="-120"/>
                <a:ea typeface="Microsoft JhengHei" panose="020B0604030504040204" pitchFamily="34" charset="-120"/>
              </a:rPr>
              <a:t>polar</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 </a:t>
            </a:r>
            <a:endPar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endPar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r>
              <a:rPr lang="es-ES"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Cuando </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la unión se hace compartiendo dos electrones que provienen de un solo átomo se le llama </a:t>
            </a:r>
            <a:r>
              <a:rPr lang="es-ES" sz="2400" b="1" u="sng" dirty="0">
                <a:solidFill>
                  <a:schemeClr val="tx1">
                    <a:lumMod val="85000"/>
                    <a:lumOff val="15000"/>
                  </a:schemeClr>
                </a:solidFill>
                <a:latin typeface="Microsoft JhengHei" panose="020B0604030504040204" pitchFamily="34" charset="-120"/>
                <a:ea typeface="Microsoft JhengHei" panose="020B0604030504040204" pitchFamily="34" charset="-120"/>
              </a:rPr>
              <a:t>coordinado</a:t>
            </a:r>
            <a:r>
              <a:rPr lang="es-ES" sz="2400" dirty="0">
                <a:solidFill>
                  <a:schemeClr val="tx1">
                    <a:lumMod val="85000"/>
                    <a:lumOff val="15000"/>
                  </a:schemeClr>
                </a:solidFill>
                <a:latin typeface="Microsoft JhengHei" panose="020B0604030504040204" pitchFamily="34" charset="-120"/>
                <a:ea typeface="Microsoft JhengHei" panose="020B0604030504040204" pitchFamily="34" charset="-120"/>
              </a:rPr>
              <a:t>.</a:t>
            </a:r>
            <a:endParaRPr lang="es-MX" sz="2400" dirty="0">
              <a:solidFill>
                <a:schemeClr val="tx1">
                  <a:lumMod val="85000"/>
                  <a:lumOff val="15000"/>
                </a:schemeClr>
              </a:solidFill>
            </a:endParaRPr>
          </a:p>
        </p:txBody>
      </p:sp>
    </p:spTree>
    <p:extLst>
      <p:ext uri="{BB962C8B-B14F-4D97-AF65-F5344CB8AC3E}">
        <p14:creationId xmlns:p14="http://schemas.microsoft.com/office/powerpoint/2010/main" val="114560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image.slidesharecdn.com/nm4-141015134845-conversion-gate01/95/nm4-57-638.jpg?cb=141338111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 y="-27384"/>
            <a:ext cx="5939974" cy="338437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losadhesivos.com/IMAGENES/enlace-covalente.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1" y="3140968"/>
            <a:ext cx="8640961" cy="2595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144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images.slideplayer.es/2/157628/slides/slide_3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015508"/>
            <a:ext cx="6768752" cy="4861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340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692696"/>
            <a:ext cx="7429552" cy="4824536"/>
          </a:xfrm>
        </p:spPr>
        <p:txBody>
          <a:bodyPr>
            <a:noAutofit/>
          </a:bodyPr>
          <a:lstStyle/>
          <a:p>
            <a:pPr marL="137160" indent="0">
              <a:buNone/>
            </a:pPr>
            <a:endParaRPr lang="es-ES"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ES"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 casi todos los enlaces covalentes se comparten dos, cuatro o seis electrones, esto es, uno, dos o tres pares de electrones, formando así enlaces sencillos, dobles o triples respectivamente.</a:t>
            </a:r>
          </a:p>
          <a:p>
            <a:pPr marL="137160" indent="0">
              <a:buNone/>
            </a:pPr>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Los átomos enlazados son más estables que los átomos separados</a:t>
            </a:r>
            <a:endParaRPr lang="es-ES"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ES" dirty="0" smtClean="0">
                <a:solidFill>
                  <a:schemeClr val="tx1">
                    <a:lumMod val="85000"/>
                    <a:lumOff val="15000"/>
                  </a:schemeClr>
                </a:solidFill>
                <a:latin typeface="Microsoft JhengHei" panose="020B0604030504040204" pitchFamily="34" charset="-120"/>
                <a:ea typeface="Microsoft JhengHei" panose="020B0604030504040204" pitchFamily="34" charset="-120"/>
              </a:rPr>
              <a:t>A </a:t>
            </a:r>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los dos electrones que forman un enlace se les denomina par </a:t>
            </a:r>
            <a:r>
              <a:rPr lang="es-ES" dirty="0" err="1">
                <a:solidFill>
                  <a:schemeClr val="tx1">
                    <a:lumMod val="85000"/>
                    <a:lumOff val="15000"/>
                  </a:schemeClr>
                </a:solidFill>
                <a:latin typeface="Microsoft JhengHei" panose="020B0604030504040204" pitchFamily="34" charset="-120"/>
                <a:ea typeface="Microsoft JhengHei" panose="020B0604030504040204" pitchFamily="34" charset="-120"/>
              </a:rPr>
              <a:t>enlazante</a:t>
            </a:r>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 En tanto que a los que no intervienen se les llama par solitario</a:t>
            </a:r>
            <a:r>
              <a:rPr lang="es-ES" dirty="0" smtClean="0">
                <a:solidFill>
                  <a:schemeClr val="tx1">
                    <a:lumMod val="85000"/>
                    <a:lumOff val="15000"/>
                  </a:schemeClr>
                </a:solidFill>
                <a:latin typeface="Microsoft JhengHei" panose="020B0604030504040204" pitchFamily="34" charset="-120"/>
                <a:ea typeface="Microsoft JhengHei" panose="020B0604030504040204" pitchFamily="34" charset="-120"/>
              </a:rPr>
              <a:t>.</a:t>
            </a:r>
            <a:endParaRPr lang="es-ES" dirty="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586998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499992" y="2780928"/>
            <a:ext cx="4499992" cy="1152128"/>
          </a:xfrm>
        </p:spPr>
        <p:txBody>
          <a:bodyPr>
            <a:normAutofit/>
          </a:bodyPr>
          <a:lstStyle/>
          <a:p>
            <a:r>
              <a:rPr lang="es-ES" altLang="es-MX" b="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V. Enlace químico</a:t>
            </a:r>
            <a:endParaRPr lang="es-MX" b="0" dirty="0">
              <a:solidFill>
                <a:schemeClr val="tx1">
                  <a:lumMod val="85000"/>
                  <a:lumOff val="15000"/>
                </a:schemeClr>
              </a:solidFill>
              <a:effectLst/>
              <a:latin typeface="Microsoft JhengHei" panose="020B0604030504040204" pitchFamily="34" charset="-120"/>
              <a:ea typeface="Microsoft JhengHei" panose="020B0604030504040204" pitchFamily="34" charset="-120"/>
            </a:endParaRPr>
          </a:p>
        </p:txBody>
      </p:sp>
      <p:sp>
        <p:nvSpPr>
          <p:cNvPr id="4" name="1 Título"/>
          <p:cNvSpPr>
            <a:spLocks noGrp="1"/>
          </p:cNvSpPr>
          <p:nvPr>
            <p:ph type="subTitle" idx="1"/>
          </p:nvPr>
        </p:nvSpPr>
        <p:spPr>
          <a:xfrm>
            <a:off x="251520" y="1988840"/>
            <a:ext cx="4752528" cy="3385791"/>
          </a:xfrm>
        </p:spPr>
        <p:txBody>
          <a:bodyPr>
            <a:normAutofit/>
          </a:bodyPr>
          <a:lstStyle/>
          <a:p>
            <a:pPr>
              <a:defRPr/>
            </a:pPr>
            <a:r>
              <a:rPr lang="es-ES" altLang="es-MX" dirty="0" smtClean="0">
                <a:solidFill>
                  <a:schemeClr val="tx2">
                    <a:lumMod val="90000"/>
                    <a:lumOff val="10000"/>
                  </a:schemeClr>
                </a:solidFill>
              </a:rPr>
              <a:t/>
            </a:r>
            <a:br>
              <a:rPr lang="es-ES" altLang="es-MX" dirty="0" smtClean="0">
                <a:solidFill>
                  <a:schemeClr val="tx2">
                    <a:lumMod val="90000"/>
                    <a:lumOff val="10000"/>
                  </a:schemeClr>
                </a:solidFill>
              </a:rPr>
            </a:br>
            <a:r>
              <a:rPr lang="es-ES" altLang="es-MX" sz="36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Enlace iónico</a:t>
            </a:r>
            <a:r>
              <a:rPr lang="es-ES" altLang="es-MX"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r>
            <a:br>
              <a:rPr lang="es-ES" altLang="es-MX" sz="28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br>
            <a:r>
              <a:rPr lang="es-ES" altLang="es-MX" sz="36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Enlace covalente </a:t>
            </a:r>
            <a:br>
              <a:rPr lang="es-ES" altLang="es-MX" sz="3600" b="1" dirty="0" smtClean="0">
                <a:solidFill>
                  <a:schemeClr val="tx1">
                    <a:lumMod val="85000"/>
                    <a:lumOff val="15000"/>
                  </a:schemeClr>
                </a:solidFill>
                <a:latin typeface="Microsoft JhengHei" panose="020B0604030504040204" pitchFamily="34" charset="-120"/>
                <a:ea typeface="Microsoft JhengHei" panose="020B0604030504040204" pitchFamily="34" charset="-120"/>
              </a:rPr>
            </a:br>
            <a:endParaRPr lang="es-ES" altLang="es-MX" sz="3600" b="1"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a:defRPr/>
            </a:pPr>
            <a:r>
              <a:rPr lang="es-ES" altLang="es-MX" sz="2400" b="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Teoría de unión valencia </a:t>
            </a:r>
            <a:br>
              <a:rPr lang="es-ES" altLang="es-MX" sz="2400" b="0" dirty="0" smtClean="0">
                <a:solidFill>
                  <a:schemeClr val="tx1">
                    <a:lumMod val="85000"/>
                    <a:lumOff val="15000"/>
                  </a:schemeClr>
                </a:solidFill>
                <a:latin typeface="Microsoft JhengHei" panose="020B0604030504040204" pitchFamily="34" charset="-120"/>
                <a:ea typeface="Microsoft JhengHei" panose="020B0604030504040204" pitchFamily="34" charset="-120"/>
              </a:rPr>
            </a:br>
            <a:r>
              <a:rPr lang="es-ES" altLang="es-MX" sz="2400" dirty="0">
                <a:solidFill>
                  <a:schemeClr val="tx1">
                    <a:lumMod val="85000"/>
                    <a:lumOff val="15000"/>
                  </a:schemeClr>
                </a:solidFill>
                <a:latin typeface="Microsoft JhengHei" panose="020B0604030504040204" pitchFamily="34" charset="-120"/>
                <a:ea typeface="Microsoft JhengHei" panose="020B0604030504040204" pitchFamily="34" charset="-120"/>
              </a:rPr>
              <a:t>Geometría molecular </a:t>
            </a:r>
            <a:br>
              <a:rPr lang="es-ES" altLang="es-MX" sz="2400" dirty="0">
                <a:solidFill>
                  <a:schemeClr val="tx1">
                    <a:lumMod val="85000"/>
                    <a:lumOff val="15000"/>
                  </a:schemeClr>
                </a:solidFill>
                <a:latin typeface="Microsoft JhengHei" panose="020B0604030504040204" pitchFamily="34" charset="-120"/>
                <a:ea typeface="Microsoft JhengHei" panose="020B0604030504040204" pitchFamily="34" charset="-120"/>
              </a:rPr>
            </a:br>
            <a:r>
              <a:rPr lang="es-ES" altLang="es-MX" sz="2400" dirty="0">
                <a:solidFill>
                  <a:schemeClr val="tx1">
                    <a:lumMod val="85000"/>
                    <a:lumOff val="15000"/>
                  </a:schemeClr>
                </a:solidFill>
                <a:latin typeface="Microsoft JhengHei" panose="020B0604030504040204" pitchFamily="34" charset="-120"/>
                <a:ea typeface="Microsoft JhengHei" panose="020B0604030504040204" pitchFamily="34" charset="-120"/>
              </a:rPr>
              <a:t>Teoría </a:t>
            </a:r>
            <a:r>
              <a:rPr lang="es-ES" altLang="es-MX" sz="2400" b="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de orbital molecular </a:t>
            </a:r>
            <a:endParaRPr lang="es-MX" altLang="es-MX" sz="24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9374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789040"/>
            <a:ext cx="8165139"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Subtítulo"/>
          <p:cNvSpPr>
            <a:spLocks noGrp="1"/>
          </p:cNvSpPr>
          <p:nvPr>
            <p:ph type="subTitle" idx="1"/>
          </p:nvPr>
        </p:nvSpPr>
        <p:spPr>
          <a:xfrm>
            <a:off x="467544" y="548680"/>
            <a:ext cx="4082569" cy="2329550"/>
          </a:xfrm>
        </p:spPr>
        <p:txBody>
          <a:bodyPr>
            <a:noAutofit/>
          </a:bodyPr>
          <a:lstStyle/>
          <a:p>
            <a:r>
              <a:rPr lang="es-ES" sz="28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Ejercicio: </a:t>
            </a:r>
          </a:p>
          <a:p>
            <a:r>
              <a:rPr lang="es-ES" sz="28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Identifica los pares </a:t>
            </a:r>
            <a:r>
              <a:rPr lang="es-ES" sz="2800" dirty="0" err="1" smtClean="0">
                <a:solidFill>
                  <a:schemeClr val="tx1">
                    <a:lumMod val="75000"/>
                    <a:lumOff val="25000"/>
                  </a:schemeClr>
                </a:solidFill>
                <a:latin typeface="Microsoft JhengHei" panose="020B0604030504040204" pitchFamily="34" charset="-120"/>
                <a:ea typeface="Microsoft JhengHei" panose="020B0604030504040204" pitchFamily="34" charset="-120"/>
              </a:rPr>
              <a:t>enlazantes</a:t>
            </a:r>
            <a:r>
              <a:rPr lang="es-ES" sz="28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 y los pares solitarios en las moléculas de cloro, etano, etileno y acetileno</a:t>
            </a:r>
            <a:endParaRPr lang="es-MX" sz="2800" dirty="0">
              <a:solidFill>
                <a:schemeClr val="tx1">
                  <a:lumMod val="75000"/>
                  <a:lumOff val="2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617244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1" y="620688"/>
            <a:ext cx="8271495" cy="536103"/>
          </a:xfrm>
        </p:spPr>
        <p:txBody>
          <a:bodyPr>
            <a:normAutofit fontScale="90000"/>
          </a:bodyPr>
          <a:lstStyle/>
          <a:p>
            <a:r>
              <a:rPr lang="es-ES" dirty="0" smtClean="0">
                <a:solidFill>
                  <a:srgbClr val="002060"/>
                </a:solidFill>
                <a:effectLst/>
              </a:rPr>
              <a:t>Fórmulas de punto o de Lewis </a:t>
            </a:r>
            <a:endParaRPr lang="es-MX" dirty="0">
              <a:solidFill>
                <a:srgbClr val="002060"/>
              </a:solidFill>
              <a:effectLst/>
            </a:endParaRPr>
          </a:p>
        </p:txBody>
      </p:sp>
      <p:sp>
        <p:nvSpPr>
          <p:cNvPr id="3" name="2 Marcador de contenido"/>
          <p:cNvSpPr>
            <a:spLocks noGrp="1"/>
          </p:cNvSpPr>
          <p:nvPr>
            <p:ph idx="1"/>
          </p:nvPr>
        </p:nvSpPr>
        <p:spPr>
          <a:xfrm>
            <a:off x="539552" y="1196752"/>
            <a:ext cx="8136904" cy="2520280"/>
          </a:xfrm>
        </p:spPr>
        <p:txBody>
          <a:bodyPr>
            <a:normAutofit/>
          </a:bodyPr>
          <a:lstStyle/>
          <a:p>
            <a:pPr marL="137160" indent="0">
              <a:buNone/>
            </a:pPr>
            <a:r>
              <a:rPr lang="es-ES" sz="2400" dirty="0" smtClean="0">
                <a:solidFill>
                  <a:srgbClr val="002060"/>
                </a:solidFill>
                <a:latin typeface="Microsoft JhengHei" panose="020B0604030504040204" pitchFamily="34" charset="-120"/>
                <a:ea typeface="Microsoft JhengHei" panose="020B0604030504040204" pitchFamily="34" charset="-120"/>
              </a:rPr>
              <a:t>Las fórmulas de Lewis son un método conveniente para seguirles la pista a los electrones que participan en los enlaces.</a:t>
            </a:r>
          </a:p>
          <a:p>
            <a:pPr marL="137160" indent="0">
              <a:buNone/>
            </a:pPr>
            <a:r>
              <a:rPr lang="es-ES" sz="2400" dirty="0" smtClean="0">
                <a:solidFill>
                  <a:srgbClr val="002060"/>
                </a:solidFill>
                <a:latin typeface="Microsoft JhengHei" panose="020B0604030504040204" pitchFamily="34" charset="-120"/>
                <a:ea typeface="Microsoft JhengHei" panose="020B0604030504040204" pitchFamily="34" charset="-120"/>
              </a:rPr>
              <a:t>A los electrones del último nivel energético ocupado se les denomina electrones de valencia.</a:t>
            </a:r>
            <a:endParaRPr lang="es-MX" sz="2400" dirty="0">
              <a:solidFill>
                <a:srgbClr val="002060"/>
              </a:solidFill>
              <a:latin typeface="Microsoft JhengHei" panose="020B0604030504040204" pitchFamily="34" charset="-120"/>
              <a:ea typeface="Microsoft JhengHei" panose="020B0604030504040204" pitchFamily="34" charset="-120"/>
            </a:endParaRPr>
          </a:p>
        </p:txBody>
      </p:sp>
      <p:pic>
        <p:nvPicPr>
          <p:cNvPr id="4" name="Picture 4" descr="http://cmapspublic2.ihmc.us/rid=1N9X9MS5H-2586YF3-1Z08/Fluoruro%20de%20liti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6880" y="3284984"/>
            <a:ext cx="7056784" cy="241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8419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692696"/>
            <a:ext cx="7344816" cy="5400600"/>
          </a:xfrm>
        </p:spPr>
        <p:txBody>
          <a:bodyPr>
            <a:normAutofit/>
          </a:bodyPr>
          <a:lstStyle/>
          <a:p>
            <a:pPr marL="0" indent="0">
              <a:buNone/>
            </a:pPr>
            <a:r>
              <a:rPr lang="es-ES" sz="2400" dirty="0">
                <a:solidFill>
                  <a:schemeClr val="tx1">
                    <a:lumMod val="75000"/>
                    <a:lumOff val="25000"/>
                  </a:schemeClr>
                </a:solidFill>
                <a:latin typeface="Microsoft JhengHei" panose="020B0604030504040204" pitchFamily="34" charset="-120"/>
                <a:ea typeface="Microsoft JhengHei" panose="020B0604030504040204" pitchFamily="34" charset="-120"/>
              </a:rPr>
              <a:t>Requisitos fundamentales para </a:t>
            </a:r>
            <a:r>
              <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elaborar estructuras </a:t>
            </a:r>
            <a:r>
              <a:rPr lang="es-ES" sz="2400" dirty="0">
                <a:solidFill>
                  <a:schemeClr val="tx1">
                    <a:lumMod val="75000"/>
                    <a:lumOff val="25000"/>
                  </a:schemeClr>
                </a:solidFill>
                <a:latin typeface="Microsoft JhengHei" panose="020B0604030504040204" pitchFamily="34" charset="-120"/>
                <a:ea typeface="Microsoft JhengHei" panose="020B0604030504040204" pitchFamily="34" charset="-120"/>
              </a:rPr>
              <a:t>de </a:t>
            </a:r>
            <a:r>
              <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Lewis</a:t>
            </a:r>
          </a:p>
          <a:p>
            <a:pPr marL="0" indent="0">
              <a:buNone/>
            </a:pPr>
            <a:endPar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endParaRPr>
          </a:p>
          <a:p>
            <a:pPr marL="0" indent="0">
              <a:buNone/>
            </a:pPr>
            <a:r>
              <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Todos los electrones de valencia de los átomos de una estructura deben aparecer en ella.</a:t>
            </a:r>
          </a:p>
          <a:p>
            <a:pPr marL="457200" indent="-457200">
              <a:buClr>
                <a:schemeClr val="tx2">
                  <a:lumMod val="75000"/>
                </a:schemeClr>
              </a:buClr>
              <a:buSzPct val="77000"/>
              <a:buFont typeface="+mj-lt"/>
              <a:buAutoNum type="arabicPeriod"/>
            </a:pPr>
            <a:r>
              <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Generalmente todos los electrones de una estructura de Lewis están apareados.</a:t>
            </a:r>
          </a:p>
          <a:p>
            <a:pPr marL="457200" indent="-457200">
              <a:buClr>
                <a:schemeClr val="tx2">
                  <a:lumMod val="75000"/>
                </a:schemeClr>
              </a:buClr>
              <a:buSzPct val="77000"/>
              <a:buFont typeface="+mj-lt"/>
              <a:buAutoNum type="arabicPeriod"/>
            </a:pPr>
            <a:r>
              <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Generalmente cada átomo consigue ocho electrones en su capa externa.</a:t>
            </a:r>
          </a:p>
          <a:p>
            <a:pPr marL="457200" indent="-457200">
              <a:buClr>
                <a:schemeClr val="tx2">
                  <a:lumMod val="75000"/>
                </a:schemeClr>
              </a:buClr>
              <a:buSzPct val="77000"/>
              <a:buFont typeface="+mj-lt"/>
              <a:buAutoNum type="arabicPeriod"/>
            </a:pPr>
            <a:r>
              <a:rPr lang="es-ES" sz="2400" dirty="0" smtClean="0">
                <a:solidFill>
                  <a:schemeClr val="tx1">
                    <a:lumMod val="75000"/>
                    <a:lumOff val="25000"/>
                  </a:schemeClr>
                </a:solidFill>
                <a:latin typeface="Microsoft JhengHei" panose="020B0604030504040204" pitchFamily="34" charset="-120"/>
                <a:ea typeface="Microsoft JhengHei" panose="020B0604030504040204" pitchFamily="34" charset="-120"/>
              </a:rPr>
              <a:t>Algunas veces son necesarios enlaces covalentes múltiples. Los átomos de: C, N, O, P y S, son los que más fácilmente forman enlaces covalentes múltiples. </a:t>
            </a:r>
          </a:p>
        </p:txBody>
      </p:sp>
    </p:spTree>
    <p:extLst>
      <p:ext uri="{BB962C8B-B14F-4D97-AF65-F5344CB8AC3E}">
        <p14:creationId xmlns:p14="http://schemas.microsoft.com/office/powerpoint/2010/main" val="25797955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3935735" cy="752128"/>
          </a:xfrm>
        </p:spPr>
        <p:txBody>
          <a:bodyPr>
            <a:normAutofit/>
          </a:bodyPr>
          <a:lstStyle/>
          <a:p>
            <a:r>
              <a:rPr lang="es-ES" sz="3600" dirty="0" smtClean="0">
                <a:solidFill>
                  <a:schemeClr val="tx2">
                    <a:lumMod val="75000"/>
                  </a:schemeClr>
                </a:solidFill>
                <a:effectLst/>
                <a:latin typeface="Microsoft JhengHei" panose="020B0604030504040204" pitchFamily="34" charset="-120"/>
                <a:ea typeface="Microsoft JhengHei" panose="020B0604030504040204" pitchFamily="34" charset="-120"/>
              </a:rPr>
              <a:t>Estrategia</a:t>
            </a:r>
            <a:r>
              <a:rPr lang="es-ES" sz="3600" dirty="0" smtClean="0">
                <a:solidFill>
                  <a:schemeClr val="tx2">
                    <a:lumMod val="75000"/>
                  </a:schemeClr>
                </a:solidFill>
                <a:latin typeface="Microsoft JhengHei" panose="020B0604030504040204" pitchFamily="34" charset="-120"/>
                <a:ea typeface="Microsoft JhengHei" panose="020B0604030504040204" pitchFamily="34" charset="-120"/>
              </a:rPr>
              <a:t>:</a:t>
            </a:r>
            <a:endParaRPr lang="es-MX" sz="3600"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971600" y="1556792"/>
            <a:ext cx="6777317" cy="4491861"/>
          </a:xfrm>
        </p:spPr>
        <p:txBody>
          <a:bodyPr>
            <a:normAutofit fontScale="85000" lnSpcReduction="20000"/>
          </a:bodyPr>
          <a:lstStyle/>
          <a:p>
            <a:pPr>
              <a:buClr>
                <a:schemeClr val="tx2">
                  <a:lumMod val="75000"/>
                </a:schemeClr>
              </a:buClr>
              <a:buFont typeface="Wingdings" panose="05000000000000000000" pitchFamily="2" charset="2"/>
              <a:buChar char="v"/>
            </a:pPr>
            <a:r>
              <a:rPr lang="es-ES" sz="2800" dirty="0" smtClean="0">
                <a:solidFill>
                  <a:srgbClr val="3C2C2E"/>
                </a:solidFill>
                <a:latin typeface="Microsoft JhengHei" panose="020B0604030504040204" pitchFamily="34" charset="-120"/>
                <a:ea typeface="Microsoft JhengHei" panose="020B0604030504040204" pitchFamily="34" charset="-120"/>
              </a:rPr>
              <a:t>Determina el número total de electrones de valencia.</a:t>
            </a:r>
          </a:p>
          <a:p>
            <a:pPr>
              <a:buClr>
                <a:schemeClr val="tx2">
                  <a:lumMod val="75000"/>
                </a:schemeClr>
              </a:buClr>
              <a:buFont typeface="Wingdings" panose="05000000000000000000" pitchFamily="2" charset="2"/>
              <a:buChar char="v"/>
            </a:pPr>
            <a:r>
              <a:rPr lang="es-ES" sz="2800" dirty="0" smtClean="0">
                <a:solidFill>
                  <a:srgbClr val="3C2C2E"/>
                </a:solidFill>
                <a:latin typeface="Microsoft JhengHei" panose="020B0604030504040204" pitchFamily="34" charset="-120"/>
                <a:ea typeface="Microsoft JhengHei" panose="020B0604030504040204" pitchFamily="34" charset="-120"/>
              </a:rPr>
              <a:t>Identifica átomo o átomos centrales y terminales (los </a:t>
            </a:r>
            <a:r>
              <a:rPr lang="es-ES" sz="2800" dirty="0">
                <a:solidFill>
                  <a:srgbClr val="3C2C2E"/>
                </a:solidFill>
                <a:latin typeface="Microsoft JhengHei" panose="020B0604030504040204" pitchFamily="34" charset="-120"/>
                <a:ea typeface="Microsoft JhengHei" panose="020B0604030504040204" pitchFamily="34" charset="-120"/>
              </a:rPr>
              <a:t>átomos de hidrógeno siempre son </a:t>
            </a:r>
            <a:r>
              <a:rPr lang="es-ES" sz="2800" dirty="0" smtClean="0">
                <a:solidFill>
                  <a:srgbClr val="3C2C2E"/>
                </a:solidFill>
                <a:latin typeface="Microsoft JhengHei" panose="020B0604030504040204" pitchFamily="34" charset="-120"/>
                <a:ea typeface="Microsoft JhengHei" panose="020B0604030504040204" pitchFamily="34" charset="-120"/>
              </a:rPr>
              <a:t>terminales, los </a:t>
            </a:r>
            <a:r>
              <a:rPr lang="es-ES" sz="2800" dirty="0">
                <a:solidFill>
                  <a:srgbClr val="3C2C2E"/>
                </a:solidFill>
                <a:latin typeface="Microsoft JhengHei" panose="020B0604030504040204" pitchFamily="34" charset="-120"/>
                <a:ea typeface="Microsoft JhengHei" panose="020B0604030504040204" pitchFamily="34" charset="-120"/>
              </a:rPr>
              <a:t>átomos centrales suelen ser los de menor </a:t>
            </a:r>
            <a:r>
              <a:rPr lang="es-ES" sz="2800" dirty="0" smtClean="0">
                <a:solidFill>
                  <a:srgbClr val="3C2C2E"/>
                </a:solidFill>
                <a:latin typeface="Microsoft JhengHei" panose="020B0604030504040204" pitchFamily="34" charset="-120"/>
                <a:ea typeface="Microsoft JhengHei" panose="020B0604030504040204" pitchFamily="34" charset="-120"/>
              </a:rPr>
              <a:t>electronegatividad; los </a:t>
            </a:r>
            <a:r>
              <a:rPr lang="es-ES" sz="2800" dirty="0">
                <a:solidFill>
                  <a:srgbClr val="3C2C2E"/>
                </a:solidFill>
                <a:latin typeface="Microsoft JhengHei" panose="020B0604030504040204" pitchFamily="34" charset="-120"/>
                <a:ea typeface="Microsoft JhengHei" panose="020B0604030504040204" pitchFamily="34" charset="-120"/>
              </a:rPr>
              <a:t>átomos de carbono son en la mayoría de los casos átomos </a:t>
            </a:r>
            <a:r>
              <a:rPr lang="es-ES" sz="2800" dirty="0" smtClean="0">
                <a:solidFill>
                  <a:srgbClr val="3C2C2E"/>
                </a:solidFill>
                <a:latin typeface="Microsoft JhengHei" panose="020B0604030504040204" pitchFamily="34" charset="-120"/>
                <a:ea typeface="Microsoft JhengHei" panose="020B0604030504040204" pitchFamily="34" charset="-120"/>
              </a:rPr>
              <a:t>centrales).</a:t>
            </a:r>
            <a:endParaRPr lang="es-ES" sz="2800" dirty="0">
              <a:solidFill>
                <a:srgbClr val="3C2C2E"/>
              </a:solidFill>
              <a:latin typeface="Microsoft JhengHei" panose="020B0604030504040204" pitchFamily="34" charset="-120"/>
              <a:ea typeface="Microsoft JhengHei" panose="020B0604030504040204" pitchFamily="34" charset="-120"/>
            </a:endParaRPr>
          </a:p>
          <a:p>
            <a:pPr>
              <a:buClr>
                <a:schemeClr val="tx2">
                  <a:lumMod val="75000"/>
                </a:schemeClr>
              </a:buClr>
              <a:buFont typeface="Wingdings" panose="05000000000000000000" pitchFamily="2" charset="2"/>
              <a:buChar char="v"/>
            </a:pPr>
            <a:r>
              <a:rPr lang="es-ES" sz="2800" dirty="0" smtClean="0">
                <a:solidFill>
                  <a:srgbClr val="3C2C2E"/>
                </a:solidFill>
                <a:latin typeface="Microsoft JhengHei" panose="020B0604030504040204" pitchFamily="34" charset="-120"/>
                <a:ea typeface="Microsoft JhengHei" panose="020B0604030504040204" pitchFamily="34" charset="-120"/>
              </a:rPr>
              <a:t>Escribe un esqueleto estructural adecuado y une los átomos con enlaces covalentes simples.</a:t>
            </a:r>
          </a:p>
          <a:p>
            <a:pPr>
              <a:buClr>
                <a:schemeClr val="tx2">
                  <a:lumMod val="75000"/>
                </a:schemeClr>
              </a:buClr>
              <a:buFont typeface="Wingdings" panose="05000000000000000000" pitchFamily="2" charset="2"/>
              <a:buChar char="v"/>
            </a:pPr>
            <a:r>
              <a:rPr lang="es-ES" sz="2800" dirty="0" smtClean="0">
                <a:solidFill>
                  <a:srgbClr val="3C2C2E"/>
                </a:solidFill>
                <a:latin typeface="Microsoft JhengHei" panose="020B0604030504040204" pitchFamily="34" charset="-120"/>
                <a:ea typeface="Microsoft JhengHei" panose="020B0604030504040204" pitchFamily="34" charset="-120"/>
              </a:rPr>
              <a:t>Resta los electrones de enlace del total</a:t>
            </a:r>
          </a:p>
        </p:txBody>
      </p:sp>
    </p:spTree>
    <p:extLst>
      <p:ext uri="{BB962C8B-B14F-4D97-AF65-F5344CB8AC3E}">
        <p14:creationId xmlns:p14="http://schemas.microsoft.com/office/powerpoint/2010/main" val="5185667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39552" y="476671"/>
            <a:ext cx="3456384" cy="504057"/>
          </a:xfrm>
        </p:spPr>
        <p:txBody>
          <a:bodyPr>
            <a:normAutofit fontScale="90000"/>
          </a:bodyPr>
          <a:lstStyle/>
          <a:p>
            <a:r>
              <a:rPr lang="es-ES" dirty="0" smtClean="0">
                <a:solidFill>
                  <a:schemeClr val="tx2">
                    <a:lumMod val="75000"/>
                  </a:schemeClr>
                </a:solidFill>
                <a:effectLst/>
                <a:latin typeface="Microsoft JhengHei" panose="020B0604030504040204" pitchFamily="34" charset="-120"/>
                <a:ea typeface="Microsoft JhengHei" panose="020B0604030504040204" pitchFamily="34" charset="-120"/>
              </a:rPr>
              <a:t>Estrategia</a:t>
            </a:r>
            <a:r>
              <a:rPr lang="es-ES" dirty="0" smtClean="0">
                <a:solidFill>
                  <a:schemeClr val="tx2">
                    <a:lumMod val="75000"/>
                  </a:schemeClr>
                </a:solidFill>
                <a:latin typeface="Microsoft JhengHei" panose="020B0604030504040204" pitchFamily="34" charset="-120"/>
                <a:ea typeface="Microsoft JhengHei" panose="020B0604030504040204" pitchFamily="34" charset="-120"/>
              </a:rPr>
              <a:t>:</a:t>
            </a:r>
            <a:endParaRPr lang="es-MX"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467544" y="1298448"/>
            <a:ext cx="8176422" cy="5130948"/>
          </a:xfrm>
        </p:spPr>
        <p:txBody>
          <a:bodyPr>
            <a:normAutofit/>
          </a:bodyPr>
          <a:lstStyle/>
          <a:p>
            <a:pPr>
              <a:buFont typeface="Wingdings" panose="05000000000000000000" pitchFamily="2" charset="2"/>
              <a:buChar char="v"/>
            </a:pPr>
            <a:r>
              <a:rPr lang="es-ES" sz="2600" dirty="0" smtClean="0">
                <a:solidFill>
                  <a:schemeClr val="tx2">
                    <a:lumMod val="75000"/>
                  </a:schemeClr>
                </a:solidFill>
                <a:latin typeface="Microsoft JhengHei" panose="020B0604030504040204" pitchFamily="34" charset="-120"/>
                <a:ea typeface="Microsoft JhengHei" panose="020B0604030504040204" pitchFamily="34" charset="-120"/>
              </a:rPr>
              <a:t>Con los electrones de valencia restantes completa primero los octetos de los átomos terminales y después en la medida de lo posible los centrales. Si los electrones de valencia existentes son justo los necesarios para completar los octetos de todos los átomos, es una estructura satisfactoria.</a:t>
            </a:r>
          </a:p>
          <a:p>
            <a:pPr>
              <a:buFont typeface="Wingdings" panose="05000000000000000000" pitchFamily="2" charset="2"/>
              <a:buChar char="v"/>
            </a:pPr>
            <a:r>
              <a:rPr lang="es-ES" sz="2600" dirty="0" smtClean="0">
                <a:solidFill>
                  <a:schemeClr val="tx2">
                    <a:lumMod val="75000"/>
                  </a:schemeClr>
                </a:solidFill>
                <a:latin typeface="Microsoft JhengHei" panose="020B0604030504040204" pitchFamily="34" charset="-120"/>
                <a:ea typeface="Microsoft JhengHei" panose="020B0604030504040204" pitchFamily="34" charset="-120"/>
              </a:rPr>
              <a:t>Si no fuera el caso y faltara un octeto a uno o más átomos centrales, desplaza electrones de pares solitarios de los átomos terminales formando enlaces covalentes múltiples con los átomos centrales.</a:t>
            </a:r>
          </a:p>
        </p:txBody>
      </p:sp>
    </p:spTree>
    <p:extLst>
      <p:ext uri="{BB962C8B-B14F-4D97-AF65-F5344CB8AC3E}">
        <p14:creationId xmlns:p14="http://schemas.microsoft.com/office/powerpoint/2010/main" val="14182366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692696"/>
            <a:ext cx="7560840" cy="5112568"/>
          </a:xfrm>
        </p:spPr>
        <p:txBody>
          <a:bodyPr>
            <a:noAutofit/>
          </a:bodyPr>
          <a:lstStyle/>
          <a:p>
            <a:pPr marL="514350" indent="-514350">
              <a:buNone/>
            </a:pP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	Ejercicios: Escribe estructuras de Lewis para: </a:t>
            </a:r>
          </a:p>
          <a:p>
            <a:pPr marL="0" indent="0">
              <a:buNone/>
            </a:pP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endParaRPr lang="es-ES" sz="32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marL="0" indent="0">
              <a:buNone/>
            </a:pP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Amoniaco; Br</a:t>
            </a:r>
            <a:r>
              <a:rPr lang="es-ES" sz="32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err="1" smtClean="0">
                <a:solidFill>
                  <a:schemeClr val="tx2">
                    <a:lumMod val="75000"/>
                  </a:schemeClr>
                </a:solidFill>
                <a:latin typeface="Microsoft JhengHei" panose="020B0604030504040204" pitchFamily="34" charset="-120"/>
                <a:ea typeface="Microsoft JhengHei" panose="020B0604030504040204" pitchFamily="34" charset="-120"/>
              </a:rPr>
              <a:t>HClO</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  N</a:t>
            </a:r>
            <a:r>
              <a:rPr lang="es-ES" sz="32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 O</a:t>
            </a:r>
            <a:r>
              <a:rPr lang="es-ES" sz="32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 </a:t>
            </a:r>
            <a:r>
              <a:rPr lang="es-MX" sz="3200" dirty="0" smtClean="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endParaRPr lang="es-ES" sz="32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marL="0" indent="0">
              <a:buNone/>
            </a:pP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a:t>
            </a:r>
            <a:r>
              <a:rPr lang="es-ES" sz="3200" dirty="0">
                <a:solidFill>
                  <a:schemeClr val="tx2">
                    <a:lumMod val="75000"/>
                  </a:schemeClr>
                </a:solidFill>
                <a:latin typeface="Microsoft JhengHei" panose="020B0604030504040204" pitchFamily="34" charset="-120"/>
                <a:ea typeface="Microsoft JhengHei" panose="020B0604030504040204" pitchFamily="34" charset="-120"/>
              </a:rPr>
              <a:t>NH</a:t>
            </a:r>
            <a:r>
              <a:rPr lang="es-ES" sz="3200" baseline="-25000" dirty="0">
                <a:solidFill>
                  <a:schemeClr val="tx2">
                    <a:lumMod val="75000"/>
                  </a:schemeClr>
                </a:solidFill>
                <a:latin typeface="Microsoft JhengHei" panose="020B0604030504040204" pitchFamily="34" charset="-120"/>
                <a:ea typeface="Microsoft JhengHei" panose="020B0604030504040204" pitchFamily="34" charset="-120"/>
              </a:rPr>
              <a:t>4</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a:t>
            </a:r>
            <a:r>
              <a:rPr lang="es-ES" sz="3200" baseline="30000" dirty="0" smtClean="0">
                <a:solidFill>
                  <a:schemeClr val="tx2">
                    <a:lumMod val="75000"/>
                  </a:schemeClr>
                </a:solidFill>
                <a:latin typeface="Microsoft JhengHei" panose="020B0604030504040204" pitchFamily="34" charset="-120"/>
                <a:ea typeface="Microsoft JhengHei" panose="020B0604030504040204" pitchFamily="34" charset="-120"/>
              </a:rPr>
              <a:t>+</a:t>
            </a:r>
            <a:r>
              <a:rPr lang="es-MX" sz="3200" dirty="0" smtClean="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CS</a:t>
            </a:r>
            <a:r>
              <a:rPr lang="es-ES" sz="32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HCN</a:t>
            </a: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COCl</a:t>
            </a:r>
            <a:r>
              <a:rPr lang="es-ES" sz="32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 </a:t>
            </a:r>
          </a:p>
          <a:p>
            <a:pPr marL="0" indent="0">
              <a:buNone/>
            </a:pP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endParaRPr lang="es-ES" sz="32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marL="0" indent="0">
              <a:buNone/>
            </a:pPr>
            <a:r>
              <a:rPr lang="es-ES" sz="32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3200" dirty="0" smtClean="0">
                <a:solidFill>
                  <a:schemeClr val="tx2">
                    <a:lumMod val="75000"/>
                  </a:schemeClr>
                </a:solidFill>
                <a:latin typeface="Microsoft JhengHei" panose="020B0604030504040204" pitchFamily="34" charset="-120"/>
                <a:ea typeface="Microsoft JhengHei" panose="020B0604030504040204" pitchFamily="34" charset="-120"/>
              </a:rPr>
              <a:t>HCOOH 		</a:t>
            </a:r>
            <a:endParaRPr lang="es-MX" sz="3200" dirty="0">
              <a:solidFill>
                <a:schemeClr val="tx2">
                  <a:lumMod val="7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2409033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36096" y="476672"/>
            <a:ext cx="3240361" cy="850777"/>
          </a:xfrm>
        </p:spPr>
        <p:txBody>
          <a:bodyPr>
            <a:normAutofit/>
          </a:bodyPr>
          <a:lstStyle/>
          <a:p>
            <a:r>
              <a:rPr lang="es-ES" sz="3600" dirty="0" smtClean="0">
                <a:solidFill>
                  <a:schemeClr val="tx2">
                    <a:lumMod val="75000"/>
                  </a:schemeClr>
                </a:solidFill>
                <a:latin typeface="Microsoft JhengHei" panose="020B0604030504040204" pitchFamily="34" charset="-120"/>
                <a:ea typeface="Microsoft JhengHei" panose="020B0604030504040204" pitchFamily="34" charset="-120"/>
              </a:rPr>
              <a:t>Más ejercicios</a:t>
            </a:r>
            <a:endParaRPr lang="es-MX" sz="3600"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1259633" y="1844824"/>
            <a:ext cx="6408712" cy="4073664"/>
          </a:xfrm>
        </p:spPr>
        <p:txBody>
          <a:bodyPr>
            <a:normAutofit/>
          </a:bodyPr>
          <a:lstStyle/>
          <a:p>
            <a:pPr>
              <a:buFont typeface="Wingdings 2" panose="05020102010507070707" pitchFamily="18" charset="2"/>
              <a:buChar char="ù"/>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Manchas comunes como las de chocolate y otros alimentos grasosos, pueden eliminarse con disolventes de lavado en seco como el </a:t>
            </a:r>
            <a:r>
              <a:rPr lang="es-ES" sz="2800" dirty="0" err="1" smtClean="0">
                <a:solidFill>
                  <a:schemeClr val="tx2">
                    <a:lumMod val="75000"/>
                  </a:schemeClr>
                </a:solidFill>
                <a:latin typeface="Microsoft JhengHei" panose="020B0604030504040204" pitchFamily="34" charset="-120"/>
                <a:ea typeface="Microsoft JhengHei" panose="020B0604030504040204" pitchFamily="34" charset="-120"/>
              </a:rPr>
              <a:t>tetracloroetileno</a:t>
            </a: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C</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Cl</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4</a:t>
            </a: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escribe  una fórmula de Lewis aceptable</a:t>
            </a:r>
          </a:p>
        </p:txBody>
      </p:sp>
    </p:spTree>
    <p:extLst>
      <p:ext uri="{BB962C8B-B14F-4D97-AF65-F5344CB8AC3E}">
        <p14:creationId xmlns:p14="http://schemas.microsoft.com/office/powerpoint/2010/main" val="2154105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36096" y="476672"/>
            <a:ext cx="3240361" cy="850777"/>
          </a:xfrm>
        </p:spPr>
        <p:txBody>
          <a:bodyPr>
            <a:normAutofit/>
          </a:bodyPr>
          <a:lstStyle/>
          <a:p>
            <a:r>
              <a:rPr lang="es-ES" sz="3600" dirty="0" smtClean="0">
                <a:solidFill>
                  <a:schemeClr val="tx2">
                    <a:lumMod val="75000"/>
                  </a:schemeClr>
                </a:solidFill>
                <a:latin typeface="Microsoft JhengHei" panose="020B0604030504040204" pitchFamily="34" charset="-120"/>
                <a:ea typeface="Microsoft JhengHei" panose="020B0604030504040204" pitchFamily="34" charset="-120"/>
              </a:rPr>
              <a:t>Más ejercicios</a:t>
            </a:r>
            <a:endParaRPr lang="es-MX" sz="3600"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827585" y="1340768"/>
            <a:ext cx="7128792" cy="4577720"/>
          </a:xfrm>
        </p:spPr>
        <p:txBody>
          <a:bodyPr>
            <a:normAutofit/>
          </a:bodyPr>
          <a:lstStyle/>
          <a:p>
            <a:pPr>
              <a:buFont typeface="Wingdings 2" panose="05020102010507070707" pitchFamily="18" charset="2"/>
              <a:buChar char="ù"/>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Escribe la fórmula de Lewis de las seis estructuras resonantes del ion sulfato</a:t>
            </a:r>
          </a:p>
          <a:p>
            <a:pPr marL="68580" indent="0">
              <a:buNone/>
            </a:pPr>
            <a:endParaRPr lang="es-ES" sz="28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a:buFont typeface="Wingdings 2" panose="05020102010507070707" pitchFamily="18" charset="2"/>
              <a:buChar char="ù"/>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Escribe la fórmula </a:t>
            </a:r>
            <a:r>
              <a:rPr lang="es-ES" sz="2800" dirty="0">
                <a:solidFill>
                  <a:schemeClr val="tx2">
                    <a:lumMod val="75000"/>
                  </a:schemeClr>
                </a:solidFill>
                <a:latin typeface="Microsoft JhengHei" panose="020B0604030504040204" pitchFamily="34" charset="-120"/>
                <a:ea typeface="Microsoft JhengHei" panose="020B0604030504040204" pitchFamily="34" charset="-120"/>
              </a:rPr>
              <a:t>de Lewis </a:t>
            </a: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para: SCN o SNC, ¿son ejemplos de estructuras resonantes? Justifica tu respuesta</a:t>
            </a:r>
          </a:p>
        </p:txBody>
      </p:sp>
    </p:spTree>
    <p:extLst>
      <p:ext uri="{BB962C8B-B14F-4D97-AF65-F5344CB8AC3E}">
        <p14:creationId xmlns:p14="http://schemas.microsoft.com/office/powerpoint/2010/main" val="28773903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2450" y="5399791"/>
            <a:ext cx="7305698" cy="693506"/>
          </a:xfrm>
        </p:spPr>
        <p:txBody>
          <a:bodyPr>
            <a:normAutofit fontScale="90000"/>
          </a:bodyPr>
          <a:lstStyle/>
          <a:p>
            <a:r>
              <a:rPr lang="es-ES" dirty="0" smtClean="0">
                <a:solidFill>
                  <a:schemeClr val="tx2">
                    <a:lumMod val="75000"/>
                  </a:schemeClr>
                </a:solidFill>
                <a:latin typeface="Microsoft JhengHei" panose="020B0604030504040204" pitchFamily="34" charset="-120"/>
                <a:ea typeface="Microsoft JhengHei" panose="020B0604030504040204" pitchFamily="34" charset="-120"/>
              </a:rPr>
              <a:t>Enlace </a:t>
            </a:r>
            <a:r>
              <a:rPr lang="es-ES" dirty="0" err="1" smtClean="0">
                <a:solidFill>
                  <a:schemeClr val="tx2">
                    <a:lumMod val="75000"/>
                  </a:schemeClr>
                </a:solidFill>
                <a:latin typeface="Microsoft JhengHei" panose="020B0604030504040204" pitchFamily="34" charset="-120"/>
                <a:ea typeface="Microsoft JhengHei" panose="020B0604030504040204" pitchFamily="34" charset="-120"/>
              </a:rPr>
              <a:t>deslocalizado</a:t>
            </a:r>
            <a:endParaRPr lang="es-MX"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611560" y="908720"/>
            <a:ext cx="7632848" cy="4491070"/>
          </a:xfrm>
        </p:spPr>
        <p:txBody>
          <a:bodyPr>
            <a:normAutofit/>
          </a:bodyPr>
          <a:lstStyle/>
          <a:p>
            <a:pPr marL="137160" indent="0">
              <a:buNone/>
            </a:pPr>
            <a:r>
              <a:rPr lang="es-ES" sz="28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Las fórmulas de Lewis nos permiten suponer la localización de los electrones de enlace en la región entre dos átomos. Sin embargo, en algunos casos esta suposición no concuerda con los datos experimentales, por ejemplo el ozono, O</a:t>
            </a:r>
            <a:r>
              <a:rPr lang="es-ES" sz="2800" baseline="-250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3  </a:t>
            </a:r>
            <a:endParaRPr lang="es-MX" sz="2800"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a:buNone/>
            </a:pPr>
            <a:endParaRPr lang="es-ES" sz="2800" dirty="0" smtClean="0">
              <a:solidFill>
                <a:schemeClr val="tx1">
                  <a:lumMod val="85000"/>
                  <a:lumOff val="15000"/>
                </a:schemeClr>
              </a:solidFill>
            </a:endParaRPr>
          </a:p>
          <a:p>
            <a:pPr>
              <a:buNone/>
            </a:pPr>
            <a:endParaRPr lang="es-MX" sz="4000" dirty="0">
              <a:solidFill>
                <a:schemeClr val="tx1">
                  <a:lumMod val="85000"/>
                  <a:lumOff val="15000"/>
                </a:schemeClr>
              </a:solidFill>
            </a:endParaRPr>
          </a:p>
        </p:txBody>
      </p:sp>
      <p:pic>
        <p:nvPicPr>
          <p:cNvPr id="45058" name="Picture 2" descr="C:\Users\Ximena M\Pictures\ozono.gif"/>
          <p:cNvPicPr>
            <a:picLocks noChangeAspect="1" noChangeArrowheads="1"/>
          </p:cNvPicPr>
          <p:nvPr/>
        </p:nvPicPr>
        <p:blipFill>
          <a:blip r:embed="rId2"/>
          <a:srcRect/>
          <a:stretch>
            <a:fillRect/>
          </a:stretch>
        </p:blipFill>
        <p:spPr bwMode="auto">
          <a:xfrm>
            <a:off x="971600" y="3501008"/>
            <a:ext cx="6929486" cy="218510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descr="http://images.slideplayer.es/3/1100843/slides/slide_11.jpg">
            <a:hlinkClick r:id="rId2"/>
          </p:cNvPr>
          <p:cNvPicPr>
            <a:picLocks noChangeAspect="1" noChangeArrowheads="1"/>
          </p:cNvPicPr>
          <p:nvPr/>
        </p:nvPicPr>
        <p:blipFill>
          <a:blip r:embed="rId3"/>
          <a:srcRect/>
          <a:stretch>
            <a:fillRect/>
          </a:stretch>
        </p:blipFill>
        <p:spPr bwMode="auto">
          <a:xfrm>
            <a:off x="323528" y="188640"/>
            <a:ext cx="8568951" cy="642671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0" y="2420888"/>
            <a:ext cx="3600400" cy="787544"/>
          </a:xfrm>
        </p:spPr>
        <p:txBody>
          <a:bodyPr>
            <a:normAutofit/>
          </a:bodyPr>
          <a:lstStyle/>
          <a:p>
            <a:r>
              <a:rPr lang="es-ES" sz="36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Propósito:</a:t>
            </a:r>
            <a:endParaRPr lang="es-MX" sz="3600" dirty="0">
              <a:solidFill>
                <a:schemeClr val="tx1">
                  <a:lumMod val="85000"/>
                  <a:lumOff val="15000"/>
                </a:schemeClr>
              </a:solidFill>
              <a:effectLst/>
              <a:latin typeface="Microsoft JhengHei" panose="020B0604030504040204" pitchFamily="34" charset="-120"/>
              <a:ea typeface="Microsoft JhengHei" panose="020B0604030504040204" pitchFamily="34" charset="-120"/>
            </a:endParaRPr>
          </a:p>
        </p:txBody>
      </p:sp>
      <p:sp>
        <p:nvSpPr>
          <p:cNvPr id="4" name="1 Título"/>
          <p:cNvSpPr>
            <a:spLocks noGrp="1"/>
          </p:cNvSpPr>
          <p:nvPr>
            <p:ph type="subTitle" idx="1"/>
          </p:nvPr>
        </p:nvSpPr>
        <p:spPr>
          <a:xfrm>
            <a:off x="251520" y="2276872"/>
            <a:ext cx="4320480" cy="3024336"/>
          </a:xfrm>
        </p:spPr>
        <p:txBody>
          <a:bodyPr>
            <a:normAutofit/>
          </a:bodyPr>
          <a:lstStyle/>
          <a:p>
            <a:pPr algn="l" eaLnBrk="1" fontAlgn="auto" hangingPunct="1">
              <a:spcAft>
                <a:spcPts val="0"/>
              </a:spcAft>
              <a:defRPr/>
            </a:pPr>
            <a:r>
              <a:rPr lang="es-ES" altLang="es-MX" sz="280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Identificar y  clasificar los enlaces químicos como iónicos o covalentes</a:t>
            </a:r>
          </a:p>
        </p:txBody>
      </p:sp>
    </p:spTree>
    <p:extLst>
      <p:ext uri="{BB962C8B-B14F-4D97-AF65-F5344CB8AC3E}">
        <p14:creationId xmlns:p14="http://schemas.microsoft.com/office/powerpoint/2010/main" val="187628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5015855" cy="700070"/>
          </a:xfrm>
        </p:spPr>
        <p:txBody>
          <a:bodyPr>
            <a:normAutofit fontScale="90000"/>
          </a:bodyPr>
          <a:lstStyle/>
          <a:p>
            <a:r>
              <a:rPr lang="es-ES" dirty="0" smtClean="0">
                <a:solidFill>
                  <a:srgbClr val="3C2C2E"/>
                </a:solidFill>
                <a:latin typeface="Microsoft JhengHei" panose="020B0604030504040204" pitchFamily="34" charset="-120"/>
                <a:ea typeface="Microsoft JhengHei" panose="020B0604030504040204" pitchFamily="34" charset="-120"/>
              </a:rPr>
              <a:t>Carga formal</a:t>
            </a:r>
            <a:endParaRPr lang="es-MX" dirty="0">
              <a:solidFill>
                <a:srgbClr val="3C2C2E"/>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683568" y="1298448"/>
            <a:ext cx="7174580" cy="4937760"/>
          </a:xfrm>
        </p:spPr>
        <p:txBody>
          <a:bodyPr>
            <a:noAutofit/>
          </a:bodyPr>
          <a:lstStyle/>
          <a:p>
            <a:pPr>
              <a:buFont typeface="Wingdings" panose="05000000000000000000" pitchFamily="2" charset="2"/>
              <a:buChar char="ü"/>
            </a:pPr>
            <a:r>
              <a:rPr lang="es-ES" sz="2600" dirty="0" smtClean="0">
                <a:solidFill>
                  <a:srgbClr val="3C2C2E"/>
                </a:solidFill>
                <a:latin typeface="Microsoft JhengHei" panose="020B0604030504040204" pitchFamily="34" charset="-120"/>
                <a:ea typeface="Microsoft JhengHei" panose="020B0604030504040204" pitchFamily="34" charset="-120"/>
              </a:rPr>
              <a:t>Para establecer con claridad la estructura correcta de una molécula, nos podemos auxiliar determinando la carga formal.</a:t>
            </a:r>
          </a:p>
          <a:p>
            <a:pPr>
              <a:buFont typeface="Wingdings" panose="05000000000000000000" pitchFamily="2" charset="2"/>
              <a:buChar char="ü"/>
            </a:pPr>
            <a:r>
              <a:rPr lang="es-ES" sz="2600" dirty="0" smtClean="0">
                <a:solidFill>
                  <a:srgbClr val="3C2C2E"/>
                </a:solidFill>
                <a:latin typeface="Microsoft JhengHei" panose="020B0604030504040204" pitchFamily="34" charset="-120"/>
                <a:ea typeface="Microsoft JhengHei" panose="020B0604030504040204" pitchFamily="34" charset="-120"/>
              </a:rPr>
              <a:t>La carga formal (CF) es la </a:t>
            </a:r>
            <a:r>
              <a:rPr lang="es-ES" sz="2600" b="1" u="sng" dirty="0" smtClean="0">
                <a:solidFill>
                  <a:srgbClr val="3C2C2E"/>
                </a:solidFill>
                <a:latin typeface="Microsoft JhengHei" panose="020B0604030504040204" pitchFamily="34" charset="-120"/>
                <a:ea typeface="Microsoft JhengHei" panose="020B0604030504040204" pitchFamily="34" charset="-120"/>
              </a:rPr>
              <a:t>carga hipotética </a:t>
            </a:r>
            <a:r>
              <a:rPr lang="es-ES" sz="2600" dirty="0" smtClean="0">
                <a:solidFill>
                  <a:srgbClr val="3C2C2E"/>
                </a:solidFill>
                <a:latin typeface="Microsoft JhengHei" panose="020B0604030504040204" pitchFamily="34" charset="-120"/>
                <a:ea typeface="Microsoft JhengHei" panose="020B0604030504040204" pitchFamily="34" charset="-120"/>
              </a:rPr>
              <a:t>de un átomo en una molécula.</a:t>
            </a:r>
          </a:p>
          <a:p>
            <a:pPr>
              <a:buFont typeface="Wingdings" panose="05000000000000000000" pitchFamily="2" charset="2"/>
              <a:buChar char="ü"/>
            </a:pPr>
            <a:r>
              <a:rPr lang="es-ES" sz="2600" dirty="0" smtClean="0">
                <a:solidFill>
                  <a:srgbClr val="3C2C2E"/>
                </a:solidFill>
                <a:latin typeface="Microsoft JhengHei" panose="020B0604030504040204" pitchFamily="34" charset="-120"/>
                <a:ea typeface="Microsoft JhengHei" panose="020B0604030504040204" pitchFamily="34" charset="-120"/>
              </a:rPr>
              <a:t>CF = electrones de valencia del átomo libre  - ½(número de electrones en un enlace– número de electrones en un par </a:t>
            </a:r>
            <a:r>
              <a:rPr lang="es-ES" sz="2600" dirty="0">
                <a:solidFill>
                  <a:srgbClr val="3C2C2E"/>
                </a:solidFill>
                <a:latin typeface="Microsoft JhengHei" panose="020B0604030504040204" pitchFamily="34" charset="-120"/>
                <a:ea typeface="Microsoft JhengHei" panose="020B0604030504040204" pitchFamily="34" charset="-120"/>
              </a:rPr>
              <a:t>solitario) </a:t>
            </a:r>
            <a:endParaRPr lang="es-ES" sz="2600" dirty="0" smtClean="0">
              <a:solidFill>
                <a:srgbClr val="3C2C2E"/>
              </a:solidFill>
              <a:latin typeface="Microsoft JhengHei" panose="020B0604030504040204" pitchFamily="34" charset="-120"/>
              <a:ea typeface="Microsoft JhengHei" panose="020B0604030504040204" pitchFamily="34" charset="-120"/>
            </a:endParaRPr>
          </a:p>
          <a:p>
            <a:pPr>
              <a:buFont typeface="Wingdings" panose="05000000000000000000" pitchFamily="2" charset="2"/>
              <a:buChar char="ü"/>
            </a:pPr>
            <a:r>
              <a:rPr lang="es-ES" sz="2600" dirty="0" smtClean="0">
                <a:solidFill>
                  <a:srgbClr val="3C2C2E"/>
                </a:solidFill>
                <a:latin typeface="Microsoft JhengHei" panose="020B0604030504040204" pitchFamily="34" charset="-120"/>
                <a:ea typeface="Microsoft JhengHei" panose="020B0604030504040204" pitchFamily="34" charset="-120"/>
              </a:rPr>
              <a:t>Ejercicio: determina las cargas formales de las especies del ejercicio anterior.</a:t>
            </a:r>
            <a:endParaRPr lang="es-MX" sz="2600" dirty="0" smtClean="0">
              <a:solidFill>
                <a:srgbClr val="3C2C2E"/>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418898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620688"/>
            <a:ext cx="5015855" cy="700070"/>
          </a:xfrm>
        </p:spPr>
        <p:txBody>
          <a:bodyPr>
            <a:normAutofit fontScale="90000"/>
          </a:bodyPr>
          <a:lstStyle/>
          <a:p>
            <a:r>
              <a:rPr lang="es-ES" dirty="0" smtClean="0">
                <a:solidFill>
                  <a:schemeClr val="tx2">
                    <a:lumMod val="75000"/>
                  </a:schemeClr>
                </a:solidFill>
                <a:latin typeface="Microsoft JhengHei" panose="020B0604030504040204" pitchFamily="34" charset="-120"/>
                <a:ea typeface="Microsoft JhengHei" panose="020B0604030504040204" pitchFamily="34" charset="-120"/>
              </a:rPr>
              <a:t>Carga formal</a:t>
            </a:r>
            <a:endParaRPr lang="es-MX"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1043608" y="1556792"/>
            <a:ext cx="6958556" cy="3066656"/>
          </a:xfrm>
        </p:spPr>
        <p:txBody>
          <a:bodyPr>
            <a:noAutofit/>
          </a:bodyPr>
          <a:lstStyle/>
          <a:p>
            <a:pPr marL="137160" indent="0">
              <a:buNone/>
            </a:pPr>
            <a:r>
              <a:rPr lang="es-ES" sz="2600" dirty="0" smtClean="0">
                <a:solidFill>
                  <a:schemeClr val="tx2">
                    <a:lumMod val="75000"/>
                  </a:schemeClr>
                </a:solidFill>
                <a:latin typeface="Microsoft JhengHei" panose="020B0604030504040204" pitchFamily="34" charset="-120"/>
                <a:ea typeface="Microsoft JhengHei" panose="020B0604030504040204" pitchFamily="34" charset="-120"/>
              </a:rPr>
              <a:t>Ejercicio: determina las cargas formales del:</a:t>
            </a:r>
          </a:p>
          <a:p>
            <a:pPr marL="0" indent="0">
              <a:lnSpc>
                <a:spcPct val="150000"/>
              </a:lnSpc>
              <a:spcBef>
                <a:spcPts val="1200"/>
              </a:spcBef>
              <a:spcAft>
                <a:spcPts val="1200"/>
              </a:spcAft>
              <a:buNone/>
            </a:pP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Amoniaco;	</a:t>
            </a:r>
            <a:r>
              <a:rPr lang="es-ES" sz="2400" dirty="0" err="1" smtClean="0">
                <a:solidFill>
                  <a:schemeClr val="tx2">
                    <a:lumMod val="75000"/>
                  </a:schemeClr>
                </a:solidFill>
                <a:latin typeface="Microsoft JhengHei" panose="020B0604030504040204" pitchFamily="34" charset="-120"/>
                <a:ea typeface="Microsoft JhengHei" panose="020B0604030504040204" pitchFamily="34" charset="-120"/>
              </a:rPr>
              <a:t>HClO</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		etano</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	N</a:t>
            </a:r>
            <a:r>
              <a:rPr lang="es-ES" sz="24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p>
          <a:p>
            <a:pPr marL="0" indent="0">
              <a:lnSpc>
                <a:spcPct val="150000"/>
              </a:lnSpc>
              <a:spcBef>
                <a:spcPts val="1200"/>
              </a:spcBef>
              <a:spcAft>
                <a:spcPts val="1200"/>
              </a:spcAft>
              <a:buNone/>
            </a:pP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O</a:t>
            </a:r>
            <a:r>
              <a:rPr lang="es-ES" sz="24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NH</a:t>
            </a:r>
            <a:r>
              <a:rPr lang="es-ES" sz="2400" baseline="-25000" dirty="0">
                <a:solidFill>
                  <a:schemeClr val="tx2">
                    <a:lumMod val="75000"/>
                  </a:schemeClr>
                </a:solidFill>
                <a:latin typeface="Microsoft JhengHei" panose="020B0604030504040204" pitchFamily="34" charset="-120"/>
                <a:ea typeface="Microsoft JhengHei" panose="020B0604030504040204" pitchFamily="34" charset="-120"/>
              </a:rPr>
              <a:t>4</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a:t>
            </a:r>
            <a:r>
              <a:rPr lang="es-ES" sz="2400" baseline="30000" dirty="0">
                <a:solidFill>
                  <a:schemeClr val="tx2">
                    <a:lumMod val="75000"/>
                  </a:schemeClr>
                </a:solidFill>
                <a:latin typeface="Microsoft JhengHei" panose="020B0604030504040204" pitchFamily="34" charset="-120"/>
                <a:ea typeface="Microsoft JhengHei" panose="020B0604030504040204" pitchFamily="34" charset="-120"/>
              </a:rPr>
              <a:t>+</a:t>
            </a:r>
            <a:r>
              <a:rPr lang="es-MX" sz="2400" dirty="0">
                <a:solidFill>
                  <a:schemeClr val="tx2">
                    <a:lumMod val="75000"/>
                  </a:schemeClr>
                </a:solidFill>
                <a:latin typeface="Microsoft JhengHei" panose="020B0604030504040204" pitchFamily="34" charset="-120"/>
                <a:ea typeface="Microsoft JhengHei" panose="020B0604030504040204" pitchFamily="34" charset="-120"/>
              </a:rPr>
              <a:t>; </a:t>
            </a:r>
            <a:r>
              <a:rPr lang="es-MX" sz="2400" dirty="0" smtClean="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HCN</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    COCl2</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r>
              <a:rPr lang="es-ES" sz="2400" dirty="0" smtClean="0">
                <a:solidFill>
                  <a:schemeClr val="tx2">
                    <a:lumMod val="75000"/>
                  </a:schemeClr>
                </a:solidFill>
                <a:latin typeface="Microsoft JhengHei" panose="020B0604030504040204" pitchFamily="34" charset="-120"/>
                <a:ea typeface="Microsoft JhengHei" panose="020B0604030504040204" pitchFamily="34" charset="-120"/>
              </a:rPr>
              <a:t>		NO</a:t>
            </a:r>
            <a:r>
              <a:rPr lang="es-ES" sz="24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2400" baseline="30000" dirty="0">
                <a:solidFill>
                  <a:schemeClr val="tx2">
                    <a:lumMod val="75000"/>
                  </a:schemeClr>
                </a:solidFill>
                <a:latin typeface="Microsoft JhengHei" panose="020B0604030504040204" pitchFamily="34" charset="-120"/>
                <a:ea typeface="Microsoft JhengHei" panose="020B0604030504040204" pitchFamily="34" charset="-120"/>
              </a:rPr>
              <a:t>+</a:t>
            </a:r>
            <a:r>
              <a:rPr lang="es-ES" sz="2400" dirty="0">
                <a:solidFill>
                  <a:schemeClr val="tx2">
                    <a:lumMod val="75000"/>
                  </a:schemeClr>
                </a:solidFill>
                <a:latin typeface="Microsoft JhengHei" panose="020B0604030504040204" pitchFamily="34" charset="-120"/>
                <a:ea typeface="Microsoft JhengHei" panose="020B0604030504040204" pitchFamily="34" charset="-120"/>
              </a:rPr>
              <a:t> </a:t>
            </a:r>
            <a:endParaRPr lang="es-MX" sz="2400" dirty="0">
              <a:solidFill>
                <a:schemeClr val="tx2">
                  <a:lumMod val="75000"/>
                </a:schemeClr>
              </a:solidFill>
              <a:latin typeface="Microsoft JhengHei" panose="020B0604030504040204" pitchFamily="34" charset="-120"/>
              <a:ea typeface="Microsoft JhengHei" panose="020B0604030504040204" pitchFamily="34" charset="-120"/>
            </a:endParaRPr>
          </a:p>
          <a:p>
            <a:pPr>
              <a:buFont typeface="Wingdings" panose="05000000000000000000" pitchFamily="2" charset="2"/>
              <a:buChar char="ü"/>
            </a:pPr>
            <a:endParaRPr lang="es-MX" sz="2600" dirty="0" smtClean="0">
              <a:solidFill>
                <a:schemeClr val="tx2">
                  <a:lumMod val="7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0585363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136904" cy="720080"/>
          </a:xfrm>
        </p:spPr>
        <p:txBody>
          <a:bodyPr>
            <a:normAutofit/>
          </a:bodyPr>
          <a:lstStyle/>
          <a:p>
            <a:r>
              <a:rPr lang="es-ES" sz="3200" b="0" dirty="0" smtClean="0">
                <a:solidFill>
                  <a:schemeClr val="tx2">
                    <a:lumMod val="75000"/>
                  </a:schemeClr>
                </a:solidFill>
                <a:latin typeface="Microsoft JhengHei" panose="020B0604030504040204" pitchFamily="34" charset="-120"/>
                <a:ea typeface="Microsoft JhengHei" panose="020B0604030504040204" pitchFamily="34" charset="-120"/>
              </a:rPr>
              <a:t>Longitud de enlace, orden de enlace</a:t>
            </a:r>
            <a:endParaRPr lang="es-MX" sz="3200" b="0"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5" name="4 Marcador de contenido"/>
          <p:cNvSpPr>
            <a:spLocks noGrp="1"/>
          </p:cNvSpPr>
          <p:nvPr>
            <p:ph idx="1"/>
          </p:nvPr>
        </p:nvSpPr>
        <p:spPr>
          <a:xfrm>
            <a:off x="539552" y="1340768"/>
            <a:ext cx="8032976" cy="4895440"/>
          </a:xfrm>
        </p:spPr>
        <p:txBody>
          <a:bodyPr>
            <a:normAutofit/>
          </a:bodyPr>
          <a:lstStyle/>
          <a:p>
            <a:pPr marL="137160" indent="0">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La longitud de enlace es la distancia entre los núcleos que forman un enlace. Se determina experimentalmente y se encuentra reportada en la literatura. </a:t>
            </a:r>
          </a:p>
          <a:p>
            <a:pPr marL="137160" indent="0">
              <a:buNone/>
            </a:pPr>
            <a:endParaRPr lang="es-ES" sz="28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marL="137160" indent="0">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El orden de enlace, es el número de pares de electrones en un enlace. Por ejemplo: </a:t>
            </a:r>
          </a:p>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En C:C 	el orden de enlace es uno</a:t>
            </a:r>
          </a:p>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En C::C	el orden de enlace es dos </a:t>
            </a:r>
          </a:p>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En  C:::C	el orden de enlace es tres</a:t>
            </a:r>
          </a:p>
        </p:txBody>
      </p:sp>
    </p:spTree>
    <p:extLst>
      <p:ext uri="{BB962C8B-B14F-4D97-AF65-F5344CB8AC3E}">
        <p14:creationId xmlns:p14="http://schemas.microsoft.com/office/powerpoint/2010/main" val="23944077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620688"/>
            <a:ext cx="8072494" cy="1951056"/>
          </a:xfrm>
        </p:spPr>
        <p:txBody>
          <a:bodyPr>
            <a:normAutofit fontScale="92500" lnSpcReduction="10000"/>
          </a:bodyPr>
          <a:lstStyle/>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La longitud de enlace depende del orden de enlace, a medida que aumenta el orden de enlace, la fuerza de enlace aumenta y los núcleos se acercan entre sí, el resultado; la longitud de enlace disminuye.</a:t>
            </a:r>
            <a:endParaRPr lang="es-MX" sz="2800" dirty="0">
              <a:solidFill>
                <a:schemeClr val="tx2">
                  <a:lumMod val="75000"/>
                </a:schemeClr>
              </a:solidFill>
              <a:latin typeface="Microsoft JhengHei" panose="020B0604030504040204" pitchFamily="34" charset="-120"/>
              <a:ea typeface="Microsoft JhengHei" panose="020B0604030504040204" pitchFamily="34" charset="-120"/>
            </a:endParaRPr>
          </a:p>
        </p:txBody>
      </p:sp>
      <p:pic>
        <p:nvPicPr>
          <p:cNvPr id="5" name="Picture 2" descr="http://web.educastur.princast.es/proyectos/biogeo_ov/2BCH/B1_BIOQUIMICA/t11_BIOMOLECULAS/diapositivas/Diapositiva23.JPG">
            <a:hlinkClick r:id="rId2"/>
          </p:cNvPr>
          <p:cNvPicPr>
            <a:picLocks noChangeAspect="1" noChangeArrowheads="1"/>
          </p:cNvPicPr>
          <p:nvPr/>
        </p:nvPicPr>
        <p:blipFill>
          <a:blip r:embed="rId3"/>
          <a:srcRect/>
          <a:stretch>
            <a:fillRect/>
          </a:stretch>
        </p:blipFill>
        <p:spPr bwMode="auto">
          <a:xfrm>
            <a:off x="668062" y="2780928"/>
            <a:ext cx="7627990" cy="393536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Ximena M\Pictures\carbono.jpg"/>
          <p:cNvPicPr>
            <a:picLocks noChangeAspect="1" noChangeArrowheads="1"/>
          </p:cNvPicPr>
          <p:nvPr/>
        </p:nvPicPr>
        <p:blipFill>
          <a:blip r:embed="rId2"/>
          <a:srcRect/>
          <a:stretch>
            <a:fillRect/>
          </a:stretch>
        </p:blipFill>
        <p:spPr bwMode="auto">
          <a:xfrm>
            <a:off x="357158" y="714356"/>
            <a:ext cx="8209345" cy="5786478"/>
          </a:xfrm>
          <a:prstGeom prst="rect">
            <a:avLst/>
          </a:prstGeom>
          <a:noFill/>
        </p:spPr>
      </p:pic>
    </p:spTree>
    <p:extLst>
      <p:ext uri="{BB962C8B-B14F-4D97-AF65-F5344CB8AC3E}">
        <p14:creationId xmlns:p14="http://schemas.microsoft.com/office/powerpoint/2010/main" val="25880152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44208" y="332656"/>
            <a:ext cx="2581263" cy="923925"/>
          </a:xfrm>
        </p:spPr>
        <p:txBody>
          <a:bodyPr/>
          <a:lstStyle/>
          <a:p>
            <a:r>
              <a:rPr lang="es-ES" dirty="0" smtClean="0">
                <a:solidFill>
                  <a:schemeClr val="tx2">
                    <a:lumMod val="75000"/>
                  </a:schemeClr>
                </a:solidFill>
                <a:latin typeface="Microsoft JhengHei" panose="020B0604030504040204" pitchFamily="34" charset="-120"/>
                <a:ea typeface="Microsoft JhengHei" panose="020B0604030504040204" pitchFamily="34" charset="-120"/>
              </a:rPr>
              <a:t>Ejercicio:</a:t>
            </a:r>
            <a:endParaRPr lang="es-MX" dirty="0">
              <a:solidFill>
                <a:schemeClr val="tx2">
                  <a:lumMod val="75000"/>
                </a:schemeClr>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683568" y="1340768"/>
            <a:ext cx="6858048" cy="3842784"/>
          </a:xfrm>
        </p:spPr>
        <p:txBody>
          <a:bodyPr>
            <a:normAutofit fontScale="92500"/>
          </a:bodyPr>
          <a:lstStyle/>
          <a:p>
            <a:pPr marL="137160" indent="0">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¿Cuál de las siguientes moléculas tiene el enlace nitrógeno-nitrógeno más corto?</a:t>
            </a:r>
          </a:p>
          <a:p>
            <a:pPr marL="137160" indent="0">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¿Cuál tiene el enlace nitrógeno-nitrógeno más largo?</a:t>
            </a:r>
          </a:p>
          <a:p>
            <a:endParaRPr lang="es-ES" sz="28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N</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H</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4</a:t>
            </a:r>
            <a:endParaRPr lang="es-MX" sz="28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N</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endParaRPr lang="es-MX" sz="2800" dirty="0" smtClean="0">
              <a:solidFill>
                <a:schemeClr val="tx2">
                  <a:lumMod val="75000"/>
                </a:schemeClr>
              </a:solidFill>
              <a:latin typeface="Microsoft JhengHei" panose="020B0604030504040204" pitchFamily="34" charset="-120"/>
              <a:ea typeface="Microsoft JhengHei" panose="020B0604030504040204" pitchFamily="34" charset="-120"/>
            </a:endParaRPr>
          </a:p>
          <a:p>
            <a:pPr>
              <a:buNone/>
            </a:pP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		N</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F</a:t>
            </a:r>
            <a:r>
              <a:rPr lang="es-ES" sz="2800" baseline="-25000" dirty="0" smtClean="0">
                <a:solidFill>
                  <a:schemeClr val="tx2">
                    <a:lumMod val="75000"/>
                  </a:schemeClr>
                </a:solidFill>
                <a:latin typeface="Microsoft JhengHei" panose="020B0604030504040204" pitchFamily="34" charset="-120"/>
                <a:ea typeface="Microsoft JhengHei" panose="020B0604030504040204" pitchFamily="34" charset="-120"/>
              </a:rPr>
              <a:t>2</a:t>
            </a:r>
            <a:endParaRPr lang="es-MX" sz="2800" dirty="0">
              <a:solidFill>
                <a:schemeClr val="tx2">
                  <a:lumMod val="75000"/>
                </a:schemeClr>
              </a:solidFill>
              <a:latin typeface="Microsoft JhengHei" panose="020B0604030504040204" pitchFamily="34" charset="-120"/>
              <a:ea typeface="Microsoft JhengHei" panose="020B0604030504040204" pitchFamily="34" charset="-12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32656"/>
            <a:ext cx="7024744" cy="1143000"/>
          </a:xfrm>
        </p:spPr>
        <p:txBody>
          <a:bodyPr/>
          <a:lstStyle/>
          <a:p>
            <a:r>
              <a:rPr lang="es-ES" dirty="0" smtClean="0"/>
              <a:t>A manera de resumen</a:t>
            </a:r>
            <a:endParaRPr lang="es-MX" dirty="0"/>
          </a:p>
        </p:txBody>
      </p:sp>
      <p:sp>
        <p:nvSpPr>
          <p:cNvPr id="3" name="2 Marcador de contenido"/>
          <p:cNvSpPr>
            <a:spLocks noGrp="1"/>
          </p:cNvSpPr>
          <p:nvPr>
            <p:ph idx="1"/>
          </p:nvPr>
        </p:nvSpPr>
        <p:spPr>
          <a:xfrm>
            <a:off x="1043492" y="1700808"/>
            <a:ext cx="6777317" cy="4131821"/>
          </a:xfrm>
        </p:spPr>
        <p:txBody>
          <a:bodyPr>
            <a:normAutofit lnSpcReduction="10000"/>
          </a:bodyPr>
          <a:lstStyle/>
          <a:p>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Enlace químico es la unión entre átomos para formar moléculas o redes cristalinas. </a:t>
            </a:r>
          </a:p>
          <a:p>
            <a:r>
              <a:rPr lang="es-ES" b="1" dirty="0">
                <a:solidFill>
                  <a:schemeClr val="tx1">
                    <a:lumMod val="85000"/>
                    <a:lumOff val="15000"/>
                  </a:schemeClr>
                </a:solidFill>
                <a:latin typeface="Microsoft JhengHei" panose="020B0604030504040204" pitchFamily="34" charset="-120"/>
                <a:ea typeface="Microsoft JhengHei" panose="020B0604030504040204" pitchFamily="34" charset="-120"/>
              </a:rPr>
              <a:t>Enlace iónico</a:t>
            </a:r>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 Es el resultado de la transferencia de uno o más electrones de un átomo o grupo de átomos a otro. </a:t>
            </a:r>
          </a:p>
          <a:p>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Se forma un </a:t>
            </a:r>
            <a:r>
              <a:rPr lang="es-ES" b="1" dirty="0">
                <a:solidFill>
                  <a:schemeClr val="tx1">
                    <a:lumMod val="85000"/>
                    <a:lumOff val="15000"/>
                  </a:schemeClr>
                </a:solidFill>
                <a:latin typeface="Microsoft JhengHei" panose="020B0604030504040204" pitchFamily="34" charset="-120"/>
                <a:ea typeface="Microsoft JhengHei" panose="020B0604030504040204" pitchFamily="34" charset="-120"/>
              </a:rPr>
              <a:t>enlace covalente </a:t>
            </a:r>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cuando dos átomos comparten uno o más electrones, sus orbitales atómicos se superponen y tiene lugar cuando la diferencia de electronegatividades </a:t>
            </a:r>
            <a:r>
              <a:rPr lang="el-GR" dirty="0">
                <a:solidFill>
                  <a:schemeClr val="tx1">
                    <a:lumMod val="85000"/>
                    <a:lumOff val="15000"/>
                  </a:schemeClr>
                </a:solidFill>
                <a:latin typeface="Microsoft JhengHei" panose="020B0604030504040204" pitchFamily="34" charset="-120"/>
                <a:ea typeface="Microsoft JhengHei" panose="020B0604030504040204" pitchFamily="34" charset="-120"/>
              </a:rPr>
              <a:t>Δ</a:t>
            </a:r>
            <a:r>
              <a:rPr lang="es-ES" dirty="0">
                <a:solidFill>
                  <a:schemeClr val="tx1">
                    <a:lumMod val="85000"/>
                    <a:lumOff val="15000"/>
                  </a:schemeClr>
                </a:solidFill>
                <a:latin typeface="Microsoft JhengHei" panose="020B0604030504040204" pitchFamily="34" charset="-120"/>
                <a:ea typeface="Microsoft JhengHei" panose="020B0604030504040204" pitchFamily="34" charset="-120"/>
              </a:rPr>
              <a:t>(EN), entre los átomos es cero o relativamente pequeña.</a:t>
            </a:r>
          </a:p>
          <a:p>
            <a:endParaRPr lang="es-MX" dirty="0"/>
          </a:p>
        </p:txBody>
      </p:sp>
    </p:spTree>
    <p:extLst>
      <p:ext uri="{BB962C8B-B14F-4D97-AF65-F5344CB8AC3E}">
        <p14:creationId xmlns:p14="http://schemas.microsoft.com/office/powerpoint/2010/main" val="37994547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3816424" cy="864096"/>
          </a:xfrm>
        </p:spPr>
        <p:txBody>
          <a:bodyPr>
            <a:normAutofit/>
          </a:bodyPr>
          <a:lstStyle/>
          <a:p>
            <a:r>
              <a:rPr lang="es-ES" sz="4000" b="1" dirty="0" smtClean="0"/>
              <a:t>Referencias</a:t>
            </a:r>
            <a:endParaRPr lang="es-MX" sz="4000" b="1" dirty="0"/>
          </a:p>
        </p:txBody>
      </p:sp>
      <p:sp>
        <p:nvSpPr>
          <p:cNvPr id="3" name="2 Marcador de contenido"/>
          <p:cNvSpPr>
            <a:spLocks noGrp="1"/>
          </p:cNvSpPr>
          <p:nvPr>
            <p:ph idx="1"/>
          </p:nvPr>
        </p:nvSpPr>
        <p:spPr>
          <a:xfrm>
            <a:off x="1043492" y="1772816"/>
            <a:ext cx="6777317" cy="4059813"/>
          </a:xfrm>
        </p:spPr>
        <p:txBody>
          <a:bodyPr>
            <a:normAutofit/>
          </a:bodyPr>
          <a:lstStyle/>
          <a:p>
            <a:r>
              <a:rPr lang="es-ES" dirty="0" smtClean="0"/>
              <a:t>PETRUCCI, R. H., </a:t>
            </a:r>
            <a:r>
              <a:rPr lang="es-ES" dirty="0" err="1" smtClean="0"/>
              <a:t>Harwood</a:t>
            </a:r>
            <a:r>
              <a:rPr lang="es-ES" dirty="0" smtClean="0"/>
              <a:t>, W. S., </a:t>
            </a:r>
            <a:r>
              <a:rPr lang="es-ES" dirty="0" err="1" smtClean="0"/>
              <a:t>Herring</a:t>
            </a:r>
            <a:r>
              <a:rPr lang="es-ES" dirty="0" smtClean="0"/>
              <a:t>, F. G. (2003) Química General, 8ª edición. Editorial Prentice Hall, España.</a:t>
            </a:r>
          </a:p>
          <a:p>
            <a:r>
              <a:rPr lang="es-ES" dirty="0" smtClean="0"/>
              <a:t>Brown, T. L., Le </a:t>
            </a:r>
            <a:r>
              <a:rPr lang="es-ES" dirty="0" err="1" smtClean="0"/>
              <a:t>May</a:t>
            </a:r>
            <a:r>
              <a:rPr lang="es-ES" dirty="0" smtClean="0"/>
              <a:t>, Jr. H. E., </a:t>
            </a:r>
            <a:r>
              <a:rPr lang="es-ES" dirty="0" err="1" smtClean="0"/>
              <a:t>Bursten</a:t>
            </a:r>
            <a:r>
              <a:rPr lang="es-ES" dirty="0" smtClean="0"/>
              <a:t>, B. E., Murphy, C. J. (2009) QUÍMICA. La ciencia central. 11ª edición. Editorial PEARSON Educación, México.</a:t>
            </a:r>
          </a:p>
          <a:p>
            <a:r>
              <a:rPr lang="es-ES" dirty="0" err="1" smtClean="0"/>
              <a:t>Ebbing</a:t>
            </a:r>
            <a:r>
              <a:rPr lang="es-ES" dirty="0" smtClean="0"/>
              <a:t>, D. D., </a:t>
            </a:r>
            <a:r>
              <a:rPr lang="es-ES" dirty="0" err="1" smtClean="0"/>
              <a:t>Gammon</a:t>
            </a:r>
            <a:r>
              <a:rPr lang="es-ES" dirty="0" smtClean="0"/>
              <a:t>, S. D. (2010) Química General. 9ª edición. Editorial CENGAGE </a:t>
            </a:r>
            <a:r>
              <a:rPr lang="es-ES" dirty="0" err="1" smtClean="0"/>
              <a:t>Learning</a:t>
            </a:r>
            <a:r>
              <a:rPr lang="es-ES" dirty="0" smtClean="0"/>
              <a:t>, México.</a:t>
            </a:r>
            <a:endParaRPr lang="es-MX" dirty="0"/>
          </a:p>
        </p:txBody>
      </p:sp>
    </p:spTree>
    <p:extLst>
      <p:ext uri="{BB962C8B-B14F-4D97-AF65-F5344CB8AC3E}">
        <p14:creationId xmlns:p14="http://schemas.microsoft.com/office/powerpoint/2010/main" val="30233539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67544" y="404664"/>
            <a:ext cx="7776864" cy="5544616"/>
          </a:xfrm>
        </p:spPr>
        <p:txBody>
          <a:bodyPr>
            <a:normAutofit/>
          </a:bodyPr>
          <a:lstStyle/>
          <a:p>
            <a:pPr algn="l"/>
            <a:r>
              <a:rPr lang="es-ES" sz="2600" b="1" dirty="0" smtClean="0">
                <a:solidFill>
                  <a:schemeClr val="tx2">
                    <a:lumMod val="75000"/>
                  </a:schemeClr>
                </a:solidFill>
                <a:latin typeface="Microsoft JhengHei" panose="020B0604030504040204" pitchFamily="34" charset="-120"/>
                <a:ea typeface="Microsoft JhengHei" panose="020B0604030504040204" pitchFamily="34" charset="-120"/>
              </a:rPr>
              <a:t>UA: </a:t>
            </a:r>
          </a:p>
          <a:p>
            <a:pPr algn="l"/>
            <a:r>
              <a:rPr lang="es-ES" sz="2600" b="1" dirty="0" smtClean="0">
                <a:solidFill>
                  <a:schemeClr val="tx2">
                    <a:lumMod val="75000"/>
                  </a:schemeClr>
                </a:solidFill>
                <a:latin typeface="Microsoft JhengHei" panose="020B0604030504040204" pitchFamily="34" charset="-120"/>
                <a:ea typeface="Microsoft JhengHei" panose="020B0604030504040204" pitchFamily="34" charset="-120"/>
              </a:rPr>
              <a:t>Química General</a:t>
            </a:r>
            <a:endParaRPr lang="es-ES" sz="2600" b="1" dirty="0" smtClean="0">
              <a:solidFill>
                <a:schemeClr val="tx2">
                  <a:lumMod val="75000"/>
                </a:schemeClr>
              </a:solidFill>
              <a:latin typeface="Microsoft JhengHei" panose="020B0604030504040204" pitchFamily="34" charset="-120"/>
              <a:ea typeface="Microsoft JhengHei" panose="020B0604030504040204" pitchFamily="34" charset="-120"/>
            </a:endParaRPr>
          </a:p>
          <a:p>
            <a:pPr algn="l"/>
            <a:r>
              <a:rPr lang="es-ES" sz="2600" b="1" dirty="0">
                <a:solidFill>
                  <a:schemeClr val="tx2">
                    <a:lumMod val="75000"/>
                  </a:schemeClr>
                </a:solidFill>
                <a:latin typeface="Microsoft JhengHei" panose="020B0604030504040204" pitchFamily="34" charset="-120"/>
                <a:ea typeface="Microsoft JhengHei" panose="020B0604030504040204" pitchFamily="34" charset="-120"/>
              </a:rPr>
              <a:t>	</a:t>
            </a:r>
            <a:endParaRPr lang="es-ES" sz="2800" b="1" dirty="0" smtClean="0">
              <a:solidFill>
                <a:schemeClr val="tx2">
                  <a:lumMod val="75000"/>
                </a:schemeClr>
              </a:solidFill>
              <a:latin typeface="Microsoft JhengHei" panose="020B0604030504040204" pitchFamily="34" charset="-120"/>
              <a:ea typeface="Microsoft JhengHei" panose="020B0604030504040204" pitchFamily="34" charset="-120"/>
            </a:endParaRPr>
          </a:p>
          <a:p>
            <a:pPr algn="l"/>
            <a:endParaRPr lang="es-ES" sz="2800" b="1" dirty="0" smtClean="0">
              <a:solidFill>
                <a:schemeClr val="tx2">
                  <a:lumMod val="75000"/>
                </a:schemeClr>
              </a:solidFill>
              <a:latin typeface="Microsoft JhengHei" panose="020B0604030504040204" pitchFamily="34" charset="-120"/>
              <a:ea typeface="Microsoft JhengHei" panose="020B0604030504040204" pitchFamily="34" charset="-120"/>
            </a:endParaRPr>
          </a:p>
          <a:p>
            <a:pPr algn="l"/>
            <a:r>
              <a:rPr lang="es-ES" sz="2800" b="1" dirty="0" smtClean="0">
                <a:solidFill>
                  <a:schemeClr val="tx2">
                    <a:lumMod val="75000"/>
                  </a:schemeClr>
                </a:solidFill>
                <a:latin typeface="Microsoft JhengHei" panose="020B0604030504040204" pitchFamily="34" charset="-120"/>
                <a:ea typeface="Microsoft JhengHei" panose="020B0604030504040204" pitchFamily="34" charset="-120"/>
              </a:rPr>
              <a:t>Unidad : Enlace químico</a:t>
            </a:r>
          </a:p>
          <a:p>
            <a:r>
              <a:rPr lang="es-ES" sz="2800" dirty="0" smtClean="0">
                <a:solidFill>
                  <a:schemeClr val="tx2">
                    <a:lumMod val="75000"/>
                  </a:schemeClr>
                </a:solidFill>
                <a:latin typeface="Microsoft JhengHei" panose="020B0604030504040204" pitchFamily="34" charset="-120"/>
                <a:ea typeface="Microsoft JhengHei" panose="020B0604030504040204" pitchFamily="34" charset="-120"/>
              </a:rPr>
              <a:t>Temas: enlace iónico y enlace covalente</a:t>
            </a:r>
            <a:endParaRPr lang="es-ES" sz="2800" b="1" dirty="0" smtClean="0">
              <a:solidFill>
                <a:schemeClr val="tx2">
                  <a:lumMod val="75000"/>
                </a:schemeClr>
              </a:solidFill>
              <a:latin typeface="Microsoft JhengHei" panose="020B0604030504040204" pitchFamily="34" charset="-120"/>
              <a:ea typeface="Microsoft JhengHei" panose="020B0604030504040204" pitchFamily="34" charset="-120"/>
            </a:endParaRPr>
          </a:p>
          <a:p>
            <a:endParaRPr lang="es-ES" b="1" dirty="0">
              <a:solidFill>
                <a:schemeClr val="tx2">
                  <a:lumMod val="75000"/>
                </a:schemeClr>
              </a:solidFill>
              <a:latin typeface="Microsoft JhengHei" panose="020B0604030504040204" pitchFamily="34" charset="-120"/>
              <a:ea typeface="Microsoft JhengHei" panose="020B0604030504040204" pitchFamily="34" charset="-120"/>
            </a:endParaRPr>
          </a:p>
          <a:p>
            <a:pPr algn="r"/>
            <a:endParaRPr lang="es-ES" sz="2000" b="1" dirty="0" smtClean="0">
              <a:solidFill>
                <a:schemeClr val="tx2">
                  <a:lumMod val="75000"/>
                </a:schemeClr>
              </a:solidFill>
              <a:latin typeface="Microsoft JhengHei" panose="020B0604030504040204" pitchFamily="34" charset="-120"/>
              <a:ea typeface="Microsoft JhengHei" panose="020B0604030504040204" pitchFamily="34" charset="-120"/>
            </a:endParaRPr>
          </a:p>
          <a:p>
            <a:pPr algn="r"/>
            <a:endParaRPr lang="es-ES" sz="2000" b="1" dirty="0">
              <a:solidFill>
                <a:schemeClr val="tx2">
                  <a:lumMod val="75000"/>
                </a:schemeClr>
              </a:solidFill>
              <a:latin typeface="Microsoft JhengHei" panose="020B0604030504040204" pitchFamily="34" charset="-120"/>
              <a:ea typeface="Microsoft JhengHei" panose="020B0604030504040204" pitchFamily="34" charset="-120"/>
            </a:endParaRPr>
          </a:p>
          <a:p>
            <a:pPr algn="r"/>
            <a:endParaRPr lang="es-ES" sz="2000" b="1" dirty="0" smtClean="0">
              <a:solidFill>
                <a:schemeClr val="tx2">
                  <a:lumMod val="75000"/>
                </a:schemeClr>
              </a:solidFill>
              <a:latin typeface="Microsoft JhengHei" panose="020B0604030504040204" pitchFamily="34" charset="-120"/>
              <a:ea typeface="Microsoft JhengHei" panose="020B0604030504040204" pitchFamily="34" charset="-120"/>
            </a:endParaRPr>
          </a:p>
          <a:p>
            <a:pPr algn="r"/>
            <a:endParaRPr lang="es-ES" sz="2000" b="1" dirty="0">
              <a:solidFill>
                <a:schemeClr val="tx2">
                  <a:lumMod val="75000"/>
                </a:schemeClr>
              </a:solidFill>
              <a:latin typeface="Microsoft JhengHei" panose="020B0604030504040204" pitchFamily="34" charset="-120"/>
              <a:ea typeface="Microsoft JhengHei" panose="020B0604030504040204" pitchFamily="34" charset="-120"/>
            </a:endParaRPr>
          </a:p>
          <a:p>
            <a:pPr algn="r"/>
            <a:r>
              <a:rPr lang="es-ES" sz="2000" b="1" dirty="0" smtClean="0">
                <a:solidFill>
                  <a:schemeClr val="tx2">
                    <a:lumMod val="75000"/>
                  </a:schemeClr>
                </a:solidFill>
                <a:latin typeface="Microsoft JhengHei" panose="020B0604030504040204" pitchFamily="34" charset="-120"/>
                <a:ea typeface="Microsoft JhengHei" panose="020B0604030504040204" pitchFamily="34" charset="-120"/>
              </a:rPr>
              <a:t>Dra. en Ed. Guadalupe Mirella Maya López</a:t>
            </a:r>
          </a:p>
          <a:p>
            <a:pPr algn="r"/>
            <a:r>
              <a:rPr lang="es-ES" sz="2000" b="1" dirty="0" smtClean="0">
                <a:solidFill>
                  <a:schemeClr val="tx2">
                    <a:lumMod val="75000"/>
                  </a:schemeClr>
                </a:solidFill>
                <a:latin typeface="Microsoft JhengHei" panose="020B0604030504040204" pitchFamily="34" charset="-120"/>
                <a:ea typeface="Microsoft JhengHei" panose="020B0604030504040204" pitchFamily="34" charset="-120"/>
              </a:rPr>
              <a:t>Mayo, 2017 </a:t>
            </a:r>
            <a:endParaRPr lang="es-MX" sz="2000" b="1" dirty="0">
              <a:solidFill>
                <a:schemeClr val="tx2">
                  <a:lumMod val="7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527259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7" y="692696"/>
            <a:ext cx="7920881" cy="5112568"/>
          </a:xfrm>
        </p:spPr>
        <p:txBody>
          <a:bodyPr>
            <a:noAutofit/>
          </a:bodyPr>
          <a:lstStyle/>
          <a:p>
            <a:pPr algn="l"/>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El estudio del átomo es sólo un punto de partida que sirve de base para el estudio  de unidades estructurales de rango superior, las moléculas. </a:t>
            </a:r>
            <a:b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br>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
            </a:r>
            <a:b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br>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Las entidades de rango superior están formadas por combinaciones de átomos, pueden ser:</a:t>
            </a:r>
            <a:b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br>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 </a:t>
            </a:r>
            <a:b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br>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Elementos: entidades formadas por combinación de átomos de la misma especie; ejemplos: </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H</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2</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C, P</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4</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Fe, O</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2</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a:t>
            </a:r>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Cl</a:t>
            </a:r>
            <a:r>
              <a:rPr lang="es-MX" sz="2800" baseline="-250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2</a:t>
            </a:r>
            <a:endPar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425615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5" y="980728"/>
            <a:ext cx="7272809" cy="4968551"/>
          </a:xfrm>
        </p:spPr>
        <p:txBody>
          <a:bodyPr>
            <a:noAutofit/>
          </a:bodyPr>
          <a:lstStyle/>
          <a:p>
            <a:pPr algn="l"/>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Compuestos: entidades formadas por combinación de átomos de dos o más especies diferentes, ejemplos: </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H</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2</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O; C</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6</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H</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6</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CO</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2</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NH</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4</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NO</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3</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CaCO</a:t>
            </a:r>
            <a:r>
              <a:rPr lang="es-MX" sz="2800" baseline="-250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3</a:t>
            </a:r>
            <a:r>
              <a:rPr lang="es-MX" sz="2800" dirty="0">
                <a:solidFill>
                  <a:schemeClr val="tx1">
                    <a:lumMod val="85000"/>
                    <a:lumOff val="15000"/>
                  </a:schemeClr>
                </a:solidFill>
                <a:effectLst/>
                <a:latin typeface="Microsoft JhengHei" panose="020B0604030504040204" pitchFamily="34" charset="-120"/>
                <a:ea typeface="Microsoft JhengHei" panose="020B0604030504040204" pitchFamily="34" charset="-120"/>
              </a:rPr>
              <a:t>; </a:t>
            </a:r>
            <a:r>
              <a:rPr lang="es-MX" sz="28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KMnO</a:t>
            </a:r>
            <a:r>
              <a:rPr lang="es-MX" sz="2800" baseline="-250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4</a:t>
            </a:r>
            <a:br>
              <a:rPr lang="es-MX" sz="2800" baseline="-250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br>
            <a:r>
              <a:rPr lang="es-MX" sz="2800" baseline="-250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t/>
            </a:r>
            <a:br>
              <a:rPr lang="es-MX" sz="2800" baseline="-25000" dirty="0" smtClean="0">
                <a:solidFill>
                  <a:schemeClr val="tx1">
                    <a:lumMod val="85000"/>
                    <a:lumOff val="15000"/>
                  </a:schemeClr>
                </a:solidFill>
                <a:effectLst/>
                <a:latin typeface="Microsoft JhengHei" panose="020B0604030504040204" pitchFamily="34" charset="-120"/>
                <a:ea typeface="Microsoft JhengHei" panose="020B0604030504040204" pitchFamily="34" charset="-120"/>
              </a:rPr>
            </a:br>
            <a:r>
              <a:rPr lang="es-MX" sz="2800" b="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Estas </a:t>
            </a:r>
            <a:r>
              <a:rPr lang="es-MX" sz="2800" b="0" dirty="0">
                <a:solidFill>
                  <a:schemeClr val="tx1">
                    <a:lumMod val="85000"/>
                    <a:lumOff val="15000"/>
                  </a:schemeClr>
                </a:solidFill>
                <a:latin typeface="Microsoft JhengHei" panose="020B0604030504040204" pitchFamily="34" charset="-120"/>
                <a:ea typeface="Microsoft JhengHei" panose="020B0604030504040204" pitchFamily="34" charset="-120"/>
              </a:rPr>
              <a:t>entidades representativas de las sustancias químicas (a excepción de los gases nobles) son sistemas </a:t>
            </a:r>
            <a:r>
              <a:rPr lang="es-MX" sz="2800" b="0" dirty="0" err="1">
                <a:solidFill>
                  <a:schemeClr val="tx1">
                    <a:lumMod val="85000"/>
                    <a:lumOff val="15000"/>
                  </a:schemeClr>
                </a:solidFill>
                <a:latin typeface="Microsoft JhengHei" panose="020B0604030504040204" pitchFamily="34" charset="-120"/>
                <a:ea typeface="Microsoft JhengHei" panose="020B0604030504040204" pitchFamily="34" charset="-120"/>
              </a:rPr>
              <a:t>policéntricos</a:t>
            </a:r>
            <a:r>
              <a:rPr lang="es-MX" sz="2800" b="0" dirty="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sz="2800" b="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y </a:t>
            </a:r>
            <a:r>
              <a:rPr lang="es-MX" sz="2800" b="0" dirty="0" err="1" smtClean="0">
                <a:solidFill>
                  <a:schemeClr val="tx1">
                    <a:lumMod val="85000"/>
                    <a:lumOff val="15000"/>
                  </a:schemeClr>
                </a:solidFill>
                <a:latin typeface="Microsoft JhengHei" panose="020B0604030504040204" pitchFamily="34" charset="-120"/>
                <a:ea typeface="Microsoft JhengHei" panose="020B0604030504040204" pitchFamily="34" charset="-120"/>
              </a:rPr>
              <a:t>polielectrónicos</a:t>
            </a:r>
            <a:r>
              <a:rPr lang="es-MX" sz="2800" b="0"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sz="2800" b="0" dirty="0">
                <a:solidFill>
                  <a:schemeClr val="tx1">
                    <a:lumMod val="85000"/>
                    <a:lumOff val="15000"/>
                  </a:schemeClr>
                </a:solidFill>
                <a:latin typeface="Microsoft JhengHei" panose="020B0604030504040204" pitchFamily="34" charset="-120"/>
                <a:ea typeface="Microsoft JhengHei" panose="020B0604030504040204" pitchFamily="34" charset="-120"/>
              </a:rPr>
              <a:t>de grado de complejidad variable. </a:t>
            </a:r>
          </a:p>
        </p:txBody>
      </p:sp>
    </p:spTree>
    <p:extLst>
      <p:ext uri="{BB962C8B-B14F-4D97-AF65-F5344CB8AC3E}">
        <p14:creationId xmlns:p14="http://schemas.microsoft.com/office/powerpoint/2010/main" val="2715894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92696"/>
            <a:ext cx="8229600" cy="5400640"/>
          </a:xfrm>
        </p:spPr>
        <p:txBody>
          <a:bodyPr>
            <a:noAutofit/>
          </a:bodyPr>
          <a:lstStyle/>
          <a:p>
            <a:pPr marL="137160" indent="0">
              <a:buNone/>
            </a:pP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a:solidFill>
                  <a:schemeClr val="tx1">
                    <a:lumMod val="85000"/>
                    <a:lumOff val="15000"/>
                  </a:schemeClr>
                </a:solidFill>
                <a:effectLst>
                  <a:outerShdw blurRad="38100" dist="38100" dir="2700000" algn="tl" rotWithShape="0">
                    <a:srgbClr val="000000">
                      <a:alpha val="43137"/>
                    </a:srgbClr>
                  </a:outerShdw>
                </a:effectLst>
                <a:latin typeface="Microsoft JhengHei" panose="020B0604030504040204" pitchFamily="34" charset="-120"/>
                <a:ea typeface="Microsoft JhengHei" panose="020B0604030504040204" pitchFamily="34" charset="-120"/>
              </a:rPr>
              <a:t>Estas unidades estructurales pueden constituir:</a:t>
            </a:r>
            <a:r>
              <a:rPr lang="es-MX" dirty="0">
                <a:solidFill>
                  <a:schemeClr val="tx1">
                    <a:lumMod val="85000"/>
                    <a:lumOff val="15000"/>
                  </a:schemeClr>
                </a:solidFill>
                <a:effectLst>
                  <a:outerShdw blurRad="38100" dist="38100" dir="2700000" algn="tl">
                    <a:srgbClr val="000000">
                      <a:alpha val="43137"/>
                    </a:srgbClr>
                  </a:outerShdw>
                </a:effectLst>
                <a:latin typeface="Microsoft JhengHei" panose="020B0604030504040204" pitchFamily="34" charset="-120"/>
                <a:ea typeface="Microsoft JhengHei" panose="020B0604030504040204" pitchFamily="34" charset="-120"/>
              </a:rPr>
              <a:t>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Unidades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estructurales </a:t>
            </a:r>
            <a:r>
              <a:rPr lang="es-MX" b="1" dirty="0">
                <a:solidFill>
                  <a:schemeClr val="tx1">
                    <a:lumMod val="85000"/>
                    <a:lumOff val="15000"/>
                  </a:schemeClr>
                </a:solidFill>
                <a:latin typeface="Microsoft JhengHei" panose="020B0604030504040204" pitchFamily="34" charset="-120"/>
                <a:ea typeface="Microsoft JhengHei" panose="020B0604030504040204" pitchFamily="34" charset="-120"/>
              </a:rPr>
              <a:t>discretas</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conocidas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como moléculas.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Unidades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estructurales de extensión </a:t>
            </a:r>
            <a:r>
              <a:rPr lang="es-MX" b="1" dirty="0">
                <a:solidFill>
                  <a:schemeClr val="tx1">
                    <a:lumMod val="85000"/>
                    <a:lumOff val="15000"/>
                  </a:schemeClr>
                </a:solidFill>
                <a:latin typeface="Microsoft JhengHei" panose="020B0604030504040204" pitchFamily="34" charset="-120"/>
                <a:ea typeface="Microsoft JhengHei" panose="020B0604030504040204" pitchFamily="34" charset="-120"/>
              </a:rPr>
              <a:t>ilimitada</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conocidas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como redes cristalinas.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endParaRPr lang="es-MX" dirty="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Las unidades estructurales se forman por medio de enlaces químicos</a:t>
            </a:r>
            <a:endParaRPr lang="es-MX" dirty="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265657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836712"/>
            <a:ext cx="7560840" cy="5472648"/>
          </a:xfrm>
        </p:spPr>
        <p:txBody>
          <a:bodyPr>
            <a:normAutofit/>
          </a:bodyPr>
          <a:lstStyle/>
          <a:p>
            <a:pPr marL="137160" indent="0">
              <a:buNone/>
            </a:pP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Enlace químico es la unión </a:t>
            </a: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entre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átomos para formar </a:t>
            </a: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moléculas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o redes cristalinas.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Desde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mediados del siglo XIX han ido surgiendo diversas teorías para explicar el enlace químico, que han intentado responder a diversas preguntas imprescindibles para comprenderlo en su totalidad: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¿Por qué se forma un enlace?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¿Por qué los diferentes elementos presentan distinto número de enlace?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7153633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980728"/>
            <a:ext cx="7787208" cy="4464496"/>
          </a:xfrm>
        </p:spPr>
        <p:txBody>
          <a:bodyPr>
            <a:normAutofit/>
          </a:bodyPr>
          <a:lstStyle/>
          <a:p>
            <a:pPr marL="137160" indent="0">
              <a:buNone/>
            </a:pP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Las teorías más sencillas para explicar el enlace químico se basan en la tendencia a adquirir la configuración de capa de valencia de los gases nobles </a:t>
            </a:r>
            <a:r>
              <a:rPr lang="es-MX" dirty="0">
                <a:solidFill>
                  <a:schemeClr val="tx1">
                    <a:lumMod val="85000"/>
                    <a:lumOff val="15000"/>
                  </a:schemeClr>
                </a:solidFill>
              </a:rPr>
              <a:t>(He{1s</a:t>
            </a:r>
            <a:r>
              <a:rPr lang="es-MX" baseline="30000" dirty="0">
                <a:solidFill>
                  <a:schemeClr val="tx1">
                    <a:lumMod val="85000"/>
                    <a:lumOff val="15000"/>
                  </a:schemeClr>
                </a:solidFill>
              </a:rPr>
              <a:t>2</a:t>
            </a:r>
            <a:r>
              <a:rPr lang="es-MX" dirty="0">
                <a:solidFill>
                  <a:schemeClr val="tx1">
                    <a:lumMod val="85000"/>
                    <a:lumOff val="15000"/>
                  </a:schemeClr>
                </a:solidFill>
              </a:rPr>
              <a:t> }, resto{ns</a:t>
            </a:r>
            <a:r>
              <a:rPr lang="es-MX" baseline="30000" dirty="0">
                <a:solidFill>
                  <a:schemeClr val="tx1">
                    <a:lumMod val="85000"/>
                    <a:lumOff val="15000"/>
                  </a:schemeClr>
                </a:solidFill>
              </a:rPr>
              <a:t>2</a:t>
            </a:r>
            <a:r>
              <a:rPr lang="es-MX" dirty="0">
                <a:solidFill>
                  <a:schemeClr val="tx1">
                    <a:lumMod val="85000"/>
                    <a:lumOff val="15000"/>
                  </a:schemeClr>
                </a:solidFill>
              </a:rPr>
              <a:t> p</a:t>
            </a:r>
            <a:r>
              <a:rPr lang="es-MX" baseline="30000" dirty="0">
                <a:solidFill>
                  <a:schemeClr val="tx1">
                    <a:lumMod val="85000"/>
                    <a:lumOff val="15000"/>
                  </a:schemeClr>
                </a:solidFill>
              </a:rPr>
              <a:t>6</a:t>
            </a:r>
            <a:r>
              <a:rPr lang="es-MX" dirty="0">
                <a:solidFill>
                  <a:schemeClr val="tx1">
                    <a:lumMod val="85000"/>
                    <a:lumOff val="15000"/>
                  </a:schemeClr>
                </a:solidFill>
              </a:rPr>
              <a:t> }),</a:t>
            </a: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debido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a la estabilidad que presentan éstos, que en condiciones normales no reaccionan presentándose como gases monoatómicos.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La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pasividad de los gases nobles a reaccionar sugiere que sus configuraciones electrónicas deben ser más estables que las de otros elementos. </a:t>
            </a: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055993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683568" y="908720"/>
            <a:ext cx="7272808" cy="4679416"/>
          </a:xfrm>
        </p:spPr>
        <p:txBody>
          <a:bodyPr>
            <a:normAutofit/>
          </a:bodyPr>
          <a:lstStyle/>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a:t>
            </a:r>
            <a:r>
              <a:rPr lang="es-MX" dirty="0" err="1">
                <a:solidFill>
                  <a:schemeClr val="tx1">
                    <a:lumMod val="85000"/>
                    <a:lumOff val="15000"/>
                  </a:schemeClr>
                </a:solidFill>
                <a:latin typeface="Microsoft JhengHei" panose="020B0604030504040204" pitchFamily="34" charset="-120"/>
                <a:ea typeface="Microsoft JhengHei" panose="020B0604030504040204" pitchFamily="34" charset="-120"/>
              </a:rPr>
              <a:t>Kossel</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 (1916) propuso la “Regla del Octeto”: Los átomos al unirse tienden a adquirir las configuraciones de capa de valencia de los gases nobles mediante transferencia de electrones. </a:t>
            </a:r>
          </a:p>
          <a:p>
            <a:pPr marL="137160" indent="0">
              <a:buNone/>
            </a:pPr>
            <a:endPar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endParaRPr>
          </a:p>
          <a:p>
            <a:pPr marL="137160" indent="0">
              <a:buNone/>
            </a:pP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 Lewis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(1923) propone que “dos átomos también pueden cumplir con la regla del octeto por compartición de pares de electrones”. </a:t>
            </a:r>
            <a:r>
              <a:rPr lang="es-MX" dirty="0" smtClean="0">
                <a:solidFill>
                  <a:schemeClr val="tx1">
                    <a:lumMod val="85000"/>
                    <a:lumOff val="15000"/>
                  </a:schemeClr>
                </a:solidFill>
                <a:latin typeface="Microsoft JhengHei" panose="020B0604030504040204" pitchFamily="34" charset="-120"/>
                <a:ea typeface="Microsoft JhengHei" panose="020B0604030504040204" pitchFamily="34" charset="-120"/>
              </a:rPr>
              <a:t>Propuso también que </a:t>
            </a:r>
            <a:r>
              <a:rPr lang="es-MX" dirty="0">
                <a:solidFill>
                  <a:schemeClr val="tx1">
                    <a:lumMod val="85000"/>
                    <a:lumOff val="15000"/>
                  </a:schemeClr>
                </a:solidFill>
                <a:latin typeface="Microsoft JhengHei" panose="020B0604030504040204" pitchFamily="34" charset="-120"/>
                <a:ea typeface="Microsoft JhengHei" panose="020B0604030504040204" pitchFamily="34" charset="-120"/>
              </a:rPr>
              <a:t>la compartición de un par electrónico constituía un enlace químico. </a:t>
            </a:r>
            <a:endParaRPr lang="es-MX" sz="2800" dirty="0">
              <a:solidFill>
                <a:schemeClr val="tx1">
                  <a:lumMod val="85000"/>
                  <a:lumOff val="15000"/>
                </a:schemeClr>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7335233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797</TotalTime>
  <Words>1466</Words>
  <Application>Microsoft Office PowerPoint</Application>
  <PresentationFormat>Presentación en pantalla (4:3)</PresentationFormat>
  <Paragraphs>143</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Austin</vt:lpstr>
      <vt:lpstr>Universidad Autónoma del Estado de México  Facultad de Química </vt:lpstr>
      <vt:lpstr>V. Enlace químico</vt:lpstr>
      <vt:lpstr>Propósito:</vt:lpstr>
      <vt:lpstr>El estudio del átomo es sólo un punto de partida que sirve de base para el estudio  de unidades estructurales de rango superior, las moléculas.   Las entidades de rango superior están formadas por combinaciones de átomos, pueden ser:   Elementos: entidades formadas por combinación de átomos de la misma especie; ejemplos: H2, C, P4, Fe, O2, Cl2</vt:lpstr>
      <vt:lpstr>Compuestos: entidades formadas por combinación de átomos de dos o más especies diferentes, ejemplos: H2O; C6H6; CO2; NH4NO3; CaCO3; KMnO4  Estas entidades representativas de las sustancias químicas (a excepción de los gases nobles) son sistemas policéntricos y polielectrónicos de grado de complejidad variable.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Enlace iónico</vt:lpstr>
      <vt:lpstr>Enlace covalente</vt:lpstr>
      <vt:lpstr>Presentación de PowerPoint</vt:lpstr>
      <vt:lpstr>Presentación de PowerPoint</vt:lpstr>
      <vt:lpstr>Presentación de PowerPoint</vt:lpstr>
      <vt:lpstr>Presentación de PowerPoint</vt:lpstr>
      <vt:lpstr>Presentación de PowerPoint</vt:lpstr>
      <vt:lpstr>Presentación de PowerPoint</vt:lpstr>
      <vt:lpstr>Fórmulas de punto o de Lewis </vt:lpstr>
      <vt:lpstr>Presentación de PowerPoint</vt:lpstr>
      <vt:lpstr>Estrategia:</vt:lpstr>
      <vt:lpstr>Estrategia:</vt:lpstr>
      <vt:lpstr>Presentación de PowerPoint</vt:lpstr>
      <vt:lpstr>Más ejercicios</vt:lpstr>
      <vt:lpstr>Más ejercicios</vt:lpstr>
      <vt:lpstr>Enlace deslocalizado</vt:lpstr>
      <vt:lpstr>Presentación de PowerPoint</vt:lpstr>
      <vt:lpstr>Carga formal</vt:lpstr>
      <vt:lpstr>Carga formal</vt:lpstr>
      <vt:lpstr>Longitud de enlace, orden de enlace</vt:lpstr>
      <vt:lpstr>Presentación de PowerPoint</vt:lpstr>
      <vt:lpstr>Presentación de PowerPoint</vt:lpstr>
      <vt:lpstr>Ejercicio:</vt:lpstr>
      <vt:lpstr>A manera de resumen</vt:lpstr>
      <vt:lpstr>Referencias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Química</dc:title>
  <dc:creator>Adminsitrador</dc:creator>
  <cp:lastModifiedBy>Usuario-6</cp:lastModifiedBy>
  <cp:revision>58</cp:revision>
  <dcterms:created xsi:type="dcterms:W3CDTF">2015-11-05T21:08:06Z</dcterms:created>
  <dcterms:modified xsi:type="dcterms:W3CDTF">2017-10-18T19:15:38Z</dcterms:modified>
</cp:coreProperties>
</file>