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70" r:id="rId4"/>
    <p:sldId id="272" r:id="rId5"/>
    <p:sldId id="257" r:id="rId6"/>
    <p:sldId id="258" r:id="rId7"/>
    <p:sldId id="273" r:id="rId8"/>
    <p:sldId id="261" r:id="rId9"/>
    <p:sldId id="265" r:id="rId10"/>
    <p:sldId id="264" r:id="rId11"/>
    <p:sldId id="300" r:id="rId12"/>
    <p:sldId id="262" r:id="rId13"/>
    <p:sldId id="299" r:id="rId14"/>
    <p:sldId id="267" r:id="rId15"/>
    <p:sldId id="259" r:id="rId16"/>
    <p:sldId id="282" r:id="rId17"/>
    <p:sldId id="281" r:id="rId18"/>
    <p:sldId id="284" r:id="rId19"/>
    <p:sldId id="291" r:id="rId20"/>
    <p:sldId id="277" r:id="rId21"/>
    <p:sldId id="285" r:id="rId22"/>
    <p:sldId id="271" r:id="rId23"/>
    <p:sldId id="283" r:id="rId24"/>
    <p:sldId id="286" r:id="rId25"/>
    <p:sldId id="287" r:id="rId26"/>
    <p:sldId id="292" r:id="rId27"/>
    <p:sldId id="279" r:id="rId28"/>
    <p:sldId id="293" r:id="rId29"/>
    <p:sldId id="294" r:id="rId30"/>
    <p:sldId id="295" r:id="rId31"/>
    <p:sldId id="296" r:id="rId32"/>
    <p:sldId id="297" r:id="rId33"/>
    <p:sldId id="298" r:id="rId34"/>
    <p:sldId id="301" r:id="rId35"/>
    <p:sldId id="302" r:id="rId36"/>
    <p:sldId id="290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9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442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939115-BFB8-405C-994F-B57938E36971}" type="doc">
      <dgm:prSet loTypeId="urn:microsoft.com/office/officeart/2005/8/layout/vProcess5" loCatId="process" qsTypeId="urn:microsoft.com/office/officeart/2009/2/quickstyle/3d8" qsCatId="3D" csTypeId="urn:microsoft.com/office/officeart/2005/8/colors/accent4_3" csCatId="accent4" phldr="1"/>
      <dgm:spPr/>
    </dgm:pt>
    <dgm:pt modelId="{1BD208BF-50AB-4378-A07E-BA59DBE75854}">
      <dgm:prSet phldrT="[Texto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>
                  <a:lumMod val="95000"/>
                  <a:lumOff val="5000"/>
                </a:schemeClr>
              </a:solidFill>
            </a:rPr>
            <a:t>1. Escribe la fórmula de Lewis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0F71147-3DE8-4C33-BC4D-83F5444D182D}" type="parTrans" cxnId="{A0E6E876-8DFB-47D7-B6D5-AF21057EF7A7}">
      <dgm:prSet/>
      <dgm:spPr/>
      <dgm:t>
        <a:bodyPr/>
        <a:lstStyle/>
        <a:p>
          <a:endParaRPr lang="es-MX"/>
        </a:p>
      </dgm:t>
    </dgm:pt>
    <dgm:pt modelId="{F548DE2D-8255-4A12-A006-4A3F7524D9D0}" type="sibTrans" cxnId="{A0E6E876-8DFB-47D7-B6D5-AF21057EF7A7}">
      <dgm:prSet/>
      <dgm:spPr/>
      <dgm:t>
        <a:bodyPr/>
        <a:lstStyle/>
        <a:p>
          <a:endParaRPr lang="es-MX"/>
        </a:p>
      </dgm:t>
    </dgm:pt>
    <dgm:pt modelId="{3682A8FC-A955-4E4E-B750-195C81EA3E7D}">
      <dgm:prSet phldrT="[Texto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ES" dirty="0" smtClean="0">
              <a:solidFill>
                <a:schemeClr val="bg2">
                  <a:lumMod val="25000"/>
                </a:schemeClr>
              </a:solidFill>
            </a:rPr>
            <a:t>4</a:t>
          </a:r>
          <a:r>
            <a:rPr lang="es-ES" dirty="0" smtClean="0">
              <a:solidFill>
                <a:schemeClr val="tx1">
                  <a:lumMod val="95000"/>
                  <a:lumOff val="5000"/>
                </a:schemeClr>
              </a:solidFill>
            </a:rPr>
            <a:t>. Determina la geometría molecular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6690BBE-039E-4797-A3F9-6FBF976E9131}" type="parTrans" cxnId="{03349521-02BD-480B-A14B-610B9DCE83D3}">
      <dgm:prSet/>
      <dgm:spPr/>
      <dgm:t>
        <a:bodyPr/>
        <a:lstStyle/>
        <a:p>
          <a:endParaRPr lang="es-MX"/>
        </a:p>
      </dgm:t>
    </dgm:pt>
    <dgm:pt modelId="{202396EC-9AE5-48F6-8A5D-8AA9A67E2BC1}" type="sibTrans" cxnId="{03349521-02BD-480B-A14B-610B9DCE83D3}">
      <dgm:prSet/>
      <dgm:spPr/>
      <dgm:t>
        <a:bodyPr/>
        <a:lstStyle/>
        <a:p>
          <a:endParaRPr lang="es-MX"/>
        </a:p>
      </dgm:t>
    </dgm:pt>
    <dgm:pt modelId="{11BF4E17-4EF3-4757-AA20-0E568B9889A5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s-ES" sz="3100" dirty="0" smtClean="0">
              <a:solidFill>
                <a:schemeClr val="bg2">
                  <a:lumMod val="25000"/>
                </a:schemeClr>
              </a:solidFill>
            </a:rPr>
            <a:t>5. </a:t>
          </a:r>
          <a:r>
            <a:rPr lang="es-ES" sz="2800" dirty="0" smtClean="0">
              <a:solidFill>
                <a:schemeClr val="tx1">
                  <a:lumMod val="95000"/>
                  <a:lumOff val="5000"/>
                </a:schemeClr>
              </a:solidFill>
            </a:rPr>
            <a:t>Ajusta la geometría según los pares no compartidos </a:t>
          </a:r>
          <a:endParaRPr lang="es-MX" sz="28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552D431-4E47-4A38-81CF-6F0B4D484EC1}" type="parTrans" cxnId="{D56D7FFC-BDF9-4E03-B05D-CD508D2CB0F4}">
      <dgm:prSet/>
      <dgm:spPr/>
      <dgm:t>
        <a:bodyPr/>
        <a:lstStyle/>
        <a:p>
          <a:endParaRPr lang="es-MX"/>
        </a:p>
      </dgm:t>
    </dgm:pt>
    <dgm:pt modelId="{76F4D7B6-7BE9-4241-BA23-0683502AAE23}" type="sibTrans" cxnId="{D56D7FFC-BDF9-4E03-B05D-CD508D2CB0F4}">
      <dgm:prSet/>
      <dgm:spPr/>
      <dgm:t>
        <a:bodyPr/>
        <a:lstStyle/>
        <a:p>
          <a:endParaRPr lang="es-MX"/>
        </a:p>
      </dgm:t>
    </dgm:pt>
    <dgm:pt modelId="{AA6CB009-9AC2-484B-971A-85DB6F04D19D}">
      <dgm:prSet phldrT="[Texto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ES" dirty="0" smtClean="0"/>
            <a:t>2</a:t>
          </a:r>
          <a:r>
            <a:rPr lang="es-ES" dirty="0" smtClean="0">
              <a:solidFill>
                <a:schemeClr val="tx1">
                  <a:lumMod val="95000"/>
                  <a:lumOff val="5000"/>
                </a:schemeClr>
              </a:solidFill>
            </a:rPr>
            <a:t>. Identifica el átomo central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A5840D8-02D9-4D1A-A342-AFAC6784CEE9}" type="parTrans" cxnId="{99DC0167-7542-4177-BF29-C7272ECBB548}">
      <dgm:prSet/>
      <dgm:spPr/>
      <dgm:t>
        <a:bodyPr/>
        <a:lstStyle/>
        <a:p>
          <a:endParaRPr lang="es-MX"/>
        </a:p>
      </dgm:t>
    </dgm:pt>
    <dgm:pt modelId="{FA054202-2DA8-47CE-B83F-BB0885A64AA3}" type="sibTrans" cxnId="{99DC0167-7542-4177-BF29-C7272ECBB548}">
      <dgm:prSet/>
      <dgm:spPr/>
      <dgm:t>
        <a:bodyPr/>
        <a:lstStyle/>
        <a:p>
          <a:endParaRPr lang="es-MX"/>
        </a:p>
      </dgm:t>
    </dgm:pt>
    <dgm:pt modelId="{85377D44-CA2F-43F6-9FE1-2A9C9E816722}">
      <dgm:prSet phldrT="[Texto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s-ES" dirty="0" smtClean="0"/>
            <a:t>3</a:t>
          </a:r>
          <a:r>
            <a:rPr lang="es-ES" dirty="0" smtClean="0">
              <a:solidFill>
                <a:schemeClr val="tx1">
                  <a:lumMod val="95000"/>
                  <a:lumOff val="5000"/>
                </a:schemeClr>
              </a:solidFill>
            </a:rPr>
            <a:t>. Determina la geometría electrónica del  átomo central </a:t>
          </a:r>
        </a:p>
      </dgm:t>
    </dgm:pt>
    <dgm:pt modelId="{BD61431C-6947-4173-972A-B9D5303A73EA}" type="parTrans" cxnId="{8DBD8E56-7DCE-48B1-9C3C-A001FF5E0B4F}">
      <dgm:prSet/>
      <dgm:spPr/>
      <dgm:t>
        <a:bodyPr/>
        <a:lstStyle/>
        <a:p>
          <a:endParaRPr lang="es-MX"/>
        </a:p>
      </dgm:t>
    </dgm:pt>
    <dgm:pt modelId="{F2B53DC1-52B3-4336-930E-B63782821552}" type="sibTrans" cxnId="{8DBD8E56-7DCE-48B1-9C3C-A001FF5E0B4F}">
      <dgm:prSet/>
      <dgm:spPr/>
      <dgm:t>
        <a:bodyPr/>
        <a:lstStyle/>
        <a:p>
          <a:endParaRPr lang="es-MX"/>
        </a:p>
      </dgm:t>
    </dgm:pt>
    <dgm:pt modelId="{55703F19-46BE-4133-88BE-C999CE4B08FE}" type="pres">
      <dgm:prSet presAssocID="{5C939115-BFB8-405C-994F-B57938E36971}" presName="outerComposite" presStyleCnt="0">
        <dgm:presLayoutVars>
          <dgm:chMax val="5"/>
          <dgm:dir/>
          <dgm:resizeHandles val="exact"/>
        </dgm:presLayoutVars>
      </dgm:prSet>
      <dgm:spPr/>
    </dgm:pt>
    <dgm:pt modelId="{C9E2027A-B8B1-4215-BF30-AE20287765DA}" type="pres">
      <dgm:prSet presAssocID="{5C939115-BFB8-405C-994F-B57938E36971}" presName="dummyMaxCanvas" presStyleCnt="0">
        <dgm:presLayoutVars/>
      </dgm:prSet>
      <dgm:spPr/>
    </dgm:pt>
    <dgm:pt modelId="{0E7C7B9A-1D55-4A6B-BA22-AC606ECE83BE}" type="pres">
      <dgm:prSet presAssocID="{5C939115-BFB8-405C-994F-B57938E36971}" presName="FiveNodes_1" presStyleLbl="node1" presStyleIdx="0" presStyleCnt="5" custLinFactNeighborX="-1101" custLinFactNeighborY="130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EA9A15-5B6E-496F-877B-ADBAB7CFE65E}" type="pres">
      <dgm:prSet presAssocID="{5C939115-BFB8-405C-994F-B57938E36971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AE3E10-69E0-490B-9978-B3FA5A19EE16}" type="pres">
      <dgm:prSet presAssocID="{5C939115-BFB8-405C-994F-B57938E36971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83AA90-909E-41D0-B27E-AFBBD093B282}" type="pres">
      <dgm:prSet presAssocID="{5C939115-BFB8-405C-994F-B57938E36971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47F664-5A50-422E-A68F-FC9CD7CD3F75}" type="pres">
      <dgm:prSet presAssocID="{5C939115-BFB8-405C-994F-B57938E36971}" presName="FiveNodes_5" presStyleLbl="node1" presStyleIdx="4" presStyleCnt="5" custLinFactNeighborX="2047" custLinFactNeighborY="-176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DBFB45-8CD5-43B5-A196-4799E9B617E1}" type="pres">
      <dgm:prSet presAssocID="{5C939115-BFB8-405C-994F-B57938E36971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7E9602-D43F-4351-A8C2-67C6C73D4878}" type="pres">
      <dgm:prSet presAssocID="{5C939115-BFB8-405C-994F-B57938E36971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9E6986-685E-4DEE-B10A-E9507E86DFA9}" type="pres">
      <dgm:prSet presAssocID="{5C939115-BFB8-405C-994F-B57938E36971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F9DB28-213D-4A02-B0AA-E877463F225B}" type="pres">
      <dgm:prSet presAssocID="{5C939115-BFB8-405C-994F-B57938E36971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1D5E55-4188-46AE-AECB-5A4539F2AEDB}" type="pres">
      <dgm:prSet presAssocID="{5C939115-BFB8-405C-994F-B57938E36971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8F2C82-52D1-4557-BE68-21DA6D7601CE}" type="pres">
      <dgm:prSet presAssocID="{5C939115-BFB8-405C-994F-B57938E36971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72F22B-B12C-4838-8D3F-F138FE4D7217}" type="pres">
      <dgm:prSet presAssocID="{5C939115-BFB8-405C-994F-B57938E36971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D07142-782C-4250-B48C-583D4D75E2A3}" type="pres">
      <dgm:prSet presAssocID="{5C939115-BFB8-405C-994F-B57938E36971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4B430D-E771-4CD8-A62D-1ECCCDD74ADE}" type="pres">
      <dgm:prSet presAssocID="{5C939115-BFB8-405C-994F-B57938E36971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3349521-02BD-480B-A14B-610B9DCE83D3}" srcId="{5C939115-BFB8-405C-994F-B57938E36971}" destId="{3682A8FC-A955-4E4E-B750-195C81EA3E7D}" srcOrd="3" destOrd="0" parTransId="{C6690BBE-039E-4797-A3F9-6FBF976E9131}" sibTransId="{202396EC-9AE5-48F6-8A5D-8AA9A67E2BC1}"/>
    <dgm:cxn modelId="{3552DFA2-4DB9-40A8-9A7B-BE597EE86695}" type="presOf" srcId="{1BD208BF-50AB-4378-A07E-BA59DBE75854}" destId="{9A1D5E55-4188-46AE-AECB-5A4539F2AEDB}" srcOrd="1" destOrd="0" presId="urn:microsoft.com/office/officeart/2005/8/layout/vProcess5"/>
    <dgm:cxn modelId="{F00002FF-38F6-4A63-8182-B91545CD8366}" type="presOf" srcId="{F2B53DC1-52B3-4336-930E-B63782821552}" destId="{3F9E6986-685E-4DEE-B10A-E9507E86DFA9}" srcOrd="0" destOrd="0" presId="urn:microsoft.com/office/officeart/2005/8/layout/vProcess5"/>
    <dgm:cxn modelId="{13E8C05D-B847-4BFD-A030-B42C3C5CC5C8}" type="presOf" srcId="{AA6CB009-9AC2-484B-971A-85DB6F04D19D}" destId="{028F2C82-52D1-4557-BE68-21DA6D7601CE}" srcOrd="1" destOrd="0" presId="urn:microsoft.com/office/officeart/2005/8/layout/vProcess5"/>
    <dgm:cxn modelId="{46B633CC-DA59-416B-9AC2-CBC5A9F259E9}" type="presOf" srcId="{85377D44-CA2F-43F6-9FE1-2A9C9E816722}" destId="{08AE3E10-69E0-490B-9978-B3FA5A19EE16}" srcOrd="0" destOrd="0" presId="urn:microsoft.com/office/officeart/2005/8/layout/vProcess5"/>
    <dgm:cxn modelId="{42F2FCFA-AB56-4263-B206-8CC967F8DB03}" type="presOf" srcId="{3682A8FC-A955-4E4E-B750-195C81EA3E7D}" destId="{2BD07142-782C-4250-B48C-583D4D75E2A3}" srcOrd="1" destOrd="0" presId="urn:microsoft.com/office/officeart/2005/8/layout/vProcess5"/>
    <dgm:cxn modelId="{99DC0167-7542-4177-BF29-C7272ECBB548}" srcId="{5C939115-BFB8-405C-994F-B57938E36971}" destId="{AA6CB009-9AC2-484B-971A-85DB6F04D19D}" srcOrd="1" destOrd="0" parTransId="{7A5840D8-02D9-4D1A-A342-AFAC6784CEE9}" sibTransId="{FA054202-2DA8-47CE-B83F-BB0885A64AA3}"/>
    <dgm:cxn modelId="{D56D7FFC-BDF9-4E03-B05D-CD508D2CB0F4}" srcId="{5C939115-BFB8-405C-994F-B57938E36971}" destId="{11BF4E17-4EF3-4757-AA20-0E568B9889A5}" srcOrd="4" destOrd="0" parTransId="{D552D431-4E47-4A38-81CF-6F0B4D484EC1}" sibTransId="{76F4D7B6-7BE9-4241-BA23-0683502AAE23}"/>
    <dgm:cxn modelId="{00D1E31D-8303-4182-91FD-ADF0FED611EB}" type="presOf" srcId="{FA054202-2DA8-47CE-B83F-BB0885A64AA3}" destId="{9D7E9602-D43F-4351-A8C2-67C6C73D4878}" srcOrd="0" destOrd="0" presId="urn:microsoft.com/office/officeart/2005/8/layout/vProcess5"/>
    <dgm:cxn modelId="{A0E6E876-8DFB-47D7-B6D5-AF21057EF7A7}" srcId="{5C939115-BFB8-405C-994F-B57938E36971}" destId="{1BD208BF-50AB-4378-A07E-BA59DBE75854}" srcOrd="0" destOrd="0" parTransId="{40F71147-3DE8-4C33-BC4D-83F5444D182D}" sibTransId="{F548DE2D-8255-4A12-A006-4A3F7524D9D0}"/>
    <dgm:cxn modelId="{4B00D846-B32D-4CE9-BE97-39856A80C74F}" type="presOf" srcId="{1BD208BF-50AB-4378-A07E-BA59DBE75854}" destId="{0E7C7B9A-1D55-4A6B-BA22-AC606ECE83BE}" srcOrd="0" destOrd="0" presId="urn:microsoft.com/office/officeart/2005/8/layout/vProcess5"/>
    <dgm:cxn modelId="{5CA2D8FA-07D0-4F6E-BD01-63DEFDBF77A2}" type="presOf" srcId="{AA6CB009-9AC2-484B-971A-85DB6F04D19D}" destId="{30EA9A15-5B6E-496F-877B-ADBAB7CFE65E}" srcOrd="0" destOrd="0" presId="urn:microsoft.com/office/officeart/2005/8/layout/vProcess5"/>
    <dgm:cxn modelId="{8DBD8E56-7DCE-48B1-9C3C-A001FF5E0B4F}" srcId="{5C939115-BFB8-405C-994F-B57938E36971}" destId="{85377D44-CA2F-43F6-9FE1-2A9C9E816722}" srcOrd="2" destOrd="0" parTransId="{BD61431C-6947-4173-972A-B9D5303A73EA}" sibTransId="{F2B53DC1-52B3-4336-930E-B63782821552}"/>
    <dgm:cxn modelId="{8BE0516D-84C8-4A5C-AF3F-78325EEEB5B0}" type="presOf" srcId="{F548DE2D-8255-4A12-A006-4A3F7524D9D0}" destId="{E9DBFB45-8CD5-43B5-A196-4799E9B617E1}" srcOrd="0" destOrd="0" presId="urn:microsoft.com/office/officeart/2005/8/layout/vProcess5"/>
    <dgm:cxn modelId="{25C7E627-BBE3-440B-A605-FD2AB3AAD5C7}" type="presOf" srcId="{11BF4E17-4EF3-4757-AA20-0E568B9889A5}" destId="{EA4B430D-E771-4CD8-A62D-1ECCCDD74ADE}" srcOrd="1" destOrd="0" presId="urn:microsoft.com/office/officeart/2005/8/layout/vProcess5"/>
    <dgm:cxn modelId="{4086382A-8054-49E0-9953-FA9760CAF912}" type="presOf" srcId="{85377D44-CA2F-43F6-9FE1-2A9C9E816722}" destId="{7872F22B-B12C-4838-8D3F-F138FE4D7217}" srcOrd="1" destOrd="0" presId="urn:microsoft.com/office/officeart/2005/8/layout/vProcess5"/>
    <dgm:cxn modelId="{DBC015A3-4864-41B2-8A8B-1E8DFB57AEB4}" type="presOf" srcId="{3682A8FC-A955-4E4E-B750-195C81EA3E7D}" destId="{EA83AA90-909E-41D0-B27E-AFBBD093B282}" srcOrd="0" destOrd="0" presId="urn:microsoft.com/office/officeart/2005/8/layout/vProcess5"/>
    <dgm:cxn modelId="{0E3FD498-DFF2-4EBC-ACEE-BAB73DA31614}" type="presOf" srcId="{11BF4E17-4EF3-4757-AA20-0E568B9889A5}" destId="{0F47F664-5A50-422E-A68F-FC9CD7CD3F75}" srcOrd="0" destOrd="0" presId="urn:microsoft.com/office/officeart/2005/8/layout/vProcess5"/>
    <dgm:cxn modelId="{C848CBFE-D050-45CD-B603-9E6FA594C1D3}" type="presOf" srcId="{5C939115-BFB8-405C-994F-B57938E36971}" destId="{55703F19-46BE-4133-88BE-C999CE4B08FE}" srcOrd="0" destOrd="0" presId="urn:microsoft.com/office/officeart/2005/8/layout/vProcess5"/>
    <dgm:cxn modelId="{1CC868BD-9FC7-4AFC-8D17-683EC8D80B09}" type="presOf" srcId="{202396EC-9AE5-48F6-8A5D-8AA9A67E2BC1}" destId="{0AF9DB28-213D-4A02-B0AA-E877463F225B}" srcOrd="0" destOrd="0" presId="urn:microsoft.com/office/officeart/2005/8/layout/vProcess5"/>
    <dgm:cxn modelId="{D7A31577-E4B8-4DB7-BE96-E83C29EB7AD5}" type="presParOf" srcId="{55703F19-46BE-4133-88BE-C999CE4B08FE}" destId="{C9E2027A-B8B1-4215-BF30-AE20287765DA}" srcOrd="0" destOrd="0" presId="urn:microsoft.com/office/officeart/2005/8/layout/vProcess5"/>
    <dgm:cxn modelId="{C537EA36-6ED4-4862-8478-6002A829A303}" type="presParOf" srcId="{55703F19-46BE-4133-88BE-C999CE4B08FE}" destId="{0E7C7B9A-1D55-4A6B-BA22-AC606ECE83BE}" srcOrd="1" destOrd="0" presId="urn:microsoft.com/office/officeart/2005/8/layout/vProcess5"/>
    <dgm:cxn modelId="{193E21D5-249D-496C-820B-A6D9D06BC18F}" type="presParOf" srcId="{55703F19-46BE-4133-88BE-C999CE4B08FE}" destId="{30EA9A15-5B6E-496F-877B-ADBAB7CFE65E}" srcOrd="2" destOrd="0" presId="urn:microsoft.com/office/officeart/2005/8/layout/vProcess5"/>
    <dgm:cxn modelId="{71C86440-97C0-42F0-820A-6C5114F26F9D}" type="presParOf" srcId="{55703F19-46BE-4133-88BE-C999CE4B08FE}" destId="{08AE3E10-69E0-490B-9978-B3FA5A19EE16}" srcOrd="3" destOrd="0" presId="urn:microsoft.com/office/officeart/2005/8/layout/vProcess5"/>
    <dgm:cxn modelId="{E66506D6-4D9D-4265-9D82-CD697E09BA20}" type="presParOf" srcId="{55703F19-46BE-4133-88BE-C999CE4B08FE}" destId="{EA83AA90-909E-41D0-B27E-AFBBD093B282}" srcOrd="4" destOrd="0" presId="urn:microsoft.com/office/officeart/2005/8/layout/vProcess5"/>
    <dgm:cxn modelId="{63E5FB3B-A101-46C8-8412-A72D1F9EEF90}" type="presParOf" srcId="{55703F19-46BE-4133-88BE-C999CE4B08FE}" destId="{0F47F664-5A50-422E-A68F-FC9CD7CD3F75}" srcOrd="5" destOrd="0" presId="urn:microsoft.com/office/officeart/2005/8/layout/vProcess5"/>
    <dgm:cxn modelId="{62AFEEB1-1A8D-48CF-9E72-E384DE97521C}" type="presParOf" srcId="{55703F19-46BE-4133-88BE-C999CE4B08FE}" destId="{E9DBFB45-8CD5-43B5-A196-4799E9B617E1}" srcOrd="6" destOrd="0" presId="urn:microsoft.com/office/officeart/2005/8/layout/vProcess5"/>
    <dgm:cxn modelId="{4CA06960-FE49-446A-9DDF-A3889C80CFC4}" type="presParOf" srcId="{55703F19-46BE-4133-88BE-C999CE4B08FE}" destId="{9D7E9602-D43F-4351-A8C2-67C6C73D4878}" srcOrd="7" destOrd="0" presId="urn:microsoft.com/office/officeart/2005/8/layout/vProcess5"/>
    <dgm:cxn modelId="{CA4186AB-E9C9-47B3-AF3D-88100BA849E0}" type="presParOf" srcId="{55703F19-46BE-4133-88BE-C999CE4B08FE}" destId="{3F9E6986-685E-4DEE-B10A-E9507E86DFA9}" srcOrd="8" destOrd="0" presId="urn:microsoft.com/office/officeart/2005/8/layout/vProcess5"/>
    <dgm:cxn modelId="{FB80A62F-518F-4D30-A407-7D69604A7388}" type="presParOf" srcId="{55703F19-46BE-4133-88BE-C999CE4B08FE}" destId="{0AF9DB28-213D-4A02-B0AA-E877463F225B}" srcOrd="9" destOrd="0" presId="urn:microsoft.com/office/officeart/2005/8/layout/vProcess5"/>
    <dgm:cxn modelId="{799DE607-0E26-41C4-B963-5E907B154EF4}" type="presParOf" srcId="{55703F19-46BE-4133-88BE-C999CE4B08FE}" destId="{9A1D5E55-4188-46AE-AECB-5A4539F2AEDB}" srcOrd="10" destOrd="0" presId="urn:microsoft.com/office/officeart/2005/8/layout/vProcess5"/>
    <dgm:cxn modelId="{693C251A-8BF7-4373-8AC7-16474545530E}" type="presParOf" srcId="{55703F19-46BE-4133-88BE-C999CE4B08FE}" destId="{028F2C82-52D1-4557-BE68-21DA6D7601CE}" srcOrd="11" destOrd="0" presId="urn:microsoft.com/office/officeart/2005/8/layout/vProcess5"/>
    <dgm:cxn modelId="{5D3D01D7-888A-4D49-89D1-030734EB55F6}" type="presParOf" srcId="{55703F19-46BE-4133-88BE-C999CE4B08FE}" destId="{7872F22B-B12C-4838-8D3F-F138FE4D7217}" srcOrd="12" destOrd="0" presId="urn:microsoft.com/office/officeart/2005/8/layout/vProcess5"/>
    <dgm:cxn modelId="{3FC9931E-937F-4B71-8679-F38E7039010A}" type="presParOf" srcId="{55703F19-46BE-4133-88BE-C999CE4B08FE}" destId="{2BD07142-782C-4250-B48C-583D4D75E2A3}" srcOrd="13" destOrd="0" presId="urn:microsoft.com/office/officeart/2005/8/layout/vProcess5"/>
    <dgm:cxn modelId="{30FE72FB-E65A-4F92-A8F3-BDE61CF4A84F}" type="presParOf" srcId="{55703F19-46BE-4133-88BE-C999CE4B08FE}" destId="{EA4B430D-E771-4CD8-A62D-1ECCCDD74AD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C7B9A-1D55-4A6B-BA22-AC606ECE83BE}">
      <dsp:nvSpPr>
        <dsp:cNvPr id="0" name=""/>
        <dsp:cNvSpPr/>
      </dsp:nvSpPr>
      <dsp:spPr>
        <a:xfrm>
          <a:off x="0" y="156927"/>
          <a:ext cx="6764431" cy="1200484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1. Escribe la fórmula de Lewis</a:t>
          </a:r>
          <a:endParaRPr lang="es-MX" sz="31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5161" y="192088"/>
        <a:ext cx="5328558" cy="1130162"/>
      </dsp:txXfrm>
    </dsp:sp>
    <dsp:sp modelId="{30EA9A15-5B6E-496F-877B-ADBAB7CFE65E}">
      <dsp:nvSpPr>
        <dsp:cNvPr id="0" name=""/>
        <dsp:cNvSpPr/>
      </dsp:nvSpPr>
      <dsp:spPr>
        <a:xfrm>
          <a:off x="505136" y="1367218"/>
          <a:ext cx="6764431" cy="1200484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2</a:t>
          </a:r>
          <a:r>
            <a:rPr lang="es-ES" sz="31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. Identifica el átomo central</a:t>
          </a:r>
          <a:endParaRPr lang="es-MX" sz="31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40297" y="1402379"/>
        <a:ext cx="5408658" cy="1130162"/>
      </dsp:txXfrm>
    </dsp:sp>
    <dsp:sp modelId="{08AE3E10-69E0-490B-9978-B3FA5A19EE16}">
      <dsp:nvSpPr>
        <dsp:cNvPr id="0" name=""/>
        <dsp:cNvSpPr/>
      </dsp:nvSpPr>
      <dsp:spPr>
        <a:xfrm>
          <a:off x="1010272" y="2734437"/>
          <a:ext cx="6764431" cy="1200484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3</a:t>
          </a:r>
          <a:r>
            <a:rPr lang="es-ES" sz="31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. Determina la geometría electrónica del  átomo central </a:t>
          </a:r>
        </a:p>
      </dsp:txBody>
      <dsp:txXfrm>
        <a:off x="1045433" y="2769598"/>
        <a:ext cx="5408658" cy="1130162"/>
      </dsp:txXfrm>
    </dsp:sp>
    <dsp:sp modelId="{EA83AA90-909E-41D0-B27E-AFBBD093B282}">
      <dsp:nvSpPr>
        <dsp:cNvPr id="0" name=""/>
        <dsp:cNvSpPr/>
      </dsp:nvSpPr>
      <dsp:spPr>
        <a:xfrm>
          <a:off x="1515408" y="4101656"/>
          <a:ext cx="6764431" cy="1200484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>
              <a:solidFill>
                <a:schemeClr val="bg2">
                  <a:lumMod val="25000"/>
                </a:schemeClr>
              </a:solidFill>
            </a:rPr>
            <a:t>4</a:t>
          </a:r>
          <a:r>
            <a:rPr lang="es-ES" sz="31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. Determina la geometría molecular</a:t>
          </a:r>
          <a:endParaRPr lang="es-MX" sz="31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550569" y="4136817"/>
        <a:ext cx="5408658" cy="1130162"/>
      </dsp:txXfrm>
    </dsp:sp>
    <dsp:sp modelId="{0F47F664-5A50-422E-A68F-FC9CD7CD3F75}">
      <dsp:nvSpPr>
        <dsp:cNvPr id="0" name=""/>
        <dsp:cNvSpPr/>
      </dsp:nvSpPr>
      <dsp:spPr>
        <a:xfrm>
          <a:off x="2020544" y="5257025"/>
          <a:ext cx="6764431" cy="120048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>
              <a:solidFill>
                <a:schemeClr val="bg2">
                  <a:lumMod val="25000"/>
                </a:schemeClr>
              </a:solidFill>
            </a:rPr>
            <a:t>5. </a:t>
          </a:r>
          <a:r>
            <a:rPr lang="es-ES" sz="2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Ajusta la geometría según los pares no compartidos </a:t>
          </a:r>
          <a:endParaRPr lang="es-MX" sz="2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055705" y="5292186"/>
        <a:ext cx="5408658" cy="1130162"/>
      </dsp:txXfrm>
    </dsp:sp>
    <dsp:sp modelId="{E9DBFB45-8CD5-43B5-A196-4799E9B617E1}">
      <dsp:nvSpPr>
        <dsp:cNvPr id="0" name=""/>
        <dsp:cNvSpPr/>
      </dsp:nvSpPr>
      <dsp:spPr>
        <a:xfrm>
          <a:off x="5984116" y="877020"/>
          <a:ext cx="780315" cy="78031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500" kern="1200"/>
        </a:p>
      </dsp:txBody>
      <dsp:txXfrm>
        <a:off x="6159687" y="877020"/>
        <a:ext cx="429173" cy="587187"/>
      </dsp:txXfrm>
    </dsp:sp>
    <dsp:sp modelId="{9D7E9602-D43F-4351-A8C2-67C6C73D4878}">
      <dsp:nvSpPr>
        <dsp:cNvPr id="0" name=""/>
        <dsp:cNvSpPr/>
      </dsp:nvSpPr>
      <dsp:spPr>
        <a:xfrm>
          <a:off x="6489252" y="2244239"/>
          <a:ext cx="780315" cy="78031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500" kern="1200"/>
        </a:p>
      </dsp:txBody>
      <dsp:txXfrm>
        <a:off x="6664823" y="2244239"/>
        <a:ext cx="429173" cy="587187"/>
      </dsp:txXfrm>
    </dsp:sp>
    <dsp:sp modelId="{3F9E6986-685E-4DEE-B10A-E9507E86DFA9}">
      <dsp:nvSpPr>
        <dsp:cNvPr id="0" name=""/>
        <dsp:cNvSpPr/>
      </dsp:nvSpPr>
      <dsp:spPr>
        <a:xfrm>
          <a:off x="6994388" y="3591450"/>
          <a:ext cx="780315" cy="78031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500" kern="1200"/>
        </a:p>
      </dsp:txBody>
      <dsp:txXfrm>
        <a:off x="7169959" y="3591450"/>
        <a:ext cx="429173" cy="587187"/>
      </dsp:txXfrm>
    </dsp:sp>
    <dsp:sp modelId="{0AF9DB28-213D-4A02-B0AA-E877463F225B}">
      <dsp:nvSpPr>
        <dsp:cNvPr id="0" name=""/>
        <dsp:cNvSpPr/>
      </dsp:nvSpPr>
      <dsp:spPr>
        <a:xfrm>
          <a:off x="7499524" y="4972007"/>
          <a:ext cx="780315" cy="78031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500" kern="1200"/>
        </a:p>
      </dsp:txBody>
      <dsp:txXfrm>
        <a:off x="7675095" y="4972007"/>
        <a:ext cx="429173" cy="58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379C3120-D328-48FA-82A8-99B43B7D2509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E068AF23-E8EA-4037-8082-03412C0EFD0E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mx/url?sa=i&amp;rct=j&amp;q=&amp;esrc=s&amp;source=images&amp;cd=&amp;cad=rja&amp;uact=8&amp;ved=0CAcQjRxqFQoTCOmuisfzhskCFUFHYwodWuoJwg&amp;url=http://ocw.uc3m.es/ciencia-e-oin/quimica-de-los-materiales/Material-de-clase/tema-3.-el-enlace-quimico/skinless_view&amp;bvm=bv.106923889,d.cGc&amp;psig=AFQjCNG7u6HxzLfZsmE_RS5OZea_AETiOg&amp;ust=1447280755193902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google.com.mx/url?sa=i&amp;rct=j&amp;q=&amp;esrc=s&amp;source=images&amp;cd=&amp;cad=rja&amp;uact=8&amp;ved=0CAcQjRxqFQoTCNTN1b30hskCFUvkYwodxUwBWA&amp;url=https://profesorjano.wordpress.com/2011/04/21/presentaciones-sobre-enlace-quimico-construyendose/&amp;bvm=bv.106923889,d.cGc&amp;psig=AFQjCNG7u6HxzLfZsmE_RS5OZea_AETiOg&amp;ust=1447280755193902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com.mx/url?sa=i&amp;rct=j&amp;q=&amp;esrc=s&amp;source=images&amp;cd=&amp;cad=rja&amp;uact=8&amp;ved=0CAcQjRxqFQoTCMKN0MPPickCFQHVYwodjoQHaQ&amp;url=http://cienciasdejoseleg.blogspot.com/2012/01/orbitales-moleculares-tipo-sigma.html&amp;psig=AFQjCNFtOCanvmgyu0wZ_W5R5t_2jS64bQ&amp;ust=1447374181320353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mx/url?sa=i&amp;rct=j&amp;q=&amp;esrc=s&amp;source=images&amp;cd=&amp;cad=rja&amp;uact=8&amp;ved=0CAcQjRxqFQoTCM7H45fTickCFUnmYwodJvIDoA&amp;url=http://iiquimica.blogspot.com/2006/03/configuracin-electrnica.html&amp;psig=AFQjCNGZcaw9EUjzyiD1-Hr0CgkajJn6Qw&amp;ust=1447375230175893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://quimica.laguia2000.com/wp-content/uploads/2010/08/HIBRI2.bmp" TargetMode="External"/><Relationship Id="rId7" Type="http://schemas.openxmlformats.org/officeDocument/2006/relationships/hyperlink" Target="http://quimica.laguia2000.com/wp-content/uploads/2010/08/HIBRI6.bmp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quimica.laguia2000.com/wp-content/uploads/2010/08/HIBRI4.bmp" TargetMode="Externa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.mx/url?sa=i&amp;rct=j&amp;q=&amp;esrc=s&amp;source=images&amp;cd=&amp;cad=rja&amp;uact=8&amp;ved=0CAcQjRxqFQoTCLWIx8bJickCFQwzPgodnIQJTQ&amp;url=http://www.batanga.com/curiosidades/2011/07/28/existen-animales-hibridos&amp;bvm=bv.107406026,d.cWw&amp;psig=AFQjCNFX8tmJro6K-ZkTh4bzvAtdc14ONA&amp;ust=1447372600650205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.mx/url?sa=i&amp;rct=j&amp;q=&amp;esrc=s&amp;source=images&amp;cd=&amp;cad=rja&amp;uact=8&amp;ved=0CAcQjRxqFQoTCKy4z6zKickCFYN4PgodR3ELLg&amp;url=http://www.monografias.com/trabajos67/electronica-organica/electronica-organica2.shtml&amp;bvm=bv.107406026,d.cWw&amp;psig=AFQjCNGiEl9VoZMAA-gz0J0dGwLBgkL65w&amp;ust=1447372828689177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.mx/url?sa=i&amp;rct=j&amp;q=&amp;esrc=s&amp;source=images&amp;cd=&amp;cad=rja&amp;uact=8&amp;ved=0CAcQjRxqFQoTCMXpuuHJickCFUh2Pgod1qQI9g&amp;url=http://www.textoscientificos.com/quimica/organica/hibridacion-carbono&amp;bvm=bv.107406026,d.cWw&amp;psig=AFQjCNEe06rOK3OFSE3R0Uvq4qu_ponk0A&amp;ust=1447372735470091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mx/url?sa=i&amp;rct=j&amp;q=&amp;esrc=s&amp;source=images&amp;cd=&amp;cad=rja&amp;uact=8&amp;ved=0CAcQjRxqFQoTCKX40eqBh8kCFUl5PgodoVYJGg&amp;url=http://cmapspublic3.ihmc.us/rid%3D1L60P13GV-NW9ZKF-18J9/enlace%20covalente.cmap&amp;bvm=bv.106923889,d.cGc&amp;psig=AFQjCNGoKmEKQQDktxbbck8YzHNCq8JwMg&amp;ust=1447284560921699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slideplayer.com.br/slide/1652867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com.mx/url?sa=i&amp;rct=j&amp;q=&amp;esrc=s&amp;source=images&amp;cd=&amp;cad=rja&amp;uact=8&amp;ved=0CAcQjRxqFQoTCKX40eqBh8kCFUl5PgodoVYJGg&amp;url=http://slideplayer.es/slide/1670991/&amp;bvm=bv.106923889,d.cGc&amp;psig=AFQjCNGoKmEKQQDktxbbck8YzHNCq8JwMg&amp;ust=1447284560921699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mx/url?sa=i&amp;rct=j&amp;q=&amp;esrc=s&amp;source=images&amp;cd=&amp;cad=rja&amp;uact=8&amp;ved=0CAcQjRxqFQoTCP765vb5hskCFRPZYwodCWsE1A&amp;url=http://desconversa.com.br/quimica/o-que-e-a-geometria-molecular/&amp;bvm=bv.106923889,d.cGc&amp;psig=AFQjCNEfaDphIPQnUMF8bKpJLO7LauE8Vg&amp;ust=144728257418744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com.mx/url?sa=i&amp;rct=j&amp;q=&amp;esrc=s&amp;source=images&amp;cd=&amp;cad=rja&amp;uact=8&amp;ved=0CAcQjRxqFQoTCJGL65jxhskCFUpuPgodLTkJHg&amp;url=http://www.quimitube.com/videos/modelo-de-repulsion-de-los-pares-electronicos-de-la-capa-de-valencia-rpecv&amp;psig=AFQjCNFWM_0PFoW7FPy70cndvElxQJCEbw&amp;ust=144728010879204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99592" y="1340768"/>
            <a:ext cx="7848872" cy="5040560"/>
          </a:xfrm>
        </p:spPr>
        <p:txBody>
          <a:bodyPr>
            <a:normAutofit lnSpcReduction="10000"/>
          </a:bodyPr>
          <a:lstStyle/>
          <a:p>
            <a:r>
              <a:rPr lang="es-ES" sz="28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UA: Química General </a:t>
            </a:r>
          </a:p>
          <a:p>
            <a:endParaRPr lang="es-ES" sz="2800" b="1" dirty="0" smtClean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r>
              <a:rPr lang="es-ES" sz="28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Unidad temática : Enlace químico</a:t>
            </a:r>
          </a:p>
          <a:p>
            <a:r>
              <a:rPr lang="es-ES" sz="2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Temas: teoría de repulsión de pares de electrones, geometría electrónica </a:t>
            </a:r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teoría de unión valencia, </a:t>
            </a:r>
            <a:r>
              <a:rPr lang="es-ES" sz="2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y geometría molecular</a:t>
            </a:r>
          </a:p>
          <a:p>
            <a:endParaRPr lang="es-ES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endParaRPr lang="es-ES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r"/>
            <a:endParaRPr lang="es-ES" sz="2000" b="1" dirty="0" smtClean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r"/>
            <a:r>
              <a:rPr lang="es-ES" sz="20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Dra. en Ed. Guadalupe Mirella Maya López</a:t>
            </a:r>
          </a:p>
          <a:p>
            <a:pPr algn="r"/>
            <a:r>
              <a:rPr lang="es-ES" sz="20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Mayo, 2017 </a:t>
            </a:r>
            <a:endParaRPr lang="es-MX" sz="20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864096"/>
          </a:xfrm>
        </p:spPr>
        <p:txBody>
          <a:bodyPr>
            <a:noAutofit/>
          </a:bodyPr>
          <a:lstStyle/>
          <a:p>
            <a:r>
              <a:rPr lang="es-ES" sz="2800" cap="none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Universidad Autónoma del Estado de México </a:t>
            </a:r>
            <a:br>
              <a:rPr lang="es-ES" sz="2800" cap="none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s-ES" sz="2800" cap="none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Facultad de Química </a:t>
            </a:r>
            <a:endParaRPr lang="es-MX" sz="2800" cap="none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7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15616" y="980728"/>
            <a:ext cx="6624736" cy="4176464"/>
          </a:xfrm>
        </p:spPr>
        <p:txBody>
          <a:bodyPr>
            <a:normAutofit/>
          </a:bodyPr>
          <a:lstStyle/>
          <a:p>
            <a:r>
              <a:rPr lang="es-ES" sz="2800" dirty="0" smtClean="0">
                <a:solidFill>
                  <a:schemeClr val="tx2">
                    <a:lumMod val="50000"/>
                  </a:schemeClr>
                </a:solidFill>
              </a:rPr>
              <a:t>Utiliza la teoría de repulsión de pares electrónicos para predecir la geometría electrónica de los átomos centrales de las siguientes moléculas:</a:t>
            </a:r>
          </a:p>
          <a:p>
            <a:pPr marL="18288" indent="0">
              <a:buNone/>
            </a:pPr>
            <a:r>
              <a:rPr lang="es-ES" sz="2800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SiCl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4	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CO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2	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H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2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S	SF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6	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PCl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3	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PCl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5	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XeF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5</a:t>
            </a:r>
            <a:r>
              <a:rPr lang="en-US" sz="2800" baseline="30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1+	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H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2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O</a:t>
            </a:r>
            <a:endParaRPr lang="es-ES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84168" y="188640"/>
            <a:ext cx="2714640" cy="914400"/>
          </a:xfrm>
        </p:spPr>
        <p:txBody>
          <a:bodyPr/>
          <a:lstStyle/>
          <a:p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</a:rPr>
              <a:t>Ejercicios:</a:t>
            </a:r>
            <a:endParaRPr lang="es-MX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50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11560" y="2348880"/>
            <a:ext cx="7680960" cy="1066800"/>
          </a:xfrm>
        </p:spPr>
        <p:txBody>
          <a:bodyPr/>
          <a:lstStyle/>
          <a:p>
            <a:r>
              <a:rPr lang="es-ES" dirty="0" smtClean="0"/>
              <a:t>Geometría molecular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2452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ocw.uc3m.es/ciencia-e-oin/quimica-de-los-materiales/Material-de-clase/imagenes/enlace/enlace4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06" y="116632"/>
            <a:ext cx="804622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48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rofesorjano.files.wordpress.com/2011/04/trpecv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59" y="332656"/>
            <a:ext cx="8430005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66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908720"/>
            <a:ext cx="6552728" cy="5184576"/>
          </a:xfrm>
        </p:spPr>
        <p:txBody>
          <a:bodyPr>
            <a:normAutofit fontScale="92500" lnSpcReduction="20000"/>
          </a:bodyPr>
          <a:lstStyle/>
          <a:p>
            <a:pPr marL="18288" indent="0">
              <a:buNone/>
            </a:pP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Selecciona la geometría molecular y justifica tu respuesta. </a:t>
            </a:r>
          </a:p>
          <a:p>
            <a:pPr marL="18288" indent="0">
              <a:buNone/>
            </a:pP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SO</a:t>
            </a:r>
            <a:r>
              <a:rPr lang="es-ES" sz="28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2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		a) lineal 	</a:t>
            </a:r>
          </a:p>
          <a:p>
            <a:pPr marL="18288" indent="0">
              <a:buNone/>
            </a:pP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b) angular</a:t>
            </a:r>
            <a:endParaRPr lang="es-MX" sz="28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pPr marL="18288" indent="0">
              <a:buNone/>
            </a:pPr>
            <a:endParaRPr lang="es-ES" sz="28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pPr marL="18288" indent="0">
              <a:buNone/>
            </a:pP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PH</a:t>
            </a:r>
            <a:r>
              <a:rPr lang="es-ES" sz="28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3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		a) trigonal plana 	</a:t>
            </a:r>
          </a:p>
          <a:p>
            <a:pPr marL="18288" indent="0">
              <a:buNone/>
            </a:pP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b) piramidal trigonal </a:t>
            </a:r>
            <a:endParaRPr lang="es-MX" sz="28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pPr marL="18288" indent="0">
              <a:buNone/>
            </a:pPr>
            <a:endParaRPr lang="es-ES" sz="28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pPr marL="18288" indent="0">
              <a:buNone/>
            </a:pP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BF</a:t>
            </a:r>
            <a:r>
              <a:rPr lang="es-ES" sz="28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3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		a) trigonal plana 	</a:t>
            </a:r>
          </a:p>
          <a:p>
            <a:pPr marL="18288" indent="0">
              <a:buNone/>
            </a:pP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b) piramidal trigonal 	</a:t>
            </a:r>
          </a:p>
          <a:p>
            <a:pPr marL="18288" indent="0">
              <a:buNone/>
            </a:pP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		c) en forma de T</a:t>
            </a:r>
            <a:endParaRPr lang="es-MX" sz="28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pPr marL="18288" indent="0">
              <a:buNone/>
            </a:pP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60032" y="116632"/>
            <a:ext cx="2930664" cy="720080"/>
          </a:xfrm>
        </p:spPr>
        <p:txBody>
          <a:bodyPr/>
          <a:lstStyle/>
          <a:p>
            <a:r>
              <a:rPr lang="es-ES" sz="3600" dirty="0" smtClean="0">
                <a:solidFill>
                  <a:schemeClr val="bg2">
                    <a:lumMod val="25000"/>
                  </a:schemeClr>
                </a:solidFill>
              </a:rPr>
              <a:t>Ejercicios:</a:t>
            </a:r>
            <a:endParaRPr lang="es-MX" sz="3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14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99592" y="1484784"/>
            <a:ext cx="7128792" cy="4680520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 acuerdo con la teoría, se forma un </a:t>
            </a: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enlace 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entre dos átomos cuando: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 orbital de un átomo ocupa una porción de la misma región del espacio que un orbital de otro átomo. Se dice que los orbitales se traslapan.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 número total de electrones en ambos orbitales no es mayor que dos.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779912" y="188640"/>
            <a:ext cx="5354038" cy="914400"/>
          </a:xfrm>
        </p:spPr>
        <p:txBody>
          <a:bodyPr>
            <a:normAutofit/>
          </a:bodyPr>
          <a:lstStyle/>
          <a:p>
            <a:r>
              <a:rPr lang="es-ES" altLang="es-MX" sz="36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Teoría de unión valencia </a:t>
            </a:r>
            <a:endParaRPr lang="es-MX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39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1043608" y="685801"/>
            <a:ext cx="7185992" cy="5407495"/>
          </a:xfrm>
        </p:spPr>
        <p:txBody>
          <a:bodyPr>
            <a:normAutofit lnSpcReduction="10000"/>
          </a:bodyPr>
          <a:lstStyle/>
          <a:p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medida que el orbital de un átomo se traslapa con el orbital de otro, los electrones en los orbitales empiezan a moverse alrededor de ambos átomos. Como los electrones son atraídos por los dos núcleos al mismo tiempo, mantienen juntos a los átomos. La fuerza del enlace depende de la magnitud del traslape. </a:t>
            </a:r>
          </a:p>
          <a:p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Los dos orbitales no pueden contener más de dos electrones.</a:t>
            </a:r>
          </a:p>
          <a:p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 puede esperar que la cantidad de enlaces que forme un átomo sea igual a la cantidad de electrones sin aparear en su capa de valencia.</a:t>
            </a:r>
            <a:endParaRPr lang="es-MX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57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pload.wikimedia.org/wikipedia/commons/thumb/0/06/Sigma_bond.svg/743px-Sigma_bond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013179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72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251520" y="980728"/>
            <a:ext cx="7104112" cy="1080120"/>
          </a:xfrm>
        </p:spPr>
        <p:txBody>
          <a:bodyPr>
            <a:normAutofit/>
          </a:bodyPr>
          <a:lstStyle/>
          <a:p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partir de un reacomodo de los electrones en el último nivel energético ocupado.</a:t>
            </a:r>
            <a:endParaRPr lang="es-MX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7504" y="188640"/>
            <a:ext cx="8208912" cy="720080"/>
          </a:xfrm>
        </p:spPr>
        <p:txBody>
          <a:bodyPr/>
          <a:lstStyle/>
          <a:p>
            <a: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¿Cómo explicar los cuatro enlaces del carbono?</a:t>
            </a:r>
            <a:endParaRPr lang="es-MX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146" name="Picture 2" descr="http://photos1.blogger.com/blogger/3876/1136/400/w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7704856" cy="402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20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-24532" y="404664"/>
            <a:ext cx="5532636" cy="537716"/>
          </a:xfrm>
        </p:spPr>
        <p:txBody>
          <a:bodyPr>
            <a:normAutofit fontScale="90000"/>
          </a:bodyPr>
          <a:lstStyle/>
          <a:p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Configuración electrónica del carbono</a:t>
            </a:r>
            <a:endParaRPr lang="es-MX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3 Imagen" descr="http://quimica.laguia2000.com/wp-content/uploads/2010/08/HIBRI1.bm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19" y="1276667"/>
            <a:ext cx="3384376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quimica.laguia2000.com/wp-content/uploads/2010/08/HIBRI2.bmp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067" y="404664"/>
            <a:ext cx="3384376" cy="2535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5 Imagen" descr="http://quimica.laguia2000.com/wp-content/uploads/2010/08/HIBRI4.bmp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97413"/>
            <a:ext cx="3623351" cy="3211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6 Imagen" descr="http://quimica.laguia2000.com/wp-content/uploads/2010/08/HIBRI6.bmp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97413"/>
            <a:ext cx="4032447" cy="32119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497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subTitle" idx="1"/>
          </p:nvPr>
        </p:nvSpPr>
        <p:spPr>
          <a:xfrm>
            <a:off x="2411760" y="1268760"/>
            <a:ext cx="6452203" cy="32403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altLang="es-MX" dirty="0" smtClean="0">
                <a:solidFill>
                  <a:srgbClr val="3C2C2E"/>
                </a:solidFill>
              </a:rPr>
              <a:t/>
            </a:r>
            <a:br>
              <a:rPr lang="es-ES" altLang="es-MX" dirty="0" smtClean="0">
                <a:solidFill>
                  <a:srgbClr val="3C2C2E"/>
                </a:solidFill>
              </a:rPr>
            </a:br>
            <a:r>
              <a:rPr lang="es-ES" altLang="es-MX" sz="28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Teoría de repulsión de pares de electrones </a:t>
            </a:r>
          </a:p>
          <a:p>
            <a:pPr>
              <a:defRPr/>
            </a:pPr>
            <a:r>
              <a:rPr lang="es-ES" altLang="es-MX" sz="28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Geometría electrónica </a:t>
            </a:r>
          </a:p>
          <a:p>
            <a:pPr>
              <a:defRPr/>
            </a:pPr>
            <a:r>
              <a:rPr lang="es-ES" altLang="es-MX" sz="28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Geometría </a:t>
            </a:r>
            <a:r>
              <a:rPr lang="es-ES" altLang="es-MX" sz="28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molecular </a:t>
            </a:r>
            <a:endParaRPr lang="es-ES" altLang="es-MX" sz="2800" b="1" dirty="0" smtClean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>
              <a:defRPr/>
            </a:pPr>
            <a:r>
              <a:rPr lang="es-ES" altLang="es-MX" sz="28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Teoría </a:t>
            </a:r>
            <a:r>
              <a:rPr lang="es-ES" altLang="es-MX" sz="28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de unión valencia </a:t>
            </a:r>
          </a:p>
          <a:p>
            <a:pPr>
              <a:defRPr/>
            </a:pPr>
            <a:endParaRPr lang="es-ES" altLang="es-MX" sz="2800" b="1" dirty="0" smtClean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404664"/>
            <a:ext cx="4176464" cy="787544"/>
          </a:xfrm>
        </p:spPr>
        <p:txBody>
          <a:bodyPr/>
          <a:lstStyle/>
          <a:p>
            <a:r>
              <a:rPr lang="es-ES" altLang="es-MX" sz="36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V. Enlace químico</a:t>
            </a:r>
            <a:endParaRPr lang="es-MX" sz="360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9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atic.batanga.com/sites/default/files/styles/full/public/curiosidades.batanga.com/files/09.Moriles_Mula.JPG?itok=9T4T4CB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620688"/>
            <a:ext cx="7391367" cy="554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6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monografias.com/trabajos67/electronica-organica/electronica-organica_image007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632848" cy="511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94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textoscientificos.com/imagenes/quimica/hibridacion-sp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41" y="404664"/>
            <a:ext cx="7848872" cy="580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04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90709232"/>
              </p:ext>
            </p:extLst>
          </p:nvPr>
        </p:nvGraphicFramePr>
        <p:xfrm>
          <a:off x="323528" y="1340768"/>
          <a:ext cx="8352928" cy="42484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6234"/>
                <a:gridCol w="2968612"/>
                <a:gridCol w="1878304"/>
                <a:gridCol w="1879778"/>
              </a:tblGrid>
              <a:tr h="1004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Orbitales híbridos 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Arreglo geométrico 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Número de orbitales 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Ejemplo 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3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sp</a:t>
                      </a:r>
                      <a:endParaRPr lang="es-MX" sz="28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Lineal 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2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Be en BeF</a:t>
                      </a:r>
                      <a:r>
                        <a:rPr lang="es-ES" sz="2800" baseline="-25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2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3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sp</a:t>
                      </a:r>
                      <a:r>
                        <a:rPr lang="es-ES" sz="2800" baseline="30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2</a:t>
                      </a:r>
                      <a:endParaRPr lang="es-MX" sz="28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Trigonal plano 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3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B en BF</a:t>
                      </a:r>
                      <a:r>
                        <a:rPr lang="es-ES" sz="2800" baseline="-25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3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3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sp</a:t>
                      </a:r>
                      <a:r>
                        <a:rPr lang="es-ES" sz="2800" baseline="30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3</a:t>
                      </a:r>
                      <a:endParaRPr lang="es-MX" sz="28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Tetraédrico 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4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 en CH</a:t>
                      </a:r>
                      <a:r>
                        <a:rPr lang="es-ES" sz="2800" baseline="-25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4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90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sp</a:t>
                      </a:r>
                      <a:r>
                        <a:rPr lang="es-ES" sz="2800" baseline="30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3</a:t>
                      </a:r>
                      <a:r>
                        <a:rPr lang="es-ES" sz="28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d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Bipiramidal trigonal </a:t>
                      </a:r>
                      <a:endParaRPr lang="es-MX" sz="28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5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 en PCl</a:t>
                      </a:r>
                      <a:r>
                        <a:rPr lang="es-ES" sz="2800" baseline="-25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5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3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sp</a:t>
                      </a:r>
                      <a:r>
                        <a:rPr lang="es-ES" sz="2800" baseline="30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3</a:t>
                      </a:r>
                      <a:r>
                        <a:rPr lang="es-ES" sz="28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d</a:t>
                      </a:r>
                      <a:r>
                        <a:rPr lang="es-ES" sz="2800" baseline="30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2</a:t>
                      </a:r>
                      <a:endParaRPr lang="es-MX" sz="28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Octaédrico </a:t>
                      </a:r>
                      <a:endParaRPr lang="es-MX" sz="28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6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S en SF</a:t>
                      </a:r>
                      <a:r>
                        <a:rPr lang="es-ES" sz="2800" baseline="-25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6</a:t>
                      </a:r>
                      <a:endParaRPr lang="es-MX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907704" y="404664"/>
            <a:ext cx="6027008" cy="634008"/>
          </a:xfrm>
        </p:spPr>
        <p:txBody>
          <a:bodyPr>
            <a:normAutofit fontScale="90000"/>
          </a:bodyPr>
          <a:lstStyle/>
          <a:p>
            <a:r>
              <a:rPr lang="es-ES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Clases de orbitales híbridos</a:t>
            </a:r>
            <a:endParaRPr lang="es-MX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76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2051720" y="1700808"/>
            <a:ext cx="6096000" cy="4543399"/>
          </a:xfrm>
        </p:spPr>
        <p:txBody>
          <a:bodyPr>
            <a:noAutofit/>
          </a:bodyPr>
          <a:lstStyle/>
          <a:p>
            <a: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Describe los enlaces en una molécula de agua tomando como referencia la teoría de unión valencia. Suponiendo que la geometría electrónica y molecular es la misma que se determina con el modelo de repulsión de pares de electrones de la capa de valencia.</a:t>
            </a:r>
            <a:endParaRPr lang="es-MX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 rot="19717518">
            <a:off x="533433" y="734729"/>
            <a:ext cx="2354600" cy="914400"/>
          </a:xfrm>
        </p:spPr>
        <p:txBody>
          <a:bodyPr/>
          <a:lstStyle/>
          <a:p>
            <a:r>
              <a:rPr lang="es-ES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Ejercicio:</a:t>
            </a:r>
            <a:endParaRPr lang="es-MX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2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323528" y="685801"/>
            <a:ext cx="7906072" cy="4255367"/>
          </a:xfrm>
        </p:spPr>
        <p:txBody>
          <a:bodyPr>
            <a:normAutofit/>
          </a:bodyPr>
          <a:lstStyle/>
          <a:p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Describe los enlaces formados en el </a:t>
            </a: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XeF</a:t>
            </a:r>
            <a:r>
              <a:rPr lang="es-ES" sz="2800" baseline="-25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4</a:t>
            </a: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 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mediante orbitales híbridos.</a:t>
            </a:r>
          </a:p>
          <a:p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¿Qué tipo de orbitales híbridos esperas que tenga el átomo central en cada una de las siguientes especies?</a:t>
            </a:r>
          </a:p>
          <a:p>
            <a:endParaRPr lang="es-ES" sz="28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  <a:p>
            <a:pPr marL="18288" lvl="0" indent="0">
              <a:buNone/>
            </a:pP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	SeCl</a:t>
            </a:r>
            <a:r>
              <a:rPr lang="es-ES" sz="28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2	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NO</a:t>
            </a:r>
            <a:r>
              <a:rPr lang="es-ES" sz="28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2</a:t>
            </a:r>
            <a:r>
              <a:rPr lang="es-ES" sz="28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1-	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CO</a:t>
            </a:r>
            <a:r>
              <a:rPr lang="es-ES" sz="28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2	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COF</a:t>
            </a:r>
            <a:r>
              <a:rPr lang="es-ES" sz="28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2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GeCl</a:t>
            </a:r>
            <a:r>
              <a:rPr lang="es-ES" sz="28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4	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PBr</a:t>
            </a:r>
            <a:r>
              <a:rPr lang="es-ES" sz="28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3	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BeF</a:t>
            </a:r>
            <a:r>
              <a:rPr lang="es-ES" sz="28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2		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SO</a:t>
            </a:r>
            <a:r>
              <a:rPr lang="es-ES" sz="28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2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 </a:t>
            </a:r>
            <a:endParaRPr lang="es-MX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355976" y="5445224"/>
            <a:ext cx="4226808" cy="914400"/>
          </a:xfrm>
        </p:spPr>
        <p:txBody>
          <a:bodyPr/>
          <a:lstStyle/>
          <a:p>
            <a:r>
              <a:rPr lang="es-ES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Otros ejercicios  ¿si?</a:t>
            </a:r>
            <a:endParaRPr lang="es-MX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0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1691680" y="1463040"/>
            <a:ext cx="6341706" cy="2902064"/>
          </a:xfrm>
        </p:spPr>
        <p:txBody>
          <a:bodyPr>
            <a:normAutofit/>
          </a:bodyPr>
          <a:lstStyle/>
          <a:p>
            <a:r>
              <a:rPr lang="es-ES" sz="4000" dirty="0"/>
              <a:t>Encuentra: </a:t>
            </a:r>
            <a:endParaRPr lang="es-MX" sz="4000" dirty="0"/>
          </a:p>
          <a:p>
            <a:endParaRPr lang="es-ES" sz="4000" dirty="0" smtClean="0"/>
          </a:p>
          <a:p>
            <a:r>
              <a:rPr lang="es-ES" sz="4000" dirty="0"/>
              <a:t>Los errores en el </a:t>
            </a:r>
            <a:r>
              <a:rPr lang="es-ES" sz="4000" dirty="0" smtClean="0"/>
              <a:t>mapa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308300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cmapspublic3.ihmc.us/rid=1L60P13GV-NW9ZKF-18J9/enlace%20covalente.cmap?rid=1L60P13GV-NW9ZKF-18J9&amp;partName=htmljpe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71296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75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1259632" y="980728"/>
            <a:ext cx="7416824" cy="1296144"/>
          </a:xfrm>
        </p:spPr>
        <p:txBody>
          <a:bodyPr>
            <a:normAutofit lnSpcReduction="10000"/>
          </a:bodyPr>
          <a:lstStyle/>
          <a:p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 compartición desigual de electrones entre átomos con diferente electronegatividad da como resultado un enlace covalente polar.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 rot="16200000">
            <a:off x="-529736" y="1041904"/>
            <a:ext cx="2498616" cy="648072"/>
          </a:xfrm>
        </p:spPr>
        <p:txBody>
          <a:bodyPr/>
          <a:lstStyle/>
          <a:p>
            <a:r>
              <a:rPr lang="es-E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Polaridad</a:t>
            </a:r>
            <a:endParaRPr lang="es-MX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51" y="2780928"/>
            <a:ext cx="8858437" cy="3293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230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19872" y="6093296"/>
            <a:ext cx="5549240" cy="545089"/>
          </a:xfrm>
        </p:spPr>
        <p:txBody>
          <a:bodyPr>
            <a:normAutofit fontScale="90000"/>
          </a:bodyPr>
          <a:lstStyle/>
          <a:p>
            <a:r>
              <a:rPr lang="es-E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Polaridad de las moléculas</a:t>
            </a:r>
            <a:endParaRPr lang="es-MX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170" name="Picture 2" descr="http://images.slideplayer.com.br/6/1652867/slides/slide_1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30" y="476672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25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7488832" cy="295232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altLang="es-MX" sz="2800" b="1" dirty="0" smtClean="0">
                <a:solidFill>
                  <a:schemeClr val="tx2">
                    <a:lumMod val="50000"/>
                  </a:schemeClr>
                </a:solidFill>
              </a:rPr>
              <a:t>Proponer la geometría electrónica de los átomos centrales </a:t>
            </a:r>
          </a:p>
          <a:p>
            <a:pPr>
              <a:defRPr/>
            </a:pPr>
            <a:r>
              <a:rPr lang="es-ES" altLang="es-MX" sz="2800" b="1" dirty="0" smtClean="0">
                <a:solidFill>
                  <a:schemeClr val="tx2">
                    <a:lumMod val="50000"/>
                  </a:schemeClr>
                </a:solidFill>
              </a:rPr>
              <a:t>Proponer la geometría molecular de diversos compuestos a partir de las teorías de repulsión de pares </a:t>
            </a:r>
            <a:r>
              <a:rPr lang="es-ES" altLang="es-MX" sz="2800" b="1" dirty="0">
                <a:solidFill>
                  <a:schemeClr val="tx2">
                    <a:lumMod val="50000"/>
                  </a:schemeClr>
                </a:solidFill>
              </a:rPr>
              <a:t>de </a:t>
            </a:r>
            <a:r>
              <a:rPr lang="es-ES" altLang="es-MX" sz="2800" b="1" dirty="0" smtClean="0">
                <a:solidFill>
                  <a:schemeClr val="tx2">
                    <a:lumMod val="50000"/>
                  </a:schemeClr>
                </a:solidFill>
              </a:rPr>
              <a:t>electrones y de </a:t>
            </a:r>
            <a:r>
              <a:rPr lang="es-ES" altLang="es-MX" sz="2800" b="1" dirty="0">
                <a:solidFill>
                  <a:schemeClr val="tx2">
                    <a:lumMod val="50000"/>
                  </a:schemeClr>
                </a:solidFill>
              </a:rPr>
              <a:t>unión </a:t>
            </a:r>
            <a:r>
              <a:rPr lang="es-ES" altLang="es-MX" sz="2800" b="1" dirty="0" smtClean="0">
                <a:solidFill>
                  <a:schemeClr val="tx2">
                    <a:lumMod val="50000"/>
                  </a:schemeClr>
                </a:solidFill>
              </a:rPr>
              <a:t>valencia. </a:t>
            </a:r>
          </a:p>
          <a:p>
            <a:pPr>
              <a:defRPr/>
            </a:pPr>
            <a:endParaRPr lang="es-ES" altLang="es-MX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2808312" cy="787544"/>
          </a:xfrm>
        </p:spPr>
        <p:txBody>
          <a:bodyPr/>
          <a:lstStyle/>
          <a:p>
            <a:r>
              <a:rPr lang="es-ES" sz="3600" dirty="0">
                <a:solidFill>
                  <a:schemeClr val="tx2">
                    <a:lumMod val="50000"/>
                  </a:schemeClr>
                </a:solidFill>
              </a:rPr>
              <a:t>Propósitos</a:t>
            </a:r>
            <a:r>
              <a:rPr lang="es-ES" sz="3600" dirty="0">
                <a:solidFill>
                  <a:schemeClr val="bg2">
                    <a:lumMod val="25000"/>
                  </a:schemeClr>
                </a:solidFill>
              </a:rPr>
              <a:t>:</a:t>
            </a:r>
            <a:endParaRPr lang="es-MX" sz="3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42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1115616" y="1700808"/>
            <a:ext cx="6744072" cy="4521695"/>
          </a:xfrm>
        </p:spPr>
        <p:txBody>
          <a:bodyPr>
            <a:normAutofit fontScale="92500" lnSpcReduction="10000"/>
          </a:bodyPr>
          <a:lstStyle/>
          <a:p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 un enlace covalente polar los electrones se desplazan hacia el átomo más electronegativo.</a:t>
            </a:r>
          </a:p>
          <a:p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 magnitud del desplazamiento de la carga viene dada por el momento dipolar,  </a:t>
            </a:r>
            <a:r>
              <a:rPr lang="el-G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S UI Gothic"/>
                <a:ea typeface="MS UI Gothic"/>
              </a:rPr>
              <a:t>μ</a:t>
            </a: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MS UI Gothic"/>
                <a:ea typeface="MS UI Gothic"/>
              </a:rPr>
              <a:t> 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MS UI Gothic"/>
                <a:cs typeface="Calibri" panose="020F0502020204030204" pitchFamily="34" charset="0"/>
              </a:rPr>
              <a:t>que es el producto de una carga parcial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S UI Gothic"/>
                <a:ea typeface="MS UI Gothic"/>
              </a:rPr>
              <a:t> (</a:t>
            </a:r>
            <a:r>
              <a:rPr lang="el-G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MS UI Gothic"/>
                <a:ea typeface="MS UI Gothic"/>
              </a:rPr>
              <a:t>δ 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S UI Gothic"/>
                <a:ea typeface="MS UI Gothic"/>
              </a:rPr>
              <a:t>) 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MS UI Gothic"/>
              </a:rPr>
              <a:t>y la distancia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S UI Gothic"/>
                <a:ea typeface="MS UI Gothic"/>
              </a:rPr>
              <a:t> (d).</a:t>
            </a:r>
          </a:p>
          <a:p>
            <a:r>
              <a:rPr lang="el-G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S UI Gothic"/>
                <a:ea typeface="MS UI Gothic"/>
              </a:rPr>
              <a:t>μ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S UI Gothic"/>
                <a:ea typeface="MS UI Gothic"/>
              </a:rPr>
              <a:t>= </a:t>
            </a:r>
            <a:r>
              <a:rPr lang="el-G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S UI Gothic"/>
                <a:ea typeface="MS UI Gothic"/>
              </a:rPr>
              <a:t>δ</a:t>
            </a:r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S UI Gothic"/>
                <a:ea typeface="MS UI Gothic"/>
              </a:rPr>
              <a:t>d </a:t>
            </a:r>
          </a:p>
          <a:p>
            <a:r>
              <a:rPr lang="es-E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MS UI Gothic"/>
              </a:rPr>
              <a:t>De tal manera que el momento dipolar es una medida cuantitativa del grado de separación de cargas en una molécula y está relacionado con la geometría electrónica y molecular. 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23528" y="260648"/>
            <a:ext cx="4752528" cy="792088"/>
          </a:xfrm>
        </p:spPr>
        <p:txBody>
          <a:bodyPr/>
          <a:lstStyle/>
          <a:p>
            <a:r>
              <a:rPr lang="es-ES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Momentos dipolares</a:t>
            </a:r>
            <a:endParaRPr lang="es-MX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34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90408568"/>
              </p:ext>
            </p:extLst>
          </p:nvPr>
        </p:nvGraphicFramePr>
        <p:xfrm>
          <a:off x="467544" y="908720"/>
          <a:ext cx="8208913" cy="54961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2738"/>
                <a:gridCol w="2990082"/>
                <a:gridCol w="3816093"/>
              </a:tblGrid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Fórmula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Geometría molecular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Momento dipolar*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Lineal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Puede ser diferente de cero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</a:t>
                      </a:r>
                      <a:r>
                        <a:rPr lang="es-ES" sz="2400" baseline="-25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2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Lineal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Cero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AXE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Angular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Puede ser diferente de cero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</a:t>
                      </a:r>
                      <a:r>
                        <a:rPr lang="es-ES" sz="2400" baseline="-25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3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Trigonal plana 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Cero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</a:t>
                      </a:r>
                      <a:r>
                        <a:rPr lang="es-ES" sz="2400" baseline="-25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Piramidal trigonal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Puede ser diferente de cero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AXE</a:t>
                      </a:r>
                      <a:r>
                        <a:rPr lang="es-ES" sz="2400" baseline="-25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2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Forma de T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Puede ser diferente de cero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</a:t>
                      </a:r>
                      <a:r>
                        <a:rPr lang="es-ES" sz="2400" baseline="-25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4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Tetraédrica 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Cero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</a:t>
                      </a:r>
                      <a:r>
                        <a:rPr lang="es-ES" sz="2400" baseline="-25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3</a:t>
                      </a:r>
                      <a:r>
                        <a:rPr lang="es-ES" sz="24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Piramidal trigonal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Puede ser diferente de cero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</a:t>
                      </a:r>
                      <a:r>
                        <a:rPr lang="es-ES" sz="2400" baseline="-25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</a:t>
                      </a:r>
                      <a:r>
                        <a:rPr lang="es-ES" sz="2400" baseline="-25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2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Angular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Puede ser diferente de cero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</a:t>
                      </a:r>
                      <a:r>
                        <a:rPr lang="es-ES" sz="2400" baseline="-25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5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Bipiramidal trigonal 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Cero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</a:t>
                      </a:r>
                      <a:r>
                        <a:rPr lang="es-ES" sz="2400" baseline="-25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4</a:t>
                      </a:r>
                      <a:r>
                        <a:rPr lang="es-E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E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Balancín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Puede ser diferente de cero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AX</a:t>
                      </a:r>
                      <a:r>
                        <a:rPr lang="es-ES" sz="2400" baseline="-25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6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Octaédrica </a:t>
                      </a:r>
                      <a:endParaRPr lang="es-MX" sz="2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Cero </a:t>
                      </a:r>
                      <a:endParaRPr lang="es-MX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568952" cy="620688"/>
          </a:xfrm>
        </p:spPr>
        <p:txBody>
          <a:bodyPr>
            <a:normAutofit fontScale="90000"/>
          </a:bodyPr>
          <a:lstStyle/>
          <a:p>
            <a:r>
              <a:rPr lang="es-E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Relación entre geometría molecular y momento dipolar</a:t>
            </a:r>
            <a:endParaRPr lang="es-MX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9317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77240" y="980728"/>
            <a:ext cx="7543800" cy="4608512"/>
          </a:xfrm>
        </p:spPr>
        <p:txBody>
          <a:bodyPr>
            <a:normAutofit fontScale="90000"/>
          </a:bodyPr>
          <a:lstStyle/>
          <a:p>
            <a: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Los momentos dipolares de la tabla se cumplen si: </a:t>
            </a:r>
            <a:b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* todos </a:t>
            </a:r>
            <a:r>
              <a:rPr lang="es-E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los átomos “X” son </a:t>
            </a:r>
            <a: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idénticos. </a:t>
            </a:r>
            <a:b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es-MX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/>
            </a:r>
            <a:br>
              <a:rPr lang="es-MX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es-MX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En la mayoría de los casos, </a:t>
            </a:r>
            <a: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cuando </a:t>
            </a:r>
            <a:r>
              <a:rPr lang="es-E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la geometría electrónica es igual a la geometría </a:t>
            </a:r>
            <a: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molecular, </a:t>
            </a:r>
            <a:r>
              <a:rPr lang="es-ES" sz="3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el momento dipolar es cero y la molécula es no polar</a:t>
            </a:r>
            <a: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. Esto quiere decir que la presencia de  pares electrónicos solitarios le da un carácter polar a la molécula.</a:t>
            </a:r>
            <a:endParaRPr lang="es-MX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58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ages.slideplayer.es/7/1670991/slides/slide_6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5781"/>
            <a:ext cx="8136904" cy="617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51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467544" y="908720"/>
            <a:ext cx="7704856" cy="5400600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Para predecir la formación de un enlace covalente y las propiedades de una molécula, es necesario conocer: 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Configuración electrónica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Electrones de valencia 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Fórmulas de Lewis </a:t>
            </a:r>
          </a:p>
          <a:p>
            <a:pPr lvl="1"/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Polaridad 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La teoría de repulsión de pares electrónicos de la capa de valencia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Geometría electrónica 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Geometría molecular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La teoría de unión valencia o teoría de enlace valencia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Hibridación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Teoría del orbital molecular (aún no visto)</a:t>
            </a:r>
          </a:p>
          <a:p>
            <a:pPr lvl="1"/>
            <a:endParaRPr lang="es-MX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5594960" cy="648072"/>
          </a:xfrm>
        </p:spPr>
        <p:txBody>
          <a:bodyPr/>
          <a:lstStyle/>
          <a:p>
            <a:r>
              <a:rPr lang="es-ES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manera de resumen</a:t>
            </a:r>
            <a:endParaRPr lang="es-MX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04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/>
              <a:t>REFERENCIAS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r>
              <a:rPr lang="es-ES" sz="2400" dirty="0" smtClean="0"/>
              <a:t>PETRUCCI, R. H., </a:t>
            </a:r>
            <a:r>
              <a:rPr lang="es-ES" sz="2400" dirty="0" err="1" smtClean="0"/>
              <a:t>Harwood</a:t>
            </a:r>
            <a:r>
              <a:rPr lang="es-ES" sz="2400" dirty="0" smtClean="0"/>
              <a:t>, W. S., </a:t>
            </a:r>
            <a:r>
              <a:rPr lang="es-ES" sz="2400" dirty="0" err="1" smtClean="0"/>
              <a:t>Herring</a:t>
            </a:r>
            <a:r>
              <a:rPr lang="es-ES" sz="2400" dirty="0" smtClean="0"/>
              <a:t>, F. G. (2003) Química General, 8ª edición. Editorial Prentice Hall, España.</a:t>
            </a:r>
          </a:p>
          <a:p>
            <a:r>
              <a:rPr lang="es-ES" sz="2400" dirty="0" smtClean="0"/>
              <a:t>Brown, T. L., Le </a:t>
            </a:r>
            <a:r>
              <a:rPr lang="es-ES" sz="2400" dirty="0" err="1" smtClean="0"/>
              <a:t>May</a:t>
            </a:r>
            <a:r>
              <a:rPr lang="es-ES" sz="2400" dirty="0" smtClean="0"/>
              <a:t>, Jr. H. E., </a:t>
            </a:r>
            <a:r>
              <a:rPr lang="es-ES" sz="2400" dirty="0" err="1" smtClean="0"/>
              <a:t>Bursten</a:t>
            </a:r>
            <a:r>
              <a:rPr lang="es-ES" sz="2400" dirty="0" smtClean="0"/>
              <a:t>, B. E., Murphy, C. J. (2009) QUÍMICA. La ciencia central. 11ª edición. Editorial PEARSON Educación, México.</a:t>
            </a:r>
          </a:p>
          <a:p>
            <a:r>
              <a:rPr lang="es-ES" sz="2400" dirty="0" err="1" smtClean="0"/>
              <a:t>Ebbing</a:t>
            </a:r>
            <a:r>
              <a:rPr lang="es-ES" sz="2400" dirty="0" smtClean="0"/>
              <a:t>, D. D., </a:t>
            </a:r>
            <a:r>
              <a:rPr lang="es-ES" sz="2400" dirty="0" err="1" smtClean="0"/>
              <a:t>Gammon</a:t>
            </a:r>
            <a:r>
              <a:rPr lang="es-ES" sz="2400" dirty="0" smtClean="0"/>
              <a:t>, S. D. (2010) Química General. 9ª edición. Editorial CENGAGE </a:t>
            </a:r>
            <a:r>
              <a:rPr lang="es-ES" sz="2400" dirty="0" err="1" smtClean="0"/>
              <a:t>Learning</a:t>
            </a:r>
            <a:r>
              <a:rPr lang="es-ES" sz="2400" dirty="0" smtClean="0"/>
              <a:t>, México.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0233539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99592" y="2492896"/>
            <a:ext cx="7200800" cy="3528392"/>
          </a:xfrm>
        </p:spPr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Unidad: enlace químico</a:t>
            </a:r>
            <a:endParaRPr lang="es-ES" sz="3600" dirty="0">
              <a:solidFill>
                <a:schemeClr val="tx1">
                  <a:lumMod val="85000"/>
                  <a:lumOff val="1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s-ES" sz="2400" dirty="0">
              <a:solidFill>
                <a:schemeClr val="tx1">
                  <a:lumMod val="85000"/>
                  <a:lumOff val="1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s-ES" sz="2400" dirty="0">
              <a:solidFill>
                <a:schemeClr val="tx1">
                  <a:lumMod val="85000"/>
                  <a:lumOff val="1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s-ES" sz="2400" dirty="0">
              <a:solidFill>
                <a:schemeClr val="tx1">
                  <a:lumMod val="85000"/>
                  <a:lumOff val="1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r"/>
            <a:r>
              <a:rPr lang="es-E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Dra. en Ed. Guadalupe Mirella Maya López </a:t>
            </a:r>
          </a:p>
          <a:p>
            <a:pPr marL="18288" indent="0" algn="r">
              <a:buNone/>
            </a:pPr>
            <a:r>
              <a:rPr lang="es-E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Mayo, 2017</a:t>
            </a:r>
            <a:endParaRPr lang="es-MX" sz="2400" dirty="0">
              <a:solidFill>
                <a:schemeClr val="tx1">
                  <a:lumMod val="85000"/>
                  <a:lumOff val="1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92888" cy="1282154"/>
          </a:xfrm>
        </p:spPr>
        <p:txBody>
          <a:bodyPr>
            <a:normAutofit/>
          </a:bodyPr>
          <a:lstStyle/>
          <a:p>
            <a: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Unidad de aprendizaje: </a:t>
            </a:r>
            <a:b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s-E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Química General</a:t>
            </a:r>
            <a:endParaRPr lang="es-MX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6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desconversa.com.br/wp-content/uploads/2015/03/formas-geometria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5890"/>
            <a:ext cx="8064896" cy="617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44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99592" y="1556792"/>
            <a:ext cx="7608168" cy="4392488"/>
          </a:xfrm>
        </p:spPr>
        <p:txBody>
          <a:bodyPr/>
          <a:lstStyle/>
          <a:p>
            <a:r>
              <a:rPr lang="es-ES" altLang="es-MX" sz="2800" dirty="0" smtClean="0">
                <a:solidFill>
                  <a:schemeClr val="tx2">
                    <a:lumMod val="50000"/>
                  </a:schemeClr>
                </a:solidFill>
              </a:rPr>
              <a:t>Antecedentes: electrones de valencia, fórmulas de Lewis.</a:t>
            </a:r>
          </a:p>
          <a:p>
            <a:r>
              <a:rPr lang="es-ES" sz="2800" dirty="0" smtClean="0">
                <a:solidFill>
                  <a:schemeClr val="tx2">
                    <a:lumMod val="50000"/>
                  </a:schemeClr>
                </a:solidFill>
              </a:rPr>
              <a:t>Teorías de apoyo: repulsión de pares electrónicos de la capa de valencia (RPECV) y la teoría de unión valencia. </a:t>
            </a:r>
          </a:p>
          <a:p>
            <a:r>
              <a:rPr lang="es-ES" sz="2800" dirty="0" smtClean="0">
                <a:solidFill>
                  <a:schemeClr val="tx2">
                    <a:lumMod val="50000"/>
                  </a:schemeClr>
                </a:solidFill>
              </a:rPr>
              <a:t>Ambas nos ayudan a comprender el enlace, las formas moleculares y características de las moléculas como la polaridad.</a:t>
            </a:r>
            <a:endParaRPr lang="es-MX" sz="2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778098"/>
          </a:xfrm>
        </p:spPr>
        <p:txBody>
          <a:bodyPr>
            <a:normAutofit/>
          </a:bodyPr>
          <a:lstStyle/>
          <a:p>
            <a:r>
              <a:rPr lang="es-ES" sz="3200" dirty="0" smtClean="0">
                <a:solidFill>
                  <a:schemeClr val="tx2">
                    <a:lumMod val="50000"/>
                  </a:schemeClr>
                </a:solidFill>
              </a:rPr>
              <a:t>Estructura molecular y teorías del enlace covalente</a:t>
            </a:r>
            <a:endParaRPr lang="es-MX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42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971600" y="1988840"/>
            <a:ext cx="7056784" cy="3657599"/>
          </a:xfrm>
        </p:spPr>
        <p:txBody>
          <a:bodyPr>
            <a:normAutofit fontScale="92500" lnSpcReduction="10000"/>
          </a:bodyPr>
          <a:lstStyle/>
          <a:p>
            <a:r>
              <a:rPr lang="es-ES" sz="2800" dirty="0" smtClean="0">
                <a:solidFill>
                  <a:schemeClr val="tx2">
                    <a:lumMod val="50000"/>
                  </a:schemeClr>
                </a:solidFill>
              </a:rPr>
              <a:t>Los pares de electrones de valencia se repelen mutuamente, manteniéndose lo más alejados posible unos de otros para minimizar la repulsión entre ellos, determinando así la geometría de la molécula.</a:t>
            </a:r>
          </a:p>
          <a:p>
            <a:endParaRPr lang="es-ES" sz="28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s-ES" sz="2800" dirty="0" smtClean="0">
                <a:solidFill>
                  <a:schemeClr val="tx2">
                    <a:lumMod val="50000"/>
                  </a:schemeClr>
                </a:solidFill>
              </a:rPr>
              <a:t>Sin embargo, esta teoría no explica la formación del enlace a diferencia de la Teoría del Orbital Molecular (TOM)</a:t>
            </a:r>
            <a:endParaRPr lang="es-MX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836712"/>
            <a:ext cx="7543800" cy="914400"/>
          </a:xfrm>
        </p:spPr>
        <p:txBody>
          <a:bodyPr>
            <a:noAutofit/>
          </a:bodyPr>
          <a:lstStyle/>
          <a:p>
            <a:r>
              <a:rPr lang="es-ES" sz="3200" dirty="0" smtClean="0">
                <a:solidFill>
                  <a:schemeClr val="tx2">
                    <a:lumMod val="50000"/>
                  </a:schemeClr>
                </a:solidFill>
              </a:rPr>
              <a:t>Teoría de repulsión de pares electrónicos de la capa de valencia (RPECV)</a:t>
            </a:r>
            <a:endParaRPr lang="es-MX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1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97712487"/>
              </p:ext>
            </p:extLst>
          </p:nvPr>
        </p:nvGraphicFramePr>
        <p:xfrm>
          <a:off x="251520" y="0"/>
          <a:ext cx="8784976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516216" y="548680"/>
            <a:ext cx="2354600" cy="914400"/>
          </a:xfrm>
        </p:spPr>
        <p:txBody>
          <a:bodyPr/>
          <a:lstStyle/>
          <a:p>
            <a:r>
              <a:rPr lang="es-ES" sz="3600" b="1" dirty="0" smtClean="0">
                <a:solidFill>
                  <a:schemeClr val="tx2">
                    <a:lumMod val="50000"/>
                  </a:schemeClr>
                </a:solidFill>
              </a:rPr>
              <a:t>Estrategia:</a:t>
            </a:r>
            <a:endParaRPr lang="es-MX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08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Geometría electrónica</a:t>
            </a:r>
            <a:endParaRPr lang="es-MX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http://www.quimitube.com/wp-content/uploads/2012/10/rpecv-disposicion-pares-electronicos-segun-numero-pares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14902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22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15616" y="1628800"/>
            <a:ext cx="7113984" cy="4464496"/>
          </a:xfrm>
        </p:spPr>
        <p:txBody>
          <a:bodyPr>
            <a:normAutofit/>
          </a:bodyPr>
          <a:lstStyle/>
          <a:p>
            <a:r>
              <a:rPr lang="es-ES" sz="2800" dirty="0" smtClean="0">
                <a:solidFill>
                  <a:schemeClr val="tx2">
                    <a:lumMod val="50000"/>
                  </a:schemeClr>
                </a:solidFill>
              </a:rPr>
              <a:t>Identifica los átomos centrales de las siguientes especies: </a:t>
            </a:r>
          </a:p>
          <a:p>
            <a:pPr marL="18288" indent="0">
              <a:spcAft>
                <a:spcPts val="1200"/>
              </a:spcAft>
              <a:buNone/>
            </a:pPr>
            <a:r>
              <a:rPr lang="es-ES" sz="28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SO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3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 			H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2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SO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4	</a:t>
            </a:r>
          </a:p>
          <a:p>
            <a:pPr marL="18288" indent="0">
              <a:spcAft>
                <a:spcPts val="1200"/>
              </a:spcAft>
              <a:buNone/>
            </a:pP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BF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3		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SeF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6		</a:t>
            </a:r>
          </a:p>
          <a:p>
            <a:pPr marL="18288" indent="0">
              <a:spcAft>
                <a:spcPts val="1200"/>
              </a:spcAft>
              <a:buNone/>
            </a:pPr>
            <a:r>
              <a:rPr lang="en-US" sz="2800" baseline="-25000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(CH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3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)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4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Pb		HCO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3</a:t>
            </a:r>
            <a:r>
              <a:rPr lang="en-US" sz="2800" baseline="30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1-	</a:t>
            </a:r>
          </a:p>
          <a:p>
            <a:pPr marL="18288" indent="0">
              <a:spcAft>
                <a:spcPts val="1200"/>
              </a:spcAft>
              <a:buNone/>
            </a:pPr>
            <a:r>
              <a:rPr lang="en-US" sz="2800" baseline="30000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AlCl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3			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CdCl</a:t>
            </a:r>
            <a:r>
              <a:rPr lang="en-US" sz="2800" baseline="-25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2</a:t>
            </a:r>
            <a:endParaRPr lang="es-ES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s-ES" sz="2800" dirty="0"/>
          </a:p>
          <a:p>
            <a:pPr marL="18288" indent="0">
              <a:buNone/>
            </a:pPr>
            <a:endParaRPr lang="es-MX" sz="28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6176" y="260648"/>
            <a:ext cx="2426608" cy="914400"/>
          </a:xfrm>
        </p:spPr>
        <p:txBody>
          <a:bodyPr/>
          <a:lstStyle/>
          <a:p>
            <a:r>
              <a:rPr lang="es-ES" sz="3600" dirty="0" smtClean="0">
                <a:solidFill>
                  <a:schemeClr val="tx2">
                    <a:lumMod val="50000"/>
                  </a:schemeClr>
                </a:solidFill>
              </a:rPr>
              <a:t>Ejercicios: </a:t>
            </a:r>
            <a:endParaRPr lang="es-MX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83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1163</TotalTime>
  <Words>1018</Words>
  <Application>Microsoft Office PowerPoint</Application>
  <PresentationFormat>Presentación en pantalla (4:3)</PresentationFormat>
  <Paragraphs>171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Mylar</vt:lpstr>
      <vt:lpstr>Universidad Autónoma del Estado de México  Facultad de Química </vt:lpstr>
      <vt:lpstr>V. Enlace químico</vt:lpstr>
      <vt:lpstr>Propósitos:</vt:lpstr>
      <vt:lpstr>Presentación de PowerPoint</vt:lpstr>
      <vt:lpstr>Estructura molecular y teorías del enlace covalente</vt:lpstr>
      <vt:lpstr>Teoría de repulsión de pares electrónicos de la capa de valencia (RPECV)</vt:lpstr>
      <vt:lpstr>Estrategia:</vt:lpstr>
      <vt:lpstr>Geometría electrónica</vt:lpstr>
      <vt:lpstr>Ejercicios: </vt:lpstr>
      <vt:lpstr>Ejercicios:</vt:lpstr>
      <vt:lpstr>Geometría molecular </vt:lpstr>
      <vt:lpstr>Presentación de PowerPoint</vt:lpstr>
      <vt:lpstr>Presentación de PowerPoint</vt:lpstr>
      <vt:lpstr>Ejercicios:</vt:lpstr>
      <vt:lpstr>Teoría de unión valencia </vt:lpstr>
      <vt:lpstr>Presentación de PowerPoint</vt:lpstr>
      <vt:lpstr>Presentación de PowerPoint</vt:lpstr>
      <vt:lpstr>¿Cómo explicar los cuatro enlaces del carbono?</vt:lpstr>
      <vt:lpstr>Configuración electrónica del carbono</vt:lpstr>
      <vt:lpstr>Presentación de PowerPoint</vt:lpstr>
      <vt:lpstr>Presentación de PowerPoint</vt:lpstr>
      <vt:lpstr>Presentación de PowerPoint</vt:lpstr>
      <vt:lpstr>Clases de orbitales híbridos</vt:lpstr>
      <vt:lpstr>Ejercicio:</vt:lpstr>
      <vt:lpstr>Otros ejercicios  ¿si?</vt:lpstr>
      <vt:lpstr>Presentación de PowerPoint</vt:lpstr>
      <vt:lpstr>Presentación de PowerPoint</vt:lpstr>
      <vt:lpstr>Polaridad</vt:lpstr>
      <vt:lpstr>Polaridad de las moléculas</vt:lpstr>
      <vt:lpstr>Momentos dipolares</vt:lpstr>
      <vt:lpstr>Relación entre geometría molecular y momento dipolar</vt:lpstr>
      <vt:lpstr>Los momentos dipolares de la tabla se cumplen si:  * todos los átomos “X” son idénticos.   En la mayoría de los casos, cuando la geometría electrónica es igual a la geometría molecular, el momento dipolar es cero y la molécula es no polar. Esto quiere decir que la presencia de  pares electrónicos solitarios le da un carácter polar a la molécula.</vt:lpstr>
      <vt:lpstr>Presentación de PowerPoint</vt:lpstr>
      <vt:lpstr>A manera de resumen</vt:lpstr>
      <vt:lpstr>REFERENCIAS</vt:lpstr>
      <vt:lpstr>Unidad de aprendizaje:  Química General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Facultad de Química</dc:title>
  <dc:creator>Usuario-6</dc:creator>
  <cp:lastModifiedBy>Usuario-6</cp:lastModifiedBy>
  <cp:revision>55</cp:revision>
  <dcterms:created xsi:type="dcterms:W3CDTF">2015-11-09T23:46:42Z</dcterms:created>
  <dcterms:modified xsi:type="dcterms:W3CDTF">2017-10-18T19:14:04Z</dcterms:modified>
</cp:coreProperties>
</file>