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06" r:id="rId2"/>
    <p:sldId id="307" r:id="rId3"/>
    <p:sldId id="309" r:id="rId4"/>
    <p:sldId id="310" r:id="rId5"/>
    <p:sldId id="315" r:id="rId6"/>
    <p:sldId id="311" r:id="rId7"/>
    <p:sldId id="279" r:id="rId8"/>
    <p:sldId id="340" r:id="rId9"/>
    <p:sldId id="345" r:id="rId10"/>
    <p:sldId id="346" r:id="rId11"/>
    <p:sldId id="347" r:id="rId12"/>
    <p:sldId id="348" r:id="rId13"/>
    <p:sldId id="350" r:id="rId14"/>
    <p:sldId id="349" r:id="rId15"/>
    <p:sldId id="390" r:id="rId16"/>
    <p:sldId id="358" r:id="rId17"/>
    <p:sldId id="360" r:id="rId18"/>
    <p:sldId id="362" r:id="rId19"/>
    <p:sldId id="382" r:id="rId20"/>
    <p:sldId id="359" r:id="rId21"/>
    <p:sldId id="361" r:id="rId22"/>
    <p:sldId id="391" r:id="rId23"/>
    <p:sldId id="365" r:id="rId24"/>
    <p:sldId id="366" r:id="rId25"/>
    <p:sldId id="367" r:id="rId26"/>
    <p:sldId id="392" r:id="rId27"/>
    <p:sldId id="368" r:id="rId28"/>
    <p:sldId id="383" r:id="rId29"/>
    <p:sldId id="384" r:id="rId30"/>
    <p:sldId id="369" r:id="rId31"/>
    <p:sldId id="385" r:id="rId32"/>
    <p:sldId id="371" r:id="rId33"/>
    <p:sldId id="374" r:id="rId34"/>
    <p:sldId id="387" r:id="rId35"/>
    <p:sldId id="388" r:id="rId36"/>
    <p:sldId id="375" r:id="rId37"/>
    <p:sldId id="316" r:id="rId38"/>
    <p:sldId id="389" r:id="rId39"/>
    <p:sldId id="312"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3616"/>
    <a:srgbClr val="003300"/>
    <a:srgbClr val="77943C"/>
    <a:srgbClr val="AC8300"/>
    <a:srgbClr val="F9F941"/>
    <a:srgbClr val="C7C717"/>
    <a:srgbClr val="A9A0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5" autoAdjust="0"/>
    <p:restoredTop sz="94660"/>
  </p:normalViewPr>
  <p:slideViewPr>
    <p:cSldViewPr>
      <p:cViewPr varScale="1">
        <p:scale>
          <a:sx n="68" d="100"/>
          <a:sy n="68" d="100"/>
        </p:scale>
        <p:origin x="76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AA63FD-F3C3-4228-9076-7D01F7369F61}" type="doc">
      <dgm:prSet loTypeId="urn:microsoft.com/office/officeart/2005/8/layout/cycle5" loCatId="cycle" qsTypeId="urn:microsoft.com/office/officeart/2005/8/quickstyle/3d2" qsCatId="3D" csTypeId="urn:microsoft.com/office/officeart/2005/8/colors/accent6_2" csCatId="accent6" phldr="1"/>
      <dgm:spPr/>
      <dgm:t>
        <a:bodyPr/>
        <a:lstStyle/>
        <a:p>
          <a:endParaRPr lang="es-MX"/>
        </a:p>
      </dgm:t>
    </dgm:pt>
    <dgm:pt modelId="{45ADB73F-A5BD-491A-8939-D2BD329B866C}">
      <dgm:prSet phldrT="[Texto]" custT="1"/>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es-MX" sz="1200" b="1" i="0" dirty="0">
              <a:solidFill>
                <a:schemeClr val="tx1"/>
              </a:solidFill>
              <a:effectLst/>
              <a:latin typeface="Arial" panose="020B0604020202020204" pitchFamily="34" charset="0"/>
              <a:cs typeface="Arial" panose="020B0604020202020204" pitchFamily="34" charset="0"/>
            </a:rPr>
            <a:t>Introducción</a:t>
          </a:r>
        </a:p>
      </dgm:t>
    </dgm:pt>
    <dgm:pt modelId="{A22D4417-7FEB-456C-8E10-5563630BA384}" type="par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2DD46F5-4717-47AE-BA3B-E8CB166F46B1}" type="sib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8484995D-6295-4F0E-B8B0-9EC9D9DF3C0E}">
      <dgm:prSet phldrT="[Texto]" custT="1"/>
      <dgm:spPr/>
      <dgm:t>
        <a:bodyPr/>
        <a:lstStyle/>
        <a:p>
          <a:r>
            <a:rPr lang="es-MX" sz="1200" b="1" dirty="0">
              <a:solidFill>
                <a:schemeClr val="tx1"/>
              </a:solidFill>
              <a:latin typeface="Arial" panose="020B0604020202020204" pitchFamily="34" charset="0"/>
            </a:rPr>
            <a:t>Planeación de compras</a:t>
          </a:r>
          <a:endParaRPr lang="es-MX" sz="1200" b="1" i="0" dirty="0">
            <a:solidFill>
              <a:schemeClr val="tx1"/>
            </a:solidFill>
            <a:effectLst>
              <a:outerShdw blurRad="38100" dist="38100" dir="2700000" algn="tl">
                <a:srgbClr val="000000">
                  <a:alpha val="43137"/>
                </a:srgbClr>
              </a:outerShdw>
            </a:effectLst>
          </a:endParaRPr>
        </a:p>
      </dgm:t>
    </dgm:pt>
    <dgm:pt modelId="{2FAB9EE3-AFC8-48D0-9CFD-CD60F263D12E}" type="par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655CE69-9F26-4F6F-B03F-E4A95D8C9DFC}" type="sib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3A26D7F-B2EE-4533-BC6D-81FB054E6BCB}">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Selección, de proveedores</a:t>
          </a:r>
        </a:p>
      </dgm:t>
    </dgm:pt>
    <dgm:pt modelId="{CA0BE730-2E3D-48B8-B84A-339556E5972B}" type="par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096CC68B-CD08-4219-984B-BAE177BC1B6F}" type="sib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D6674A1-2ABF-42DC-BB5B-C0B20EAEE4B9}">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evaluación, de proveedores</a:t>
          </a:r>
          <a:endParaRPr lang="es-MX" sz="1200" b="1" i="0" u="none" dirty="0">
            <a:solidFill>
              <a:schemeClr val="tx1"/>
            </a:solidFill>
            <a:effectLst/>
            <a:latin typeface="Arial" panose="020B0604020202020204" pitchFamily="34" charset="0"/>
            <a:cs typeface="Arial" panose="020B0604020202020204" pitchFamily="34" charset="0"/>
          </a:endParaRPr>
        </a:p>
      </dgm:t>
    </dgm:pt>
    <dgm:pt modelId="{687F3815-7F30-4831-A990-345CB0F49B88}" type="par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C276286-3C98-4CF6-B590-215659632BB0}" type="sib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0AABE92-5F21-41A1-AC78-B4F2CD4B52D5}">
      <dgm:prSet phldrT="[Texto]" custT="1"/>
      <dgm:spPr/>
      <dgm:t>
        <a:bodyPr/>
        <a:lstStyle/>
        <a:p>
          <a:r>
            <a:rPr lang="es-MX" sz="1200" b="1" i="0" dirty="0">
              <a:solidFill>
                <a:schemeClr val="tx1"/>
              </a:solidFill>
              <a:effectLst/>
              <a:latin typeface="Arial" panose="020B0604020202020204" pitchFamily="34" charset="0"/>
              <a:cs typeface="Arial" panose="020B0604020202020204" pitchFamily="34" charset="0"/>
            </a:rPr>
            <a:t>Gestión del área de compras</a:t>
          </a:r>
        </a:p>
      </dgm:t>
    </dgm:pt>
    <dgm:pt modelId="{DD9E8DC4-678C-4016-AE60-F6EF036971CE}" type="par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AE84CFA-BCC1-4810-B7B3-3AFEDBE11748}" type="sib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6B5574E-D66D-476C-8882-9055E67FE02E}" type="pres">
      <dgm:prSet presAssocID="{88AA63FD-F3C3-4228-9076-7D01F7369F61}" presName="cycle" presStyleCnt="0">
        <dgm:presLayoutVars>
          <dgm:dir/>
          <dgm:resizeHandles val="exact"/>
        </dgm:presLayoutVars>
      </dgm:prSet>
      <dgm:spPr/>
    </dgm:pt>
    <dgm:pt modelId="{1D8DFF58-74BF-4B43-9E1B-49565141BAFD}" type="pres">
      <dgm:prSet presAssocID="{45ADB73F-A5BD-491A-8939-D2BD329B866C}" presName="node" presStyleLbl="node1" presStyleIdx="0" presStyleCnt="5">
        <dgm:presLayoutVars>
          <dgm:bulletEnabled val="1"/>
        </dgm:presLayoutVars>
      </dgm:prSet>
      <dgm:spPr/>
    </dgm:pt>
    <dgm:pt modelId="{845DC252-0F60-4C5B-A850-F9BBD31B12A7}" type="pres">
      <dgm:prSet presAssocID="{45ADB73F-A5BD-491A-8939-D2BD329B866C}" presName="spNode" presStyleCnt="0"/>
      <dgm:spPr/>
    </dgm:pt>
    <dgm:pt modelId="{B620A558-F5C1-4A9E-B5D1-6BDB176260BE}" type="pres">
      <dgm:prSet presAssocID="{92DD46F5-4717-47AE-BA3B-E8CB166F46B1}" presName="sibTrans" presStyleLbl="sibTrans1D1" presStyleIdx="0" presStyleCnt="5"/>
      <dgm:spPr/>
    </dgm:pt>
    <dgm:pt modelId="{87E26C76-ABAE-4A6F-BCDB-146FAB85A259}" type="pres">
      <dgm:prSet presAssocID="{8484995D-6295-4F0E-B8B0-9EC9D9DF3C0E}" presName="node" presStyleLbl="node1" presStyleIdx="1" presStyleCnt="5" custScaleX="114291">
        <dgm:presLayoutVars>
          <dgm:bulletEnabled val="1"/>
        </dgm:presLayoutVars>
      </dgm:prSet>
      <dgm:spPr/>
    </dgm:pt>
    <dgm:pt modelId="{094AA59F-5A66-4968-B1CB-578E25B29F3F}" type="pres">
      <dgm:prSet presAssocID="{8484995D-6295-4F0E-B8B0-9EC9D9DF3C0E}" presName="spNode" presStyleCnt="0"/>
      <dgm:spPr/>
    </dgm:pt>
    <dgm:pt modelId="{61CDD775-7DE4-48C6-A364-9B19BED94835}" type="pres">
      <dgm:prSet presAssocID="{9655CE69-9F26-4F6F-B03F-E4A95D8C9DFC}" presName="sibTrans" presStyleLbl="sibTrans1D1" presStyleIdx="1" presStyleCnt="5"/>
      <dgm:spPr/>
    </dgm:pt>
    <dgm:pt modelId="{2B0641D6-5AF4-469B-834F-21945D5681C0}" type="pres">
      <dgm:prSet presAssocID="{73A26D7F-B2EE-4533-BC6D-81FB054E6BCB}" presName="node" presStyleLbl="node1" presStyleIdx="2" presStyleCnt="5">
        <dgm:presLayoutVars>
          <dgm:bulletEnabled val="1"/>
        </dgm:presLayoutVars>
      </dgm:prSet>
      <dgm:spPr/>
    </dgm:pt>
    <dgm:pt modelId="{29004378-E15B-44AD-8AD2-7619B9FF031B}" type="pres">
      <dgm:prSet presAssocID="{73A26D7F-B2EE-4533-BC6D-81FB054E6BCB}" presName="spNode" presStyleCnt="0"/>
      <dgm:spPr/>
    </dgm:pt>
    <dgm:pt modelId="{9C6E8BD3-FCAB-472A-8B01-ED67A764BD41}" type="pres">
      <dgm:prSet presAssocID="{096CC68B-CD08-4219-984B-BAE177BC1B6F}" presName="sibTrans" presStyleLbl="sibTrans1D1" presStyleIdx="2" presStyleCnt="5"/>
      <dgm:spPr/>
    </dgm:pt>
    <dgm:pt modelId="{637C12DC-0716-46E6-8D02-04AB635317EA}" type="pres">
      <dgm:prSet presAssocID="{3D6674A1-2ABF-42DC-BB5B-C0B20EAEE4B9}" presName="node" presStyleLbl="node1" presStyleIdx="3" presStyleCnt="5">
        <dgm:presLayoutVars>
          <dgm:bulletEnabled val="1"/>
        </dgm:presLayoutVars>
      </dgm:prSet>
      <dgm:spPr/>
    </dgm:pt>
    <dgm:pt modelId="{DB8243B3-2DC3-420A-B0DD-FE773C0665FE}" type="pres">
      <dgm:prSet presAssocID="{3D6674A1-2ABF-42DC-BB5B-C0B20EAEE4B9}" presName="spNode" presStyleCnt="0"/>
      <dgm:spPr/>
    </dgm:pt>
    <dgm:pt modelId="{A9DC648E-0558-409B-9592-3E12B76FA444}" type="pres">
      <dgm:prSet presAssocID="{7C276286-3C98-4CF6-B590-215659632BB0}" presName="sibTrans" presStyleLbl="sibTrans1D1" presStyleIdx="3" presStyleCnt="5"/>
      <dgm:spPr/>
    </dgm:pt>
    <dgm:pt modelId="{108E2CAD-F74B-4442-8197-220E5E4DFB1F}" type="pres">
      <dgm:prSet presAssocID="{30AABE92-5F21-41A1-AC78-B4F2CD4B52D5}" presName="node" presStyleLbl="node1" presStyleIdx="4" presStyleCnt="5">
        <dgm:presLayoutVars>
          <dgm:bulletEnabled val="1"/>
        </dgm:presLayoutVars>
      </dgm:prSet>
      <dgm:spPr/>
    </dgm:pt>
    <dgm:pt modelId="{1B8AA779-036B-4839-8C98-D759FD0CDB17}" type="pres">
      <dgm:prSet presAssocID="{30AABE92-5F21-41A1-AC78-B4F2CD4B52D5}" presName="spNode" presStyleCnt="0"/>
      <dgm:spPr/>
    </dgm:pt>
    <dgm:pt modelId="{680B4F48-6C0B-437B-AFF8-A84492259D15}" type="pres">
      <dgm:prSet presAssocID="{3AE84CFA-BCC1-4810-B7B3-3AFEDBE11748}" presName="sibTrans" presStyleLbl="sibTrans1D1" presStyleIdx="4" presStyleCnt="5"/>
      <dgm:spPr/>
    </dgm:pt>
  </dgm:ptLst>
  <dgm:cxnLst>
    <dgm:cxn modelId="{F2A7B701-4C0A-4701-969E-299D0049F539}" type="presOf" srcId="{096CC68B-CD08-4219-984B-BAE177BC1B6F}" destId="{9C6E8BD3-FCAB-472A-8B01-ED67A764BD41}" srcOrd="0" destOrd="0" presId="urn:microsoft.com/office/officeart/2005/8/layout/cycle5"/>
    <dgm:cxn modelId="{31CC9D08-B105-469E-8BFC-C7BAC83B338D}" srcId="{88AA63FD-F3C3-4228-9076-7D01F7369F61}" destId="{73A26D7F-B2EE-4533-BC6D-81FB054E6BCB}" srcOrd="2" destOrd="0" parTransId="{CA0BE730-2E3D-48B8-B84A-339556E5972B}" sibTransId="{096CC68B-CD08-4219-984B-BAE177BC1B6F}"/>
    <dgm:cxn modelId="{5FE46C13-A64E-4693-AA47-FC5046C59D18}" type="presOf" srcId="{30AABE92-5F21-41A1-AC78-B4F2CD4B52D5}" destId="{108E2CAD-F74B-4442-8197-220E5E4DFB1F}" srcOrd="0" destOrd="0" presId="urn:microsoft.com/office/officeart/2005/8/layout/cycle5"/>
    <dgm:cxn modelId="{E02D7915-E25A-4378-B025-8A9995C5C808}" type="presOf" srcId="{73A26D7F-B2EE-4533-BC6D-81FB054E6BCB}" destId="{2B0641D6-5AF4-469B-834F-21945D5681C0}" srcOrd="0" destOrd="0" presId="urn:microsoft.com/office/officeart/2005/8/layout/cycle5"/>
    <dgm:cxn modelId="{F1C1CD2F-B24C-47E8-B0C1-B85F71CDB557}" srcId="{88AA63FD-F3C3-4228-9076-7D01F7369F61}" destId="{3D6674A1-2ABF-42DC-BB5B-C0B20EAEE4B9}" srcOrd="3" destOrd="0" parTransId="{687F3815-7F30-4831-A990-345CB0F49B88}" sibTransId="{7C276286-3C98-4CF6-B590-215659632BB0}"/>
    <dgm:cxn modelId="{77BC523F-B6D7-495C-9F13-1135E094FCCC}" type="presOf" srcId="{45ADB73F-A5BD-491A-8939-D2BD329B866C}" destId="{1D8DFF58-74BF-4B43-9E1B-49565141BAFD}" srcOrd="0" destOrd="0" presId="urn:microsoft.com/office/officeart/2005/8/layout/cycle5"/>
    <dgm:cxn modelId="{877EFF5C-1CCF-4897-86E3-3B8576597FD0}" type="presOf" srcId="{8484995D-6295-4F0E-B8B0-9EC9D9DF3C0E}" destId="{87E26C76-ABAE-4A6F-BCDB-146FAB85A259}" srcOrd="0" destOrd="0" presId="urn:microsoft.com/office/officeart/2005/8/layout/cycle5"/>
    <dgm:cxn modelId="{2289625E-9817-45D2-A65F-41B8EB4F16E6}" type="presOf" srcId="{9655CE69-9F26-4F6F-B03F-E4A95D8C9DFC}" destId="{61CDD775-7DE4-48C6-A364-9B19BED94835}" srcOrd="0" destOrd="0" presId="urn:microsoft.com/office/officeart/2005/8/layout/cycle5"/>
    <dgm:cxn modelId="{C91B524F-C31C-4059-8972-E9533BA20B69}" type="presOf" srcId="{7C276286-3C98-4CF6-B590-215659632BB0}" destId="{A9DC648E-0558-409B-9592-3E12B76FA444}" srcOrd="0" destOrd="0" presId="urn:microsoft.com/office/officeart/2005/8/layout/cycle5"/>
    <dgm:cxn modelId="{D1F72451-CDAC-4916-95C8-080CCF8F2FA6}" srcId="{88AA63FD-F3C3-4228-9076-7D01F7369F61}" destId="{8484995D-6295-4F0E-B8B0-9EC9D9DF3C0E}" srcOrd="1" destOrd="0" parTransId="{2FAB9EE3-AFC8-48D0-9CFD-CD60F263D12E}" sibTransId="{9655CE69-9F26-4F6F-B03F-E4A95D8C9DFC}"/>
    <dgm:cxn modelId="{08C33389-5B59-456F-92D6-B758CEE8F499}" type="presOf" srcId="{88AA63FD-F3C3-4228-9076-7D01F7369F61}" destId="{76B5574E-D66D-476C-8882-9055E67FE02E}" srcOrd="0" destOrd="0" presId="urn:microsoft.com/office/officeart/2005/8/layout/cycle5"/>
    <dgm:cxn modelId="{FF1EAFAA-1D1E-4B3B-9876-006D7CCA3C87}" type="presOf" srcId="{3AE84CFA-BCC1-4810-B7B3-3AFEDBE11748}" destId="{680B4F48-6C0B-437B-AFF8-A84492259D15}" srcOrd="0" destOrd="0" presId="urn:microsoft.com/office/officeart/2005/8/layout/cycle5"/>
    <dgm:cxn modelId="{4D0F1DC1-59B5-431D-90A2-15E1F0483413}" srcId="{88AA63FD-F3C3-4228-9076-7D01F7369F61}" destId="{30AABE92-5F21-41A1-AC78-B4F2CD4B52D5}" srcOrd="4" destOrd="0" parTransId="{DD9E8DC4-678C-4016-AE60-F6EF036971CE}" sibTransId="{3AE84CFA-BCC1-4810-B7B3-3AFEDBE11748}"/>
    <dgm:cxn modelId="{36F0D9C3-25B9-4813-95BE-A9AA63C40222}" type="presOf" srcId="{92DD46F5-4717-47AE-BA3B-E8CB166F46B1}" destId="{B620A558-F5C1-4A9E-B5D1-6BDB176260BE}" srcOrd="0" destOrd="0" presId="urn:microsoft.com/office/officeart/2005/8/layout/cycle5"/>
    <dgm:cxn modelId="{203FA6C7-C6B8-4BBE-829E-8EA507F6CB6A}" type="presOf" srcId="{3D6674A1-2ABF-42DC-BB5B-C0B20EAEE4B9}" destId="{637C12DC-0716-46E6-8D02-04AB635317EA}" srcOrd="0" destOrd="0" presId="urn:microsoft.com/office/officeart/2005/8/layout/cycle5"/>
    <dgm:cxn modelId="{478457E6-6F44-449C-B32A-A828A51F01BE}" srcId="{88AA63FD-F3C3-4228-9076-7D01F7369F61}" destId="{45ADB73F-A5BD-491A-8939-D2BD329B866C}" srcOrd="0" destOrd="0" parTransId="{A22D4417-7FEB-456C-8E10-5563630BA384}" sibTransId="{92DD46F5-4717-47AE-BA3B-E8CB166F46B1}"/>
    <dgm:cxn modelId="{80E0443E-639C-45F2-A06D-2D6574229470}" type="presParOf" srcId="{76B5574E-D66D-476C-8882-9055E67FE02E}" destId="{1D8DFF58-74BF-4B43-9E1B-49565141BAFD}" srcOrd="0" destOrd="0" presId="urn:microsoft.com/office/officeart/2005/8/layout/cycle5"/>
    <dgm:cxn modelId="{BEBB2A31-EBD8-4829-AD20-ACB71BAF78F3}" type="presParOf" srcId="{76B5574E-D66D-476C-8882-9055E67FE02E}" destId="{845DC252-0F60-4C5B-A850-F9BBD31B12A7}" srcOrd="1" destOrd="0" presId="urn:microsoft.com/office/officeart/2005/8/layout/cycle5"/>
    <dgm:cxn modelId="{BDFB52E4-CD7D-4BA0-B581-C776D7CB43B3}" type="presParOf" srcId="{76B5574E-D66D-476C-8882-9055E67FE02E}" destId="{B620A558-F5C1-4A9E-B5D1-6BDB176260BE}" srcOrd="2" destOrd="0" presId="urn:microsoft.com/office/officeart/2005/8/layout/cycle5"/>
    <dgm:cxn modelId="{96777B45-FFB5-4D58-B8F8-4D4F94A5ED4E}" type="presParOf" srcId="{76B5574E-D66D-476C-8882-9055E67FE02E}" destId="{87E26C76-ABAE-4A6F-BCDB-146FAB85A259}" srcOrd="3" destOrd="0" presId="urn:microsoft.com/office/officeart/2005/8/layout/cycle5"/>
    <dgm:cxn modelId="{D13DBD56-D5FD-4EC0-A2CC-5C6772935E9D}" type="presParOf" srcId="{76B5574E-D66D-476C-8882-9055E67FE02E}" destId="{094AA59F-5A66-4968-B1CB-578E25B29F3F}" srcOrd="4" destOrd="0" presId="urn:microsoft.com/office/officeart/2005/8/layout/cycle5"/>
    <dgm:cxn modelId="{A6D73DED-EAB4-42AD-870B-D41B9DAD817D}" type="presParOf" srcId="{76B5574E-D66D-476C-8882-9055E67FE02E}" destId="{61CDD775-7DE4-48C6-A364-9B19BED94835}" srcOrd="5" destOrd="0" presId="urn:microsoft.com/office/officeart/2005/8/layout/cycle5"/>
    <dgm:cxn modelId="{BA30209F-B86C-4A18-BCC8-392E61FB5D98}" type="presParOf" srcId="{76B5574E-D66D-476C-8882-9055E67FE02E}" destId="{2B0641D6-5AF4-469B-834F-21945D5681C0}" srcOrd="6" destOrd="0" presId="urn:microsoft.com/office/officeart/2005/8/layout/cycle5"/>
    <dgm:cxn modelId="{FF819656-CA28-4C33-8FF8-7572E23022E1}" type="presParOf" srcId="{76B5574E-D66D-476C-8882-9055E67FE02E}" destId="{29004378-E15B-44AD-8AD2-7619B9FF031B}" srcOrd="7" destOrd="0" presId="urn:microsoft.com/office/officeart/2005/8/layout/cycle5"/>
    <dgm:cxn modelId="{4F1F2E25-4637-4F14-92A2-507412BAB7BF}" type="presParOf" srcId="{76B5574E-D66D-476C-8882-9055E67FE02E}" destId="{9C6E8BD3-FCAB-472A-8B01-ED67A764BD41}" srcOrd="8" destOrd="0" presId="urn:microsoft.com/office/officeart/2005/8/layout/cycle5"/>
    <dgm:cxn modelId="{8BCAD795-1A4C-404E-B1E7-FA36AA246494}" type="presParOf" srcId="{76B5574E-D66D-476C-8882-9055E67FE02E}" destId="{637C12DC-0716-46E6-8D02-04AB635317EA}" srcOrd="9" destOrd="0" presId="urn:microsoft.com/office/officeart/2005/8/layout/cycle5"/>
    <dgm:cxn modelId="{F1D636E6-8D5B-4283-A69C-8CB367B49EFA}" type="presParOf" srcId="{76B5574E-D66D-476C-8882-9055E67FE02E}" destId="{DB8243B3-2DC3-420A-B0DD-FE773C0665FE}" srcOrd="10" destOrd="0" presId="urn:microsoft.com/office/officeart/2005/8/layout/cycle5"/>
    <dgm:cxn modelId="{5CA7DE0F-BF09-491B-B8A3-7230A0413457}" type="presParOf" srcId="{76B5574E-D66D-476C-8882-9055E67FE02E}" destId="{A9DC648E-0558-409B-9592-3E12B76FA444}" srcOrd="11" destOrd="0" presId="urn:microsoft.com/office/officeart/2005/8/layout/cycle5"/>
    <dgm:cxn modelId="{C48C50F8-5A5C-4526-A58B-2DAFCA4B8342}" type="presParOf" srcId="{76B5574E-D66D-476C-8882-9055E67FE02E}" destId="{108E2CAD-F74B-4442-8197-220E5E4DFB1F}" srcOrd="12" destOrd="0" presId="urn:microsoft.com/office/officeart/2005/8/layout/cycle5"/>
    <dgm:cxn modelId="{A1B4215B-5003-496E-9DAA-39F6D64B0C9E}" type="presParOf" srcId="{76B5574E-D66D-476C-8882-9055E67FE02E}" destId="{1B8AA779-036B-4839-8C98-D759FD0CDB17}" srcOrd="13" destOrd="0" presId="urn:microsoft.com/office/officeart/2005/8/layout/cycle5"/>
    <dgm:cxn modelId="{CA9A3479-5E8E-44A9-85A9-942508C1E0B3}" type="presParOf" srcId="{76B5574E-D66D-476C-8882-9055E67FE02E}" destId="{680B4F48-6C0B-437B-AFF8-A84492259D15}"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4A92A6-F4C2-4D2D-8FF6-98E7A147432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E3AED74-7810-47E8-A854-B49F8A620AF9}">
      <dgm:prSet custT="1"/>
      <dgm:spPr>
        <a:solidFill>
          <a:schemeClr val="accent3">
            <a:lumMod val="75000"/>
          </a:schemeClr>
        </a:solidFill>
      </dgm:spPr>
      <dgm:t>
        <a:bodyPr/>
        <a:lstStyle/>
        <a:p>
          <a:pPr algn="just"/>
          <a:r>
            <a:rPr lang="es-MX" sz="1600" dirty="0">
              <a:solidFill>
                <a:srgbClr val="2B3616"/>
              </a:solidFill>
            </a:rPr>
            <a:t>1. Mantener el flujo logístico de los productos y servicios, con el desarrollo de sistemas de información y el uso de la tecnología, con atención a los requerimientos legales y de protección al ambiente</a:t>
          </a:r>
        </a:p>
      </dgm:t>
    </dgm:pt>
    <dgm:pt modelId="{8F1AB761-426A-4D69-B939-33A616AD5ACD}" type="parTrans" cxnId="{85413D0A-EB35-40A2-9C1F-29A629D13DA4}">
      <dgm:prSet/>
      <dgm:spPr/>
      <dgm:t>
        <a:bodyPr/>
        <a:lstStyle/>
        <a:p>
          <a:endParaRPr lang="en-US" sz="2400"/>
        </a:p>
      </dgm:t>
    </dgm:pt>
    <dgm:pt modelId="{33C84454-0BB2-4647-8E10-C080A19CF92B}" type="sibTrans" cxnId="{85413D0A-EB35-40A2-9C1F-29A629D13DA4}">
      <dgm:prSet/>
      <dgm:spPr/>
      <dgm:t>
        <a:bodyPr/>
        <a:lstStyle/>
        <a:p>
          <a:endParaRPr lang="en-US" sz="2400"/>
        </a:p>
      </dgm:t>
    </dgm:pt>
    <dgm:pt modelId="{B18A7F93-3CD6-4F03-8014-E6CF577D4394}">
      <dgm:prSet custT="1"/>
      <dgm:spPr>
        <a:solidFill>
          <a:schemeClr val="accent3">
            <a:lumMod val="75000"/>
          </a:schemeClr>
        </a:solidFill>
      </dgm:spPr>
      <dgm:t>
        <a:bodyPr/>
        <a:lstStyle/>
        <a:p>
          <a:pPr algn="just"/>
          <a:r>
            <a:rPr lang="es-MX" sz="1600" dirty="0">
              <a:solidFill>
                <a:srgbClr val="2B3616"/>
              </a:solidFill>
            </a:rPr>
            <a:t>2. Desarrollar e Impulsar proyectos que consideren la protección al ambiente, y de logística inversa que agreguen valor a la cadena de suministros.</a:t>
          </a:r>
        </a:p>
      </dgm:t>
    </dgm:pt>
    <dgm:pt modelId="{4CC57179-286B-44D2-817B-3BFEC03D1018}" type="parTrans" cxnId="{7E328745-DEB8-4236-BA6F-53D349E8B548}">
      <dgm:prSet/>
      <dgm:spPr/>
      <dgm:t>
        <a:bodyPr/>
        <a:lstStyle/>
        <a:p>
          <a:endParaRPr lang="en-US" sz="2400"/>
        </a:p>
      </dgm:t>
    </dgm:pt>
    <dgm:pt modelId="{4A65C83C-E452-4A2B-9AF0-9C05AD9417FB}" type="sibTrans" cxnId="{7E328745-DEB8-4236-BA6F-53D349E8B548}">
      <dgm:prSet/>
      <dgm:spPr/>
      <dgm:t>
        <a:bodyPr/>
        <a:lstStyle/>
        <a:p>
          <a:endParaRPr lang="en-US" sz="2400"/>
        </a:p>
      </dgm:t>
    </dgm:pt>
    <dgm:pt modelId="{32638ECE-2C13-4001-A3DF-3236392452B9}">
      <dgm:prSet custT="1"/>
      <dgm:spPr>
        <a:solidFill>
          <a:schemeClr val="accent3">
            <a:lumMod val="75000"/>
          </a:schemeClr>
        </a:solidFill>
      </dgm:spPr>
      <dgm:t>
        <a:bodyPr/>
        <a:lstStyle/>
        <a:p>
          <a:pPr algn="just"/>
          <a:r>
            <a:rPr lang="es-MX" sz="1600">
              <a:solidFill>
                <a:srgbClr val="2B3616"/>
              </a:solidFill>
            </a:rPr>
            <a:t>3. Establecer y mantener relaciones estrechas con los clientes y proveedores de una cadena de suministros, para realizar alianzas estratégicas.</a:t>
          </a:r>
        </a:p>
      </dgm:t>
    </dgm:pt>
    <dgm:pt modelId="{BF2B29F9-9FFA-4D5E-9804-8F542A0B3337}" type="parTrans" cxnId="{D714D5F9-88D8-48FD-A4C1-773A38A9A9C2}">
      <dgm:prSet/>
      <dgm:spPr/>
      <dgm:t>
        <a:bodyPr/>
        <a:lstStyle/>
        <a:p>
          <a:endParaRPr lang="en-US" sz="2400"/>
        </a:p>
      </dgm:t>
    </dgm:pt>
    <dgm:pt modelId="{E324DBFF-7F37-4F3B-BA02-D4F7E110C060}" type="sibTrans" cxnId="{D714D5F9-88D8-48FD-A4C1-773A38A9A9C2}">
      <dgm:prSet/>
      <dgm:spPr/>
      <dgm:t>
        <a:bodyPr/>
        <a:lstStyle/>
        <a:p>
          <a:endParaRPr lang="en-US" sz="2400"/>
        </a:p>
      </dgm:t>
    </dgm:pt>
    <dgm:pt modelId="{8B4BDE46-D54A-42BF-B2FE-926CC768ABD1}">
      <dgm:prSet custT="1"/>
      <dgm:spPr>
        <a:solidFill>
          <a:schemeClr val="accent3">
            <a:lumMod val="75000"/>
          </a:schemeClr>
        </a:solidFill>
      </dgm:spPr>
      <dgm:t>
        <a:bodyPr/>
        <a:lstStyle/>
        <a:p>
          <a:pPr algn="just"/>
          <a:r>
            <a:rPr lang="es-MX" sz="1600">
              <a:solidFill>
                <a:srgbClr val="2B3616"/>
              </a:solidFill>
            </a:rPr>
            <a:t>4. Investigar los factores que determinan el desempeño logístico de una organización.</a:t>
          </a:r>
        </a:p>
      </dgm:t>
    </dgm:pt>
    <dgm:pt modelId="{0D17F26C-3261-4387-8744-CA30175D1B5F}" type="parTrans" cxnId="{6B41C0FA-D0B6-419E-B672-870BC45DD845}">
      <dgm:prSet/>
      <dgm:spPr/>
      <dgm:t>
        <a:bodyPr/>
        <a:lstStyle/>
        <a:p>
          <a:endParaRPr lang="en-US" sz="2400"/>
        </a:p>
      </dgm:t>
    </dgm:pt>
    <dgm:pt modelId="{FE2F00BC-697F-46B6-967A-D242F81C65A4}" type="sibTrans" cxnId="{6B41C0FA-D0B6-419E-B672-870BC45DD845}">
      <dgm:prSet/>
      <dgm:spPr/>
      <dgm:t>
        <a:bodyPr/>
        <a:lstStyle/>
        <a:p>
          <a:endParaRPr lang="en-US" sz="2400"/>
        </a:p>
      </dgm:t>
    </dgm:pt>
    <dgm:pt modelId="{4D5E11E1-A527-4364-AAB1-70B9AB06930C}">
      <dgm:prSet custT="1"/>
      <dgm:spPr>
        <a:solidFill>
          <a:schemeClr val="accent3">
            <a:lumMod val="75000"/>
          </a:schemeClr>
        </a:solidFill>
      </dgm:spPr>
      <dgm:t>
        <a:bodyPr/>
        <a:lstStyle/>
        <a:p>
          <a:pPr algn="just"/>
          <a:r>
            <a:rPr lang="es-MX" sz="1600">
              <a:solidFill>
                <a:srgbClr val="2B3616"/>
              </a:solidFill>
            </a:rPr>
            <a:t>5. Analizar el papel de la logística como estrategia en las empresas.</a:t>
          </a:r>
        </a:p>
      </dgm:t>
    </dgm:pt>
    <dgm:pt modelId="{4586BE2A-EEFF-4AC5-81DE-F44DECC10C8F}" type="parTrans" cxnId="{224FDC0F-5B44-4701-9C78-D918D4C81845}">
      <dgm:prSet/>
      <dgm:spPr/>
      <dgm:t>
        <a:bodyPr/>
        <a:lstStyle/>
        <a:p>
          <a:endParaRPr lang="en-US" sz="2400"/>
        </a:p>
      </dgm:t>
    </dgm:pt>
    <dgm:pt modelId="{A17CD201-C210-4DCC-9E74-2A5C73C11AD3}" type="sibTrans" cxnId="{224FDC0F-5B44-4701-9C78-D918D4C81845}">
      <dgm:prSet/>
      <dgm:spPr/>
      <dgm:t>
        <a:bodyPr/>
        <a:lstStyle/>
        <a:p>
          <a:endParaRPr lang="en-US" sz="2400"/>
        </a:p>
      </dgm:t>
    </dgm:pt>
    <dgm:pt modelId="{C286E106-A71C-4ADF-9BF2-E81E05846C19}" type="pres">
      <dgm:prSet presAssocID="{904A92A6-F4C2-4D2D-8FF6-98E7A147432C}" presName="linear" presStyleCnt="0">
        <dgm:presLayoutVars>
          <dgm:animLvl val="lvl"/>
          <dgm:resizeHandles val="exact"/>
        </dgm:presLayoutVars>
      </dgm:prSet>
      <dgm:spPr/>
    </dgm:pt>
    <dgm:pt modelId="{122A4DC7-79A3-4AB1-AAC2-1EC1C7EB758A}" type="pres">
      <dgm:prSet presAssocID="{1E3AED74-7810-47E8-A854-B49F8A620AF9}" presName="parentText" presStyleLbl="node1" presStyleIdx="0" presStyleCnt="5" custScaleY="104385">
        <dgm:presLayoutVars>
          <dgm:chMax val="0"/>
          <dgm:bulletEnabled val="1"/>
        </dgm:presLayoutVars>
      </dgm:prSet>
      <dgm:spPr/>
    </dgm:pt>
    <dgm:pt modelId="{94CD6511-4BC9-4717-BD24-6C1AF3A8BB94}" type="pres">
      <dgm:prSet presAssocID="{33C84454-0BB2-4647-8E10-C080A19CF92B}" presName="spacer" presStyleCnt="0"/>
      <dgm:spPr/>
    </dgm:pt>
    <dgm:pt modelId="{E699FD69-3288-4607-9FBD-6548119F8818}" type="pres">
      <dgm:prSet presAssocID="{B18A7F93-3CD6-4F03-8014-E6CF577D4394}" presName="parentText" presStyleLbl="node1" presStyleIdx="1" presStyleCnt="5">
        <dgm:presLayoutVars>
          <dgm:chMax val="0"/>
          <dgm:bulletEnabled val="1"/>
        </dgm:presLayoutVars>
      </dgm:prSet>
      <dgm:spPr/>
    </dgm:pt>
    <dgm:pt modelId="{11B9D825-A860-4231-99A8-326831E90460}" type="pres">
      <dgm:prSet presAssocID="{4A65C83C-E452-4A2B-9AF0-9C05AD9417FB}" presName="spacer" presStyleCnt="0"/>
      <dgm:spPr/>
    </dgm:pt>
    <dgm:pt modelId="{362CDE7F-2959-4BD4-9B40-F806C48664C2}" type="pres">
      <dgm:prSet presAssocID="{32638ECE-2C13-4001-A3DF-3236392452B9}" presName="parentText" presStyleLbl="node1" presStyleIdx="2" presStyleCnt="5">
        <dgm:presLayoutVars>
          <dgm:chMax val="0"/>
          <dgm:bulletEnabled val="1"/>
        </dgm:presLayoutVars>
      </dgm:prSet>
      <dgm:spPr/>
    </dgm:pt>
    <dgm:pt modelId="{ED6A031D-45EA-4A5E-A742-76D747D547A6}" type="pres">
      <dgm:prSet presAssocID="{E324DBFF-7F37-4F3B-BA02-D4F7E110C060}" presName="spacer" presStyleCnt="0"/>
      <dgm:spPr/>
    </dgm:pt>
    <dgm:pt modelId="{577B05BE-25B4-41D7-97C2-AD4AB28CE69B}" type="pres">
      <dgm:prSet presAssocID="{8B4BDE46-D54A-42BF-B2FE-926CC768ABD1}" presName="parentText" presStyleLbl="node1" presStyleIdx="3" presStyleCnt="5">
        <dgm:presLayoutVars>
          <dgm:chMax val="0"/>
          <dgm:bulletEnabled val="1"/>
        </dgm:presLayoutVars>
      </dgm:prSet>
      <dgm:spPr/>
    </dgm:pt>
    <dgm:pt modelId="{C702B8FA-4E8C-4EFF-B438-10FA6BB882F1}" type="pres">
      <dgm:prSet presAssocID="{FE2F00BC-697F-46B6-967A-D242F81C65A4}" presName="spacer" presStyleCnt="0"/>
      <dgm:spPr/>
    </dgm:pt>
    <dgm:pt modelId="{5EA6F050-B69C-4EA0-A4F6-7CCF7DEDCF4B}" type="pres">
      <dgm:prSet presAssocID="{4D5E11E1-A527-4364-AAB1-70B9AB06930C}" presName="parentText" presStyleLbl="node1" presStyleIdx="4" presStyleCnt="5">
        <dgm:presLayoutVars>
          <dgm:chMax val="0"/>
          <dgm:bulletEnabled val="1"/>
        </dgm:presLayoutVars>
      </dgm:prSet>
      <dgm:spPr/>
    </dgm:pt>
  </dgm:ptLst>
  <dgm:cxnLst>
    <dgm:cxn modelId="{0A524C09-366E-43CF-81FE-A6DE4E425FA7}" type="presOf" srcId="{1E3AED74-7810-47E8-A854-B49F8A620AF9}" destId="{122A4DC7-79A3-4AB1-AAC2-1EC1C7EB758A}" srcOrd="0" destOrd="0" presId="urn:microsoft.com/office/officeart/2005/8/layout/vList2"/>
    <dgm:cxn modelId="{85413D0A-EB35-40A2-9C1F-29A629D13DA4}" srcId="{904A92A6-F4C2-4D2D-8FF6-98E7A147432C}" destId="{1E3AED74-7810-47E8-A854-B49F8A620AF9}" srcOrd="0" destOrd="0" parTransId="{8F1AB761-426A-4D69-B939-33A616AD5ACD}" sibTransId="{33C84454-0BB2-4647-8E10-C080A19CF92B}"/>
    <dgm:cxn modelId="{224FDC0F-5B44-4701-9C78-D918D4C81845}" srcId="{904A92A6-F4C2-4D2D-8FF6-98E7A147432C}" destId="{4D5E11E1-A527-4364-AAB1-70B9AB06930C}" srcOrd="4" destOrd="0" parTransId="{4586BE2A-EEFF-4AC5-81DE-F44DECC10C8F}" sibTransId="{A17CD201-C210-4DCC-9E74-2A5C73C11AD3}"/>
    <dgm:cxn modelId="{C590692C-EF7F-4AE9-88CA-045061DC652B}" type="presOf" srcId="{904A92A6-F4C2-4D2D-8FF6-98E7A147432C}" destId="{C286E106-A71C-4ADF-9BF2-E81E05846C19}" srcOrd="0" destOrd="0" presId="urn:microsoft.com/office/officeart/2005/8/layout/vList2"/>
    <dgm:cxn modelId="{7E328745-DEB8-4236-BA6F-53D349E8B548}" srcId="{904A92A6-F4C2-4D2D-8FF6-98E7A147432C}" destId="{B18A7F93-3CD6-4F03-8014-E6CF577D4394}" srcOrd="1" destOrd="0" parTransId="{4CC57179-286B-44D2-817B-3BFEC03D1018}" sibTransId="{4A65C83C-E452-4A2B-9AF0-9C05AD9417FB}"/>
    <dgm:cxn modelId="{B170B8BB-CE39-478C-9C00-F7BB659B01D3}" type="presOf" srcId="{32638ECE-2C13-4001-A3DF-3236392452B9}" destId="{362CDE7F-2959-4BD4-9B40-F806C48664C2}" srcOrd="0" destOrd="0" presId="urn:microsoft.com/office/officeart/2005/8/layout/vList2"/>
    <dgm:cxn modelId="{9CF45AC5-CFFA-4EF8-BBF2-5EE5C4EF0D79}" type="presOf" srcId="{8B4BDE46-D54A-42BF-B2FE-926CC768ABD1}" destId="{577B05BE-25B4-41D7-97C2-AD4AB28CE69B}" srcOrd="0" destOrd="0" presId="urn:microsoft.com/office/officeart/2005/8/layout/vList2"/>
    <dgm:cxn modelId="{8C28D3CF-ABBA-46C4-B7AF-F9824D017632}" type="presOf" srcId="{B18A7F93-3CD6-4F03-8014-E6CF577D4394}" destId="{E699FD69-3288-4607-9FBD-6548119F8818}" srcOrd="0" destOrd="0" presId="urn:microsoft.com/office/officeart/2005/8/layout/vList2"/>
    <dgm:cxn modelId="{79817CEF-D44A-475B-9E35-39C3983D2228}" type="presOf" srcId="{4D5E11E1-A527-4364-AAB1-70B9AB06930C}" destId="{5EA6F050-B69C-4EA0-A4F6-7CCF7DEDCF4B}" srcOrd="0" destOrd="0" presId="urn:microsoft.com/office/officeart/2005/8/layout/vList2"/>
    <dgm:cxn modelId="{D714D5F9-88D8-48FD-A4C1-773A38A9A9C2}" srcId="{904A92A6-F4C2-4D2D-8FF6-98E7A147432C}" destId="{32638ECE-2C13-4001-A3DF-3236392452B9}" srcOrd="2" destOrd="0" parTransId="{BF2B29F9-9FFA-4D5E-9804-8F542A0B3337}" sibTransId="{E324DBFF-7F37-4F3B-BA02-D4F7E110C060}"/>
    <dgm:cxn modelId="{6B41C0FA-D0B6-419E-B672-870BC45DD845}" srcId="{904A92A6-F4C2-4D2D-8FF6-98E7A147432C}" destId="{8B4BDE46-D54A-42BF-B2FE-926CC768ABD1}" srcOrd="3" destOrd="0" parTransId="{0D17F26C-3261-4387-8744-CA30175D1B5F}" sibTransId="{FE2F00BC-697F-46B6-967A-D242F81C65A4}"/>
    <dgm:cxn modelId="{C07D8BE3-F0A6-4CD2-BC56-8B36155197D9}" type="presParOf" srcId="{C286E106-A71C-4ADF-9BF2-E81E05846C19}" destId="{122A4DC7-79A3-4AB1-AAC2-1EC1C7EB758A}" srcOrd="0" destOrd="0" presId="urn:microsoft.com/office/officeart/2005/8/layout/vList2"/>
    <dgm:cxn modelId="{CD1A0CBF-0588-4FB6-86D8-B8D06BE1F5D9}" type="presParOf" srcId="{C286E106-A71C-4ADF-9BF2-E81E05846C19}" destId="{94CD6511-4BC9-4717-BD24-6C1AF3A8BB94}" srcOrd="1" destOrd="0" presId="urn:microsoft.com/office/officeart/2005/8/layout/vList2"/>
    <dgm:cxn modelId="{35EBD53B-47BC-49AF-94D6-28EBDB3BF35D}" type="presParOf" srcId="{C286E106-A71C-4ADF-9BF2-E81E05846C19}" destId="{E699FD69-3288-4607-9FBD-6548119F8818}" srcOrd="2" destOrd="0" presId="urn:microsoft.com/office/officeart/2005/8/layout/vList2"/>
    <dgm:cxn modelId="{676F5074-BBA5-4BF6-8476-AF5E5E8DA966}" type="presParOf" srcId="{C286E106-A71C-4ADF-9BF2-E81E05846C19}" destId="{11B9D825-A860-4231-99A8-326831E90460}" srcOrd="3" destOrd="0" presId="urn:microsoft.com/office/officeart/2005/8/layout/vList2"/>
    <dgm:cxn modelId="{59DBB1A0-765D-481A-9E74-B85775FB7B75}" type="presParOf" srcId="{C286E106-A71C-4ADF-9BF2-E81E05846C19}" destId="{362CDE7F-2959-4BD4-9B40-F806C48664C2}" srcOrd="4" destOrd="0" presId="urn:microsoft.com/office/officeart/2005/8/layout/vList2"/>
    <dgm:cxn modelId="{E3BB88EF-A7D0-449F-9606-82B6FFC49727}" type="presParOf" srcId="{C286E106-A71C-4ADF-9BF2-E81E05846C19}" destId="{ED6A031D-45EA-4A5E-A742-76D747D547A6}" srcOrd="5" destOrd="0" presId="urn:microsoft.com/office/officeart/2005/8/layout/vList2"/>
    <dgm:cxn modelId="{3A10DF21-DC62-4721-8FD2-700793D3BA1C}" type="presParOf" srcId="{C286E106-A71C-4ADF-9BF2-E81E05846C19}" destId="{577B05BE-25B4-41D7-97C2-AD4AB28CE69B}" srcOrd="6" destOrd="0" presId="urn:microsoft.com/office/officeart/2005/8/layout/vList2"/>
    <dgm:cxn modelId="{04CAD696-292E-4F94-9808-5ED613E4CAB6}" type="presParOf" srcId="{C286E106-A71C-4ADF-9BF2-E81E05846C19}" destId="{C702B8FA-4E8C-4EFF-B438-10FA6BB882F1}" srcOrd="7" destOrd="0" presId="urn:microsoft.com/office/officeart/2005/8/layout/vList2"/>
    <dgm:cxn modelId="{158CBCCF-C9F3-418E-AF0D-ABD31E26A922}" type="presParOf" srcId="{C286E106-A71C-4ADF-9BF2-E81E05846C19}" destId="{5EA6F050-B69C-4EA0-A4F6-7CCF7DEDCF4B}" srcOrd="8" destOrd="0" presId="urn:microsoft.com/office/officeart/2005/8/layout/vList2"/>
  </dgm:cxnLst>
  <dgm:bg>
    <a:solidFill>
      <a:schemeClr val="accent3">
        <a:lumMod val="60000"/>
        <a:lumOff val="40000"/>
      </a:schemeClr>
    </a:solidFill>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DFF58-74BF-4B43-9E1B-49565141BAFD}">
      <dsp:nvSpPr>
        <dsp:cNvPr id="0" name=""/>
        <dsp:cNvSpPr/>
      </dsp:nvSpPr>
      <dsp:spPr>
        <a:xfrm>
          <a:off x="1521902" y="21324"/>
          <a:ext cx="1268393" cy="824456"/>
        </a:xfrm>
        <a:prstGeom prst="roundRect">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i="0" kern="1200" dirty="0">
              <a:solidFill>
                <a:schemeClr val="tx1"/>
              </a:solidFill>
              <a:effectLst/>
              <a:latin typeface="Arial" panose="020B0604020202020204" pitchFamily="34" charset="0"/>
              <a:cs typeface="Arial" panose="020B0604020202020204" pitchFamily="34" charset="0"/>
            </a:rPr>
            <a:t>Introducción</a:t>
          </a:r>
        </a:p>
      </dsp:txBody>
      <dsp:txXfrm>
        <a:off x="1562149" y="61571"/>
        <a:ext cx="1187899" cy="743962"/>
      </dsp:txXfrm>
    </dsp:sp>
    <dsp:sp modelId="{B620A558-F5C1-4A9E-B5D1-6BDB176260BE}">
      <dsp:nvSpPr>
        <dsp:cNvPr id="0" name=""/>
        <dsp:cNvSpPr/>
      </dsp:nvSpPr>
      <dsp:spPr>
        <a:xfrm>
          <a:off x="509110" y="433552"/>
          <a:ext cx="3293978" cy="3293978"/>
        </a:xfrm>
        <a:custGeom>
          <a:avLst/>
          <a:gdLst/>
          <a:ahLst/>
          <a:cxnLst/>
          <a:rect l="0" t="0" r="0" b="0"/>
          <a:pathLst>
            <a:path>
              <a:moveTo>
                <a:pt x="2451062" y="209616"/>
              </a:moveTo>
              <a:arcTo wR="1646989" hR="1646989" stAng="17953373" swAng="1211638"/>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87E26C76-ABAE-4A6F-BCDB-146FAB85A259}">
      <dsp:nvSpPr>
        <dsp:cNvPr id="0" name=""/>
        <dsp:cNvSpPr/>
      </dsp:nvSpPr>
      <dsp:spPr>
        <a:xfrm>
          <a:off x="2997649" y="1159365"/>
          <a:ext cx="1449660"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kern="1200" dirty="0">
              <a:solidFill>
                <a:schemeClr val="tx1"/>
              </a:solidFill>
              <a:latin typeface="Arial" panose="020B0604020202020204" pitchFamily="34" charset="0"/>
            </a:rPr>
            <a:t>Planeación de compras</a:t>
          </a:r>
          <a:endParaRPr lang="es-MX" sz="1200" b="1" i="0" kern="1200" dirty="0">
            <a:solidFill>
              <a:schemeClr val="tx1"/>
            </a:solidFill>
            <a:effectLst>
              <a:outerShdw blurRad="38100" dist="38100" dir="2700000" algn="tl">
                <a:srgbClr val="000000">
                  <a:alpha val="43137"/>
                </a:srgbClr>
              </a:outerShdw>
            </a:effectLst>
          </a:endParaRPr>
        </a:p>
      </dsp:txBody>
      <dsp:txXfrm>
        <a:off x="3037896" y="1199612"/>
        <a:ext cx="1369166" cy="743962"/>
      </dsp:txXfrm>
    </dsp:sp>
    <dsp:sp modelId="{61CDD775-7DE4-48C6-A364-9B19BED94835}">
      <dsp:nvSpPr>
        <dsp:cNvPr id="0" name=""/>
        <dsp:cNvSpPr/>
      </dsp:nvSpPr>
      <dsp:spPr>
        <a:xfrm>
          <a:off x="509110" y="433552"/>
          <a:ext cx="3293978" cy="3293978"/>
        </a:xfrm>
        <a:custGeom>
          <a:avLst/>
          <a:gdLst/>
          <a:ahLst/>
          <a:cxnLst/>
          <a:rect l="0" t="0" r="0" b="0"/>
          <a:pathLst>
            <a:path>
              <a:moveTo>
                <a:pt x="3290028" y="1760983"/>
              </a:moveTo>
              <a:arcTo wR="1646989" hR="1646989" stAng="21838130" swAng="1359803"/>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2B0641D6-5AF4-469B-834F-21945D5681C0}">
      <dsp:nvSpPr>
        <dsp:cNvPr id="0" name=""/>
        <dsp:cNvSpPr/>
      </dsp:nvSpPr>
      <dsp:spPr>
        <a:xfrm>
          <a:off x="2489978" y="3000755"/>
          <a:ext cx="1268393"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Selección, de proveedores</a:t>
          </a:r>
        </a:p>
      </dsp:txBody>
      <dsp:txXfrm>
        <a:off x="2530225" y="3041002"/>
        <a:ext cx="1187899" cy="743962"/>
      </dsp:txXfrm>
    </dsp:sp>
    <dsp:sp modelId="{9C6E8BD3-FCAB-472A-8B01-ED67A764BD41}">
      <dsp:nvSpPr>
        <dsp:cNvPr id="0" name=""/>
        <dsp:cNvSpPr/>
      </dsp:nvSpPr>
      <dsp:spPr>
        <a:xfrm>
          <a:off x="509110" y="433552"/>
          <a:ext cx="3293978" cy="3293978"/>
        </a:xfrm>
        <a:custGeom>
          <a:avLst/>
          <a:gdLst/>
          <a:ahLst/>
          <a:cxnLst/>
          <a:rect l="0" t="0" r="0" b="0"/>
          <a:pathLst>
            <a:path>
              <a:moveTo>
                <a:pt x="1849135" y="3281525"/>
              </a:moveTo>
              <a:arcTo wR="1646989" hR="1646989" stAng="4976995" swAng="846011"/>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37C12DC-0716-46E6-8D02-04AB635317EA}">
      <dsp:nvSpPr>
        <dsp:cNvPr id="0" name=""/>
        <dsp:cNvSpPr/>
      </dsp:nvSpPr>
      <dsp:spPr>
        <a:xfrm>
          <a:off x="553826" y="3000755"/>
          <a:ext cx="1268393"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evaluación, de proveedores</a:t>
          </a:r>
          <a:endParaRPr lang="es-MX" sz="1200" b="1" i="0" u="none" kern="1200" dirty="0">
            <a:solidFill>
              <a:schemeClr val="tx1"/>
            </a:solidFill>
            <a:effectLst/>
            <a:latin typeface="Arial" panose="020B0604020202020204" pitchFamily="34" charset="0"/>
            <a:cs typeface="Arial" panose="020B0604020202020204" pitchFamily="34" charset="0"/>
          </a:endParaRPr>
        </a:p>
      </dsp:txBody>
      <dsp:txXfrm>
        <a:off x="594073" y="3041002"/>
        <a:ext cx="1187899" cy="743962"/>
      </dsp:txXfrm>
    </dsp:sp>
    <dsp:sp modelId="{A9DC648E-0558-409B-9592-3E12B76FA444}">
      <dsp:nvSpPr>
        <dsp:cNvPr id="0" name=""/>
        <dsp:cNvSpPr/>
      </dsp:nvSpPr>
      <dsp:spPr>
        <a:xfrm>
          <a:off x="509110" y="433552"/>
          <a:ext cx="3293978" cy="3293978"/>
        </a:xfrm>
        <a:custGeom>
          <a:avLst/>
          <a:gdLst/>
          <a:ahLst/>
          <a:cxnLst/>
          <a:rect l="0" t="0" r="0" b="0"/>
          <a:pathLst>
            <a:path>
              <a:moveTo>
                <a:pt x="174741" y="2385271"/>
              </a:moveTo>
              <a:arcTo wR="1646989" hR="1646989" stAng="9202067" swAng="1359803"/>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108E2CAD-F74B-4442-8197-220E5E4DFB1F}">
      <dsp:nvSpPr>
        <dsp:cNvPr id="0" name=""/>
        <dsp:cNvSpPr/>
      </dsp:nvSpPr>
      <dsp:spPr>
        <a:xfrm>
          <a:off x="-44477" y="1159365"/>
          <a:ext cx="1268393"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i="0" kern="1200" dirty="0">
              <a:solidFill>
                <a:schemeClr val="tx1"/>
              </a:solidFill>
              <a:effectLst/>
              <a:latin typeface="Arial" panose="020B0604020202020204" pitchFamily="34" charset="0"/>
              <a:cs typeface="Arial" panose="020B0604020202020204" pitchFamily="34" charset="0"/>
            </a:rPr>
            <a:t>Gestión del área de compras</a:t>
          </a:r>
        </a:p>
      </dsp:txBody>
      <dsp:txXfrm>
        <a:off x="-4230" y="1199612"/>
        <a:ext cx="1187899" cy="743962"/>
      </dsp:txXfrm>
    </dsp:sp>
    <dsp:sp modelId="{680B4F48-6C0B-437B-AFF8-A84492259D15}">
      <dsp:nvSpPr>
        <dsp:cNvPr id="0" name=""/>
        <dsp:cNvSpPr/>
      </dsp:nvSpPr>
      <dsp:spPr>
        <a:xfrm>
          <a:off x="509110" y="433552"/>
          <a:ext cx="3293978" cy="3293978"/>
        </a:xfrm>
        <a:custGeom>
          <a:avLst/>
          <a:gdLst/>
          <a:ahLst/>
          <a:cxnLst/>
          <a:rect l="0" t="0" r="0" b="0"/>
          <a:pathLst>
            <a:path>
              <a:moveTo>
                <a:pt x="396162" y="575538"/>
              </a:moveTo>
              <a:arcTo wR="1646989" hR="1646989" stAng="13234989" swAng="1211638"/>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2A4DC7-79A3-4AB1-AAC2-1EC1C7EB758A}">
      <dsp:nvSpPr>
        <dsp:cNvPr id="0" name=""/>
        <dsp:cNvSpPr/>
      </dsp:nvSpPr>
      <dsp:spPr>
        <a:xfrm>
          <a:off x="0" y="1414"/>
          <a:ext cx="6283930" cy="906436"/>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1. Mantener el flujo logístico de los productos y servicios, con el desarrollo de sistemas de información y el uso de la tecnología, con atención a los requerimientos legales y de protección al ambiente</a:t>
          </a:r>
        </a:p>
      </dsp:txBody>
      <dsp:txXfrm>
        <a:off x="44249" y="45663"/>
        <a:ext cx="6195432" cy="817938"/>
      </dsp:txXfrm>
    </dsp:sp>
    <dsp:sp modelId="{E699FD69-3288-4607-9FBD-6548119F8818}">
      <dsp:nvSpPr>
        <dsp:cNvPr id="0" name=""/>
        <dsp:cNvSpPr/>
      </dsp:nvSpPr>
      <dsp:spPr>
        <a:xfrm>
          <a:off x="0" y="921914"/>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2. Desarrollar e Impulsar proyectos que consideren la protección al ambiente, y de logística inversa que agreguen valor a la cadena de suministros.</a:t>
          </a:r>
        </a:p>
      </dsp:txBody>
      <dsp:txXfrm>
        <a:off x="42390" y="964304"/>
        <a:ext cx="6199150" cy="783579"/>
      </dsp:txXfrm>
    </dsp:sp>
    <dsp:sp modelId="{362CDE7F-2959-4BD4-9B40-F806C48664C2}">
      <dsp:nvSpPr>
        <dsp:cNvPr id="0" name=""/>
        <dsp:cNvSpPr/>
      </dsp:nvSpPr>
      <dsp:spPr>
        <a:xfrm>
          <a:off x="0" y="1804336"/>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a:solidFill>
                <a:srgbClr val="2B3616"/>
              </a:solidFill>
            </a:rPr>
            <a:t>3. Establecer y mantener relaciones estrechas con los clientes y proveedores de una cadena de suministros, para realizar alianzas estratégicas.</a:t>
          </a:r>
        </a:p>
      </dsp:txBody>
      <dsp:txXfrm>
        <a:off x="42390" y="1846726"/>
        <a:ext cx="6199150" cy="783579"/>
      </dsp:txXfrm>
    </dsp:sp>
    <dsp:sp modelId="{577B05BE-25B4-41D7-97C2-AD4AB28CE69B}">
      <dsp:nvSpPr>
        <dsp:cNvPr id="0" name=""/>
        <dsp:cNvSpPr/>
      </dsp:nvSpPr>
      <dsp:spPr>
        <a:xfrm>
          <a:off x="0" y="2686757"/>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a:solidFill>
                <a:srgbClr val="2B3616"/>
              </a:solidFill>
            </a:rPr>
            <a:t>4. Investigar los factores que determinan el desempeño logístico de una organización.</a:t>
          </a:r>
        </a:p>
      </dsp:txBody>
      <dsp:txXfrm>
        <a:off x="42390" y="2729147"/>
        <a:ext cx="6199150" cy="783579"/>
      </dsp:txXfrm>
    </dsp:sp>
    <dsp:sp modelId="{5EA6F050-B69C-4EA0-A4F6-7CCF7DEDCF4B}">
      <dsp:nvSpPr>
        <dsp:cNvPr id="0" name=""/>
        <dsp:cNvSpPr/>
      </dsp:nvSpPr>
      <dsp:spPr>
        <a:xfrm>
          <a:off x="0" y="3569179"/>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a:solidFill>
                <a:srgbClr val="2B3616"/>
              </a:solidFill>
            </a:rPr>
            <a:t>5. Analizar el papel de la logística como estrategia en las empresas.</a:t>
          </a:r>
        </a:p>
      </dsp:txBody>
      <dsp:txXfrm>
        <a:off x="42390" y="3611569"/>
        <a:ext cx="6199150" cy="783579"/>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47C82A-24A5-440E-BD3C-09A801D50F9E}" type="datetimeFigureOut">
              <a:rPr lang="es-MX" smtClean="0"/>
              <a:t>06/10/2017</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A6F6F-4A20-44E9-84D2-F197DD0A359F}" type="slidenum">
              <a:rPr lang="es-MX" smtClean="0"/>
              <a:t>‹#›</a:t>
            </a:fld>
            <a:endParaRPr lang="es-MX" dirty="0"/>
          </a:p>
        </p:txBody>
      </p:sp>
    </p:spTree>
    <p:extLst>
      <p:ext uri="{BB962C8B-B14F-4D97-AF65-F5344CB8AC3E}">
        <p14:creationId xmlns:p14="http://schemas.microsoft.com/office/powerpoint/2010/main" val="105587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 1</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a:t>
            </a:fld>
            <a:endParaRPr lang="es-ES" dirty="0"/>
          </a:p>
        </p:txBody>
      </p:sp>
    </p:spTree>
    <p:extLst>
      <p:ext uri="{BB962C8B-B14F-4D97-AF65-F5344CB8AC3E}">
        <p14:creationId xmlns:p14="http://schemas.microsoft.com/office/powerpoint/2010/main" val="646743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a:t>
            </a:fld>
            <a:endParaRPr lang="es-ES" dirty="0"/>
          </a:p>
        </p:txBody>
      </p:sp>
    </p:spTree>
    <p:extLst>
      <p:ext uri="{BB962C8B-B14F-4D97-AF65-F5344CB8AC3E}">
        <p14:creationId xmlns:p14="http://schemas.microsoft.com/office/powerpoint/2010/main" val="292440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a:t>
            </a:fld>
            <a:endParaRPr lang="es-ES" dirty="0"/>
          </a:p>
        </p:txBody>
      </p:sp>
    </p:spTree>
    <p:extLst>
      <p:ext uri="{BB962C8B-B14F-4D97-AF65-F5344CB8AC3E}">
        <p14:creationId xmlns:p14="http://schemas.microsoft.com/office/powerpoint/2010/main" val="4025777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06/10/2017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24496A-EAB5-4640-9675-4D7C72CE95A4}" type="datetimeFigureOut">
              <a:rPr lang="es-MX" smtClean="0"/>
              <a:pPr/>
              <a:t>06/10/2017</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3285A5-ADFC-4BDD-AE51-6E22F0246274}" type="slidenum">
              <a:rPr lang="es-MX" smtClean="0"/>
              <a:pPr/>
              <a:t>‹#›</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1.wmf"/><Relationship Id="rId7" Type="http://schemas.openxmlformats.org/officeDocument/2006/relationships/image" Target="../media/image7.png"/><Relationship Id="rId2" Type="http://schemas.openxmlformats.org/officeDocument/2006/relationships/image" Target="../media/image10.wmf"/><Relationship Id="rId1"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es.scribd.com/doc/29620698/Administracion-de-Compras-y-Abastecimientos" TargetMode="External"/><Relationship Id="rId7" Type="http://schemas.openxmlformats.org/officeDocument/2006/relationships/image" Target="../media/image4.png"/><Relationship Id="rId2" Type="http://schemas.openxmlformats.org/officeDocument/2006/relationships/hyperlink" Target="http://acualonit.overblog.com/la-gesti%C3%B3n-de-compras-y-abastecimiento" TargetMode="Externa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hyperlink" Target="https://www.salesup.com/crm-online/cc-compras-y-abastecimiento-productividad.shtml" TargetMode="External"/><Relationship Id="rId4" Type="http://schemas.openxmlformats.org/officeDocument/2006/relationships/hyperlink" Target="http://reposital.cuaed.unam.mx:8080/jspui/bitstream/123456789/656/1/1451.pdf"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image" Target="../media/image5.jpeg"/><Relationship Id="rId1" Type="http://schemas.openxmlformats.org/officeDocument/2006/relationships/slideLayout" Target="../slideLayouts/slideLayout5.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6.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
          <p:cNvSpPr>
            <a:spLocks noGrp="1"/>
          </p:cNvSpPr>
          <p:nvPr>
            <p:ph type="ctrTitle"/>
          </p:nvPr>
        </p:nvSpPr>
        <p:spPr>
          <a:xfrm>
            <a:off x="895837" y="3892598"/>
            <a:ext cx="8212667" cy="1192586"/>
          </a:xfrm>
        </p:spPr>
        <p:txBody>
          <a:bodyPr>
            <a:noAutofit/>
          </a:bodyPr>
          <a:lstStyle/>
          <a:p>
            <a:r>
              <a:rPr lang="es-ES" sz="2400" b="1" dirty="0">
                <a:latin typeface="Arial" panose="020B0604020202020204" pitchFamily="34" charset="0"/>
                <a:cs typeface="Arial" panose="020B0604020202020204" pitchFamily="34" charset="0"/>
              </a:rPr>
              <a:t>Material didáctico solo visión proyectable</a:t>
            </a:r>
            <a:endParaRPr lang="es-ES" sz="100" b="1" dirty="0">
              <a:latin typeface="Arial" panose="020B0604020202020204" pitchFamily="34" charset="0"/>
              <a:cs typeface="Arial" panose="020B0604020202020204" pitchFamily="34" charset="0"/>
            </a:endParaRPr>
          </a:p>
        </p:txBody>
      </p:sp>
      <p:pic>
        <p:nvPicPr>
          <p:cNvPr id="1038" name="Picture 14" descr="Resultado de imagen para LOGO UAEMEX 3D">
            <a:extLst>
              <a:ext uri="{FF2B5EF4-FFF2-40B4-BE49-F238E27FC236}">
                <a16:creationId xmlns:a16="http://schemas.microsoft.com/office/drawing/2014/main" id="{5737A51B-ABC4-4E7F-A42D-8DD1395849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281936" cy="314096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6EA9837-8B6D-4187-8E78-476052EA0D03}"/>
              </a:ext>
            </a:extLst>
          </p:cNvPr>
          <p:cNvPicPr>
            <a:picLocks noChangeAspect="1"/>
          </p:cNvPicPr>
          <p:nvPr/>
        </p:nvPicPr>
        <p:blipFill>
          <a:blip r:embed="rId4"/>
          <a:stretch>
            <a:fillRect/>
          </a:stretch>
        </p:blipFill>
        <p:spPr>
          <a:xfrm>
            <a:off x="0" y="5805265"/>
            <a:ext cx="9144000" cy="1052736"/>
          </a:xfrm>
          <a:prstGeom prst="rect">
            <a:avLst/>
          </a:prstGeom>
        </p:spPr>
      </p:pic>
      <p:sp>
        <p:nvSpPr>
          <p:cNvPr id="3" name="Subtítulo 2"/>
          <p:cNvSpPr>
            <a:spLocks noGrp="1"/>
          </p:cNvSpPr>
          <p:nvPr>
            <p:ph type="subTitle" idx="1"/>
          </p:nvPr>
        </p:nvSpPr>
        <p:spPr>
          <a:xfrm>
            <a:off x="1483568" y="6346016"/>
            <a:ext cx="6400800" cy="377321"/>
          </a:xfrm>
        </p:spPr>
        <p:txBody>
          <a:bodyPr>
            <a:normAutofit/>
          </a:bodyPr>
          <a:lstStyle/>
          <a:p>
            <a:r>
              <a:rPr lang="es-ES" sz="1400" b="1" dirty="0">
                <a:solidFill>
                  <a:srgbClr val="AC8300"/>
                </a:solidFill>
                <a:latin typeface="Helvetica Neue Light"/>
                <a:cs typeface="Helvetica Neue Light"/>
              </a:rPr>
              <a:t>2017-B</a:t>
            </a:r>
          </a:p>
        </p:txBody>
      </p:sp>
      <p:pic>
        <p:nvPicPr>
          <p:cNvPr id="1042" name="Picture 18" descr="Escudo de la Universidad Autónoma del Estado de México..jpg">
            <a:extLst>
              <a:ext uri="{FF2B5EF4-FFF2-40B4-BE49-F238E27FC236}">
                <a16:creationId xmlns:a16="http://schemas.microsoft.com/office/drawing/2014/main" id="{F98D77B4-82D5-4FFB-B6A2-941A6529FF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824" y="362322"/>
            <a:ext cx="3879304" cy="342671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A46E5219-B193-4B54-B1E4-6893FEE04B52}"/>
              </a:ext>
            </a:extLst>
          </p:cNvPr>
          <p:cNvPicPr>
            <a:picLocks noChangeAspect="1"/>
          </p:cNvPicPr>
          <p:nvPr/>
        </p:nvPicPr>
        <p:blipFill>
          <a:blip r:embed="rId6"/>
          <a:stretch>
            <a:fillRect/>
          </a:stretch>
        </p:blipFill>
        <p:spPr>
          <a:xfrm>
            <a:off x="0" y="5709783"/>
            <a:ext cx="9144000" cy="243905"/>
          </a:xfrm>
          <a:prstGeom prst="rect">
            <a:avLst/>
          </a:prstGeom>
        </p:spPr>
      </p:pic>
    </p:spTree>
    <p:extLst>
      <p:ext uri="{BB962C8B-B14F-4D97-AF65-F5344CB8AC3E}">
        <p14:creationId xmlns:p14="http://schemas.microsoft.com/office/powerpoint/2010/main" val="3947291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Resultado de imagen para COMPRAS">
            <a:extLst>
              <a:ext uri="{FF2B5EF4-FFF2-40B4-BE49-F238E27FC236}">
                <a16:creationId xmlns:a16="http://schemas.microsoft.com/office/drawing/2014/main" id="{1E713D32-4505-47B5-903D-3C731B27CC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6915" y="2034401"/>
            <a:ext cx="3625262" cy="2259406"/>
          </a:xfrm>
          <a:prstGeom prst="rect">
            <a:avLst/>
          </a:prstGeom>
          <a:noFill/>
          <a:extLst>
            <a:ext uri="{909E8E84-426E-40DD-AFC4-6F175D3DCCD1}">
              <a14:hiddenFill xmlns:a14="http://schemas.microsoft.com/office/drawing/2010/main">
                <a:solidFill>
                  <a:srgbClr val="FFFFFF"/>
                </a:solidFill>
              </a14:hiddenFill>
            </a:ext>
          </a:extLst>
        </p:spPr>
      </p:pic>
      <p:sp>
        <p:nvSpPr>
          <p:cNvPr id="7171" name="4 CuadroTexto">
            <a:extLst>
              <a:ext uri="{FF2B5EF4-FFF2-40B4-BE49-F238E27FC236}">
                <a16:creationId xmlns:a16="http://schemas.microsoft.com/office/drawing/2014/main" id="{7CFDD4A9-82E8-40EE-9840-1EDF578C36F5}"/>
              </a:ext>
            </a:extLst>
          </p:cNvPr>
          <p:cNvSpPr txBox="1">
            <a:spLocks noChangeArrowheads="1"/>
          </p:cNvSpPr>
          <p:nvPr/>
        </p:nvSpPr>
        <p:spPr bwMode="auto">
          <a:xfrm>
            <a:off x="1039937" y="1484784"/>
            <a:ext cx="2085975" cy="307975"/>
          </a:xfrm>
          <a:prstGeom prst="rect">
            <a:avLst/>
          </a:prstGeom>
          <a:solidFill>
            <a:schemeClr val="accent3">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Calculo de necesidades</a:t>
            </a:r>
          </a:p>
        </p:txBody>
      </p:sp>
      <p:sp>
        <p:nvSpPr>
          <p:cNvPr id="7172" name="5 CuadroTexto">
            <a:extLst>
              <a:ext uri="{FF2B5EF4-FFF2-40B4-BE49-F238E27FC236}">
                <a16:creationId xmlns:a16="http://schemas.microsoft.com/office/drawing/2014/main" id="{D7EC6A8C-BE22-435D-BDA3-B7CAF1E8D53E}"/>
              </a:ext>
            </a:extLst>
          </p:cNvPr>
          <p:cNvSpPr txBox="1">
            <a:spLocks noChangeArrowheads="1"/>
          </p:cNvSpPr>
          <p:nvPr/>
        </p:nvSpPr>
        <p:spPr bwMode="auto">
          <a:xfrm>
            <a:off x="5933442" y="1584223"/>
            <a:ext cx="1927225" cy="307975"/>
          </a:xfrm>
          <a:prstGeom prst="rect">
            <a:avLst/>
          </a:prstGeom>
          <a:solidFill>
            <a:schemeClr val="accent3">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dirty="0">
                <a:solidFill>
                  <a:schemeClr val="tx1"/>
                </a:solidFill>
                <a:latin typeface="Arial" panose="020B0604020202020204" pitchFamily="34" charset="0"/>
                <a:cs typeface="Arial" panose="020B0604020202020204" pitchFamily="34" charset="0"/>
              </a:rPr>
              <a:t>Compra ó Adquisición</a:t>
            </a:r>
          </a:p>
        </p:txBody>
      </p:sp>
      <p:sp>
        <p:nvSpPr>
          <p:cNvPr id="7173" name="6 CuadroTexto">
            <a:extLst>
              <a:ext uri="{FF2B5EF4-FFF2-40B4-BE49-F238E27FC236}">
                <a16:creationId xmlns:a16="http://schemas.microsoft.com/office/drawing/2014/main" id="{B48C778B-95C9-430C-AA3D-F8C3D6FDD1BB}"/>
              </a:ext>
            </a:extLst>
          </p:cNvPr>
          <p:cNvSpPr txBox="1">
            <a:spLocks noChangeArrowheads="1"/>
          </p:cNvSpPr>
          <p:nvPr/>
        </p:nvSpPr>
        <p:spPr bwMode="auto">
          <a:xfrm>
            <a:off x="6524203" y="4844526"/>
            <a:ext cx="1000125" cy="307975"/>
          </a:xfrm>
          <a:prstGeom prst="rect">
            <a:avLst/>
          </a:prstGeom>
          <a:solidFill>
            <a:schemeClr val="accent3">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dirty="0">
                <a:solidFill>
                  <a:schemeClr val="tx1"/>
                </a:solidFill>
                <a:latin typeface="Arial" panose="020B0604020202020204" pitchFamily="34" charset="0"/>
                <a:cs typeface="Arial" panose="020B0604020202020204" pitchFamily="34" charset="0"/>
              </a:rPr>
              <a:t>Obtención</a:t>
            </a:r>
          </a:p>
        </p:txBody>
      </p:sp>
      <p:sp>
        <p:nvSpPr>
          <p:cNvPr id="7174" name="7 CuadroTexto">
            <a:extLst>
              <a:ext uri="{FF2B5EF4-FFF2-40B4-BE49-F238E27FC236}">
                <a16:creationId xmlns:a16="http://schemas.microsoft.com/office/drawing/2014/main" id="{3D8DADF6-AB18-40C1-8600-E2A268AD82C7}"/>
              </a:ext>
            </a:extLst>
          </p:cNvPr>
          <p:cNvSpPr txBox="1">
            <a:spLocks noChangeArrowheads="1"/>
          </p:cNvSpPr>
          <p:nvPr/>
        </p:nvSpPr>
        <p:spPr bwMode="auto">
          <a:xfrm>
            <a:off x="6138230" y="3312415"/>
            <a:ext cx="1517650" cy="307975"/>
          </a:xfrm>
          <a:prstGeom prst="rect">
            <a:avLst/>
          </a:prstGeom>
          <a:solidFill>
            <a:schemeClr val="accent3">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dirty="0">
                <a:solidFill>
                  <a:schemeClr val="tx1"/>
                </a:solidFill>
                <a:latin typeface="Arial" panose="020B0604020202020204" pitchFamily="34" charset="0"/>
                <a:cs typeface="Arial" panose="020B0604020202020204" pitchFamily="34" charset="0"/>
              </a:rPr>
              <a:t>Almacenamiento</a:t>
            </a:r>
          </a:p>
        </p:txBody>
      </p:sp>
      <p:sp>
        <p:nvSpPr>
          <p:cNvPr id="7175" name="8 CuadroTexto">
            <a:extLst>
              <a:ext uri="{FF2B5EF4-FFF2-40B4-BE49-F238E27FC236}">
                <a16:creationId xmlns:a16="http://schemas.microsoft.com/office/drawing/2014/main" id="{3CEE243E-6873-4A3A-AD8A-A5FCB7080D56}"/>
              </a:ext>
            </a:extLst>
          </p:cNvPr>
          <p:cNvSpPr txBox="1">
            <a:spLocks noChangeArrowheads="1"/>
          </p:cNvSpPr>
          <p:nvPr/>
        </p:nvSpPr>
        <p:spPr bwMode="auto">
          <a:xfrm>
            <a:off x="965323" y="3301641"/>
            <a:ext cx="2125663" cy="306388"/>
          </a:xfrm>
          <a:prstGeom prst="rect">
            <a:avLst/>
          </a:prstGeom>
          <a:solidFill>
            <a:schemeClr val="accent3">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dirty="0">
                <a:solidFill>
                  <a:schemeClr val="tx1"/>
                </a:solidFill>
                <a:latin typeface="Arial" panose="020B0604020202020204" pitchFamily="34" charset="0"/>
                <a:cs typeface="Arial" panose="020B0604020202020204" pitchFamily="34" charset="0"/>
              </a:rPr>
              <a:t>Despacho ó Distribución</a:t>
            </a:r>
          </a:p>
        </p:txBody>
      </p:sp>
      <p:sp>
        <p:nvSpPr>
          <p:cNvPr id="7176" name="9 CuadroTexto">
            <a:extLst>
              <a:ext uri="{FF2B5EF4-FFF2-40B4-BE49-F238E27FC236}">
                <a16:creationId xmlns:a16="http://schemas.microsoft.com/office/drawing/2014/main" id="{8EFFE017-929B-4051-8B19-1F550E51BBDA}"/>
              </a:ext>
            </a:extLst>
          </p:cNvPr>
          <p:cNvSpPr txBox="1">
            <a:spLocks noChangeArrowheads="1"/>
          </p:cNvSpPr>
          <p:nvPr/>
        </p:nvSpPr>
        <p:spPr bwMode="auto">
          <a:xfrm>
            <a:off x="1283618" y="4772667"/>
            <a:ext cx="1598612" cy="307975"/>
          </a:xfrm>
          <a:prstGeom prst="rect">
            <a:avLst/>
          </a:prstGeom>
          <a:solidFill>
            <a:schemeClr val="accent3">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Control de Stocks</a:t>
            </a:r>
          </a:p>
        </p:txBody>
      </p:sp>
      <p:sp>
        <p:nvSpPr>
          <p:cNvPr id="7178" name="11 Rectángulo">
            <a:extLst>
              <a:ext uri="{FF2B5EF4-FFF2-40B4-BE49-F238E27FC236}">
                <a16:creationId xmlns:a16="http://schemas.microsoft.com/office/drawing/2014/main" id="{A27D902F-0082-4AE8-818C-294B99E921B3}"/>
              </a:ext>
            </a:extLst>
          </p:cNvPr>
          <p:cNvSpPr>
            <a:spLocks noChangeArrowheads="1"/>
          </p:cNvSpPr>
          <p:nvPr/>
        </p:nvSpPr>
        <p:spPr bwMode="auto">
          <a:xfrm>
            <a:off x="5569329" y="2026689"/>
            <a:ext cx="28082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dirty="0">
                <a:solidFill>
                  <a:schemeClr val="tx1"/>
                </a:solidFill>
                <a:latin typeface="Arial" panose="020B0604020202020204" pitchFamily="34" charset="0"/>
                <a:cs typeface="Arial" panose="020B0604020202020204" pitchFamily="34" charset="0"/>
              </a:rPr>
              <a:t>Esta actividad tiene por objetivo realizar las adquisiciones de materiales en las cantidades necesarias y económicas.</a:t>
            </a:r>
          </a:p>
        </p:txBody>
      </p:sp>
      <p:sp>
        <p:nvSpPr>
          <p:cNvPr id="7179" name="12 Rectángulo">
            <a:extLst>
              <a:ext uri="{FF2B5EF4-FFF2-40B4-BE49-F238E27FC236}">
                <a16:creationId xmlns:a16="http://schemas.microsoft.com/office/drawing/2014/main" id="{2C05FAC9-FEB5-4634-A4B1-1546606FA029}"/>
              </a:ext>
            </a:extLst>
          </p:cNvPr>
          <p:cNvSpPr>
            <a:spLocks noChangeArrowheads="1"/>
          </p:cNvSpPr>
          <p:nvPr/>
        </p:nvSpPr>
        <p:spPr bwMode="auto">
          <a:xfrm>
            <a:off x="606549" y="2021510"/>
            <a:ext cx="284321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dirty="0">
                <a:solidFill>
                  <a:schemeClr val="tx1"/>
                </a:solidFill>
                <a:latin typeface="Arial" panose="020B0604020202020204" pitchFamily="34" charset="0"/>
                <a:cs typeface="Arial" panose="020B0604020202020204" pitchFamily="34" charset="0"/>
              </a:rPr>
              <a:t>Las necesidades de abastecimiento involucran todo aquello que se requiere para el funcionamiento de la empresa, </a:t>
            </a:r>
          </a:p>
        </p:txBody>
      </p:sp>
      <p:sp>
        <p:nvSpPr>
          <p:cNvPr id="7180" name="13 Rectángulo">
            <a:extLst>
              <a:ext uri="{FF2B5EF4-FFF2-40B4-BE49-F238E27FC236}">
                <a16:creationId xmlns:a16="http://schemas.microsoft.com/office/drawing/2014/main" id="{046BC19F-8879-412F-8DEE-1BCA34FF2F4B}"/>
              </a:ext>
            </a:extLst>
          </p:cNvPr>
          <p:cNvSpPr>
            <a:spLocks noChangeArrowheads="1"/>
          </p:cNvSpPr>
          <p:nvPr/>
        </p:nvSpPr>
        <p:spPr bwMode="auto">
          <a:xfrm>
            <a:off x="5580112" y="5348582"/>
            <a:ext cx="302418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dirty="0">
                <a:solidFill>
                  <a:schemeClr val="tx1"/>
                </a:solidFill>
                <a:latin typeface="Arial" panose="020B0604020202020204" pitchFamily="34" charset="0"/>
                <a:cs typeface="Arial" panose="020B0604020202020204" pitchFamily="34" charset="0"/>
              </a:rPr>
              <a:t>La obtención empieza con el pedido y tiene por finalidad contribuir a la continuidad de las actividades. </a:t>
            </a:r>
          </a:p>
        </p:txBody>
      </p:sp>
      <p:sp>
        <p:nvSpPr>
          <p:cNvPr id="7181" name="14 Rectángulo">
            <a:extLst>
              <a:ext uri="{FF2B5EF4-FFF2-40B4-BE49-F238E27FC236}">
                <a16:creationId xmlns:a16="http://schemas.microsoft.com/office/drawing/2014/main" id="{959FEBD0-16B0-41EF-AFD4-A6A768AB9F82}"/>
              </a:ext>
            </a:extLst>
          </p:cNvPr>
          <p:cNvSpPr>
            <a:spLocks noChangeArrowheads="1"/>
          </p:cNvSpPr>
          <p:nvPr/>
        </p:nvSpPr>
        <p:spPr bwMode="auto">
          <a:xfrm>
            <a:off x="5724277" y="3697678"/>
            <a:ext cx="302418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dirty="0">
                <a:solidFill>
                  <a:schemeClr val="tx1"/>
                </a:solidFill>
                <a:latin typeface="Arial" panose="020B0604020202020204" pitchFamily="34" charset="0"/>
                <a:cs typeface="Arial" panose="020B0604020202020204" pitchFamily="34" charset="0"/>
              </a:rPr>
              <a:t>Este implica la ubicación o disposición, así como la custodia de todos los artículos del almacén. </a:t>
            </a:r>
          </a:p>
        </p:txBody>
      </p:sp>
      <p:sp>
        <p:nvSpPr>
          <p:cNvPr id="7182" name="15 Rectángulo">
            <a:extLst>
              <a:ext uri="{FF2B5EF4-FFF2-40B4-BE49-F238E27FC236}">
                <a16:creationId xmlns:a16="http://schemas.microsoft.com/office/drawing/2014/main" id="{391B42CB-A3E3-467B-A63F-735260549D0B}"/>
              </a:ext>
            </a:extLst>
          </p:cNvPr>
          <p:cNvSpPr>
            <a:spLocks noChangeArrowheads="1"/>
          </p:cNvSpPr>
          <p:nvPr/>
        </p:nvSpPr>
        <p:spPr bwMode="auto">
          <a:xfrm>
            <a:off x="731960" y="3743028"/>
            <a:ext cx="25923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dirty="0">
                <a:solidFill>
                  <a:schemeClr val="tx1"/>
                </a:solidFill>
                <a:latin typeface="Arial" panose="020B0604020202020204" pitchFamily="34" charset="0"/>
                <a:cs typeface="Arial" panose="020B0604020202020204" pitchFamily="34" charset="0"/>
              </a:rPr>
              <a:t>Consiste en atender los requerimientos del usuario.</a:t>
            </a:r>
          </a:p>
        </p:txBody>
      </p:sp>
      <p:sp>
        <p:nvSpPr>
          <p:cNvPr id="7183" name="16 Rectángulo">
            <a:extLst>
              <a:ext uri="{FF2B5EF4-FFF2-40B4-BE49-F238E27FC236}">
                <a16:creationId xmlns:a16="http://schemas.microsoft.com/office/drawing/2014/main" id="{D1F2E532-D4AF-49C0-9559-42F94B9B9728}"/>
              </a:ext>
            </a:extLst>
          </p:cNvPr>
          <p:cNvSpPr>
            <a:spLocks noChangeArrowheads="1"/>
          </p:cNvSpPr>
          <p:nvPr/>
        </p:nvSpPr>
        <p:spPr bwMode="auto">
          <a:xfrm>
            <a:off x="683568" y="5214724"/>
            <a:ext cx="27908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dirty="0">
                <a:solidFill>
                  <a:schemeClr val="tx1"/>
                </a:solidFill>
                <a:latin typeface="Arial" panose="020B0604020202020204" pitchFamily="34" charset="0"/>
                <a:cs typeface="Arial" panose="020B0604020202020204" pitchFamily="34" charset="0"/>
              </a:rPr>
              <a:t>Asegurar una cantidad exacta en abastecimiento en el lugar y tiempo oportuno, sin sobrepasar la capacidad de instalación</a:t>
            </a:r>
          </a:p>
        </p:txBody>
      </p:sp>
      <p:grpSp>
        <p:nvGrpSpPr>
          <p:cNvPr id="22" name="Group 21">
            <a:extLst>
              <a:ext uri="{FF2B5EF4-FFF2-40B4-BE49-F238E27FC236}">
                <a16:creationId xmlns:a16="http://schemas.microsoft.com/office/drawing/2014/main" id="{61E9ABC7-66F7-4A6B-8DAD-59BEAB2A463C}"/>
              </a:ext>
            </a:extLst>
          </p:cNvPr>
          <p:cNvGrpSpPr/>
          <p:nvPr/>
        </p:nvGrpSpPr>
        <p:grpSpPr>
          <a:xfrm>
            <a:off x="0" y="-15304"/>
            <a:ext cx="9144000" cy="6900688"/>
            <a:chOff x="0" y="-15304"/>
            <a:chExt cx="9144000" cy="6900688"/>
          </a:xfrm>
        </p:grpSpPr>
        <p:pic>
          <p:nvPicPr>
            <p:cNvPr id="23" name="Picture 22">
              <a:extLst>
                <a:ext uri="{FF2B5EF4-FFF2-40B4-BE49-F238E27FC236}">
                  <a16:creationId xmlns:a16="http://schemas.microsoft.com/office/drawing/2014/main" id="{A04909B2-C912-489A-8C06-E4ED6985C0BE}"/>
                </a:ext>
              </a:extLst>
            </p:cNvPr>
            <p:cNvPicPr>
              <a:picLocks noChangeAspect="1"/>
            </p:cNvPicPr>
            <p:nvPr/>
          </p:nvPicPr>
          <p:blipFill>
            <a:blip r:embed="rId3"/>
            <a:stretch>
              <a:fillRect/>
            </a:stretch>
          </p:blipFill>
          <p:spPr>
            <a:xfrm>
              <a:off x="0" y="-15304"/>
              <a:ext cx="9144000" cy="1028700"/>
            </a:xfrm>
            <a:prstGeom prst="rect">
              <a:avLst/>
            </a:prstGeom>
          </p:spPr>
        </p:pic>
        <p:pic>
          <p:nvPicPr>
            <p:cNvPr id="24" name="Picture 23">
              <a:extLst>
                <a:ext uri="{FF2B5EF4-FFF2-40B4-BE49-F238E27FC236}">
                  <a16:creationId xmlns:a16="http://schemas.microsoft.com/office/drawing/2014/main" id="{5B778C22-0D1C-4405-8EA3-77F7E5D75962}"/>
                </a:ext>
              </a:extLst>
            </p:cNvPr>
            <p:cNvPicPr>
              <a:picLocks noChangeAspect="1"/>
            </p:cNvPicPr>
            <p:nvPr/>
          </p:nvPicPr>
          <p:blipFill>
            <a:blip r:embed="rId4"/>
            <a:stretch>
              <a:fillRect/>
            </a:stretch>
          </p:blipFill>
          <p:spPr>
            <a:xfrm>
              <a:off x="0" y="6641479"/>
              <a:ext cx="9144000" cy="243905"/>
            </a:xfrm>
            <a:prstGeom prst="rect">
              <a:avLst/>
            </a:prstGeom>
          </p:spPr>
        </p:pic>
        <p:pic>
          <p:nvPicPr>
            <p:cNvPr id="25" name="Imagen 10" descr="potroUAEM.png">
              <a:extLst>
                <a:ext uri="{FF2B5EF4-FFF2-40B4-BE49-F238E27FC236}">
                  <a16:creationId xmlns:a16="http://schemas.microsoft.com/office/drawing/2014/main" id="{8DEB6742-5180-4B31-8643-70C6F7B0A6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27" name="1 Título">
            <a:extLst>
              <a:ext uri="{FF2B5EF4-FFF2-40B4-BE49-F238E27FC236}">
                <a16:creationId xmlns:a16="http://schemas.microsoft.com/office/drawing/2014/main" id="{AE1BE81F-562D-43AA-8633-A4B0455A3E43}"/>
              </a:ext>
            </a:extLst>
          </p:cNvPr>
          <p:cNvSpPr>
            <a:spLocks noGrp="1"/>
          </p:cNvSpPr>
          <p:nvPr>
            <p:ph type="title"/>
          </p:nvPr>
        </p:nvSpPr>
        <p:spPr>
          <a:xfrm>
            <a:off x="457200" y="-122941"/>
            <a:ext cx="8229600" cy="1143000"/>
          </a:xfrm>
        </p:spPr>
        <p:txBody>
          <a:bodyPr>
            <a:normAutofit/>
          </a:bodyPr>
          <a:lstStyle/>
          <a:p>
            <a:pPr eaLnBrk="1" hangingPunct="1"/>
            <a:r>
              <a:rPr lang="es-MX" altLang="es-MX" sz="2400" dirty="0">
                <a:solidFill>
                  <a:schemeClr val="bg1"/>
                </a:solidFill>
                <a:latin typeface="Arial" panose="020B0604020202020204" pitchFamily="34" charset="0"/>
                <a:cs typeface="Arial" panose="020B0604020202020204" pitchFamily="34" charset="0"/>
              </a:rPr>
              <a:t>Funciones</a:t>
            </a:r>
            <a:r>
              <a:rPr lang="es-MX" altLang="es-MX" sz="2800" dirty="0">
                <a:solidFill>
                  <a:schemeClr val="bg1"/>
                </a:solidFill>
                <a:latin typeface="Arial" panose="020B0604020202020204" pitchFamily="34" charset="0"/>
                <a:cs typeface="Arial" panose="020B0604020202020204" pitchFamily="34" charset="0"/>
              </a:rPr>
              <a:t> del área de Adquisiciones y Abastecimientos</a:t>
            </a:r>
          </a:p>
        </p:txBody>
      </p:sp>
    </p:spTree>
    <p:extLst>
      <p:ext uri="{BB962C8B-B14F-4D97-AF65-F5344CB8AC3E}">
        <p14:creationId xmlns:p14="http://schemas.microsoft.com/office/powerpoint/2010/main" val="3326191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3" name="Picture 4">
            <a:extLst>
              <a:ext uri="{FF2B5EF4-FFF2-40B4-BE49-F238E27FC236}">
                <a16:creationId xmlns:a16="http://schemas.microsoft.com/office/drawing/2014/main" id="{4005B62E-8ACF-450B-B9A6-21E827EBA9FD}"/>
              </a:ext>
            </a:extLst>
          </p:cNvPr>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438" y="1125538"/>
            <a:ext cx="1054100" cy="104457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pic>
        <p:nvPicPr>
          <p:cNvPr id="10244" name="Picture 5">
            <a:extLst>
              <a:ext uri="{FF2B5EF4-FFF2-40B4-BE49-F238E27FC236}">
                <a16:creationId xmlns:a16="http://schemas.microsoft.com/office/drawing/2014/main" id="{17C54012-9B7E-4AEC-975D-347FDD20E2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238" y="1196975"/>
            <a:ext cx="719137" cy="884238"/>
          </a:xfrm>
          <a:prstGeom prst="rect">
            <a:avLst/>
          </a:prstGeom>
          <a:solidFill>
            <a:schemeClr val="accent3">
              <a:lumMod val="60000"/>
              <a:lumOff val="40000"/>
            </a:schemeClr>
          </a:solidFill>
          <a:ln w="12700">
            <a:solidFill>
              <a:schemeClr val="tx1"/>
            </a:solidFill>
            <a:miter lim="800000"/>
            <a:headEnd type="none" w="sm" len="sm"/>
            <a:tailEnd type="none" w="sm" len="sm"/>
          </a:ln>
        </p:spPr>
      </p:pic>
      <p:pic>
        <p:nvPicPr>
          <p:cNvPr id="10245" name="Picture 8">
            <a:extLst>
              <a:ext uri="{FF2B5EF4-FFF2-40B4-BE49-F238E27FC236}">
                <a16:creationId xmlns:a16="http://schemas.microsoft.com/office/drawing/2014/main" id="{B6AB9C81-0FD6-4D5D-855E-06D754BF522D}"/>
              </a:ext>
            </a:extLst>
          </p:cNvPr>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928813" y="1127125"/>
            <a:ext cx="1054100" cy="104457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pic>
        <p:nvPicPr>
          <p:cNvPr id="10246" name="Picture 9">
            <a:extLst>
              <a:ext uri="{FF2B5EF4-FFF2-40B4-BE49-F238E27FC236}">
                <a16:creationId xmlns:a16="http://schemas.microsoft.com/office/drawing/2014/main" id="{8D3D560F-E536-4931-A7A3-486ED9C0569F}"/>
              </a:ext>
            </a:extLst>
          </p:cNvPr>
          <p:cNvPicPr>
            <a:picLocks noChangeAspect="1" noChangeArrowheads="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29063" y="1127125"/>
            <a:ext cx="1054100" cy="104457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pic>
        <p:nvPicPr>
          <p:cNvPr id="10247" name="Picture 10">
            <a:extLst>
              <a:ext uri="{FF2B5EF4-FFF2-40B4-BE49-F238E27FC236}">
                <a16:creationId xmlns:a16="http://schemas.microsoft.com/office/drawing/2014/main" id="{1AF98A9B-F2F0-4184-A0E1-01EC9DADB358}"/>
              </a:ext>
            </a:extLst>
          </p:cNvPr>
          <p:cNvPicPr>
            <a:picLocks noChangeAspect="1" noChangeArrowheads="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946775" y="1127125"/>
            <a:ext cx="1054100" cy="104457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pic>
        <p:nvPicPr>
          <p:cNvPr id="10248" name="Picture 5">
            <a:extLst>
              <a:ext uri="{FF2B5EF4-FFF2-40B4-BE49-F238E27FC236}">
                <a16:creationId xmlns:a16="http://schemas.microsoft.com/office/drawing/2014/main" id="{BDA3DC41-7450-462C-8080-EDA352779223}"/>
              </a:ext>
            </a:extLst>
          </p:cNvPr>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7138988" y="1196975"/>
            <a:ext cx="719137" cy="884238"/>
          </a:xfrm>
          <a:prstGeom prst="rect">
            <a:avLst/>
          </a:prstGeom>
          <a:solidFill>
            <a:schemeClr val="tx1"/>
          </a:solidFill>
          <a:ln w="12700">
            <a:solidFill>
              <a:schemeClr val="tx1"/>
            </a:solidFill>
            <a:miter lim="800000"/>
            <a:headEnd type="none" w="sm" len="sm"/>
            <a:tailEnd type="none" w="sm" len="sm"/>
          </a:ln>
        </p:spPr>
      </p:pic>
      <p:pic>
        <p:nvPicPr>
          <p:cNvPr id="10249" name="Picture 5">
            <a:extLst>
              <a:ext uri="{FF2B5EF4-FFF2-40B4-BE49-F238E27FC236}">
                <a16:creationId xmlns:a16="http://schemas.microsoft.com/office/drawing/2014/main" id="{D1A50C9E-C39B-4028-B026-1BC131B9D125}"/>
              </a:ext>
            </a:extLst>
          </p:cNvPr>
          <p:cNvPicPr>
            <a:picLocks noChangeAspect="1" noChangeArrowheads="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143500" y="1196975"/>
            <a:ext cx="719138" cy="884238"/>
          </a:xfrm>
          <a:prstGeom prst="rect">
            <a:avLst/>
          </a:prstGeom>
          <a:solidFill>
            <a:schemeClr val="tx1"/>
          </a:solidFill>
          <a:ln w="12700">
            <a:solidFill>
              <a:schemeClr val="tx1"/>
            </a:solidFill>
            <a:miter lim="800000"/>
            <a:headEnd type="none" w="sm" len="sm"/>
            <a:tailEnd type="none" w="sm" len="sm"/>
          </a:ln>
        </p:spPr>
      </p:pic>
      <p:pic>
        <p:nvPicPr>
          <p:cNvPr id="10250" name="Picture 5">
            <a:extLst>
              <a:ext uri="{FF2B5EF4-FFF2-40B4-BE49-F238E27FC236}">
                <a16:creationId xmlns:a16="http://schemas.microsoft.com/office/drawing/2014/main" id="{FE003D82-EFF3-46A2-A185-A0D3BB516C43}"/>
              </a:ext>
            </a:extLst>
          </p:cNvPr>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3071813" y="1196975"/>
            <a:ext cx="719137" cy="884238"/>
          </a:xfrm>
          <a:prstGeom prst="rect">
            <a:avLst/>
          </a:prstGeom>
          <a:solidFill>
            <a:schemeClr val="tx1"/>
          </a:solidFill>
          <a:ln w="12700">
            <a:solidFill>
              <a:schemeClr val="tx1"/>
            </a:solidFill>
            <a:miter lim="800000"/>
            <a:headEnd type="none" w="sm" len="sm"/>
            <a:tailEnd type="none" w="sm" len="sm"/>
          </a:ln>
        </p:spPr>
      </p:pic>
      <p:sp>
        <p:nvSpPr>
          <p:cNvPr id="10251" name="18 Elipse">
            <a:extLst>
              <a:ext uri="{FF2B5EF4-FFF2-40B4-BE49-F238E27FC236}">
                <a16:creationId xmlns:a16="http://schemas.microsoft.com/office/drawing/2014/main" id="{7CF8A588-5BE8-41D4-9FDD-FBAF91EF3521}"/>
              </a:ext>
            </a:extLst>
          </p:cNvPr>
          <p:cNvSpPr>
            <a:spLocks noChangeArrowheads="1"/>
          </p:cNvSpPr>
          <p:nvPr/>
        </p:nvSpPr>
        <p:spPr bwMode="auto">
          <a:xfrm>
            <a:off x="8001000" y="1125538"/>
            <a:ext cx="1000125" cy="1000125"/>
          </a:xfrm>
          <a:prstGeom prst="ellipse">
            <a:avLst/>
          </a:prstGeom>
          <a:solidFill>
            <a:srgbClr val="FF0000"/>
          </a:solidFill>
          <a:ln w="12700" algn="ctr">
            <a:solidFill>
              <a:schemeClr val="tx1"/>
            </a:solidFill>
            <a:round/>
            <a:headEnd type="none" w="sm" len="sm"/>
            <a:tailEnd type="none" w="sm" len="sm"/>
          </a:ln>
        </p:spPr>
        <p:txBody>
          <a:bodyPr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5400" dirty="0">
                <a:solidFill>
                  <a:schemeClr val="bg1"/>
                </a:solidFill>
                <a:latin typeface="Arial" panose="020B0604020202020204" pitchFamily="34" charset="0"/>
                <a:cs typeface="Arial" panose="020B0604020202020204" pitchFamily="34" charset="0"/>
              </a:rPr>
              <a:t>5</a:t>
            </a:r>
          </a:p>
        </p:txBody>
      </p:sp>
      <p:sp>
        <p:nvSpPr>
          <p:cNvPr id="10252" name="21 CuadroTexto">
            <a:extLst>
              <a:ext uri="{FF2B5EF4-FFF2-40B4-BE49-F238E27FC236}">
                <a16:creationId xmlns:a16="http://schemas.microsoft.com/office/drawing/2014/main" id="{C44CA05A-BD40-43FB-B300-BCF9413F9898}"/>
              </a:ext>
            </a:extLst>
          </p:cNvPr>
          <p:cNvSpPr txBox="1">
            <a:spLocks noChangeArrowheads="1"/>
          </p:cNvSpPr>
          <p:nvPr/>
        </p:nvSpPr>
        <p:spPr bwMode="auto">
          <a:xfrm>
            <a:off x="-71438" y="2762250"/>
            <a:ext cx="1819276"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b="1">
                <a:solidFill>
                  <a:schemeClr val="tx1"/>
                </a:solidFill>
                <a:latin typeface="Arial" panose="020B0604020202020204" pitchFamily="34" charset="0"/>
                <a:cs typeface="Arial" panose="020B0604020202020204" pitchFamily="34" charset="0"/>
              </a:rPr>
              <a:t>Identificación de</a:t>
            </a:r>
          </a:p>
          <a:p>
            <a:pPr algn="ctr"/>
            <a:r>
              <a:rPr lang="es-MX" altLang="es-MX" sz="1400" b="1">
                <a:solidFill>
                  <a:schemeClr val="tx1"/>
                </a:solidFill>
                <a:latin typeface="Arial" panose="020B0604020202020204" pitchFamily="34" charset="0"/>
                <a:cs typeface="Arial" panose="020B0604020202020204" pitchFamily="34" charset="0"/>
              </a:rPr>
              <a:t>las necesidades</a:t>
            </a:r>
          </a:p>
          <a:p>
            <a:pPr algn="ctr"/>
            <a:r>
              <a:rPr lang="es-MX" altLang="es-MX" sz="1400" b="1">
                <a:solidFill>
                  <a:schemeClr val="tx1"/>
                </a:solidFill>
                <a:latin typeface="Arial" panose="020B0604020202020204" pitchFamily="34" charset="0"/>
                <a:cs typeface="Arial" panose="020B0604020202020204" pitchFamily="34" charset="0"/>
              </a:rPr>
              <a:t>de Abastecimiento</a:t>
            </a:r>
          </a:p>
        </p:txBody>
      </p:sp>
      <p:sp>
        <p:nvSpPr>
          <p:cNvPr id="10253" name="22 CuadroTexto">
            <a:extLst>
              <a:ext uri="{FF2B5EF4-FFF2-40B4-BE49-F238E27FC236}">
                <a16:creationId xmlns:a16="http://schemas.microsoft.com/office/drawing/2014/main" id="{C25A7729-7287-4D09-AC4D-8E664047D932}"/>
              </a:ext>
            </a:extLst>
          </p:cNvPr>
          <p:cNvSpPr txBox="1">
            <a:spLocks noChangeArrowheads="1"/>
          </p:cNvSpPr>
          <p:nvPr/>
        </p:nvSpPr>
        <p:spPr bwMode="auto">
          <a:xfrm>
            <a:off x="1785938" y="2762250"/>
            <a:ext cx="19732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b="1">
                <a:solidFill>
                  <a:schemeClr val="tx1"/>
                </a:solidFill>
                <a:latin typeface="Arial" panose="020B0604020202020204" pitchFamily="34" charset="0"/>
                <a:cs typeface="Arial" panose="020B0604020202020204" pitchFamily="34" charset="0"/>
              </a:rPr>
              <a:t>Registro de la Orden</a:t>
            </a:r>
          </a:p>
          <a:p>
            <a:pPr algn="ctr"/>
            <a:r>
              <a:rPr lang="es-MX" altLang="es-MX" sz="1400" b="1">
                <a:solidFill>
                  <a:schemeClr val="tx1"/>
                </a:solidFill>
                <a:latin typeface="Arial" panose="020B0604020202020204" pitchFamily="34" charset="0"/>
                <a:cs typeface="Arial" panose="020B0604020202020204" pitchFamily="34" charset="0"/>
              </a:rPr>
              <a:t>de Compra y su</a:t>
            </a:r>
          </a:p>
          <a:p>
            <a:pPr algn="ctr"/>
            <a:r>
              <a:rPr lang="es-MX" altLang="es-MX" sz="1400" b="1">
                <a:solidFill>
                  <a:schemeClr val="tx1"/>
                </a:solidFill>
                <a:latin typeface="Arial" panose="020B0604020202020204" pitchFamily="34" charset="0"/>
                <a:cs typeface="Arial" panose="020B0604020202020204" pitchFamily="34" charset="0"/>
              </a:rPr>
              <a:t>Gestión</a:t>
            </a:r>
          </a:p>
        </p:txBody>
      </p:sp>
      <p:sp>
        <p:nvSpPr>
          <p:cNvPr id="10254" name="23 CuadroTexto">
            <a:extLst>
              <a:ext uri="{FF2B5EF4-FFF2-40B4-BE49-F238E27FC236}">
                <a16:creationId xmlns:a16="http://schemas.microsoft.com/office/drawing/2014/main" id="{65E9D23E-160F-4101-A7E3-6D153DB672D2}"/>
              </a:ext>
            </a:extLst>
          </p:cNvPr>
          <p:cNvSpPr txBox="1">
            <a:spLocks noChangeArrowheads="1"/>
          </p:cNvSpPr>
          <p:nvPr/>
        </p:nvSpPr>
        <p:spPr bwMode="auto">
          <a:xfrm>
            <a:off x="3810000" y="2762250"/>
            <a:ext cx="21193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b="1">
                <a:solidFill>
                  <a:schemeClr val="tx1"/>
                </a:solidFill>
                <a:latin typeface="Arial" panose="020B0604020202020204" pitchFamily="34" charset="0"/>
                <a:cs typeface="Arial" panose="020B0604020202020204" pitchFamily="34" charset="0"/>
              </a:rPr>
              <a:t>Recepción de Compra</a:t>
            </a:r>
          </a:p>
          <a:p>
            <a:pPr algn="ctr"/>
            <a:r>
              <a:rPr lang="es-MX" altLang="es-MX" sz="1400" b="1">
                <a:solidFill>
                  <a:schemeClr val="tx1"/>
                </a:solidFill>
                <a:latin typeface="Arial" panose="020B0604020202020204" pitchFamily="34" charset="0"/>
                <a:cs typeface="Arial" panose="020B0604020202020204" pitchFamily="34" charset="0"/>
              </a:rPr>
              <a:t>en el Almacén</a:t>
            </a:r>
          </a:p>
        </p:txBody>
      </p:sp>
      <p:sp>
        <p:nvSpPr>
          <p:cNvPr id="10255" name="24 CuadroTexto">
            <a:extLst>
              <a:ext uri="{FF2B5EF4-FFF2-40B4-BE49-F238E27FC236}">
                <a16:creationId xmlns:a16="http://schemas.microsoft.com/office/drawing/2014/main" id="{26ABC15D-A598-4E57-BCE2-C382CFA00FA5}"/>
              </a:ext>
            </a:extLst>
          </p:cNvPr>
          <p:cNvSpPr txBox="1">
            <a:spLocks noChangeArrowheads="1"/>
          </p:cNvSpPr>
          <p:nvPr/>
        </p:nvSpPr>
        <p:spPr bwMode="auto">
          <a:xfrm>
            <a:off x="6040438" y="2762250"/>
            <a:ext cx="124618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b="1">
                <a:solidFill>
                  <a:schemeClr val="tx1"/>
                </a:solidFill>
                <a:latin typeface="Arial" panose="020B0604020202020204" pitchFamily="34" charset="0"/>
                <a:cs typeface="Arial" panose="020B0604020202020204" pitchFamily="34" charset="0"/>
              </a:rPr>
              <a:t>Distribución</a:t>
            </a:r>
          </a:p>
          <a:p>
            <a:pPr algn="ctr"/>
            <a:r>
              <a:rPr lang="es-MX" altLang="es-MX" sz="1400" b="1">
                <a:solidFill>
                  <a:schemeClr val="tx1"/>
                </a:solidFill>
                <a:latin typeface="Arial" panose="020B0604020202020204" pitchFamily="34" charset="0"/>
                <a:cs typeface="Arial" panose="020B0604020202020204" pitchFamily="34" charset="0"/>
              </a:rPr>
              <a:t>de la</a:t>
            </a:r>
          </a:p>
          <a:p>
            <a:pPr algn="ctr"/>
            <a:r>
              <a:rPr lang="es-MX" altLang="es-MX" sz="1400" b="1">
                <a:solidFill>
                  <a:schemeClr val="tx1"/>
                </a:solidFill>
                <a:latin typeface="Arial" panose="020B0604020202020204" pitchFamily="34" charset="0"/>
                <a:cs typeface="Arial" panose="020B0604020202020204" pitchFamily="34" charset="0"/>
              </a:rPr>
              <a:t>Mercancía</a:t>
            </a:r>
          </a:p>
        </p:txBody>
      </p:sp>
      <p:sp>
        <p:nvSpPr>
          <p:cNvPr id="10256" name="25 CuadroTexto">
            <a:extLst>
              <a:ext uri="{FF2B5EF4-FFF2-40B4-BE49-F238E27FC236}">
                <a16:creationId xmlns:a16="http://schemas.microsoft.com/office/drawing/2014/main" id="{40658F91-1C65-4C16-9FA4-1384B171D5F0}"/>
              </a:ext>
            </a:extLst>
          </p:cNvPr>
          <p:cNvSpPr txBox="1">
            <a:spLocks noChangeArrowheads="1"/>
          </p:cNvSpPr>
          <p:nvPr/>
        </p:nvSpPr>
        <p:spPr bwMode="auto">
          <a:xfrm>
            <a:off x="7805738" y="2492896"/>
            <a:ext cx="12668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b="1" dirty="0">
                <a:solidFill>
                  <a:schemeClr val="tx1"/>
                </a:solidFill>
                <a:latin typeface="Arial" panose="020B0604020202020204" pitchFamily="34" charset="0"/>
                <a:cs typeface="Arial" panose="020B0604020202020204" pitchFamily="34" charset="0"/>
              </a:rPr>
              <a:t>Término del</a:t>
            </a:r>
          </a:p>
          <a:p>
            <a:pPr algn="ctr"/>
            <a:r>
              <a:rPr lang="es-MX" altLang="es-MX" sz="1400" b="1" dirty="0">
                <a:solidFill>
                  <a:schemeClr val="tx1"/>
                </a:solidFill>
                <a:latin typeface="Arial" panose="020B0604020202020204" pitchFamily="34" charset="0"/>
                <a:cs typeface="Arial" panose="020B0604020202020204" pitchFamily="34" charset="0"/>
              </a:rPr>
              <a:t>compromiso</a:t>
            </a:r>
          </a:p>
          <a:p>
            <a:pPr algn="ctr"/>
            <a:r>
              <a:rPr lang="es-MX" altLang="es-MX" sz="1400" b="1" dirty="0">
                <a:solidFill>
                  <a:schemeClr val="tx1"/>
                </a:solidFill>
                <a:latin typeface="Arial" panose="020B0604020202020204" pitchFamily="34" charset="0"/>
                <a:cs typeface="Arial" panose="020B0604020202020204" pitchFamily="34" charset="0"/>
              </a:rPr>
              <a:t>con el</a:t>
            </a:r>
          </a:p>
          <a:p>
            <a:pPr algn="ctr"/>
            <a:r>
              <a:rPr lang="es-MX" altLang="es-MX" sz="1400" b="1" dirty="0">
                <a:solidFill>
                  <a:schemeClr val="tx1"/>
                </a:solidFill>
                <a:latin typeface="Arial" panose="020B0604020202020204" pitchFamily="34" charset="0"/>
                <a:cs typeface="Arial" panose="020B0604020202020204" pitchFamily="34" charset="0"/>
              </a:rPr>
              <a:t>Proveedor</a:t>
            </a:r>
          </a:p>
        </p:txBody>
      </p:sp>
      <p:sp>
        <p:nvSpPr>
          <p:cNvPr id="10257" name="26 CuadroTexto">
            <a:extLst>
              <a:ext uri="{FF2B5EF4-FFF2-40B4-BE49-F238E27FC236}">
                <a16:creationId xmlns:a16="http://schemas.microsoft.com/office/drawing/2014/main" id="{4BE5FDE0-6DF6-49EF-87D4-9CA0F13E0EA7}"/>
              </a:ext>
            </a:extLst>
          </p:cNvPr>
          <p:cNvSpPr txBox="1">
            <a:spLocks noChangeArrowheads="1"/>
          </p:cNvSpPr>
          <p:nvPr/>
        </p:nvSpPr>
        <p:spPr bwMode="auto">
          <a:xfrm>
            <a:off x="68670" y="4525963"/>
            <a:ext cx="119616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600" b="1">
                <a:solidFill>
                  <a:schemeClr val="tx1"/>
                </a:solidFill>
                <a:latin typeface="Arial" panose="020B0604020202020204" pitchFamily="34" charset="0"/>
                <a:cs typeface="Arial" panose="020B0604020202020204" pitchFamily="34" charset="0"/>
              </a:rPr>
              <a:t>¿Qué?</a:t>
            </a:r>
          </a:p>
          <a:p>
            <a:pPr algn="ctr"/>
            <a:r>
              <a:rPr lang="es-MX" altLang="es-MX" sz="1600" b="1">
                <a:solidFill>
                  <a:schemeClr val="tx1"/>
                </a:solidFill>
                <a:latin typeface="Arial" panose="020B0604020202020204" pitchFamily="34" charset="0"/>
                <a:cs typeface="Arial" panose="020B0604020202020204" pitchFamily="34" charset="0"/>
              </a:rPr>
              <a:t>¿Cuándo?</a:t>
            </a:r>
          </a:p>
          <a:p>
            <a:pPr algn="ctr"/>
            <a:r>
              <a:rPr lang="es-MX" altLang="es-MX" sz="1600" b="1">
                <a:solidFill>
                  <a:schemeClr val="tx1"/>
                </a:solidFill>
                <a:latin typeface="Arial" panose="020B0604020202020204" pitchFamily="34" charset="0"/>
                <a:cs typeface="Arial" panose="020B0604020202020204" pitchFamily="34" charset="0"/>
              </a:rPr>
              <a:t>y</a:t>
            </a:r>
          </a:p>
          <a:p>
            <a:pPr algn="ctr"/>
            <a:r>
              <a:rPr lang="es-MX" altLang="es-MX" sz="1600" b="1">
                <a:solidFill>
                  <a:schemeClr val="tx1"/>
                </a:solidFill>
                <a:latin typeface="Arial" panose="020B0604020202020204" pitchFamily="34" charset="0"/>
                <a:cs typeface="Arial" panose="020B0604020202020204" pitchFamily="34" charset="0"/>
              </a:rPr>
              <a:t>¿Cuánto?</a:t>
            </a:r>
          </a:p>
          <a:p>
            <a:pPr algn="ctr"/>
            <a:r>
              <a:rPr lang="es-MX" altLang="es-MX" sz="1600" b="1">
                <a:solidFill>
                  <a:schemeClr val="tx1"/>
                </a:solidFill>
                <a:latin typeface="Arial" panose="020B0604020202020204" pitchFamily="34" charset="0"/>
                <a:cs typeface="Arial" panose="020B0604020202020204" pitchFamily="34" charset="0"/>
              </a:rPr>
              <a:t>Comprar</a:t>
            </a:r>
          </a:p>
        </p:txBody>
      </p:sp>
      <p:sp>
        <p:nvSpPr>
          <p:cNvPr id="10258" name="27 CuadroTexto">
            <a:extLst>
              <a:ext uri="{FF2B5EF4-FFF2-40B4-BE49-F238E27FC236}">
                <a16:creationId xmlns:a16="http://schemas.microsoft.com/office/drawing/2014/main" id="{46654ADF-B0F9-4DCC-B685-FF91366137E1}"/>
              </a:ext>
            </a:extLst>
          </p:cNvPr>
          <p:cNvSpPr txBox="1">
            <a:spLocks noChangeArrowheads="1"/>
          </p:cNvSpPr>
          <p:nvPr/>
        </p:nvSpPr>
        <p:spPr bwMode="auto">
          <a:xfrm>
            <a:off x="1802669" y="4540250"/>
            <a:ext cx="19239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b="1">
                <a:solidFill>
                  <a:schemeClr val="tx1"/>
                </a:solidFill>
                <a:latin typeface="Arial" panose="020B0604020202020204" pitchFamily="34" charset="0"/>
                <a:cs typeface="Arial" panose="020B0604020202020204" pitchFamily="34" charset="0"/>
              </a:rPr>
              <a:t>Desde la requisición</a:t>
            </a:r>
          </a:p>
          <a:p>
            <a:pPr algn="ctr"/>
            <a:r>
              <a:rPr lang="es-MX" altLang="es-MX" sz="1400" b="1">
                <a:solidFill>
                  <a:schemeClr val="tx1"/>
                </a:solidFill>
                <a:latin typeface="Arial" panose="020B0604020202020204" pitchFamily="34" charset="0"/>
                <a:cs typeface="Arial" panose="020B0604020202020204" pitchFamily="34" charset="0"/>
              </a:rPr>
              <a:t>hasta la</a:t>
            </a:r>
          </a:p>
          <a:p>
            <a:pPr algn="ctr"/>
            <a:r>
              <a:rPr lang="es-MX" altLang="es-MX" sz="1400" b="1">
                <a:solidFill>
                  <a:schemeClr val="tx1"/>
                </a:solidFill>
                <a:latin typeface="Arial" panose="020B0604020202020204" pitchFamily="34" charset="0"/>
                <a:cs typeface="Arial" panose="020B0604020202020204" pitchFamily="34" charset="0"/>
              </a:rPr>
              <a:t>Orden de Compra</a:t>
            </a:r>
          </a:p>
        </p:txBody>
      </p:sp>
      <p:sp>
        <p:nvSpPr>
          <p:cNvPr id="10259" name="28 CuadroTexto">
            <a:extLst>
              <a:ext uri="{FF2B5EF4-FFF2-40B4-BE49-F238E27FC236}">
                <a16:creationId xmlns:a16="http://schemas.microsoft.com/office/drawing/2014/main" id="{5FF21542-7E47-41B5-81CF-A797AD7FFC65}"/>
              </a:ext>
            </a:extLst>
          </p:cNvPr>
          <p:cNvSpPr txBox="1">
            <a:spLocks noChangeArrowheads="1"/>
          </p:cNvSpPr>
          <p:nvPr/>
        </p:nvSpPr>
        <p:spPr bwMode="auto">
          <a:xfrm>
            <a:off x="3740340" y="4535934"/>
            <a:ext cx="206178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b="1">
                <a:solidFill>
                  <a:schemeClr val="tx1"/>
                </a:solidFill>
                <a:latin typeface="Arial" panose="020B0604020202020204" pitchFamily="34" charset="0"/>
                <a:cs typeface="Arial" panose="020B0604020202020204" pitchFamily="34" charset="0"/>
              </a:rPr>
              <a:t>A través del área de</a:t>
            </a:r>
          </a:p>
          <a:p>
            <a:pPr algn="ctr"/>
            <a:r>
              <a:rPr lang="es-MX" altLang="es-MX" sz="1400" b="1">
                <a:solidFill>
                  <a:schemeClr val="tx1"/>
                </a:solidFill>
                <a:latin typeface="Arial" panose="020B0604020202020204" pitchFamily="34" charset="0"/>
                <a:cs typeface="Arial" panose="020B0604020202020204" pitchFamily="34" charset="0"/>
              </a:rPr>
              <a:t>recepción de</a:t>
            </a:r>
          </a:p>
          <a:p>
            <a:pPr algn="ctr"/>
            <a:r>
              <a:rPr lang="es-MX" altLang="es-MX" sz="1400" b="1">
                <a:solidFill>
                  <a:schemeClr val="tx1"/>
                </a:solidFill>
                <a:latin typeface="Arial" panose="020B0604020202020204" pitchFamily="34" charset="0"/>
                <a:cs typeface="Arial" panose="020B0604020202020204" pitchFamily="34" charset="0"/>
              </a:rPr>
              <a:t>mercancías, para</a:t>
            </a:r>
          </a:p>
          <a:p>
            <a:pPr algn="ctr"/>
            <a:r>
              <a:rPr lang="es-MX" altLang="es-MX" sz="1400" b="1">
                <a:solidFill>
                  <a:schemeClr val="tx1"/>
                </a:solidFill>
                <a:latin typeface="Arial" panose="020B0604020202020204" pitchFamily="34" charset="0"/>
                <a:cs typeface="Arial" panose="020B0604020202020204" pitchFamily="34" charset="0"/>
              </a:rPr>
              <a:t>pasar a una ubicación</a:t>
            </a:r>
          </a:p>
          <a:p>
            <a:pPr algn="ctr"/>
            <a:r>
              <a:rPr lang="es-MX" altLang="es-MX" sz="1400" b="1">
                <a:solidFill>
                  <a:schemeClr val="tx1"/>
                </a:solidFill>
                <a:latin typeface="Arial" panose="020B0604020202020204" pitchFamily="34" charset="0"/>
                <a:cs typeface="Arial" panose="020B0604020202020204" pitchFamily="34" charset="0"/>
              </a:rPr>
              <a:t>específica en el</a:t>
            </a:r>
          </a:p>
          <a:p>
            <a:pPr algn="ctr"/>
            <a:r>
              <a:rPr lang="es-MX" altLang="es-MX" sz="1400" b="1">
                <a:solidFill>
                  <a:schemeClr val="tx1"/>
                </a:solidFill>
                <a:latin typeface="Arial" panose="020B0604020202020204" pitchFamily="34" charset="0"/>
                <a:cs typeface="Arial" panose="020B0604020202020204" pitchFamily="34" charset="0"/>
              </a:rPr>
              <a:t>Almacén</a:t>
            </a:r>
          </a:p>
        </p:txBody>
      </p:sp>
      <p:sp>
        <p:nvSpPr>
          <p:cNvPr id="10260" name="29 CuadroTexto">
            <a:extLst>
              <a:ext uri="{FF2B5EF4-FFF2-40B4-BE49-F238E27FC236}">
                <a16:creationId xmlns:a16="http://schemas.microsoft.com/office/drawing/2014/main" id="{98BA3D08-2555-484E-9639-30A76212306A}"/>
              </a:ext>
            </a:extLst>
          </p:cNvPr>
          <p:cNvSpPr txBox="1">
            <a:spLocks noChangeArrowheads="1"/>
          </p:cNvSpPr>
          <p:nvPr/>
        </p:nvSpPr>
        <p:spPr bwMode="auto">
          <a:xfrm>
            <a:off x="5886621" y="4537293"/>
            <a:ext cx="190148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b="1">
                <a:solidFill>
                  <a:schemeClr val="tx1"/>
                </a:solidFill>
                <a:latin typeface="Arial" panose="020B0604020202020204" pitchFamily="34" charset="0"/>
                <a:cs typeface="Arial" panose="020B0604020202020204" pitchFamily="34" charset="0"/>
              </a:rPr>
              <a:t>En base a las</a:t>
            </a:r>
          </a:p>
          <a:p>
            <a:pPr algn="ctr"/>
            <a:r>
              <a:rPr lang="es-MX" altLang="es-MX" sz="1400" b="1">
                <a:solidFill>
                  <a:schemeClr val="tx1"/>
                </a:solidFill>
                <a:latin typeface="Arial" panose="020B0604020202020204" pitchFamily="34" charset="0"/>
                <a:cs typeface="Arial" panose="020B0604020202020204" pitchFamily="34" charset="0"/>
              </a:rPr>
              <a:t>necesidades de</a:t>
            </a:r>
          </a:p>
          <a:p>
            <a:pPr algn="ctr"/>
            <a:r>
              <a:rPr lang="es-MX" altLang="es-MX" sz="1400" b="1">
                <a:solidFill>
                  <a:schemeClr val="tx1"/>
                </a:solidFill>
                <a:latin typeface="Arial" panose="020B0604020202020204" pitchFamily="34" charset="0"/>
                <a:cs typeface="Arial" panose="020B0604020202020204" pitchFamily="34" charset="0"/>
              </a:rPr>
              <a:t>cada planta ó tienda</a:t>
            </a:r>
          </a:p>
          <a:p>
            <a:pPr algn="ctr"/>
            <a:r>
              <a:rPr lang="es-MX" altLang="es-MX" sz="1400" b="1">
                <a:solidFill>
                  <a:schemeClr val="tx1"/>
                </a:solidFill>
                <a:latin typeface="Arial" panose="020B0604020202020204" pitchFamily="34" charset="0"/>
                <a:cs typeface="Arial" panose="020B0604020202020204" pitchFamily="34" charset="0"/>
              </a:rPr>
              <a:t>si existen</a:t>
            </a:r>
          </a:p>
          <a:p>
            <a:pPr algn="ctr"/>
            <a:r>
              <a:rPr lang="es-MX" altLang="es-MX" sz="1400" b="1">
                <a:solidFill>
                  <a:schemeClr val="tx1"/>
                </a:solidFill>
                <a:latin typeface="Arial" panose="020B0604020202020204" pitchFamily="34" charset="0"/>
                <a:cs typeface="Arial" panose="020B0604020202020204" pitchFamily="34" charset="0"/>
              </a:rPr>
              <a:t>sucursales</a:t>
            </a:r>
          </a:p>
        </p:txBody>
      </p:sp>
      <p:sp>
        <p:nvSpPr>
          <p:cNvPr id="10261" name="30 CuadroTexto">
            <a:extLst>
              <a:ext uri="{FF2B5EF4-FFF2-40B4-BE49-F238E27FC236}">
                <a16:creationId xmlns:a16="http://schemas.microsoft.com/office/drawing/2014/main" id="{EEC0DB5C-88EF-4DFA-8778-1FF47DF861DC}"/>
              </a:ext>
            </a:extLst>
          </p:cNvPr>
          <p:cNvSpPr txBox="1">
            <a:spLocks noChangeArrowheads="1"/>
          </p:cNvSpPr>
          <p:nvPr/>
        </p:nvSpPr>
        <p:spPr bwMode="auto">
          <a:xfrm>
            <a:off x="7778428" y="4492625"/>
            <a:ext cx="1346844"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b="1">
                <a:solidFill>
                  <a:schemeClr val="tx1"/>
                </a:solidFill>
                <a:latin typeface="Arial" panose="020B0604020202020204" pitchFamily="34" charset="0"/>
                <a:cs typeface="Arial" panose="020B0604020202020204" pitchFamily="34" charset="0"/>
              </a:rPr>
              <a:t>La factura del</a:t>
            </a:r>
          </a:p>
          <a:p>
            <a:pPr algn="ctr"/>
            <a:r>
              <a:rPr lang="es-MX" altLang="es-MX" sz="1400" b="1">
                <a:solidFill>
                  <a:schemeClr val="tx1"/>
                </a:solidFill>
                <a:latin typeface="Arial" panose="020B0604020202020204" pitchFamily="34" charset="0"/>
                <a:cs typeface="Arial" panose="020B0604020202020204" pitchFamily="34" charset="0"/>
              </a:rPr>
              <a:t>proveedor </a:t>
            </a:r>
          </a:p>
          <a:p>
            <a:pPr algn="ctr"/>
            <a:r>
              <a:rPr lang="es-MX" altLang="es-MX" sz="1400" b="1">
                <a:solidFill>
                  <a:schemeClr val="tx1"/>
                </a:solidFill>
                <a:latin typeface="Arial" panose="020B0604020202020204" pitchFamily="34" charset="0"/>
                <a:cs typeface="Arial" panose="020B0604020202020204" pitchFamily="34" charset="0"/>
              </a:rPr>
              <a:t>debe ser</a:t>
            </a:r>
          </a:p>
          <a:p>
            <a:pPr algn="ctr"/>
            <a:r>
              <a:rPr lang="es-MX" altLang="es-MX" sz="1400" b="1">
                <a:solidFill>
                  <a:schemeClr val="tx1"/>
                </a:solidFill>
                <a:latin typeface="Arial" panose="020B0604020202020204" pitchFamily="34" charset="0"/>
                <a:cs typeface="Arial" panose="020B0604020202020204" pitchFamily="34" charset="0"/>
              </a:rPr>
              <a:t>pagada por</a:t>
            </a:r>
          </a:p>
          <a:p>
            <a:pPr algn="ctr"/>
            <a:r>
              <a:rPr lang="es-MX" altLang="es-MX" sz="1400" b="1">
                <a:solidFill>
                  <a:schemeClr val="tx1"/>
                </a:solidFill>
                <a:latin typeface="Arial" panose="020B0604020202020204" pitchFamily="34" charset="0"/>
                <a:cs typeface="Arial" panose="020B0604020202020204" pitchFamily="34" charset="0"/>
              </a:rPr>
              <a:t>el área de</a:t>
            </a:r>
          </a:p>
          <a:p>
            <a:pPr algn="ctr"/>
            <a:r>
              <a:rPr lang="es-MX" altLang="es-MX" sz="1400" b="1">
                <a:solidFill>
                  <a:schemeClr val="tx1"/>
                </a:solidFill>
                <a:latin typeface="Arial" panose="020B0604020202020204" pitchFamily="34" charset="0"/>
                <a:cs typeface="Arial" panose="020B0604020202020204" pitchFamily="34" charset="0"/>
              </a:rPr>
              <a:t>tesorería ó</a:t>
            </a:r>
          </a:p>
          <a:p>
            <a:pPr algn="ctr"/>
            <a:r>
              <a:rPr lang="es-MX" altLang="es-MX" sz="1400" b="1">
                <a:solidFill>
                  <a:schemeClr val="tx1"/>
                </a:solidFill>
                <a:latin typeface="Arial" panose="020B0604020202020204" pitchFamily="34" charset="0"/>
                <a:cs typeface="Arial" panose="020B0604020202020204" pitchFamily="34" charset="0"/>
              </a:rPr>
              <a:t>finanzas</a:t>
            </a:r>
          </a:p>
        </p:txBody>
      </p:sp>
      <p:sp>
        <p:nvSpPr>
          <p:cNvPr id="10264" name="33 Flecha abajo">
            <a:extLst>
              <a:ext uri="{FF2B5EF4-FFF2-40B4-BE49-F238E27FC236}">
                <a16:creationId xmlns:a16="http://schemas.microsoft.com/office/drawing/2014/main" id="{F8FD61BD-DD01-488F-A32F-A85799A12D4C}"/>
              </a:ext>
            </a:extLst>
          </p:cNvPr>
          <p:cNvSpPr>
            <a:spLocks noChangeArrowheads="1"/>
          </p:cNvSpPr>
          <p:nvPr/>
        </p:nvSpPr>
        <p:spPr bwMode="auto">
          <a:xfrm>
            <a:off x="4526757" y="3650729"/>
            <a:ext cx="500063" cy="714375"/>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latin typeface="Arial" panose="020B0604020202020204" pitchFamily="34" charset="0"/>
              <a:cs typeface="Arial" panose="020B0604020202020204" pitchFamily="34" charset="0"/>
            </a:endParaRPr>
          </a:p>
        </p:txBody>
      </p:sp>
      <p:sp>
        <p:nvSpPr>
          <p:cNvPr id="27" name="33 Flecha abajo">
            <a:extLst>
              <a:ext uri="{FF2B5EF4-FFF2-40B4-BE49-F238E27FC236}">
                <a16:creationId xmlns:a16="http://schemas.microsoft.com/office/drawing/2014/main" id="{65AA26DE-3997-4A5E-9401-F96FA33B0A24}"/>
              </a:ext>
            </a:extLst>
          </p:cNvPr>
          <p:cNvSpPr>
            <a:spLocks noChangeArrowheads="1"/>
          </p:cNvSpPr>
          <p:nvPr/>
        </p:nvSpPr>
        <p:spPr bwMode="auto">
          <a:xfrm>
            <a:off x="8208168" y="3650729"/>
            <a:ext cx="500063" cy="714375"/>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latin typeface="Arial" panose="020B0604020202020204" pitchFamily="34" charset="0"/>
              <a:cs typeface="Arial" panose="020B0604020202020204" pitchFamily="34" charset="0"/>
            </a:endParaRPr>
          </a:p>
        </p:txBody>
      </p:sp>
      <p:sp>
        <p:nvSpPr>
          <p:cNvPr id="28" name="33 Flecha abajo">
            <a:extLst>
              <a:ext uri="{FF2B5EF4-FFF2-40B4-BE49-F238E27FC236}">
                <a16:creationId xmlns:a16="http://schemas.microsoft.com/office/drawing/2014/main" id="{178F57DB-248B-4447-86C4-732E4193447D}"/>
              </a:ext>
            </a:extLst>
          </p:cNvPr>
          <p:cNvSpPr>
            <a:spLocks noChangeArrowheads="1"/>
          </p:cNvSpPr>
          <p:nvPr/>
        </p:nvSpPr>
        <p:spPr bwMode="auto">
          <a:xfrm>
            <a:off x="6521622" y="3650729"/>
            <a:ext cx="500063" cy="714375"/>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latin typeface="Arial" panose="020B0604020202020204" pitchFamily="34" charset="0"/>
              <a:cs typeface="Arial" panose="020B0604020202020204" pitchFamily="34" charset="0"/>
            </a:endParaRPr>
          </a:p>
        </p:txBody>
      </p:sp>
      <p:sp>
        <p:nvSpPr>
          <p:cNvPr id="29" name="33 Flecha abajo">
            <a:extLst>
              <a:ext uri="{FF2B5EF4-FFF2-40B4-BE49-F238E27FC236}">
                <a16:creationId xmlns:a16="http://schemas.microsoft.com/office/drawing/2014/main" id="{C1AE6316-A16B-4D44-8D72-F299D231C6DB}"/>
              </a:ext>
            </a:extLst>
          </p:cNvPr>
          <p:cNvSpPr>
            <a:spLocks noChangeArrowheads="1"/>
          </p:cNvSpPr>
          <p:nvPr/>
        </p:nvSpPr>
        <p:spPr bwMode="auto">
          <a:xfrm>
            <a:off x="2540281" y="3620769"/>
            <a:ext cx="500063" cy="714375"/>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latin typeface="Arial" panose="020B0604020202020204" pitchFamily="34" charset="0"/>
              <a:cs typeface="Arial" panose="020B0604020202020204" pitchFamily="34" charset="0"/>
            </a:endParaRPr>
          </a:p>
        </p:txBody>
      </p:sp>
      <p:sp>
        <p:nvSpPr>
          <p:cNvPr id="30" name="33 Flecha abajo">
            <a:extLst>
              <a:ext uri="{FF2B5EF4-FFF2-40B4-BE49-F238E27FC236}">
                <a16:creationId xmlns:a16="http://schemas.microsoft.com/office/drawing/2014/main" id="{6F481FF0-4773-4206-94E1-98A3A21F8917}"/>
              </a:ext>
            </a:extLst>
          </p:cNvPr>
          <p:cNvSpPr>
            <a:spLocks noChangeArrowheads="1"/>
          </p:cNvSpPr>
          <p:nvPr/>
        </p:nvSpPr>
        <p:spPr bwMode="auto">
          <a:xfrm>
            <a:off x="416718" y="3620769"/>
            <a:ext cx="500063" cy="714375"/>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latin typeface="Arial" panose="020B0604020202020204" pitchFamily="34" charset="0"/>
              <a:cs typeface="Arial" panose="020B0604020202020204" pitchFamily="34" charset="0"/>
            </a:endParaRPr>
          </a:p>
        </p:txBody>
      </p:sp>
      <p:grpSp>
        <p:nvGrpSpPr>
          <p:cNvPr id="31" name="Group 30">
            <a:extLst>
              <a:ext uri="{FF2B5EF4-FFF2-40B4-BE49-F238E27FC236}">
                <a16:creationId xmlns:a16="http://schemas.microsoft.com/office/drawing/2014/main" id="{AA70144F-C000-4FC9-B21B-05446145021F}"/>
              </a:ext>
            </a:extLst>
          </p:cNvPr>
          <p:cNvGrpSpPr/>
          <p:nvPr/>
        </p:nvGrpSpPr>
        <p:grpSpPr>
          <a:xfrm>
            <a:off x="0" y="-15304"/>
            <a:ext cx="9144000" cy="6900688"/>
            <a:chOff x="0" y="-15304"/>
            <a:chExt cx="9144000" cy="6900688"/>
          </a:xfrm>
        </p:grpSpPr>
        <p:pic>
          <p:nvPicPr>
            <p:cNvPr id="32" name="Picture 31">
              <a:extLst>
                <a:ext uri="{FF2B5EF4-FFF2-40B4-BE49-F238E27FC236}">
                  <a16:creationId xmlns:a16="http://schemas.microsoft.com/office/drawing/2014/main" id="{77AD5F9D-3C6F-4424-B928-D81E8A5C760E}"/>
                </a:ext>
              </a:extLst>
            </p:cNvPr>
            <p:cNvPicPr>
              <a:picLocks noChangeAspect="1"/>
            </p:cNvPicPr>
            <p:nvPr/>
          </p:nvPicPr>
          <p:blipFill>
            <a:blip r:embed="rId7"/>
            <a:stretch>
              <a:fillRect/>
            </a:stretch>
          </p:blipFill>
          <p:spPr>
            <a:xfrm>
              <a:off x="0" y="-15304"/>
              <a:ext cx="9144000" cy="1028700"/>
            </a:xfrm>
            <a:prstGeom prst="rect">
              <a:avLst/>
            </a:prstGeom>
          </p:spPr>
        </p:pic>
        <p:pic>
          <p:nvPicPr>
            <p:cNvPr id="33" name="Picture 32">
              <a:extLst>
                <a:ext uri="{FF2B5EF4-FFF2-40B4-BE49-F238E27FC236}">
                  <a16:creationId xmlns:a16="http://schemas.microsoft.com/office/drawing/2014/main" id="{1F9341DA-7C03-4E4E-B706-FC86128B5EA1}"/>
                </a:ext>
              </a:extLst>
            </p:cNvPr>
            <p:cNvPicPr>
              <a:picLocks noChangeAspect="1"/>
            </p:cNvPicPr>
            <p:nvPr/>
          </p:nvPicPr>
          <p:blipFill>
            <a:blip r:embed="rId8"/>
            <a:stretch>
              <a:fillRect/>
            </a:stretch>
          </p:blipFill>
          <p:spPr>
            <a:xfrm>
              <a:off x="0" y="6641479"/>
              <a:ext cx="9144000" cy="243905"/>
            </a:xfrm>
            <a:prstGeom prst="rect">
              <a:avLst/>
            </a:prstGeom>
          </p:spPr>
        </p:pic>
        <p:pic>
          <p:nvPicPr>
            <p:cNvPr id="34" name="Imagen 10" descr="potroUAEM.png">
              <a:extLst>
                <a:ext uri="{FF2B5EF4-FFF2-40B4-BE49-F238E27FC236}">
                  <a16:creationId xmlns:a16="http://schemas.microsoft.com/office/drawing/2014/main" id="{B8618A94-EFEB-4695-8D03-14EFBE5393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0242" name="Rectangle 2">
            <a:extLst>
              <a:ext uri="{FF2B5EF4-FFF2-40B4-BE49-F238E27FC236}">
                <a16:creationId xmlns:a16="http://schemas.microsoft.com/office/drawing/2014/main" id="{616128A9-BAB2-4A4A-A745-30C9F2850EB7}"/>
              </a:ext>
            </a:extLst>
          </p:cNvPr>
          <p:cNvSpPr>
            <a:spLocks noGrp="1" noChangeArrowheads="1"/>
          </p:cNvSpPr>
          <p:nvPr>
            <p:ph type="title"/>
          </p:nvPr>
        </p:nvSpPr>
        <p:spPr>
          <a:xfrm>
            <a:off x="360851" y="86792"/>
            <a:ext cx="8347379" cy="628650"/>
          </a:xfrm>
        </p:spPr>
        <p:txBody>
          <a:bodyPr>
            <a:normAutofit fontScale="90000"/>
          </a:bodyPr>
          <a:lstStyle/>
          <a:p>
            <a:pPr eaLnBrk="1" hangingPunct="1"/>
            <a:r>
              <a:rPr lang="es-ES_tradnl" altLang="es-MX" sz="2400" dirty="0">
                <a:solidFill>
                  <a:schemeClr val="bg1"/>
                </a:solidFill>
                <a:latin typeface="Arial" panose="020B0604020202020204" pitchFamily="34" charset="0"/>
                <a:cs typeface="Arial" panose="020B0604020202020204" pitchFamily="34" charset="0"/>
              </a:rPr>
              <a:t>MACRO-PROCESO DE ADQUISICIONES Y ABASTECIMIENTOS</a:t>
            </a:r>
          </a:p>
        </p:txBody>
      </p:sp>
    </p:spTree>
    <p:extLst>
      <p:ext uri="{BB962C8B-B14F-4D97-AF65-F5344CB8AC3E}">
        <p14:creationId xmlns:p14="http://schemas.microsoft.com/office/powerpoint/2010/main" val="2853164792"/>
      </p:ext>
    </p:extLst>
  </p:cSld>
  <p:clrMapOvr>
    <a:masterClrMapping/>
  </p:clrMapOvr>
  <p:transition spd="slow">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3 Rectángulo">
            <a:extLst>
              <a:ext uri="{FF2B5EF4-FFF2-40B4-BE49-F238E27FC236}">
                <a16:creationId xmlns:a16="http://schemas.microsoft.com/office/drawing/2014/main" id="{B041EF9E-557C-4259-B77B-E1381A100E0F}"/>
              </a:ext>
            </a:extLst>
          </p:cNvPr>
          <p:cNvSpPr>
            <a:spLocks noChangeArrowheads="1"/>
          </p:cNvSpPr>
          <p:nvPr/>
        </p:nvSpPr>
        <p:spPr bwMode="auto">
          <a:xfrm>
            <a:off x="71438" y="1214438"/>
            <a:ext cx="1428750" cy="571500"/>
          </a:xfrm>
          <a:prstGeom prst="rect">
            <a:avLst/>
          </a:prstGeom>
          <a:solidFill>
            <a:srgbClr val="FFFF00"/>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latin typeface="Arial" panose="020B0604020202020204" pitchFamily="34" charset="0"/>
                <a:cs typeface="Arial" panose="020B0604020202020204" pitchFamily="34" charset="0"/>
              </a:rPr>
              <a:t>Recepción de Requisiciones</a:t>
            </a:r>
          </a:p>
        </p:txBody>
      </p:sp>
      <p:sp>
        <p:nvSpPr>
          <p:cNvPr id="15364" name="4 Rectángulo">
            <a:extLst>
              <a:ext uri="{FF2B5EF4-FFF2-40B4-BE49-F238E27FC236}">
                <a16:creationId xmlns:a16="http://schemas.microsoft.com/office/drawing/2014/main" id="{E6B60914-767A-4D89-8184-F8754FB47331}"/>
              </a:ext>
            </a:extLst>
          </p:cNvPr>
          <p:cNvSpPr>
            <a:spLocks noChangeArrowheads="1"/>
          </p:cNvSpPr>
          <p:nvPr/>
        </p:nvSpPr>
        <p:spPr bwMode="auto">
          <a:xfrm>
            <a:off x="2000250"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Localización de Proveedores</a:t>
            </a:r>
          </a:p>
        </p:txBody>
      </p:sp>
      <p:sp>
        <p:nvSpPr>
          <p:cNvPr id="15365" name="5 Rectángulo">
            <a:extLst>
              <a:ext uri="{FF2B5EF4-FFF2-40B4-BE49-F238E27FC236}">
                <a16:creationId xmlns:a16="http://schemas.microsoft.com/office/drawing/2014/main" id="{8F62049C-3F45-463F-9876-D5CD6FF3BD82}"/>
              </a:ext>
            </a:extLst>
          </p:cNvPr>
          <p:cNvSpPr>
            <a:spLocks noChangeArrowheads="1"/>
          </p:cNvSpPr>
          <p:nvPr/>
        </p:nvSpPr>
        <p:spPr bwMode="auto">
          <a:xfrm>
            <a:off x="4643438" y="1214438"/>
            <a:ext cx="1857375"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Solicitud de cotizaciones</a:t>
            </a:r>
          </a:p>
        </p:txBody>
      </p:sp>
      <p:sp>
        <p:nvSpPr>
          <p:cNvPr id="15366" name="6 Rectángulo">
            <a:extLst>
              <a:ext uri="{FF2B5EF4-FFF2-40B4-BE49-F238E27FC236}">
                <a16:creationId xmlns:a16="http://schemas.microsoft.com/office/drawing/2014/main" id="{B4427F58-F87D-4497-B2A1-9B592D50B832}"/>
              </a:ext>
            </a:extLst>
          </p:cNvPr>
          <p:cNvSpPr>
            <a:spLocks noChangeArrowheads="1"/>
          </p:cNvSpPr>
          <p:nvPr/>
        </p:nvSpPr>
        <p:spPr bwMode="auto">
          <a:xfrm>
            <a:off x="7000875"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Recepción de cotizaciones</a:t>
            </a:r>
          </a:p>
        </p:txBody>
      </p:sp>
      <p:sp>
        <p:nvSpPr>
          <p:cNvPr id="15367" name="7 Rectángulo">
            <a:extLst>
              <a:ext uri="{FF2B5EF4-FFF2-40B4-BE49-F238E27FC236}">
                <a16:creationId xmlns:a16="http://schemas.microsoft.com/office/drawing/2014/main" id="{1BFAF81D-2659-4302-B25E-26FF77DEE4FB}"/>
              </a:ext>
            </a:extLst>
          </p:cNvPr>
          <p:cNvSpPr>
            <a:spLocks noChangeArrowheads="1"/>
          </p:cNvSpPr>
          <p:nvPr/>
        </p:nvSpPr>
        <p:spPr bwMode="auto">
          <a:xfrm>
            <a:off x="6858000" y="214312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Elaboración  de cuadro comparativo</a:t>
            </a:r>
          </a:p>
        </p:txBody>
      </p:sp>
      <p:sp>
        <p:nvSpPr>
          <p:cNvPr id="15368" name="8 Rectángulo">
            <a:extLst>
              <a:ext uri="{FF2B5EF4-FFF2-40B4-BE49-F238E27FC236}">
                <a16:creationId xmlns:a16="http://schemas.microsoft.com/office/drawing/2014/main" id="{CB1471CE-1DF6-45FC-983A-26F16F7AD34E}"/>
              </a:ext>
            </a:extLst>
          </p:cNvPr>
          <p:cNvSpPr>
            <a:spLocks noChangeArrowheads="1"/>
          </p:cNvSpPr>
          <p:nvPr/>
        </p:nvSpPr>
        <p:spPr bwMode="auto">
          <a:xfrm>
            <a:off x="6929438" y="3143250"/>
            <a:ext cx="2071687"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Negociación de las condiciones</a:t>
            </a:r>
          </a:p>
        </p:txBody>
      </p:sp>
      <p:sp>
        <p:nvSpPr>
          <p:cNvPr id="15369" name="9 Rectángulo">
            <a:extLst>
              <a:ext uri="{FF2B5EF4-FFF2-40B4-BE49-F238E27FC236}">
                <a16:creationId xmlns:a16="http://schemas.microsoft.com/office/drawing/2014/main" id="{3144BF72-572F-4FC8-AA0A-CFBA27D80E45}"/>
              </a:ext>
            </a:extLst>
          </p:cNvPr>
          <p:cNvSpPr>
            <a:spLocks noChangeArrowheads="1"/>
          </p:cNvSpPr>
          <p:nvPr/>
        </p:nvSpPr>
        <p:spPr bwMode="auto">
          <a:xfrm>
            <a:off x="6858000" y="414337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Elaboración de la orden de compra</a:t>
            </a:r>
          </a:p>
        </p:txBody>
      </p:sp>
      <p:sp>
        <p:nvSpPr>
          <p:cNvPr id="15370" name="10 Rectángulo">
            <a:extLst>
              <a:ext uri="{FF2B5EF4-FFF2-40B4-BE49-F238E27FC236}">
                <a16:creationId xmlns:a16="http://schemas.microsoft.com/office/drawing/2014/main" id="{6C11460A-C8CE-4696-BFF2-BCC8AF073B98}"/>
              </a:ext>
            </a:extLst>
          </p:cNvPr>
          <p:cNvSpPr>
            <a:spLocks noChangeArrowheads="1"/>
          </p:cNvSpPr>
          <p:nvPr/>
        </p:nvSpPr>
        <p:spPr bwMode="auto">
          <a:xfrm>
            <a:off x="6643688" y="5357813"/>
            <a:ext cx="2428875" cy="642937"/>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Envío de la orden de compra al proveedor</a:t>
            </a:r>
          </a:p>
        </p:txBody>
      </p:sp>
      <p:sp>
        <p:nvSpPr>
          <p:cNvPr id="15371" name="11 Rectángulo">
            <a:extLst>
              <a:ext uri="{FF2B5EF4-FFF2-40B4-BE49-F238E27FC236}">
                <a16:creationId xmlns:a16="http://schemas.microsoft.com/office/drawing/2014/main" id="{2F017B6C-D143-47D4-A8A2-FB8DA0DF9FDE}"/>
              </a:ext>
            </a:extLst>
          </p:cNvPr>
          <p:cNvSpPr>
            <a:spLocks noChangeArrowheads="1"/>
          </p:cNvSpPr>
          <p:nvPr/>
        </p:nvSpPr>
        <p:spPr bwMode="auto">
          <a:xfrm>
            <a:off x="4071938" y="5429250"/>
            <a:ext cx="2071687"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Seguimiento de la orden de compra</a:t>
            </a:r>
          </a:p>
        </p:txBody>
      </p:sp>
      <p:sp>
        <p:nvSpPr>
          <p:cNvPr id="15372" name="12 Rectángulo">
            <a:extLst>
              <a:ext uri="{FF2B5EF4-FFF2-40B4-BE49-F238E27FC236}">
                <a16:creationId xmlns:a16="http://schemas.microsoft.com/office/drawing/2014/main" id="{BC212525-C6A4-4534-944E-8DE539CC6C48}"/>
              </a:ext>
            </a:extLst>
          </p:cNvPr>
          <p:cNvSpPr>
            <a:spLocks noChangeArrowheads="1"/>
          </p:cNvSpPr>
          <p:nvPr/>
        </p:nvSpPr>
        <p:spPr bwMode="auto">
          <a:xfrm>
            <a:off x="1571625" y="5429250"/>
            <a:ext cx="200025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Recepción de las mercancías</a:t>
            </a:r>
          </a:p>
        </p:txBody>
      </p:sp>
      <p:sp>
        <p:nvSpPr>
          <p:cNvPr id="15373" name="14 Rectángulo">
            <a:extLst>
              <a:ext uri="{FF2B5EF4-FFF2-40B4-BE49-F238E27FC236}">
                <a16:creationId xmlns:a16="http://schemas.microsoft.com/office/drawing/2014/main" id="{51B8A78E-2502-48DA-8B7A-9D114CACBC3A}"/>
              </a:ext>
            </a:extLst>
          </p:cNvPr>
          <p:cNvSpPr>
            <a:spLocks noChangeArrowheads="1"/>
          </p:cNvSpPr>
          <p:nvPr/>
        </p:nvSpPr>
        <p:spPr bwMode="auto">
          <a:xfrm>
            <a:off x="71438" y="4500563"/>
            <a:ext cx="228600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Comprobación de la mercancía vs la O.C.</a:t>
            </a:r>
          </a:p>
        </p:txBody>
      </p:sp>
      <p:sp>
        <p:nvSpPr>
          <p:cNvPr id="15374" name="15 Rectángulo">
            <a:extLst>
              <a:ext uri="{FF2B5EF4-FFF2-40B4-BE49-F238E27FC236}">
                <a16:creationId xmlns:a16="http://schemas.microsoft.com/office/drawing/2014/main" id="{84A275E9-DA14-4543-AC18-5B2F8456BFDF}"/>
              </a:ext>
            </a:extLst>
          </p:cNvPr>
          <p:cNvSpPr>
            <a:spLocks noChangeArrowheads="1"/>
          </p:cNvSpPr>
          <p:nvPr/>
        </p:nvSpPr>
        <p:spPr bwMode="auto">
          <a:xfrm>
            <a:off x="285750" y="2714625"/>
            <a:ext cx="1857375" cy="1071563"/>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Elaboración de los documentos comprobatorios del surtimiento</a:t>
            </a:r>
          </a:p>
        </p:txBody>
      </p:sp>
      <p:cxnSp>
        <p:nvCxnSpPr>
          <p:cNvPr id="11279" name="17 Conector recto de flecha">
            <a:extLst>
              <a:ext uri="{FF2B5EF4-FFF2-40B4-BE49-F238E27FC236}">
                <a16:creationId xmlns:a16="http://schemas.microsoft.com/office/drawing/2014/main" id="{AB7DF17A-9C56-4EDB-B9BB-40008D071578}"/>
              </a:ext>
            </a:extLst>
          </p:cNvPr>
          <p:cNvCxnSpPr>
            <a:cxnSpLocks noChangeShapeType="1"/>
            <a:stCxn id="11267" idx="3"/>
            <a:endCxn id="15364" idx="1"/>
          </p:cNvCxnSpPr>
          <p:nvPr/>
        </p:nvCxnSpPr>
        <p:spPr bwMode="auto">
          <a:xfrm>
            <a:off x="1500188"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80" name="19 Conector recto de flecha">
            <a:extLst>
              <a:ext uri="{FF2B5EF4-FFF2-40B4-BE49-F238E27FC236}">
                <a16:creationId xmlns:a16="http://schemas.microsoft.com/office/drawing/2014/main" id="{8CFA6EB4-ED75-4155-ABBE-FD24F348B695}"/>
              </a:ext>
            </a:extLst>
          </p:cNvPr>
          <p:cNvCxnSpPr>
            <a:cxnSpLocks noChangeShapeType="1"/>
            <a:stCxn id="15364" idx="3"/>
            <a:endCxn id="15365" idx="1"/>
          </p:cNvCxnSpPr>
          <p:nvPr/>
        </p:nvCxnSpPr>
        <p:spPr bwMode="auto">
          <a:xfrm>
            <a:off x="4071938" y="1500188"/>
            <a:ext cx="571500"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81" name="21 Conector recto de flecha">
            <a:extLst>
              <a:ext uri="{FF2B5EF4-FFF2-40B4-BE49-F238E27FC236}">
                <a16:creationId xmlns:a16="http://schemas.microsoft.com/office/drawing/2014/main" id="{E3938ABC-AF43-4B50-8DA8-8351A43BEE6F}"/>
              </a:ext>
            </a:extLst>
          </p:cNvPr>
          <p:cNvCxnSpPr>
            <a:cxnSpLocks noChangeShapeType="1"/>
            <a:stCxn id="15365" idx="3"/>
            <a:endCxn id="15366" idx="1"/>
          </p:cNvCxnSpPr>
          <p:nvPr/>
        </p:nvCxnSpPr>
        <p:spPr bwMode="auto">
          <a:xfrm>
            <a:off x="6500813"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82" name="24 Conector recto de flecha">
            <a:extLst>
              <a:ext uri="{FF2B5EF4-FFF2-40B4-BE49-F238E27FC236}">
                <a16:creationId xmlns:a16="http://schemas.microsoft.com/office/drawing/2014/main" id="{51A6922E-8155-4C4D-97A9-C5639598E375}"/>
              </a:ext>
            </a:extLst>
          </p:cNvPr>
          <p:cNvCxnSpPr>
            <a:cxnSpLocks noChangeShapeType="1"/>
            <a:stCxn id="15366" idx="2"/>
            <a:endCxn id="15367" idx="0"/>
          </p:cNvCxnSpPr>
          <p:nvPr/>
        </p:nvCxnSpPr>
        <p:spPr bwMode="auto">
          <a:xfrm rot="5400000">
            <a:off x="7823200" y="1928813"/>
            <a:ext cx="357187" cy="7143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83" name="29 Conector recto de flecha">
            <a:extLst>
              <a:ext uri="{FF2B5EF4-FFF2-40B4-BE49-F238E27FC236}">
                <a16:creationId xmlns:a16="http://schemas.microsoft.com/office/drawing/2014/main" id="{A5347BF8-6BF8-4B54-8AE6-902B70B0616F}"/>
              </a:ext>
            </a:extLst>
          </p:cNvPr>
          <p:cNvCxnSpPr>
            <a:cxnSpLocks noChangeShapeType="1"/>
            <a:stCxn id="15367" idx="2"/>
            <a:endCxn id="15368" idx="0"/>
          </p:cNvCxnSpPr>
          <p:nvPr/>
        </p:nvCxnSpPr>
        <p:spPr bwMode="auto">
          <a:xfrm rot="5400000">
            <a:off x="7750969" y="2928144"/>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84" name="33 Conector recto de flecha">
            <a:extLst>
              <a:ext uri="{FF2B5EF4-FFF2-40B4-BE49-F238E27FC236}">
                <a16:creationId xmlns:a16="http://schemas.microsoft.com/office/drawing/2014/main" id="{50196194-4322-4451-B19A-CA9B07C491CC}"/>
              </a:ext>
            </a:extLst>
          </p:cNvPr>
          <p:cNvCxnSpPr>
            <a:cxnSpLocks noChangeShapeType="1"/>
            <a:stCxn id="15368" idx="2"/>
            <a:endCxn id="15369" idx="0"/>
          </p:cNvCxnSpPr>
          <p:nvPr/>
        </p:nvCxnSpPr>
        <p:spPr bwMode="auto">
          <a:xfrm rot="5400000">
            <a:off x="7750969" y="3929857"/>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85" name="36 Conector recto de flecha">
            <a:extLst>
              <a:ext uri="{FF2B5EF4-FFF2-40B4-BE49-F238E27FC236}">
                <a16:creationId xmlns:a16="http://schemas.microsoft.com/office/drawing/2014/main" id="{93A2B177-7F06-4C35-A9A9-F2EE888AC304}"/>
              </a:ext>
            </a:extLst>
          </p:cNvPr>
          <p:cNvCxnSpPr>
            <a:cxnSpLocks noChangeShapeType="1"/>
            <a:stCxn id="15369" idx="2"/>
            <a:endCxn id="15370" idx="0"/>
          </p:cNvCxnSpPr>
          <p:nvPr/>
        </p:nvCxnSpPr>
        <p:spPr bwMode="auto">
          <a:xfrm rot="5400000">
            <a:off x="7590631" y="4982369"/>
            <a:ext cx="642938" cy="107950"/>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86" name="39 Conector recto de flecha">
            <a:extLst>
              <a:ext uri="{FF2B5EF4-FFF2-40B4-BE49-F238E27FC236}">
                <a16:creationId xmlns:a16="http://schemas.microsoft.com/office/drawing/2014/main" id="{E623F34F-EC2A-47AD-85C7-44D64DCDE2BA}"/>
              </a:ext>
            </a:extLst>
          </p:cNvPr>
          <p:cNvCxnSpPr>
            <a:cxnSpLocks noChangeShapeType="1"/>
            <a:stCxn id="15370" idx="1"/>
            <a:endCxn id="15371" idx="3"/>
          </p:cNvCxnSpPr>
          <p:nvPr/>
        </p:nvCxnSpPr>
        <p:spPr bwMode="auto">
          <a:xfrm rot="10800000" flipV="1">
            <a:off x="6143625" y="5680075"/>
            <a:ext cx="500063" cy="34925"/>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87" name="44 Conector recto de flecha">
            <a:extLst>
              <a:ext uri="{FF2B5EF4-FFF2-40B4-BE49-F238E27FC236}">
                <a16:creationId xmlns:a16="http://schemas.microsoft.com/office/drawing/2014/main" id="{63D5B79B-A89C-4BAB-B2C1-306BD2A9620E}"/>
              </a:ext>
            </a:extLst>
          </p:cNvPr>
          <p:cNvCxnSpPr>
            <a:cxnSpLocks noChangeShapeType="1"/>
            <a:stCxn id="15371" idx="1"/>
            <a:endCxn id="15372" idx="3"/>
          </p:cNvCxnSpPr>
          <p:nvPr/>
        </p:nvCxnSpPr>
        <p:spPr bwMode="auto">
          <a:xfrm rot="10800000">
            <a:off x="3571875" y="5715000"/>
            <a:ext cx="500063"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88" name="46 Forma">
            <a:extLst>
              <a:ext uri="{FF2B5EF4-FFF2-40B4-BE49-F238E27FC236}">
                <a16:creationId xmlns:a16="http://schemas.microsoft.com/office/drawing/2014/main" id="{44FD786C-4C6C-4C09-9BDE-392FB17491B2}"/>
              </a:ext>
            </a:extLst>
          </p:cNvPr>
          <p:cNvCxnSpPr>
            <a:cxnSpLocks noChangeShapeType="1"/>
            <a:stCxn id="15372" idx="1"/>
          </p:cNvCxnSpPr>
          <p:nvPr/>
        </p:nvCxnSpPr>
        <p:spPr bwMode="auto">
          <a:xfrm rot="10800000">
            <a:off x="1214438" y="5072063"/>
            <a:ext cx="357187" cy="642937"/>
          </a:xfrm>
          <a:prstGeom prst="bentConnector2">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15385" name="51 Rectángulo">
            <a:extLst>
              <a:ext uri="{FF2B5EF4-FFF2-40B4-BE49-F238E27FC236}">
                <a16:creationId xmlns:a16="http://schemas.microsoft.com/office/drawing/2014/main" id="{B103D13F-9A84-485C-A879-306829AB8A53}"/>
              </a:ext>
            </a:extLst>
          </p:cNvPr>
          <p:cNvSpPr>
            <a:spLocks noChangeArrowheads="1"/>
          </p:cNvSpPr>
          <p:nvPr/>
        </p:nvSpPr>
        <p:spPr bwMode="auto">
          <a:xfrm>
            <a:off x="3000375" y="2071688"/>
            <a:ext cx="1500188" cy="1285875"/>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Acomodo de mercancías y establecer un control de inventarios</a:t>
            </a:r>
          </a:p>
        </p:txBody>
      </p:sp>
      <p:sp>
        <p:nvSpPr>
          <p:cNvPr id="15386" name="52 Rectángulo">
            <a:extLst>
              <a:ext uri="{FF2B5EF4-FFF2-40B4-BE49-F238E27FC236}">
                <a16:creationId xmlns:a16="http://schemas.microsoft.com/office/drawing/2014/main" id="{1E021AED-0781-4A29-B9B0-4F421FE958DB}"/>
              </a:ext>
            </a:extLst>
          </p:cNvPr>
          <p:cNvSpPr>
            <a:spLocks noChangeArrowheads="1"/>
          </p:cNvSpPr>
          <p:nvPr/>
        </p:nvSpPr>
        <p:spPr bwMode="auto">
          <a:xfrm>
            <a:off x="3000375" y="3500438"/>
            <a:ext cx="1785938" cy="928687"/>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Contabilización y pago al proveedor</a:t>
            </a:r>
          </a:p>
        </p:txBody>
      </p:sp>
      <p:cxnSp>
        <p:nvCxnSpPr>
          <p:cNvPr id="11291" name="54 Forma">
            <a:extLst>
              <a:ext uri="{FF2B5EF4-FFF2-40B4-BE49-F238E27FC236}">
                <a16:creationId xmlns:a16="http://schemas.microsoft.com/office/drawing/2014/main" id="{6C0FFE40-F0FB-4DEE-85DB-FF7B47253635}"/>
              </a:ext>
            </a:extLst>
          </p:cNvPr>
          <p:cNvCxnSpPr>
            <a:cxnSpLocks noChangeShapeType="1"/>
            <a:stCxn id="15374" idx="3"/>
            <a:endCxn id="15385" idx="1"/>
          </p:cNvCxnSpPr>
          <p:nvPr/>
        </p:nvCxnSpPr>
        <p:spPr bwMode="auto">
          <a:xfrm flipV="1">
            <a:off x="2143125" y="2714625"/>
            <a:ext cx="857250" cy="534988"/>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92" name="69 Conector recto de flecha">
            <a:extLst>
              <a:ext uri="{FF2B5EF4-FFF2-40B4-BE49-F238E27FC236}">
                <a16:creationId xmlns:a16="http://schemas.microsoft.com/office/drawing/2014/main" id="{B0B15990-197B-4EB7-BCC8-74C82D0A50B5}"/>
              </a:ext>
            </a:extLst>
          </p:cNvPr>
          <p:cNvCxnSpPr>
            <a:cxnSpLocks noChangeShapeType="1"/>
            <a:stCxn id="15373" idx="0"/>
            <a:endCxn id="15374" idx="2"/>
          </p:cNvCxnSpPr>
          <p:nvPr/>
        </p:nvCxnSpPr>
        <p:spPr bwMode="auto">
          <a:xfrm rot="5400000" flipH="1" flipV="1">
            <a:off x="856456" y="4144169"/>
            <a:ext cx="714375"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1293" name="71 Conector angular">
            <a:extLst>
              <a:ext uri="{FF2B5EF4-FFF2-40B4-BE49-F238E27FC236}">
                <a16:creationId xmlns:a16="http://schemas.microsoft.com/office/drawing/2014/main" id="{5B81C35D-E807-42AB-B996-85734957CAA2}"/>
              </a:ext>
            </a:extLst>
          </p:cNvPr>
          <p:cNvCxnSpPr>
            <a:cxnSpLocks noChangeShapeType="1"/>
            <a:stCxn id="15374" idx="3"/>
            <a:endCxn id="15386" idx="1"/>
          </p:cNvCxnSpPr>
          <p:nvPr/>
        </p:nvCxnSpPr>
        <p:spPr bwMode="auto">
          <a:xfrm>
            <a:off x="2143125" y="3249613"/>
            <a:ext cx="857250" cy="715962"/>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grpSp>
        <p:nvGrpSpPr>
          <p:cNvPr id="32" name="Group 31">
            <a:extLst>
              <a:ext uri="{FF2B5EF4-FFF2-40B4-BE49-F238E27FC236}">
                <a16:creationId xmlns:a16="http://schemas.microsoft.com/office/drawing/2014/main" id="{603A455A-9546-4B26-92DB-8B71E25C56BA}"/>
              </a:ext>
            </a:extLst>
          </p:cNvPr>
          <p:cNvGrpSpPr/>
          <p:nvPr/>
        </p:nvGrpSpPr>
        <p:grpSpPr>
          <a:xfrm>
            <a:off x="0" y="-15304"/>
            <a:ext cx="9144000" cy="6900688"/>
            <a:chOff x="0" y="-15304"/>
            <a:chExt cx="9144000" cy="6900688"/>
          </a:xfrm>
        </p:grpSpPr>
        <p:pic>
          <p:nvPicPr>
            <p:cNvPr id="33" name="Picture 32">
              <a:extLst>
                <a:ext uri="{FF2B5EF4-FFF2-40B4-BE49-F238E27FC236}">
                  <a16:creationId xmlns:a16="http://schemas.microsoft.com/office/drawing/2014/main" id="{8127A463-C8AC-488E-81B5-BCA337AC8B48}"/>
                </a:ext>
              </a:extLst>
            </p:cNvPr>
            <p:cNvPicPr>
              <a:picLocks noChangeAspect="1"/>
            </p:cNvPicPr>
            <p:nvPr/>
          </p:nvPicPr>
          <p:blipFill>
            <a:blip r:embed="rId2"/>
            <a:stretch>
              <a:fillRect/>
            </a:stretch>
          </p:blipFill>
          <p:spPr>
            <a:xfrm>
              <a:off x="0" y="-15304"/>
              <a:ext cx="9144000" cy="1028700"/>
            </a:xfrm>
            <a:prstGeom prst="rect">
              <a:avLst/>
            </a:prstGeom>
          </p:spPr>
        </p:pic>
        <p:pic>
          <p:nvPicPr>
            <p:cNvPr id="34" name="Picture 33">
              <a:extLst>
                <a:ext uri="{FF2B5EF4-FFF2-40B4-BE49-F238E27FC236}">
                  <a16:creationId xmlns:a16="http://schemas.microsoft.com/office/drawing/2014/main" id="{2A10814A-9913-411A-AA7A-25F5286B27B8}"/>
                </a:ext>
              </a:extLst>
            </p:cNvPr>
            <p:cNvPicPr>
              <a:picLocks noChangeAspect="1"/>
            </p:cNvPicPr>
            <p:nvPr/>
          </p:nvPicPr>
          <p:blipFill>
            <a:blip r:embed="rId3"/>
            <a:stretch>
              <a:fillRect/>
            </a:stretch>
          </p:blipFill>
          <p:spPr>
            <a:xfrm>
              <a:off x="0" y="6641479"/>
              <a:ext cx="9144000" cy="243905"/>
            </a:xfrm>
            <a:prstGeom prst="rect">
              <a:avLst/>
            </a:prstGeom>
          </p:spPr>
        </p:pic>
        <p:pic>
          <p:nvPicPr>
            <p:cNvPr id="35" name="Imagen 10" descr="potroUAEM.png">
              <a:extLst>
                <a:ext uri="{FF2B5EF4-FFF2-40B4-BE49-F238E27FC236}">
                  <a16:creationId xmlns:a16="http://schemas.microsoft.com/office/drawing/2014/main" id="{BB92FF7F-5B4F-4688-AC15-F6722F5C83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 name="Title 2">
            <a:extLst>
              <a:ext uri="{FF2B5EF4-FFF2-40B4-BE49-F238E27FC236}">
                <a16:creationId xmlns:a16="http://schemas.microsoft.com/office/drawing/2014/main" id="{575F22CE-795A-462A-903F-663CD2348A14}"/>
              </a:ext>
            </a:extLst>
          </p:cNvPr>
          <p:cNvSpPr>
            <a:spLocks noGrp="1"/>
          </p:cNvSpPr>
          <p:nvPr>
            <p:ph type="title"/>
          </p:nvPr>
        </p:nvSpPr>
        <p:spPr>
          <a:xfrm>
            <a:off x="242888" y="186334"/>
            <a:ext cx="8229600" cy="1143000"/>
          </a:xfrm>
        </p:spPr>
        <p:txBody>
          <a:bodyPr>
            <a:noAutofit/>
          </a:bodyPr>
          <a:lstStyle/>
          <a:p>
            <a:r>
              <a:rPr lang="es-MX" sz="2800" dirty="0">
                <a:solidFill>
                  <a:schemeClr val="bg1"/>
                </a:solidFill>
                <a:latin typeface="Arial" panose="020B0604020202020204" pitchFamily="34" charset="0"/>
                <a:cs typeface="Arial" panose="020B0604020202020204" pitchFamily="34" charset="0"/>
              </a:rPr>
              <a:t>4.1.Órdenes de compra y requisiciones, gestión</a:t>
            </a:r>
            <a:br>
              <a:rPr lang="es-MX" sz="2800" dirty="0">
                <a:solidFill>
                  <a:schemeClr val="bg1"/>
                </a:solidFill>
                <a:latin typeface="Arial" panose="020B0604020202020204" pitchFamily="34" charset="0"/>
                <a:cs typeface="Arial" panose="020B0604020202020204" pitchFamily="34" charset="0"/>
              </a:rPr>
            </a:br>
            <a:endParaRPr lang="es-MX" sz="2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0154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a:extLst>
              <a:ext uri="{FF2B5EF4-FFF2-40B4-BE49-F238E27FC236}">
                <a16:creationId xmlns:a16="http://schemas.microsoft.com/office/drawing/2014/main" id="{313B3B0A-2651-4279-8543-E770BC153766}"/>
              </a:ext>
            </a:extLst>
          </p:cNvPr>
          <p:cNvSpPr>
            <a:spLocks noGrp="1"/>
          </p:cNvSpPr>
          <p:nvPr>
            <p:ph type="title"/>
          </p:nvPr>
        </p:nvSpPr>
        <p:spPr>
          <a:xfrm>
            <a:off x="-335388" y="767056"/>
            <a:ext cx="3600400" cy="1143000"/>
          </a:xfrm>
        </p:spPr>
        <p:txBody>
          <a:bodyPr>
            <a:normAutofit/>
          </a:bodyPr>
          <a:lstStyle/>
          <a:p>
            <a:pPr eaLnBrk="1" hangingPunct="1"/>
            <a:r>
              <a:rPr lang="es-MX" altLang="es-MX" sz="2800" b="1" dirty="0">
                <a:latin typeface="Arial" panose="020B0604020202020204" pitchFamily="34" charset="0"/>
                <a:cs typeface="Arial" panose="020B0604020202020204" pitchFamily="34" charset="0"/>
              </a:rPr>
              <a:t>La requisición.</a:t>
            </a:r>
          </a:p>
        </p:txBody>
      </p:sp>
      <p:sp>
        <p:nvSpPr>
          <p:cNvPr id="16387" name="2 Marcador de contenido">
            <a:extLst>
              <a:ext uri="{FF2B5EF4-FFF2-40B4-BE49-F238E27FC236}">
                <a16:creationId xmlns:a16="http://schemas.microsoft.com/office/drawing/2014/main" id="{8BAAD366-675E-4208-B2B6-08DD87D11BB9}"/>
              </a:ext>
            </a:extLst>
          </p:cNvPr>
          <p:cNvSpPr>
            <a:spLocks noGrp="1"/>
          </p:cNvSpPr>
          <p:nvPr>
            <p:ph idx="1"/>
          </p:nvPr>
        </p:nvSpPr>
        <p:spPr>
          <a:xfrm>
            <a:off x="97160" y="1910056"/>
            <a:ext cx="2764094" cy="4525963"/>
          </a:xfrm>
        </p:spPr>
        <p:txBody>
          <a:bodyPr>
            <a:normAutofit/>
          </a:bodyPr>
          <a:lstStyle/>
          <a:p>
            <a:pPr eaLnBrk="1" hangingPunct="1"/>
            <a:r>
              <a:rPr lang="es-MX" altLang="es-MX" sz="2000" dirty="0">
                <a:latin typeface="Arial" panose="020B0604020202020204" pitchFamily="34" charset="0"/>
                <a:cs typeface="Arial" panose="020B0604020202020204" pitchFamily="34" charset="0"/>
              </a:rPr>
              <a:t>También llamada Solicitud de compra</a:t>
            </a:r>
          </a:p>
          <a:p>
            <a:pPr eaLnBrk="1" hangingPunct="1"/>
            <a:r>
              <a:rPr lang="es-MX" altLang="es-MX" sz="2000" dirty="0">
                <a:latin typeface="Arial" panose="020B0604020202020204" pitchFamily="34" charset="0"/>
                <a:cs typeface="Arial" panose="020B0604020202020204" pitchFamily="34" charset="0"/>
              </a:rPr>
              <a:t>Documento a través del cual las áreas solicitan a Compras los bienes y servicios que necesitan </a:t>
            </a:r>
            <a:r>
              <a:rPr lang="es-MX" altLang="es-MX" sz="2000" dirty="0">
                <a:solidFill>
                  <a:srgbClr val="FF0000"/>
                </a:solidFill>
                <a:latin typeface="Arial" panose="020B0604020202020204" pitchFamily="34" charset="0"/>
                <a:cs typeface="Arial" panose="020B0604020202020204" pitchFamily="34" charset="0"/>
              </a:rPr>
              <a:t>(formato)</a:t>
            </a:r>
          </a:p>
        </p:txBody>
      </p:sp>
      <p:grpSp>
        <p:nvGrpSpPr>
          <p:cNvPr id="4" name="Group 3">
            <a:extLst>
              <a:ext uri="{FF2B5EF4-FFF2-40B4-BE49-F238E27FC236}">
                <a16:creationId xmlns:a16="http://schemas.microsoft.com/office/drawing/2014/main" id="{84A68A08-2B4E-451A-97FF-3D5517B02C44}"/>
              </a:ext>
            </a:extLst>
          </p:cNvPr>
          <p:cNvGrpSpPr/>
          <p:nvPr/>
        </p:nvGrpSpPr>
        <p:grpSpPr>
          <a:xfrm>
            <a:off x="0" y="-15304"/>
            <a:ext cx="9144000" cy="6900688"/>
            <a:chOff x="0" y="-15304"/>
            <a:chExt cx="9144000" cy="6900688"/>
          </a:xfrm>
        </p:grpSpPr>
        <p:pic>
          <p:nvPicPr>
            <p:cNvPr id="5" name="Picture 4">
              <a:extLst>
                <a:ext uri="{FF2B5EF4-FFF2-40B4-BE49-F238E27FC236}">
                  <a16:creationId xmlns:a16="http://schemas.microsoft.com/office/drawing/2014/main" id="{7E842CD5-CBF2-43F6-AC30-A15AD23E90D6}"/>
                </a:ext>
              </a:extLst>
            </p:cNvPr>
            <p:cNvPicPr>
              <a:picLocks noChangeAspect="1"/>
            </p:cNvPicPr>
            <p:nvPr/>
          </p:nvPicPr>
          <p:blipFill>
            <a:blip r:embed="rId2"/>
            <a:stretch>
              <a:fillRect/>
            </a:stretch>
          </p:blipFill>
          <p:spPr>
            <a:xfrm>
              <a:off x="0" y="-15304"/>
              <a:ext cx="9144000" cy="1028700"/>
            </a:xfrm>
            <a:prstGeom prst="rect">
              <a:avLst/>
            </a:prstGeom>
          </p:spPr>
        </p:pic>
        <p:pic>
          <p:nvPicPr>
            <p:cNvPr id="6" name="Picture 5">
              <a:extLst>
                <a:ext uri="{FF2B5EF4-FFF2-40B4-BE49-F238E27FC236}">
                  <a16:creationId xmlns:a16="http://schemas.microsoft.com/office/drawing/2014/main" id="{6B5EB343-D555-4667-B60D-56343165E7EB}"/>
                </a:ext>
              </a:extLst>
            </p:cNvPr>
            <p:cNvPicPr>
              <a:picLocks noChangeAspect="1"/>
            </p:cNvPicPr>
            <p:nvPr/>
          </p:nvPicPr>
          <p:blipFill>
            <a:blip r:embed="rId3"/>
            <a:stretch>
              <a:fillRect/>
            </a:stretch>
          </p:blipFill>
          <p:spPr>
            <a:xfrm>
              <a:off x="0" y="6641479"/>
              <a:ext cx="9144000" cy="243905"/>
            </a:xfrm>
            <a:prstGeom prst="rect">
              <a:avLst/>
            </a:prstGeom>
          </p:spPr>
        </p:pic>
        <p:pic>
          <p:nvPicPr>
            <p:cNvPr id="7" name="Imagen 10" descr="potroUAEM.png">
              <a:extLst>
                <a:ext uri="{FF2B5EF4-FFF2-40B4-BE49-F238E27FC236}">
                  <a16:creationId xmlns:a16="http://schemas.microsoft.com/office/drawing/2014/main" id="{96224352-F393-4246-9C53-BC5CA7E830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8" name="1 Título">
            <a:extLst>
              <a:ext uri="{FF2B5EF4-FFF2-40B4-BE49-F238E27FC236}">
                <a16:creationId xmlns:a16="http://schemas.microsoft.com/office/drawing/2014/main" id="{5AF7046B-9F3C-49D0-97D2-FB3858AE1E5F}"/>
              </a:ext>
            </a:extLst>
          </p:cNvPr>
          <p:cNvSpPr txBox="1">
            <a:spLocks/>
          </p:cNvSpPr>
          <p:nvPr/>
        </p:nvSpPr>
        <p:spPr>
          <a:xfrm>
            <a:off x="755576" y="166778"/>
            <a:ext cx="7162800" cy="569913"/>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altLang="es-MX" sz="3200">
                <a:solidFill>
                  <a:schemeClr val="bg1"/>
                </a:solidFill>
                <a:latin typeface="Arial" panose="020B0604020202020204" pitchFamily="34" charset="0"/>
                <a:cs typeface="Arial" panose="020B0604020202020204" pitchFamily="34" charset="0"/>
              </a:rPr>
              <a:t>4.1. Recepción de Requisiciones</a:t>
            </a:r>
            <a:endParaRPr lang="es-MX" altLang="es-MX" sz="3200" dirty="0">
              <a:solidFill>
                <a:schemeClr val="bg1"/>
              </a:solidFill>
              <a:latin typeface="Arial" panose="020B0604020202020204" pitchFamily="34" charset="0"/>
              <a:cs typeface="Arial" panose="020B0604020202020204" pitchFamily="34" charset="0"/>
            </a:endParaRPr>
          </a:p>
        </p:txBody>
      </p:sp>
      <p:grpSp>
        <p:nvGrpSpPr>
          <p:cNvPr id="50" name="Group 49">
            <a:extLst>
              <a:ext uri="{FF2B5EF4-FFF2-40B4-BE49-F238E27FC236}">
                <a16:creationId xmlns:a16="http://schemas.microsoft.com/office/drawing/2014/main" id="{1FC6BDE8-B76A-418A-975A-07F79BC8898B}"/>
              </a:ext>
            </a:extLst>
          </p:cNvPr>
          <p:cNvGrpSpPr/>
          <p:nvPr/>
        </p:nvGrpSpPr>
        <p:grpSpPr>
          <a:xfrm>
            <a:off x="3265012" y="1147610"/>
            <a:ext cx="4979396" cy="5217164"/>
            <a:chOff x="3387725" y="71438"/>
            <a:chExt cx="5327650" cy="6597650"/>
          </a:xfrm>
        </p:grpSpPr>
        <p:sp>
          <p:nvSpPr>
            <p:cNvPr id="51" name="Text Box 6">
              <a:extLst>
                <a:ext uri="{FF2B5EF4-FFF2-40B4-BE49-F238E27FC236}">
                  <a16:creationId xmlns:a16="http://schemas.microsoft.com/office/drawing/2014/main" id="{56DB2997-67AD-4010-9E95-CB4767924EE6}"/>
                </a:ext>
              </a:extLst>
            </p:cNvPr>
            <p:cNvSpPr txBox="1">
              <a:spLocks noChangeArrowheads="1"/>
            </p:cNvSpPr>
            <p:nvPr/>
          </p:nvSpPr>
          <p:spPr bwMode="auto">
            <a:xfrm>
              <a:off x="3387725" y="144463"/>
              <a:ext cx="1996738" cy="311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000">
                  <a:solidFill>
                    <a:schemeClr val="tx1"/>
                  </a:solidFill>
                  <a:latin typeface="Arial" panose="020B0604020202020204" pitchFamily="34" charset="0"/>
                  <a:cs typeface="Arial" panose="020B0604020202020204" pitchFamily="34" charset="0"/>
                </a:rPr>
                <a:t>GRUPO SIETE, S.A. DE C.V.</a:t>
              </a:r>
            </a:p>
          </p:txBody>
        </p:sp>
        <p:sp>
          <p:nvSpPr>
            <p:cNvPr id="52" name="Text Box 7">
              <a:extLst>
                <a:ext uri="{FF2B5EF4-FFF2-40B4-BE49-F238E27FC236}">
                  <a16:creationId xmlns:a16="http://schemas.microsoft.com/office/drawing/2014/main" id="{C983518D-5B29-44DB-8A37-1861B4B385E2}"/>
                </a:ext>
              </a:extLst>
            </p:cNvPr>
            <p:cNvSpPr txBox="1">
              <a:spLocks noChangeArrowheads="1"/>
            </p:cNvSpPr>
            <p:nvPr/>
          </p:nvSpPr>
          <p:spPr bwMode="auto">
            <a:xfrm>
              <a:off x="6873875" y="319088"/>
              <a:ext cx="1621127"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REQUISICION DE COMPRA</a:t>
              </a:r>
            </a:p>
          </p:txBody>
        </p:sp>
        <p:sp>
          <p:nvSpPr>
            <p:cNvPr id="53" name="Text Box 8">
              <a:extLst>
                <a:ext uri="{FF2B5EF4-FFF2-40B4-BE49-F238E27FC236}">
                  <a16:creationId xmlns:a16="http://schemas.microsoft.com/office/drawing/2014/main" id="{D88AB09F-7B3C-4B4E-BE6C-DDFCB89C920F}"/>
                </a:ext>
              </a:extLst>
            </p:cNvPr>
            <p:cNvSpPr txBox="1">
              <a:spLocks noChangeArrowheads="1"/>
            </p:cNvSpPr>
            <p:nvPr/>
          </p:nvSpPr>
          <p:spPr bwMode="auto">
            <a:xfrm>
              <a:off x="3530600" y="604838"/>
              <a:ext cx="1168337"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SU REFERENCCIA</a:t>
              </a:r>
            </a:p>
          </p:txBody>
        </p:sp>
        <p:sp>
          <p:nvSpPr>
            <p:cNvPr id="54" name="Text Box 9">
              <a:extLst>
                <a:ext uri="{FF2B5EF4-FFF2-40B4-BE49-F238E27FC236}">
                  <a16:creationId xmlns:a16="http://schemas.microsoft.com/office/drawing/2014/main" id="{8A582BDF-C497-4975-A88C-599DC6DC120F}"/>
                </a:ext>
              </a:extLst>
            </p:cNvPr>
            <p:cNvSpPr txBox="1">
              <a:spLocks noChangeArrowheads="1"/>
            </p:cNvSpPr>
            <p:nvPr/>
          </p:nvSpPr>
          <p:spPr bwMode="auto">
            <a:xfrm>
              <a:off x="3492500" y="1038224"/>
              <a:ext cx="1461622"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NUESTRA REFERENCIA</a:t>
              </a:r>
            </a:p>
          </p:txBody>
        </p:sp>
        <p:sp>
          <p:nvSpPr>
            <p:cNvPr id="55" name="Text Box 10">
              <a:extLst>
                <a:ext uri="{FF2B5EF4-FFF2-40B4-BE49-F238E27FC236}">
                  <a16:creationId xmlns:a16="http://schemas.microsoft.com/office/drawing/2014/main" id="{A35D1E25-06CD-42EA-94AA-4ED27E2688A4}"/>
                </a:ext>
              </a:extLst>
            </p:cNvPr>
            <p:cNvSpPr txBox="1">
              <a:spLocks noChangeArrowheads="1"/>
            </p:cNvSpPr>
            <p:nvPr/>
          </p:nvSpPr>
          <p:spPr bwMode="auto">
            <a:xfrm>
              <a:off x="5524500" y="604838"/>
              <a:ext cx="900778"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PROVEEDOR</a:t>
              </a:r>
            </a:p>
          </p:txBody>
        </p:sp>
        <p:sp>
          <p:nvSpPr>
            <p:cNvPr id="56" name="Text Box 11">
              <a:extLst>
                <a:ext uri="{FF2B5EF4-FFF2-40B4-BE49-F238E27FC236}">
                  <a16:creationId xmlns:a16="http://schemas.microsoft.com/office/drawing/2014/main" id="{96347D4D-6899-4702-AAF5-EC762F4EE41B}"/>
                </a:ext>
              </a:extLst>
            </p:cNvPr>
            <p:cNvSpPr txBox="1">
              <a:spLocks noChangeArrowheads="1"/>
            </p:cNvSpPr>
            <p:nvPr/>
          </p:nvSpPr>
          <p:spPr bwMode="auto">
            <a:xfrm>
              <a:off x="5543550" y="1038224"/>
              <a:ext cx="569762"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FECHA</a:t>
              </a:r>
            </a:p>
          </p:txBody>
        </p:sp>
        <p:sp>
          <p:nvSpPr>
            <p:cNvPr id="57" name="Text Box 12">
              <a:extLst>
                <a:ext uri="{FF2B5EF4-FFF2-40B4-BE49-F238E27FC236}">
                  <a16:creationId xmlns:a16="http://schemas.microsoft.com/office/drawing/2014/main" id="{276EF7AA-C841-46AC-A722-BA999AABF516}"/>
                </a:ext>
              </a:extLst>
            </p:cNvPr>
            <p:cNvSpPr txBox="1">
              <a:spLocks noChangeArrowheads="1"/>
            </p:cNvSpPr>
            <p:nvPr/>
          </p:nvSpPr>
          <p:spPr bwMode="auto">
            <a:xfrm>
              <a:off x="6892925" y="1038224"/>
              <a:ext cx="1290110"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ORDEN DE COMPRA</a:t>
              </a:r>
            </a:p>
          </p:txBody>
        </p:sp>
        <p:sp>
          <p:nvSpPr>
            <p:cNvPr id="58" name="Text Box 13">
              <a:extLst>
                <a:ext uri="{FF2B5EF4-FFF2-40B4-BE49-F238E27FC236}">
                  <a16:creationId xmlns:a16="http://schemas.microsoft.com/office/drawing/2014/main" id="{3C9DC7F3-1FDB-4563-B00C-FF28E7D447D7}"/>
                </a:ext>
              </a:extLst>
            </p:cNvPr>
            <p:cNvSpPr txBox="1">
              <a:spLocks noChangeArrowheads="1"/>
            </p:cNvSpPr>
            <p:nvPr/>
          </p:nvSpPr>
          <p:spPr bwMode="auto">
            <a:xfrm>
              <a:off x="3530600" y="1470025"/>
              <a:ext cx="1365575"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TIEMPO DE ENTREGA</a:t>
              </a:r>
            </a:p>
          </p:txBody>
        </p:sp>
        <p:sp>
          <p:nvSpPr>
            <p:cNvPr id="59" name="Text Box 14">
              <a:extLst>
                <a:ext uri="{FF2B5EF4-FFF2-40B4-BE49-F238E27FC236}">
                  <a16:creationId xmlns:a16="http://schemas.microsoft.com/office/drawing/2014/main" id="{81E108C5-ECA4-4523-BA66-65DA0049A40D}"/>
                </a:ext>
              </a:extLst>
            </p:cNvPr>
            <p:cNvSpPr txBox="1">
              <a:spLocks noChangeArrowheads="1"/>
            </p:cNvSpPr>
            <p:nvPr/>
          </p:nvSpPr>
          <p:spPr bwMode="auto">
            <a:xfrm>
              <a:off x="5580063" y="1470025"/>
              <a:ext cx="1074006"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PARA ENVIAR A:</a:t>
              </a:r>
            </a:p>
          </p:txBody>
        </p:sp>
        <p:sp>
          <p:nvSpPr>
            <p:cNvPr id="60" name="Text Box 15">
              <a:extLst>
                <a:ext uri="{FF2B5EF4-FFF2-40B4-BE49-F238E27FC236}">
                  <a16:creationId xmlns:a16="http://schemas.microsoft.com/office/drawing/2014/main" id="{A16B01F7-D419-46EA-BA24-1AAACEA8EFBE}"/>
                </a:ext>
              </a:extLst>
            </p:cNvPr>
            <p:cNvSpPr txBox="1">
              <a:spLocks noChangeArrowheads="1"/>
            </p:cNvSpPr>
            <p:nvPr/>
          </p:nvSpPr>
          <p:spPr bwMode="auto">
            <a:xfrm>
              <a:off x="3530600" y="1830388"/>
              <a:ext cx="1718889"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CONDICIONES DE ENTREGA</a:t>
              </a:r>
            </a:p>
          </p:txBody>
        </p:sp>
        <p:sp>
          <p:nvSpPr>
            <p:cNvPr id="61" name="Text Box 16">
              <a:extLst>
                <a:ext uri="{FF2B5EF4-FFF2-40B4-BE49-F238E27FC236}">
                  <a16:creationId xmlns:a16="http://schemas.microsoft.com/office/drawing/2014/main" id="{4F767558-C798-4340-9C3C-93063318243A}"/>
                </a:ext>
              </a:extLst>
            </p:cNvPr>
            <p:cNvSpPr txBox="1">
              <a:spLocks noChangeArrowheads="1"/>
            </p:cNvSpPr>
            <p:nvPr/>
          </p:nvSpPr>
          <p:spPr bwMode="auto">
            <a:xfrm>
              <a:off x="5540375" y="1830388"/>
              <a:ext cx="1506215"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CONDICIONES DE PAGO</a:t>
              </a:r>
            </a:p>
          </p:txBody>
        </p:sp>
        <p:sp>
          <p:nvSpPr>
            <p:cNvPr id="62" name="Text Box 17">
              <a:extLst>
                <a:ext uri="{FF2B5EF4-FFF2-40B4-BE49-F238E27FC236}">
                  <a16:creationId xmlns:a16="http://schemas.microsoft.com/office/drawing/2014/main" id="{6F5889F6-EE28-4869-8AE3-A45F07D06236}"/>
                </a:ext>
              </a:extLst>
            </p:cNvPr>
            <p:cNvSpPr txBox="1">
              <a:spLocks noChangeArrowheads="1"/>
            </p:cNvSpPr>
            <p:nvPr/>
          </p:nvSpPr>
          <p:spPr bwMode="auto">
            <a:xfrm>
              <a:off x="3406775" y="2333625"/>
              <a:ext cx="459995"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ITEM</a:t>
              </a:r>
            </a:p>
          </p:txBody>
        </p:sp>
        <p:sp>
          <p:nvSpPr>
            <p:cNvPr id="63" name="Text Box 18">
              <a:extLst>
                <a:ext uri="{FF2B5EF4-FFF2-40B4-BE49-F238E27FC236}">
                  <a16:creationId xmlns:a16="http://schemas.microsoft.com/office/drawing/2014/main" id="{89C98B3A-6203-430E-94BF-472C01BF3505}"/>
                </a:ext>
              </a:extLst>
            </p:cNvPr>
            <p:cNvSpPr txBox="1">
              <a:spLocks noChangeArrowheads="1"/>
            </p:cNvSpPr>
            <p:nvPr/>
          </p:nvSpPr>
          <p:spPr bwMode="auto">
            <a:xfrm>
              <a:off x="4221163" y="2333625"/>
              <a:ext cx="960808"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dirty="0">
                  <a:solidFill>
                    <a:schemeClr val="tx1"/>
                  </a:solidFill>
                  <a:latin typeface="Arial" panose="020B0604020202020204" pitchFamily="34" charset="0"/>
                  <a:cs typeface="Arial" panose="020B0604020202020204" pitchFamily="34" charset="0"/>
                </a:rPr>
                <a:t>DESCRIPCION</a:t>
              </a:r>
            </a:p>
          </p:txBody>
        </p:sp>
        <p:sp>
          <p:nvSpPr>
            <p:cNvPr id="64" name="Text Box 19">
              <a:extLst>
                <a:ext uri="{FF2B5EF4-FFF2-40B4-BE49-F238E27FC236}">
                  <a16:creationId xmlns:a16="http://schemas.microsoft.com/office/drawing/2014/main" id="{7E6FBDC8-7501-4184-9375-9583BB7C45D3}"/>
                </a:ext>
              </a:extLst>
            </p:cNvPr>
            <p:cNvSpPr txBox="1">
              <a:spLocks noChangeArrowheads="1"/>
            </p:cNvSpPr>
            <p:nvPr/>
          </p:nvSpPr>
          <p:spPr bwMode="auto">
            <a:xfrm>
              <a:off x="5392113" y="2333625"/>
              <a:ext cx="929936" cy="42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800">
                  <a:solidFill>
                    <a:schemeClr val="tx1"/>
                  </a:solidFill>
                  <a:latin typeface="Arial" panose="020B0604020202020204" pitchFamily="34" charset="0"/>
                  <a:cs typeface="Arial" panose="020B0604020202020204" pitchFamily="34" charset="0"/>
                </a:rPr>
                <a:t>NUMERO DEL</a:t>
              </a:r>
            </a:p>
            <a:p>
              <a:pPr algn="ctr"/>
              <a:r>
                <a:rPr lang="es-MX" altLang="es-MX" sz="800">
                  <a:solidFill>
                    <a:schemeClr val="tx1"/>
                  </a:solidFill>
                  <a:latin typeface="Arial" panose="020B0604020202020204" pitchFamily="34" charset="0"/>
                  <a:cs typeface="Arial" panose="020B0604020202020204" pitchFamily="34" charset="0"/>
                </a:rPr>
                <a:t>ARTICULO</a:t>
              </a:r>
            </a:p>
          </p:txBody>
        </p:sp>
        <p:sp>
          <p:nvSpPr>
            <p:cNvPr id="65" name="Text Box 20">
              <a:extLst>
                <a:ext uri="{FF2B5EF4-FFF2-40B4-BE49-F238E27FC236}">
                  <a16:creationId xmlns:a16="http://schemas.microsoft.com/office/drawing/2014/main" id="{ABDC2959-2FBD-4054-82F0-A7506BF55162}"/>
                </a:ext>
              </a:extLst>
            </p:cNvPr>
            <p:cNvSpPr txBox="1">
              <a:spLocks noChangeArrowheads="1"/>
            </p:cNvSpPr>
            <p:nvPr/>
          </p:nvSpPr>
          <p:spPr bwMode="auto">
            <a:xfrm>
              <a:off x="6338887" y="2333625"/>
              <a:ext cx="758424"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CANTIDAD</a:t>
              </a:r>
            </a:p>
          </p:txBody>
        </p:sp>
        <p:sp>
          <p:nvSpPr>
            <p:cNvPr id="66" name="Text Box 21">
              <a:extLst>
                <a:ext uri="{FF2B5EF4-FFF2-40B4-BE49-F238E27FC236}">
                  <a16:creationId xmlns:a16="http://schemas.microsoft.com/office/drawing/2014/main" id="{01DDC135-AF71-454B-8EB0-B8231D271898}"/>
                </a:ext>
              </a:extLst>
            </p:cNvPr>
            <p:cNvSpPr txBox="1">
              <a:spLocks noChangeArrowheads="1"/>
            </p:cNvSpPr>
            <p:nvPr/>
          </p:nvSpPr>
          <p:spPr bwMode="auto">
            <a:xfrm>
              <a:off x="7131050" y="2333625"/>
              <a:ext cx="722407" cy="42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PRECIO</a:t>
              </a:r>
            </a:p>
            <a:p>
              <a:r>
                <a:rPr lang="es-MX" altLang="es-MX" sz="800">
                  <a:solidFill>
                    <a:schemeClr val="tx1"/>
                  </a:solidFill>
                  <a:latin typeface="Arial" panose="020B0604020202020204" pitchFamily="34" charset="0"/>
                  <a:cs typeface="Arial" panose="020B0604020202020204" pitchFamily="34" charset="0"/>
                </a:rPr>
                <a:t>UNITARIO</a:t>
              </a:r>
            </a:p>
          </p:txBody>
        </p:sp>
        <p:sp>
          <p:nvSpPr>
            <p:cNvPr id="67" name="Text Box 22">
              <a:extLst>
                <a:ext uri="{FF2B5EF4-FFF2-40B4-BE49-F238E27FC236}">
                  <a16:creationId xmlns:a16="http://schemas.microsoft.com/office/drawing/2014/main" id="{D86D24FF-771C-4C5E-A701-52FC29C4ADA3}"/>
                </a:ext>
              </a:extLst>
            </p:cNvPr>
            <p:cNvSpPr txBox="1">
              <a:spLocks noChangeArrowheads="1"/>
            </p:cNvSpPr>
            <p:nvPr/>
          </p:nvSpPr>
          <p:spPr bwMode="auto">
            <a:xfrm>
              <a:off x="7934325" y="2333625"/>
              <a:ext cx="552611"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TOTAL</a:t>
              </a:r>
            </a:p>
          </p:txBody>
        </p:sp>
        <p:sp>
          <p:nvSpPr>
            <p:cNvPr id="68" name="Rectangle 23">
              <a:extLst>
                <a:ext uri="{FF2B5EF4-FFF2-40B4-BE49-F238E27FC236}">
                  <a16:creationId xmlns:a16="http://schemas.microsoft.com/office/drawing/2014/main" id="{421F1BA1-1BE9-4FF9-B897-BC428D429650}"/>
                </a:ext>
              </a:extLst>
            </p:cNvPr>
            <p:cNvSpPr>
              <a:spLocks noChangeArrowheads="1"/>
            </p:cNvSpPr>
            <p:nvPr/>
          </p:nvSpPr>
          <p:spPr bwMode="auto">
            <a:xfrm>
              <a:off x="3479800" y="604838"/>
              <a:ext cx="5040313" cy="1657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solidFill>
                  <a:schemeClr val="tx1"/>
                </a:solidFill>
                <a:latin typeface="Arial" panose="020B0604020202020204" pitchFamily="34" charset="0"/>
                <a:cs typeface="Arial" panose="020B0604020202020204" pitchFamily="34" charset="0"/>
              </a:endParaRPr>
            </a:p>
          </p:txBody>
        </p:sp>
        <p:sp>
          <p:nvSpPr>
            <p:cNvPr id="69" name="Line 24">
              <a:extLst>
                <a:ext uri="{FF2B5EF4-FFF2-40B4-BE49-F238E27FC236}">
                  <a16:creationId xmlns:a16="http://schemas.microsoft.com/office/drawing/2014/main" id="{87AD75BC-5F38-44D0-B99F-F899943F8194}"/>
                </a:ext>
              </a:extLst>
            </p:cNvPr>
            <p:cNvSpPr>
              <a:spLocks noChangeShapeType="1"/>
            </p:cNvSpPr>
            <p:nvPr/>
          </p:nvSpPr>
          <p:spPr bwMode="auto">
            <a:xfrm>
              <a:off x="3479800" y="1038225"/>
              <a:ext cx="50403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70" name="Line 25">
              <a:extLst>
                <a:ext uri="{FF2B5EF4-FFF2-40B4-BE49-F238E27FC236}">
                  <a16:creationId xmlns:a16="http://schemas.microsoft.com/office/drawing/2014/main" id="{138641FD-2D6A-43DF-AA5F-4702C88E9F22}"/>
                </a:ext>
              </a:extLst>
            </p:cNvPr>
            <p:cNvSpPr>
              <a:spLocks noChangeShapeType="1"/>
            </p:cNvSpPr>
            <p:nvPr/>
          </p:nvSpPr>
          <p:spPr bwMode="auto">
            <a:xfrm>
              <a:off x="3479800" y="1470025"/>
              <a:ext cx="50403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71" name="Line 26">
              <a:extLst>
                <a:ext uri="{FF2B5EF4-FFF2-40B4-BE49-F238E27FC236}">
                  <a16:creationId xmlns:a16="http://schemas.microsoft.com/office/drawing/2014/main" id="{C0F53095-AC70-4D0F-BD87-2D4E8FC014C1}"/>
                </a:ext>
              </a:extLst>
            </p:cNvPr>
            <p:cNvSpPr>
              <a:spLocks noChangeShapeType="1"/>
            </p:cNvSpPr>
            <p:nvPr/>
          </p:nvSpPr>
          <p:spPr bwMode="auto">
            <a:xfrm>
              <a:off x="3479800" y="1830388"/>
              <a:ext cx="50403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72" name="Line 27">
              <a:extLst>
                <a:ext uri="{FF2B5EF4-FFF2-40B4-BE49-F238E27FC236}">
                  <a16:creationId xmlns:a16="http://schemas.microsoft.com/office/drawing/2014/main" id="{CE4707F2-20B9-414B-BAD3-23E4AAB33529}"/>
                </a:ext>
              </a:extLst>
            </p:cNvPr>
            <p:cNvSpPr>
              <a:spLocks noChangeShapeType="1"/>
            </p:cNvSpPr>
            <p:nvPr/>
          </p:nvSpPr>
          <p:spPr bwMode="auto">
            <a:xfrm>
              <a:off x="5351463" y="604838"/>
              <a:ext cx="0" cy="1657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73" name="Line 28">
              <a:extLst>
                <a:ext uri="{FF2B5EF4-FFF2-40B4-BE49-F238E27FC236}">
                  <a16:creationId xmlns:a16="http://schemas.microsoft.com/office/drawing/2014/main" id="{EC4CBF93-51A0-4C05-B4E8-EAA0C06E04B0}"/>
                </a:ext>
              </a:extLst>
            </p:cNvPr>
            <p:cNvSpPr>
              <a:spLocks noChangeShapeType="1"/>
            </p:cNvSpPr>
            <p:nvPr/>
          </p:nvSpPr>
          <p:spPr bwMode="auto">
            <a:xfrm>
              <a:off x="6430963" y="1038225"/>
              <a:ext cx="0" cy="43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74" name="Rectangle 32">
              <a:extLst>
                <a:ext uri="{FF2B5EF4-FFF2-40B4-BE49-F238E27FC236}">
                  <a16:creationId xmlns:a16="http://schemas.microsoft.com/office/drawing/2014/main" id="{9DBD6CA6-C2D7-428E-92C5-9EB4E7DA4190}"/>
                </a:ext>
              </a:extLst>
            </p:cNvPr>
            <p:cNvSpPr>
              <a:spLocks noChangeArrowheads="1"/>
            </p:cNvSpPr>
            <p:nvPr/>
          </p:nvSpPr>
          <p:spPr bwMode="auto">
            <a:xfrm>
              <a:off x="3459163" y="2303463"/>
              <a:ext cx="5113337" cy="4178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solidFill>
                  <a:schemeClr val="tx1"/>
                </a:solidFill>
                <a:latin typeface="Arial" panose="020B0604020202020204" pitchFamily="34" charset="0"/>
                <a:cs typeface="Arial" panose="020B0604020202020204" pitchFamily="34" charset="0"/>
              </a:endParaRPr>
            </a:p>
          </p:txBody>
        </p:sp>
        <p:sp>
          <p:nvSpPr>
            <p:cNvPr id="75" name="Line 33">
              <a:extLst>
                <a:ext uri="{FF2B5EF4-FFF2-40B4-BE49-F238E27FC236}">
                  <a16:creationId xmlns:a16="http://schemas.microsoft.com/office/drawing/2014/main" id="{CEA67AEE-083F-4271-9FE1-27C9D677CB8C}"/>
                </a:ext>
              </a:extLst>
            </p:cNvPr>
            <p:cNvSpPr>
              <a:spLocks noChangeShapeType="1"/>
            </p:cNvSpPr>
            <p:nvPr/>
          </p:nvSpPr>
          <p:spPr bwMode="auto">
            <a:xfrm>
              <a:off x="3459163" y="2663825"/>
              <a:ext cx="51133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76" name="Text Box 34">
              <a:extLst>
                <a:ext uri="{FF2B5EF4-FFF2-40B4-BE49-F238E27FC236}">
                  <a16:creationId xmlns:a16="http://schemas.microsoft.com/office/drawing/2014/main" id="{F727076F-2A3E-43E8-8FCB-B8E3F299BF25}"/>
                </a:ext>
              </a:extLst>
            </p:cNvPr>
            <p:cNvSpPr txBox="1">
              <a:spLocks noChangeArrowheads="1"/>
            </p:cNvSpPr>
            <p:nvPr/>
          </p:nvSpPr>
          <p:spPr bwMode="auto">
            <a:xfrm>
              <a:off x="3460750" y="5762624"/>
              <a:ext cx="1907551"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SOLICITADO POR:            FECHA</a:t>
              </a:r>
            </a:p>
          </p:txBody>
        </p:sp>
        <p:sp>
          <p:nvSpPr>
            <p:cNvPr id="77" name="Text Box 35">
              <a:extLst>
                <a:ext uri="{FF2B5EF4-FFF2-40B4-BE49-F238E27FC236}">
                  <a16:creationId xmlns:a16="http://schemas.microsoft.com/office/drawing/2014/main" id="{20DF7544-0A97-491A-ABF5-5BF093928926}"/>
                </a:ext>
              </a:extLst>
            </p:cNvPr>
            <p:cNvSpPr txBox="1">
              <a:spLocks noChangeArrowheads="1"/>
            </p:cNvSpPr>
            <p:nvPr/>
          </p:nvSpPr>
          <p:spPr bwMode="auto">
            <a:xfrm>
              <a:off x="3440113" y="6119813"/>
              <a:ext cx="1122029"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APROBADO POR:</a:t>
              </a:r>
            </a:p>
          </p:txBody>
        </p:sp>
        <p:sp>
          <p:nvSpPr>
            <p:cNvPr id="78" name="Text Box 36">
              <a:extLst>
                <a:ext uri="{FF2B5EF4-FFF2-40B4-BE49-F238E27FC236}">
                  <a16:creationId xmlns:a16="http://schemas.microsoft.com/office/drawing/2014/main" id="{CC59DD1D-41D5-48EB-A633-D7B0DCE85C0F}"/>
                </a:ext>
              </a:extLst>
            </p:cNvPr>
            <p:cNvSpPr txBox="1">
              <a:spLocks noChangeArrowheads="1"/>
            </p:cNvSpPr>
            <p:nvPr/>
          </p:nvSpPr>
          <p:spPr bwMode="auto">
            <a:xfrm>
              <a:off x="5599113" y="5762624"/>
              <a:ext cx="1332988"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CARGAR EN CUENTA</a:t>
              </a:r>
            </a:p>
          </p:txBody>
        </p:sp>
        <p:sp>
          <p:nvSpPr>
            <p:cNvPr id="79" name="Text Box 37">
              <a:extLst>
                <a:ext uri="{FF2B5EF4-FFF2-40B4-BE49-F238E27FC236}">
                  <a16:creationId xmlns:a16="http://schemas.microsoft.com/office/drawing/2014/main" id="{2240550F-1B4F-49E3-853A-45797AFBD643}"/>
                </a:ext>
              </a:extLst>
            </p:cNvPr>
            <p:cNvSpPr txBox="1">
              <a:spLocks noChangeArrowheads="1"/>
            </p:cNvSpPr>
            <p:nvPr/>
          </p:nvSpPr>
          <p:spPr bwMode="auto">
            <a:xfrm>
              <a:off x="5594350" y="6119813"/>
              <a:ext cx="1425604"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CONTROL DE CALIDAD</a:t>
              </a:r>
            </a:p>
          </p:txBody>
        </p:sp>
        <p:sp>
          <p:nvSpPr>
            <p:cNvPr id="80" name="Text Box 38">
              <a:extLst>
                <a:ext uri="{FF2B5EF4-FFF2-40B4-BE49-F238E27FC236}">
                  <a16:creationId xmlns:a16="http://schemas.microsoft.com/office/drawing/2014/main" id="{07A7016F-AA0D-4985-B0A3-1CB961988355}"/>
                </a:ext>
              </a:extLst>
            </p:cNvPr>
            <p:cNvSpPr txBox="1">
              <a:spLocks noChangeArrowheads="1"/>
            </p:cNvSpPr>
            <p:nvPr/>
          </p:nvSpPr>
          <p:spPr bwMode="auto">
            <a:xfrm>
              <a:off x="7112000" y="5761039"/>
              <a:ext cx="1415313"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ENTREGA SOLICITADA</a:t>
              </a:r>
            </a:p>
          </p:txBody>
        </p:sp>
        <p:sp>
          <p:nvSpPr>
            <p:cNvPr id="81" name="Text Box 39">
              <a:extLst>
                <a:ext uri="{FF2B5EF4-FFF2-40B4-BE49-F238E27FC236}">
                  <a16:creationId xmlns:a16="http://schemas.microsoft.com/office/drawing/2014/main" id="{0791E2B1-276A-4FAE-B423-45F2FA1FE21C}"/>
                </a:ext>
              </a:extLst>
            </p:cNvPr>
            <p:cNvSpPr txBox="1">
              <a:spLocks noChangeArrowheads="1"/>
            </p:cNvSpPr>
            <p:nvPr/>
          </p:nvSpPr>
          <p:spPr bwMode="auto">
            <a:xfrm>
              <a:off x="7251700" y="6119813"/>
              <a:ext cx="1192349" cy="27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800">
                  <a:solidFill>
                    <a:schemeClr val="tx1"/>
                  </a:solidFill>
                  <a:latin typeface="Arial" panose="020B0604020202020204" pitchFamily="34" charset="0"/>
                  <a:cs typeface="Arial" panose="020B0604020202020204" pitchFamily="34" charset="0"/>
                </a:rPr>
                <a:t>ORDEN ANTERIOR</a:t>
              </a:r>
            </a:p>
          </p:txBody>
        </p:sp>
        <p:sp>
          <p:nvSpPr>
            <p:cNvPr id="82" name="Line 40">
              <a:extLst>
                <a:ext uri="{FF2B5EF4-FFF2-40B4-BE49-F238E27FC236}">
                  <a16:creationId xmlns:a16="http://schemas.microsoft.com/office/drawing/2014/main" id="{F4A5F4F7-CA3A-46B4-B69A-BF44BC9471D9}"/>
                </a:ext>
              </a:extLst>
            </p:cNvPr>
            <p:cNvSpPr>
              <a:spLocks noChangeShapeType="1"/>
            </p:cNvSpPr>
            <p:nvPr/>
          </p:nvSpPr>
          <p:spPr bwMode="auto">
            <a:xfrm>
              <a:off x="3459163" y="5761038"/>
              <a:ext cx="51133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83" name="Line 41">
              <a:extLst>
                <a:ext uri="{FF2B5EF4-FFF2-40B4-BE49-F238E27FC236}">
                  <a16:creationId xmlns:a16="http://schemas.microsoft.com/office/drawing/2014/main" id="{3B307CAF-2728-42A4-A582-C27372DE202C}"/>
                </a:ext>
              </a:extLst>
            </p:cNvPr>
            <p:cNvSpPr>
              <a:spLocks noChangeShapeType="1"/>
            </p:cNvSpPr>
            <p:nvPr/>
          </p:nvSpPr>
          <p:spPr bwMode="auto">
            <a:xfrm>
              <a:off x="3459163" y="6119813"/>
              <a:ext cx="51133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84" name="Line 42">
              <a:extLst>
                <a:ext uri="{FF2B5EF4-FFF2-40B4-BE49-F238E27FC236}">
                  <a16:creationId xmlns:a16="http://schemas.microsoft.com/office/drawing/2014/main" id="{40C0C58B-EA74-414F-B659-A42484F653C5}"/>
                </a:ext>
              </a:extLst>
            </p:cNvPr>
            <p:cNvSpPr>
              <a:spLocks noChangeShapeType="1"/>
            </p:cNvSpPr>
            <p:nvPr/>
          </p:nvSpPr>
          <p:spPr bwMode="auto">
            <a:xfrm>
              <a:off x="5548313" y="5761038"/>
              <a:ext cx="0" cy="7191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85" name="Line 43">
              <a:extLst>
                <a:ext uri="{FF2B5EF4-FFF2-40B4-BE49-F238E27FC236}">
                  <a16:creationId xmlns:a16="http://schemas.microsoft.com/office/drawing/2014/main" id="{6F5CDC96-FAD8-4B9A-917D-738BC9217A9D}"/>
                </a:ext>
              </a:extLst>
            </p:cNvPr>
            <p:cNvSpPr>
              <a:spLocks noChangeShapeType="1"/>
            </p:cNvSpPr>
            <p:nvPr/>
          </p:nvSpPr>
          <p:spPr bwMode="auto">
            <a:xfrm>
              <a:off x="6988175" y="5761038"/>
              <a:ext cx="0" cy="7191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86" name="Line 45">
              <a:extLst>
                <a:ext uri="{FF2B5EF4-FFF2-40B4-BE49-F238E27FC236}">
                  <a16:creationId xmlns:a16="http://schemas.microsoft.com/office/drawing/2014/main" id="{9E98C806-BE68-4707-BF9B-0F7F0B626424}"/>
                </a:ext>
              </a:extLst>
            </p:cNvPr>
            <p:cNvSpPr>
              <a:spLocks noChangeShapeType="1"/>
            </p:cNvSpPr>
            <p:nvPr/>
          </p:nvSpPr>
          <p:spPr bwMode="auto">
            <a:xfrm>
              <a:off x="3819525" y="2303463"/>
              <a:ext cx="0" cy="3457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87" name="Line 46">
              <a:extLst>
                <a:ext uri="{FF2B5EF4-FFF2-40B4-BE49-F238E27FC236}">
                  <a16:creationId xmlns:a16="http://schemas.microsoft.com/office/drawing/2014/main" id="{92AA52A2-4331-42BF-88F8-43CB2607D746}"/>
                </a:ext>
              </a:extLst>
            </p:cNvPr>
            <p:cNvSpPr>
              <a:spLocks noChangeShapeType="1"/>
            </p:cNvSpPr>
            <p:nvPr/>
          </p:nvSpPr>
          <p:spPr bwMode="auto">
            <a:xfrm>
              <a:off x="5475288" y="2303463"/>
              <a:ext cx="0" cy="3457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88" name="Line 47">
              <a:extLst>
                <a:ext uri="{FF2B5EF4-FFF2-40B4-BE49-F238E27FC236}">
                  <a16:creationId xmlns:a16="http://schemas.microsoft.com/office/drawing/2014/main" id="{5D672631-0A01-4718-B1B0-347B012D3410}"/>
                </a:ext>
              </a:extLst>
            </p:cNvPr>
            <p:cNvSpPr>
              <a:spLocks noChangeShapeType="1"/>
            </p:cNvSpPr>
            <p:nvPr/>
          </p:nvSpPr>
          <p:spPr bwMode="auto">
            <a:xfrm>
              <a:off x="6340475" y="2303463"/>
              <a:ext cx="0" cy="3457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89" name="Line 48">
              <a:extLst>
                <a:ext uri="{FF2B5EF4-FFF2-40B4-BE49-F238E27FC236}">
                  <a16:creationId xmlns:a16="http://schemas.microsoft.com/office/drawing/2014/main" id="{A79936EC-51FC-44E0-AA37-97D8F98E4B35}"/>
                </a:ext>
              </a:extLst>
            </p:cNvPr>
            <p:cNvSpPr>
              <a:spLocks noChangeShapeType="1"/>
            </p:cNvSpPr>
            <p:nvPr/>
          </p:nvSpPr>
          <p:spPr bwMode="auto">
            <a:xfrm>
              <a:off x="7059613" y="2303463"/>
              <a:ext cx="0" cy="3457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90" name="Line 49">
              <a:extLst>
                <a:ext uri="{FF2B5EF4-FFF2-40B4-BE49-F238E27FC236}">
                  <a16:creationId xmlns:a16="http://schemas.microsoft.com/office/drawing/2014/main" id="{6591A4F5-6B08-4429-B2BB-3F128A65DB46}"/>
                </a:ext>
              </a:extLst>
            </p:cNvPr>
            <p:cNvSpPr>
              <a:spLocks noChangeShapeType="1"/>
            </p:cNvSpPr>
            <p:nvPr/>
          </p:nvSpPr>
          <p:spPr bwMode="auto">
            <a:xfrm>
              <a:off x="7780338" y="2303463"/>
              <a:ext cx="0" cy="3457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latin typeface="Arial" panose="020B0604020202020204" pitchFamily="34" charset="0"/>
                <a:cs typeface="Arial" panose="020B0604020202020204" pitchFamily="34" charset="0"/>
              </a:endParaRPr>
            </a:p>
          </p:txBody>
        </p:sp>
        <p:sp>
          <p:nvSpPr>
            <p:cNvPr id="91" name="Rectangle 50">
              <a:extLst>
                <a:ext uri="{FF2B5EF4-FFF2-40B4-BE49-F238E27FC236}">
                  <a16:creationId xmlns:a16="http://schemas.microsoft.com/office/drawing/2014/main" id="{646A242C-7C9C-4F23-A6BA-98EEABD0D2A2}"/>
                </a:ext>
              </a:extLst>
            </p:cNvPr>
            <p:cNvSpPr>
              <a:spLocks noChangeArrowheads="1"/>
            </p:cNvSpPr>
            <p:nvPr/>
          </p:nvSpPr>
          <p:spPr bwMode="auto">
            <a:xfrm>
              <a:off x="3387725" y="71438"/>
              <a:ext cx="5327650" cy="65976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05864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3 Rectángulo">
            <a:extLst>
              <a:ext uri="{FF2B5EF4-FFF2-40B4-BE49-F238E27FC236}">
                <a16:creationId xmlns:a16="http://schemas.microsoft.com/office/drawing/2014/main" id="{64EB294B-9760-49C6-91B6-2B2BBBAB07E7}"/>
              </a:ext>
            </a:extLst>
          </p:cNvPr>
          <p:cNvSpPr>
            <a:spLocks noChangeArrowheads="1"/>
          </p:cNvSpPr>
          <p:nvPr/>
        </p:nvSpPr>
        <p:spPr bwMode="auto">
          <a:xfrm>
            <a:off x="179388" y="1612627"/>
            <a:ext cx="1728787" cy="2663825"/>
          </a:xfrm>
          <a:prstGeom prst="rect">
            <a:avLst/>
          </a:prstGeom>
          <a:solidFill>
            <a:schemeClr val="bg2">
              <a:lumMod val="50000"/>
            </a:schemeClr>
          </a:solidFill>
          <a:ln w="12700" algn="ctr">
            <a:solidFill>
              <a:schemeClr val="tx1"/>
            </a:solidFill>
            <a:round/>
            <a:headEnd type="none" w="sm" len="sm"/>
            <a:tailEnd type="none" w="sm" len="sm"/>
          </a:ln>
        </p:spPr>
        <p:txBody>
          <a:bodyPr/>
          <a:lstStyle/>
          <a:p>
            <a:pPr algn="ctr">
              <a:defRPr/>
            </a:pPr>
            <a:r>
              <a:rPr lang="es-MX" sz="1800" b="1" u="sng" dirty="0">
                <a:solidFill>
                  <a:schemeClr val="bg1">
                    <a:lumMod val="95000"/>
                  </a:schemeClr>
                </a:solidFill>
                <a:latin typeface="Arial" panose="020B0604020202020204" pitchFamily="34" charset="0"/>
                <a:cs typeface="Arial" panose="020B0604020202020204" pitchFamily="34" charset="0"/>
              </a:rPr>
              <a:t>Usuarios</a:t>
            </a:r>
          </a:p>
          <a:p>
            <a:pPr algn="ctr">
              <a:defRPr/>
            </a:pPr>
            <a:r>
              <a:rPr lang="es-MX" sz="1800" dirty="0">
                <a:solidFill>
                  <a:schemeClr val="bg1">
                    <a:lumMod val="95000"/>
                  </a:schemeClr>
                </a:solidFill>
                <a:latin typeface="Arial" panose="020B0604020202020204" pitchFamily="34" charset="0"/>
                <a:cs typeface="Arial" panose="020B0604020202020204" pitchFamily="34" charset="0"/>
              </a:rPr>
              <a:t>Cualquier  persona de cualquier área de la organización</a:t>
            </a:r>
          </a:p>
          <a:p>
            <a:pPr algn="ctr">
              <a:defRPr/>
            </a:pPr>
            <a:endParaRPr lang="es-MX" sz="1800" dirty="0">
              <a:solidFill>
                <a:schemeClr val="bg1">
                  <a:lumMod val="95000"/>
                </a:schemeClr>
              </a:solidFill>
              <a:latin typeface="Arial" panose="020B0604020202020204" pitchFamily="34" charset="0"/>
              <a:cs typeface="Arial" panose="020B0604020202020204" pitchFamily="34" charset="0"/>
            </a:endParaRPr>
          </a:p>
          <a:p>
            <a:pPr algn="ctr">
              <a:defRPr/>
            </a:pPr>
            <a:r>
              <a:rPr lang="es-MX" sz="1800" dirty="0">
                <a:solidFill>
                  <a:schemeClr val="bg1">
                    <a:lumMod val="95000"/>
                  </a:schemeClr>
                </a:solidFill>
                <a:latin typeface="Arial" panose="020B0604020202020204" pitchFamily="34" charset="0"/>
                <a:cs typeface="Arial" panose="020B0604020202020204" pitchFamily="34" charset="0"/>
              </a:rPr>
              <a:t>Número de Requisición</a:t>
            </a:r>
          </a:p>
        </p:txBody>
      </p:sp>
      <p:sp>
        <p:nvSpPr>
          <p:cNvPr id="16388" name="4 Rectángulo">
            <a:extLst>
              <a:ext uri="{FF2B5EF4-FFF2-40B4-BE49-F238E27FC236}">
                <a16:creationId xmlns:a16="http://schemas.microsoft.com/office/drawing/2014/main" id="{E25EC0DB-7510-44F5-9746-37C9686E21BF}"/>
              </a:ext>
            </a:extLst>
          </p:cNvPr>
          <p:cNvSpPr>
            <a:spLocks noChangeArrowheads="1"/>
          </p:cNvSpPr>
          <p:nvPr/>
        </p:nvSpPr>
        <p:spPr bwMode="auto">
          <a:xfrm>
            <a:off x="3851275" y="1612627"/>
            <a:ext cx="2016125" cy="2663825"/>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800">
                <a:solidFill>
                  <a:schemeClr val="bg1">
                    <a:lumMod val="95000"/>
                  </a:schemeClr>
                </a:solidFill>
                <a:latin typeface="Arial" panose="020B0604020202020204" pitchFamily="34" charset="0"/>
                <a:cs typeface="Arial" panose="020B0604020202020204" pitchFamily="34" charset="0"/>
              </a:rPr>
              <a:t>Registro de la solicitud de compras</a:t>
            </a:r>
          </a:p>
          <a:p>
            <a:pPr algn="ctr">
              <a:defRPr/>
            </a:pPr>
            <a:endParaRPr lang="es-MX" sz="1800">
              <a:solidFill>
                <a:schemeClr val="bg1">
                  <a:lumMod val="95000"/>
                </a:schemeClr>
              </a:solidFill>
              <a:latin typeface="Arial" panose="020B0604020202020204" pitchFamily="34" charset="0"/>
              <a:cs typeface="Arial" panose="020B0604020202020204" pitchFamily="34" charset="0"/>
            </a:endParaRPr>
          </a:p>
          <a:p>
            <a:pPr algn="ctr">
              <a:defRPr/>
            </a:pPr>
            <a:r>
              <a:rPr lang="es-MX" sz="1800">
                <a:solidFill>
                  <a:schemeClr val="bg1">
                    <a:lumMod val="95000"/>
                  </a:schemeClr>
                </a:solidFill>
                <a:latin typeface="Arial" panose="020B0604020202020204" pitchFamily="34" charset="0"/>
                <a:cs typeface="Arial" panose="020B0604020202020204" pitchFamily="34" charset="0"/>
              </a:rPr>
              <a:t>Automática</a:t>
            </a:r>
          </a:p>
          <a:p>
            <a:pPr algn="ctr">
              <a:defRPr/>
            </a:pPr>
            <a:r>
              <a:rPr lang="es-MX" sz="1800">
                <a:solidFill>
                  <a:schemeClr val="bg1">
                    <a:lumMod val="95000"/>
                  </a:schemeClr>
                </a:solidFill>
                <a:latin typeface="Arial" panose="020B0604020202020204" pitchFamily="34" charset="0"/>
                <a:cs typeface="Arial" panose="020B0604020202020204" pitchFamily="34" charset="0"/>
              </a:rPr>
              <a:t>ó</a:t>
            </a:r>
          </a:p>
          <a:p>
            <a:pPr algn="ctr">
              <a:defRPr/>
            </a:pPr>
            <a:r>
              <a:rPr lang="es-MX" sz="1800">
                <a:solidFill>
                  <a:schemeClr val="bg1">
                    <a:lumMod val="95000"/>
                  </a:schemeClr>
                </a:solidFill>
                <a:latin typeface="Arial" panose="020B0604020202020204" pitchFamily="34" charset="0"/>
                <a:cs typeface="Arial" panose="020B0604020202020204" pitchFamily="34" charset="0"/>
              </a:rPr>
              <a:t>Manual</a:t>
            </a:r>
          </a:p>
        </p:txBody>
      </p:sp>
      <p:sp>
        <p:nvSpPr>
          <p:cNvPr id="12293" name="5 CuadroTexto">
            <a:extLst>
              <a:ext uri="{FF2B5EF4-FFF2-40B4-BE49-F238E27FC236}">
                <a16:creationId xmlns:a16="http://schemas.microsoft.com/office/drawing/2014/main" id="{4AA48417-E245-4829-932F-A8589A7A60F6}"/>
              </a:ext>
            </a:extLst>
          </p:cNvPr>
          <p:cNvSpPr txBox="1">
            <a:spLocks noChangeArrowheads="1"/>
          </p:cNvSpPr>
          <p:nvPr/>
        </p:nvSpPr>
        <p:spPr bwMode="auto">
          <a:xfrm>
            <a:off x="3779838" y="1179239"/>
            <a:ext cx="43910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800">
                <a:solidFill>
                  <a:schemeClr val="tx1"/>
                </a:solidFill>
                <a:latin typeface="Arial" panose="020B0604020202020204" pitchFamily="34" charset="0"/>
                <a:cs typeface="Arial" panose="020B0604020202020204" pitchFamily="34" charset="0"/>
              </a:rPr>
              <a:t>Área de Adquisiciones y Abastecimientos</a:t>
            </a:r>
          </a:p>
        </p:txBody>
      </p:sp>
      <p:sp>
        <p:nvSpPr>
          <p:cNvPr id="16390" name="7 Rectángulo">
            <a:extLst>
              <a:ext uri="{FF2B5EF4-FFF2-40B4-BE49-F238E27FC236}">
                <a16:creationId xmlns:a16="http://schemas.microsoft.com/office/drawing/2014/main" id="{83529F15-72AB-4CA7-A75F-C4D641B1810E}"/>
              </a:ext>
            </a:extLst>
          </p:cNvPr>
          <p:cNvSpPr>
            <a:spLocks noChangeArrowheads="1"/>
          </p:cNvSpPr>
          <p:nvPr/>
        </p:nvSpPr>
        <p:spPr bwMode="auto">
          <a:xfrm>
            <a:off x="6516688" y="2692127"/>
            <a:ext cx="2159000" cy="360362"/>
          </a:xfrm>
          <a:prstGeom prst="rect">
            <a:avLst/>
          </a:prstGeom>
          <a:solidFill>
            <a:schemeClr val="accent1"/>
          </a:solidFill>
          <a:ln w="12700" algn="ctr">
            <a:solidFill>
              <a:schemeClr val="tx1"/>
            </a:solidFill>
            <a:round/>
            <a:headEnd type="none" w="sm" len="sm"/>
            <a:tailEnd type="none" w="sm" len="sm"/>
          </a:ln>
        </p:spPr>
        <p:txBody>
          <a:bodyPr/>
          <a:lstStyle/>
          <a:p>
            <a:pPr>
              <a:defRPr/>
            </a:pPr>
            <a:r>
              <a:rPr lang="es-MX" sz="1400">
                <a:solidFill>
                  <a:schemeClr val="bg1">
                    <a:lumMod val="95000"/>
                  </a:schemeClr>
                </a:solidFill>
                <a:latin typeface="Arial" panose="020B0604020202020204" pitchFamily="34" charset="0"/>
                <a:cs typeface="Arial" panose="020B0604020202020204" pitchFamily="34" charset="0"/>
              </a:rPr>
              <a:t>Ejecutivo de compras</a:t>
            </a:r>
          </a:p>
        </p:txBody>
      </p:sp>
      <p:sp>
        <p:nvSpPr>
          <p:cNvPr id="16391" name="9 Rectángulo">
            <a:extLst>
              <a:ext uri="{FF2B5EF4-FFF2-40B4-BE49-F238E27FC236}">
                <a16:creationId xmlns:a16="http://schemas.microsoft.com/office/drawing/2014/main" id="{22F821EC-FC42-4B54-AB17-C4E43451C5E2}"/>
              </a:ext>
            </a:extLst>
          </p:cNvPr>
          <p:cNvSpPr>
            <a:spLocks noChangeArrowheads="1"/>
          </p:cNvSpPr>
          <p:nvPr/>
        </p:nvSpPr>
        <p:spPr bwMode="auto">
          <a:xfrm>
            <a:off x="6516688" y="1612627"/>
            <a:ext cx="2159000" cy="358775"/>
          </a:xfrm>
          <a:prstGeom prst="rect">
            <a:avLst/>
          </a:prstGeom>
          <a:solidFill>
            <a:schemeClr val="accent1"/>
          </a:solidFill>
          <a:ln w="12700" algn="ctr">
            <a:solidFill>
              <a:schemeClr val="tx1"/>
            </a:solidFill>
            <a:round/>
            <a:headEnd type="none" w="sm" len="sm"/>
            <a:tailEnd type="none" w="sm" len="sm"/>
          </a:ln>
        </p:spPr>
        <p:txBody>
          <a:bodyPr/>
          <a:lstStyle/>
          <a:p>
            <a:pPr>
              <a:defRPr/>
            </a:pPr>
            <a:r>
              <a:rPr lang="es-MX" sz="1400">
                <a:solidFill>
                  <a:schemeClr val="bg1">
                    <a:lumMod val="95000"/>
                  </a:schemeClr>
                </a:solidFill>
                <a:latin typeface="Arial" panose="020B0604020202020204" pitchFamily="34" charset="0"/>
                <a:cs typeface="Arial" panose="020B0604020202020204" pitchFamily="34" charset="0"/>
              </a:rPr>
              <a:t>Ejecutivo de compras</a:t>
            </a:r>
          </a:p>
        </p:txBody>
      </p:sp>
      <p:sp>
        <p:nvSpPr>
          <p:cNvPr id="16392" name="10 Rectángulo">
            <a:extLst>
              <a:ext uri="{FF2B5EF4-FFF2-40B4-BE49-F238E27FC236}">
                <a16:creationId xmlns:a16="http://schemas.microsoft.com/office/drawing/2014/main" id="{B59CFE0B-7440-41F8-A59F-44DB3E89273D}"/>
              </a:ext>
            </a:extLst>
          </p:cNvPr>
          <p:cNvSpPr>
            <a:spLocks noChangeArrowheads="1"/>
          </p:cNvSpPr>
          <p:nvPr/>
        </p:nvSpPr>
        <p:spPr bwMode="auto">
          <a:xfrm>
            <a:off x="6516688" y="3844652"/>
            <a:ext cx="2159000" cy="358775"/>
          </a:xfrm>
          <a:prstGeom prst="rect">
            <a:avLst/>
          </a:prstGeom>
          <a:solidFill>
            <a:schemeClr val="accent1"/>
          </a:solidFill>
          <a:ln w="12700" algn="ctr">
            <a:solidFill>
              <a:schemeClr val="tx1"/>
            </a:solidFill>
            <a:round/>
            <a:headEnd type="none" w="sm" len="sm"/>
            <a:tailEnd type="none" w="sm" len="sm"/>
          </a:ln>
        </p:spPr>
        <p:txBody>
          <a:bodyPr/>
          <a:lstStyle/>
          <a:p>
            <a:pPr>
              <a:defRPr/>
            </a:pPr>
            <a:r>
              <a:rPr lang="es-MX" sz="1400">
                <a:solidFill>
                  <a:schemeClr val="bg1">
                    <a:lumMod val="95000"/>
                  </a:schemeClr>
                </a:solidFill>
                <a:latin typeface="Arial" panose="020B0604020202020204" pitchFamily="34" charset="0"/>
                <a:cs typeface="Arial" panose="020B0604020202020204" pitchFamily="34" charset="0"/>
              </a:rPr>
              <a:t>Ejecutivo de compras</a:t>
            </a:r>
          </a:p>
        </p:txBody>
      </p:sp>
      <p:sp>
        <p:nvSpPr>
          <p:cNvPr id="16393" name="11 Flecha derecha">
            <a:extLst>
              <a:ext uri="{FF2B5EF4-FFF2-40B4-BE49-F238E27FC236}">
                <a16:creationId xmlns:a16="http://schemas.microsoft.com/office/drawing/2014/main" id="{7A7FF517-6888-4702-B915-4CD16F5F7FDD}"/>
              </a:ext>
            </a:extLst>
          </p:cNvPr>
          <p:cNvSpPr>
            <a:spLocks noChangeArrowheads="1"/>
          </p:cNvSpPr>
          <p:nvPr/>
        </p:nvSpPr>
        <p:spPr bwMode="auto">
          <a:xfrm>
            <a:off x="2051050" y="2476227"/>
            <a:ext cx="1728788" cy="1008062"/>
          </a:xfrm>
          <a:prstGeom prst="rightArrow">
            <a:avLst>
              <a:gd name="adj1" fmla="val 50000"/>
              <a:gd name="adj2" fmla="val 50020"/>
            </a:avLst>
          </a:prstGeom>
          <a:solidFill>
            <a:schemeClr val="accent2"/>
          </a:solidFill>
          <a:ln w="12700" algn="ctr">
            <a:solidFill>
              <a:schemeClr val="tx1"/>
            </a:solidFill>
            <a:round/>
            <a:headEnd type="none" w="sm" len="sm"/>
            <a:tailEnd type="none" w="sm" len="sm"/>
          </a:ln>
        </p:spPr>
        <p:txBody>
          <a:bodyPr/>
          <a:lstStyle/>
          <a:p>
            <a:pPr>
              <a:defRPr/>
            </a:pPr>
            <a:r>
              <a:rPr lang="es-MX" sz="1600" dirty="0">
                <a:solidFill>
                  <a:schemeClr val="bg1">
                    <a:lumMod val="95000"/>
                  </a:schemeClr>
                </a:solidFill>
                <a:latin typeface="Arial" panose="020B0604020202020204" pitchFamily="34" charset="0"/>
                <a:cs typeface="Arial" panose="020B0604020202020204" pitchFamily="34" charset="0"/>
              </a:rPr>
              <a:t>Autorización</a:t>
            </a:r>
          </a:p>
        </p:txBody>
      </p:sp>
      <p:sp>
        <p:nvSpPr>
          <p:cNvPr id="12298" name="12 CuadroTexto">
            <a:extLst>
              <a:ext uri="{FF2B5EF4-FFF2-40B4-BE49-F238E27FC236}">
                <a16:creationId xmlns:a16="http://schemas.microsoft.com/office/drawing/2014/main" id="{9E6F5D4B-C3AD-473C-BEC0-C5D9D639C09E}"/>
              </a:ext>
            </a:extLst>
          </p:cNvPr>
          <p:cNvSpPr txBox="1">
            <a:spLocks noChangeArrowheads="1"/>
          </p:cNvSpPr>
          <p:nvPr/>
        </p:nvSpPr>
        <p:spPr bwMode="auto">
          <a:xfrm>
            <a:off x="2305637" y="3628752"/>
            <a:ext cx="83067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latin typeface="Arial" panose="020B0604020202020204" pitchFamily="34" charset="0"/>
                <a:cs typeface="Arial" panose="020B0604020202020204" pitchFamily="34" charset="0"/>
              </a:rPr>
              <a:t>Jefe</a:t>
            </a:r>
          </a:p>
          <a:p>
            <a:pPr algn="ctr"/>
            <a:endParaRPr lang="es-MX" altLang="es-MX" sz="1400">
              <a:solidFill>
                <a:schemeClr val="tx1"/>
              </a:solidFill>
              <a:latin typeface="Arial" panose="020B0604020202020204" pitchFamily="34" charset="0"/>
              <a:cs typeface="Arial" panose="020B0604020202020204" pitchFamily="34" charset="0"/>
            </a:endParaRPr>
          </a:p>
          <a:p>
            <a:pPr algn="ctr"/>
            <a:r>
              <a:rPr lang="es-MX" altLang="es-MX" sz="1400">
                <a:solidFill>
                  <a:schemeClr val="tx1"/>
                </a:solidFill>
                <a:latin typeface="Arial" panose="020B0604020202020204" pitchFamily="34" charset="0"/>
                <a:cs typeface="Arial" panose="020B0604020202020204" pitchFamily="34" charset="0"/>
              </a:rPr>
              <a:t>Gerente</a:t>
            </a:r>
          </a:p>
          <a:p>
            <a:pPr algn="ctr"/>
            <a:endParaRPr lang="es-MX" altLang="es-MX" sz="1400">
              <a:solidFill>
                <a:schemeClr val="tx1"/>
              </a:solidFill>
              <a:latin typeface="Arial" panose="020B0604020202020204" pitchFamily="34" charset="0"/>
              <a:cs typeface="Arial" panose="020B0604020202020204" pitchFamily="34" charset="0"/>
            </a:endParaRPr>
          </a:p>
          <a:p>
            <a:pPr algn="ctr"/>
            <a:r>
              <a:rPr lang="es-MX" altLang="es-MX" sz="1400">
                <a:solidFill>
                  <a:schemeClr val="tx1"/>
                </a:solidFill>
                <a:latin typeface="Arial" panose="020B0604020202020204" pitchFamily="34" charset="0"/>
                <a:cs typeface="Arial" panose="020B0604020202020204" pitchFamily="34" charset="0"/>
              </a:rPr>
              <a:t>Director</a:t>
            </a:r>
          </a:p>
        </p:txBody>
      </p:sp>
      <p:cxnSp>
        <p:nvCxnSpPr>
          <p:cNvPr id="12299" name="14 Conector angular">
            <a:extLst>
              <a:ext uri="{FF2B5EF4-FFF2-40B4-BE49-F238E27FC236}">
                <a16:creationId xmlns:a16="http://schemas.microsoft.com/office/drawing/2014/main" id="{918C921C-1204-41FF-85C0-4A0F57FFF50B}"/>
              </a:ext>
            </a:extLst>
          </p:cNvPr>
          <p:cNvCxnSpPr>
            <a:cxnSpLocks noChangeShapeType="1"/>
            <a:stCxn id="16388" idx="3"/>
            <a:endCxn id="16391" idx="1"/>
          </p:cNvCxnSpPr>
          <p:nvPr/>
        </p:nvCxnSpPr>
        <p:spPr bwMode="auto">
          <a:xfrm flipV="1">
            <a:off x="5867400" y="1792014"/>
            <a:ext cx="649288" cy="1152525"/>
          </a:xfrm>
          <a:prstGeom prst="bentConnector3">
            <a:avLst>
              <a:gd name="adj1" fmla="val 50000"/>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2300" name="16 Conector angular">
            <a:extLst>
              <a:ext uri="{FF2B5EF4-FFF2-40B4-BE49-F238E27FC236}">
                <a16:creationId xmlns:a16="http://schemas.microsoft.com/office/drawing/2014/main" id="{4C79CE41-A599-4957-A5DC-B21F49EA0D5C}"/>
              </a:ext>
            </a:extLst>
          </p:cNvPr>
          <p:cNvCxnSpPr>
            <a:cxnSpLocks noChangeShapeType="1"/>
            <a:stCxn id="16388" idx="3"/>
            <a:endCxn id="16390" idx="1"/>
          </p:cNvCxnSpPr>
          <p:nvPr/>
        </p:nvCxnSpPr>
        <p:spPr bwMode="auto">
          <a:xfrm flipV="1">
            <a:off x="5867400" y="2871514"/>
            <a:ext cx="649288" cy="73025"/>
          </a:xfrm>
          <a:prstGeom prst="bentConnector3">
            <a:avLst>
              <a:gd name="adj1" fmla="val 50000"/>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12301" name="18 Conector angular">
            <a:extLst>
              <a:ext uri="{FF2B5EF4-FFF2-40B4-BE49-F238E27FC236}">
                <a16:creationId xmlns:a16="http://schemas.microsoft.com/office/drawing/2014/main" id="{86F6B60B-337F-437C-88C2-6C8F2A53EF97}"/>
              </a:ext>
            </a:extLst>
          </p:cNvPr>
          <p:cNvCxnSpPr>
            <a:cxnSpLocks noChangeShapeType="1"/>
            <a:stCxn id="16388" idx="3"/>
            <a:endCxn id="16392" idx="1"/>
          </p:cNvCxnSpPr>
          <p:nvPr/>
        </p:nvCxnSpPr>
        <p:spPr bwMode="auto">
          <a:xfrm>
            <a:off x="5867400" y="2944539"/>
            <a:ext cx="649288" cy="1079500"/>
          </a:xfrm>
          <a:prstGeom prst="bentConnector3">
            <a:avLst>
              <a:gd name="adj1" fmla="val 50000"/>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12302" name="19 CuadroTexto">
            <a:extLst>
              <a:ext uri="{FF2B5EF4-FFF2-40B4-BE49-F238E27FC236}">
                <a16:creationId xmlns:a16="http://schemas.microsoft.com/office/drawing/2014/main" id="{5FF0B30E-54B8-4DE0-B315-91228B9B3040}"/>
              </a:ext>
            </a:extLst>
          </p:cNvPr>
          <p:cNvSpPr txBox="1">
            <a:spLocks noChangeArrowheads="1"/>
          </p:cNvSpPr>
          <p:nvPr/>
        </p:nvSpPr>
        <p:spPr bwMode="auto">
          <a:xfrm>
            <a:off x="153469" y="4535249"/>
            <a:ext cx="8267776"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dirty="0">
                <a:solidFill>
                  <a:schemeClr val="tx1"/>
                </a:solidFill>
                <a:latin typeface="Arial" panose="020B0604020202020204" pitchFamily="34" charset="0"/>
                <a:cs typeface="Arial" panose="020B0604020202020204" pitchFamily="34" charset="0"/>
              </a:rPr>
              <a:t>Políticas:</a:t>
            </a:r>
          </a:p>
          <a:p>
            <a:endParaRPr lang="es-MX" altLang="es-MX" sz="1600" dirty="0">
              <a:solidFill>
                <a:schemeClr val="tx1"/>
              </a:solidFill>
              <a:latin typeface="Arial" panose="020B0604020202020204" pitchFamily="34" charset="0"/>
              <a:cs typeface="Arial" panose="020B0604020202020204" pitchFamily="34" charset="0"/>
            </a:endParaRPr>
          </a:p>
          <a:p>
            <a:r>
              <a:rPr lang="es-MX" altLang="es-MX" sz="1600" dirty="0">
                <a:solidFill>
                  <a:schemeClr val="tx1"/>
                </a:solidFill>
                <a:latin typeface="Arial" panose="020B0604020202020204" pitchFamily="34" charset="0"/>
                <a:cs typeface="Arial" panose="020B0604020202020204" pitchFamily="34" charset="0"/>
              </a:rPr>
              <a:t>   1.- Cualquier cosa que se compre para uso de la empresa ú organización deberá</a:t>
            </a:r>
          </a:p>
          <a:p>
            <a:r>
              <a:rPr lang="es-MX" altLang="es-MX" sz="1600" dirty="0">
                <a:solidFill>
                  <a:schemeClr val="tx1"/>
                </a:solidFill>
                <a:latin typeface="Arial" panose="020B0604020202020204" pitchFamily="34" charset="0"/>
                <a:cs typeface="Arial" panose="020B0604020202020204" pitchFamily="34" charset="0"/>
              </a:rPr>
              <a:t>         adquirirse a través del área de Compras ó Adquisiciones y Abastecimiento.</a:t>
            </a:r>
          </a:p>
          <a:p>
            <a:endParaRPr lang="es-MX" altLang="es-MX" sz="1600" dirty="0">
              <a:solidFill>
                <a:schemeClr val="tx1"/>
              </a:solidFill>
              <a:latin typeface="Arial" panose="020B0604020202020204" pitchFamily="34" charset="0"/>
              <a:cs typeface="Arial" panose="020B0604020202020204" pitchFamily="34" charset="0"/>
            </a:endParaRPr>
          </a:p>
          <a:p>
            <a:r>
              <a:rPr lang="es-MX" altLang="es-MX" sz="1600" dirty="0">
                <a:solidFill>
                  <a:schemeClr val="tx1"/>
                </a:solidFill>
                <a:latin typeface="Arial" panose="020B0604020202020204" pitchFamily="34" charset="0"/>
                <a:cs typeface="Arial" panose="020B0604020202020204" pitchFamily="34" charset="0"/>
              </a:rPr>
              <a:t>   2.- Toda requisición ó solicitud de compra debe de estar debidamente autorizada por el</a:t>
            </a:r>
          </a:p>
          <a:p>
            <a:r>
              <a:rPr lang="es-MX" altLang="es-MX" sz="1600" dirty="0">
                <a:solidFill>
                  <a:schemeClr val="tx1"/>
                </a:solidFill>
                <a:latin typeface="Arial" panose="020B0604020202020204" pitchFamily="34" charset="0"/>
                <a:cs typeface="Arial" panose="020B0604020202020204" pitchFamily="34" charset="0"/>
              </a:rPr>
              <a:t>         ó los responsables de las áreas solicitantes</a:t>
            </a:r>
          </a:p>
          <a:p>
            <a:endParaRPr lang="es-MX" altLang="es-MX" sz="1600" dirty="0">
              <a:solidFill>
                <a:schemeClr val="tx1"/>
              </a:solidFill>
              <a:latin typeface="Arial" panose="020B0604020202020204" pitchFamily="34" charset="0"/>
              <a:cs typeface="Arial" panose="020B0604020202020204" pitchFamily="34" charset="0"/>
            </a:endParaRPr>
          </a:p>
        </p:txBody>
      </p:sp>
      <p:grpSp>
        <p:nvGrpSpPr>
          <p:cNvPr id="19" name="Group 18">
            <a:extLst>
              <a:ext uri="{FF2B5EF4-FFF2-40B4-BE49-F238E27FC236}">
                <a16:creationId xmlns:a16="http://schemas.microsoft.com/office/drawing/2014/main" id="{3E40B1A9-D894-46EE-BFC3-A236B6B0E8EB}"/>
              </a:ext>
            </a:extLst>
          </p:cNvPr>
          <p:cNvGrpSpPr/>
          <p:nvPr/>
        </p:nvGrpSpPr>
        <p:grpSpPr>
          <a:xfrm>
            <a:off x="0" y="-15304"/>
            <a:ext cx="9144000" cy="6900688"/>
            <a:chOff x="0" y="-15304"/>
            <a:chExt cx="9144000" cy="6900688"/>
          </a:xfrm>
        </p:grpSpPr>
        <p:pic>
          <p:nvPicPr>
            <p:cNvPr id="20" name="Picture 19">
              <a:extLst>
                <a:ext uri="{FF2B5EF4-FFF2-40B4-BE49-F238E27FC236}">
                  <a16:creationId xmlns:a16="http://schemas.microsoft.com/office/drawing/2014/main" id="{B4D395DC-DF24-4AD2-A9EF-23F952EAE512}"/>
                </a:ext>
              </a:extLst>
            </p:cNvPr>
            <p:cNvPicPr>
              <a:picLocks noChangeAspect="1"/>
            </p:cNvPicPr>
            <p:nvPr/>
          </p:nvPicPr>
          <p:blipFill>
            <a:blip r:embed="rId2"/>
            <a:stretch>
              <a:fillRect/>
            </a:stretch>
          </p:blipFill>
          <p:spPr>
            <a:xfrm>
              <a:off x="0" y="-15304"/>
              <a:ext cx="9144000" cy="1028700"/>
            </a:xfrm>
            <a:prstGeom prst="rect">
              <a:avLst/>
            </a:prstGeom>
          </p:spPr>
        </p:pic>
        <p:pic>
          <p:nvPicPr>
            <p:cNvPr id="21" name="Picture 20">
              <a:extLst>
                <a:ext uri="{FF2B5EF4-FFF2-40B4-BE49-F238E27FC236}">
                  <a16:creationId xmlns:a16="http://schemas.microsoft.com/office/drawing/2014/main" id="{2CFEB527-AD9E-42CB-AF90-78723213AA09}"/>
                </a:ext>
              </a:extLst>
            </p:cNvPr>
            <p:cNvPicPr>
              <a:picLocks noChangeAspect="1"/>
            </p:cNvPicPr>
            <p:nvPr/>
          </p:nvPicPr>
          <p:blipFill>
            <a:blip r:embed="rId3"/>
            <a:stretch>
              <a:fillRect/>
            </a:stretch>
          </p:blipFill>
          <p:spPr>
            <a:xfrm>
              <a:off x="0" y="6641479"/>
              <a:ext cx="9144000" cy="243905"/>
            </a:xfrm>
            <a:prstGeom prst="rect">
              <a:avLst/>
            </a:prstGeom>
          </p:spPr>
        </p:pic>
        <p:pic>
          <p:nvPicPr>
            <p:cNvPr id="22" name="Imagen 10" descr="potroUAEM.png">
              <a:extLst>
                <a:ext uri="{FF2B5EF4-FFF2-40B4-BE49-F238E27FC236}">
                  <a16:creationId xmlns:a16="http://schemas.microsoft.com/office/drawing/2014/main" id="{EF91A488-706B-48F2-A18D-E1EA0B2FE8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2290" name="1 Título">
            <a:extLst>
              <a:ext uri="{FF2B5EF4-FFF2-40B4-BE49-F238E27FC236}">
                <a16:creationId xmlns:a16="http://schemas.microsoft.com/office/drawing/2014/main" id="{C456C138-E478-4D75-8DA8-42E6511277CA}"/>
              </a:ext>
            </a:extLst>
          </p:cNvPr>
          <p:cNvSpPr>
            <a:spLocks noGrp="1"/>
          </p:cNvSpPr>
          <p:nvPr>
            <p:ph type="title"/>
          </p:nvPr>
        </p:nvSpPr>
        <p:spPr>
          <a:xfrm>
            <a:off x="755576" y="166778"/>
            <a:ext cx="7162800" cy="569913"/>
          </a:xfrm>
        </p:spPr>
        <p:txBody>
          <a:bodyPr>
            <a:normAutofit fontScale="90000"/>
          </a:bodyPr>
          <a:lstStyle/>
          <a:p>
            <a:pPr eaLnBrk="1" hangingPunct="1"/>
            <a:r>
              <a:rPr lang="es-MX" altLang="es-MX" sz="3200" dirty="0">
                <a:solidFill>
                  <a:schemeClr val="bg1"/>
                </a:solidFill>
                <a:latin typeface="Arial" panose="020B0604020202020204" pitchFamily="34" charset="0"/>
                <a:cs typeface="Arial" panose="020B0604020202020204" pitchFamily="34" charset="0"/>
              </a:rPr>
              <a:t>4.1. Recepción de Requisiciones</a:t>
            </a:r>
          </a:p>
        </p:txBody>
      </p:sp>
    </p:spTree>
    <p:extLst>
      <p:ext uri="{BB962C8B-B14F-4D97-AF65-F5344CB8AC3E}">
        <p14:creationId xmlns:p14="http://schemas.microsoft.com/office/powerpoint/2010/main" val="1724126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67544" y="1910842"/>
            <a:ext cx="3096343" cy="584775"/>
          </a:xfrm>
          <a:prstGeom prst="rect">
            <a:avLst/>
          </a:prstGeom>
          <a:noFill/>
          <a:ln>
            <a:solidFill>
              <a:srgbClr val="2B3616"/>
            </a:solidFill>
          </a:ln>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rPr>
              <a:t>Requisiciones.</a:t>
            </a:r>
            <a:endParaRPr lang="es-ES" sz="3200" b="1" cap="none" spc="0"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ACTIVIDAD DE TRABAJO</a:t>
            </a:r>
          </a:p>
          <a:p>
            <a:pPr algn="ctr"/>
            <a:r>
              <a:rPr lang="es-MX" sz="2400" dirty="0">
                <a:solidFill>
                  <a:schemeClr val="tx1"/>
                </a:solidFill>
                <a:latin typeface="Arial" panose="020B0604020202020204" pitchFamily="34" charset="0"/>
                <a:cs typeface="Arial" panose="020B0604020202020204" pitchFamily="34" charset="0"/>
              </a:rPr>
              <a:t>El alumno deberá llenar un formato de requisición debidamente lleno de un ejemplo de una empresa dedicada al ramo de la producción.</a:t>
            </a:r>
            <a:endParaRPr lang="es-MX" sz="24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endParaRPr lang="es-MX" dirty="0">
              <a:solidFill>
                <a:schemeClr val="tx1"/>
              </a:solidFill>
              <a:latin typeface="Arial" panose="020B0604020202020204" pitchFamily="34" charset="0"/>
              <a:cs typeface="Arial" panose="020B0604020202020204" pitchFamily="34" charset="0"/>
            </a:endParaRPr>
          </a:p>
        </p:txBody>
      </p:sp>
      <p:pic>
        <p:nvPicPr>
          <p:cNvPr id="8194"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08920"/>
            <a:ext cx="3305175" cy="329565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B458359A-410B-44B6-B4F0-53AF6EEB991B}"/>
              </a:ext>
            </a:extLst>
          </p:cNvPr>
          <p:cNvGrpSpPr/>
          <p:nvPr/>
        </p:nvGrpSpPr>
        <p:grpSpPr>
          <a:xfrm>
            <a:off x="0" y="-15304"/>
            <a:ext cx="9144000" cy="6900688"/>
            <a:chOff x="0" y="-15304"/>
            <a:chExt cx="9144000" cy="6900688"/>
          </a:xfrm>
        </p:grpSpPr>
        <p:grpSp>
          <p:nvGrpSpPr>
            <p:cNvPr id="12" name="Group 11">
              <a:extLst>
                <a:ext uri="{FF2B5EF4-FFF2-40B4-BE49-F238E27FC236}">
                  <a16:creationId xmlns:a16="http://schemas.microsoft.com/office/drawing/2014/main" id="{DA4CAAFF-D5E2-4626-B0D1-7AA1CEA9DEB1}"/>
                </a:ext>
              </a:extLst>
            </p:cNvPr>
            <p:cNvGrpSpPr/>
            <p:nvPr/>
          </p:nvGrpSpPr>
          <p:grpSpPr>
            <a:xfrm>
              <a:off x="0" y="-15304"/>
              <a:ext cx="9144000" cy="6900688"/>
              <a:chOff x="0" y="-15304"/>
              <a:chExt cx="9144000" cy="6900688"/>
            </a:xfrm>
          </p:grpSpPr>
          <p:pic>
            <p:nvPicPr>
              <p:cNvPr id="14" name="Picture 13">
                <a:extLst>
                  <a:ext uri="{FF2B5EF4-FFF2-40B4-BE49-F238E27FC236}">
                    <a16:creationId xmlns:a16="http://schemas.microsoft.com/office/drawing/2014/main" id="{28D6274F-7749-4478-8E4D-586A5D5F31F6}"/>
                  </a:ext>
                </a:extLst>
              </p:cNvPr>
              <p:cNvPicPr>
                <a:picLocks noChangeAspect="1"/>
              </p:cNvPicPr>
              <p:nvPr/>
            </p:nvPicPr>
            <p:blipFill>
              <a:blip r:embed="rId3"/>
              <a:stretch>
                <a:fillRect/>
              </a:stretch>
            </p:blipFill>
            <p:spPr>
              <a:xfrm>
                <a:off x="0" y="-15304"/>
                <a:ext cx="9144000" cy="1028700"/>
              </a:xfrm>
              <a:prstGeom prst="rect">
                <a:avLst/>
              </a:prstGeom>
            </p:spPr>
          </p:pic>
          <p:pic>
            <p:nvPicPr>
              <p:cNvPr id="15" name="Picture 14">
                <a:extLst>
                  <a:ext uri="{FF2B5EF4-FFF2-40B4-BE49-F238E27FC236}">
                    <a16:creationId xmlns:a16="http://schemas.microsoft.com/office/drawing/2014/main" id="{A3BA6C8D-0C2C-4016-90BE-A3DC1CA95DBA}"/>
                  </a:ext>
                </a:extLst>
              </p:cNvPr>
              <p:cNvPicPr>
                <a:picLocks noChangeAspect="1"/>
              </p:cNvPicPr>
              <p:nvPr/>
            </p:nvPicPr>
            <p:blipFill>
              <a:blip r:embed="rId4"/>
              <a:stretch>
                <a:fillRect/>
              </a:stretch>
            </p:blipFill>
            <p:spPr>
              <a:xfrm>
                <a:off x="0" y="6641479"/>
                <a:ext cx="9144000" cy="243905"/>
              </a:xfrm>
              <a:prstGeom prst="rect">
                <a:avLst/>
              </a:prstGeom>
            </p:spPr>
          </p:pic>
          <p:pic>
            <p:nvPicPr>
              <p:cNvPr id="16" name="Imagen 10" descr="potroUAEM.png">
                <a:extLst>
                  <a:ext uri="{FF2B5EF4-FFF2-40B4-BE49-F238E27FC236}">
                    <a16:creationId xmlns:a16="http://schemas.microsoft.com/office/drawing/2014/main" id="{3F8D1D9A-B8D7-4898-9AE1-3C1E06B05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3" name="TextBox 12">
              <a:extLst>
                <a:ext uri="{FF2B5EF4-FFF2-40B4-BE49-F238E27FC236}">
                  <a16:creationId xmlns:a16="http://schemas.microsoft.com/office/drawing/2014/main" id="{B82655C2-CBC2-4E0C-AE62-8267DA429744}"/>
                </a:ext>
              </a:extLst>
            </p:cNvPr>
            <p:cNvSpPr txBox="1"/>
            <p:nvPr/>
          </p:nvSpPr>
          <p:spPr>
            <a:xfrm>
              <a:off x="843254" y="92207"/>
              <a:ext cx="7457491" cy="707886"/>
            </a:xfrm>
            <a:prstGeom prst="rect">
              <a:avLst/>
            </a:prstGeom>
            <a:noFill/>
          </p:spPr>
          <p:txBody>
            <a:bodyPr wrap="none" rtlCol="0">
              <a:spAutoFit/>
            </a:bodyPr>
            <a:lstStyle/>
            <a:p>
              <a:r>
                <a:rPr lang="es-MX" sz="4000" dirty="0">
                  <a:solidFill>
                    <a:schemeClr val="bg1"/>
                  </a:solidFill>
                  <a:latin typeface="Arial" panose="020B0604020202020204" pitchFamily="34" charset="0"/>
                  <a:cs typeface="Arial" panose="020B0604020202020204" pitchFamily="34" charset="0"/>
                </a:rPr>
                <a:t>4.1. Recepción de requisiciones</a:t>
              </a:r>
            </a:p>
          </p:txBody>
        </p:sp>
      </p:grpSp>
    </p:spTree>
    <p:extLst>
      <p:ext uri="{BB962C8B-B14F-4D97-AF65-F5344CB8AC3E}">
        <p14:creationId xmlns:p14="http://schemas.microsoft.com/office/powerpoint/2010/main" val="3597915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3 Rectángulo">
            <a:extLst>
              <a:ext uri="{FF2B5EF4-FFF2-40B4-BE49-F238E27FC236}">
                <a16:creationId xmlns:a16="http://schemas.microsoft.com/office/drawing/2014/main" id="{76EE32EB-9F4C-40D3-A23D-F29CC87B7228}"/>
              </a:ext>
            </a:extLst>
          </p:cNvPr>
          <p:cNvSpPr>
            <a:spLocks noChangeArrowheads="1"/>
          </p:cNvSpPr>
          <p:nvPr/>
        </p:nvSpPr>
        <p:spPr bwMode="auto">
          <a:xfrm>
            <a:off x="71438" y="1214438"/>
            <a:ext cx="142875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400">
                <a:solidFill>
                  <a:schemeClr val="bg1">
                    <a:lumMod val="95000"/>
                  </a:schemeClr>
                </a:solidFill>
              </a:rPr>
              <a:t>Recepción de Requisiciones</a:t>
            </a:r>
          </a:p>
        </p:txBody>
      </p:sp>
      <p:sp>
        <p:nvSpPr>
          <p:cNvPr id="32772" name="4 Rectángulo">
            <a:extLst>
              <a:ext uri="{FF2B5EF4-FFF2-40B4-BE49-F238E27FC236}">
                <a16:creationId xmlns:a16="http://schemas.microsoft.com/office/drawing/2014/main" id="{6768ED05-F71D-47B4-9C91-8E1DC8E46E70}"/>
              </a:ext>
            </a:extLst>
          </p:cNvPr>
          <p:cNvSpPr>
            <a:spLocks noChangeArrowheads="1"/>
          </p:cNvSpPr>
          <p:nvPr/>
        </p:nvSpPr>
        <p:spPr bwMode="auto">
          <a:xfrm>
            <a:off x="2000250"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Localización de Proveedores</a:t>
            </a:r>
          </a:p>
        </p:txBody>
      </p:sp>
      <p:sp>
        <p:nvSpPr>
          <p:cNvPr id="32773" name="5 Rectángulo">
            <a:extLst>
              <a:ext uri="{FF2B5EF4-FFF2-40B4-BE49-F238E27FC236}">
                <a16:creationId xmlns:a16="http://schemas.microsoft.com/office/drawing/2014/main" id="{AA652220-89BF-452E-8D59-CB8D3724EE5F}"/>
              </a:ext>
            </a:extLst>
          </p:cNvPr>
          <p:cNvSpPr>
            <a:spLocks noChangeArrowheads="1"/>
          </p:cNvSpPr>
          <p:nvPr/>
        </p:nvSpPr>
        <p:spPr bwMode="auto">
          <a:xfrm>
            <a:off x="4643438" y="1214438"/>
            <a:ext cx="1857375"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Solicitud de cotizaciones</a:t>
            </a:r>
          </a:p>
        </p:txBody>
      </p:sp>
      <p:sp>
        <p:nvSpPr>
          <p:cNvPr id="32774" name="6 Rectángulo">
            <a:extLst>
              <a:ext uri="{FF2B5EF4-FFF2-40B4-BE49-F238E27FC236}">
                <a16:creationId xmlns:a16="http://schemas.microsoft.com/office/drawing/2014/main" id="{09EEAE21-494C-4ABF-993F-3214EF1B520A}"/>
              </a:ext>
            </a:extLst>
          </p:cNvPr>
          <p:cNvSpPr>
            <a:spLocks noChangeArrowheads="1"/>
          </p:cNvSpPr>
          <p:nvPr/>
        </p:nvSpPr>
        <p:spPr bwMode="auto">
          <a:xfrm>
            <a:off x="7000875"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Recepción de cotizaciones</a:t>
            </a:r>
          </a:p>
        </p:txBody>
      </p:sp>
      <p:sp>
        <p:nvSpPr>
          <p:cNvPr id="32775" name="7 Rectángulo">
            <a:extLst>
              <a:ext uri="{FF2B5EF4-FFF2-40B4-BE49-F238E27FC236}">
                <a16:creationId xmlns:a16="http://schemas.microsoft.com/office/drawing/2014/main" id="{763F152C-9997-4E06-AE97-719F4FCD661B}"/>
              </a:ext>
            </a:extLst>
          </p:cNvPr>
          <p:cNvSpPr>
            <a:spLocks noChangeArrowheads="1"/>
          </p:cNvSpPr>
          <p:nvPr/>
        </p:nvSpPr>
        <p:spPr bwMode="auto">
          <a:xfrm>
            <a:off x="6858000" y="214312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cuadro comparativo</a:t>
            </a:r>
          </a:p>
        </p:txBody>
      </p:sp>
      <p:sp>
        <p:nvSpPr>
          <p:cNvPr id="28680" name="8 Rectángulo">
            <a:extLst>
              <a:ext uri="{FF2B5EF4-FFF2-40B4-BE49-F238E27FC236}">
                <a16:creationId xmlns:a16="http://schemas.microsoft.com/office/drawing/2014/main" id="{B7C0D0FA-8F66-48A8-AA18-CC8D0D6A4DAA}"/>
              </a:ext>
            </a:extLst>
          </p:cNvPr>
          <p:cNvSpPr>
            <a:spLocks noChangeArrowheads="1"/>
          </p:cNvSpPr>
          <p:nvPr/>
        </p:nvSpPr>
        <p:spPr bwMode="auto">
          <a:xfrm>
            <a:off x="6929438" y="3143250"/>
            <a:ext cx="2071687" cy="571500"/>
          </a:xfrm>
          <a:prstGeom prst="rect">
            <a:avLst/>
          </a:prstGeom>
          <a:solidFill>
            <a:srgbClr val="FFFF00"/>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600">
                <a:solidFill>
                  <a:schemeClr val="tx1"/>
                </a:solidFill>
              </a:rPr>
              <a:t>Negociación de las condiciones</a:t>
            </a:r>
          </a:p>
        </p:txBody>
      </p:sp>
      <p:sp>
        <p:nvSpPr>
          <p:cNvPr id="28681" name="9 Rectángulo">
            <a:extLst>
              <a:ext uri="{FF2B5EF4-FFF2-40B4-BE49-F238E27FC236}">
                <a16:creationId xmlns:a16="http://schemas.microsoft.com/office/drawing/2014/main" id="{1E16FB35-6266-41AB-AE90-C6F37B14E6A1}"/>
              </a:ext>
            </a:extLst>
          </p:cNvPr>
          <p:cNvSpPr>
            <a:spLocks noChangeArrowheads="1"/>
          </p:cNvSpPr>
          <p:nvPr/>
        </p:nvSpPr>
        <p:spPr bwMode="auto">
          <a:xfrm>
            <a:off x="6858000" y="4143375"/>
            <a:ext cx="2214563" cy="571500"/>
          </a:xfrm>
          <a:prstGeom prst="rect">
            <a:avLst/>
          </a:prstGeom>
          <a:solidFill>
            <a:srgbClr val="FFFF00"/>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600">
                <a:solidFill>
                  <a:schemeClr val="tx1"/>
                </a:solidFill>
              </a:rPr>
              <a:t>Elaboración de la orden de compra</a:t>
            </a:r>
          </a:p>
        </p:txBody>
      </p:sp>
      <p:sp>
        <p:nvSpPr>
          <p:cNvPr id="28682" name="10 Rectángulo">
            <a:extLst>
              <a:ext uri="{FF2B5EF4-FFF2-40B4-BE49-F238E27FC236}">
                <a16:creationId xmlns:a16="http://schemas.microsoft.com/office/drawing/2014/main" id="{7673BB3C-DA25-4DE6-8E73-5FCAAAB967FB}"/>
              </a:ext>
            </a:extLst>
          </p:cNvPr>
          <p:cNvSpPr>
            <a:spLocks noChangeArrowheads="1"/>
          </p:cNvSpPr>
          <p:nvPr/>
        </p:nvSpPr>
        <p:spPr bwMode="auto">
          <a:xfrm>
            <a:off x="6643688" y="5357813"/>
            <a:ext cx="2428875" cy="642937"/>
          </a:xfrm>
          <a:prstGeom prst="rect">
            <a:avLst/>
          </a:prstGeom>
          <a:solidFill>
            <a:srgbClr val="FFFF00"/>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600">
                <a:solidFill>
                  <a:schemeClr val="tx1"/>
                </a:solidFill>
              </a:rPr>
              <a:t>Envío de la orden de compra al proveedor</a:t>
            </a:r>
          </a:p>
        </p:txBody>
      </p:sp>
      <p:sp>
        <p:nvSpPr>
          <p:cNvPr id="32779" name="11 Rectángulo">
            <a:extLst>
              <a:ext uri="{FF2B5EF4-FFF2-40B4-BE49-F238E27FC236}">
                <a16:creationId xmlns:a16="http://schemas.microsoft.com/office/drawing/2014/main" id="{700AA8C6-9E92-47ED-B83C-3C7E6630B84D}"/>
              </a:ext>
            </a:extLst>
          </p:cNvPr>
          <p:cNvSpPr>
            <a:spLocks noChangeArrowheads="1"/>
          </p:cNvSpPr>
          <p:nvPr/>
        </p:nvSpPr>
        <p:spPr bwMode="auto">
          <a:xfrm>
            <a:off x="4071938" y="5429250"/>
            <a:ext cx="2071687"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Seguimiento de la orden de compra</a:t>
            </a:r>
          </a:p>
        </p:txBody>
      </p:sp>
      <p:sp>
        <p:nvSpPr>
          <p:cNvPr id="32780" name="12 Rectángulo">
            <a:extLst>
              <a:ext uri="{FF2B5EF4-FFF2-40B4-BE49-F238E27FC236}">
                <a16:creationId xmlns:a16="http://schemas.microsoft.com/office/drawing/2014/main" id="{57A73AB7-73A3-472F-A723-7E650EF84737}"/>
              </a:ext>
            </a:extLst>
          </p:cNvPr>
          <p:cNvSpPr>
            <a:spLocks noChangeArrowheads="1"/>
          </p:cNvSpPr>
          <p:nvPr/>
        </p:nvSpPr>
        <p:spPr bwMode="auto">
          <a:xfrm>
            <a:off x="1571625" y="5429250"/>
            <a:ext cx="200025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Recepción de las mercancías</a:t>
            </a:r>
          </a:p>
        </p:txBody>
      </p:sp>
      <p:sp>
        <p:nvSpPr>
          <p:cNvPr id="32781" name="14 Rectángulo">
            <a:extLst>
              <a:ext uri="{FF2B5EF4-FFF2-40B4-BE49-F238E27FC236}">
                <a16:creationId xmlns:a16="http://schemas.microsoft.com/office/drawing/2014/main" id="{F6BB138B-64C5-40FF-8D9F-A429C5D27CBF}"/>
              </a:ext>
            </a:extLst>
          </p:cNvPr>
          <p:cNvSpPr>
            <a:spLocks noChangeArrowheads="1"/>
          </p:cNvSpPr>
          <p:nvPr/>
        </p:nvSpPr>
        <p:spPr bwMode="auto">
          <a:xfrm>
            <a:off x="71438" y="4500563"/>
            <a:ext cx="228600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Comprobación de la mercancía vs la O.C.</a:t>
            </a:r>
          </a:p>
        </p:txBody>
      </p:sp>
      <p:sp>
        <p:nvSpPr>
          <p:cNvPr id="32782" name="15 Rectángulo">
            <a:extLst>
              <a:ext uri="{FF2B5EF4-FFF2-40B4-BE49-F238E27FC236}">
                <a16:creationId xmlns:a16="http://schemas.microsoft.com/office/drawing/2014/main" id="{0768386D-DB12-4940-B1AD-2B3A9028BCDB}"/>
              </a:ext>
            </a:extLst>
          </p:cNvPr>
          <p:cNvSpPr>
            <a:spLocks noChangeArrowheads="1"/>
          </p:cNvSpPr>
          <p:nvPr/>
        </p:nvSpPr>
        <p:spPr bwMode="auto">
          <a:xfrm>
            <a:off x="285750" y="2714625"/>
            <a:ext cx="1857375" cy="1071563"/>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los documentos comprobatorios del surtimiento</a:t>
            </a:r>
          </a:p>
        </p:txBody>
      </p:sp>
      <p:cxnSp>
        <p:nvCxnSpPr>
          <p:cNvPr id="28687" name="17 Conector recto de flecha">
            <a:extLst>
              <a:ext uri="{FF2B5EF4-FFF2-40B4-BE49-F238E27FC236}">
                <a16:creationId xmlns:a16="http://schemas.microsoft.com/office/drawing/2014/main" id="{D185A975-8368-411D-91EB-2CFADE6E9330}"/>
              </a:ext>
            </a:extLst>
          </p:cNvPr>
          <p:cNvCxnSpPr>
            <a:cxnSpLocks noChangeShapeType="1"/>
            <a:stCxn id="32771" idx="3"/>
            <a:endCxn id="32772" idx="1"/>
          </p:cNvCxnSpPr>
          <p:nvPr/>
        </p:nvCxnSpPr>
        <p:spPr bwMode="auto">
          <a:xfrm>
            <a:off x="1500188"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688" name="19 Conector recto de flecha">
            <a:extLst>
              <a:ext uri="{FF2B5EF4-FFF2-40B4-BE49-F238E27FC236}">
                <a16:creationId xmlns:a16="http://schemas.microsoft.com/office/drawing/2014/main" id="{8143A4D5-9F46-4DA5-A177-4421D968281D}"/>
              </a:ext>
            </a:extLst>
          </p:cNvPr>
          <p:cNvCxnSpPr>
            <a:cxnSpLocks noChangeShapeType="1"/>
            <a:stCxn id="32772" idx="3"/>
            <a:endCxn id="32773" idx="1"/>
          </p:cNvCxnSpPr>
          <p:nvPr/>
        </p:nvCxnSpPr>
        <p:spPr bwMode="auto">
          <a:xfrm>
            <a:off x="4071938" y="1500188"/>
            <a:ext cx="571500"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689" name="21 Conector recto de flecha">
            <a:extLst>
              <a:ext uri="{FF2B5EF4-FFF2-40B4-BE49-F238E27FC236}">
                <a16:creationId xmlns:a16="http://schemas.microsoft.com/office/drawing/2014/main" id="{D810259A-F763-46C1-A55C-DB85FD4C1A78}"/>
              </a:ext>
            </a:extLst>
          </p:cNvPr>
          <p:cNvCxnSpPr>
            <a:cxnSpLocks noChangeShapeType="1"/>
            <a:stCxn id="32773" idx="3"/>
            <a:endCxn id="32774" idx="1"/>
          </p:cNvCxnSpPr>
          <p:nvPr/>
        </p:nvCxnSpPr>
        <p:spPr bwMode="auto">
          <a:xfrm>
            <a:off x="6500813"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690" name="24 Conector recto de flecha">
            <a:extLst>
              <a:ext uri="{FF2B5EF4-FFF2-40B4-BE49-F238E27FC236}">
                <a16:creationId xmlns:a16="http://schemas.microsoft.com/office/drawing/2014/main" id="{8A15B821-B45C-4185-9F6E-A6A932D8111F}"/>
              </a:ext>
            </a:extLst>
          </p:cNvPr>
          <p:cNvCxnSpPr>
            <a:cxnSpLocks noChangeShapeType="1"/>
            <a:stCxn id="32774" idx="2"/>
            <a:endCxn id="32775" idx="0"/>
          </p:cNvCxnSpPr>
          <p:nvPr/>
        </p:nvCxnSpPr>
        <p:spPr bwMode="auto">
          <a:xfrm rot="5400000">
            <a:off x="7823200" y="1928813"/>
            <a:ext cx="357187" cy="7143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691" name="29 Conector recto de flecha">
            <a:extLst>
              <a:ext uri="{FF2B5EF4-FFF2-40B4-BE49-F238E27FC236}">
                <a16:creationId xmlns:a16="http://schemas.microsoft.com/office/drawing/2014/main" id="{B2A925EA-F21E-496E-9CD8-3985465EF8B0}"/>
              </a:ext>
            </a:extLst>
          </p:cNvPr>
          <p:cNvCxnSpPr>
            <a:cxnSpLocks noChangeShapeType="1"/>
            <a:stCxn id="32775" idx="2"/>
            <a:endCxn id="28680" idx="0"/>
          </p:cNvCxnSpPr>
          <p:nvPr/>
        </p:nvCxnSpPr>
        <p:spPr bwMode="auto">
          <a:xfrm rot="5400000">
            <a:off x="7750969" y="2928144"/>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692" name="33 Conector recto de flecha">
            <a:extLst>
              <a:ext uri="{FF2B5EF4-FFF2-40B4-BE49-F238E27FC236}">
                <a16:creationId xmlns:a16="http://schemas.microsoft.com/office/drawing/2014/main" id="{604F83D7-4B0E-429E-932B-E2A2EBF532BC}"/>
              </a:ext>
            </a:extLst>
          </p:cNvPr>
          <p:cNvCxnSpPr>
            <a:cxnSpLocks noChangeShapeType="1"/>
            <a:stCxn id="28680" idx="2"/>
            <a:endCxn id="28681" idx="0"/>
          </p:cNvCxnSpPr>
          <p:nvPr/>
        </p:nvCxnSpPr>
        <p:spPr bwMode="auto">
          <a:xfrm rot="5400000">
            <a:off x="7750969" y="3929857"/>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693" name="36 Conector recto de flecha">
            <a:extLst>
              <a:ext uri="{FF2B5EF4-FFF2-40B4-BE49-F238E27FC236}">
                <a16:creationId xmlns:a16="http://schemas.microsoft.com/office/drawing/2014/main" id="{32AEE76C-E674-45A1-9977-4FF119D9929A}"/>
              </a:ext>
            </a:extLst>
          </p:cNvPr>
          <p:cNvCxnSpPr>
            <a:cxnSpLocks noChangeShapeType="1"/>
            <a:stCxn id="28681" idx="2"/>
            <a:endCxn id="28682" idx="0"/>
          </p:cNvCxnSpPr>
          <p:nvPr/>
        </p:nvCxnSpPr>
        <p:spPr bwMode="auto">
          <a:xfrm rot="5400000">
            <a:off x="7590631" y="4982369"/>
            <a:ext cx="642938" cy="107950"/>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694" name="39 Conector recto de flecha">
            <a:extLst>
              <a:ext uri="{FF2B5EF4-FFF2-40B4-BE49-F238E27FC236}">
                <a16:creationId xmlns:a16="http://schemas.microsoft.com/office/drawing/2014/main" id="{ACE9935A-4DE4-417C-98FB-27C4E98CB107}"/>
              </a:ext>
            </a:extLst>
          </p:cNvPr>
          <p:cNvCxnSpPr>
            <a:cxnSpLocks noChangeShapeType="1"/>
            <a:stCxn id="28682" idx="1"/>
            <a:endCxn id="32779" idx="3"/>
          </p:cNvCxnSpPr>
          <p:nvPr/>
        </p:nvCxnSpPr>
        <p:spPr bwMode="auto">
          <a:xfrm rot="10800000" flipV="1">
            <a:off x="6143625" y="5680075"/>
            <a:ext cx="500063" cy="34925"/>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695" name="44 Conector recto de flecha">
            <a:extLst>
              <a:ext uri="{FF2B5EF4-FFF2-40B4-BE49-F238E27FC236}">
                <a16:creationId xmlns:a16="http://schemas.microsoft.com/office/drawing/2014/main" id="{9BC1D0A1-3ACC-4373-B273-2476419784CD}"/>
              </a:ext>
            </a:extLst>
          </p:cNvPr>
          <p:cNvCxnSpPr>
            <a:cxnSpLocks noChangeShapeType="1"/>
            <a:stCxn id="32779" idx="1"/>
            <a:endCxn id="32780" idx="3"/>
          </p:cNvCxnSpPr>
          <p:nvPr/>
        </p:nvCxnSpPr>
        <p:spPr bwMode="auto">
          <a:xfrm rot="10800000">
            <a:off x="3571875" y="5715000"/>
            <a:ext cx="500063"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696" name="46 Forma">
            <a:extLst>
              <a:ext uri="{FF2B5EF4-FFF2-40B4-BE49-F238E27FC236}">
                <a16:creationId xmlns:a16="http://schemas.microsoft.com/office/drawing/2014/main" id="{05D29AA9-D323-412A-8966-7DEEAAA40412}"/>
              </a:ext>
            </a:extLst>
          </p:cNvPr>
          <p:cNvCxnSpPr>
            <a:cxnSpLocks noChangeShapeType="1"/>
            <a:stCxn id="32780" idx="1"/>
          </p:cNvCxnSpPr>
          <p:nvPr/>
        </p:nvCxnSpPr>
        <p:spPr bwMode="auto">
          <a:xfrm rot="10800000">
            <a:off x="1214438" y="5072063"/>
            <a:ext cx="357187" cy="642937"/>
          </a:xfrm>
          <a:prstGeom prst="bentConnector2">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32793" name="51 Rectángulo">
            <a:extLst>
              <a:ext uri="{FF2B5EF4-FFF2-40B4-BE49-F238E27FC236}">
                <a16:creationId xmlns:a16="http://schemas.microsoft.com/office/drawing/2014/main" id="{D90E3F8B-FB68-47CA-9731-AA109C84806B}"/>
              </a:ext>
            </a:extLst>
          </p:cNvPr>
          <p:cNvSpPr>
            <a:spLocks noChangeArrowheads="1"/>
          </p:cNvSpPr>
          <p:nvPr/>
        </p:nvSpPr>
        <p:spPr bwMode="auto">
          <a:xfrm>
            <a:off x="3000375" y="2071688"/>
            <a:ext cx="1500188" cy="1285875"/>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Acomodo de mercancías y establecer un control de inventarios</a:t>
            </a:r>
          </a:p>
        </p:txBody>
      </p:sp>
      <p:sp>
        <p:nvSpPr>
          <p:cNvPr id="32794" name="52 Rectángulo">
            <a:extLst>
              <a:ext uri="{FF2B5EF4-FFF2-40B4-BE49-F238E27FC236}">
                <a16:creationId xmlns:a16="http://schemas.microsoft.com/office/drawing/2014/main" id="{92B3C894-72CC-4D45-A75B-B65F496DB3A0}"/>
              </a:ext>
            </a:extLst>
          </p:cNvPr>
          <p:cNvSpPr>
            <a:spLocks noChangeArrowheads="1"/>
          </p:cNvSpPr>
          <p:nvPr/>
        </p:nvSpPr>
        <p:spPr bwMode="auto">
          <a:xfrm>
            <a:off x="3000375" y="3500438"/>
            <a:ext cx="1785938" cy="928687"/>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Contabilización y pago al proveedor</a:t>
            </a:r>
          </a:p>
        </p:txBody>
      </p:sp>
      <p:cxnSp>
        <p:nvCxnSpPr>
          <p:cNvPr id="28699" name="54 Forma">
            <a:extLst>
              <a:ext uri="{FF2B5EF4-FFF2-40B4-BE49-F238E27FC236}">
                <a16:creationId xmlns:a16="http://schemas.microsoft.com/office/drawing/2014/main" id="{49B4CE21-5B1C-4E6B-B2EB-58BB7AB6DEFC}"/>
              </a:ext>
            </a:extLst>
          </p:cNvPr>
          <p:cNvCxnSpPr>
            <a:cxnSpLocks noChangeShapeType="1"/>
            <a:stCxn id="32782" idx="3"/>
            <a:endCxn id="32793" idx="1"/>
          </p:cNvCxnSpPr>
          <p:nvPr/>
        </p:nvCxnSpPr>
        <p:spPr bwMode="auto">
          <a:xfrm flipV="1">
            <a:off x="2143125" y="2714625"/>
            <a:ext cx="857250" cy="534988"/>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700" name="69 Conector recto de flecha">
            <a:extLst>
              <a:ext uri="{FF2B5EF4-FFF2-40B4-BE49-F238E27FC236}">
                <a16:creationId xmlns:a16="http://schemas.microsoft.com/office/drawing/2014/main" id="{C91E4941-A8B2-4530-BEAC-F9EDC50A0D81}"/>
              </a:ext>
            </a:extLst>
          </p:cNvPr>
          <p:cNvCxnSpPr>
            <a:cxnSpLocks noChangeShapeType="1"/>
            <a:stCxn id="32781" idx="0"/>
            <a:endCxn id="32782" idx="2"/>
          </p:cNvCxnSpPr>
          <p:nvPr/>
        </p:nvCxnSpPr>
        <p:spPr bwMode="auto">
          <a:xfrm rot="5400000" flipH="1" flipV="1">
            <a:off x="856456" y="4144169"/>
            <a:ext cx="714375"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701" name="71 Conector angular">
            <a:extLst>
              <a:ext uri="{FF2B5EF4-FFF2-40B4-BE49-F238E27FC236}">
                <a16:creationId xmlns:a16="http://schemas.microsoft.com/office/drawing/2014/main" id="{2DBADAFB-7AED-4933-99BE-163D6479B5E5}"/>
              </a:ext>
            </a:extLst>
          </p:cNvPr>
          <p:cNvCxnSpPr>
            <a:cxnSpLocks noChangeShapeType="1"/>
            <a:stCxn id="32782" idx="3"/>
            <a:endCxn id="32794" idx="1"/>
          </p:cNvCxnSpPr>
          <p:nvPr/>
        </p:nvCxnSpPr>
        <p:spPr bwMode="auto">
          <a:xfrm>
            <a:off x="2143125" y="3249613"/>
            <a:ext cx="857250" cy="715962"/>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grpSp>
        <p:nvGrpSpPr>
          <p:cNvPr id="30" name="Group 29">
            <a:extLst>
              <a:ext uri="{FF2B5EF4-FFF2-40B4-BE49-F238E27FC236}">
                <a16:creationId xmlns:a16="http://schemas.microsoft.com/office/drawing/2014/main" id="{91E465DA-E738-4C24-99CF-4FF867C98AB2}"/>
              </a:ext>
            </a:extLst>
          </p:cNvPr>
          <p:cNvGrpSpPr/>
          <p:nvPr/>
        </p:nvGrpSpPr>
        <p:grpSpPr>
          <a:xfrm>
            <a:off x="0" y="-15304"/>
            <a:ext cx="9144000" cy="6900688"/>
            <a:chOff x="0" y="-15304"/>
            <a:chExt cx="9144000" cy="6900688"/>
          </a:xfrm>
        </p:grpSpPr>
        <p:pic>
          <p:nvPicPr>
            <p:cNvPr id="31" name="Picture 30">
              <a:extLst>
                <a:ext uri="{FF2B5EF4-FFF2-40B4-BE49-F238E27FC236}">
                  <a16:creationId xmlns:a16="http://schemas.microsoft.com/office/drawing/2014/main" id="{A4E91098-8506-4A17-B198-325E9C0FAABB}"/>
                </a:ext>
              </a:extLst>
            </p:cNvPr>
            <p:cNvPicPr>
              <a:picLocks noChangeAspect="1"/>
            </p:cNvPicPr>
            <p:nvPr/>
          </p:nvPicPr>
          <p:blipFill>
            <a:blip r:embed="rId2"/>
            <a:stretch>
              <a:fillRect/>
            </a:stretch>
          </p:blipFill>
          <p:spPr>
            <a:xfrm>
              <a:off x="0" y="-15304"/>
              <a:ext cx="9144000" cy="1028700"/>
            </a:xfrm>
            <a:prstGeom prst="rect">
              <a:avLst/>
            </a:prstGeom>
          </p:spPr>
        </p:pic>
        <p:pic>
          <p:nvPicPr>
            <p:cNvPr id="32" name="Picture 31">
              <a:extLst>
                <a:ext uri="{FF2B5EF4-FFF2-40B4-BE49-F238E27FC236}">
                  <a16:creationId xmlns:a16="http://schemas.microsoft.com/office/drawing/2014/main" id="{91A43DFF-6DC3-4A10-B183-34285017D9D7}"/>
                </a:ext>
              </a:extLst>
            </p:cNvPr>
            <p:cNvPicPr>
              <a:picLocks noChangeAspect="1"/>
            </p:cNvPicPr>
            <p:nvPr/>
          </p:nvPicPr>
          <p:blipFill>
            <a:blip r:embed="rId3"/>
            <a:stretch>
              <a:fillRect/>
            </a:stretch>
          </p:blipFill>
          <p:spPr>
            <a:xfrm>
              <a:off x="0" y="6641479"/>
              <a:ext cx="9144000" cy="243905"/>
            </a:xfrm>
            <a:prstGeom prst="rect">
              <a:avLst/>
            </a:prstGeom>
          </p:spPr>
        </p:pic>
        <p:pic>
          <p:nvPicPr>
            <p:cNvPr id="33" name="Imagen 10" descr="potroUAEM.png">
              <a:extLst>
                <a:ext uri="{FF2B5EF4-FFF2-40B4-BE49-F238E27FC236}">
                  <a16:creationId xmlns:a16="http://schemas.microsoft.com/office/drawing/2014/main" id="{C7D3475A-9374-4345-B58D-3B7EB021EB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28674" name="1 Título">
            <a:extLst>
              <a:ext uri="{FF2B5EF4-FFF2-40B4-BE49-F238E27FC236}">
                <a16:creationId xmlns:a16="http://schemas.microsoft.com/office/drawing/2014/main" id="{2545CE6F-1122-462E-A8F9-72FD92EF1318}"/>
              </a:ext>
            </a:extLst>
          </p:cNvPr>
          <p:cNvSpPr>
            <a:spLocks noGrp="1"/>
          </p:cNvSpPr>
          <p:nvPr>
            <p:ph type="title"/>
          </p:nvPr>
        </p:nvSpPr>
        <p:spPr>
          <a:xfrm>
            <a:off x="359322" y="180305"/>
            <a:ext cx="8643937" cy="571500"/>
          </a:xfrm>
        </p:spPr>
        <p:txBody>
          <a:bodyPr>
            <a:normAutofit fontScale="90000"/>
          </a:bodyPr>
          <a:lstStyle/>
          <a:p>
            <a:pPr eaLnBrk="1" hangingPunct="1"/>
            <a:r>
              <a:rPr lang="es-MX" altLang="es-MX" sz="2800" dirty="0">
                <a:solidFill>
                  <a:schemeClr val="bg1"/>
                </a:solidFill>
              </a:rPr>
              <a:t>4.2. El proceso de Adquisiciones (compras) y Abastecimientos</a:t>
            </a:r>
          </a:p>
        </p:txBody>
      </p:sp>
    </p:spTree>
    <p:extLst>
      <p:ext uri="{BB962C8B-B14F-4D97-AF65-F5344CB8AC3E}">
        <p14:creationId xmlns:p14="http://schemas.microsoft.com/office/powerpoint/2010/main" val="1809532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2 Marcador de contenido">
            <a:extLst>
              <a:ext uri="{FF2B5EF4-FFF2-40B4-BE49-F238E27FC236}">
                <a16:creationId xmlns:a16="http://schemas.microsoft.com/office/drawing/2014/main" id="{4BBB7B5A-D6FE-4067-89BF-ED9C58E5B8BC}"/>
              </a:ext>
            </a:extLst>
          </p:cNvPr>
          <p:cNvSpPr>
            <a:spLocks noGrp="1"/>
          </p:cNvSpPr>
          <p:nvPr>
            <p:ph idx="1"/>
          </p:nvPr>
        </p:nvSpPr>
        <p:spPr/>
        <p:txBody>
          <a:bodyPr/>
          <a:lstStyle/>
          <a:p>
            <a:pPr eaLnBrk="1" hangingPunct="1">
              <a:buFontTx/>
              <a:buNone/>
            </a:pPr>
            <a:endParaRPr lang="es-MX" altLang="es-MX" sz="2000" dirty="0"/>
          </a:p>
          <a:p>
            <a:pPr eaLnBrk="1" hangingPunct="1">
              <a:buFontTx/>
              <a:buNone/>
            </a:pPr>
            <a:endParaRPr lang="es-MX" altLang="es-MX" sz="2000" dirty="0"/>
          </a:p>
        </p:txBody>
      </p:sp>
      <p:grpSp>
        <p:nvGrpSpPr>
          <p:cNvPr id="4" name="Group 3">
            <a:extLst>
              <a:ext uri="{FF2B5EF4-FFF2-40B4-BE49-F238E27FC236}">
                <a16:creationId xmlns:a16="http://schemas.microsoft.com/office/drawing/2014/main" id="{672E1252-DB5A-467F-ACC7-9889F828B674}"/>
              </a:ext>
            </a:extLst>
          </p:cNvPr>
          <p:cNvGrpSpPr/>
          <p:nvPr/>
        </p:nvGrpSpPr>
        <p:grpSpPr>
          <a:xfrm>
            <a:off x="0" y="-15304"/>
            <a:ext cx="9144000" cy="6900688"/>
            <a:chOff x="0" y="-15304"/>
            <a:chExt cx="9144000" cy="6900688"/>
          </a:xfrm>
        </p:grpSpPr>
        <p:pic>
          <p:nvPicPr>
            <p:cNvPr id="5" name="Picture 4">
              <a:extLst>
                <a:ext uri="{FF2B5EF4-FFF2-40B4-BE49-F238E27FC236}">
                  <a16:creationId xmlns:a16="http://schemas.microsoft.com/office/drawing/2014/main" id="{62772068-2437-44FC-92D2-E6E80C27EC52}"/>
                </a:ext>
              </a:extLst>
            </p:cNvPr>
            <p:cNvPicPr>
              <a:picLocks noChangeAspect="1"/>
            </p:cNvPicPr>
            <p:nvPr/>
          </p:nvPicPr>
          <p:blipFill>
            <a:blip r:embed="rId2"/>
            <a:stretch>
              <a:fillRect/>
            </a:stretch>
          </p:blipFill>
          <p:spPr>
            <a:xfrm>
              <a:off x="0" y="-15304"/>
              <a:ext cx="9144000" cy="1028700"/>
            </a:xfrm>
            <a:prstGeom prst="rect">
              <a:avLst/>
            </a:prstGeom>
          </p:spPr>
        </p:pic>
        <p:pic>
          <p:nvPicPr>
            <p:cNvPr id="6" name="Picture 5">
              <a:extLst>
                <a:ext uri="{FF2B5EF4-FFF2-40B4-BE49-F238E27FC236}">
                  <a16:creationId xmlns:a16="http://schemas.microsoft.com/office/drawing/2014/main" id="{625BFE84-9372-40F3-BAB4-66E3C3F88F4E}"/>
                </a:ext>
              </a:extLst>
            </p:cNvPr>
            <p:cNvPicPr>
              <a:picLocks noChangeAspect="1"/>
            </p:cNvPicPr>
            <p:nvPr/>
          </p:nvPicPr>
          <p:blipFill>
            <a:blip r:embed="rId3"/>
            <a:stretch>
              <a:fillRect/>
            </a:stretch>
          </p:blipFill>
          <p:spPr>
            <a:xfrm>
              <a:off x="0" y="6641479"/>
              <a:ext cx="9144000" cy="243905"/>
            </a:xfrm>
            <a:prstGeom prst="rect">
              <a:avLst/>
            </a:prstGeom>
          </p:spPr>
        </p:pic>
        <p:pic>
          <p:nvPicPr>
            <p:cNvPr id="7" name="Imagen 10" descr="potroUAEM.png">
              <a:extLst>
                <a:ext uri="{FF2B5EF4-FFF2-40B4-BE49-F238E27FC236}">
                  <a16:creationId xmlns:a16="http://schemas.microsoft.com/office/drawing/2014/main" id="{AC60DDFE-2668-4898-BB8D-A3B10DE082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8" name="1 Título">
            <a:extLst>
              <a:ext uri="{FF2B5EF4-FFF2-40B4-BE49-F238E27FC236}">
                <a16:creationId xmlns:a16="http://schemas.microsoft.com/office/drawing/2014/main" id="{C43F7134-C599-4678-AC63-F4EE9D2C9902}"/>
              </a:ext>
            </a:extLst>
          </p:cNvPr>
          <p:cNvSpPr txBox="1">
            <a:spLocks/>
          </p:cNvSpPr>
          <p:nvPr/>
        </p:nvSpPr>
        <p:spPr>
          <a:xfrm>
            <a:off x="359322" y="180305"/>
            <a:ext cx="8643937" cy="5715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altLang="es-MX" sz="2800">
                <a:solidFill>
                  <a:schemeClr val="bg1"/>
                </a:solidFill>
              </a:rPr>
              <a:t>4.2. El proceso de Adquisiciones (compras) y Abastecimientos</a:t>
            </a:r>
            <a:endParaRPr lang="es-MX" altLang="es-MX" sz="2800" dirty="0">
              <a:solidFill>
                <a:schemeClr val="bg1"/>
              </a:solidFill>
            </a:endParaRPr>
          </a:p>
        </p:txBody>
      </p:sp>
      <p:sp>
        <p:nvSpPr>
          <p:cNvPr id="9" name="Rectangle 8">
            <a:extLst>
              <a:ext uri="{FF2B5EF4-FFF2-40B4-BE49-F238E27FC236}">
                <a16:creationId xmlns:a16="http://schemas.microsoft.com/office/drawing/2014/main" id="{8C4EB46F-D403-43AE-B593-279E7012A6BA}"/>
              </a:ext>
            </a:extLst>
          </p:cNvPr>
          <p:cNvSpPr/>
          <p:nvPr/>
        </p:nvSpPr>
        <p:spPr>
          <a:xfrm>
            <a:off x="143363" y="4876487"/>
            <a:ext cx="4572000" cy="1323439"/>
          </a:xfrm>
          <a:prstGeom prst="rect">
            <a:avLst/>
          </a:prstGeom>
        </p:spPr>
        <p:txBody>
          <a:bodyPr>
            <a:spAutoFit/>
          </a:bodyPr>
          <a:lstStyle/>
          <a:p>
            <a:pPr algn="just"/>
            <a:r>
              <a:rPr lang="es-MX" altLang="es-MX" sz="2000" dirty="0"/>
              <a:t>3. Documento que sirve como herramienta para adquirir productos ó servicios destinados a satisfacer las necesidades de la compañía</a:t>
            </a:r>
          </a:p>
        </p:txBody>
      </p:sp>
      <p:sp>
        <p:nvSpPr>
          <p:cNvPr id="10" name="Rectangle 9">
            <a:extLst>
              <a:ext uri="{FF2B5EF4-FFF2-40B4-BE49-F238E27FC236}">
                <a16:creationId xmlns:a16="http://schemas.microsoft.com/office/drawing/2014/main" id="{B9F72114-08B5-44C0-9725-681FC7B1FC46}"/>
              </a:ext>
            </a:extLst>
          </p:cNvPr>
          <p:cNvSpPr/>
          <p:nvPr/>
        </p:nvSpPr>
        <p:spPr>
          <a:xfrm>
            <a:off x="4556045" y="3359681"/>
            <a:ext cx="4572000" cy="1015663"/>
          </a:xfrm>
          <a:prstGeom prst="rect">
            <a:avLst/>
          </a:prstGeom>
        </p:spPr>
        <p:txBody>
          <a:bodyPr>
            <a:spAutoFit/>
          </a:bodyPr>
          <a:lstStyle/>
          <a:p>
            <a:pPr algn="just"/>
            <a:r>
              <a:rPr lang="es-MX" altLang="es-MX" sz="2000" dirty="0"/>
              <a:t>2. Es un mandato al proveedor para que surta los artículos y emita el documento que ampare la compra</a:t>
            </a:r>
          </a:p>
        </p:txBody>
      </p:sp>
      <p:sp>
        <p:nvSpPr>
          <p:cNvPr id="11" name="Rectangle 10">
            <a:extLst>
              <a:ext uri="{FF2B5EF4-FFF2-40B4-BE49-F238E27FC236}">
                <a16:creationId xmlns:a16="http://schemas.microsoft.com/office/drawing/2014/main" id="{D5F6694A-C2BF-4922-BA1D-8DDD46268D5E}"/>
              </a:ext>
            </a:extLst>
          </p:cNvPr>
          <p:cNvSpPr/>
          <p:nvPr/>
        </p:nvSpPr>
        <p:spPr>
          <a:xfrm>
            <a:off x="361921" y="1535099"/>
            <a:ext cx="4572000" cy="1323439"/>
          </a:xfrm>
          <a:prstGeom prst="rect">
            <a:avLst/>
          </a:prstGeom>
        </p:spPr>
        <p:txBody>
          <a:bodyPr>
            <a:spAutoFit/>
          </a:bodyPr>
          <a:lstStyle/>
          <a:p>
            <a:pPr algn="just"/>
            <a:r>
              <a:rPr lang="es-MX" altLang="es-MX" sz="2000" dirty="0"/>
              <a:t>1. La orden de compra debe de contener un folio en forma consecutiva, el cual servirá para el seguimiento de entrega, el control y el pago</a:t>
            </a:r>
          </a:p>
        </p:txBody>
      </p:sp>
      <p:pic>
        <p:nvPicPr>
          <p:cNvPr id="48130" name="Picture 2" descr="Resultado de imagen para compras y abastecimiento">
            <a:extLst>
              <a:ext uri="{FF2B5EF4-FFF2-40B4-BE49-F238E27FC236}">
                <a16:creationId xmlns:a16="http://schemas.microsoft.com/office/drawing/2014/main" id="{7807EACF-F19F-439B-9E28-909E44E24D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3055252"/>
            <a:ext cx="1733044" cy="1756358"/>
          </a:xfrm>
          <a:prstGeom prst="rect">
            <a:avLst/>
          </a:prstGeom>
          <a:noFill/>
          <a:extLst>
            <a:ext uri="{909E8E84-426E-40DD-AFC4-6F175D3DCCD1}">
              <a14:hiddenFill xmlns:a14="http://schemas.microsoft.com/office/drawing/2010/main">
                <a:solidFill>
                  <a:srgbClr val="FFFFFF"/>
                </a:solidFill>
              </a14:hiddenFill>
            </a:ext>
          </a:extLst>
        </p:spPr>
      </p:pic>
      <p:pic>
        <p:nvPicPr>
          <p:cNvPr id="48132" name="Picture 4" descr="Resultado de imagen para compras y abastecimiento">
            <a:extLst>
              <a:ext uri="{FF2B5EF4-FFF2-40B4-BE49-F238E27FC236}">
                <a16:creationId xmlns:a16="http://schemas.microsoft.com/office/drawing/2014/main" id="{736A1DF4-2874-41FE-9747-614320D7C0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47758" y="1600200"/>
            <a:ext cx="2952750" cy="155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31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a:extLst>
              <a:ext uri="{FF2B5EF4-FFF2-40B4-BE49-F238E27FC236}">
                <a16:creationId xmlns:a16="http://schemas.microsoft.com/office/drawing/2014/main" id="{2F7F8556-0E97-4EF3-8297-4C72B771616A}"/>
              </a:ext>
            </a:extLst>
          </p:cNvPr>
          <p:cNvSpPr>
            <a:spLocks noGrp="1"/>
          </p:cNvSpPr>
          <p:nvPr>
            <p:ph idx="1"/>
          </p:nvPr>
        </p:nvSpPr>
        <p:spPr>
          <a:xfrm>
            <a:off x="251520" y="1424315"/>
            <a:ext cx="8640960" cy="4601785"/>
          </a:xfrm>
        </p:spPr>
        <p:txBody>
          <a:bodyPr rtlCol="0">
            <a:normAutofit fontScale="92500" lnSpcReduction="20000"/>
          </a:bodyPr>
          <a:lstStyle/>
          <a:p>
            <a:pPr eaLnBrk="1" fontAlgn="auto" hangingPunct="1">
              <a:spcAft>
                <a:spcPts val="0"/>
              </a:spcAft>
              <a:defRPr/>
            </a:pPr>
            <a:r>
              <a:rPr lang="es-MX" sz="2400" dirty="0">
                <a:latin typeface="Arial" panose="020B0604020202020204" pitchFamily="34" charset="0"/>
                <a:cs typeface="Arial" panose="020B0604020202020204" pitchFamily="34" charset="0"/>
              </a:rPr>
              <a:t>Comprobante de aceptación por parte del proveedor para abastecer el artículo.</a:t>
            </a:r>
          </a:p>
          <a:p>
            <a:pPr eaLnBrk="1" fontAlgn="auto" hangingPunct="1">
              <a:spcAft>
                <a:spcPts val="0"/>
              </a:spcAft>
              <a:buFontTx/>
              <a:buNone/>
              <a:defRPr/>
            </a:pPr>
            <a:endParaRPr lang="es-MX" sz="2400" dirty="0">
              <a:latin typeface="Arial" panose="020B0604020202020204" pitchFamily="34" charset="0"/>
              <a:cs typeface="Arial" panose="020B0604020202020204" pitchFamily="34" charset="0"/>
            </a:endParaRPr>
          </a:p>
          <a:p>
            <a:pPr eaLnBrk="1" fontAlgn="auto" hangingPunct="1">
              <a:spcAft>
                <a:spcPts val="0"/>
              </a:spcAft>
              <a:defRPr/>
            </a:pPr>
            <a:r>
              <a:rPr lang="es-MX" sz="2400" dirty="0">
                <a:latin typeface="Arial" panose="020B0604020202020204" pitchFamily="34" charset="0"/>
                <a:cs typeface="Arial" panose="020B0604020202020204" pitchFamily="34" charset="0"/>
              </a:rPr>
              <a:t>Preparar la recepción de los materiales.</a:t>
            </a:r>
          </a:p>
          <a:p>
            <a:pPr eaLnBrk="1" fontAlgn="auto" hangingPunct="1">
              <a:spcAft>
                <a:spcPts val="0"/>
              </a:spcAft>
              <a:buFontTx/>
              <a:buNone/>
              <a:defRPr/>
            </a:pPr>
            <a:endParaRPr lang="es-MX" sz="2400" dirty="0">
              <a:latin typeface="Arial" panose="020B0604020202020204" pitchFamily="34" charset="0"/>
              <a:cs typeface="Arial" panose="020B0604020202020204" pitchFamily="34" charset="0"/>
            </a:endParaRPr>
          </a:p>
          <a:p>
            <a:pPr eaLnBrk="1" fontAlgn="auto" hangingPunct="1">
              <a:spcAft>
                <a:spcPts val="0"/>
              </a:spcAft>
              <a:defRPr/>
            </a:pPr>
            <a:r>
              <a:rPr lang="es-MX" sz="2400" dirty="0">
                <a:latin typeface="Arial" panose="020B0604020202020204" pitchFamily="34" charset="0"/>
                <a:cs typeface="Arial" panose="020B0604020202020204" pitchFamily="34" charset="0"/>
              </a:rPr>
              <a:t>Proporciona información a contabilidad.</a:t>
            </a:r>
          </a:p>
          <a:p>
            <a:pPr eaLnBrk="1" fontAlgn="auto" hangingPunct="1">
              <a:spcAft>
                <a:spcPts val="0"/>
              </a:spcAft>
              <a:buFontTx/>
              <a:buNone/>
              <a:defRPr/>
            </a:pPr>
            <a:endParaRPr lang="es-MX" sz="2400" dirty="0">
              <a:latin typeface="Arial" panose="020B0604020202020204" pitchFamily="34" charset="0"/>
              <a:cs typeface="Arial" panose="020B0604020202020204" pitchFamily="34" charset="0"/>
            </a:endParaRPr>
          </a:p>
          <a:p>
            <a:pPr eaLnBrk="1" fontAlgn="auto" hangingPunct="1">
              <a:spcAft>
                <a:spcPts val="0"/>
              </a:spcAft>
              <a:defRPr/>
            </a:pPr>
            <a:r>
              <a:rPr lang="es-MX" sz="2400" dirty="0">
                <a:latin typeface="Arial" panose="020B0604020202020204" pitchFamily="34" charset="0"/>
                <a:cs typeface="Arial" panose="020B0604020202020204" pitchFamily="34" charset="0"/>
              </a:rPr>
              <a:t>Información para el área de recepción y control de calidad.</a:t>
            </a:r>
          </a:p>
          <a:p>
            <a:pPr eaLnBrk="1" fontAlgn="auto" hangingPunct="1">
              <a:spcAft>
                <a:spcPts val="0"/>
              </a:spcAft>
              <a:buFontTx/>
              <a:buNone/>
              <a:defRPr/>
            </a:pPr>
            <a:endParaRPr lang="es-MX" sz="2400" dirty="0">
              <a:latin typeface="Arial" panose="020B0604020202020204" pitchFamily="34" charset="0"/>
              <a:cs typeface="Arial" panose="020B0604020202020204" pitchFamily="34" charset="0"/>
            </a:endParaRPr>
          </a:p>
          <a:p>
            <a:pPr eaLnBrk="1" fontAlgn="auto" hangingPunct="1">
              <a:spcAft>
                <a:spcPts val="0"/>
              </a:spcAft>
              <a:defRPr/>
            </a:pPr>
            <a:r>
              <a:rPr lang="es-MX" sz="2400" dirty="0">
                <a:latin typeface="Arial" panose="020B0604020202020204" pitchFamily="34" charset="0"/>
                <a:cs typeface="Arial" panose="020B0604020202020204" pitchFamily="34" charset="0"/>
              </a:rPr>
              <a:t>Aviso para el departamento que realizó la requisición.</a:t>
            </a:r>
          </a:p>
          <a:p>
            <a:pPr eaLnBrk="1" fontAlgn="auto" hangingPunct="1">
              <a:spcAft>
                <a:spcPts val="0"/>
              </a:spcAft>
              <a:buFontTx/>
              <a:buNone/>
              <a:defRPr/>
            </a:pPr>
            <a:endParaRPr lang="es-MX" sz="2400" dirty="0">
              <a:latin typeface="Arial" panose="020B0604020202020204" pitchFamily="34" charset="0"/>
              <a:cs typeface="Arial" panose="020B0604020202020204" pitchFamily="34" charset="0"/>
            </a:endParaRPr>
          </a:p>
          <a:p>
            <a:pPr eaLnBrk="1" fontAlgn="auto" hangingPunct="1">
              <a:spcAft>
                <a:spcPts val="0"/>
              </a:spcAft>
              <a:defRPr/>
            </a:pPr>
            <a:r>
              <a:rPr lang="es-MX" sz="2400" dirty="0">
                <a:latin typeface="Arial" panose="020B0604020202020204" pitchFamily="34" charset="0"/>
                <a:cs typeface="Arial" panose="020B0604020202020204" pitchFamily="34" charset="0"/>
              </a:rPr>
              <a:t>El departamento de compras este al pendiente de la entrega (seguimiento y control).</a:t>
            </a:r>
          </a:p>
        </p:txBody>
      </p:sp>
      <p:grpSp>
        <p:nvGrpSpPr>
          <p:cNvPr id="4" name="Group 3">
            <a:extLst>
              <a:ext uri="{FF2B5EF4-FFF2-40B4-BE49-F238E27FC236}">
                <a16:creationId xmlns:a16="http://schemas.microsoft.com/office/drawing/2014/main" id="{15C5F0AA-6FB9-449E-AA89-F395529B748B}"/>
              </a:ext>
            </a:extLst>
          </p:cNvPr>
          <p:cNvGrpSpPr/>
          <p:nvPr/>
        </p:nvGrpSpPr>
        <p:grpSpPr>
          <a:xfrm>
            <a:off x="0" y="-15304"/>
            <a:ext cx="9144000" cy="6900688"/>
            <a:chOff x="0" y="-15304"/>
            <a:chExt cx="9144000" cy="6900688"/>
          </a:xfrm>
        </p:grpSpPr>
        <p:pic>
          <p:nvPicPr>
            <p:cNvPr id="5" name="Picture 4">
              <a:extLst>
                <a:ext uri="{FF2B5EF4-FFF2-40B4-BE49-F238E27FC236}">
                  <a16:creationId xmlns:a16="http://schemas.microsoft.com/office/drawing/2014/main" id="{C3083E0A-D16E-4268-B45C-C84A94CB0E8B}"/>
                </a:ext>
              </a:extLst>
            </p:cNvPr>
            <p:cNvPicPr>
              <a:picLocks noChangeAspect="1"/>
            </p:cNvPicPr>
            <p:nvPr/>
          </p:nvPicPr>
          <p:blipFill>
            <a:blip r:embed="rId2"/>
            <a:stretch>
              <a:fillRect/>
            </a:stretch>
          </p:blipFill>
          <p:spPr>
            <a:xfrm>
              <a:off x="0" y="-15304"/>
              <a:ext cx="9144000" cy="1028700"/>
            </a:xfrm>
            <a:prstGeom prst="rect">
              <a:avLst/>
            </a:prstGeom>
          </p:spPr>
        </p:pic>
        <p:pic>
          <p:nvPicPr>
            <p:cNvPr id="6" name="Picture 5">
              <a:extLst>
                <a:ext uri="{FF2B5EF4-FFF2-40B4-BE49-F238E27FC236}">
                  <a16:creationId xmlns:a16="http://schemas.microsoft.com/office/drawing/2014/main" id="{B3247144-60AB-4C7B-923F-71A2D4C12865}"/>
                </a:ext>
              </a:extLst>
            </p:cNvPr>
            <p:cNvPicPr>
              <a:picLocks noChangeAspect="1"/>
            </p:cNvPicPr>
            <p:nvPr/>
          </p:nvPicPr>
          <p:blipFill>
            <a:blip r:embed="rId3"/>
            <a:stretch>
              <a:fillRect/>
            </a:stretch>
          </p:blipFill>
          <p:spPr>
            <a:xfrm>
              <a:off x="0" y="6641479"/>
              <a:ext cx="9144000" cy="243905"/>
            </a:xfrm>
            <a:prstGeom prst="rect">
              <a:avLst/>
            </a:prstGeom>
          </p:spPr>
        </p:pic>
        <p:pic>
          <p:nvPicPr>
            <p:cNvPr id="7" name="Imagen 10" descr="potroUAEM.png">
              <a:extLst>
                <a:ext uri="{FF2B5EF4-FFF2-40B4-BE49-F238E27FC236}">
                  <a16:creationId xmlns:a16="http://schemas.microsoft.com/office/drawing/2014/main" id="{A39538E7-3C67-4A09-ACDB-EF98E90FA9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2770" name="1 Título">
            <a:extLst>
              <a:ext uri="{FF2B5EF4-FFF2-40B4-BE49-F238E27FC236}">
                <a16:creationId xmlns:a16="http://schemas.microsoft.com/office/drawing/2014/main" id="{2F561EE2-1B00-4681-BE4F-00D38837A6B0}"/>
              </a:ext>
            </a:extLst>
          </p:cNvPr>
          <p:cNvSpPr>
            <a:spLocks noGrp="1"/>
          </p:cNvSpPr>
          <p:nvPr>
            <p:ph type="title"/>
          </p:nvPr>
        </p:nvSpPr>
        <p:spPr>
          <a:xfrm>
            <a:off x="466724" y="-153202"/>
            <a:ext cx="8229600" cy="1143000"/>
          </a:xfrm>
        </p:spPr>
        <p:txBody>
          <a:bodyPr>
            <a:normAutofit fontScale="90000"/>
          </a:bodyPr>
          <a:lstStyle/>
          <a:p>
            <a:pPr eaLnBrk="1" hangingPunct="1"/>
            <a:r>
              <a:rPr lang="es-MX" altLang="es-MX" dirty="0">
                <a:solidFill>
                  <a:schemeClr val="bg1"/>
                </a:solidFill>
              </a:rPr>
              <a:t>4.2. Finalidad de la Orden de Compra</a:t>
            </a:r>
          </a:p>
        </p:txBody>
      </p:sp>
    </p:spTree>
    <p:extLst>
      <p:ext uri="{BB962C8B-B14F-4D97-AF65-F5344CB8AC3E}">
        <p14:creationId xmlns:p14="http://schemas.microsoft.com/office/powerpoint/2010/main" val="490683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2 Marcador de contenido">
            <a:extLst>
              <a:ext uri="{FF2B5EF4-FFF2-40B4-BE49-F238E27FC236}">
                <a16:creationId xmlns:a16="http://schemas.microsoft.com/office/drawing/2014/main" id="{F279A8FD-51B7-435A-ACA1-C80EC5C4F3D5}"/>
              </a:ext>
            </a:extLst>
          </p:cNvPr>
          <p:cNvSpPr>
            <a:spLocks noGrp="1"/>
          </p:cNvSpPr>
          <p:nvPr>
            <p:ph idx="1"/>
          </p:nvPr>
        </p:nvSpPr>
        <p:spPr>
          <a:xfrm>
            <a:off x="457200" y="1268760"/>
            <a:ext cx="8229600" cy="4857403"/>
          </a:xfrm>
        </p:spPr>
        <p:txBody>
          <a:bodyPr>
            <a:normAutofit lnSpcReduction="10000"/>
          </a:bodyPr>
          <a:lstStyle/>
          <a:p>
            <a:pPr eaLnBrk="1" hangingPunct="1"/>
            <a:r>
              <a:rPr lang="es-MX" altLang="es-MX" sz="2400" dirty="0">
                <a:latin typeface="Arial" panose="020B0604020202020204" pitchFamily="34" charset="0"/>
                <a:cs typeface="Arial" panose="020B0604020202020204" pitchFamily="34" charset="0"/>
              </a:rPr>
              <a:t>Precio fijo: se adquiere cualquier bien o servicio sin la necesidad de revisar o modificar el precio cuando este se entrega y es el más común.</a:t>
            </a:r>
          </a:p>
          <a:p>
            <a:pPr eaLnBrk="1" hangingPunct="1"/>
            <a:r>
              <a:rPr lang="es-MX" altLang="es-MX" sz="2400" dirty="0">
                <a:latin typeface="Arial" panose="020B0604020202020204" pitchFamily="34" charset="0"/>
                <a:cs typeface="Arial" panose="020B0604020202020204" pitchFamily="34" charset="0"/>
              </a:rPr>
              <a:t>Precio ajustable: cuando el precio puede variar durante el periodo de entrega</a:t>
            </a:r>
          </a:p>
          <a:p>
            <a:pPr eaLnBrk="1" hangingPunct="1"/>
            <a:r>
              <a:rPr lang="es-MX" altLang="es-MX" sz="2400" dirty="0">
                <a:latin typeface="Arial" panose="020B0604020202020204" pitchFamily="34" charset="0"/>
                <a:cs typeface="Arial" panose="020B0604020202020204" pitchFamily="34" charset="0"/>
              </a:rPr>
              <a:t>Pedido abierto: Se establecen cantidades a entregar durante un periodo de tiempo y se puede establecer dentro del pedido</a:t>
            </a:r>
          </a:p>
          <a:p>
            <a:pPr eaLnBrk="1" hangingPunct="1"/>
            <a:r>
              <a:rPr lang="es-MX" altLang="es-MX" sz="2400" dirty="0">
                <a:latin typeface="Arial" panose="020B0604020202020204" pitchFamily="34" charset="0"/>
                <a:cs typeface="Arial" panose="020B0604020202020204" pitchFamily="34" charset="0"/>
              </a:rPr>
              <a:t>Pedido condicionado: cuando se establecen ciertas reglas para la entrega del artículo como lugar, fecha, cantidad, costo</a:t>
            </a:r>
          </a:p>
          <a:p>
            <a:pPr eaLnBrk="1" hangingPunct="1"/>
            <a:r>
              <a:rPr lang="es-MX" altLang="es-MX" sz="2400" dirty="0">
                <a:latin typeface="Arial" panose="020B0604020202020204" pitchFamily="34" charset="0"/>
                <a:cs typeface="Arial" panose="020B0604020202020204" pitchFamily="34" charset="0"/>
              </a:rPr>
              <a:t>Sujeto a revisión: se establecen clausulas de revisión de precios, ó en base al cumplimiento del proveedor</a:t>
            </a:r>
          </a:p>
        </p:txBody>
      </p:sp>
      <p:grpSp>
        <p:nvGrpSpPr>
          <p:cNvPr id="4" name="Group 3">
            <a:extLst>
              <a:ext uri="{FF2B5EF4-FFF2-40B4-BE49-F238E27FC236}">
                <a16:creationId xmlns:a16="http://schemas.microsoft.com/office/drawing/2014/main" id="{12CBA461-587E-4B59-8D88-94B3F7030989}"/>
              </a:ext>
            </a:extLst>
          </p:cNvPr>
          <p:cNvGrpSpPr/>
          <p:nvPr/>
        </p:nvGrpSpPr>
        <p:grpSpPr>
          <a:xfrm>
            <a:off x="0" y="-15304"/>
            <a:ext cx="9144000" cy="6900688"/>
            <a:chOff x="0" y="-15304"/>
            <a:chExt cx="9144000" cy="6900688"/>
          </a:xfrm>
        </p:grpSpPr>
        <p:pic>
          <p:nvPicPr>
            <p:cNvPr id="5" name="Picture 4">
              <a:extLst>
                <a:ext uri="{FF2B5EF4-FFF2-40B4-BE49-F238E27FC236}">
                  <a16:creationId xmlns:a16="http://schemas.microsoft.com/office/drawing/2014/main" id="{E825E56B-092E-4AAB-9BC5-947E2AE6093D}"/>
                </a:ext>
              </a:extLst>
            </p:cNvPr>
            <p:cNvPicPr>
              <a:picLocks noChangeAspect="1"/>
            </p:cNvPicPr>
            <p:nvPr/>
          </p:nvPicPr>
          <p:blipFill>
            <a:blip r:embed="rId2"/>
            <a:stretch>
              <a:fillRect/>
            </a:stretch>
          </p:blipFill>
          <p:spPr>
            <a:xfrm>
              <a:off x="0" y="-15304"/>
              <a:ext cx="9144000" cy="1028700"/>
            </a:xfrm>
            <a:prstGeom prst="rect">
              <a:avLst/>
            </a:prstGeom>
          </p:spPr>
        </p:pic>
        <p:pic>
          <p:nvPicPr>
            <p:cNvPr id="6" name="Picture 5">
              <a:extLst>
                <a:ext uri="{FF2B5EF4-FFF2-40B4-BE49-F238E27FC236}">
                  <a16:creationId xmlns:a16="http://schemas.microsoft.com/office/drawing/2014/main" id="{6A314A05-FA41-41F5-AB8D-610F70E6A128}"/>
                </a:ext>
              </a:extLst>
            </p:cNvPr>
            <p:cNvPicPr>
              <a:picLocks noChangeAspect="1"/>
            </p:cNvPicPr>
            <p:nvPr/>
          </p:nvPicPr>
          <p:blipFill>
            <a:blip r:embed="rId3"/>
            <a:stretch>
              <a:fillRect/>
            </a:stretch>
          </p:blipFill>
          <p:spPr>
            <a:xfrm>
              <a:off x="0" y="6641479"/>
              <a:ext cx="9144000" cy="243905"/>
            </a:xfrm>
            <a:prstGeom prst="rect">
              <a:avLst/>
            </a:prstGeom>
          </p:spPr>
        </p:pic>
        <p:pic>
          <p:nvPicPr>
            <p:cNvPr id="7" name="Imagen 10" descr="potroUAEM.png">
              <a:extLst>
                <a:ext uri="{FF2B5EF4-FFF2-40B4-BE49-F238E27FC236}">
                  <a16:creationId xmlns:a16="http://schemas.microsoft.com/office/drawing/2014/main" id="{6E52F416-BB15-4904-9D87-9086F101B9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4818" name="1 Título">
            <a:extLst>
              <a:ext uri="{FF2B5EF4-FFF2-40B4-BE49-F238E27FC236}">
                <a16:creationId xmlns:a16="http://schemas.microsoft.com/office/drawing/2014/main" id="{6E8B19F5-89B5-4411-BEF8-4B5F15328AA1}"/>
              </a:ext>
            </a:extLst>
          </p:cNvPr>
          <p:cNvSpPr>
            <a:spLocks noGrp="1"/>
          </p:cNvSpPr>
          <p:nvPr>
            <p:ph type="title"/>
          </p:nvPr>
        </p:nvSpPr>
        <p:spPr>
          <a:xfrm>
            <a:off x="302986" y="-72454"/>
            <a:ext cx="8229600" cy="1143000"/>
          </a:xfrm>
        </p:spPr>
        <p:txBody>
          <a:bodyPr/>
          <a:lstStyle/>
          <a:p>
            <a:pPr eaLnBrk="1" hangingPunct="1"/>
            <a:r>
              <a:rPr lang="es-MX" altLang="es-MX" dirty="0">
                <a:solidFill>
                  <a:schemeClr val="bg1"/>
                </a:solidFill>
              </a:rPr>
              <a:t>4.2. Tipos de Ordenes de Compra</a:t>
            </a:r>
          </a:p>
        </p:txBody>
      </p:sp>
    </p:spTree>
    <p:extLst>
      <p:ext uri="{BB962C8B-B14F-4D97-AF65-F5344CB8AC3E}">
        <p14:creationId xmlns:p14="http://schemas.microsoft.com/office/powerpoint/2010/main" val="206266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Título"/>
          <p:cNvSpPr txBox="1">
            <a:spLocks/>
          </p:cNvSpPr>
          <p:nvPr/>
        </p:nvSpPr>
        <p:spPr>
          <a:xfrm>
            <a:off x="1331640" y="1628801"/>
            <a:ext cx="6192688" cy="180019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solidFill>
                  <a:schemeClr val="accent3">
                    <a:lumMod val="50000"/>
                  </a:schemeClr>
                </a:solidFill>
                <a:latin typeface="Arial" panose="020B0604020202020204" pitchFamily="34" charset="0"/>
                <a:cs typeface="Arial" panose="020B0604020202020204" pitchFamily="34" charset="0"/>
              </a:rPr>
              <a:t>Universidad Autónoma del Estado de México</a:t>
            </a:r>
            <a:br>
              <a:rPr lang="es-ES" sz="1800" b="1" dirty="0">
                <a:solidFill>
                  <a:schemeClr val="accent3">
                    <a:lumMod val="50000"/>
                  </a:schemeClr>
                </a:solidFill>
                <a:latin typeface="Arial" panose="020B0604020202020204" pitchFamily="34" charset="0"/>
                <a:cs typeface="Arial" panose="020B0604020202020204" pitchFamily="34" charset="0"/>
              </a:rPr>
            </a:br>
            <a:br>
              <a:rPr lang="es-ES" sz="1800" b="1" dirty="0">
                <a:solidFill>
                  <a:schemeClr val="accent3">
                    <a:lumMod val="50000"/>
                  </a:schemeClr>
                </a:solidFill>
                <a:latin typeface="Arial" panose="020B0604020202020204" pitchFamily="34" charset="0"/>
                <a:cs typeface="Arial" panose="020B0604020202020204" pitchFamily="34" charset="0"/>
              </a:rPr>
            </a:br>
            <a:r>
              <a:rPr lang="es-ES" sz="1800" b="1" dirty="0">
                <a:solidFill>
                  <a:schemeClr val="accent3">
                    <a:lumMod val="50000"/>
                  </a:schemeClr>
                </a:solidFill>
                <a:latin typeface="Arial" panose="020B0604020202020204" pitchFamily="34" charset="0"/>
                <a:cs typeface="Arial" panose="020B0604020202020204" pitchFamily="34" charset="0"/>
              </a:rPr>
              <a:t>Unidad académica Cuautitlán Izcalli</a:t>
            </a:r>
            <a:br>
              <a:rPr lang="es-ES" sz="1800" b="1" dirty="0">
                <a:solidFill>
                  <a:schemeClr val="accent3">
                    <a:lumMod val="50000"/>
                  </a:schemeClr>
                </a:solidFill>
                <a:latin typeface="Arial" panose="020B0604020202020204" pitchFamily="34" charset="0"/>
                <a:cs typeface="Arial" panose="020B0604020202020204" pitchFamily="34" charset="0"/>
              </a:rPr>
            </a:br>
            <a:br>
              <a:rPr lang="es-ES" sz="1800" b="1" dirty="0">
                <a:solidFill>
                  <a:schemeClr val="accent3">
                    <a:lumMod val="50000"/>
                  </a:schemeClr>
                </a:solidFill>
                <a:latin typeface="Arial" panose="020B0604020202020204" pitchFamily="34" charset="0"/>
                <a:cs typeface="Arial" panose="020B0604020202020204" pitchFamily="34" charset="0"/>
              </a:rPr>
            </a:br>
            <a:r>
              <a:rPr lang="es-ES" sz="1800" b="1" dirty="0">
                <a:solidFill>
                  <a:schemeClr val="accent3">
                    <a:lumMod val="50000"/>
                  </a:schemeClr>
                </a:solidFill>
                <a:latin typeface="Arial" panose="020B0604020202020204" pitchFamily="34" charset="0"/>
                <a:cs typeface="Arial" panose="020B0604020202020204" pitchFamily="34" charset="0"/>
              </a:rPr>
              <a:t>Licenciatura en Logística</a:t>
            </a:r>
            <a:br>
              <a:rPr lang="es-ES" sz="1800" dirty="0">
                <a:solidFill>
                  <a:schemeClr val="accent3">
                    <a:lumMod val="50000"/>
                  </a:schemeClr>
                </a:solidFill>
                <a:latin typeface="Arial" panose="020B0604020202020204" pitchFamily="34" charset="0"/>
                <a:cs typeface="Arial" panose="020B0604020202020204" pitchFamily="34" charset="0"/>
              </a:rPr>
            </a:br>
            <a:endParaRPr lang="es-ES" sz="1800" dirty="0">
              <a:solidFill>
                <a:schemeClr val="accent3">
                  <a:lumMod val="50000"/>
                </a:schemeClr>
              </a:solidFill>
              <a:latin typeface="Arial" panose="020B0604020202020204" pitchFamily="34" charset="0"/>
              <a:cs typeface="Arial" panose="020B0604020202020204" pitchFamily="34" charset="0"/>
            </a:endParaRPr>
          </a:p>
        </p:txBody>
      </p:sp>
      <p:sp>
        <p:nvSpPr>
          <p:cNvPr id="9" name="7 Subtítulo"/>
          <p:cNvSpPr txBox="1">
            <a:spLocks/>
          </p:cNvSpPr>
          <p:nvPr/>
        </p:nvSpPr>
        <p:spPr>
          <a:xfrm>
            <a:off x="467544" y="3429000"/>
            <a:ext cx="8424936" cy="25698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1700" b="1" dirty="0">
                <a:latin typeface="Arial" panose="020B0604020202020204" pitchFamily="34" charset="0"/>
                <a:cs typeface="Arial" panose="020B0604020202020204" pitchFamily="34" charset="0"/>
              </a:rPr>
              <a:t>Programa de estudios:  Compras y desarrollo de proveedores. </a:t>
            </a:r>
          </a:p>
          <a:p>
            <a:pPr marL="0" indent="0">
              <a:buNone/>
            </a:pPr>
            <a:endParaRPr lang="es-ES" sz="1700" b="1" dirty="0">
              <a:latin typeface="Arial" panose="020B0604020202020204" pitchFamily="34" charset="0"/>
              <a:cs typeface="Arial" panose="020B0604020202020204" pitchFamily="34" charset="0"/>
            </a:endParaRPr>
          </a:p>
          <a:p>
            <a:r>
              <a:rPr lang="es-ES" sz="1700" b="1" dirty="0">
                <a:latin typeface="Arial" panose="020B0604020202020204" pitchFamily="34" charset="0"/>
                <a:cs typeface="Arial" panose="020B0604020202020204" pitchFamily="34" charset="0"/>
              </a:rPr>
              <a:t>Unidad a desarrollar: 	Unidad 4 “ Gestión del departamento de compras”</a:t>
            </a:r>
          </a:p>
          <a:p>
            <a:pPr marL="2743200" lvl="6" indent="0">
              <a:buNone/>
            </a:pPr>
            <a:endParaRPr lang="es-ES" sz="500" b="1" dirty="0">
              <a:latin typeface="Arial" panose="020B0604020202020204" pitchFamily="34" charset="0"/>
              <a:cs typeface="Arial" panose="020B0604020202020204" pitchFamily="34" charset="0"/>
            </a:endParaRPr>
          </a:p>
          <a:p>
            <a:pPr marL="0" indent="0">
              <a:buNone/>
            </a:pPr>
            <a:endParaRPr lang="es-ES" sz="1700" b="1" dirty="0">
              <a:latin typeface="Arial" panose="020B0604020202020204" pitchFamily="34" charset="0"/>
              <a:cs typeface="Arial" panose="020B0604020202020204" pitchFamily="34" charset="0"/>
            </a:endParaRPr>
          </a:p>
          <a:p>
            <a:r>
              <a:rPr lang="es-ES" sz="1700" b="1" dirty="0">
                <a:latin typeface="Arial" panose="020B0604020202020204" pitchFamily="34" charset="0"/>
                <a:cs typeface="Arial" panose="020B0604020202020204" pitchFamily="34" charset="0"/>
              </a:rPr>
              <a:t>Licenciatura: Logística.</a:t>
            </a:r>
          </a:p>
          <a:p>
            <a:endParaRPr lang="es-ES" sz="1700" b="1" dirty="0">
              <a:latin typeface="Arial" panose="020B0604020202020204" pitchFamily="34" charset="0"/>
              <a:cs typeface="Arial" panose="020B0604020202020204" pitchFamily="34" charset="0"/>
            </a:endParaRPr>
          </a:p>
          <a:p>
            <a:r>
              <a:rPr lang="es-ES" sz="1700" b="1" dirty="0">
                <a:latin typeface="Arial" panose="020B0604020202020204" pitchFamily="34" charset="0"/>
                <a:cs typeface="Arial" panose="020B0604020202020204" pitchFamily="34" charset="0"/>
              </a:rPr>
              <a:t>Presenta: M. en A.N. José Luis Morales Mondragón (Profesor de asignatura)</a:t>
            </a:r>
          </a:p>
          <a:p>
            <a:endParaRPr lang="es-ES" sz="1700" b="1" dirty="0">
              <a:latin typeface="Arial" panose="020B0604020202020204" pitchFamily="34" charset="0"/>
              <a:cs typeface="Arial" panose="020B0604020202020204" pitchFamily="34" charset="0"/>
            </a:endParaRPr>
          </a:p>
          <a:p>
            <a:endParaRPr lang="es-ES" sz="1700" b="1" dirty="0">
              <a:latin typeface="Arial" panose="020B0604020202020204" pitchFamily="34" charset="0"/>
              <a:cs typeface="Arial" panose="020B0604020202020204" pitchFamily="34" charset="0"/>
            </a:endParaRPr>
          </a:p>
          <a:p>
            <a:pPr marL="0" indent="0" algn="ctr">
              <a:buNone/>
            </a:pPr>
            <a:endParaRPr lang="es-ES" sz="1700" b="1" dirty="0">
              <a:latin typeface="Arial" panose="020B0604020202020204" pitchFamily="34" charset="0"/>
              <a:cs typeface="Arial" panose="020B0604020202020204" pitchFamily="34" charset="0"/>
            </a:endParaRPr>
          </a:p>
          <a:p>
            <a:endParaRPr lang="es-ES" sz="1700" b="1"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F61534E3-2A2C-48E7-8109-E282BDE0132D}"/>
              </a:ext>
            </a:extLst>
          </p:cNvPr>
          <p:cNvGrpSpPr/>
          <p:nvPr/>
        </p:nvGrpSpPr>
        <p:grpSpPr>
          <a:xfrm>
            <a:off x="0" y="-5006"/>
            <a:ext cx="9144000" cy="6890390"/>
            <a:chOff x="0" y="-5006"/>
            <a:chExt cx="9144000" cy="6890390"/>
          </a:xfrm>
        </p:grpSpPr>
        <p:pic>
          <p:nvPicPr>
            <p:cNvPr id="7" name="Picture 2" descr="Resultado de imagen para UAEMEX 2017">
              <a:extLst>
                <a:ext uri="{FF2B5EF4-FFF2-40B4-BE49-F238E27FC236}">
                  <a16:creationId xmlns:a16="http://schemas.microsoft.com/office/drawing/2014/main" id="{BC265D02-EAEE-4B9A-A3C9-B569629761B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EA0B0F8B-9F2A-47C6-A289-BE26AEF729DC}"/>
                </a:ext>
              </a:extLst>
            </p:cNvPr>
            <p:cNvPicPr>
              <a:picLocks noChangeAspect="1"/>
            </p:cNvPicPr>
            <p:nvPr/>
          </p:nvPicPr>
          <p:blipFill>
            <a:blip r:embed="rId4"/>
            <a:stretch>
              <a:fillRect/>
            </a:stretch>
          </p:blipFill>
          <p:spPr>
            <a:xfrm>
              <a:off x="0" y="6641479"/>
              <a:ext cx="9144000" cy="243905"/>
            </a:xfrm>
            <a:prstGeom prst="rect">
              <a:avLst/>
            </a:prstGeom>
          </p:spPr>
        </p:pic>
        <p:pic>
          <p:nvPicPr>
            <p:cNvPr id="11" name="Imagen 10" descr="potroUAE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Tree>
    <p:extLst>
      <p:ext uri="{BB962C8B-B14F-4D97-AF65-F5344CB8AC3E}">
        <p14:creationId xmlns:p14="http://schemas.microsoft.com/office/powerpoint/2010/main" val="1336730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60B4A38-B8AC-450D-841C-D564CBCCB720}"/>
              </a:ext>
            </a:extLst>
          </p:cNvPr>
          <p:cNvGrpSpPr/>
          <p:nvPr/>
        </p:nvGrpSpPr>
        <p:grpSpPr>
          <a:xfrm>
            <a:off x="0" y="-15304"/>
            <a:ext cx="9144000" cy="6900688"/>
            <a:chOff x="0" y="-15304"/>
            <a:chExt cx="9144000" cy="6900688"/>
          </a:xfrm>
        </p:grpSpPr>
        <p:pic>
          <p:nvPicPr>
            <p:cNvPr id="12" name="Picture 11">
              <a:extLst>
                <a:ext uri="{FF2B5EF4-FFF2-40B4-BE49-F238E27FC236}">
                  <a16:creationId xmlns:a16="http://schemas.microsoft.com/office/drawing/2014/main" id="{61842BE4-6131-48D8-A631-D2B240F1D810}"/>
                </a:ext>
              </a:extLst>
            </p:cNvPr>
            <p:cNvPicPr>
              <a:picLocks noChangeAspect="1"/>
            </p:cNvPicPr>
            <p:nvPr/>
          </p:nvPicPr>
          <p:blipFill>
            <a:blip r:embed="rId2"/>
            <a:stretch>
              <a:fillRect/>
            </a:stretch>
          </p:blipFill>
          <p:spPr>
            <a:xfrm>
              <a:off x="0" y="-15304"/>
              <a:ext cx="9144000" cy="1028700"/>
            </a:xfrm>
            <a:prstGeom prst="rect">
              <a:avLst/>
            </a:prstGeom>
          </p:spPr>
        </p:pic>
        <p:pic>
          <p:nvPicPr>
            <p:cNvPr id="13" name="Picture 12">
              <a:extLst>
                <a:ext uri="{FF2B5EF4-FFF2-40B4-BE49-F238E27FC236}">
                  <a16:creationId xmlns:a16="http://schemas.microsoft.com/office/drawing/2014/main" id="{01371F52-4947-4BD4-827C-2CA41D57A6D9}"/>
                </a:ext>
              </a:extLst>
            </p:cNvPr>
            <p:cNvPicPr>
              <a:picLocks noChangeAspect="1"/>
            </p:cNvPicPr>
            <p:nvPr/>
          </p:nvPicPr>
          <p:blipFill>
            <a:blip r:embed="rId3"/>
            <a:stretch>
              <a:fillRect/>
            </a:stretch>
          </p:blipFill>
          <p:spPr>
            <a:xfrm>
              <a:off x="0" y="6641479"/>
              <a:ext cx="9144000" cy="243905"/>
            </a:xfrm>
            <a:prstGeom prst="rect">
              <a:avLst/>
            </a:prstGeom>
          </p:spPr>
        </p:pic>
        <p:pic>
          <p:nvPicPr>
            <p:cNvPr id="14" name="Imagen 10" descr="potroUAEM.png">
              <a:extLst>
                <a:ext uri="{FF2B5EF4-FFF2-40B4-BE49-F238E27FC236}">
                  <a16:creationId xmlns:a16="http://schemas.microsoft.com/office/drawing/2014/main" id="{5F5F0F6E-1B66-491A-8C45-00FD1C025F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29698" name="1 Título">
            <a:extLst>
              <a:ext uri="{FF2B5EF4-FFF2-40B4-BE49-F238E27FC236}">
                <a16:creationId xmlns:a16="http://schemas.microsoft.com/office/drawing/2014/main" id="{2CF29AD7-2ACB-4EE8-98AD-844CA34AC524}"/>
              </a:ext>
            </a:extLst>
          </p:cNvPr>
          <p:cNvSpPr>
            <a:spLocks noGrp="1"/>
          </p:cNvSpPr>
          <p:nvPr>
            <p:ph type="title"/>
          </p:nvPr>
        </p:nvSpPr>
        <p:spPr>
          <a:xfrm>
            <a:off x="990600" y="44450"/>
            <a:ext cx="7162800" cy="576263"/>
          </a:xfrm>
        </p:spPr>
        <p:txBody>
          <a:bodyPr>
            <a:normAutofit/>
          </a:bodyPr>
          <a:lstStyle/>
          <a:p>
            <a:pPr eaLnBrk="1" hangingPunct="1"/>
            <a:r>
              <a:rPr lang="es-MX" altLang="es-MX" sz="2800" dirty="0">
                <a:solidFill>
                  <a:schemeClr val="bg1"/>
                </a:solidFill>
                <a:latin typeface="Arial" panose="020B0604020202020204" pitchFamily="34" charset="0"/>
                <a:cs typeface="Arial" panose="020B0604020202020204" pitchFamily="34" charset="0"/>
              </a:rPr>
              <a:t> 4.2. La Orden de Compra</a:t>
            </a:r>
          </a:p>
        </p:txBody>
      </p:sp>
      <p:sp>
        <p:nvSpPr>
          <p:cNvPr id="33795" name="8 Rectángulo">
            <a:extLst>
              <a:ext uri="{FF2B5EF4-FFF2-40B4-BE49-F238E27FC236}">
                <a16:creationId xmlns:a16="http://schemas.microsoft.com/office/drawing/2014/main" id="{12DBAD09-2894-43DB-89AD-947D44A52445}"/>
              </a:ext>
            </a:extLst>
          </p:cNvPr>
          <p:cNvSpPr>
            <a:spLocks noChangeArrowheads="1"/>
          </p:cNvSpPr>
          <p:nvPr/>
        </p:nvSpPr>
        <p:spPr bwMode="auto">
          <a:xfrm>
            <a:off x="250825" y="620713"/>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dirty="0">
                <a:solidFill>
                  <a:schemeClr val="bg1">
                    <a:lumMod val="95000"/>
                  </a:schemeClr>
                </a:solidFill>
                <a:latin typeface="Arial" panose="020B0604020202020204" pitchFamily="34" charset="0"/>
                <a:cs typeface="Arial" panose="020B0604020202020204" pitchFamily="34" charset="0"/>
              </a:rPr>
              <a:t>Negociación de las condiciones</a:t>
            </a:r>
          </a:p>
        </p:txBody>
      </p:sp>
      <p:sp>
        <p:nvSpPr>
          <p:cNvPr id="33796" name="9 Rectángulo">
            <a:extLst>
              <a:ext uri="{FF2B5EF4-FFF2-40B4-BE49-F238E27FC236}">
                <a16:creationId xmlns:a16="http://schemas.microsoft.com/office/drawing/2014/main" id="{11AA4600-8DB6-49C2-9647-3B9FE2055402}"/>
              </a:ext>
            </a:extLst>
          </p:cNvPr>
          <p:cNvSpPr>
            <a:spLocks noChangeArrowheads="1"/>
          </p:cNvSpPr>
          <p:nvPr/>
        </p:nvSpPr>
        <p:spPr bwMode="auto">
          <a:xfrm>
            <a:off x="3635375" y="62547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Elaboración de la orden de compra</a:t>
            </a:r>
          </a:p>
        </p:txBody>
      </p:sp>
      <p:sp>
        <p:nvSpPr>
          <p:cNvPr id="33797" name="10 Rectángulo">
            <a:extLst>
              <a:ext uri="{FF2B5EF4-FFF2-40B4-BE49-F238E27FC236}">
                <a16:creationId xmlns:a16="http://schemas.microsoft.com/office/drawing/2014/main" id="{D5C811A8-F829-4300-9138-50E6883BED0F}"/>
              </a:ext>
            </a:extLst>
          </p:cNvPr>
          <p:cNvSpPr>
            <a:spLocks noChangeArrowheads="1"/>
          </p:cNvSpPr>
          <p:nvPr/>
        </p:nvSpPr>
        <p:spPr bwMode="auto">
          <a:xfrm>
            <a:off x="6643688" y="549275"/>
            <a:ext cx="2428875" cy="642938"/>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latin typeface="Arial" panose="020B0604020202020204" pitchFamily="34" charset="0"/>
                <a:cs typeface="Arial" panose="020B0604020202020204" pitchFamily="34" charset="0"/>
              </a:rPr>
              <a:t>Envío de la orden de compra al proveedor</a:t>
            </a:r>
          </a:p>
        </p:txBody>
      </p:sp>
      <p:cxnSp>
        <p:nvCxnSpPr>
          <p:cNvPr id="29702" name="33 Conector recto de flecha">
            <a:extLst>
              <a:ext uri="{FF2B5EF4-FFF2-40B4-BE49-F238E27FC236}">
                <a16:creationId xmlns:a16="http://schemas.microsoft.com/office/drawing/2014/main" id="{3A53CCC4-74C1-45C5-8C1A-F19815ACDFF3}"/>
              </a:ext>
            </a:extLst>
          </p:cNvPr>
          <p:cNvCxnSpPr>
            <a:cxnSpLocks noChangeShapeType="1"/>
            <a:stCxn id="33796" idx="3"/>
            <a:endCxn id="33797" idx="1"/>
          </p:cNvCxnSpPr>
          <p:nvPr/>
        </p:nvCxnSpPr>
        <p:spPr bwMode="auto">
          <a:xfrm flipV="1">
            <a:off x="5849938" y="871538"/>
            <a:ext cx="793750" cy="396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9703" name="36 Conector recto de flecha">
            <a:extLst>
              <a:ext uri="{FF2B5EF4-FFF2-40B4-BE49-F238E27FC236}">
                <a16:creationId xmlns:a16="http://schemas.microsoft.com/office/drawing/2014/main" id="{3F10A572-A274-470B-B474-75C7080B9BE7}"/>
              </a:ext>
            </a:extLst>
          </p:cNvPr>
          <p:cNvCxnSpPr>
            <a:cxnSpLocks noChangeShapeType="1"/>
            <a:stCxn id="33795" idx="3"/>
            <a:endCxn id="33796" idx="1"/>
          </p:cNvCxnSpPr>
          <p:nvPr/>
        </p:nvCxnSpPr>
        <p:spPr bwMode="auto">
          <a:xfrm>
            <a:off x="2322513" y="906463"/>
            <a:ext cx="1312862" cy="4762"/>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pic>
        <p:nvPicPr>
          <p:cNvPr id="29704" name="Picture 9" descr="Departamento de compra: Formatos de requisición y orden de compra">
            <a:extLst>
              <a:ext uri="{FF2B5EF4-FFF2-40B4-BE49-F238E27FC236}">
                <a16:creationId xmlns:a16="http://schemas.microsoft.com/office/drawing/2014/main" id="{0C544B05-B520-4A00-8D11-199D185FC4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484313"/>
            <a:ext cx="4427538"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5" name="Picture 11" descr="Departamento de compra: Formatos de requisición y orden de compra">
            <a:extLst>
              <a:ext uri="{FF2B5EF4-FFF2-40B4-BE49-F238E27FC236}">
                <a16:creationId xmlns:a16="http://schemas.microsoft.com/office/drawing/2014/main" id="{E6BEEECF-E164-4D6D-9A47-111DDA16FB7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00550" y="2911475"/>
            <a:ext cx="4743450"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9706" name="12 Forma">
            <a:extLst>
              <a:ext uri="{FF2B5EF4-FFF2-40B4-BE49-F238E27FC236}">
                <a16:creationId xmlns:a16="http://schemas.microsoft.com/office/drawing/2014/main" id="{9DA51F49-A998-49BC-AF85-BCCA0798FAAC}"/>
              </a:ext>
            </a:extLst>
          </p:cNvPr>
          <p:cNvCxnSpPr>
            <a:cxnSpLocks noChangeShapeType="1"/>
          </p:cNvCxnSpPr>
          <p:nvPr/>
        </p:nvCxnSpPr>
        <p:spPr bwMode="auto">
          <a:xfrm rot="16200000" flipH="1">
            <a:off x="2921794" y="4082257"/>
            <a:ext cx="727075" cy="2141537"/>
          </a:xfrm>
          <a:prstGeom prst="curvedConnector2">
            <a:avLst/>
          </a:prstGeom>
          <a:noFill/>
          <a:ln w="38100" algn="ctr">
            <a:solidFill>
              <a:schemeClr val="bg2"/>
            </a:solidFill>
            <a:round/>
            <a:headEnd type="none" w="sm" len="sm"/>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20759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9" descr="Departamento de compra: Formatos de requisición y orden de compra">
            <a:extLst>
              <a:ext uri="{FF2B5EF4-FFF2-40B4-BE49-F238E27FC236}">
                <a16:creationId xmlns:a16="http://schemas.microsoft.com/office/drawing/2014/main" id="{BAF5A877-F4C1-4789-A688-0CBAFDE9D7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8" y="1196975"/>
            <a:ext cx="3276600"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11" descr="Departamento de compra: Formatos de requisición y orden de compra">
            <a:extLst>
              <a:ext uri="{FF2B5EF4-FFF2-40B4-BE49-F238E27FC236}">
                <a16:creationId xmlns:a16="http://schemas.microsoft.com/office/drawing/2014/main" id="{C34C438E-EB0F-4A41-A33F-20446E3FA6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 y="3706813"/>
            <a:ext cx="3313113" cy="267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8 CuadroTexto">
            <a:extLst>
              <a:ext uri="{FF2B5EF4-FFF2-40B4-BE49-F238E27FC236}">
                <a16:creationId xmlns:a16="http://schemas.microsoft.com/office/drawing/2014/main" id="{E375BF24-ACD1-43C2-A1A1-CB112A6DCFD0}"/>
              </a:ext>
            </a:extLst>
          </p:cNvPr>
          <p:cNvSpPr txBox="1">
            <a:spLocks noChangeArrowheads="1"/>
          </p:cNvSpPr>
          <p:nvPr/>
        </p:nvSpPr>
        <p:spPr bwMode="auto">
          <a:xfrm>
            <a:off x="5491163" y="1484313"/>
            <a:ext cx="105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800">
                <a:solidFill>
                  <a:schemeClr val="tx1"/>
                </a:solidFill>
                <a:latin typeface="Arial" panose="020B0604020202020204" pitchFamily="34" charset="0"/>
                <a:cs typeface="Arial" panose="020B0604020202020204" pitchFamily="34" charset="0"/>
              </a:rPr>
              <a:t>Solicitud</a:t>
            </a:r>
          </a:p>
        </p:txBody>
      </p:sp>
      <p:sp>
        <p:nvSpPr>
          <p:cNvPr id="31750" name="9 CuadroTexto">
            <a:extLst>
              <a:ext uri="{FF2B5EF4-FFF2-40B4-BE49-F238E27FC236}">
                <a16:creationId xmlns:a16="http://schemas.microsoft.com/office/drawing/2014/main" id="{5E840599-07FC-4A27-97B8-91CFCAA27BC2}"/>
              </a:ext>
            </a:extLst>
          </p:cNvPr>
          <p:cNvSpPr txBox="1">
            <a:spLocks noChangeArrowheads="1"/>
          </p:cNvSpPr>
          <p:nvPr/>
        </p:nvSpPr>
        <p:spPr bwMode="auto">
          <a:xfrm>
            <a:off x="7864475" y="1484313"/>
            <a:ext cx="8258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800">
                <a:solidFill>
                  <a:schemeClr val="tx1"/>
                </a:solidFill>
                <a:latin typeface="Arial" panose="020B0604020202020204" pitchFamily="34" charset="0"/>
                <a:cs typeface="Arial" panose="020B0604020202020204" pitchFamily="34" charset="0"/>
              </a:rPr>
              <a:t>Orden</a:t>
            </a:r>
          </a:p>
        </p:txBody>
      </p:sp>
      <p:sp>
        <p:nvSpPr>
          <p:cNvPr id="31751" name="10 CuadroTexto">
            <a:extLst>
              <a:ext uri="{FF2B5EF4-FFF2-40B4-BE49-F238E27FC236}">
                <a16:creationId xmlns:a16="http://schemas.microsoft.com/office/drawing/2014/main" id="{EDA883D0-E40E-4E97-8103-2D236A81EFBF}"/>
              </a:ext>
            </a:extLst>
          </p:cNvPr>
          <p:cNvSpPr txBox="1">
            <a:spLocks noChangeArrowheads="1"/>
          </p:cNvSpPr>
          <p:nvPr/>
        </p:nvSpPr>
        <p:spPr bwMode="auto">
          <a:xfrm>
            <a:off x="3563938" y="2185988"/>
            <a:ext cx="9108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Compras</a:t>
            </a:r>
          </a:p>
        </p:txBody>
      </p:sp>
      <p:sp>
        <p:nvSpPr>
          <p:cNvPr id="31752" name="12 CuadroTexto">
            <a:extLst>
              <a:ext uri="{FF2B5EF4-FFF2-40B4-BE49-F238E27FC236}">
                <a16:creationId xmlns:a16="http://schemas.microsoft.com/office/drawing/2014/main" id="{495F2467-D1FE-4542-AE3C-8D7323625D55}"/>
              </a:ext>
            </a:extLst>
          </p:cNvPr>
          <p:cNvSpPr txBox="1">
            <a:spLocks noChangeArrowheads="1"/>
          </p:cNvSpPr>
          <p:nvPr/>
        </p:nvSpPr>
        <p:spPr bwMode="auto">
          <a:xfrm>
            <a:off x="3563938" y="2670175"/>
            <a:ext cx="10118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Solicitante</a:t>
            </a:r>
          </a:p>
        </p:txBody>
      </p:sp>
      <p:sp>
        <p:nvSpPr>
          <p:cNvPr id="31753" name="13 CuadroTexto">
            <a:extLst>
              <a:ext uri="{FF2B5EF4-FFF2-40B4-BE49-F238E27FC236}">
                <a16:creationId xmlns:a16="http://schemas.microsoft.com/office/drawing/2014/main" id="{73B1FAB6-3566-411E-AE6F-2CB77462DD98}"/>
              </a:ext>
            </a:extLst>
          </p:cNvPr>
          <p:cNvSpPr txBox="1">
            <a:spLocks noChangeArrowheads="1"/>
          </p:cNvSpPr>
          <p:nvPr/>
        </p:nvSpPr>
        <p:spPr bwMode="auto">
          <a:xfrm>
            <a:off x="3563938" y="3194050"/>
            <a:ext cx="10102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Proveedor</a:t>
            </a:r>
          </a:p>
        </p:txBody>
      </p:sp>
      <p:sp>
        <p:nvSpPr>
          <p:cNvPr id="31754" name="14 CuadroTexto">
            <a:extLst>
              <a:ext uri="{FF2B5EF4-FFF2-40B4-BE49-F238E27FC236}">
                <a16:creationId xmlns:a16="http://schemas.microsoft.com/office/drawing/2014/main" id="{2C96CD13-BB05-4E54-9C10-AE87D5F4FF5A}"/>
              </a:ext>
            </a:extLst>
          </p:cNvPr>
          <p:cNvSpPr txBox="1">
            <a:spLocks noChangeArrowheads="1"/>
          </p:cNvSpPr>
          <p:nvPr/>
        </p:nvSpPr>
        <p:spPr bwMode="auto">
          <a:xfrm>
            <a:off x="3563938" y="3678238"/>
            <a:ext cx="16658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Cuentas por pagar</a:t>
            </a:r>
          </a:p>
        </p:txBody>
      </p:sp>
      <p:sp>
        <p:nvSpPr>
          <p:cNvPr id="31755" name="15 CuadroTexto">
            <a:extLst>
              <a:ext uri="{FF2B5EF4-FFF2-40B4-BE49-F238E27FC236}">
                <a16:creationId xmlns:a16="http://schemas.microsoft.com/office/drawing/2014/main" id="{7967332E-9C6D-4194-B084-615AC3E06297}"/>
              </a:ext>
            </a:extLst>
          </p:cNvPr>
          <p:cNvSpPr txBox="1">
            <a:spLocks noChangeArrowheads="1"/>
          </p:cNvSpPr>
          <p:nvPr/>
        </p:nvSpPr>
        <p:spPr bwMode="auto">
          <a:xfrm>
            <a:off x="3563938" y="4181475"/>
            <a:ext cx="16674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Control de Calidad</a:t>
            </a:r>
          </a:p>
        </p:txBody>
      </p:sp>
      <p:sp>
        <p:nvSpPr>
          <p:cNvPr id="31756" name="16 CuadroTexto">
            <a:extLst>
              <a:ext uri="{FF2B5EF4-FFF2-40B4-BE49-F238E27FC236}">
                <a16:creationId xmlns:a16="http://schemas.microsoft.com/office/drawing/2014/main" id="{B02F9441-C460-4B77-83DD-65B0917DA891}"/>
              </a:ext>
            </a:extLst>
          </p:cNvPr>
          <p:cNvSpPr txBox="1">
            <a:spLocks noChangeArrowheads="1"/>
          </p:cNvSpPr>
          <p:nvPr/>
        </p:nvSpPr>
        <p:spPr bwMode="auto">
          <a:xfrm>
            <a:off x="3563938" y="4705350"/>
            <a:ext cx="18854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Área de recepción de</a:t>
            </a:r>
          </a:p>
          <a:p>
            <a:r>
              <a:rPr lang="es-MX" altLang="es-MX" sz="1400">
                <a:solidFill>
                  <a:schemeClr val="tx1"/>
                </a:solidFill>
                <a:latin typeface="Arial" panose="020B0604020202020204" pitchFamily="34" charset="0"/>
                <a:cs typeface="Arial" panose="020B0604020202020204" pitchFamily="34" charset="0"/>
              </a:rPr>
              <a:t>materiales</a:t>
            </a:r>
          </a:p>
        </p:txBody>
      </p:sp>
      <p:sp>
        <p:nvSpPr>
          <p:cNvPr id="31757" name="17 CuadroTexto">
            <a:extLst>
              <a:ext uri="{FF2B5EF4-FFF2-40B4-BE49-F238E27FC236}">
                <a16:creationId xmlns:a16="http://schemas.microsoft.com/office/drawing/2014/main" id="{C4027FB7-2F6E-4C74-BAF1-C2D71665CF22}"/>
              </a:ext>
            </a:extLst>
          </p:cNvPr>
          <p:cNvSpPr txBox="1">
            <a:spLocks noChangeArrowheads="1"/>
          </p:cNvSpPr>
          <p:nvPr/>
        </p:nvSpPr>
        <p:spPr bwMode="auto">
          <a:xfrm>
            <a:off x="5610225" y="2154238"/>
            <a:ext cx="8899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Original</a:t>
            </a:r>
          </a:p>
        </p:txBody>
      </p:sp>
      <p:sp>
        <p:nvSpPr>
          <p:cNvPr id="31758" name="18 CuadroTexto">
            <a:extLst>
              <a:ext uri="{FF2B5EF4-FFF2-40B4-BE49-F238E27FC236}">
                <a16:creationId xmlns:a16="http://schemas.microsoft.com/office/drawing/2014/main" id="{14145E83-3F60-4B89-960E-BE4E551CB652}"/>
              </a:ext>
            </a:extLst>
          </p:cNvPr>
          <p:cNvSpPr txBox="1">
            <a:spLocks noChangeArrowheads="1"/>
          </p:cNvSpPr>
          <p:nvPr/>
        </p:nvSpPr>
        <p:spPr bwMode="auto">
          <a:xfrm>
            <a:off x="7812088" y="3141663"/>
            <a:ext cx="8899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Original</a:t>
            </a:r>
          </a:p>
        </p:txBody>
      </p:sp>
      <p:sp>
        <p:nvSpPr>
          <p:cNvPr id="31759" name="20 CuadroTexto">
            <a:extLst>
              <a:ext uri="{FF2B5EF4-FFF2-40B4-BE49-F238E27FC236}">
                <a16:creationId xmlns:a16="http://schemas.microsoft.com/office/drawing/2014/main" id="{14474504-8885-4132-9F66-4336B66319B1}"/>
              </a:ext>
            </a:extLst>
          </p:cNvPr>
          <p:cNvSpPr txBox="1">
            <a:spLocks noChangeArrowheads="1"/>
          </p:cNvSpPr>
          <p:nvPr/>
        </p:nvSpPr>
        <p:spPr bwMode="auto">
          <a:xfrm>
            <a:off x="7910513" y="2133600"/>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sp>
        <p:nvSpPr>
          <p:cNvPr id="31760" name="21 CuadroTexto">
            <a:extLst>
              <a:ext uri="{FF2B5EF4-FFF2-40B4-BE49-F238E27FC236}">
                <a16:creationId xmlns:a16="http://schemas.microsoft.com/office/drawing/2014/main" id="{363B2B56-7C2F-497A-A4AB-FEAA09904ED6}"/>
              </a:ext>
            </a:extLst>
          </p:cNvPr>
          <p:cNvSpPr txBox="1">
            <a:spLocks noChangeArrowheads="1"/>
          </p:cNvSpPr>
          <p:nvPr/>
        </p:nvSpPr>
        <p:spPr bwMode="auto">
          <a:xfrm>
            <a:off x="5651500" y="2636838"/>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sp>
        <p:nvSpPr>
          <p:cNvPr id="31761" name="22 CuadroTexto">
            <a:extLst>
              <a:ext uri="{FF2B5EF4-FFF2-40B4-BE49-F238E27FC236}">
                <a16:creationId xmlns:a16="http://schemas.microsoft.com/office/drawing/2014/main" id="{87EB2D63-CCBF-4E07-B623-8066A3BEA1C0}"/>
              </a:ext>
            </a:extLst>
          </p:cNvPr>
          <p:cNvSpPr txBox="1">
            <a:spLocks noChangeArrowheads="1"/>
          </p:cNvSpPr>
          <p:nvPr/>
        </p:nvSpPr>
        <p:spPr bwMode="auto">
          <a:xfrm>
            <a:off x="5676900" y="4675188"/>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sp>
        <p:nvSpPr>
          <p:cNvPr id="31762" name="23 CuadroTexto">
            <a:extLst>
              <a:ext uri="{FF2B5EF4-FFF2-40B4-BE49-F238E27FC236}">
                <a16:creationId xmlns:a16="http://schemas.microsoft.com/office/drawing/2014/main" id="{393F4942-AF3D-4CA4-9450-7C60E345B887}"/>
              </a:ext>
            </a:extLst>
          </p:cNvPr>
          <p:cNvSpPr txBox="1">
            <a:spLocks noChangeArrowheads="1"/>
          </p:cNvSpPr>
          <p:nvPr/>
        </p:nvSpPr>
        <p:spPr bwMode="auto">
          <a:xfrm>
            <a:off x="7910513" y="4675188"/>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sp>
        <p:nvSpPr>
          <p:cNvPr id="31763" name="24 CuadroTexto">
            <a:extLst>
              <a:ext uri="{FF2B5EF4-FFF2-40B4-BE49-F238E27FC236}">
                <a16:creationId xmlns:a16="http://schemas.microsoft.com/office/drawing/2014/main" id="{715997A5-522F-4CB0-B8C2-2E2EF1255748}"/>
              </a:ext>
            </a:extLst>
          </p:cNvPr>
          <p:cNvSpPr txBox="1">
            <a:spLocks noChangeArrowheads="1"/>
          </p:cNvSpPr>
          <p:nvPr/>
        </p:nvSpPr>
        <p:spPr bwMode="auto">
          <a:xfrm>
            <a:off x="5651500" y="4170363"/>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sp>
        <p:nvSpPr>
          <p:cNvPr id="31764" name="25 CuadroTexto">
            <a:extLst>
              <a:ext uri="{FF2B5EF4-FFF2-40B4-BE49-F238E27FC236}">
                <a16:creationId xmlns:a16="http://schemas.microsoft.com/office/drawing/2014/main" id="{3AA09120-EBB5-4F7B-B214-6BB4B405DCC0}"/>
              </a:ext>
            </a:extLst>
          </p:cNvPr>
          <p:cNvSpPr txBox="1">
            <a:spLocks noChangeArrowheads="1"/>
          </p:cNvSpPr>
          <p:nvPr/>
        </p:nvSpPr>
        <p:spPr bwMode="auto">
          <a:xfrm>
            <a:off x="5676900" y="3667125"/>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sp>
        <p:nvSpPr>
          <p:cNvPr id="31765" name="26 CuadroTexto">
            <a:extLst>
              <a:ext uri="{FF2B5EF4-FFF2-40B4-BE49-F238E27FC236}">
                <a16:creationId xmlns:a16="http://schemas.microsoft.com/office/drawing/2014/main" id="{A99DE9C4-C9F3-4A7F-B4D6-A132474186B0}"/>
              </a:ext>
            </a:extLst>
          </p:cNvPr>
          <p:cNvSpPr txBox="1">
            <a:spLocks noChangeArrowheads="1"/>
          </p:cNvSpPr>
          <p:nvPr/>
        </p:nvSpPr>
        <p:spPr bwMode="auto">
          <a:xfrm>
            <a:off x="5651500" y="3162300"/>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sp>
        <p:nvSpPr>
          <p:cNvPr id="31766" name="27 CuadroTexto">
            <a:extLst>
              <a:ext uri="{FF2B5EF4-FFF2-40B4-BE49-F238E27FC236}">
                <a16:creationId xmlns:a16="http://schemas.microsoft.com/office/drawing/2014/main" id="{20FC22EF-DC9A-4611-9BE9-ACAF5C26D18C}"/>
              </a:ext>
            </a:extLst>
          </p:cNvPr>
          <p:cNvSpPr txBox="1">
            <a:spLocks noChangeArrowheads="1"/>
          </p:cNvSpPr>
          <p:nvPr/>
        </p:nvSpPr>
        <p:spPr bwMode="auto">
          <a:xfrm>
            <a:off x="7910513" y="4170363"/>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sp>
        <p:nvSpPr>
          <p:cNvPr id="31767" name="28 CuadroTexto">
            <a:extLst>
              <a:ext uri="{FF2B5EF4-FFF2-40B4-BE49-F238E27FC236}">
                <a16:creationId xmlns:a16="http://schemas.microsoft.com/office/drawing/2014/main" id="{9DA55371-2B77-419C-9F73-C4E11D29B92A}"/>
              </a:ext>
            </a:extLst>
          </p:cNvPr>
          <p:cNvSpPr txBox="1">
            <a:spLocks noChangeArrowheads="1"/>
          </p:cNvSpPr>
          <p:nvPr/>
        </p:nvSpPr>
        <p:spPr bwMode="auto">
          <a:xfrm>
            <a:off x="7885113" y="3644900"/>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sp>
        <p:nvSpPr>
          <p:cNvPr id="31768" name="29 CuadroTexto">
            <a:extLst>
              <a:ext uri="{FF2B5EF4-FFF2-40B4-BE49-F238E27FC236}">
                <a16:creationId xmlns:a16="http://schemas.microsoft.com/office/drawing/2014/main" id="{3A0E7122-AF73-4070-B55E-6FACD01B2D65}"/>
              </a:ext>
            </a:extLst>
          </p:cNvPr>
          <p:cNvSpPr txBox="1">
            <a:spLocks noChangeArrowheads="1"/>
          </p:cNvSpPr>
          <p:nvPr/>
        </p:nvSpPr>
        <p:spPr bwMode="auto">
          <a:xfrm>
            <a:off x="7910513" y="2659063"/>
            <a:ext cx="718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600">
                <a:solidFill>
                  <a:schemeClr val="tx1"/>
                </a:solidFill>
                <a:latin typeface="Arial" panose="020B0604020202020204" pitchFamily="34" charset="0"/>
                <a:cs typeface="Arial" panose="020B0604020202020204" pitchFamily="34" charset="0"/>
              </a:rPr>
              <a:t>Copia</a:t>
            </a:r>
          </a:p>
        </p:txBody>
      </p:sp>
      <p:cxnSp>
        <p:nvCxnSpPr>
          <p:cNvPr id="31769" name="31 Conector recto">
            <a:extLst>
              <a:ext uri="{FF2B5EF4-FFF2-40B4-BE49-F238E27FC236}">
                <a16:creationId xmlns:a16="http://schemas.microsoft.com/office/drawing/2014/main" id="{A6B2CA0E-3FB5-4C9B-9C28-5636985B6AB9}"/>
              </a:ext>
            </a:extLst>
          </p:cNvPr>
          <p:cNvCxnSpPr>
            <a:cxnSpLocks noChangeShapeType="1"/>
          </p:cNvCxnSpPr>
          <p:nvPr/>
        </p:nvCxnSpPr>
        <p:spPr bwMode="auto">
          <a:xfrm>
            <a:off x="5435600" y="1844675"/>
            <a:ext cx="1368425" cy="0"/>
          </a:xfrm>
          <a:prstGeom prst="line">
            <a:avLst/>
          </a:prstGeom>
          <a:noFill/>
          <a:ln w="38100" algn="ctr">
            <a:solidFill>
              <a:schemeClr val="bg2"/>
            </a:solidFill>
            <a:round/>
            <a:headEnd type="none" w="sm" len="sm"/>
            <a:tailEnd type="none" w="sm" len="sm"/>
          </a:ln>
          <a:extLst>
            <a:ext uri="{909E8E84-426E-40DD-AFC4-6F175D3DCCD1}">
              <a14:hiddenFill xmlns:a14="http://schemas.microsoft.com/office/drawing/2010/main">
                <a:noFill/>
              </a14:hiddenFill>
            </a:ext>
          </a:extLst>
        </p:spPr>
      </p:cxnSp>
      <p:cxnSp>
        <p:nvCxnSpPr>
          <p:cNvPr id="31770" name="32 Conector recto">
            <a:extLst>
              <a:ext uri="{FF2B5EF4-FFF2-40B4-BE49-F238E27FC236}">
                <a16:creationId xmlns:a16="http://schemas.microsoft.com/office/drawing/2014/main" id="{D6756D05-D9DD-446A-84ED-9B2693B8EC28}"/>
              </a:ext>
            </a:extLst>
          </p:cNvPr>
          <p:cNvCxnSpPr>
            <a:cxnSpLocks noChangeShapeType="1"/>
          </p:cNvCxnSpPr>
          <p:nvPr/>
        </p:nvCxnSpPr>
        <p:spPr bwMode="auto">
          <a:xfrm>
            <a:off x="7596188" y="1844675"/>
            <a:ext cx="1368425" cy="0"/>
          </a:xfrm>
          <a:prstGeom prst="line">
            <a:avLst/>
          </a:prstGeom>
          <a:noFill/>
          <a:ln w="38100" algn="ctr">
            <a:solidFill>
              <a:schemeClr val="bg2"/>
            </a:solidFill>
            <a:round/>
            <a:headEnd type="none" w="sm" len="sm"/>
            <a:tailEnd type="none" w="sm" len="sm"/>
          </a:ln>
          <a:extLst>
            <a:ext uri="{909E8E84-426E-40DD-AFC4-6F175D3DCCD1}">
              <a14:hiddenFill xmlns:a14="http://schemas.microsoft.com/office/drawing/2010/main">
                <a:noFill/>
              </a14:hiddenFill>
            </a:ext>
          </a:extLst>
        </p:spPr>
      </p:cxnSp>
      <p:cxnSp>
        <p:nvCxnSpPr>
          <p:cNvPr id="31771" name="34 Conector recto">
            <a:extLst>
              <a:ext uri="{FF2B5EF4-FFF2-40B4-BE49-F238E27FC236}">
                <a16:creationId xmlns:a16="http://schemas.microsoft.com/office/drawing/2014/main" id="{FCC27A80-5CCC-4422-A800-E6176D893C30}"/>
              </a:ext>
            </a:extLst>
          </p:cNvPr>
          <p:cNvCxnSpPr>
            <a:cxnSpLocks noChangeShapeType="1"/>
          </p:cNvCxnSpPr>
          <p:nvPr/>
        </p:nvCxnSpPr>
        <p:spPr bwMode="auto">
          <a:xfrm>
            <a:off x="3492500" y="2636838"/>
            <a:ext cx="5651500"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31772" name="35 Conector recto">
            <a:extLst>
              <a:ext uri="{FF2B5EF4-FFF2-40B4-BE49-F238E27FC236}">
                <a16:creationId xmlns:a16="http://schemas.microsoft.com/office/drawing/2014/main" id="{F7596C1E-511F-41A9-B71C-66D3ED9250C3}"/>
              </a:ext>
            </a:extLst>
          </p:cNvPr>
          <p:cNvCxnSpPr>
            <a:cxnSpLocks noChangeShapeType="1"/>
          </p:cNvCxnSpPr>
          <p:nvPr/>
        </p:nvCxnSpPr>
        <p:spPr bwMode="auto">
          <a:xfrm>
            <a:off x="3492500" y="4652963"/>
            <a:ext cx="5651500"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31773" name="36 Conector recto">
            <a:extLst>
              <a:ext uri="{FF2B5EF4-FFF2-40B4-BE49-F238E27FC236}">
                <a16:creationId xmlns:a16="http://schemas.microsoft.com/office/drawing/2014/main" id="{C584CB69-B26F-42FE-829F-A7DBCE7532AA}"/>
              </a:ext>
            </a:extLst>
          </p:cNvPr>
          <p:cNvCxnSpPr>
            <a:cxnSpLocks noChangeShapeType="1"/>
          </p:cNvCxnSpPr>
          <p:nvPr/>
        </p:nvCxnSpPr>
        <p:spPr bwMode="auto">
          <a:xfrm>
            <a:off x="3492500" y="3068638"/>
            <a:ext cx="5651500"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31774" name="37 Conector recto">
            <a:extLst>
              <a:ext uri="{FF2B5EF4-FFF2-40B4-BE49-F238E27FC236}">
                <a16:creationId xmlns:a16="http://schemas.microsoft.com/office/drawing/2014/main" id="{31B94A59-1903-4750-8F31-C364B487E51A}"/>
              </a:ext>
            </a:extLst>
          </p:cNvPr>
          <p:cNvCxnSpPr>
            <a:cxnSpLocks noChangeShapeType="1"/>
          </p:cNvCxnSpPr>
          <p:nvPr/>
        </p:nvCxnSpPr>
        <p:spPr bwMode="auto">
          <a:xfrm>
            <a:off x="3492500" y="4076700"/>
            <a:ext cx="5651500"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31775" name="38 Conector recto">
            <a:extLst>
              <a:ext uri="{FF2B5EF4-FFF2-40B4-BE49-F238E27FC236}">
                <a16:creationId xmlns:a16="http://schemas.microsoft.com/office/drawing/2014/main" id="{38F499FC-5D2A-4F99-8F4B-7D169AF6BB5E}"/>
              </a:ext>
            </a:extLst>
          </p:cNvPr>
          <p:cNvCxnSpPr>
            <a:cxnSpLocks noChangeShapeType="1"/>
          </p:cNvCxnSpPr>
          <p:nvPr/>
        </p:nvCxnSpPr>
        <p:spPr bwMode="auto">
          <a:xfrm>
            <a:off x="3492500" y="3573463"/>
            <a:ext cx="5651500"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grpSp>
        <p:nvGrpSpPr>
          <p:cNvPr id="32" name="Group 31">
            <a:extLst>
              <a:ext uri="{FF2B5EF4-FFF2-40B4-BE49-F238E27FC236}">
                <a16:creationId xmlns:a16="http://schemas.microsoft.com/office/drawing/2014/main" id="{7603AC5A-6ED7-4200-9AB4-988082D98F4F}"/>
              </a:ext>
            </a:extLst>
          </p:cNvPr>
          <p:cNvGrpSpPr/>
          <p:nvPr/>
        </p:nvGrpSpPr>
        <p:grpSpPr>
          <a:xfrm>
            <a:off x="0" y="-15304"/>
            <a:ext cx="9144000" cy="6900688"/>
            <a:chOff x="0" y="-15304"/>
            <a:chExt cx="9144000" cy="6900688"/>
          </a:xfrm>
        </p:grpSpPr>
        <p:pic>
          <p:nvPicPr>
            <p:cNvPr id="33" name="Picture 32">
              <a:extLst>
                <a:ext uri="{FF2B5EF4-FFF2-40B4-BE49-F238E27FC236}">
                  <a16:creationId xmlns:a16="http://schemas.microsoft.com/office/drawing/2014/main" id="{450AE62E-1EE6-485A-9000-39FD3DE95095}"/>
                </a:ext>
              </a:extLst>
            </p:cNvPr>
            <p:cNvPicPr>
              <a:picLocks noChangeAspect="1"/>
            </p:cNvPicPr>
            <p:nvPr/>
          </p:nvPicPr>
          <p:blipFill>
            <a:blip r:embed="rId4"/>
            <a:stretch>
              <a:fillRect/>
            </a:stretch>
          </p:blipFill>
          <p:spPr>
            <a:xfrm>
              <a:off x="0" y="-15304"/>
              <a:ext cx="9144000" cy="1028700"/>
            </a:xfrm>
            <a:prstGeom prst="rect">
              <a:avLst/>
            </a:prstGeom>
          </p:spPr>
        </p:pic>
        <p:pic>
          <p:nvPicPr>
            <p:cNvPr id="34" name="Picture 33">
              <a:extLst>
                <a:ext uri="{FF2B5EF4-FFF2-40B4-BE49-F238E27FC236}">
                  <a16:creationId xmlns:a16="http://schemas.microsoft.com/office/drawing/2014/main" id="{E9DBB29F-8E1B-4531-8A1B-01D41C4ED0D5}"/>
                </a:ext>
              </a:extLst>
            </p:cNvPr>
            <p:cNvPicPr>
              <a:picLocks noChangeAspect="1"/>
            </p:cNvPicPr>
            <p:nvPr/>
          </p:nvPicPr>
          <p:blipFill>
            <a:blip r:embed="rId5"/>
            <a:stretch>
              <a:fillRect/>
            </a:stretch>
          </p:blipFill>
          <p:spPr>
            <a:xfrm>
              <a:off x="0" y="6641479"/>
              <a:ext cx="9144000" cy="243905"/>
            </a:xfrm>
            <a:prstGeom prst="rect">
              <a:avLst/>
            </a:prstGeom>
          </p:spPr>
        </p:pic>
        <p:pic>
          <p:nvPicPr>
            <p:cNvPr id="35" name="Imagen 10" descr="potroUAEM.png">
              <a:extLst>
                <a:ext uri="{FF2B5EF4-FFF2-40B4-BE49-F238E27FC236}">
                  <a16:creationId xmlns:a16="http://schemas.microsoft.com/office/drawing/2014/main" id="{D4D48A31-EC30-4132-B7AC-F8DFC00AA64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1746" name="1 Título">
            <a:extLst>
              <a:ext uri="{FF2B5EF4-FFF2-40B4-BE49-F238E27FC236}">
                <a16:creationId xmlns:a16="http://schemas.microsoft.com/office/drawing/2014/main" id="{8DFBA19A-472B-4BC6-825D-5D8323EF2CDF}"/>
              </a:ext>
            </a:extLst>
          </p:cNvPr>
          <p:cNvSpPr>
            <a:spLocks noGrp="1"/>
          </p:cNvSpPr>
          <p:nvPr>
            <p:ph type="title"/>
          </p:nvPr>
        </p:nvSpPr>
        <p:spPr>
          <a:xfrm>
            <a:off x="179512" y="-222"/>
            <a:ext cx="8712968" cy="936625"/>
          </a:xfrm>
        </p:spPr>
        <p:txBody>
          <a:bodyPr>
            <a:normAutofit fontScale="90000"/>
          </a:bodyPr>
          <a:lstStyle/>
          <a:p>
            <a:pPr eaLnBrk="1" hangingPunct="1"/>
            <a:r>
              <a:rPr lang="es-MX" altLang="es-MX" sz="3200" dirty="0">
                <a:solidFill>
                  <a:schemeClr val="bg1"/>
                </a:solidFill>
                <a:latin typeface="Arial" panose="020B0604020202020204" pitchFamily="34" charset="0"/>
                <a:cs typeface="Arial" panose="020B0604020202020204" pitchFamily="34" charset="0"/>
              </a:rPr>
              <a:t>4.2. Distribución de la Solicitud y Orden de Compra</a:t>
            </a:r>
          </a:p>
        </p:txBody>
      </p:sp>
    </p:spTree>
    <p:extLst>
      <p:ext uri="{BB962C8B-B14F-4D97-AF65-F5344CB8AC3E}">
        <p14:creationId xmlns:p14="http://schemas.microsoft.com/office/powerpoint/2010/main" val="2735171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71959" y="1607087"/>
            <a:ext cx="3096343" cy="52322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2800" b="1"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rPr>
              <a:t>CONTRATOS.</a:t>
            </a:r>
            <a:endParaRPr lang="es-ES" sz="2800" b="1" cap="none" spc="0"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5" name="Pergamino vertical 4"/>
          <p:cNvSpPr/>
          <p:nvPr/>
        </p:nvSpPr>
        <p:spPr>
          <a:xfrm>
            <a:off x="3798967" y="1253613"/>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ACTIVIDAD DE TRABAJO</a:t>
            </a:r>
          </a:p>
          <a:p>
            <a:pPr algn="ctr"/>
            <a:endParaRPr lang="es-MX" dirty="0">
              <a:solidFill>
                <a:schemeClr val="tx1"/>
              </a:solidFill>
              <a:latin typeface="Arial" panose="020B0604020202020204" pitchFamily="34" charset="0"/>
              <a:cs typeface="Arial" panose="020B0604020202020204" pitchFamily="34" charset="0"/>
            </a:endParaRPr>
          </a:p>
          <a:p>
            <a:pPr algn="just"/>
            <a:r>
              <a:rPr lang="es-MX" dirty="0">
                <a:solidFill>
                  <a:schemeClr val="tx1"/>
                </a:solidFill>
                <a:latin typeface="Arial" panose="020B0604020202020204" pitchFamily="34" charset="0"/>
                <a:cs typeface="Arial" panose="020B0604020202020204" pitchFamily="34" charset="0"/>
              </a:rPr>
              <a:t>El alumno desarrollara un cuestionario en el cual establezca todos los elementos y variables que componen un contrato de compra bajo el enfoque de competencias en el ámbito empresarial.</a:t>
            </a:r>
            <a:endParaRPr lang="es-MX" b="1" dirty="0">
              <a:solidFill>
                <a:schemeClr val="tx1"/>
              </a:solidFill>
              <a:latin typeface="Arial" panose="020B0604020202020204" pitchFamily="34" charset="0"/>
              <a:cs typeface="Arial" panose="020B0604020202020204" pitchFamily="34" charset="0"/>
            </a:endParaRPr>
          </a:p>
        </p:txBody>
      </p:sp>
      <p:pic>
        <p:nvPicPr>
          <p:cNvPr id="9218"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361074"/>
            <a:ext cx="3305175" cy="3295651"/>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EDBE505F-9B9E-4619-A6EF-45F3F5212DFE}"/>
              </a:ext>
            </a:extLst>
          </p:cNvPr>
          <p:cNvGrpSpPr/>
          <p:nvPr/>
        </p:nvGrpSpPr>
        <p:grpSpPr>
          <a:xfrm>
            <a:off x="0" y="-15304"/>
            <a:ext cx="9144000" cy="6900688"/>
            <a:chOff x="0" y="-15304"/>
            <a:chExt cx="9144000" cy="6900688"/>
          </a:xfrm>
        </p:grpSpPr>
        <p:grpSp>
          <p:nvGrpSpPr>
            <p:cNvPr id="11" name="Group 10">
              <a:extLst>
                <a:ext uri="{FF2B5EF4-FFF2-40B4-BE49-F238E27FC236}">
                  <a16:creationId xmlns:a16="http://schemas.microsoft.com/office/drawing/2014/main" id="{9B330D8A-A3D0-47A7-A81D-571BF55D2B6C}"/>
                </a:ext>
              </a:extLst>
            </p:cNvPr>
            <p:cNvGrpSpPr/>
            <p:nvPr/>
          </p:nvGrpSpPr>
          <p:grpSpPr>
            <a:xfrm>
              <a:off x="0" y="-15304"/>
              <a:ext cx="9144000" cy="6900688"/>
              <a:chOff x="0" y="-15304"/>
              <a:chExt cx="9144000" cy="6900688"/>
            </a:xfrm>
          </p:grpSpPr>
          <p:pic>
            <p:nvPicPr>
              <p:cNvPr id="13" name="Picture 12">
                <a:extLst>
                  <a:ext uri="{FF2B5EF4-FFF2-40B4-BE49-F238E27FC236}">
                    <a16:creationId xmlns:a16="http://schemas.microsoft.com/office/drawing/2014/main" id="{3B20B6A2-39DC-4686-B3BE-1A9707D9315F}"/>
                  </a:ext>
                </a:extLst>
              </p:cNvPr>
              <p:cNvPicPr>
                <a:picLocks noChangeAspect="1"/>
              </p:cNvPicPr>
              <p:nvPr/>
            </p:nvPicPr>
            <p:blipFill>
              <a:blip r:embed="rId3"/>
              <a:stretch>
                <a:fillRect/>
              </a:stretch>
            </p:blipFill>
            <p:spPr>
              <a:xfrm>
                <a:off x="0" y="-15304"/>
                <a:ext cx="9144000" cy="1028700"/>
              </a:xfrm>
              <a:prstGeom prst="rect">
                <a:avLst/>
              </a:prstGeom>
            </p:spPr>
          </p:pic>
          <p:pic>
            <p:nvPicPr>
              <p:cNvPr id="14" name="Picture 13">
                <a:extLst>
                  <a:ext uri="{FF2B5EF4-FFF2-40B4-BE49-F238E27FC236}">
                    <a16:creationId xmlns:a16="http://schemas.microsoft.com/office/drawing/2014/main" id="{16167701-6050-4CB2-9B09-8021FDA9CB74}"/>
                  </a:ext>
                </a:extLst>
              </p:cNvPr>
              <p:cNvPicPr>
                <a:picLocks noChangeAspect="1"/>
              </p:cNvPicPr>
              <p:nvPr/>
            </p:nvPicPr>
            <p:blipFill>
              <a:blip r:embed="rId4"/>
              <a:stretch>
                <a:fillRect/>
              </a:stretch>
            </p:blipFill>
            <p:spPr>
              <a:xfrm>
                <a:off x="0" y="6641479"/>
                <a:ext cx="9144000" cy="243905"/>
              </a:xfrm>
              <a:prstGeom prst="rect">
                <a:avLst/>
              </a:prstGeom>
            </p:spPr>
          </p:pic>
          <p:pic>
            <p:nvPicPr>
              <p:cNvPr id="15" name="Imagen 10" descr="potroUAEM.png">
                <a:extLst>
                  <a:ext uri="{FF2B5EF4-FFF2-40B4-BE49-F238E27FC236}">
                    <a16:creationId xmlns:a16="http://schemas.microsoft.com/office/drawing/2014/main" id="{D926EDA0-373D-4ECC-894E-1C763D7639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2" name="TextBox 11">
              <a:extLst>
                <a:ext uri="{FF2B5EF4-FFF2-40B4-BE49-F238E27FC236}">
                  <a16:creationId xmlns:a16="http://schemas.microsoft.com/office/drawing/2014/main" id="{3C5B4310-ECEE-4E46-926A-4434C25E5898}"/>
                </a:ext>
              </a:extLst>
            </p:cNvPr>
            <p:cNvSpPr txBox="1"/>
            <p:nvPr/>
          </p:nvSpPr>
          <p:spPr>
            <a:xfrm>
              <a:off x="1541560" y="145103"/>
              <a:ext cx="5976316" cy="707886"/>
            </a:xfrm>
            <a:prstGeom prst="rect">
              <a:avLst/>
            </a:prstGeom>
            <a:noFill/>
          </p:spPr>
          <p:txBody>
            <a:bodyPr wrap="none" rtlCol="0">
              <a:spAutoFit/>
            </a:bodyPr>
            <a:lstStyle/>
            <a:p>
              <a:r>
                <a:rPr lang="es-MX" sz="4000" dirty="0">
                  <a:solidFill>
                    <a:schemeClr val="bg1"/>
                  </a:solidFill>
                  <a:latin typeface="Arial" panose="020B0604020202020204" pitchFamily="34" charset="0"/>
                  <a:cs typeface="Arial" panose="020B0604020202020204" pitchFamily="34" charset="0"/>
                </a:rPr>
                <a:t>4.2. Contratos de compra</a:t>
              </a:r>
            </a:p>
          </p:txBody>
        </p:sp>
      </p:grpSp>
    </p:spTree>
    <p:extLst>
      <p:ext uri="{BB962C8B-B14F-4D97-AF65-F5344CB8AC3E}">
        <p14:creationId xmlns:p14="http://schemas.microsoft.com/office/powerpoint/2010/main" val="2136513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3 Rectángulo">
            <a:extLst>
              <a:ext uri="{FF2B5EF4-FFF2-40B4-BE49-F238E27FC236}">
                <a16:creationId xmlns:a16="http://schemas.microsoft.com/office/drawing/2014/main" id="{0FC4FA74-3805-43DF-AA2A-B0D979D7CD59}"/>
              </a:ext>
            </a:extLst>
          </p:cNvPr>
          <p:cNvSpPr>
            <a:spLocks noChangeArrowheads="1"/>
          </p:cNvSpPr>
          <p:nvPr/>
        </p:nvSpPr>
        <p:spPr bwMode="auto">
          <a:xfrm>
            <a:off x="71438" y="1214438"/>
            <a:ext cx="142875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400">
                <a:solidFill>
                  <a:schemeClr val="bg1">
                    <a:lumMod val="95000"/>
                  </a:schemeClr>
                </a:solidFill>
              </a:rPr>
              <a:t>Recepción de Requisiciones</a:t>
            </a:r>
          </a:p>
        </p:txBody>
      </p:sp>
      <p:sp>
        <p:nvSpPr>
          <p:cNvPr id="39940" name="4 Rectángulo">
            <a:extLst>
              <a:ext uri="{FF2B5EF4-FFF2-40B4-BE49-F238E27FC236}">
                <a16:creationId xmlns:a16="http://schemas.microsoft.com/office/drawing/2014/main" id="{5C7D770C-11E9-4B61-87AD-324D4A442159}"/>
              </a:ext>
            </a:extLst>
          </p:cNvPr>
          <p:cNvSpPr>
            <a:spLocks noChangeArrowheads="1"/>
          </p:cNvSpPr>
          <p:nvPr/>
        </p:nvSpPr>
        <p:spPr bwMode="auto">
          <a:xfrm>
            <a:off x="2000250"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Localización de Proveedores</a:t>
            </a:r>
          </a:p>
        </p:txBody>
      </p:sp>
      <p:sp>
        <p:nvSpPr>
          <p:cNvPr id="39941" name="5 Rectángulo">
            <a:extLst>
              <a:ext uri="{FF2B5EF4-FFF2-40B4-BE49-F238E27FC236}">
                <a16:creationId xmlns:a16="http://schemas.microsoft.com/office/drawing/2014/main" id="{9DBE1E0B-3A7A-4663-AD03-67ED196B9434}"/>
              </a:ext>
            </a:extLst>
          </p:cNvPr>
          <p:cNvSpPr>
            <a:spLocks noChangeArrowheads="1"/>
          </p:cNvSpPr>
          <p:nvPr/>
        </p:nvSpPr>
        <p:spPr bwMode="auto">
          <a:xfrm>
            <a:off x="4643438" y="1214438"/>
            <a:ext cx="1857375"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Solicitud de cotizaciones</a:t>
            </a:r>
          </a:p>
        </p:txBody>
      </p:sp>
      <p:sp>
        <p:nvSpPr>
          <p:cNvPr id="39942" name="6 Rectángulo">
            <a:extLst>
              <a:ext uri="{FF2B5EF4-FFF2-40B4-BE49-F238E27FC236}">
                <a16:creationId xmlns:a16="http://schemas.microsoft.com/office/drawing/2014/main" id="{A9AF8EB7-D3B6-490A-B224-AC762F29DC47}"/>
              </a:ext>
            </a:extLst>
          </p:cNvPr>
          <p:cNvSpPr>
            <a:spLocks noChangeArrowheads="1"/>
          </p:cNvSpPr>
          <p:nvPr/>
        </p:nvSpPr>
        <p:spPr bwMode="auto">
          <a:xfrm>
            <a:off x="7000875"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Recepción de cotizaciones</a:t>
            </a:r>
          </a:p>
        </p:txBody>
      </p:sp>
      <p:sp>
        <p:nvSpPr>
          <p:cNvPr id="39943" name="7 Rectángulo">
            <a:extLst>
              <a:ext uri="{FF2B5EF4-FFF2-40B4-BE49-F238E27FC236}">
                <a16:creationId xmlns:a16="http://schemas.microsoft.com/office/drawing/2014/main" id="{210B7DEC-FB9B-45C6-A01B-2D2C80497F15}"/>
              </a:ext>
            </a:extLst>
          </p:cNvPr>
          <p:cNvSpPr>
            <a:spLocks noChangeArrowheads="1"/>
          </p:cNvSpPr>
          <p:nvPr/>
        </p:nvSpPr>
        <p:spPr bwMode="auto">
          <a:xfrm>
            <a:off x="6858000" y="214312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cuadro comparativo</a:t>
            </a:r>
          </a:p>
        </p:txBody>
      </p:sp>
      <p:sp>
        <p:nvSpPr>
          <p:cNvPr id="39944" name="8 Rectángulo">
            <a:extLst>
              <a:ext uri="{FF2B5EF4-FFF2-40B4-BE49-F238E27FC236}">
                <a16:creationId xmlns:a16="http://schemas.microsoft.com/office/drawing/2014/main" id="{4F3AE309-F278-4AF9-BF28-D7301FEC9F21}"/>
              </a:ext>
            </a:extLst>
          </p:cNvPr>
          <p:cNvSpPr>
            <a:spLocks noChangeArrowheads="1"/>
          </p:cNvSpPr>
          <p:nvPr/>
        </p:nvSpPr>
        <p:spPr bwMode="auto">
          <a:xfrm>
            <a:off x="6929438" y="3143250"/>
            <a:ext cx="2071687"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Negociación de las condiciones</a:t>
            </a:r>
          </a:p>
        </p:txBody>
      </p:sp>
      <p:sp>
        <p:nvSpPr>
          <p:cNvPr id="39945" name="9 Rectángulo">
            <a:extLst>
              <a:ext uri="{FF2B5EF4-FFF2-40B4-BE49-F238E27FC236}">
                <a16:creationId xmlns:a16="http://schemas.microsoft.com/office/drawing/2014/main" id="{042999D7-8E8F-4F40-99BE-DEE1B6E3D2F3}"/>
              </a:ext>
            </a:extLst>
          </p:cNvPr>
          <p:cNvSpPr>
            <a:spLocks noChangeArrowheads="1"/>
          </p:cNvSpPr>
          <p:nvPr/>
        </p:nvSpPr>
        <p:spPr bwMode="auto">
          <a:xfrm>
            <a:off x="6858000" y="414337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la orden de compra</a:t>
            </a:r>
          </a:p>
        </p:txBody>
      </p:sp>
      <p:sp>
        <p:nvSpPr>
          <p:cNvPr id="39946" name="10 Rectángulo">
            <a:extLst>
              <a:ext uri="{FF2B5EF4-FFF2-40B4-BE49-F238E27FC236}">
                <a16:creationId xmlns:a16="http://schemas.microsoft.com/office/drawing/2014/main" id="{9A5F56A6-4231-4A2A-8D9C-E5B09F14B9AD}"/>
              </a:ext>
            </a:extLst>
          </p:cNvPr>
          <p:cNvSpPr>
            <a:spLocks noChangeArrowheads="1"/>
          </p:cNvSpPr>
          <p:nvPr/>
        </p:nvSpPr>
        <p:spPr bwMode="auto">
          <a:xfrm>
            <a:off x="6643688" y="5357813"/>
            <a:ext cx="2428875" cy="642937"/>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Envío de la orden de compra al proveedor</a:t>
            </a:r>
          </a:p>
        </p:txBody>
      </p:sp>
      <p:sp>
        <p:nvSpPr>
          <p:cNvPr id="35851" name="11 Rectángulo">
            <a:extLst>
              <a:ext uri="{FF2B5EF4-FFF2-40B4-BE49-F238E27FC236}">
                <a16:creationId xmlns:a16="http://schemas.microsoft.com/office/drawing/2014/main" id="{60D98FE9-A931-4B5C-B991-088EEF9EBF10}"/>
              </a:ext>
            </a:extLst>
          </p:cNvPr>
          <p:cNvSpPr>
            <a:spLocks noChangeArrowheads="1"/>
          </p:cNvSpPr>
          <p:nvPr/>
        </p:nvSpPr>
        <p:spPr bwMode="auto">
          <a:xfrm>
            <a:off x="4071938" y="5429250"/>
            <a:ext cx="2071687" cy="571500"/>
          </a:xfrm>
          <a:prstGeom prst="rect">
            <a:avLst/>
          </a:prstGeom>
          <a:solidFill>
            <a:srgbClr val="FFFF00"/>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600">
                <a:solidFill>
                  <a:schemeClr val="tx1"/>
                </a:solidFill>
              </a:rPr>
              <a:t>Seguimiento de la orden de compra</a:t>
            </a:r>
          </a:p>
        </p:txBody>
      </p:sp>
      <p:sp>
        <p:nvSpPr>
          <p:cNvPr id="39948" name="12 Rectángulo">
            <a:extLst>
              <a:ext uri="{FF2B5EF4-FFF2-40B4-BE49-F238E27FC236}">
                <a16:creationId xmlns:a16="http://schemas.microsoft.com/office/drawing/2014/main" id="{50D2FE9E-B4AE-4CBB-9B85-B09279438582}"/>
              </a:ext>
            </a:extLst>
          </p:cNvPr>
          <p:cNvSpPr>
            <a:spLocks noChangeArrowheads="1"/>
          </p:cNvSpPr>
          <p:nvPr/>
        </p:nvSpPr>
        <p:spPr bwMode="auto">
          <a:xfrm>
            <a:off x="1571625" y="5429250"/>
            <a:ext cx="200025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Recepción de las mercancías</a:t>
            </a:r>
          </a:p>
        </p:txBody>
      </p:sp>
      <p:sp>
        <p:nvSpPr>
          <p:cNvPr id="39949" name="14 Rectángulo">
            <a:extLst>
              <a:ext uri="{FF2B5EF4-FFF2-40B4-BE49-F238E27FC236}">
                <a16:creationId xmlns:a16="http://schemas.microsoft.com/office/drawing/2014/main" id="{AE2E23DD-A83A-4083-A797-2599A6349428}"/>
              </a:ext>
            </a:extLst>
          </p:cNvPr>
          <p:cNvSpPr>
            <a:spLocks noChangeArrowheads="1"/>
          </p:cNvSpPr>
          <p:nvPr/>
        </p:nvSpPr>
        <p:spPr bwMode="auto">
          <a:xfrm>
            <a:off x="71438" y="4500563"/>
            <a:ext cx="228600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Comprobación de la mercancía vs la O.C.</a:t>
            </a:r>
          </a:p>
        </p:txBody>
      </p:sp>
      <p:sp>
        <p:nvSpPr>
          <p:cNvPr id="39950" name="15 Rectángulo">
            <a:extLst>
              <a:ext uri="{FF2B5EF4-FFF2-40B4-BE49-F238E27FC236}">
                <a16:creationId xmlns:a16="http://schemas.microsoft.com/office/drawing/2014/main" id="{E4EB1D5A-C1F1-4FA4-AEC4-D5268C77A2BF}"/>
              </a:ext>
            </a:extLst>
          </p:cNvPr>
          <p:cNvSpPr>
            <a:spLocks noChangeArrowheads="1"/>
          </p:cNvSpPr>
          <p:nvPr/>
        </p:nvSpPr>
        <p:spPr bwMode="auto">
          <a:xfrm>
            <a:off x="285750" y="2714625"/>
            <a:ext cx="1857375" cy="1071563"/>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los documentos comprobatorios del surtimiento</a:t>
            </a:r>
          </a:p>
        </p:txBody>
      </p:sp>
      <p:cxnSp>
        <p:nvCxnSpPr>
          <p:cNvPr id="35855" name="17 Conector recto de flecha">
            <a:extLst>
              <a:ext uri="{FF2B5EF4-FFF2-40B4-BE49-F238E27FC236}">
                <a16:creationId xmlns:a16="http://schemas.microsoft.com/office/drawing/2014/main" id="{99BD6266-D08F-4EE6-8469-9867DE194CA9}"/>
              </a:ext>
            </a:extLst>
          </p:cNvPr>
          <p:cNvCxnSpPr>
            <a:cxnSpLocks noChangeShapeType="1"/>
            <a:stCxn id="39939" idx="3"/>
            <a:endCxn id="39940" idx="1"/>
          </p:cNvCxnSpPr>
          <p:nvPr/>
        </p:nvCxnSpPr>
        <p:spPr bwMode="auto">
          <a:xfrm>
            <a:off x="1500188"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56" name="19 Conector recto de flecha">
            <a:extLst>
              <a:ext uri="{FF2B5EF4-FFF2-40B4-BE49-F238E27FC236}">
                <a16:creationId xmlns:a16="http://schemas.microsoft.com/office/drawing/2014/main" id="{AAA14A25-8B6C-4BED-B99C-1C72B49E7819}"/>
              </a:ext>
            </a:extLst>
          </p:cNvPr>
          <p:cNvCxnSpPr>
            <a:cxnSpLocks noChangeShapeType="1"/>
            <a:stCxn id="39940" idx="3"/>
            <a:endCxn id="39941" idx="1"/>
          </p:cNvCxnSpPr>
          <p:nvPr/>
        </p:nvCxnSpPr>
        <p:spPr bwMode="auto">
          <a:xfrm>
            <a:off x="4071938" y="1500188"/>
            <a:ext cx="571500"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57" name="21 Conector recto de flecha">
            <a:extLst>
              <a:ext uri="{FF2B5EF4-FFF2-40B4-BE49-F238E27FC236}">
                <a16:creationId xmlns:a16="http://schemas.microsoft.com/office/drawing/2014/main" id="{F8ADD527-601C-4497-A35E-FDD3A3A15639}"/>
              </a:ext>
            </a:extLst>
          </p:cNvPr>
          <p:cNvCxnSpPr>
            <a:cxnSpLocks noChangeShapeType="1"/>
            <a:stCxn id="39941" idx="3"/>
            <a:endCxn id="39942" idx="1"/>
          </p:cNvCxnSpPr>
          <p:nvPr/>
        </p:nvCxnSpPr>
        <p:spPr bwMode="auto">
          <a:xfrm>
            <a:off x="6500813"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58" name="24 Conector recto de flecha">
            <a:extLst>
              <a:ext uri="{FF2B5EF4-FFF2-40B4-BE49-F238E27FC236}">
                <a16:creationId xmlns:a16="http://schemas.microsoft.com/office/drawing/2014/main" id="{7DE09BA1-0CCF-4D3B-A8A4-F108879776AF}"/>
              </a:ext>
            </a:extLst>
          </p:cNvPr>
          <p:cNvCxnSpPr>
            <a:cxnSpLocks noChangeShapeType="1"/>
            <a:stCxn id="39942" idx="2"/>
            <a:endCxn id="39943" idx="0"/>
          </p:cNvCxnSpPr>
          <p:nvPr/>
        </p:nvCxnSpPr>
        <p:spPr bwMode="auto">
          <a:xfrm rot="5400000">
            <a:off x="7823200" y="1928813"/>
            <a:ext cx="357187" cy="7143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59" name="29 Conector recto de flecha">
            <a:extLst>
              <a:ext uri="{FF2B5EF4-FFF2-40B4-BE49-F238E27FC236}">
                <a16:creationId xmlns:a16="http://schemas.microsoft.com/office/drawing/2014/main" id="{0696D785-1CA5-4451-839E-A3E5A555EE0C}"/>
              </a:ext>
            </a:extLst>
          </p:cNvPr>
          <p:cNvCxnSpPr>
            <a:cxnSpLocks noChangeShapeType="1"/>
            <a:stCxn id="39943" idx="2"/>
            <a:endCxn id="39944" idx="0"/>
          </p:cNvCxnSpPr>
          <p:nvPr/>
        </p:nvCxnSpPr>
        <p:spPr bwMode="auto">
          <a:xfrm rot="5400000">
            <a:off x="7750969" y="2928144"/>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60" name="33 Conector recto de flecha">
            <a:extLst>
              <a:ext uri="{FF2B5EF4-FFF2-40B4-BE49-F238E27FC236}">
                <a16:creationId xmlns:a16="http://schemas.microsoft.com/office/drawing/2014/main" id="{E645DF1B-79AA-40E0-AAFC-A72E3954759A}"/>
              </a:ext>
            </a:extLst>
          </p:cNvPr>
          <p:cNvCxnSpPr>
            <a:cxnSpLocks noChangeShapeType="1"/>
            <a:stCxn id="39944" idx="2"/>
            <a:endCxn id="39945" idx="0"/>
          </p:cNvCxnSpPr>
          <p:nvPr/>
        </p:nvCxnSpPr>
        <p:spPr bwMode="auto">
          <a:xfrm rot="5400000">
            <a:off x="7750969" y="3929857"/>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61" name="36 Conector recto de flecha">
            <a:extLst>
              <a:ext uri="{FF2B5EF4-FFF2-40B4-BE49-F238E27FC236}">
                <a16:creationId xmlns:a16="http://schemas.microsoft.com/office/drawing/2014/main" id="{4EB276A9-BA57-4B54-BCFD-C4B568EEDD8E}"/>
              </a:ext>
            </a:extLst>
          </p:cNvPr>
          <p:cNvCxnSpPr>
            <a:cxnSpLocks noChangeShapeType="1"/>
            <a:stCxn id="39945" idx="2"/>
            <a:endCxn id="39946" idx="0"/>
          </p:cNvCxnSpPr>
          <p:nvPr/>
        </p:nvCxnSpPr>
        <p:spPr bwMode="auto">
          <a:xfrm rot="5400000">
            <a:off x="7590631" y="4982369"/>
            <a:ext cx="642938" cy="107950"/>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62" name="39 Conector recto de flecha">
            <a:extLst>
              <a:ext uri="{FF2B5EF4-FFF2-40B4-BE49-F238E27FC236}">
                <a16:creationId xmlns:a16="http://schemas.microsoft.com/office/drawing/2014/main" id="{D83348DB-2885-4A39-BFA7-D166F331729C}"/>
              </a:ext>
            </a:extLst>
          </p:cNvPr>
          <p:cNvCxnSpPr>
            <a:cxnSpLocks noChangeShapeType="1"/>
            <a:stCxn id="39946" idx="1"/>
            <a:endCxn id="35851" idx="3"/>
          </p:cNvCxnSpPr>
          <p:nvPr/>
        </p:nvCxnSpPr>
        <p:spPr bwMode="auto">
          <a:xfrm rot="10800000" flipV="1">
            <a:off x="6143625" y="5680075"/>
            <a:ext cx="500063" cy="34925"/>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63" name="44 Conector recto de flecha">
            <a:extLst>
              <a:ext uri="{FF2B5EF4-FFF2-40B4-BE49-F238E27FC236}">
                <a16:creationId xmlns:a16="http://schemas.microsoft.com/office/drawing/2014/main" id="{DF052ACB-8CA1-4A1D-8F95-27726C8050D2}"/>
              </a:ext>
            </a:extLst>
          </p:cNvPr>
          <p:cNvCxnSpPr>
            <a:cxnSpLocks noChangeShapeType="1"/>
            <a:stCxn id="35851" idx="1"/>
            <a:endCxn id="39948" idx="3"/>
          </p:cNvCxnSpPr>
          <p:nvPr/>
        </p:nvCxnSpPr>
        <p:spPr bwMode="auto">
          <a:xfrm rot="10800000">
            <a:off x="3571875" y="5715000"/>
            <a:ext cx="500063"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64" name="46 Forma">
            <a:extLst>
              <a:ext uri="{FF2B5EF4-FFF2-40B4-BE49-F238E27FC236}">
                <a16:creationId xmlns:a16="http://schemas.microsoft.com/office/drawing/2014/main" id="{634893DB-8654-4C94-857D-C2E84E36B115}"/>
              </a:ext>
            </a:extLst>
          </p:cNvPr>
          <p:cNvCxnSpPr>
            <a:cxnSpLocks noChangeShapeType="1"/>
            <a:stCxn id="39948" idx="1"/>
          </p:cNvCxnSpPr>
          <p:nvPr/>
        </p:nvCxnSpPr>
        <p:spPr bwMode="auto">
          <a:xfrm rot="10800000">
            <a:off x="1214438" y="5072063"/>
            <a:ext cx="357187" cy="642937"/>
          </a:xfrm>
          <a:prstGeom prst="bentConnector2">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39961" name="51 Rectángulo">
            <a:extLst>
              <a:ext uri="{FF2B5EF4-FFF2-40B4-BE49-F238E27FC236}">
                <a16:creationId xmlns:a16="http://schemas.microsoft.com/office/drawing/2014/main" id="{AC0BCFE0-A0A6-47CF-8544-F9BA56CA9036}"/>
              </a:ext>
            </a:extLst>
          </p:cNvPr>
          <p:cNvSpPr>
            <a:spLocks noChangeArrowheads="1"/>
          </p:cNvSpPr>
          <p:nvPr/>
        </p:nvSpPr>
        <p:spPr bwMode="auto">
          <a:xfrm>
            <a:off x="3000375" y="2071688"/>
            <a:ext cx="1500188" cy="1285875"/>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Acomodo de mercancías y establecer un control de inventarios</a:t>
            </a:r>
          </a:p>
        </p:txBody>
      </p:sp>
      <p:sp>
        <p:nvSpPr>
          <p:cNvPr id="39962" name="52 Rectángulo">
            <a:extLst>
              <a:ext uri="{FF2B5EF4-FFF2-40B4-BE49-F238E27FC236}">
                <a16:creationId xmlns:a16="http://schemas.microsoft.com/office/drawing/2014/main" id="{A4F88979-4780-4501-8AF9-1CB47A6D6E26}"/>
              </a:ext>
            </a:extLst>
          </p:cNvPr>
          <p:cNvSpPr>
            <a:spLocks noChangeArrowheads="1"/>
          </p:cNvSpPr>
          <p:nvPr/>
        </p:nvSpPr>
        <p:spPr bwMode="auto">
          <a:xfrm>
            <a:off x="3000375" y="3500438"/>
            <a:ext cx="1785938" cy="928687"/>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Contabilización y pago al proveedor</a:t>
            </a:r>
          </a:p>
        </p:txBody>
      </p:sp>
      <p:cxnSp>
        <p:nvCxnSpPr>
          <p:cNvPr id="35867" name="54 Forma">
            <a:extLst>
              <a:ext uri="{FF2B5EF4-FFF2-40B4-BE49-F238E27FC236}">
                <a16:creationId xmlns:a16="http://schemas.microsoft.com/office/drawing/2014/main" id="{F160817D-5034-4B0F-800E-4554801276F2}"/>
              </a:ext>
            </a:extLst>
          </p:cNvPr>
          <p:cNvCxnSpPr>
            <a:cxnSpLocks noChangeShapeType="1"/>
            <a:stCxn id="39950" idx="3"/>
            <a:endCxn id="39961" idx="1"/>
          </p:cNvCxnSpPr>
          <p:nvPr/>
        </p:nvCxnSpPr>
        <p:spPr bwMode="auto">
          <a:xfrm flipV="1">
            <a:off x="2143125" y="2714625"/>
            <a:ext cx="857250" cy="534988"/>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68" name="69 Conector recto de flecha">
            <a:extLst>
              <a:ext uri="{FF2B5EF4-FFF2-40B4-BE49-F238E27FC236}">
                <a16:creationId xmlns:a16="http://schemas.microsoft.com/office/drawing/2014/main" id="{719D11AE-1218-4AA0-8A5B-208AD16DB49F}"/>
              </a:ext>
            </a:extLst>
          </p:cNvPr>
          <p:cNvCxnSpPr>
            <a:cxnSpLocks noChangeShapeType="1"/>
            <a:stCxn id="39949" idx="0"/>
            <a:endCxn id="39950" idx="2"/>
          </p:cNvCxnSpPr>
          <p:nvPr/>
        </p:nvCxnSpPr>
        <p:spPr bwMode="auto">
          <a:xfrm rot="5400000" flipH="1" flipV="1">
            <a:off x="856456" y="4144169"/>
            <a:ext cx="714375"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5869" name="71 Conector angular">
            <a:extLst>
              <a:ext uri="{FF2B5EF4-FFF2-40B4-BE49-F238E27FC236}">
                <a16:creationId xmlns:a16="http://schemas.microsoft.com/office/drawing/2014/main" id="{D997CEC0-4E8A-4D29-9815-B30ECA1D7537}"/>
              </a:ext>
            </a:extLst>
          </p:cNvPr>
          <p:cNvCxnSpPr>
            <a:cxnSpLocks noChangeShapeType="1"/>
            <a:stCxn id="39950" idx="3"/>
            <a:endCxn id="39962" idx="1"/>
          </p:cNvCxnSpPr>
          <p:nvPr/>
        </p:nvCxnSpPr>
        <p:spPr bwMode="auto">
          <a:xfrm>
            <a:off x="2143125" y="3249613"/>
            <a:ext cx="857250" cy="715962"/>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grpSp>
        <p:nvGrpSpPr>
          <p:cNvPr id="30" name="Group 29">
            <a:extLst>
              <a:ext uri="{FF2B5EF4-FFF2-40B4-BE49-F238E27FC236}">
                <a16:creationId xmlns:a16="http://schemas.microsoft.com/office/drawing/2014/main" id="{5777E2F9-CFD5-407A-A2A8-A13B3ED0E266}"/>
              </a:ext>
            </a:extLst>
          </p:cNvPr>
          <p:cNvGrpSpPr/>
          <p:nvPr/>
        </p:nvGrpSpPr>
        <p:grpSpPr>
          <a:xfrm>
            <a:off x="0" y="-15304"/>
            <a:ext cx="9144000" cy="6900688"/>
            <a:chOff x="0" y="-15304"/>
            <a:chExt cx="9144000" cy="6900688"/>
          </a:xfrm>
        </p:grpSpPr>
        <p:pic>
          <p:nvPicPr>
            <p:cNvPr id="31" name="Picture 30">
              <a:extLst>
                <a:ext uri="{FF2B5EF4-FFF2-40B4-BE49-F238E27FC236}">
                  <a16:creationId xmlns:a16="http://schemas.microsoft.com/office/drawing/2014/main" id="{277B48F7-EBAE-4C48-803D-1DD9CE43B5DC}"/>
                </a:ext>
              </a:extLst>
            </p:cNvPr>
            <p:cNvPicPr>
              <a:picLocks noChangeAspect="1"/>
            </p:cNvPicPr>
            <p:nvPr/>
          </p:nvPicPr>
          <p:blipFill>
            <a:blip r:embed="rId2"/>
            <a:stretch>
              <a:fillRect/>
            </a:stretch>
          </p:blipFill>
          <p:spPr>
            <a:xfrm>
              <a:off x="0" y="-15304"/>
              <a:ext cx="9144000" cy="1028700"/>
            </a:xfrm>
            <a:prstGeom prst="rect">
              <a:avLst/>
            </a:prstGeom>
          </p:spPr>
        </p:pic>
        <p:pic>
          <p:nvPicPr>
            <p:cNvPr id="32" name="Picture 31">
              <a:extLst>
                <a:ext uri="{FF2B5EF4-FFF2-40B4-BE49-F238E27FC236}">
                  <a16:creationId xmlns:a16="http://schemas.microsoft.com/office/drawing/2014/main" id="{9D518069-AE35-4839-9D80-610A90CD16CD}"/>
                </a:ext>
              </a:extLst>
            </p:cNvPr>
            <p:cNvPicPr>
              <a:picLocks noChangeAspect="1"/>
            </p:cNvPicPr>
            <p:nvPr/>
          </p:nvPicPr>
          <p:blipFill>
            <a:blip r:embed="rId3"/>
            <a:stretch>
              <a:fillRect/>
            </a:stretch>
          </p:blipFill>
          <p:spPr>
            <a:xfrm>
              <a:off x="0" y="6641479"/>
              <a:ext cx="9144000" cy="243905"/>
            </a:xfrm>
            <a:prstGeom prst="rect">
              <a:avLst/>
            </a:prstGeom>
          </p:spPr>
        </p:pic>
        <p:pic>
          <p:nvPicPr>
            <p:cNvPr id="33" name="Imagen 10" descr="potroUAEM.png">
              <a:extLst>
                <a:ext uri="{FF2B5EF4-FFF2-40B4-BE49-F238E27FC236}">
                  <a16:creationId xmlns:a16="http://schemas.microsoft.com/office/drawing/2014/main" id="{ABDFF18B-9B52-4C70-8C85-325CC0F4BD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5842" name="1 Título">
            <a:extLst>
              <a:ext uri="{FF2B5EF4-FFF2-40B4-BE49-F238E27FC236}">
                <a16:creationId xmlns:a16="http://schemas.microsoft.com/office/drawing/2014/main" id="{0EB5E5B9-4A01-4AA7-9E93-D801CE26A50D}"/>
              </a:ext>
            </a:extLst>
          </p:cNvPr>
          <p:cNvSpPr>
            <a:spLocks noGrp="1"/>
          </p:cNvSpPr>
          <p:nvPr>
            <p:ph type="title"/>
          </p:nvPr>
        </p:nvSpPr>
        <p:spPr>
          <a:xfrm>
            <a:off x="84406" y="167751"/>
            <a:ext cx="8643937" cy="571500"/>
          </a:xfrm>
        </p:spPr>
        <p:txBody>
          <a:bodyPr>
            <a:normAutofit fontScale="90000"/>
          </a:bodyPr>
          <a:lstStyle/>
          <a:p>
            <a:pPr eaLnBrk="1" hangingPunct="1"/>
            <a:r>
              <a:rPr lang="es-MX" altLang="es-MX" sz="3200" dirty="0">
                <a:solidFill>
                  <a:schemeClr val="bg1"/>
                </a:solidFill>
                <a:latin typeface="Arial" panose="020B0604020202020204" pitchFamily="34" charset="0"/>
                <a:cs typeface="Arial" panose="020B0604020202020204" pitchFamily="34" charset="0"/>
              </a:rPr>
              <a:t>4.3. Seguimiento a procesos</a:t>
            </a:r>
          </a:p>
        </p:txBody>
      </p:sp>
    </p:spTree>
    <p:extLst>
      <p:ext uri="{BB962C8B-B14F-4D97-AF65-F5344CB8AC3E}">
        <p14:creationId xmlns:p14="http://schemas.microsoft.com/office/powerpoint/2010/main" val="21631214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2 Marcador de contenido">
            <a:extLst>
              <a:ext uri="{FF2B5EF4-FFF2-40B4-BE49-F238E27FC236}">
                <a16:creationId xmlns:a16="http://schemas.microsoft.com/office/drawing/2014/main" id="{72AD2588-469C-413D-B8DA-E176A629CB2B}"/>
              </a:ext>
            </a:extLst>
          </p:cNvPr>
          <p:cNvSpPr>
            <a:spLocks noGrp="1"/>
          </p:cNvSpPr>
          <p:nvPr>
            <p:ph idx="1"/>
          </p:nvPr>
        </p:nvSpPr>
        <p:spPr>
          <a:xfrm>
            <a:off x="457200" y="1927373"/>
            <a:ext cx="8229600" cy="4525963"/>
          </a:xfrm>
        </p:spPr>
        <p:txBody>
          <a:bodyPr/>
          <a:lstStyle/>
          <a:p>
            <a:pPr eaLnBrk="1" hangingPunct="1"/>
            <a:r>
              <a:rPr lang="es-MX" altLang="es-MX" sz="2000" dirty="0">
                <a:latin typeface="Arial" panose="020B0604020202020204" pitchFamily="34" charset="0"/>
                <a:cs typeface="Arial" panose="020B0604020202020204" pitchFamily="34" charset="0"/>
              </a:rPr>
              <a:t>Implementar un control de ordenes</a:t>
            </a:r>
          </a:p>
          <a:p>
            <a:pPr eaLnBrk="1" hangingPunct="1"/>
            <a:r>
              <a:rPr lang="es-MX" altLang="es-MX" sz="2000" dirty="0">
                <a:latin typeface="Arial" panose="020B0604020202020204" pitchFamily="34" charset="0"/>
                <a:cs typeface="Arial" panose="020B0604020202020204" pitchFamily="34" charset="0"/>
              </a:rPr>
              <a:t>Confirmación con los proveedores de la entrega en la fecha pactada</a:t>
            </a:r>
          </a:p>
          <a:p>
            <a:pPr eaLnBrk="1" hangingPunct="1"/>
            <a:r>
              <a:rPr lang="es-MX" altLang="es-MX" sz="2000" dirty="0">
                <a:latin typeface="Arial" panose="020B0604020202020204" pitchFamily="34" charset="0"/>
                <a:cs typeface="Arial" panose="020B0604020202020204" pitchFamily="34" charset="0"/>
              </a:rPr>
              <a:t>Tomar decisiones de elegir otro proveedor ó esperar en caso de que el proveedor original no pueda entregar lo pactado</a:t>
            </a:r>
          </a:p>
          <a:p>
            <a:pPr eaLnBrk="1" hangingPunct="1"/>
            <a:r>
              <a:rPr lang="es-MX" altLang="es-MX" sz="2000" dirty="0">
                <a:latin typeface="Arial" panose="020B0604020202020204" pitchFamily="34" charset="0"/>
                <a:cs typeface="Arial" panose="020B0604020202020204" pitchFamily="34" charset="0"/>
              </a:rPr>
              <a:t>Confirmar por el encargado del almacén que la mercancía ha sido recibida ó en su caso confirmar de recibido por el departamento ó persona solicitante del bien</a:t>
            </a:r>
          </a:p>
          <a:p>
            <a:pPr eaLnBrk="1" hangingPunct="1"/>
            <a:r>
              <a:rPr lang="es-MX" altLang="es-MX" sz="2000" dirty="0">
                <a:latin typeface="Arial" panose="020B0604020202020204" pitchFamily="34" charset="0"/>
                <a:cs typeface="Arial" panose="020B0604020202020204" pitchFamily="34" charset="0"/>
              </a:rPr>
              <a:t>Confirmar con el área de control de calidad si los artículos han sido aprobados para su uso</a:t>
            </a:r>
          </a:p>
          <a:p>
            <a:pPr eaLnBrk="1" hangingPunct="1"/>
            <a:r>
              <a:rPr lang="es-MX" altLang="es-MX" sz="2000" dirty="0">
                <a:latin typeface="Arial" panose="020B0604020202020204" pitchFamily="34" charset="0"/>
                <a:cs typeface="Arial" panose="020B0604020202020204" pitchFamily="34" charset="0"/>
              </a:rPr>
              <a:t>El proveedor entregue documento al área de contabilidad para el pago respectivo</a:t>
            </a:r>
          </a:p>
          <a:p>
            <a:pPr eaLnBrk="1" hangingPunct="1"/>
            <a:r>
              <a:rPr lang="es-MX" altLang="es-MX" sz="2000" dirty="0">
                <a:latin typeface="Arial" panose="020B0604020202020204" pitchFamily="34" charset="0"/>
                <a:cs typeface="Arial" panose="020B0604020202020204" pitchFamily="34" charset="0"/>
              </a:rPr>
              <a:t>Finanzas realiza el pago al proveedor</a:t>
            </a:r>
          </a:p>
          <a:p>
            <a:pPr eaLnBrk="1" hangingPunct="1"/>
            <a:endParaRPr lang="es-MX" altLang="es-MX" sz="2000" dirty="0">
              <a:latin typeface="Arial" panose="020B0604020202020204" pitchFamily="34" charset="0"/>
              <a:cs typeface="Arial" panose="020B0604020202020204" pitchFamily="34" charset="0"/>
            </a:endParaRPr>
          </a:p>
        </p:txBody>
      </p:sp>
      <p:sp>
        <p:nvSpPr>
          <p:cNvPr id="36868" name="3 CuadroTexto">
            <a:extLst>
              <a:ext uri="{FF2B5EF4-FFF2-40B4-BE49-F238E27FC236}">
                <a16:creationId xmlns:a16="http://schemas.microsoft.com/office/drawing/2014/main" id="{E5413385-34B2-4FF2-A51F-212F68851817}"/>
              </a:ext>
            </a:extLst>
          </p:cNvPr>
          <p:cNvSpPr txBox="1">
            <a:spLocks noChangeArrowheads="1"/>
          </p:cNvSpPr>
          <p:nvPr/>
        </p:nvSpPr>
        <p:spPr bwMode="auto">
          <a:xfrm>
            <a:off x="360438" y="1210797"/>
            <a:ext cx="41472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2400" b="1" dirty="0">
                <a:solidFill>
                  <a:schemeClr val="tx1"/>
                </a:solidFill>
                <a:latin typeface="Arial" panose="020B0604020202020204" pitchFamily="34" charset="0"/>
                <a:cs typeface="Arial" panose="020B0604020202020204" pitchFamily="34" charset="0"/>
              </a:rPr>
              <a:t>Propósito del seguimiento:</a:t>
            </a:r>
          </a:p>
        </p:txBody>
      </p:sp>
      <p:grpSp>
        <p:nvGrpSpPr>
          <p:cNvPr id="5" name="Group 4">
            <a:extLst>
              <a:ext uri="{FF2B5EF4-FFF2-40B4-BE49-F238E27FC236}">
                <a16:creationId xmlns:a16="http://schemas.microsoft.com/office/drawing/2014/main" id="{BF8B1C3A-0E6F-4FB0-90A9-075DDFB5C528}"/>
              </a:ext>
            </a:extLst>
          </p:cNvPr>
          <p:cNvGrpSpPr/>
          <p:nvPr/>
        </p:nvGrpSpPr>
        <p:grpSpPr>
          <a:xfrm>
            <a:off x="0" y="-15304"/>
            <a:ext cx="9144000" cy="6900688"/>
            <a:chOff x="0" y="-15304"/>
            <a:chExt cx="9144000" cy="6900688"/>
          </a:xfrm>
        </p:grpSpPr>
        <p:pic>
          <p:nvPicPr>
            <p:cNvPr id="6" name="Picture 5">
              <a:extLst>
                <a:ext uri="{FF2B5EF4-FFF2-40B4-BE49-F238E27FC236}">
                  <a16:creationId xmlns:a16="http://schemas.microsoft.com/office/drawing/2014/main" id="{5D7DB4E8-5EB4-4473-8075-D301EB7EC300}"/>
                </a:ext>
              </a:extLst>
            </p:cNvPr>
            <p:cNvPicPr>
              <a:picLocks noChangeAspect="1"/>
            </p:cNvPicPr>
            <p:nvPr/>
          </p:nvPicPr>
          <p:blipFill>
            <a:blip r:embed="rId2"/>
            <a:stretch>
              <a:fillRect/>
            </a:stretch>
          </p:blipFill>
          <p:spPr>
            <a:xfrm>
              <a:off x="0" y="-15304"/>
              <a:ext cx="9144000" cy="1028700"/>
            </a:xfrm>
            <a:prstGeom prst="rect">
              <a:avLst/>
            </a:prstGeom>
          </p:spPr>
        </p:pic>
        <p:pic>
          <p:nvPicPr>
            <p:cNvPr id="7" name="Picture 6">
              <a:extLst>
                <a:ext uri="{FF2B5EF4-FFF2-40B4-BE49-F238E27FC236}">
                  <a16:creationId xmlns:a16="http://schemas.microsoft.com/office/drawing/2014/main" id="{FB7730B1-C61D-4A97-86D3-1F80D4CC1082}"/>
                </a:ext>
              </a:extLst>
            </p:cNvPr>
            <p:cNvPicPr>
              <a:picLocks noChangeAspect="1"/>
            </p:cNvPicPr>
            <p:nvPr/>
          </p:nvPicPr>
          <p:blipFill>
            <a:blip r:embed="rId3"/>
            <a:stretch>
              <a:fillRect/>
            </a:stretch>
          </p:blipFill>
          <p:spPr>
            <a:xfrm>
              <a:off x="0" y="6641479"/>
              <a:ext cx="9144000" cy="243905"/>
            </a:xfrm>
            <a:prstGeom prst="rect">
              <a:avLst/>
            </a:prstGeom>
          </p:spPr>
        </p:pic>
        <p:pic>
          <p:nvPicPr>
            <p:cNvPr id="8" name="Imagen 10" descr="potroUAEM.png">
              <a:extLst>
                <a:ext uri="{FF2B5EF4-FFF2-40B4-BE49-F238E27FC236}">
                  <a16:creationId xmlns:a16="http://schemas.microsoft.com/office/drawing/2014/main" id="{22711BDA-CF72-4324-85A6-A24698EFF9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6866" name="1 Título">
            <a:extLst>
              <a:ext uri="{FF2B5EF4-FFF2-40B4-BE49-F238E27FC236}">
                <a16:creationId xmlns:a16="http://schemas.microsoft.com/office/drawing/2014/main" id="{8FF6F59D-0BAC-457D-B467-F5F7C35B36FA}"/>
              </a:ext>
            </a:extLst>
          </p:cNvPr>
          <p:cNvSpPr>
            <a:spLocks noGrp="1"/>
          </p:cNvSpPr>
          <p:nvPr>
            <p:ph type="title"/>
          </p:nvPr>
        </p:nvSpPr>
        <p:spPr>
          <a:xfrm>
            <a:off x="159048" y="54890"/>
            <a:ext cx="8733431" cy="792163"/>
          </a:xfrm>
        </p:spPr>
        <p:txBody>
          <a:bodyPr>
            <a:normAutofit/>
          </a:bodyPr>
          <a:lstStyle/>
          <a:p>
            <a:pPr eaLnBrk="1" hangingPunct="1"/>
            <a:r>
              <a:rPr lang="es-MX" altLang="es-MX" sz="3200" dirty="0">
                <a:solidFill>
                  <a:schemeClr val="bg1"/>
                </a:solidFill>
                <a:latin typeface="Arial" panose="020B0604020202020204" pitchFamily="34" charset="0"/>
                <a:cs typeface="Arial" panose="020B0604020202020204" pitchFamily="34" charset="0"/>
              </a:rPr>
              <a:t>4.3. Seguimiento de las ordenes de compra</a:t>
            </a:r>
          </a:p>
        </p:txBody>
      </p:sp>
    </p:spTree>
    <p:extLst>
      <p:ext uri="{BB962C8B-B14F-4D97-AF65-F5344CB8AC3E}">
        <p14:creationId xmlns:p14="http://schemas.microsoft.com/office/powerpoint/2010/main" val="3463359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39">
            <a:extLst>
              <a:ext uri="{FF2B5EF4-FFF2-40B4-BE49-F238E27FC236}">
                <a16:creationId xmlns:a16="http://schemas.microsoft.com/office/drawing/2014/main" id="{150A81CF-35F0-44AC-8395-1E336571AF78}"/>
              </a:ext>
            </a:extLst>
          </p:cNvPr>
          <p:cNvGrpSpPr>
            <a:grpSpLocks/>
          </p:cNvGrpSpPr>
          <p:nvPr/>
        </p:nvGrpSpPr>
        <p:grpSpPr bwMode="auto">
          <a:xfrm>
            <a:off x="565744" y="1436112"/>
            <a:ext cx="7920038" cy="3960813"/>
            <a:chOff x="340" y="1706"/>
            <a:chExt cx="4989" cy="2495"/>
          </a:xfrm>
        </p:grpSpPr>
        <p:sp>
          <p:nvSpPr>
            <p:cNvPr id="37892" name="Text Box 6">
              <a:extLst>
                <a:ext uri="{FF2B5EF4-FFF2-40B4-BE49-F238E27FC236}">
                  <a16:creationId xmlns:a16="http://schemas.microsoft.com/office/drawing/2014/main" id="{66FB273E-B820-4140-B7FB-CF76DB9CBAAD}"/>
                </a:ext>
              </a:extLst>
            </p:cNvPr>
            <p:cNvSpPr txBox="1">
              <a:spLocks noChangeArrowheads="1"/>
            </p:cNvSpPr>
            <p:nvPr/>
          </p:nvSpPr>
          <p:spPr bwMode="auto">
            <a:xfrm>
              <a:off x="554" y="1781"/>
              <a:ext cx="251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000" b="1">
                  <a:solidFill>
                    <a:schemeClr val="tx1"/>
                  </a:solidFill>
                </a:rPr>
                <a:t>REGISTRO DE MATERIALES SURTIDOS POR PROVEEDORES</a:t>
              </a:r>
            </a:p>
          </p:txBody>
        </p:sp>
        <p:sp>
          <p:nvSpPr>
            <p:cNvPr id="37893" name="Text Box 7">
              <a:extLst>
                <a:ext uri="{FF2B5EF4-FFF2-40B4-BE49-F238E27FC236}">
                  <a16:creationId xmlns:a16="http://schemas.microsoft.com/office/drawing/2014/main" id="{3D173E0A-3B32-44AA-BDBF-4EE94F6280B8}"/>
                </a:ext>
              </a:extLst>
            </p:cNvPr>
            <p:cNvSpPr txBox="1">
              <a:spLocks noChangeArrowheads="1"/>
            </p:cNvSpPr>
            <p:nvPr/>
          </p:nvSpPr>
          <p:spPr bwMode="auto">
            <a:xfrm>
              <a:off x="4076" y="1752"/>
              <a:ext cx="89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200" b="1">
                  <a:solidFill>
                    <a:schemeClr val="tx1"/>
                  </a:solidFill>
                </a:rPr>
                <a:t>G-7, S.A. DE C.V.</a:t>
              </a:r>
            </a:p>
          </p:txBody>
        </p:sp>
        <p:sp>
          <p:nvSpPr>
            <p:cNvPr id="37894" name="Text Box 8">
              <a:extLst>
                <a:ext uri="{FF2B5EF4-FFF2-40B4-BE49-F238E27FC236}">
                  <a16:creationId xmlns:a16="http://schemas.microsoft.com/office/drawing/2014/main" id="{9553DFB5-4179-4261-8D72-825A36B95F55}"/>
                </a:ext>
              </a:extLst>
            </p:cNvPr>
            <p:cNvSpPr txBox="1">
              <a:spLocks noChangeArrowheads="1"/>
            </p:cNvSpPr>
            <p:nvPr/>
          </p:nvSpPr>
          <p:spPr bwMode="auto">
            <a:xfrm>
              <a:off x="381" y="2031"/>
              <a:ext cx="54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000">
                  <a:solidFill>
                    <a:schemeClr val="tx1"/>
                  </a:solidFill>
                </a:rPr>
                <a:t>ORDEN DE</a:t>
              </a:r>
            </a:p>
            <a:p>
              <a:pPr algn="ctr"/>
              <a:r>
                <a:rPr lang="es-MX" altLang="es-MX" sz="1000">
                  <a:solidFill>
                    <a:schemeClr val="tx1"/>
                  </a:solidFill>
                </a:rPr>
                <a:t>COMPRA</a:t>
              </a:r>
            </a:p>
          </p:txBody>
        </p:sp>
        <p:sp>
          <p:nvSpPr>
            <p:cNvPr id="37895" name="Text Box 9">
              <a:extLst>
                <a:ext uri="{FF2B5EF4-FFF2-40B4-BE49-F238E27FC236}">
                  <a16:creationId xmlns:a16="http://schemas.microsoft.com/office/drawing/2014/main" id="{0E44D9AB-158E-4277-9B5E-C0AEA425A498}"/>
                </a:ext>
              </a:extLst>
            </p:cNvPr>
            <p:cNvSpPr txBox="1">
              <a:spLocks noChangeArrowheads="1"/>
            </p:cNvSpPr>
            <p:nvPr/>
          </p:nvSpPr>
          <p:spPr bwMode="auto">
            <a:xfrm>
              <a:off x="1005" y="2024"/>
              <a:ext cx="63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000">
                  <a:solidFill>
                    <a:schemeClr val="tx1"/>
                  </a:solidFill>
                </a:rPr>
                <a:t>CODIGO DEL</a:t>
              </a:r>
            </a:p>
            <a:p>
              <a:r>
                <a:rPr lang="es-MX" altLang="es-MX" sz="1000">
                  <a:solidFill>
                    <a:schemeClr val="tx1"/>
                  </a:solidFill>
                </a:rPr>
                <a:t>ARTICULO</a:t>
              </a:r>
            </a:p>
          </p:txBody>
        </p:sp>
        <p:sp>
          <p:nvSpPr>
            <p:cNvPr id="37896" name="Text Box 10">
              <a:extLst>
                <a:ext uri="{FF2B5EF4-FFF2-40B4-BE49-F238E27FC236}">
                  <a16:creationId xmlns:a16="http://schemas.microsoft.com/office/drawing/2014/main" id="{2BD17FCC-93FA-4FB3-B61C-979AA4CD67B4}"/>
                </a:ext>
              </a:extLst>
            </p:cNvPr>
            <p:cNvSpPr txBox="1">
              <a:spLocks noChangeArrowheads="1"/>
            </p:cNvSpPr>
            <p:nvPr/>
          </p:nvSpPr>
          <p:spPr bwMode="auto">
            <a:xfrm>
              <a:off x="1700" y="2031"/>
              <a:ext cx="690"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000">
                  <a:solidFill>
                    <a:schemeClr val="tx1"/>
                  </a:solidFill>
                </a:rPr>
                <a:t>DESCRIPCION</a:t>
              </a:r>
            </a:p>
          </p:txBody>
        </p:sp>
        <p:sp>
          <p:nvSpPr>
            <p:cNvPr id="37897" name="Text Box 11">
              <a:extLst>
                <a:ext uri="{FF2B5EF4-FFF2-40B4-BE49-F238E27FC236}">
                  <a16:creationId xmlns:a16="http://schemas.microsoft.com/office/drawing/2014/main" id="{6D932CD2-D061-4DC7-8A0E-C58D97799A24}"/>
                </a:ext>
              </a:extLst>
            </p:cNvPr>
            <p:cNvSpPr txBox="1">
              <a:spLocks noChangeArrowheads="1"/>
            </p:cNvSpPr>
            <p:nvPr/>
          </p:nvSpPr>
          <p:spPr bwMode="auto">
            <a:xfrm>
              <a:off x="2639" y="2047"/>
              <a:ext cx="550"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000">
                  <a:solidFill>
                    <a:schemeClr val="tx1"/>
                  </a:solidFill>
                </a:rPr>
                <a:t>CANTIDAD</a:t>
              </a:r>
            </a:p>
          </p:txBody>
        </p:sp>
        <p:sp>
          <p:nvSpPr>
            <p:cNvPr id="37898" name="Text Box 12">
              <a:extLst>
                <a:ext uri="{FF2B5EF4-FFF2-40B4-BE49-F238E27FC236}">
                  <a16:creationId xmlns:a16="http://schemas.microsoft.com/office/drawing/2014/main" id="{36AF2E21-2DE2-4329-9C14-7BB488E6E36B}"/>
                </a:ext>
              </a:extLst>
            </p:cNvPr>
            <p:cNvSpPr txBox="1">
              <a:spLocks noChangeArrowheads="1"/>
            </p:cNvSpPr>
            <p:nvPr/>
          </p:nvSpPr>
          <p:spPr bwMode="auto">
            <a:xfrm>
              <a:off x="3179" y="2047"/>
              <a:ext cx="68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000">
                  <a:solidFill>
                    <a:schemeClr val="tx1"/>
                  </a:solidFill>
                </a:rPr>
                <a:t>FECHA DE</a:t>
              </a:r>
            </a:p>
            <a:p>
              <a:pPr algn="ctr"/>
              <a:r>
                <a:rPr lang="es-MX" altLang="es-MX" sz="1000">
                  <a:solidFill>
                    <a:schemeClr val="tx1"/>
                  </a:solidFill>
                </a:rPr>
                <a:t>COLOCACION</a:t>
              </a:r>
            </a:p>
          </p:txBody>
        </p:sp>
        <p:sp>
          <p:nvSpPr>
            <p:cNvPr id="37899" name="Text Box 13">
              <a:extLst>
                <a:ext uri="{FF2B5EF4-FFF2-40B4-BE49-F238E27FC236}">
                  <a16:creationId xmlns:a16="http://schemas.microsoft.com/office/drawing/2014/main" id="{767AC163-BDBA-4E0A-805E-C273BCDC4E64}"/>
                </a:ext>
              </a:extLst>
            </p:cNvPr>
            <p:cNvSpPr txBox="1">
              <a:spLocks noChangeArrowheads="1"/>
            </p:cNvSpPr>
            <p:nvPr/>
          </p:nvSpPr>
          <p:spPr bwMode="auto">
            <a:xfrm>
              <a:off x="3908" y="2047"/>
              <a:ext cx="531"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000">
                  <a:solidFill>
                    <a:schemeClr val="tx1"/>
                  </a:solidFill>
                </a:rPr>
                <a:t>FECHA DE</a:t>
              </a:r>
            </a:p>
            <a:p>
              <a:pPr algn="ctr"/>
              <a:r>
                <a:rPr lang="es-MX" altLang="es-MX" sz="1000">
                  <a:solidFill>
                    <a:schemeClr val="tx1"/>
                  </a:solidFill>
                </a:rPr>
                <a:t>ENTREGA</a:t>
              </a:r>
            </a:p>
          </p:txBody>
        </p:sp>
        <p:sp>
          <p:nvSpPr>
            <p:cNvPr id="37900" name="Text Box 14">
              <a:extLst>
                <a:ext uri="{FF2B5EF4-FFF2-40B4-BE49-F238E27FC236}">
                  <a16:creationId xmlns:a16="http://schemas.microsoft.com/office/drawing/2014/main" id="{2724361F-D8EE-4DB0-8BDD-5350CB626A4C}"/>
                </a:ext>
              </a:extLst>
            </p:cNvPr>
            <p:cNvSpPr txBox="1">
              <a:spLocks noChangeArrowheads="1"/>
            </p:cNvSpPr>
            <p:nvPr/>
          </p:nvSpPr>
          <p:spPr bwMode="auto">
            <a:xfrm>
              <a:off x="4480" y="2076"/>
              <a:ext cx="636"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000">
                  <a:solidFill>
                    <a:schemeClr val="tx1"/>
                  </a:solidFill>
                </a:rPr>
                <a:t>PROVEEDOR</a:t>
              </a:r>
            </a:p>
          </p:txBody>
        </p:sp>
        <p:sp>
          <p:nvSpPr>
            <p:cNvPr id="37901" name="Rectangle 16">
              <a:extLst>
                <a:ext uri="{FF2B5EF4-FFF2-40B4-BE49-F238E27FC236}">
                  <a16:creationId xmlns:a16="http://schemas.microsoft.com/office/drawing/2014/main" id="{DE719626-F702-4744-A414-ACC8A2C93A68}"/>
                </a:ext>
              </a:extLst>
            </p:cNvPr>
            <p:cNvSpPr>
              <a:spLocks noChangeArrowheads="1"/>
            </p:cNvSpPr>
            <p:nvPr/>
          </p:nvSpPr>
          <p:spPr bwMode="auto">
            <a:xfrm>
              <a:off x="385" y="2025"/>
              <a:ext cx="4899" cy="21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solidFill>
                  <a:schemeClr val="tx1"/>
                </a:solidFill>
              </a:endParaRPr>
            </a:p>
          </p:txBody>
        </p:sp>
        <p:sp>
          <p:nvSpPr>
            <p:cNvPr id="37902" name="Rectangle 17">
              <a:extLst>
                <a:ext uri="{FF2B5EF4-FFF2-40B4-BE49-F238E27FC236}">
                  <a16:creationId xmlns:a16="http://schemas.microsoft.com/office/drawing/2014/main" id="{B3E89433-9631-4BC6-9E60-BEF93938DCDB}"/>
                </a:ext>
              </a:extLst>
            </p:cNvPr>
            <p:cNvSpPr>
              <a:spLocks noChangeArrowheads="1"/>
            </p:cNvSpPr>
            <p:nvPr/>
          </p:nvSpPr>
          <p:spPr bwMode="auto">
            <a:xfrm>
              <a:off x="340" y="1706"/>
              <a:ext cx="4989" cy="249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a:solidFill>
                  <a:schemeClr val="tx1"/>
                </a:solidFill>
              </a:endParaRPr>
            </a:p>
          </p:txBody>
        </p:sp>
        <p:sp>
          <p:nvSpPr>
            <p:cNvPr id="37903" name="Line 18">
              <a:extLst>
                <a:ext uri="{FF2B5EF4-FFF2-40B4-BE49-F238E27FC236}">
                  <a16:creationId xmlns:a16="http://schemas.microsoft.com/office/drawing/2014/main" id="{88C26BE3-5E85-4AC1-8E72-B87785A79C7F}"/>
                </a:ext>
              </a:extLst>
            </p:cNvPr>
            <p:cNvSpPr>
              <a:spLocks noChangeShapeType="1"/>
            </p:cNvSpPr>
            <p:nvPr/>
          </p:nvSpPr>
          <p:spPr bwMode="auto">
            <a:xfrm>
              <a:off x="385" y="2296"/>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04" name="Line 19">
              <a:extLst>
                <a:ext uri="{FF2B5EF4-FFF2-40B4-BE49-F238E27FC236}">
                  <a16:creationId xmlns:a16="http://schemas.microsoft.com/office/drawing/2014/main" id="{F8799863-DA98-4B92-AABF-B6929CF04E41}"/>
                </a:ext>
              </a:extLst>
            </p:cNvPr>
            <p:cNvSpPr>
              <a:spLocks noChangeShapeType="1"/>
            </p:cNvSpPr>
            <p:nvPr/>
          </p:nvSpPr>
          <p:spPr bwMode="auto">
            <a:xfrm>
              <a:off x="385" y="2432"/>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05" name="Line 20">
              <a:extLst>
                <a:ext uri="{FF2B5EF4-FFF2-40B4-BE49-F238E27FC236}">
                  <a16:creationId xmlns:a16="http://schemas.microsoft.com/office/drawing/2014/main" id="{5B1B07E6-AFD8-42DE-8277-0981C3272396}"/>
                </a:ext>
              </a:extLst>
            </p:cNvPr>
            <p:cNvSpPr>
              <a:spLocks noChangeShapeType="1"/>
            </p:cNvSpPr>
            <p:nvPr/>
          </p:nvSpPr>
          <p:spPr bwMode="auto">
            <a:xfrm>
              <a:off x="385" y="2568"/>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06" name="Line 21">
              <a:extLst>
                <a:ext uri="{FF2B5EF4-FFF2-40B4-BE49-F238E27FC236}">
                  <a16:creationId xmlns:a16="http://schemas.microsoft.com/office/drawing/2014/main" id="{164B72A4-7936-4577-BAD7-C1B4C41480A0}"/>
                </a:ext>
              </a:extLst>
            </p:cNvPr>
            <p:cNvSpPr>
              <a:spLocks noChangeShapeType="1"/>
            </p:cNvSpPr>
            <p:nvPr/>
          </p:nvSpPr>
          <p:spPr bwMode="auto">
            <a:xfrm>
              <a:off x="385" y="2704"/>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07" name="Line 22">
              <a:extLst>
                <a:ext uri="{FF2B5EF4-FFF2-40B4-BE49-F238E27FC236}">
                  <a16:creationId xmlns:a16="http://schemas.microsoft.com/office/drawing/2014/main" id="{EB000B0C-C266-463C-BC53-7A820529DED2}"/>
                </a:ext>
              </a:extLst>
            </p:cNvPr>
            <p:cNvSpPr>
              <a:spLocks noChangeShapeType="1"/>
            </p:cNvSpPr>
            <p:nvPr/>
          </p:nvSpPr>
          <p:spPr bwMode="auto">
            <a:xfrm>
              <a:off x="385" y="2840"/>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08" name="Line 23">
              <a:extLst>
                <a:ext uri="{FF2B5EF4-FFF2-40B4-BE49-F238E27FC236}">
                  <a16:creationId xmlns:a16="http://schemas.microsoft.com/office/drawing/2014/main" id="{122A6579-899F-473F-88CA-680420125E3F}"/>
                </a:ext>
              </a:extLst>
            </p:cNvPr>
            <p:cNvSpPr>
              <a:spLocks noChangeShapeType="1"/>
            </p:cNvSpPr>
            <p:nvPr/>
          </p:nvSpPr>
          <p:spPr bwMode="auto">
            <a:xfrm>
              <a:off x="385" y="2976"/>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09" name="Line 24">
              <a:extLst>
                <a:ext uri="{FF2B5EF4-FFF2-40B4-BE49-F238E27FC236}">
                  <a16:creationId xmlns:a16="http://schemas.microsoft.com/office/drawing/2014/main" id="{BE967B1B-4256-4E43-BB7D-0DD787D942FF}"/>
                </a:ext>
              </a:extLst>
            </p:cNvPr>
            <p:cNvSpPr>
              <a:spLocks noChangeShapeType="1"/>
            </p:cNvSpPr>
            <p:nvPr/>
          </p:nvSpPr>
          <p:spPr bwMode="auto">
            <a:xfrm>
              <a:off x="385" y="3112"/>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0" name="Line 25">
              <a:extLst>
                <a:ext uri="{FF2B5EF4-FFF2-40B4-BE49-F238E27FC236}">
                  <a16:creationId xmlns:a16="http://schemas.microsoft.com/office/drawing/2014/main" id="{4A126AB7-A9C7-47A3-8BDA-4E04F1F9E07E}"/>
                </a:ext>
              </a:extLst>
            </p:cNvPr>
            <p:cNvSpPr>
              <a:spLocks noChangeShapeType="1"/>
            </p:cNvSpPr>
            <p:nvPr/>
          </p:nvSpPr>
          <p:spPr bwMode="auto">
            <a:xfrm>
              <a:off x="385" y="3248"/>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1" name="Line 26">
              <a:extLst>
                <a:ext uri="{FF2B5EF4-FFF2-40B4-BE49-F238E27FC236}">
                  <a16:creationId xmlns:a16="http://schemas.microsoft.com/office/drawing/2014/main" id="{50359E30-B9D4-49C7-B376-2926D3EF7BD3}"/>
                </a:ext>
              </a:extLst>
            </p:cNvPr>
            <p:cNvSpPr>
              <a:spLocks noChangeShapeType="1"/>
            </p:cNvSpPr>
            <p:nvPr/>
          </p:nvSpPr>
          <p:spPr bwMode="auto">
            <a:xfrm>
              <a:off x="385" y="3384"/>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2" name="Line 27">
              <a:extLst>
                <a:ext uri="{FF2B5EF4-FFF2-40B4-BE49-F238E27FC236}">
                  <a16:creationId xmlns:a16="http://schemas.microsoft.com/office/drawing/2014/main" id="{E5CC32DA-7F3A-424A-808D-63471437C608}"/>
                </a:ext>
              </a:extLst>
            </p:cNvPr>
            <p:cNvSpPr>
              <a:spLocks noChangeShapeType="1"/>
            </p:cNvSpPr>
            <p:nvPr/>
          </p:nvSpPr>
          <p:spPr bwMode="auto">
            <a:xfrm>
              <a:off x="385" y="3520"/>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3" name="Line 28">
              <a:extLst>
                <a:ext uri="{FF2B5EF4-FFF2-40B4-BE49-F238E27FC236}">
                  <a16:creationId xmlns:a16="http://schemas.microsoft.com/office/drawing/2014/main" id="{2CD24E89-0C85-4A1E-95A6-DB6FB8923F0A}"/>
                </a:ext>
              </a:extLst>
            </p:cNvPr>
            <p:cNvSpPr>
              <a:spLocks noChangeShapeType="1"/>
            </p:cNvSpPr>
            <p:nvPr/>
          </p:nvSpPr>
          <p:spPr bwMode="auto">
            <a:xfrm>
              <a:off x="385" y="3656"/>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4" name="Line 29">
              <a:extLst>
                <a:ext uri="{FF2B5EF4-FFF2-40B4-BE49-F238E27FC236}">
                  <a16:creationId xmlns:a16="http://schemas.microsoft.com/office/drawing/2014/main" id="{D60CC37E-FE65-496B-8114-17928CF58EA0}"/>
                </a:ext>
              </a:extLst>
            </p:cNvPr>
            <p:cNvSpPr>
              <a:spLocks noChangeShapeType="1"/>
            </p:cNvSpPr>
            <p:nvPr/>
          </p:nvSpPr>
          <p:spPr bwMode="auto">
            <a:xfrm>
              <a:off x="385" y="3792"/>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5" name="Line 30">
              <a:extLst>
                <a:ext uri="{FF2B5EF4-FFF2-40B4-BE49-F238E27FC236}">
                  <a16:creationId xmlns:a16="http://schemas.microsoft.com/office/drawing/2014/main" id="{564E80E0-0B6C-4A55-850E-3A908438A863}"/>
                </a:ext>
              </a:extLst>
            </p:cNvPr>
            <p:cNvSpPr>
              <a:spLocks noChangeShapeType="1"/>
            </p:cNvSpPr>
            <p:nvPr/>
          </p:nvSpPr>
          <p:spPr bwMode="auto">
            <a:xfrm>
              <a:off x="385" y="3928"/>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6" name="Line 31">
              <a:extLst>
                <a:ext uri="{FF2B5EF4-FFF2-40B4-BE49-F238E27FC236}">
                  <a16:creationId xmlns:a16="http://schemas.microsoft.com/office/drawing/2014/main" id="{7C3326F9-D289-4A0E-B0FA-CB381D510DEC}"/>
                </a:ext>
              </a:extLst>
            </p:cNvPr>
            <p:cNvSpPr>
              <a:spLocks noChangeShapeType="1"/>
            </p:cNvSpPr>
            <p:nvPr/>
          </p:nvSpPr>
          <p:spPr bwMode="auto">
            <a:xfrm>
              <a:off x="385" y="4064"/>
              <a:ext cx="489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7" name="Line 32">
              <a:extLst>
                <a:ext uri="{FF2B5EF4-FFF2-40B4-BE49-F238E27FC236}">
                  <a16:creationId xmlns:a16="http://schemas.microsoft.com/office/drawing/2014/main" id="{849E2278-4EB8-4165-9E63-60DEF2BC47FE}"/>
                </a:ext>
              </a:extLst>
            </p:cNvPr>
            <p:cNvSpPr>
              <a:spLocks noChangeShapeType="1"/>
            </p:cNvSpPr>
            <p:nvPr/>
          </p:nvSpPr>
          <p:spPr bwMode="auto">
            <a:xfrm>
              <a:off x="930" y="2024"/>
              <a:ext cx="0" cy="21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8" name="Line 33">
              <a:extLst>
                <a:ext uri="{FF2B5EF4-FFF2-40B4-BE49-F238E27FC236}">
                  <a16:creationId xmlns:a16="http://schemas.microsoft.com/office/drawing/2014/main" id="{D5E271A4-F713-4856-BAA7-7B4F4CDD3C99}"/>
                </a:ext>
              </a:extLst>
            </p:cNvPr>
            <p:cNvSpPr>
              <a:spLocks noChangeShapeType="1"/>
            </p:cNvSpPr>
            <p:nvPr/>
          </p:nvSpPr>
          <p:spPr bwMode="auto">
            <a:xfrm>
              <a:off x="3878" y="2024"/>
              <a:ext cx="0" cy="21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9" name="Line 34">
              <a:extLst>
                <a:ext uri="{FF2B5EF4-FFF2-40B4-BE49-F238E27FC236}">
                  <a16:creationId xmlns:a16="http://schemas.microsoft.com/office/drawing/2014/main" id="{25D239B2-1C21-489F-B204-42F46B2828F1}"/>
                </a:ext>
              </a:extLst>
            </p:cNvPr>
            <p:cNvSpPr>
              <a:spLocks noChangeShapeType="1"/>
            </p:cNvSpPr>
            <p:nvPr/>
          </p:nvSpPr>
          <p:spPr bwMode="auto">
            <a:xfrm>
              <a:off x="3243" y="2024"/>
              <a:ext cx="0" cy="21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20" name="Line 35">
              <a:extLst>
                <a:ext uri="{FF2B5EF4-FFF2-40B4-BE49-F238E27FC236}">
                  <a16:creationId xmlns:a16="http://schemas.microsoft.com/office/drawing/2014/main" id="{95B5DCC2-FB58-4ACD-AD4C-E0F66118FCF9}"/>
                </a:ext>
              </a:extLst>
            </p:cNvPr>
            <p:cNvSpPr>
              <a:spLocks noChangeShapeType="1"/>
            </p:cNvSpPr>
            <p:nvPr/>
          </p:nvSpPr>
          <p:spPr bwMode="auto">
            <a:xfrm>
              <a:off x="1610" y="2024"/>
              <a:ext cx="0" cy="21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21" name="Line 36">
              <a:extLst>
                <a:ext uri="{FF2B5EF4-FFF2-40B4-BE49-F238E27FC236}">
                  <a16:creationId xmlns:a16="http://schemas.microsoft.com/office/drawing/2014/main" id="{6C6A5E6E-411C-4B61-9B1B-5311AD7D63E8}"/>
                </a:ext>
              </a:extLst>
            </p:cNvPr>
            <p:cNvSpPr>
              <a:spLocks noChangeShapeType="1"/>
            </p:cNvSpPr>
            <p:nvPr/>
          </p:nvSpPr>
          <p:spPr bwMode="auto">
            <a:xfrm>
              <a:off x="2653" y="2024"/>
              <a:ext cx="0" cy="21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22" name="Line 37">
              <a:extLst>
                <a:ext uri="{FF2B5EF4-FFF2-40B4-BE49-F238E27FC236}">
                  <a16:creationId xmlns:a16="http://schemas.microsoft.com/office/drawing/2014/main" id="{63A6B3D5-3954-4C43-890C-CD962FBA8AA8}"/>
                </a:ext>
              </a:extLst>
            </p:cNvPr>
            <p:cNvSpPr>
              <a:spLocks noChangeShapeType="1"/>
            </p:cNvSpPr>
            <p:nvPr/>
          </p:nvSpPr>
          <p:spPr bwMode="auto">
            <a:xfrm>
              <a:off x="4422" y="2024"/>
              <a:ext cx="0" cy="21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grpSp>
      <p:grpSp>
        <p:nvGrpSpPr>
          <p:cNvPr id="35" name="Group 34">
            <a:extLst>
              <a:ext uri="{FF2B5EF4-FFF2-40B4-BE49-F238E27FC236}">
                <a16:creationId xmlns:a16="http://schemas.microsoft.com/office/drawing/2014/main" id="{6AB06441-28DC-4E21-BF2F-1780592D5747}"/>
              </a:ext>
            </a:extLst>
          </p:cNvPr>
          <p:cNvGrpSpPr/>
          <p:nvPr/>
        </p:nvGrpSpPr>
        <p:grpSpPr>
          <a:xfrm>
            <a:off x="0" y="-15304"/>
            <a:ext cx="9144000" cy="6900688"/>
            <a:chOff x="0" y="-15304"/>
            <a:chExt cx="9144000" cy="6900688"/>
          </a:xfrm>
        </p:grpSpPr>
        <p:pic>
          <p:nvPicPr>
            <p:cNvPr id="36" name="Picture 35">
              <a:extLst>
                <a:ext uri="{FF2B5EF4-FFF2-40B4-BE49-F238E27FC236}">
                  <a16:creationId xmlns:a16="http://schemas.microsoft.com/office/drawing/2014/main" id="{FD155356-DA63-4EDF-ABEA-C32B2C0A295C}"/>
                </a:ext>
              </a:extLst>
            </p:cNvPr>
            <p:cNvPicPr>
              <a:picLocks noChangeAspect="1"/>
            </p:cNvPicPr>
            <p:nvPr/>
          </p:nvPicPr>
          <p:blipFill>
            <a:blip r:embed="rId2"/>
            <a:stretch>
              <a:fillRect/>
            </a:stretch>
          </p:blipFill>
          <p:spPr>
            <a:xfrm>
              <a:off x="0" y="-15304"/>
              <a:ext cx="9144000" cy="1028700"/>
            </a:xfrm>
            <a:prstGeom prst="rect">
              <a:avLst/>
            </a:prstGeom>
          </p:spPr>
        </p:pic>
        <p:pic>
          <p:nvPicPr>
            <p:cNvPr id="37" name="Picture 36">
              <a:extLst>
                <a:ext uri="{FF2B5EF4-FFF2-40B4-BE49-F238E27FC236}">
                  <a16:creationId xmlns:a16="http://schemas.microsoft.com/office/drawing/2014/main" id="{963438AC-C825-4BCE-BD1A-F738C8BC4958}"/>
                </a:ext>
              </a:extLst>
            </p:cNvPr>
            <p:cNvPicPr>
              <a:picLocks noChangeAspect="1"/>
            </p:cNvPicPr>
            <p:nvPr/>
          </p:nvPicPr>
          <p:blipFill>
            <a:blip r:embed="rId3"/>
            <a:stretch>
              <a:fillRect/>
            </a:stretch>
          </p:blipFill>
          <p:spPr>
            <a:xfrm>
              <a:off x="0" y="6641479"/>
              <a:ext cx="9144000" cy="243905"/>
            </a:xfrm>
            <a:prstGeom prst="rect">
              <a:avLst/>
            </a:prstGeom>
          </p:spPr>
        </p:pic>
        <p:pic>
          <p:nvPicPr>
            <p:cNvPr id="38" name="Imagen 10" descr="potroUAEM.png">
              <a:extLst>
                <a:ext uri="{FF2B5EF4-FFF2-40B4-BE49-F238E27FC236}">
                  <a16:creationId xmlns:a16="http://schemas.microsoft.com/office/drawing/2014/main" id="{0F2A1107-5F66-4307-B472-83832FD2E6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9" name="1 Título">
            <a:extLst>
              <a:ext uri="{FF2B5EF4-FFF2-40B4-BE49-F238E27FC236}">
                <a16:creationId xmlns:a16="http://schemas.microsoft.com/office/drawing/2014/main" id="{26D2DCFA-BEC9-443D-A71B-4131C5425773}"/>
              </a:ext>
            </a:extLst>
          </p:cNvPr>
          <p:cNvSpPr>
            <a:spLocks noGrp="1"/>
          </p:cNvSpPr>
          <p:nvPr>
            <p:ph type="title"/>
          </p:nvPr>
        </p:nvSpPr>
        <p:spPr>
          <a:xfrm>
            <a:off x="159048" y="54890"/>
            <a:ext cx="8733431" cy="792163"/>
          </a:xfrm>
        </p:spPr>
        <p:txBody>
          <a:bodyPr>
            <a:noAutofit/>
          </a:bodyPr>
          <a:lstStyle/>
          <a:p>
            <a:br>
              <a:rPr lang="es-MX" altLang="es-MX" sz="2400" dirty="0">
                <a:solidFill>
                  <a:schemeClr val="bg1"/>
                </a:solidFill>
              </a:rPr>
            </a:br>
            <a:r>
              <a:rPr lang="es-MX" altLang="es-MX" sz="2400" dirty="0">
                <a:solidFill>
                  <a:schemeClr val="bg1"/>
                </a:solidFill>
              </a:rPr>
              <a:t>4.3. Ejemplo de hoja de seguimiento de Ordenes de Compra</a:t>
            </a:r>
            <a:br>
              <a:rPr lang="es-MX" altLang="es-MX" sz="2400" dirty="0">
                <a:solidFill>
                  <a:schemeClr val="bg1"/>
                </a:solidFill>
              </a:rPr>
            </a:br>
            <a:endParaRPr lang="es-MX" altLang="es-MX"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87974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95666" y="1751911"/>
            <a:ext cx="3096343" cy="58477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a:ln/>
                <a:solidFill>
                  <a:srgbClr val="2B3616"/>
                </a:solidFill>
                <a:effectLst>
                  <a:glow rad="139700">
                    <a:schemeClr val="accent3">
                      <a:satMod val="175000"/>
                      <a:alpha val="40000"/>
                    </a:schemeClr>
                  </a:glow>
                </a:effectLst>
                <a:latin typeface="Arial" panose="020B0604020202020204" pitchFamily="34" charset="0"/>
                <a:cs typeface="Arial" panose="020B0604020202020204" pitchFamily="34" charset="0"/>
              </a:rPr>
              <a:t>Seguimiento</a:t>
            </a:r>
            <a:endParaRPr lang="es-ES" sz="3200" b="1" cap="none" spc="0" dirty="0">
              <a:ln/>
              <a:solidFill>
                <a:srgbClr val="2B3616"/>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r>
              <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ACTIVIDAD DE TRABAJO</a:t>
            </a:r>
          </a:p>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r>
              <a:rPr lang="es-MX" sz="2000" dirty="0">
                <a:solidFill>
                  <a:schemeClr val="tx1"/>
                </a:solidFill>
                <a:latin typeface="Arial" panose="020B0604020202020204" pitchFamily="34" charset="0"/>
                <a:cs typeface="Arial" panose="020B0604020202020204" pitchFamily="34" charset="0"/>
              </a:rPr>
              <a:t>El alumno analizara la combinación de cuatro elementos que constituyen el núcleo esencial del sistema de seguimiento de procesos y en un resumen de dos cuartillas presentara los elementos más importantes en el proceso.</a:t>
            </a:r>
          </a:p>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endParaRPr lang="es-MX" sz="1600" dirty="0">
              <a:solidFill>
                <a:schemeClr val="tx1"/>
              </a:solidFill>
              <a:latin typeface="Arial" panose="020B0604020202020204" pitchFamily="34" charset="0"/>
              <a:cs typeface="Arial" panose="020B0604020202020204" pitchFamily="34" charset="0"/>
            </a:endParaRPr>
          </a:p>
          <a:p>
            <a:pPr algn="just"/>
            <a:endParaRPr lang="es-MX" sz="1600" b="1" dirty="0">
              <a:solidFill>
                <a:schemeClr val="tx1"/>
              </a:solidFill>
              <a:latin typeface="Arial" panose="020B0604020202020204" pitchFamily="34" charset="0"/>
              <a:cs typeface="Arial" panose="020B0604020202020204" pitchFamily="34" charset="0"/>
            </a:endParaRPr>
          </a:p>
        </p:txBody>
      </p:sp>
      <p:pic>
        <p:nvPicPr>
          <p:cNvPr id="11" name="Picture 2" descr="http://4.bp.blogspot.com/-AIH3qQahW_M/Ta7zw_Rg-rI/AAAAAAAABXA/MUV4XSG8Sj4/s16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708920"/>
            <a:ext cx="3305175" cy="3295651"/>
          </a:xfrm>
          <a:prstGeom prst="rect">
            <a:avLst/>
          </a:prstGeom>
          <a:noFill/>
          <a:extLst>
            <a:ext uri="{909E8E84-426E-40DD-AFC4-6F175D3DCCD1}">
              <a14:hiddenFill xmlns:a14="http://schemas.microsoft.com/office/drawing/2010/main">
                <a:solidFill>
                  <a:srgbClr val="FFFFFF"/>
                </a:solidFill>
              </a14:hiddenFill>
            </a:ext>
          </a:extLst>
        </p:spPr>
      </p:pic>
      <p:sp>
        <p:nvSpPr>
          <p:cNvPr id="10"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ES"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4.3. SEGUIMIENTO DE PROCESOS.</a:t>
            </a:r>
            <a:br>
              <a:rPr lang="es-ES"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59822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3 Rectángulo">
            <a:extLst>
              <a:ext uri="{FF2B5EF4-FFF2-40B4-BE49-F238E27FC236}">
                <a16:creationId xmlns:a16="http://schemas.microsoft.com/office/drawing/2014/main" id="{53D26886-BA4C-47F8-9769-7F116369B813}"/>
              </a:ext>
            </a:extLst>
          </p:cNvPr>
          <p:cNvSpPr>
            <a:spLocks noChangeArrowheads="1"/>
          </p:cNvSpPr>
          <p:nvPr/>
        </p:nvSpPr>
        <p:spPr bwMode="auto">
          <a:xfrm>
            <a:off x="71438" y="1214438"/>
            <a:ext cx="142875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400">
                <a:solidFill>
                  <a:schemeClr val="bg1">
                    <a:lumMod val="95000"/>
                  </a:schemeClr>
                </a:solidFill>
              </a:rPr>
              <a:t>Recepción de Requisiciones</a:t>
            </a:r>
          </a:p>
        </p:txBody>
      </p:sp>
      <p:sp>
        <p:nvSpPr>
          <p:cNvPr id="43012" name="4 Rectángulo">
            <a:extLst>
              <a:ext uri="{FF2B5EF4-FFF2-40B4-BE49-F238E27FC236}">
                <a16:creationId xmlns:a16="http://schemas.microsoft.com/office/drawing/2014/main" id="{77E4E676-5479-4236-849E-9B93659E47BB}"/>
              </a:ext>
            </a:extLst>
          </p:cNvPr>
          <p:cNvSpPr>
            <a:spLocks noChangeArrowheads="1"/>
          </p:cNvSpPr>
          <p:nvPr/>
        </p:nvSpPr>
        <p:spPr bwMode="auto">
          <a:xfrm>
            <a:off x="2000250"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Localización de Proveedores</a:t>
            </a:r>
          </a:p>
        </p:txBody>
      </p:sp>
      <p:sp>
        <p:nvSpPr>
          <p:cNvPr id="43013" name="5 Rectángulo">
            <a:extLst>
              <a:ext uri="{FF2B5EF4-FFF2-40B4-BE49-F238E27FC236}">
                <a16:creationId xmlns:a16="http://schemas.microsoft.com/office/drawing/2014/main" id="{FE4056CF-EE0E-45B1-81C3-9093AFD42411}"/>
              </a:ext>
            </a:extLst>
          </p:cNvPr>
          <p:cNvSpPr>
            <a:spLocks noChangeArrowheads="1"/>
          </p:cNvSpPr>
          <p:nvPr/>
        </p:nvSpPr>
        <p:spPr bwMode="auto">
          <a:xfrm>
            <a:off x="4643438" y="1214438"/>
            <a:ext cx="1857375"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Solicitud de cotizaciones</a:t>
            </a:r>
          </a:p>
        </p:txBody>
      </p:sp>
      <p:sp>
        <p:nvSpPr>
          <p:cNvPr id="43014" name="6 Rectángulo">
            <a:extLst>
              <a:ext uri="{FF2B5EF4-FFF2-40B4-BE49-F238E27FC236}">
                <a16:creationId xmlns:a16="http://schemas.microsoft.com/office/drawing/2014/main" id="{84605F50-E5FD-4B36-9E32-BFFD92C8D95B}"/>
              </a:ext>
            </a:extLst>
          </p:cNvPr>
          <p:cNvSpPr>
            <a:spLocks noChangeArrowheads="1"/>
          </p:cNvSpPr>
          <p:nvPr/>
        </p:nvSpPr>
        <p:spPr bwMode="auto">
          <a:xfrm>
            <a:off x="7000875"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Recepción de cotizaciones</a:t>
            </a:r>
          </a:p>
        </p:txBody>
      </p:sp>
      <p:sp>
        <p:nvSpPr>
          <p:cNvPr id="43015" name="7 Rectángulo">
            <a:extLst>
              <a:ext uri="{FF2B5EF4-FFF2-40B4-BE49-F238E27FC236}">
                <a16:creationId xmlns:a16="http://schemas.microsoft.com/office/drawing/2014/main" id="{A4AB981D-223C-46ED-8D9D-E7604245B6A5}"/>
              </a:ext>
            </a:extLst>
          </p:cNvPr>
          <p:cNvSpPr>
            <a:spLocks noChangeArrowheads="1"/>
          </p:cNvSpPr>
          <p:nvPr/>
        </p:nvSpPr>
        <p:spPr bwMode="auto">
          <a:xfrm>
            <a:off x="6858000" y="214312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cuadro comparativo</a:t>
            </a:r>
          </a:p>
        </p:txBody>
      </p:sp>
      <p:sp>
        <p:nvSpPr>
          <p:cNvPr id="43016" name="8 Rectángulo">
            <a:extLst>
              <a:ext uri="{FF2B5EF4-FFF2-40B4-BE49-F238E27FC236}">
                <a16:creationId xmlns:a16="http://schemas.microsoft.com/office/drawing/2014/main" id="{7510E1CA-ECAB-43E6-90BE-70E518E9A074}"/>
              </a:ext>
            </a:extLst>
          </p:cNvPr>
          <p:cNvSpPr>
            <a:spLocks noChangeArrowheads="1"/>
          </p:cNvSpPr>
          <p:nvPr/>
        </p:nvSpPr>
        <p:spPr bwMode="auto">
          <a:xfrm>
            <a:off x="6929438" y="3143250"/>
            <a:ext cx="2071687"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Negociación de las condiciones</a:t>
            </a:r>
          </a:p>
        </p:txBody>
      </p:sp>
      <p:sp>
        <p:nvSpPr>
          <p:cNvPr id="43017" name="9 Rectángulo">
            <a:extLst>
              <a:ext uri="{FF2B5EF4-FFF2-40B4-BE49-F238E27FC236}">
                <a16:creationId xmlns:a16="http://schemas.microsoft.com/office/drawing/2014/main" id="{E1B374C7-C3D0-4A2A-9085-81383976BE27}"/>
              </a:ext>
            </a:extLst>
          </p:cNvPr>
          <p:cNvSpPr>
            <a:spLocks noChangeArrowheads="1"/>
          </p:cNvSpPr>
          <p:nvPr/>
        </p:nvSpPr>
        <p:spPr bwMode="auto">
          <a:xfrm>
            <a:off x="6858000" y="414337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la orden de compra</a:t>
            </a:r>
          </a:p>
        </p:txBody>
      </p:sp>
      <p:sp>
        <p:nvSpPr>
          <p:cNvPr id="43018" name="10 Rectángulo">
            <a:extLst>
              <a:ext uri="{FF2B5EF4-FFF2-40B4-BE49-F238E27FC236}">
                <a16:creationId xmlns:a16="http://schemas.microsoft.com/office/drawing/2014/main" id="{A3CAF6EF-C93A-4EE0-891C-A3E9A0F220D0}"/>
              </a:ext>
            </a:extLst>
          </p:cNvPr>
          <p:cNvSpPr>
            <a:spLocks noChangeArrowheads="1"/>
          </p:cNvSpPr>
          <p:nvPr/>
        </p:nvSpPr>
        <p:spPr bwMode="auto">
          <a:xfrm>
            <a:off x="6643688" y="5357813"/>
            <a:ext cx="2428875" cy="642937"/>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Envío de la orden de compra al proveedor</a:t>
            </a:r>
          </a:p>
        </p:txBody>
      </p:sp>
      <p:sp>
        <p:nvSpPr>
          <p:cNvPr id="43019" name="11 Rectángulo">
            <a:extLst>
              <a:ext uri="{FF2B5EF4-FFF2-40B4-BE49-F238E27FC236}">
                <a16:creationId xmlns:a16="http://schemas.microsoft.com/office/drawing/2014/main" id="{D1E62EF5-7F9E-46A7-9EC9-52DE11707027}"/>
              </a:ext>
            </a:extLst>
          </p:cNvPr>
          <p:cNvSpPr>
            <a:spLocks noChangeArrowheads="1"/>
          </p:cNvSpPr>
          <p:nvPr/>
        </p:nvSpPr>
        <p:spPr bwMode="auto">
          <a:xfrm>
            <a:off x="4071938" y="5429250"/>
            <a:ext cx="2071687"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Seguimiento de la orden de compra</a:t>
            </a:r>
          </a:p>
        </p:txBody>
      </p:sp>
      <p:sp>
        <p:nvSpPr>
          <p:cNvPr id="38924" name="12 Rectángulo">
            <a:extLst>
              <a:ext uri="{FF2B5EF4-FFF2-40B4-BE49-F238E27FC236}">
                <a16:creationId xmlns:a16="http://schemas.microsoft.com/office/drawing/2014/main" id="{65D524CB-8F48-4A0B-8C59-ACB4EEDDC997}"/>
              </a:ext>
            </a:extLst>
          </p:cNvPr>
          <p:cNvSpPr>
            <a:spLocks noChangeArrowheads="1"/>
          </p:cNvSpPr>
          <p:nvPr/>
        </p:nvSpPr>
        <p:spPr bwMode="auto">
          <a:xfrm>
            <a:off x="1571625" y="5429250"/>
            <a:ext cx="2000250" cy="571500"/>
          </a:xfrm>
          <a:prstGeom prst="rect">
            <a:avLst/>
          </a:prstGeom>
          <a:solidFill>
            <a:srgbClr val="FFFF00"/>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600">
                <a:solidFill>
                  <a:schemeClr val="tx1"/>
                </a:solidFill>
              </a:rPr>
              <a:t>Recepción de las mercancías</a:t>
            </a:r>
          </a:p>
        </p:txBody>
      </p:sp>
      <p:sp>
        <p:nvSpPr>
          <p:cNvPr id="43021" name="14 Rectángulo">
            <a:extLst>
              <a:ext uri="{FF2B5EF4-FFF2-40B4-BE49-F238E27FC236}">
                <a16:creationId xmlns:a16="http://schemas.microsoft.com/office/drawing/2014/main" id="{420D3D93-F6A4-4149-9507-A11159B8D05A}"/>
              </a:ext>
            </a:extLst>
          </p:cNvPr>
          <p:cNvSpPr>
            <a:spLocks noChangeArrowheads="1"/>
          </p:cNvSpPr>
          <p:nvPr/>
        </p:nvSpPr>
        <p:spPr bwMode="auto">
          <a:xfrm>
            <a:off x="71438" y="4500563"/>
            <a:ext cx="228600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Comprobación de la mercancía vs la O.C.</a:t>
            </a:r>
          </a:p>
        </p:txBody>
      </p:sp>
      <p:sp>
        <p:nvSpPr>
          <p:cNvPr id="43022" name="15 Rectángulo">
            <a:extLst>
              <a:ext uri="{FF2B5EF4-FFF2-40B4-BE49-F238E27FC236}">
                <a16:creationId xmlns:a16="http://schemas.microsoft.com/office/drawing/2014/main" id="{99CB56C7-5A29-4534-8DE8-D2FC5EEFB942}"/>
              </a:ext>
            </a:extLst>
          </p:cNvPr>
          <p:cNvSpPr>
            <a:spLocks noChangeArrowheads="1"/>
          </p:cNvSpPr>
          <p:nvPr/>
        </p:nvSpPr>
        <p:spPr bwMode="auto">
          <a:xfrm>
            <a:off x="285750" y="2714625"/>
            <a:ext cx="1857375" cy="1071563"/>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los documentos comprobatorios del surtimiento</a:t>
            </a:r>
          </a:p>
        </p:txBody>
      </p:sp>
      <p:cxnSp>
        <p:nvCxnSpPr>
          <p:cNvPr id="38927" name="17 Conector recto de flecha">
            <a:extLst>
              <a:ext uri="{FF2B5EF4-FFF2-40B4-BE49-F238E27FC236}">
                <a16:creationId xmlns:a16="http://schemas.microsoft.com/office/drawing/2014/main" id="{87C38857-48B4-4BB3-B3FB-AF1D23977539}"/>
              </a:ext>
            </a:extLst>
          </p:cNvPr>
          <p:cNvCxnSpPr>
            <a:cxnSpLocks noChangeShapeType="1"/>
            <a:stCxn id="43011" idx="3"/>
            <a:endCxn id="43012" idx="1"/>
          </p:cNvCxnSpPr>
          <p:nvPr/>
        </p:nvCxnSpPr>
        <p:spPr bwMode="auto">
          <a:xfrm>
            <a:off x="1500188"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28" name="19 Conector recto de flecha">
            <a:extLst>
              <a:ext uri="{FF2B5EF4-FFF2-40B4-BE49-F238E27FC236}">
                <a16:creationId xmlns:a16="http://schemas.microsoft.com/office/drawing/2014/main" id="{88536B00-035D-47D4-94A0-6D61C44A74E9}"/>
              </a:ext>
            </a:extLst>
          </p:cNvPr>
          <p:cNvCxnSpPr>
            <a:cxnSpLocks noChangeShapeType="1"/>
            <a:stCxn id="43012" idx="3"/>
            <a:endCxn id="43013" idx="1"/>
          </p:cNvCxnSpPr>
          <p:nvPr/>
        </p:nvCxnSpPr>
        <p:spPr bwMode="auto">
          <a:xfrm>
            <a:off x="4071938" y="1500188"/>
            <a:ext cx="571500"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29" name="21 Conector recto de flecha">
            <a:extLst>
              <a:ext uri="{FF2B5EF4-FFF2-40B4-BE49-F238E27FC236}">
                <a16:creationId xmlns:a16="http://schemas.microsoft.com/office/drawing/2014/main" id="{608099A7-B65D-4E4B-A323-4C9F773EDD65}"/>
              </a:ext>
            </a:extLst>
          </p:cNvPr>
          <p:cNvCxnSpPr>
            <a:cxnSpLocks noChangeShapeType="1"/>
            <a:stCxn id="43013" idx="3"/>
            <a:endCxn id="43014" idx="1"/>
          </p:cNvCxnSpPr>
          <p:nvPr/>
        </p:nvCxnSpPr>
        <p:spPr bwMode="auto">
          <a:xfrm>
            <a:off x="6500813"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30" name="24 Conector recto de flecha">
            <a:extLst>
              <a:ext uri="{FF2B5EF4-FFF2-40B4-BE49-F238E27FC236}">
                <a16:creationId xmlns:a16="http://schemas.microsoft.com/office/drawing/2014/main" id="{AF99F603-1DC3-4CA2-A4F4-19C6D380578F}"/>
              </a:ext>
            </a:extLst>
          </p:cNvPr>
          <p:cNvCxnSpPr>
            <a:cxnSpLocks noChangeShapeType="1"/>
            <a:stCxn id="43014" idx="2"/>
            <a:endCxn id="43015" idx="0"/>
          </p:cNvCxnSpPr>
          <p:nvPr/>
        </p:nvCxnSpPr>
        <p:spPr bwMode="auto">
          <a:xfrm rot="5400000">
            <a:off x="7823200" y="1928813"/>
            <a:ext cx="357187" cy="7143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31" name="29 Conector recto de flecha">
            <a:extLst>
              <a:ext uri="{FF2B5EF4-FFF2-40B4-BE49-F238E27FC236}">
                <a16:creationId xmlns:a16="http://schemas.microsoft.com/office/drawing/2014/main" id="{18AACD08-7DF5-4D62-A6DD-D0277742CB6E}"/>
              </a:ext>
            </a:extLst>
          </p:cNvPr>
          <p:cNvCxnSpPr>
            <a:cxnSpLocks noChangeShapeType="1"/>
            <a:stCxn id="43015" idx="2"/>
            <a:endCxn id="43016" idx="0"/>
          </p:cNvCxnSpPr>
          <p:nvPr/>
        </p:nvCxnSpPr>
        <p:spPr bwMode="auto">
          <a:xfrm rot="5400000">
            <a:off x="7750969" y="2928144"/>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32" name="33 Conector recto de flecha">
            <a:extLst>
              <a:ext uri="{FF2B5EF4-FFF2-40B4-BE49-F238E27FC236}">
                <a16:creationId xmlns:a16="http://schemas.microsoft.com/office/drawing/2014/main" id="{804D5C24-4228-40CB-9219-F8BF4E0F6624}"/>
              </a:ext>
            </a:extLst>
          </p:cNvPr>
          <p:cNvCxnSpPr>
            <a:cxnSpLocks noChangeShapeType="1"/>
            <a:stCxn id="43016" idx="2"/>
            <a:endCxn id="43017" idx="0"/>
          </p:cNvCxnSpPr>
          <p:nvPr/>
        </p:nvCxnSpPr>
        <p:spPr bwMode="auto">
          <a:xfrm rot="5400000">
            <a:off x="7750969" y="3929857"/>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33" name="36 Conector recto de flecha">
            <a:extLst>
              <a:ext uri="{FF2B5EF4-FFF2-40B4-BE49-F238E27FC236}">
                <a16:creationId xmlns:a16="http://schemas.microsoft.com/office/drawing/2014/main" id="{FCFDACD3-B44C-44E3-B53C-854E914EF828}"/>
              </a:ext>
            </a:extLst>
          </p:cNvPr>
          <p:cNvCxnSpPr>
            <a:cxnSpLocks noChangeShapeType="1"/>
            <a:stCxn id="43017" idx="2"/>
            <a:endCxn id="43018" idx="0"/>
          </p:cNvCxnSpPr>
          <p:nvPr/>
        </p:nvCxnSpPr>
        <p:spPr bwMode="auto">
          <a:xfrm rot="5400000">
            <a:off x="7590631" y="4982369"/>
            <a:ext cx="642938" cy="107950"/>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34" name="39 Conector recto de flecha">
            <a:extLst>
              <a:ext uri="{FF2B5EF4-FFF2-40B4-BE49-F238E27FC236}">
                <a16:creationId xmlns:a16="http://schemas.microsoft.com/office/drawing/2014/main" id="{04F363E7-6FBB-4AB6-8E09-24B31C5E6B29}"/>
              </a:ext>
            </a:extLst>
          </p:cNvPr>
          <p:cNvCxnSpPr>
            <a:cxnSpLocks noChangeShapeType="1"/>
            <a:stCxn id="43018" idx="1"/>
            <a:endCxn id="43019" idx="3"/>
          </p:cNvCxnSpPr>
          <p:nvPr/>
        </p:nvCxnSpPr>
        <p:spPr bwMode="auto">
          <a:xfrm rot="10800000" flipV="1">
            <a:off x="6143625" y="5680075"/>
            <a:ext cx="500063" cy="34925"/>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35" name="44 Conector recto de flecha">
            <a:extLst>
              <a:ext uri="{FF2B5EF4-FFF2-40B4-BE49-F238E27FC236}">
                <a16:creationId xmlns:a16="http://schemas.microsoft.com/office/drawing/2014/main" id="{6D863B65-4E23-4567-BDA6-22D995AB6935}"/>
              </a:ext>
            </a:extLst>
          </p:cNvPr>
          <p:cNvCxnSpPr>
            <a:cxnSpLocks noChangeShapeType="1"/>
            <a:stCxn id="43019" idx="1"/>
            <a:endCxn id="38924" idx="3"/>
          </p:cNvCxnSpPr>
          <p:nvPr/>
        </p:nvCxnSpPr>
        <p:spPr bwMode="auto">
          <a:xfrm rot="10800000">
            <a:off x="3571875" y="5715000"/>
            <a:ext cx="500063"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36" name="46 Forma">
            <a:extLst>
              <a:ext uri="{FF2B5EF4-FFF2-40B4-BE49-F238E27FC236}">
                <a16:creationId xmlns:a16="http://schemas.microsoft.com/office/drawing/2014/main" id="{9381B257-E26B-4F98-8F66-0B7EC418D95E}"/>
              </a:ext>
            </a:extLst>
          </p:cNvPr>
          <p:cNvCxnSpPr>
            <a:cxnSpLocks noChangeShapeType="1"/>
            <a:stCxn id="38924" idx="1"/>
          </p:cNvCxnSpPr>
          <p:nvPr/>
        </p:nvCxnSpPr>
        <p:spPr bwMode="auto">
          <a:xfrm rot="10800000">
            <a:off x="1214438" y="5072063"/>
            <a:ext cx="357187" cy="642937"/>
          </a:xfrm>
          <a:prstGeom prst="bentConnector2">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43033" name="51 Rectángulo">
            <a:extLst>
              <a:ext uri="{FF2B5EF4-FFF2-40B4-BE49-F238E27FC236}">
                <a16:creationId xmlns:a16="http://schemas.microsoft.com/office/drawing/2014/main" id="{FC097BE2-BA5E-42C0-911F-BD3B0E9806ED}"/>
              </a:ext>
            </a:extLst>
          </p:cNvPr>
          <p:cNvSpPr>
            <a:spLocks noChangeArrowheads="1"/>
          </p:cNvSpPr>
          <p:nvPr/>
        </p:nvSpPr>
        <p:spPr bwMode="auto">
          <a:xfrm>
            <a:off x="3000375" y="2071688"/>
            <a:ext cx="1500188" cy="1285875"/>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Acomodo de mercancías y establecer un control de inventarios</a:t>
            </a:r>
          </a:p>
        </p:txBody>
      </p:sp>
      <p:sp>
        <p:nvSpPr>
          <p:cNvPr id="43034" name="52 Rectángulo">
            <a:extLst>
              <a:ext uri="{FF2B5EF4-FFF2-40B4-BE49-F238E27FC236}">
                <a16:creationId xmlns:a16="http://schemas.microsoft.com/office/drawing/2014/main" id="{D256774E-E41E-475E-BD2A-8EB9660AFF57}"/>
              </a:ext>
            </a:extLst>
          </p:cNvPr>
          <p:cNvSpPr>
            <a:spLocks noChangeArrowheads="1"/>
          </p:cNvSpPr>
          <p:nvPr/>
        </p:nvSpPr>
        <p:spPr bwMode="auto">
          <a:xfrm>
            <a:off x="3000375" y="3500438"/>
            <a:ext cx="1785938" cy="928687"/>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Contabilización y pago al proveedor</a:t>
            </a:r>
          </a:p>
        </p:txBody>
      </p:sp>
      <p:cxnSp>
        <p:nvCxnSpPr>
          <p:cNvPr id="38939" name="54 Forma">
            <a:extLst>
              <a:ext uri="{FF2B5EF4-FFF2-40B4-BE49-F238E27FC236}">
                <a16:creationId xmlns:a16="http://schemas.microsoft.com/office/drawing/2014/main" id="{EF356179-8FF0-4CE9-A887-790D085CBBD6}"/>
              </a:ext>
            </a:extLst>
          </p:cNvPr>
          <p:cNvCxnSpPr>
            <a:cxnSpLocks noChangeShapeType="1"/>
            <a:stCxn id="43022" idx="3"/>
            <a:endCxn id="43033" idx="1"/>
          </p:cNvCxnSpPr>
          <p:nvPr/>
        </p:nvCxnSpPr>
        <p:spPr bwMode="auto">
          <a:xfrm flipV="1">
            <a:off x="2143125" y="2714625"/>
            <a:ext cx="857250" cy="534988"/>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40" name="69 Conector recto de flecha">
            <a:extLst>
              <a:ext uri="{FF2B5EF4-FFF2-40B4-BE49-F238E27FC236}">
                <a16:creationId xmlns:a16="http://schemas.microsoft.com/office/drawing/2014/main" id="{05B38FDF-D8EE-4C13-B71E-A679238C413D}"/>
              </a:ext>
            </a:extLst>
          </p:cNvPr>
          <p:cNvCxnSpPr>
            <a:cxnSpLocks noChangeShapeType="1"/>
            <a:stCxn id="43021" idx="0"/>
            <a:endCxn id="43022" idx="2"/>
          </p:cNvCxnSpPr>
          <p:nvPr/>
        </p:nvCxnSpPr>
        <p:spPr bwMode="auto">
          <a:xfrm rot="5400000" flipH="1" flipV="1">
            <a:off x="856456" y="4144169"/>
            <a:ext cx="714375"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8941" name="71 Conector angular">
            <a:extLst>
              <a:ext uri="{FF2B5EF4-FFF2-40B4-BE49-F238E27FC236}">
                <a16:creationId xmlns:a16="http://schemas.microsoft.com/office/drawing/2014/main" id="{CB07D694-0FA2-4F11-A93F-0840B4AE0756}"/>
              </a:ext>
            </a:extLst>
          </p:cNvPr>
          <p:cNvCxnSpPr>
            <a:cxnSpLocks noChangeShapeType="1"/>
            <a:stCxn id="43022" idx="3"/>
            <a:endCxn id="43034" idx="1"/>
          </p:cNvCxnSpPr>
          <p:nvPr/>
        </p:nvCxnSpPr>
        <p:spPr bwMode="auto">
          <a:xfrm>
            <a:off x="2143125" y="3249613"/>
            <a:ext cx="857250" cy="715962"/>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grpSp>
        <p:nvGrpSpPr>
          <p:cNvPr id="31" name="Group 30">
            <a:extLst>
              <a:ext uri="{FF2B5EF4-FFF2-40B4-BE49-F238E27FC236}">
                <a16:creationId xmlns:a16="http://schemas.microsoft.com/office/drawing/2014/main" id="{210EA43F-B785-48CB-8B05-5E2B668159F2}"/>
              </a:ext>
            </a:extLst>
          </p:cNvPr>
          <p:cNvGrpSpPr/>
          <p:nvPr/>
        </p:nvGrpSpPr>
        <p:grpSpPr>
          <a:xfrm>
            <a:off x="0" y="-15304"/>
            <a:ext cx="9144000" cy="6900688"/>
            <a:chOff x="0" y="-15304"/>
            <a:chExt cx="9144000" cy="6900688"/>
          </a:xfrm>
        </p:grpSpPr>
        <p:pic>
          <p:nvPicPr>
            <p:cNvPr id="32" name="Picture 31">
              <a:extLst>
                <a:ext uri="{FF2B5EF4-FFF2-40B4-BE49-F238E27FC236}">
                  <a16:creationId xmlns:a16="http://schemas.microsoft.com/office/drawing/2014/main" id="{01776E00-DF1D-4875-A3CC-80BD897FCB38}"/>
                </a:ext>
              </a:extLst>
            </p:cNvPr>
            <p:cNvPicPr>
              <a:picLocks noChangeAspect="1"/>
            </p:cNvPicPr>
            <p:nvPr/>
          </p:nvPicPr>
          <p:blipFill>
            <a:blip r:embed="rId2"/>
            <a:stretch>
              <a:fillRect/>
            </a:stretch>
          </p:blipFill>
          <p:spPr>
            <a:xfrm>
              <a:off x="0" y="-15304"/>
              <a:ext cx="9144000" cy="1028700"/>
            </a:xfrm>
            <a:prstGeom prst="rect">
              <a:avLst/>
            </a:prstGeom>
          </p:spPr>
        </p:pic>
        <p:pic>
          <p:nvPicPr>
            <p:cNvPr id="33" name="Picture 32">
              <a:extLst>
                <a:ext uri="{FF2B5EF4-FFF2-40B4-BE49-F238E27FC236}">
                  <a16:creationId xmlns:a16="http://schemas.microsoft.com/office/drawing/2014/main" id="{4A9504D8-64BB-4CB5-AC1E-55D14085DC09}"/>
                </a:ext>
              </a:extLst>
            </p:cNvPr>
            <p:cNvPicPr>
              <a:picLocks noChangeAspect="1"/>
            </p:cNvPicPr>
            <p:nvPr/>
          </p:nvPicPr>
          <p:blipFill>
            <a:blip r:embed="rId3"/>
            <a:stretch>
              <a:fillRect/>
            </a:stretch>
          </p:blipFill>
          <p:spPr>
            <a:xfrm>
              <a:off x="0" y="6641479"/>
              <a:ext cx="9144000" cy="243905"/>
            </a:xfrm>
            <a:prstGeom prst="rect">
              <a:avLst/>
            </a:prstGeom>
          </p:spPr>
        </p:pic>
        <p:pic>
          <p:nvPicPr>
            <p:cNvPr id="34" name="Imagen 10" descr="potroUAEM.png">
              <a:extLst>
                <a:ext uri="{FF2B5EF4-FFF2-40B4-BE49-F238E27FC236}">
                  <a16:creationId xmlns:a16="http://schemas.microsoft.com/office/drawing/2014/main" id="{9DD3B8F0-2762-4E95-924D-C2EB9151CE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4" name="Title 3">
            <a:extLst>
              <a:ext uri="{FF2B5EF4-FFF2-40B4-BE49-F238E27FC236}">
                <a16:creationId xmlns:a16="http://schemas.microsoft.com/office/drawing/2014/main" id="{86090B54-76CB-4ABC-8501-9D9EDB31CB37}"/>
              </a:ext>
            </a:extLst>
          </p:cNvPr>
          <p:cNvSpPr>
            <a:spLocks noGrp="1"/>
          </p:cNvSpPr>
          <p:nvPr>
            <p:ph type="title"/>
          </p:nvPr>
        </p:nvSpPr>
        <p:spPr>
          <a:xfrm>
            <a:off x="385763" y="-78075"/>
            <a:ext cx="8229600" cy="1143000"/>
          </a:xfrm>
        </p:spPr>
        <p:txBody>
          <a:bodyPr>
            <a:noAutofit/>
          </a:bodyPr>
          <a:lstStyle/>
          <a:p>
            <a:r>
              <a:rPr lang="es-MX" sz="2800" dirty="0">
                <a:solidFill>
                  <a:schemeClr val="bg1"/>
                </a:solidFill>
              </a:rPr>
              <a:t>4.4.Recepción de pedidos, inspección y devoluciones</a:t>
            </a:r>
          </a:p>
        </p:txBody>
      </p:sp>
    </p:spTree>
    <p:extLst>
      <p:ext uri="{BB962C8B-B14F-4D97-AF65-F5344CB8AC3E}">
        <p14:creationId xmlns:p14="http://schemas.microsoft.com/office/powerpoint/2010/main" val="108851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Título">
            <a:extLst>
              <a:ext uri="{FF2B5EF4-FFF2-40B4-BE49-F238E27FC236}">
                <a16:creationId xmlns:a16="http://schemas.microsoft.com/office/drawing/2014/main" id="{781DF23B-2B74-4FE7-800F-C0469FF25C4C}"/>
              </a:ext>
            </a:extLst>
          </p:cNvPr>
          <p:cNvSpPr>
            <a:spLocks noGrp="1"/>
          </p:cNvSpPr>
          <p:nvPr>
            <p:ph type="title"/>
          </p:nvPr>
        </p:nvSpPr>
        <p:spPr>
          <a:xfrm>
            <a:off x="-612576" y="924848"/>
            <a:ext cx="7162800" cy="1143000"/>
          </a:xfrm>
        </p:spPr>
        <p:txBody>
          <a:bodyPr>
            <a:normAutofit/>
          </a:bodyPr>
          <a:lstStyle/>
          <a:p>
            <a:pPr eaLnBrk="1" hangingPunct="1"/>
            <a:r>
              <a:rPr lang="es-MX" altLang="es-MX" sz="3200" b="1" dirty="0">
                <a:latin typeface="Arial" panose="020B0604020202020204" pitchFamily="34" charset="0"/>
                <a:cs typeface="Arial" panose="020B0604020202020204" pitchFamily="34" charset="0"/>
              </a:rPr>
              <a:t>Importancia de los almacenes</a:t>
            </a:r>
          </a:p>
        </p:txBody>
      </p:sp>
      <p:sp>
        <p:nvSpPr>
          <p:cNvPr id="47107" name="2 Marcador de contenido">
            <a:extLst>
              <a:ext uri="{FF2B5EF4-FFF2-40B4-BE49-F238E27FC236}">
                <a16:creationId xmlns:a16="http://schemas.microsoft.com/office/drawing/2014/main" id="{CB18FD39-FC37-4555-9489-B768C2A1A768}"/>
              </a:ext>
            </a:extLst>
          </p:cNvPr>
          <p:cNvSpPr>
            <a:spLocks noGrp="1"/>
          </p:cNvSpPr>
          <p:nvPr>
            <p:ph idx="1"/>
          </p:nvPr>
        </p:nvSpPr>
        <p:spPr>
          <a:xfrm>
            <a:off x="419100" y="1927770"/>
            <a:ext cx="8305800" cy="4376738"/>
          </a:xfrm>
        </p:spPr>
        <p:txBody>
          <a:bodyPr>
            <a:normAutofit fontScale="92500" lnSpcReduction="20000"/>
          </a:bodyPr>
          <a:lstStyle/>
          <a:p>
            <a:pPr eaLnBrk="1" hangingPunct="1"/>
            <a:r>
              <a:rPr lang="es-MX" altLang="es-MX" sz="2400">
                <a:latin typeface="Arial" panose="020B0604020202020204" pitchFamily="34" charset="0"/>
                <a:cs typeface="Arial" panose="020B0604020202020204" pitchFamily="34" charset="0"/>
              </a:rPr>
              <a:t>Su importancia radica en la necesidad de contar existencias ante la eventualidad de no tener los bienes y parar la producción ó no poder entregar al cliente con consecuencias como la perdida del cliente y la reducción de nuestro mercado</a:t>
            </a:r>
          </a:p>
          <a:p>
            <a:pPr eaLnBrk="1" hangingPunct="1">
              <a:buFontTx/>
              <a:buNone/>
            </a:pPr>
            <a:endParaRPr lang="es-MX" altLang="es-MX" sz="2400">
              <a:latin typeface="Arial" panose="020B0604020202020204" pitchFamily="34" charset="0"/>
              <a:cs typeface="Arial" panose="020B0604020202020204" pitchFamily="34" charset="0"/>
            </a:endParaRPr>
          </a:p>
          <a:p>
            <a:pPr eaLnBrk="1" hangingPunct="1"/>
            <a:r>
              <a:rPr lang="es-MX" altLang="es-MX" sz="2400">
                <a:latin typeface="Arial" panose="020B0604020202020204" pitchFamily="34" charset="0"/>
                <a:cs typeface="Arial" panose="020B0604020202020204" pitchFamily="34" charset="0"/>
              </a:rPr>
              <a:t>Los inventarios se mantienen por dos razones: económicas y de seguridad</a:t>
            </a:r>
          </a:p>
          <a:p>
            <a:pPr eaLnBrk="1" hangingPunct="1">
              <a:buFontTx/>
              <a:buNone/>
            </a:pPr>
            <a:endParaRPr lang="es-MX" altLang="es-MX" sz="2400">
              <a:latin typeface="Arial" panose="020B0604020202020204" pitchFamily="34" charset="0"/>
              <a:cs typeface="Arial" panose="020B0604020202020204" pitchFamily="34" charset="0"/>
            </a:endParaRPr>
          </a:p>
          <a:p>
            <a:pPr eaLnBrk="1" hangingPunct="1"/>
            <a:r>
              <a:rPr lang="es-MX" altLang="es-MX" sz="2400">
                <a:latin typeface="Arial" panose="020B0604020202020204" pitchFamily="34" charset="0"/>
                <a:cs typeface="Arial" panose="020B0604020202020204" pitchFamily="34" charset="0"/>
              </a:rPr>
              <a:t>Económicamente, tendremos un ahorro si tenemos menor cantidad de bienes de los que en ese momento necesito</a:t>
            </a:r>
          </a:p>
          <a:p>
            <a:pPr eaLnBrk="1" hangingPunct="1">
              <a:buFontTx/>
              <a:buNone/>
            </a:pPr>
            <a:endParaRPr lang="es-MX" altLang="es-MX" sz="2400">
              <a:latin typeface="Arial" panose="020B0604020202020204" pitchFamily="34" charset="0"/>
              <a:cs typeface="Arial" panose="020B0604020202020204" pitchFamily="34" charset="0"/>
            </a:endParaRPr>
          </a:p>
          <a:p>
            <a:pPr eaLnBrk="1" hangingPunct="1"/>
            <a:r>
              <a:rPr lang="es-MX" altLang="es-MX" sz="2400">
                <a:latin typeface="Arial" panose="020B0604020202020204" pitchFamily="34" charset="0"/>
                <a:cs typeface="Arial" panose="020B0604020202020204" pitchFamily="34" charset="0"/>
              </a:rPr>
              <a:t>De seguridad, para prever fluctuaciones de la demanda y protegiendo la incertidumbre y el retraso ó la escases</a:t>
            </a:r>
          </a:p>
        </p:txBody>
      </p:sp>
      <p:grpSp>
        <p:nvGrpSpPr>
          <p:cNvPr id="4" name="Group 3">
            <a:extLst>
              <a:ext uri="{FF2B5EF4-FFF2-40B4-BE49-F238E27FC236}">
                <a16:creationId xmlns:a16="http://schemas.microsoft.com/office/drawing/2014/main" id="{6DB5B08A-7D41-4C82-85DE-7F84FDCCD9E6}"/>
              </a:ext>
            </a:extLst>
          </p:cNvPr>
          <p:cNvGrpSpPr/>
          <p:nvPr/>
        </p:nvGrpSpPr>
        <p:grpSpPr>
          <a:xfrm>
            <a:off x="0" y="-15304"/>
            <a:ext cx="9144000" cy="6900688"/>
            <a:chOff x="0" y="-15304"/>
            <a:chExt cx="9144000" cy="6900688"/>
          </a:xfrm>
        </p:grpSpPr>
        <p:pic>
          <p:nvPicPr>
            <p:cNvPr id="5" name="Picture 4">
              <a:extLst>
                <a:ext uri="{FF2B5EF4-FFF2-40B4-BE49-F238E27FC236}">
                  <a16:creationId xmlns:a16="http://schemas.microsoft.com/office/drawing/2014/main" id="{F101ACE2-6525-4439-A820-AD28FBFFE8C7}"/>
                </a:ext>
              </a:extLst>
            </p:cNvPr>
            <p:cNvPicPr>
              <a:picLocks noChangeAspect="1"/>
            </p:cNvPicPr>
            <p:nvPr/>
          </p:nvPicPr>
          <p:blipFill>
            <a:blip r:embed="rId2"/>
            <a:stretch>
              <a:fillRect/>
            </a:stretch>
          </p:blipFill>
          <p:spPr>
            <a:xfrm>
              <a:off x="0" y="-15304"/>
              <a:ext cx="9144000" cy="1028700"/>
            </a:xfrm>
            <a:prstGeom prst="rect">
              <a:avLst/>
            </a:prstGeom>
          </p:spPr>
        </p:pic>
        <p:pic>
          <p:nvPicPr>
            <p:cNvPr id="6" name="Picture 5">
              <a:extLst>
                <a:ext uri="{FF2B5EF4-FFF2-40B4-BE49-F238E27FC236}">
                  <a16:creationId xmlns:a16="http://schemas.microsoft.com/office/drawing/2014/main" id="{13291F2F-C149-45DD-AE67-DA3FF801311F}"/>
                </a:ext>
              </a:extLst>
            </p:cNvPr>
            <p:cNvPicPr>
              <a:picLocks noChangeAspect="1"/>
            </p:cNvPicPr>
            <p:nvPr/>
          </p:nvPicPr>
          <p:blipFill>
            <a:blip r:embed="rId3"/>
            <a:stretch>
              <a:fillRect/>
            </a:stretch>
          </p:blipFill>
          <p:spPr>
            <a:xfrm>
              <a:off x="0" y="6641479"/>
              <a:ext cx="9144000" cy="243905"/>
            </a:xfrm>
            <a:prstGeom prst="rect">
              <a:avLst/>
            </a:prstGeom>
          </p:spPr>
        </p:pic>
        <p:pic>
          <p:nvPicPr>
            <p:cNvPr id="7" name="Imagen 10" descr="potroUAEM.png">
              <a:extLst>
                <a:ext uri="{FF2B5EF4-FFF2-40B4-BE49-F238E27FC236}">
                  <a16:creationId xmlns:a16="http://schemas.microsoft.com/office/drawing/2014/main" id="{832F0376-DF1C-42B6-BBBC-C5C03ADAF6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8" name="Title 3">
            <a:extLst>
              <a:ext uri="{FF2B5EF4-FFF2-40B4-BE49-F238E27FC236}">
                <a16:creationId xmlns:a16="http://schemas.microsoft.com/office/drawing/2014/main" id="{30CD411E-7DC6-43CB-8155-F249DE9EAE0D}"/>
              </a:ext>
            </a:extLst>
          </p:cNvPr>
          <p:cNvSpPr txBox="1">
            <a:spLocks/>
          </p:cNvSpPr>
          <p:nvPr/>
        </p:nvSpPr>
        <p:spPr>
          <a:xfrm>
            <a:off x="385763" y="-78075"/>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800" dirty="0">
                <a:solidFill>
                  <a:schemeClr val="bg1"/>
                </a:solidFill>
                <a:latin typeface="Arial" panose="020B0604020202020204" pitchFamily="34" charset="0"/>
                <a:cs typeface="Arial" panose="020B0604020202020204" pitchFamily="34" charset="0"/>
              </a:rPr>
              <a:t>4.4.Recepción de pedidos, inspección y devoluciones</a:t>
            </a:r>
          </a:p>
        </p:txBody>
      </p:sp>
    </p:spTree>
    <p:extLst>
      <p:ext uri="{BB962C8B-B14F-4D97-AF65-F5344CB8AC3E}">
        <p14:creationId xmlns:p14="http://schemas.microsoft.com/office/powerpoint/2010/main" val="16843833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a:extLst>
              <a:ext uri="{FF2B5EF4-FFF2-40B4-BE49-F238E27FC236}">
                <a16:creationId xmlns:a16="http://schemas.microsoft.com/office/drawing/2014/main" id="{D87816CD-BEE3-429C-A2AD-71734D398407}"/>
              </a:ext>
            </a:extLst>
          </p:cNvPr>
          <p:cNvSpPr>
            <a:spLocks noGrp="1"/>
          </p:cNvSpPr>
          <p:nvPr>
            <p:ph type="title"/>
          </p:nvPr>
        </p:nvSpPr>
        <p:spPr>
          <a:xfrm>
            <a:off x="919163" y="780249"/>
            <a:ext cx="7162800" cy="1143000"/>
          </a:xfrm>
        </p:spPr>
        <p:txBody>
          <a:bodyPr>
            <a:normAutofit/>
          </a:bodyPr>
          <a:lstStyle/>
          <a:p>
            <a:pPr eaLnBrk="1" hangingPunct="1"/>
            <a:r>
              <a:rPr lang="es-MX" altLang="es-MX" sz="3200" b="1" dirty="0">
                <a:latin typeface="Arial" panose="020B0604020202020204" pitchFamily="34" charset="0"/>
                <a:cs typeface="Arial" panose="020B0604020202020204" pitchFamily="34" charset="0"/>
              </a:rPr>
              <a:t>Formas de almacenamiento</a:t>
            </a:r>
          </a:p>
        </p:txBody>
      </p:sp>
      <p:sp>
        <p:nvSpPr>
          <p:cNvPr id="48131" name="2 Marcador de contenido">
            <a:extLst>
              <a:ext uri="{FF2B5EF4-FFF2-40B4-BE49-F238E27FC236}">
                <a16:creationId xmlns:a16="http://schemas.microsoft.com/office/drawing/2014/main" id="{A1F5E836-832E-4F46-ABFF-206E8293A2FE}"/>
              </a:ext>
            </a:extLst>
          </p:cNvPr>
          <p:cNvSpPr>
            <a:spLocks noGrp="1"/>
          </p:cNvSpPr>
          <p:nvPr>
            <p:ph idx="1"/>
          </p:nvPr>
        </p:nvSpPr>
        <p:spPr>
          <a:xfrm>
            <a:off x="545252" y="2132856"/>
            <a:ext cx="8229600" cy="4525963"/>
          </a:xfrm>
        </p:spPr>
        <p:txBody>
          <a:bodyPr/>
          <a:lstStyle/>
          <a:p>
            <a:pPr eaLnBrk="1" hangingPunct="1"/>
            <a:r>
              <a:rPr lang="es-MX" altLang="es-MX" sz="1800" dirty="0">
                <a:latin typeface="Arial" panose="020B0604020202020204" pitchFamily="34" charset="0"/>
                <a:cs typeface="Arial" panose="020B0604020202020204" pitchFamily="34" charset="0"/>
              </a:rPr>
              <a:t>Se agrupan de acuerdo al proveedor al que se hayan comprado</a:t>
            </a:r>
          </a:p>
          <a:p>
            <a:pPr eaLnBrk="1" hangingPunct="1"/>
            <a:r>
              <a:rPr lang="es-MX" altLang="es-MX" sz="1800" dirty="0">
                <a:latin typeface="Arial" panose="020B0604020202020204" pitchFamily="34" charset="0"/>
                <a:cs typeface="Arial" panose="020B0604020202020204" pitchFamily="34" charset="0"/>
              </a:rPr>
              <a:t>Se agrupan por artículos similares</a:t>
            </a:r>
          </a:p>
          <a:p>
            <a:pPr eaLnBrk="1" hangingPunct="1"/>
            <a:r>
              <a:rPr lang="es-MX" altLang="es-MX" sz="1800" dirty="0">
                <a:latin typeface="Arial" panose="020B0604020202020204" pitchFamily="34" charset="0"/>
                <a:cs typeface="Arial" panose="020B0604020202020204" pitchFamily="34" charset="0"/>
              </a:rPr>
              <a:t>Se asigna lugar conforme al tamaño, caducidad, delicadeza, peso movimiento</a:t>
            </a:r>
          </a:p>
          <a:p>
            <a:pPr eaLnBrk="1" hangingPunct="1">
              <a:buFontTx/>
              <a:buNone/>
            </a:pPr>
            <a:r>
              <a:rPr lang="es-MX" altLang="es-MX" sz="1800" b="1" dirty="0">
                <a:latin typeface="Arial" panose="020B0604020202020204" pitchFamily="34" charset="0"/>
                <a:cs typeface="Arial" panose="020B0604020202020204" pitchFamily="34" charset="0"/>
              </a:rPr>
              <a:t>Para que se logre una operación apropiada:</a:t>
            </a:r>
          </a:p>
          <a:p>
            <a:pPr eaLnBrk="1" hangingPunct="1">
              <a:buFontTx/>
              <a:buNone/>
            </a:pPr>
            <a:endParaRPr lang="es-MX" altLang="es-MX" sz="1800" dirty="0">
              <a:latin typeface="Arial" panose="020B0604020202020204" pitchFamily="34" charset="0"/>
              <a:cs typeface="Arial" panose="020B0604020202020204" pitchFamily="34" charset="0"/>
            </a:endParaRPr>
          </a:p>
          <a:p>
            <a:pPr eaLnBrk="1" hangingPunct="1">
              <a:buFont typeface="Wingdings" panose="05000000000000000000" pitchFamily="2" charset="2"/>
              <a:buChar char="§"/>
            </a:pPr>
            <a:r>
              <a:rPr lang="es-MX" altLang="es-MX" sz="1800" dirty="0">
                <a:latin typeface="Arial" panose="020B0604020202020204" pitchFamily="34" charset="0"/>
                <a:cs typeface="Arial" panose="020B0604020202020204" pitchFamily="34" charset="0"/>
              </a:rPr>
              <a:t>Los productos de mayor rotación deberán de estar más cerca del punto de envío</a:t>
            </a:r>
          </a:p>
          <a:p>
            <a:pPr eaLnBrk="1" hangingPunct="1">
              <a:buFont typeface="Wingdings" panose="05000000000000000000" pitchFamily="2" charset="2"/>
              <a:buChar char="§"/>
            </a:pPr>
            <a:r>
              <a:rPr lang="es-MX" altLang="es-MX" sz="1800" dirty="0">
                <a:latin typeface="Arial" panose="020B0604020202020204" pitchFamily="34" charset="0"/>
                <a:cs typeface="Arial" panose="020B0604020202020204" pitchFamily="34" charset="0"/>
              </a:rPr>
              <a:t>Los productos que se utilizan al mismo tiempo deberán almacenarse juntos</a:t>
            </a:r>
          </a:p>
          <a:p>
            <a:pPr eaLnBrk="1" hangingPunct="1">
              <a:buFont typeface="Wingdings" panose="05000000000000000000" pitchFamily="2" charset="2"/>
              <a:buChar char="§"/>
            </a:pPr>
            <a:r>
              <a:rPr lang="es-MX" altLang="es-MX" sz="1800" dirty="0">
                <a:latin typeface="Arial" panose="020B0604020202020204" pitchFamily="34" charset="0"/>
                <a:cs typeface="Arial" panose="020B0604020202020204" pitchFamily="34" charset="0"/>
              </a:rPr>
              <a:t>Deberán guardarse en lugar cercano los productos similares</a:t>
            </a:r>
          </a:p>
          <a:p>
            <a:pPr eaLnBrk="1" hangingPunct="1">
              <a:buFont typeface="Wingdings" panose="05000000000000000000" pitchFamily="2" charset="2"/>
              <a:buChar char="§"/>
            </a:pPr>
            <a:r>
              <a:rPr lang="es-MX" altLang="es-MX" sz="1800" dirty="0">
                <a:latin typeface="Arial" panose="020B0604020202020204" pitchFamily="34" charset="0"/>
                <a:cs typeface="Arial" panose="020B0604020202020204" pitchFamily="34" charset="0"/>
              </a:rPr>
              <a:t>De ser posible almacenarse conforme a lotes de expedición</a:t>
            </a:r>
          </a:p>
          <a:p>
            <a:pPr eaLnBrk="1" hangingPunct="1">
              <a:buFont typeface="Wingdings" panose="05000000000000000000" pitchFamily="2" charset="2"/>
              <a:buChar char="§"/>
            </a:pPr>
            <a:r>
              <a:rPr lang="es-MX" altLang="es-MX" sz="1800" dirty="0">
                <a:latin typeface="Arial" panose="020B0604020202020204" pitchFamily="34" charset="0"/>
                <a:cs typeface="Arial" panose="020B0604020202020204" pitchFamily="34" charset="0"/>
              </a:rPr>
              <a:t>Se separan los materiales considerados como peligrosos</a:t>
            </a:r>
          </a:p>
        </p:txBody>
      </p:sp>
      <p:sp>
        <p:nvSpPr>
          <p:cNvPr id="48132" name="3 CuadroTexto">
            <a:extLst>
              <a:ext uri="{FF2B5EF4-FFF2-40B4-BE49-F238E27FC236}">
                <a16:creationId xmlns:a16="http://schemas.microsoft.com/office/drawing/2014/main" id="{B6091434-475F-42A1-A2F8-0C13FCBF63AC}"/>
              </a:ext>
            </a:extLst>
          </p:cNvPr>
          <p:cNvSpPr txBox="1">
            <a:spLocks noChangeArrowheads="1"/>
          </p:cNvSpPr>
          <p:nvPr/>
        </p:nvSpPr>
        <p:spPr bwMode="auto">
          <a:xfrm>
            <a:off x="545252" y="1700808"/>
            <a:ext cx="27751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2000" b="1" dirty="0">
                <a:solidFill>
                  <a:schemeClr val="tx1"/>
                </a:solidFill>
                <a:latin typeface="Arial" panose="020B0604020202020204" pitchFamily="34" charset="0"/>
                <a:cs typeface="Arial" panose="020B0604020202020204" pitchFamily="34" charset="0"/>
              </a:rPr>
              <a:t>Almacenamiento fijo:</a:t>
            </a:r>
          </a:p>
        </p:txBody>
      </p:sp>
      <p:grpSp>
        <p:nvGrpSpPr>
          <p:cNvPr id="6" name="Group 5">
            <a:extLst>
              <a:ext uri="{FF2B5EF4-FFF2-40B4-BE49-F238E27FC236}">
                <a16:creationId xmlns:a16="http://schemas.microsoft.com/office/drawing/2014/main" id="{9123461B-C562-4ADA-875D-669341774249}"/>
              </a:ext>
            </a:extLst>
          </p:cNvPr>
          <p:cNvGrpSpPr/>
          <p:nvPr/>
        </p:nvGrpSpPr>
        <p:grpSpPr>
          <a:xfrm>
            <a:off x="0" y="-15304"/>
            <a:ext cx="9144000" cy="6900688"/>
            <a:chOff x="0" y="-15304"/>
            <a:chExt cx="9144000" cy="6900688"/>
          </a:xfrm>
        </p:grpSpPr>
        <p:pic>
          <p:nvPicPr>
            <p:cNvPr id="7" name="Picture 6">
              <a:extLst>
                <a:ext uri="{FF2B5EF4-FFF2-40B4-BE49-F238E27FC236}">
                  <a16:creationId xmlns:a16="http://schemas.microsoft.com/office/drawing/2014/main" id="{E811E877-30FF-4C7D-A2A5-8F09E33772B3}"/>
                </a:ext>
              </a:extLst>
            </p:cNvPr>
            <p:cNvPicPr>
              <a:picLocks noChangeAspect="1"/>
            </p:cNvPicPr>
            <p:nvPr/>
          </p:nvPicPr>
          <p:blipFill>
            <a:blip r:embed="rId2"/>
            <a:stretch>
              <a:fillRect/>
            </a:stretch>
          </p:blipFill>
          <p:spPr>
            <a:xfrm>
              <a:off x="0" y="-15304"/>
              <a:ext cx="9144000" cy="1028700"/>
            </a:xfrm>
            <a:prstGeom prst="rect">
              <a:avLst/>
            </a:prstGeom>
          </p:spPr>
        </p:pic>
        <p:pic>
          <p:nvPicPr>
            <p:cNvPr id="8" name="Picture 7">
              <a:extLst>
                <a:ext uri="{FF2B5EF4-FFF2-40B4-BE49-F238E27FC236}">
                  <a16:creationId xmlns:a16="http://schemas.microsoft.com/office/drawing/2014/main" id="{A5A73001-C057-4FC2-8299-A992C2DA1771}"/>
                </a:ext>
              </a:extLst>
            </p:cNvPr>
            <p:cNvPicPr>
              <a:picLocks noChangeAspect="1"/>
            </p:cNvPicPr>
            <p:nvPr/>
          </p:nvPicPr>
          <p:blipFill>
            <a:blip r:embed="rId3"/>
            <a:stretch>
              <a:fillRect/>
            </a:stretch>
          </p:blipFill>
          <p:spPr>
            <a:xfrm>
              <a:off x="0" y="6641479"/>
              <a:ext cx="9144000" cy="243905"/>
            </a:xfrm>
            <a:prstGeom prst="rect">
              <a:avLst/>
            </a:prstGeom>
          </p:spPr>
        </p:pic>
        <p:pic>
          <p:nvPicPr>
            <p:cNvPr id="9" name="Imagen 10" descr="potroUAEM.png">
              <a:extLst>
                <a:ext uri="{FF2B5EF4-FFF2-40B4-BE49-F238E27FC236}">
                  <a16:creationId xmlns:a16="http://schemas.microsoft.com/office/drawing/2014/main" id="{21E75197-C042-47A7-A5CB-CBD5A82DB3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0" name="Title 3">
            <a:extLst>
              <a:ext uri="{FF2B5EF4-FFF2-40B4-BE49-F238E27FC236}">
                <a16:creationId xmlns:a16="http://schemas.microsoft.com/office/drawing/2014/main" id="{7EE01F27-39F9-4F63-8FB2-F8325A024A7C}"/>
              </a:ext>
            </a:extLst>
          </p:cNvPr>
          <p:cNvSpPr txBox="1">
            <a:spLocks/>
          </p:cNvSpPr>
          <p:nvPr/>
        </p:nvSpPr>
        <p:spPr>
          <a:xfrm>
            <a:off x="385763" y="-78075"/>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800" dirty="0">
                <a:solidFill>
                  <a:schemeClr val="bg1"/>
                </a:solidFill>
                <a:latin typeface="Arial" panose="020B0604020202020204" pitchFamily="34" charset="0"/>
                <a:cs typeface="Arial" panose="020B0604020202020204" pitchFamily="34" charset="0"/>
              </a:rPr>
              <a:t>4.4.Recepción de pedidos, inspección y devoluciones</a:t>
            </a:r>
          </a:p>
        </p:txBody>
      </p:sp>
    </p:spTree>
    <p:extLst>
      <p:ext uri="{BB962C8B-B14F-4D97-AF65-F5344CB8AC3E}">
        <p14:creationId xmlns:p14="http://schemas.microsoft.com/office/powerpoint/2010/main" val="2720387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7 Marcador de contenido"/>
          <p:cNvSpPr>
            <a:spLocks noGrp="1"/>
          </p:cNvSpPr>
          <p:nvPr>
            <p:ph idx="1"/>
          </p:nvPr>
        </p:nvSpPr>
        <p:spPr>
          <a:xfrm>
            <a:off x="251520" y="1613603"/>
            <a:ext cx="8784976" cy="4911741"/>
          </a:xfrm>
        </p:spPr>
        <p:txBody>
          <a:bodyPr>
            <a:normAutofit/>
          </a:bodyPr>
          <a:lstStyle/>
          <a:p>
            <a:r>
              <a:rPr lang="es-MX" sz="2400" b="1" dirty="0">
                <a:latin typeface="Arial" panose="020B0604020202020204" pitchFamily="34" charset="0"/>
                <a:cs typeface="Arial" panose="020B0604020202020204" pitchFamily="34" charset="0"/>
              </a:rPr>
              <a:t>Clave: </a:t>
            </a:r>
            <a:r>
              <a:rPr lang="es-ES" sz="2400" dirty="0">
                <a:latin typeface="Arial" panose="020B0604020202020204" pitchFamily="34" charset="0"/>
                <a:cs typeface="Arial" panose="020B0604020202020204" pitchFamily="34" charset="0"/>
              </a:rPr>
              <a:t>El programa no cuenta con clave</a:t>
            </a:r>
          </a:p>
          <a:p>
            <a:r>
              <a:rPr lang="es-ES" sz="2400" dirty="0">
                <a:latin typeface="Arial" panose="020B0604020202020204" pitchFamily="34" charset="0"/>
                <a:cs typeface="Arial" panose="020B0604020202020204" pitchFamily="34" charset="0"/>
              </a:rPr>
              <a:t>Horas de teoría: 2</a:t>
            </a:r>
          </a:p>
          <a:p>
            <a:r>
              <a:rPr lang="es-ES" sz="2400" dirty="0">
                <a:latin typeface="Arial" panose="020B0604020202020204" pitchFamily="34" charset="0"/>
                <a:cs typeface="Arial" panose="020B0604020202020204" pitchFamily="34" charset="0"/>
              </a:rPr>
              <a:t>Horas de práctica: 2</a:t>
            </a:r>
          </a:p>
          <a:p>
            <a:r>
              <a:rPr lang="es-ES" sz="2400" dirty="0">
                <a:latin typeface="Arial" panose="020B0604020202020204" pitchFamily="34" charset="0"/>
                <a:cs typeface="Arial" panose="020B0604020202020204" pitchFamily="34" charset="0"/>
              </a:rPr>
              <a:t>Total de horas: 4</a:t>
            </a:r>
          </a:p>
          <a:p>
            <a:r>
              <a:rPr lang="es-ES" sz="2400" dirty="0">
                <a:latin typeface="Arial" panose="020B0604020202020204" pitchFamily="34" charset="0"/>
                <a:cs typeface="Arial" panose="020B0604020202020204" pitchFamily="34" charset="0"/>
              </a:rPr>
              <a:t>Créditos: Seis</a:t>
            </a:r>
          </a:p>
          <a:p>
            <a:r>
              <a:rPr lang="es-ES" sz="2400" dirty="0">
                <a:latin typeface="Arial" panose="020B0604020202020204" pitchFamily="34" charset="0"/>
                <a:cs typeface="Arial" panose="020B0604020202020204" pitchFamily="34" charset="0"/>
              </a:rPr>
              <a:t>Tipo de unidad de aprendizaje: Curso - taller</a:t>
            </a:r>
          </a:p>
          <a:p>
            <a:r>
              <a:rPr lang="es-ES" sz="2400" dirty="0">
                <a:latin typeface="Arial" panose="020B0604020202020204" pitchFamily="34" charset="0"/>
                <a:cs typeface="Arial" panose="020B0604020202020204" pitchFamily="34" charset="0"/>
              </a:rPr>
              <a:t>Carácter de la unidad de aprendizaje: Obligatoria</a:t>
            </a:r>
          </a:p>
          <a:p>
            <a:r>
              <a:rPr lang="es-ES" sz="2400" dirty="0">
                <a:latin typeface="Arial" panose="020B0604020202020204" pitchFamily="34" charset="0"/>
                <a:cs typeface="Arial" panose="020B0604020202020204" pitchFamily="34" charset="0"/>
              </a:rPr>
              <a:t>Núcleo de formación: Integral.</a:t>
            </a:r>
          </a:p>
          <a:p>
            <a:r>
              <a:rPr lang="es-ES" sz="2400" dirty="0">
                <a:latin typeface="Arial" panose="020B0604020202020204" pitchFamily="34" charset="0"/>
                <a:cs typeface="Arial" panose="020B0604020202020204" pitchFamily="34" charset="0"/>
              </a:rPr>
              <a:t>Modalidad: Presencial.</a:t>
            </a:r>
          </a:p>
          <a:p>
            <a:r>
              <a:rPr lang="es-ES" sz="2400" dirty="0">
                <a:latin typeface="Arial" panose="020B0604020202020204" pitchFamily="34" charset="0"/>
                <a:cs typeface="Arial" panose="020B0604020202020204" pitchFamily="34" charset="0"/>
              </a:rPr>
              <a:t>Unidad de aprendizaje antecedente: Ninguno</a:t>
            </a:r>
          </a:p>
        </p:txBody>
      </p:sp>
      <p:grpSp>
        <p:nvGrpSpPr>
          <p:cNvPr id="8" name="Group 7">
            <a:extLst>
              <a:ext uri="{FF2B5EF4-FFF2-40B4-BE49-F238E27FC236}">
                <a16:creationId xmlns:a16="http://schemas.microsoft.com/office/drawing/2014/main" id="{27A1B436-DE8C-4BF9-BAE9-619D698DC35E}"/>
              </a:ext>
            </a:extLst>
          </p:cNvPr>
          <p:cNvGrpSpPr/>
          <p:nvPr/>
        </p:nvGrpSpPr>
        <p:grpSpPr>
          <a:xfrm>
            <a:off x="0" y="-5006"/>
            <a:ext cx="9144000" cy="6890390"/>
            <a:chOff x="0" y="-5006"/>
            <a:chExt cx="9144000" cy="6890390"/>
          </a:xfrm>
        </p:grpSpPr>
        <p:pic>
          <p:nvPicPr>
            <p:cNvPr id="9" name="Picture 2" descr="Resultado de imagen para UAEMEX 2017">
              <a:extLst>
                <a:ext uri="{FF2B5EF4-FFF2-40B4-BE49-F238E27FC236}">
                  <a16:creationId xmlns:a16="http://schemas.microsoft.com/office/drawing/2014/main" id="{69EAFB2A-E3C2-44BB-84D1-90207D62EB8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27BA6AC-2584-42B9-959C-76D38E848044}"/>
                </a:ext>
              </a:extLst>
            </p:cNvPr>
            <p:cNvPicPr>
              <a:picLocks noChangeAspect="1"/>
            </p:cNvPicPr>
            <p:nvPr/>
          </p:nvPicPr>
          <p:blipFill>
            <a:blip r:embed="rId4"/>
            <a:stretch>
              <a:fillRect/>
            </a:stretch>
          </p:blipFill>
          <p:spPr>
            <a:xfrm>
              <a:off x="0" y="6641479"/>
              <a:ext cx="9144000" cy="243905"/>
            </a:xfrm>
            <a:prstGeom prst="rect">
              <a:avLst/>
            </a:prstGeom>
          </p:spPr>
        </p:pic>
        <p:pic>
          <p:nvPicPr>
            <p:cNvPr id="14" name="Imagen 10" descr="potroUAEM.png">
              <a:extLst>
                <a:ext uri="{FF2B5EF4-FFF2-40B4-BE49-F238E27FC236}">
                  <a16:creationId xmlns:a16="http://schemas.microsoft.com/office/drawing/2014/main" id="{8816C450-823C-47C6-BA63-7404E88A35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Tree>
    <p:extLst>
      <p:ext uri="{BB962C8B-B14F-4D97-AF65-F5344CB8AC3E}">
        <p14:creationId xmlns:p14="http://schemas.microsoft.com/office/powerpoint/2010/main" val="14689492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a:extLst>
              <a:ext uri="{FF2B5EF4-FFF2-40B4-BE49-F238E27FC236}">
                <a16:creationId xmlns:a16="http://schemas.microsoft.com/office/drawing/2014/main" id="{2DDB0256-62FD-4530-8561-8B83AA209B37}"/>
              </a:ext>
            </a:extLst>
          </p:cNvPr>
          <p:cNvSpPr/>
          <p:nvPr/>
        </p:nvSpPr>
        <p:spPr bwMode="auto">
          <a:xfrm>
            <a:off x="1854548" y="1428180"/>
            <a:ext cx="357188"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latin typeface="Arial" panose="020B0604020202020204" pitchFamily="34" charset="0"/>
              <a:cs typeface="Arial" panose="020B0604020202020204" pitchFamily="34" charset="0"/>
            </a:endParaRPr>
          </a:p>
        </p:txBody>
      </p:sp>
      <p:sp>
        <p:nvSpPr>
          <p:cNvPr id="6" name="5 Rectángulo">
            <a:extLst>
              <a:ext uri="{FF2B5EF4-FFF2-40B4-BE49-F238E27FC236}">
                <a16:creationId xmlns:a16="http://schemas.microsoft.com/office/drawing/2014/main" id="{0EF64874-F54C-4413-819D-2E3BCAF0293B}"/>
              </a:ext>
            </a:extLst>
          </p:cNvPr>
          <p:cNvSpPr/>
          <p:nvPr/>
        </p:nvSpPr>
        <p:spPr bwMode="auto">
          <a:xfrm>
            <a:off x="2568923" y="1428180"/>
            <a:ext cx="357188"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latin typeface="Arial" panose="020B0604020202020204" pitchFamily="34" charset="0"/>
              <a:cs typeface="Arial" panose="020B0604020202020204" pitchFamily="34" charset="0"/>
            </a:endParaRPr>
          </a:p>
        </p:txBody>
      </p:sp>
      <p:sp>
        <p:nvSpPr>
          <p:cNvPr id="7" name="6 Rectángulo">
            <a:extLst>
              <a:ext uri="{FF2B5EF4-FFF2-40B4-BE49-F238E27FC236}">
                <a16:creationId xmlns:a16="http://schemas.microsoft.com/office/drawing/2014/main" id="{5BF57887-DD52-49FB-87B9-A5FF0FF284F2}"/>
              </a:ext>
            </a:extLst>
          </p:cNvPr>
          <p:cNvSpPr/>
          <p:nvPr/>
        </p:nvSpPr>
        <p:spPr bwMode="auto">
          <a:xfrm>
            <a:off x="3211861" y="1428180"/>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latin typeface="Arial" panose="020B0604020202020204" pitchFamily="34" charset="0"/>
              <a:cs typeface="Arial" panose="020B0604020202020204" pitchFamily="34" charset="0"/>
            </a:endParaRPr>
          </a:p>
        </p:txBody>
      </p:sp>
      <p:sp>
        <p:nvSpPr>
          <p:cNvPr id="8" name="7 Rectángulo">
            <a:extLst>
              <a:ext uri="{FF2B5EF4-FFF2-40B4-BE49-F238E27FC236}">
                <a16:creationId xmlns:a16="http://schemas.microsoft.com/office/drawing/2014/main" id="{6D08644A-4B83-4F2F-B060-AB6DA48DC88B}"/>
              </a:ext>
            </a:extLst>
          </p:cNvPr>
          <p:cNvSpPr/>
          <p:nvPr/>
        </p:nvSpPr>
        <p:spPr bwMode="auto">
          <a:xfrm>
            <a:off x="3926236" y="1428180"/>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latin typeface="Arial" panose="020B0604020202020204" pitchFamily="34" charset="0"/>
              <a:cs typeface="Arial" panose="020B0604020202020204" pitchFamily="34" charset="0"/>
            </a:endParaRPr>
          </a:p>
        </p:txBody>
      </p:sp>
      <p:sp>
        <p:nvSpPr>
          <p:cNvPr id="9" name="8 Rectángulo">
            <a:extLst>
              <a:ext uri="{FF2B5EF4-FFF2-40B4-BE49-F238E27FC236}">
                <a16:creationId xmlns:a16="http://schemas.microsoft.com/office/drawing/2014/main" id="{F21EE95D-6BD3-46F4-950A-BA6ABFA4925A}"/>
              </a:ext>
            </a:extLst>
          </p:cNvPr>
          <p:cNvSpPr/>
          <p:nvPr/>
        </p:nvSpPr>
        <p:spPr bwMode="auto">
          <a:xfrm>
            <a:off x="4640611" y="1428180"/>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latin typeface="Arial" panose="020B0604020202020204" pitchFamily="34" charset="0"/>
              <a:cs typeface="Arial" panose="020B0604020202020204" pitchFamily="34" charset="0"/>
            </a:endParaRPr>
          </a:p>
        </p:txBody>
      </p:sp>
      <p:sp>
        <p:nvSpPr>
          <p:cNvPr id="10" name="9 Rectángulo">
            <a:extLst>
              <a:ext uri="{FF2B5EF4-FFF2-40B4-BE49-F238E27FC236}">
                <a16:creationId xmlns:a16="http://schemas.microsoft.com/office/drawing/2014/main" id="{36881202-895E-4276-A34E-565000F7EAA3}"/>
              </a:ext>
            </a:extLst>
          </p:cNvPr>
          <p:cNvSpPr/>
          <p:nvPr/>
        </p:nvSpPr>
        <p:spPr bwMode="auto">
          <a:xfrm>
            <a:off x="5354986" y="1428180"/>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latin typeface="Arial" panose="020B0604020202020204" pitchFamily="34" charset="0"/>
              <a:cs typeface="Arial" panose="020B0604020202020204" pitchFamily="34" charset="0"/>
            </a:endParaRPr>
          </a:p>
        </p:txBody>
      </p:sp>
      <p:sp>
        <p:nvSpPr>
          <p:cNvPr id="11" name="10 Rectángulo">
            <a:extLst>
              <a:ext uri="{FF2B5EF4-FFF2-40B4-BE49-F238E27FC236}">
                <a16:creationId xmlns:a16="http://schemas.microsoft.com/office/drawing/2014/main" id="{E24F6AC9-25F2-43D7-8A17-2A75D72FDF36}"/>
              </a:ext>
            </a:extLst>
          </p:cNvPr>
          <p:cNvSpPr/>
          <p:nvPr/>
        </p:nvSpPr>
        <p:spPr bwMode="auto">
          <a:xfrm>
            <a:off x="5997923" y="1428180"/>
            <a:ext cx="357188"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latin typeface="Arial" panose="020B0604020202020204" pitchFamily="34" charset="0"/>
              <a:cs typeface="Arial" panose="020B0604020202020204" pitchFamily="34" charset="0"/>
            </a:endParaRPr>
          </a:p>
        </p:txBody>
      </p:sp>
      <p:sp>
        <p:nvSpPr>
          <p:cNvPr id="12" name="11 Rectángulo">
            <a:extLst>
              <a:ext uri="{FF2B5EF4-FFF2-40B4-BE49-F238E27FC236}">
                <a16:creationId xmlns:a16="http://schemas.microsoft.com/office/drawing/2014/main" id="{416E0D0B-0DDC-4594-BDE2-5CC0AD9C08FD}"/>
              </a:ext>
            </a:extLst>
          </p:cNvPr>
          <p:cNvSpPr/>
          <p:nvPr/>
        </p:nvSpPr>
        <p:spPr bwMode="auto">
          <a:xfrm>
            <a:off x="6640861" y="1428180"/>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latin typeface="Arial" panose="020B0604020202020204" pitchFamily="34" charset="0"/>
              <a:cs typeface="Arial" panose="020B0604020202020204" pitchFamily="34" charset="0"/>
            </a:endParaRPr>
          </a:p>
        </p:txBody>
      </p:sp>
      <p:sp>
        <p:nvSpPr>
          <p:cNvPr id="13" name="12 Rectángulo">
            <a:extLst>
              <a:ext uri="{FF2B5EF4-FFF2-40B4-BE49-F238E27FC236}">
                <a16:creationId xmlns:a16="http://schemas.microsoft.com/office/drawing/2014/main" id="{7113755E-2905-4650-BCB3-CBC0886E5985}"/>
              </a:ext>
            </a:extLst>
          </p:cNvPr>
          <p:cNvSpPr/>
          <p:nvPr/>
        </p:nvSpPr>
        <p:spPr bwMode="auto">
          <a:xfrm>
            <a:off x="760339" y="4858891"/>
            <a:ext cx="6643687" cy="14287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solidFill>
                <a:schemeClr val="tx1"/>
              </a:solidFill>
              <a:latin typeface="Arial" panose="020B0604020202020204" pitchFamily="34" charset="0"/>
              <a:cs typeface="Arial" panose="020B0604020202020204" pitchFamily="34" charset="0"/>
            </a:endParaRPr>
          </a:p>
        </p:txBody>
      </p:sp>
      <p:sp>
        <p:nvSpPr>
          <p:cNvPr id="15" name="14 Rectángulo">
            <a:extLst>
              <a:ext uri="{FF2B5EF4-FFF2-40B4-BE49-F238E27FC236}">
                <a16:creationId xmlns:a16="http://schemas.microsoft.com/office/drawing/2014/main" id="{8D213098-A665-46F4-B0A4-D39F039C0C2A}"/>
              </a:ext>
            </a:extLst>
          </p:cNvPr>
          <p:cNvSpPr/>
          <p:nvPr/>
        </p:nvSpPr>
        <p:spPr bwMode="auto">
          <a:xfrm>
            <a:off x="4760839" y="5073204"/>
            <a:ext cx="71437"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16" name="15 Rectángulo">
            <a:extLst>
              <a:ext uri="{FF2B5EF4-FFF2-40B4-BE49-F238E27FC236}">
                <a16:creationId xmlns:a16="http://schemas.microsoft.com/office/drawing/2014/main" id="{EE573F30-3DD7-4BB8-A037-FED302851728}"/>
              </a:ext>
            </a:extLst>
          </p:cNvPr>
          <p:cNvSpPr/>
          <p:nvPr/>
        </p:nvSpPr>
        <p:spPr bwMode="auto">
          <a:xfrm>
            <a:off x="5403776" y="5073204"/>
            <a:ext cx="71438"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17" name="16 Rectángulo">
            <a:extLst>
              <a:ext uri="{FF2B5EF4-FFF2-40B4-BE49-F238E27FC236}">
                <a16:creationId xmlns:a16="http://schemas.microsoft.com/office/drawing/2014/main" id="{88A93ED3-892E-48AD-B79D-18E76CD15CA0}"/>
              </a:ext>
            </a:extLst>
          </p:cNvPr>
          <p:cNvSpPr/>
          <p:nvPr/>
        </p:nvSpPr>
        <p:spPr bwMode="auto">
          <a:xfrm>
            <a:off x="6046714" y="5073204"/>
            <a:ext cx="71437"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18" name="17 Rectángulo">
            <a:extLst>
              <a:ext uri="{FF2B5EF4-FFF2-40B4-BE49-F238E27FC236}">
                <a16:creationId xmlns:a16="http://schemas.microsoft.com/office/drawing/2014/main" id="{F074FFDB-BDF4-4CFD-AFF5-65FE3AEE3A96}"/>
              </a:ext>
            </a:extLst>
          </p:cNvPr>
          <p:cNvSpPr/>
          <p:nvPr/>
        </p:nvSpPr>
        <p:spPr bwMode="auto">
          <a:xfrm>
            <a:off x="6689651" y="5073204"/>
            <a:ext cx="71438"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19" name="18 Rectángulo">
            <a:extLst>
              <a:ext uri="{FF2B5EF4-FFF2-40B4-BE49-F238E27FC236}">
                <a16:creationId xmlns:a16="http://schemas.microsoft.com/office/drawing/2014/main" id="{5AD6FE6D-8B82-4500-931B-42A1120F9AE3}"/>
              </a:ext>
            </a:extLst>
          </p:cNvPr>
          <p:cNvSpPr/>
          <p:nvPr/>
        </p:nvSpPr>
        <p:spPr bwMode="auto">
          <a:xfrm>
            <a:off x="7332589" y="5073204"/>
            <a:ext cx="71437"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23" name="22 Rectángulo">
            <a:extLst>
              <a:ext uri="{FF2B5EF4-FFF2-40B4-BE49-F238E27FC236}">
                <a16:creationId xmlns:a16="http://schemas.microsoft.com/office/drawing/2014/main" id="{FBFA67BA-7F68-4AFE-BFFE-230A05BF31EA}"/>
              </a:ext>
            </a:extLst>
          </p:cNvPr>
          <p:cNvSpPr/>
          <p:nvPr/>
        </p:nvSpPr>
        <p:spPr bwMode="auto">
          <a:xfrm>
            <a:off x="4117901" y="5073204"/>
            <a:ext cx="71438"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cxnSp>
        <p:nvCxnSpPr>
          <p:cNvPr id="27" name="26 Conector recto">
            <a:extLst>
              <a:ext uri="{FF2B5EF4-FFF2-40B4-BE49-F238E27FC236}">
                <a16:creationId xmlns:a16="http://schemas.microsoft.com/office/drawing/2014/main" id="{DB79EDC2-D4DA-48AE-962B-D4ADD71CCBBF}"/>
              </a:ext>
            </a:extLst>
          </p:cNvPr>
          <p:cNvCxnSpPr/>
          <p:nvPr/>
        </p:nvCxnSpPr>
        <p:spPr bwMode="auto">
          <a:xfrm rot="5400000" flipH="1" flipV="1">
            <a:off x="3760714" y="4358829"/>
            <a:ext cx="858837" cy="1587"/>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 name="27 Conector recto">
            <a:extLst>
              <a:ext uri="{FF2B5EF4-FFF2-40B4-BE49-F238E27FC236}">
                <a16:creationId xmlns:a16="http://schemas.microsoft.com/office/drawing/2014/main" id="{B70678F6-1727-40E8-BED8-1B77782322B5}"/>
              </a:ext>
            </a:extLst>
          </p:cNvPr>
          <p:cNvCxnSpPr/>
          <p:nvPr/>
        </p:nvCxnSpPr>
        <p:spPr bwMode="auto">
          <a:xfrm rot="5400000" flipH="1" flipV="1">
            <a:off x="4403651" y="4358829"/>
            <a:ext cx="858837" cy="1588"/>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28 Conector recto">
            <a:extLst>
              <a:ext uri="{FF2B5EF4-FFF2-40B4-BE49-F238E27FC236}">
                <a16:creationId xmlns:a16="http://schemas.microsoft.com/office/drawing/2014/main" id="{D742CF60-B88B-42AC-A0DC-224A00171608}"/>
              </a:ext>
            </a:extLst>
          </p:cNvPr>
          <p:cNvCxnSpPr/>
          <p:nvPr/>
        </p:nvCxnSpPr>
        <p:spPr bwMode="auto">
          <a:xfrm rot="5400000" flipH="1" flipV="1">
            <a:off x="5046589" y="4358829"/>
            <a:ext cx="857250"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 name="29 Conector recto">
            <a:extLst>
              <a:ext uri="{FF2B5EF4-FFF2-40B4-BE49-F238E27FC236}">
                <a16:creationId xmlns:a16="http://schemas.microsoft.com/office/drawing/2014/main" id="{13CC48C0-3DA6-485E-9731-917F60C4164E}"/>
              </a:ext>
            </a:extLst>
          </p:cNvPr>
          <p:cNvCxnSpPr/>
          <p:nvPr/>
        </p:nvCxnSpPr>
        <p:spPr bwMode="auto">
          <a:xfrm rot="5400000" flipH="1" flipV="1">
            <a:off x="5689526" y="4358829"/>
            <a:ext cx="858837" cy="1588"/>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30 Conector recto">
            <a:extLst>
              <a:ext uri="{FF2B5EF4-FFF2-40B4-BE49-F238E27FC236}">
                <a16:creationId xmlns:a16="http://schemas.microsoft.com/office/drawing/2014/main" id="{FE50DB82-2D4D-4210-A609-509344E55B90}"/>
              </a:ext>
            </a:extLst>
          </p:cNvPr>
          <p:cNvCxnSpPr/>
          <p:nvPr/>
        </p:nvCxnSpPr>
        <p:spPr bwMode="auto">
          <a:xfrm rot="5400000" flipH="1" flipV="1">
            <a:off x="6331670" y="4359623"/>
            <a:ext cx="858837"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2" name="31 Conector recto">
            <a:extLst>
              <a:ext uri="{FF2B5EF4-FFF2-40B4-BE49-F238E27FC236}">
                <a16:creationId xmlns:a16="http://schemas.microsoft.com/office/drawing/2014/main" id="{D86F1D33-AD5F-4A06-A9E5-254E14874D98}"/>
              </a:ext>
            </a:extLst>
          </p:cNvPr>
          <p:cNvCxnSpPr/>
          <p:nvPr/>
        </p:nvCxnSpPr>
        <p:spPr bwMode="auto">
          <a:xfrm rot="5400000" flipH="1" flipV="1">
            <a:off x="6903170" y="4359623"/>
            <a:ext cx="858837"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grpSp>
        <p:nvGrpSpPr>
          <p:cNvPr id="39960" name="40 Grupo">
            <a:extLst>
              <a:ext uri="{FF2B5EF4-FFF2-40B4-BE49-F238E27FC236}">
                <a16:creationId xmlns:a16="http://schemas.microsoft.com/office/drawing/2014/main" id="{87BBA0B9-9F88-451A-9B06-0A9E443BDCB1}"/>
              </a:ext>
            </a:extLst>
          </p:cNvPr>
          <p:cNvGrpSpPr>
            <a:grpSpLocks/>
          </p:cNvGrpSpPr>
          <p:nvPr/>
        </p:nvGrpSpPr>
        <p:grpSpPr bwMode="auto">
          <a:xfrm>
            <a:off x="5618089" y="5073204"/>
            <a:ext cx="357187" cy="785812"/>
            <a:chOff x="571472" y="2143116"/>
            <a:chExt cx="357190" cy="785818"/>
          </a:xfrm>
        </p:grpSpPr>
        <p:sp>
          <p:nvSpPr>
            <p:cNvPr id="75" name="74 Rectángulo">
              <a:extLst>
                <a:ext uri="{FF2B5EF4-FFF2-40B4-BE49-F238E27FC236}">
                  <a16:creationId xmlns:a16="http://schemas.microsoft.com/office/drawing/2014/main" id="{5679C5F0-0EF2-4A1A-B8C2-E88723980689}"/>
                </a:ext>
              </a:extLst>
            </p:cNvPr>
            <p:cNvSpPr/>
            <p:nvPr/>
          </p:nvSpPr>
          <p:spPr>
            <a:xfrm>
              <a:off x="571472" y="2143116"/>
              <a:ext cx="357190" cy="571504"/>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76" name="75 Rectángulo redondeado">
              <a:extLst>
                <a:ext uri="{FF2B5EF4-FFF2-40B4-BE49-F238E27FC236}">
                  <a16:creationId xmlns:a16="http://schemas.microsoft.com/office/drawing/2014/main" id="{B338375F-D1A6-4877-9B8E-F3AEB609B133}"/>
                </a:ext>
              </a:extLst>
            </p:cNvPr>
            <p:cNvSpPr/>
            <p:nvPr/>
          </p:nvSpPr>
          <p:spPr>
            <a:xfrm>
              <a:off x="642910" y="2714620"/>
              <a:ext cx="214315" cy="214314"/>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grpSp>
      <p:grpSp>
        <p:nvGrpSpPr>
          <p:cNvPr id="39961" name="43 Grupo">
            <a:extLst>
              <a:ext uri="{FF2B5EF4-FFF2-40B4-BE49-F238E27FC236}">
                <a16:creationId xmlns:a16="http://schemas.microsoft.com/office/drawing/2014/main" id="{073E62B4-F47F-4017-BB66-F9E90DDBA5A9}"/>
              </a:ext>
            </a:extLst>
          </p:cNvPr>
          <p:cNvGrpSpPr>
            <a:grpSpLocks/>
          </p:cNvGrpSpPr>
          <p:nvPr/>
        </p:nvGrpSpPr>
        <p:grpSpPr bwMode="auto">
          <a:xfrm>
            <a:off x="6189589" y="5073204"/>
            <a:ext cx="357187" cy="785812"/>
            <a:chOff x="571472" y="2143116"/>
            <a:chExt cx="357190" cy="785818"/>
          </a:xfrm>
        </p:grpSpPr>
        <p:sp>
          <p:nvSpPr>
            <p:cNvPr id="73" name="72 Rectángulo">
              <a:extLst>
                <a:ext uri="{FF2B5EF4-FFF2-40B4-BE49-F238E27FC236}">
                  <a16:creationId xmlns:a16="http://schemas.microsoft.com/office/drawing/2014/main" id="{BEFF9445-DBFE-4455-BD06-FD8A4E25474D}"/>
                </a:ext>
              </a:extLst>
            </p:cNvPr>
            <p:cNvSpPr/>
            <p:nvPr/>
          </p:nvSpPr>
          <p:spPr>
            <a:xfrm>
              <a:off x="571472" y="2143116"/>
              <a:ext cx="357190" cy="571504"/>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74" name="73 Rectángulo redondeado">
              <a:extLst>
                <a:ext uri="{FF2B5EF4-FFF2-40B4-BE49-F238E27FC236}">
                  <a16:creationId xmlns:a16="http://schemas.microsoft.com/office/drawing/2014/main" id="{9128F023-3329-4BF1-ABD8-ED58A7166D21}"/>
                </a:ext>
              </a:extLst>
            </p:cNvPr>
            <p:cNvSpPr/>
            <p:nvPr/>
          </p:nvSpPr>
          <p:spPr>
            <a:xfrm>
              <a:off x="642910" y="2714620"/>
              <a:ext cx="214315" cy="214314"/>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grpSp>
      <p:grpSp>
        <p:nvGrpSpPr>
          <p:cNvPr id="39962" name="46 Grupo">
            <a:extLst>
              <a:ext uri="{FF2B5EF4-FFF2-40B4-BE49-F238E27FC236}">
                <a16:creationId xmlns:a16="http://schemas.microsoft.com/office/drawing/2014/main" id="{B93A70D3-7362-4641-BA3D-42626A6C5C6B}"/>
              </a:ext>
            </a:extLst>
          </p:cNvPr>
          <p:cNvGrpSpPr>
            <a:grpSpLocks/>
          </p:cNvGrpSpPr>
          <p:nvPr/>
        </p:nvGrpSpPr>
        <p:grpSpPr bwMode="auto">
          <a:xfrm>
            <a:off x="6832526" y="5073204"/>
            <a:ext cx="357188" cy="785812"/>
            <a:chOff x="571472" y="2143116"/>
            <a:chExt cx="357190" cy="785818"/>
          </a:xfrm>
        </p:grpSpPr>
        <p:sp>
          <p:nvSpPr>
            <p:cNvPr id="71" name="70 Rectángulo">
              <a:extLst>
                <a:ext uri="{FF2B5EF4-FFF2-40B4-BE49-F238E27FC236}">
                  <a16:creationId xmlns:a16="http://schemas.microsoft.com/office/drawing/2014/main" id="{6152AF7E-2763-42C9-984F-DDA0E44CD3E2}"/>
                </a:ext>
              </a:extLst>
            </p:cNvPr>
            <p:cNvSpPr/>
            <p:nvPr/>
          </p:nvSpPr>
          <p:spPr>
            <a:xfrm>
              <a:off x="571472" y="2143116"/>
              <a:ext cx="357190" cy="571504"/>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72" name="71 Rectángulo redondeado">
              <a:extLst>
                <a:ext uri="{FF2B5EF4-FFF2-40B4-BE49-F238E27FC236}">
                  <a16:creationId xmlns:a16="http://schemas.microsoft.com/office/drawing/2014/main" id="{270E990E-5F54-4A64-8A39-DB476C51302F}"/>
                </a:ext>
              </a:extLst>
            </p:cNvPr>
            <p:cNvSpPr/>
            <p:nvPr/>
          </p:nvSpPr>
          <p:spPr>
            <a:xfrm>
              <a:off x="642910" y="2714620"/>
              <a:ext cx="214313" cy="214314"/>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grpSp>
      <p:sp>
        <p:nvSpPr>
          <p:cNvPr id="50" name="49 Rectángulo">
            <a:extLst>
              <a:ext uri="{FF2B5EF4-FFF2-40B4-BE49-F238E27FC236}">
                <a16:creationId xmlns:a16="http://schemas.microsoft.com/office/drawing/2014/main" id="{B64F3D40-44A6-4CD0-8342-2E0E39427B29}"/>
              </a:ext>
            </a:extLst>
          </p:cNvPr>
          <p:cNvSpPr/>
          <p:nvPr/>
        </p:nvSpPr>
        <p:spPr bwMode="auto">
          <a:xfrm>
            <a:off x="7118276" y="4430266"/>
            <a:ext cx="142875" cy="21431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51" name="50 Rectángulo">
            <a:extLst>
              <a:ext uri="{FF2B5EF4-FFF2-40B4-BE49-F238E27FC236}">
                <a16:creationId xmlns:a16="http://schemas.microsoft.com/office/drawing/2014/main" id="{38B41B4A-182E-46B6-89ED-806DBCFD3347}"/>
              </a:ext>
            </a:extLst>
          </p:cNvPr>
          <p:cNvSpPr/>
          <p:nvPr/>
        </p:nvSpPr>
        <p:spPr bwMode="auto">
          <a:xfrm>
            <a:off x="7118276" y="3573016"/>
            <a:ext cx="142875" cy="21431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52" name="51 Rectángulo">
            <a:extLst>
              <a:ext uri="{FF2B5EF4-FFF2-40B4-BE49-F238E27FC236}">
                <a16:creationId xmlns:a16="http://schemas.microsoft.com/office/drawing/2014/main" id="{C6839E25-42B1-4A12-A497-EF481067E168}"/>
              </a:ext>
            </a:extLst>
          </p:cNvPr>
          <p:cNvSpPr/>
          <p:nvPr/>
        </p:nvSpPr>
        <p:spPr bwMode="auto">
          <a:xfrm>
            <a:off x="7118276" y="3858766"/>
            <a:ext cx="142875" cy="214313"/>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53" name="52 Rectángulo">
            <a:extLst>
              <a:ext uri="{FF2B5EF4-FFF2-40B4-BE49-F238E27FC236}">
                <a16:creationId xmlns:a16="http://schemas.microsoft.com/office/drawing/2014/main" id="{13910769-BA41-49E1-AE97-7A3F591CC901}"/>
              </a:ext>
            </a:extLst>
          </p:cNvPr>
          <p:cNvSpPr/>
          <p:nvPr/>
        </p:nvSpPr>
        <p:spPr bwMode="auto">
          <a:xfrm>
            <a:off x="6832526" y="3858766"/>
            <a:ext cx="142875" cy="214313"/>
          </a:xfrm>
          <a:prstGeom prst="rect">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54" name="53 Rectángulo">
            <a:extLst>
              <a:ext uri="{FF2B5EF4-FFF2-40B4-BE49-F238E27FC236}">
                <a16:creationId xmlns:a16="http://schemas.microsoft.com/office/drawing/2014/main" id="{08AD9944-5FF2-4115-B5BB-08B969270EB9}"/>
              </a:ext>
            </a:extLst>
          </p:cNvPr>
          <p:cNvSpPr/>
          <p:nvPr/>
        </p:nvSpPr>
        <p:spPr bwMode="auto">
          <a:xfrm>
            <a:off x="7118276" y="4144516"/>
            <a:ext cx="142875" cy="214313"/>
          </a:xfrm>
          <a:prstGeom prst="rect">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55" name="54 Rectángulo">
            <a:extLst>
              <a:ext uri="{FF2B5EF4-FFF2-40B4-BE49-F238E27FC236}">
                <a16:creationId xmlns:a16="http://schemas.microsoft.com/office/drawing/2014/main" id="{6941DF02-A499-4616-882D-240A7F86F751}"/>
              </a:ext>
            </a:extLst>
          </p:cNvPr>
          <p:cNvSpPr/>
          <p:nvPr/>
        </p:nvSpPr>
        <p:spPr bwMode="auto">
          <a:xfrm>
            <a:off x="6832526" y="4144516"/>
            <a:ext cx="142875" cy="21431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56" name="55 Rectángulo">
            <a:extLst>
              <a:ext uri="{FF2B5EF4-FFF2-40B4-BE49-F238E27FC236}">
                <a16:creationId xmlns:a16="http://schemas.microsoft.com/office/drawing/2014/main" id="{9C6B1167-4CFA-4B05-8E6E-6F5089FC9994}"/>
              </a:ext>
            </a:extLst>
          </p:cNvPr>
          <p:cNvSpPr/>
          <p:nvPr/>
        </p:nvSpPr>
        <p:spPr bwMode="auto">
          <a:xfrm>
            <a:off x="6832526" y="4430266"/>
            <a:ext cx="142875" cy="214313"/>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57" name="56 Rectángulo">
            <a:extLst>
              <a:ext uri="{FF2B5EF4-FFF2-40B4-BE49-F238E27FC236}">
                <a16:creationId xmlns:a16="http://schemas.microsoft.com/office/drawing/2014/main" id="{B0E506EF-F6EE-486B-80F5-2D542DE3B422}"/>
              </a:ext>
            </a:extLst>
          </p:cNvPr>
          <p:cNvSpPr/>
          <p:nvPr/>
        </p:nvSpPr>
        <p:spPr bwMode="auto">
          <a:xfrm>
            <a:off x="6546776" y="4430266"/>
            <a:ext cx="142875" cy="21431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58" name="57 Rectángulo">
            <a:extLst>
              <a:ext uri="{FF2B5EF4-FFF2-40B4-BE49-F238E27FC236}">
                <a16:creationId xmlns:a16="http://schemas.microsoft.com/office/drawing/2014/main" id="{4EDA12F1-739F-484A-AABC-189DFBC94EA9}"/>
              </a:ext>
            </a:extLst>
          </p:cNvPr>
          <p:cNvSpPr/>
          <p:nvPr/>
        </p:nvSpPr>
        <p:spPr bwMode="auto">
          <a:xfrm>
            <a:off x="6261026" y="4430266"/>
            <a:ext cx="142875" cy="214313"/>
          </a:xfrm>
          <a:prstGeom prst="rect">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59" name="58 Rectángulo">
            <a:extLst>
              <a:ext uri="{FF2B5EF4-FFF2-40B4-BE49-F238E27FC236}">
                <a16:creationId xmlns:a16="http://schemas.microsoft.com/office/drawing/2014/main" id="{6A5ED928-8397-4A34-845F-C288F7E2FDF8}"/>
              </a:ext>
            </a:extLst>
          </p:cNvPr>
          <p:cNvSpPr/>
          <p:nvPr/>
        </p:nvSpPr>
        <p:spPr bwMode="auto">
          <a:xfrm>
            <a:off x="6546776" y="4144516"/>
            <a:ext cx="142875" cy="214313"/>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0" name="59 Rectángulo">
            <a:extLst>
              <a:ext uri="{FF2B5EF4-FFF2-40B4-BE49-F238E27FC236}">
                <a16:creationId xmlns:a16="http://schemas.microsoft.com/office/drawing/2014/main" id="{9F0C63F1-26E1-4C88-937F-58DE32855666}"/>
              </a:ext>
            </a:extLst>
          </p:cNvPr>
          <p:cNvSpPr/>
          <p:nvPr/>
        </p:nvSpPr>
        <p:spPr bwMode="auto">
          <a:xfrm>
            <a:off x="6261026" y="4144516"/>
            <a:ext cx="142875" cy="21431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1" name="60 Rectángulo">
            <a:extLst>
              <a:ext uri="{FF2B5EF4-FFF2-40B4-BE49-F238E27FC236}">
                <a16:creationId xmlns:a16="http://schemas.microsoft.com/office/drawing/2014/main" id="{A9409E43-4C20-4D78-9CB2-4178BA9E0047}"/>
              </a:ext>
            </a:extLst>
          </p:cNvPr>
          <p:cNvSpPr/>
          <p:nvPr/>
        </p:nvSpPr>
        <p:spPr bwMode="auto">
          <a:xfrm>
            <a:off x="6261026" y="3858766"/>
            <a:ext cx="142875" cy="214313"/>
          </a:xfrm>
          <a:prstGeom prst="rect">
            <a:avLst/>
          </a:prstGeom>
          <a:solidFill>
            <a:srgbClr val="6666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2" name="61 Rectángulo">
            <a:extLst>
              <a:ext uri="{FF2B5EF4-FFF2-40B4-BE49-F238E27FC236}">
                <a16:creationId xmlns:a16="http://schemas.microsoft.com/office/drawing/2014/main" id="{405C2CE0-DEF9-4594-A81F-BEEC39437A41}"/>
              </a:ext>
            </a:extLst>
          </p:cNvPr>
          <p:cNvSpPr/>
          <p:nvPr/>
        </p:nvSpPr>
        <p:spPr bwMode="auto">
          <a:xfrm>
            <a:off x="6546776" y="3858766"/>
            <a:ext cx="142875" cy="214313"/>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3" name="62 Rectángulo">
            <a:extLst>
              <a:ext uri="{FF2B5EF4-FFF2-40B4-BE49-F238E27FC236}">
                <a16:creationId xmlns:a16="http://schemas.microsoft.com/office/drawing/2014/main" id="{C5106E86-BD49-4DAB-AAF1-CD1275C142C8}"/>
              </a:ext>
            </a:extLst>
          </p:cNvPr>
          <p:cNvSpPr/>
          <p:nvPr/>
        </p:nvSpPr>
        <p:spPr bwMode="auto">
          <a:xfrm>
            <a:off x="6546776" y="3573016"/>
            <a:ext cx="142875" cy="214313"/>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4" name="63 Rectángulo">
            <a:extLst>
              <a:ext uri="{FF2B5EF4-FFF2-40B4-BE49-F238E27FC236}">
                <a16:creationId xmlns:a16="http://schemas.microsoft.com/office/drawing/2014/main" id="{BD5ADA5E-DF5E-4AF4-AD6E-A471EAF1DABC}"/>
              </a:ext>
            </a:extLst>
          </p:cNvPr>
          <p:cNvSpPr/>
          <p:nvPr/>
        </p:nvSpPr>
        <p:spPr bwMode="auto">
          <a:xfrm>
            <a:off x="5618089" y="4430266"/>
            <a:ext cx="142875" cy="214313"/>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5" name="64 Rectángulo">
            <a:extLst>
              <a:ext uri="{FF2B5EF4-FFF2-40B4-BE49-F238E27FC236}">
                <a16:creationId xmlns:a16="http://schemas.microsoft.com/office/drawing/2014/main" id="{CDAA021A-8BB4-48F5-B73D-9CAA8AFC3FC1}"/>
              </a:ext>
            </a:extLst>
          </p:cNvPr>
          <p:cNvSpPr/>
          <p:nvPr/>
        </p:nvSpPr>
        <p:spPr bwMode="auto">
          <a:xfrm>
            <a:off x="5903839" y="4430266"/>
            <a:ext cx="142875" cy="214313"/>
          </a:xfrm>
          <a:prstGeom prst="rect">
            <a:avLst/>
          </a:prstGeom>
          <a:solidFill>
            <a:srgbClr val="00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6" name="65 Rectángulo">
            <a:extLst>
              <a:ext uri="{FF2B5EF4-FFF2-40B4-BE49-F238E27FC236}">
                <a16:creationId xmlns:a16="http://schemas.microsoft.com/office/drawing/2014/main" id="{239905EC-0468-46FC-AF5F-80ADCBA1A19D}"/>
              </a:ext>
            </a:extLst>
          </p:cNvPr>
          <p:cNvSpPr/>
          <p:nvPr/>
        </p:nvSpPr>
        <p:spPr bwMode="auto">
          <a:xfrm>
            <a:off x="5618089" y="3858766"/>
            <a:ext cx="142875" cy="214313"/>
          </a:xfrm>
          <a:prstGeom prst="rect">
            <a:avLst/>
          </a:prstGeom>
          <a:solidFill>
            <a:srgbClr val="00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7" name="66 Rectángulo">
            <a:extLst>
              <a:ext uri="{FF2B5EF4-FFF2-40B4-BE49-F238E27FC236}">
                <a16:creationId xmlns:a16="http://schemas.microsoft.com/office/drawing/2014/main" id="{E613F92F-30FF-4AC9-B80D-91E95230E801}"/>
              </a:ext>
            </a:extLst>
          </p:cNvPr>
          <p:cNvSpPr/>
          <p:nvPr/>
        </p:nvSpPr>
        <p:spPr bwMode="auto">
          <a:xfrm>
            <a:off x="5618089" y="4144516"/>
            <a:ext cx="142875" cy="21431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8" name="67 Rectángulo">
            <a:extLst>
              <a:ext uri="{FF2B5EF4-FFF2-40B4-BE49-F238E27FC236}">
                <a16:creationId xmlns:a16="http://schemas.microsoft.com/office/drawing/2014/main" id="{D8DEBF53-F105-4C07-8059-7477FCC4CC9E}"/>
              </a:ext>
            </a:extLst>
          </p:cNvPr>
          <p:cNvSpPr/>
          <p:nvPr/>
        </p:nvSpPr>
        <p:spPr bwMode="auto">
          <a:xfrm>
            <a:off x="5903839" y="4144516"/>
            <a:ext cx="142875" cy="214313"/>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69" name="68 Rectángulo">
            <a:extLst>
              <a:ext uri="{FF2B5EF4-FFF2-40B4-BE49-F238E27FC236}">
                <a16:creationId xmlns:a16="http://schemas.microsoft.com/office/drawing/2014/main" id="{A8736246-649A-4E9E-BC0F-3AB50271AA67}"/>
              </a:ext>
            </a:extLst>
          </p:cNvPr>
          <p:cNvSpPr/>
          <p:nvPr/>
        </p:nvSpPr>
        <p:spPr bwMode="auto">
          <a:xfrm>
            <a:off x="5903839" y="3573016"/>
            <a:ext cx="142875" cy="214313"/>
          </a:xfrm>
          <a:prstGeom prst="rec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70" name="69 Rectángulo">
            <a:extLst>
              <a:ext uri="{FF2B5EF4-FFF2-40B4-BE49-F238E27FC236}">
                <a16:creationId xmlns:a16="http://schemas.microsoft.com/office/drawing/2014/main" id="{A2968DED-F031-4662-9BBF-3BAFC6BAC0A5}"/>
              </a:ext>
            </a:extLst>
          </p:cNvPr>
          <p:cNvSpPr/>
          <p:nvPr/>
        </p:nvSpPr>
        <p:spPr bwMode="auto">
          <a:xfrm>
            <a:off x="5903839" y="3858766"/>
            <a:ext cx="142875" cy="214313"/>
          </a:xfrm>
          <a:prstGeom prst="rect">
            <a:avLst/>
          </a:prstGeom>
          <a:solidFill>
            <a:srgbClr val="3333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latin typeface="Arial" panose="020B0604020202020204" pitchFamily="34" charset="0"/>
              <a:cs typeface="Arial" panose="020B0604020202020204" pitchFamily="34" charset="0"/>
            </a:endParaRPr>
          </a:p>
        </p:txBody>
      </p:sp>
      <p:sp>
        <p:nvSpPr>
          <p:cNvPr id="39984" name="78 Rectángulo">
            <a:extLst>
              <a:ext uri="{FF2B5EF4-FFF2-40B4-BE49-F238E27FC236}">
                <a16:creationId xmlns:a16="http://schemas.microsoft.com/office/drawing/2014/main" id="{19C8F700-9747-4613-B156-11B036FC0588}"/>
              </a:ext>
            </a:extLst>
          </p:cNvPr>
          <p:cNvSpPr>
            <a:spLocks noChangeArrowheads="1"/>
          </p:cNvSpPr>
          <p:nvPr/>
        </p:nvSpPr>
        <p:spPr bwMode="auto">
          <a:xfrm>
            <a:off x="755576" y="3860354"/>
            <a:ext cx="1943100" cy="936625"/>
          </a:xfrm>
          <a:prstGeom prst="rect">
            <a:avLst/>
          </a:prstGeom>
          <a:solidFill>
            <a:srgbClr val="FF0000"/>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800">
                <a:solidFill>
                  <a:schemeClr val="tx1"/>
                </a:solidFill>
                <a:latin typeface="Arial" panose="020B0604020202020204" pitchFamily="34" charset="0"/>
                <a:cs typeface="Arial" panose="020B0604020202020204" pitchFamily="34" charset="0"/>
              </a:rPr>
              <a:t>Inspección de Calidad</a:t>
            </a:r>
          </a:p>
        </p:txBody>
      </p:sp>
      <p:sp>
        <p:nvSpPr>
          <p:cNvPr id="80" name="79 Rectángulo">
            <a:extLst>
              <a:ext uri="{FF2B5EF4-FFF2-40B4-BE49-F238E27FC236}">
                <a16:creationId xmlns:a16="http://schemas.microsoft.com/office/drawing/2014/main" id="{8693EF63-27C6-4A45-82F0-AF077AA98852}"/>
              </a:ext>
            </a:extLst>
          </p:cNvPr>
          <p:cNvSpPr/>
          <p:nvPr/>
        </p:nvSpPr>
        <p:spPr bwMode="auto">
          <a:xfrm>
            <a:off x="2698676" y="3860354"/>
            <a:ext cx="914400" cy="936625"/>
          </a:xfrm>
          <a:prstGeom prst="rect">
            <a:avLst/>
          </a:prstGeom>
          <a:solidFill>
            <a:schemeClr val="accent6"/>
          </a:solidFill>
          <a:ln w="12700" cap="flat" cmpd="sng" algn="ctr">
            <a:solidFill>
              <a:schemeClr val="tx1"/>
            </a:solidFill>
            <a:prstDash val="solid"/>
            <a:round/>
            <a:headEnd type="none" w="sm" len="sm"/>
            <a:tailEnd type="none" w="sm" len="sm"/>
          </a:ln>
          <a:effectLst/>
        </p:spPr>
        <p:txBody>
          <a:bodyPr/>
          <a:lstStyle/>
          <a:p>
            <a:pPr algn="ctr">
              <a:defRPr/>
            </a:pPr>
            <a:r>
              <a:rPr lang="es-MX" sz="1400" dirty="0">
                <a:solidFill>
                  <a:schemeClr val="tx1"/>
                </a:solidFill>
                <a:latin typeface="Arial" panose="020B0604020202020204" pitchFamily="34" charset="0"/>
                <a:cs typeface="Arial" panose="020B0604020202020204" pitchFamily="34" charset="0"/>
              </a:rPr>
              <a:t>Recepción de Mercancías</a:t>
            </a:r>
          </a:p>
        </p:txBody>
      </p:sp>
      <p:sp>
        <p:nvSpPr>
          <p:cNvPr id="39986" name="80 CuadroTexto">
            <a:extLst>
              <a:ext uri="{FF2B5EF4-FFF2-40B4-BE49-F238E27FC236}">
                <a16:creationId xmlns:a16="http://schemas.microsoft.com/office/drawing/2014/main" id="{25F36CBA-60EA-4F75-8B43-65A54089D5E6}"/>
              </a:ext>
            </a:extLst>
          </p:cNvPr>
          <p:cNvSpPr txBox="1">
            <a:spLocks noChangeArrowheads="1"/>
          </p:cNvSpPr>
          <p:nvPr/>
        </p:nvSpPr>
        <p:spPr bwMode="auto">
          <a:xfrm>
            <a:off x="1165573" y="1859980"/>
            <a:ext cx="61503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dirty="0">
                <a:solidFill>
                  <a:schemeClr val="tx1"/>
                </a:solidFill>
                <a:latin typeface="Arial" panose="020B0604020202020204" pitchFamily="34" charset="0"/>
                <a:cs typeface="Arial" panose="020B0604020202020204" pitchFamily="34" charset="0"/>
              </a:rPr>
              <a:t>Anaqueles de Acomodo</a:t>
            </a:r>
          </a:p>
        </p:txBody>
      </p:sp>
      <p:sp>
        <p:nvSpPr>
          <p:cNvPr id="39987" name="81 CuadroTexto">
            <a:extLst>
              <a:ext uri="{FF2B5EF4-FFF2-40B4-BE49-F238E27FC236}">
                <a16:creationId xmlns:a16="http://schemas.microsoft.com/office/drawing/2014/main" id="{1E8024E6-2E0B-4628-A744-9B8DD0655DC4}"/>
              </a:ext>
            </a:extLst>
          </p:cNvPr>
          <p:cNvSpPr txBox="1">
            <a:spLocks noChangeArrowheads="1"/>
          </p:cNvSpPr>
          <p:nvPr/>
        </p:nvSpPr>
        <p:spPr bwMode="auto">
          <a:xfrm>
            <a:off x="1238176" y="5084316"/>
            <a:ext cx="58849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2800">
                <a:solidFill>
                  <a:schemeClr val="tx1"/>
                </a:solidFill>
                <a:latin typeface="Arial" panose="020B0604020202020204" pitchFamily="34" charset="0"/>
                <a:cs typeface="Arial" panose="020B0604020202020204" pitchFamily="34" charset="0"/>
              </a:rPr>
              <a:t>Andenes de entrega de Mercancías</a:t>
            </a:r>
          </a:p>
        </p:txBody>
      </p:sp>
      <p:cxnSp>
        <p:nvCxnSpPr>
          <p:cNvPr id="39988" name="83 Conector recto de flecha">
            <a:extLst>
              <a:ext uri="{FF2B5EF4-FFF2-40B4-BE49-F238E27FC236}">
                <a16:creationId xmlns:a16="http://schemas.microsoft.com/office/drawing/2014/main" id="{FFCF7411-7B3E-48D3-988D-E1AFAEBB265E}"/>
              </a:ext>
            </a:extLst>
          </p:cNvPr>
          <p:cNvCxnSpPr>
            <a:cxnSpLocks noChangeShapeType="1"/>
            <a:stCxn id="39989" idx="2"/>
            <a:endCxn id="72" idx="3"/>
          </p:cNvCxnSpPr>
          <p:nvPr/>
        </p:nvCxnSpPr>
        <p:spPr bwMode="auto">
          <a:xfrm flipH="1">
            <a:off x="7118276" y="4805491"/>
            <a:ext cx="878681" cy="946369"/>
          </a:xfrm>
          <a:prstGeom prst="straightConnector1">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39989" name="84 CuadroTexto">
            <a:extLst>
              <a:ext uri="{FF2B5EF4-FFF2-40B4-BE49-F238E27FC236}">
                <a16:creationId xmlns:a16="http://schemas.microsoft.com/office/drawing/2014/main" id="{EE426F2B-4F5B-4558-B14D-85260D7EBBF2}"/>
              </a:ext>
            </a:extLst>
          </p:cNvPr>
          <p:cNvSpPr txBox="1">
            <a:spLocks noChangeArrowheads="1"/>
          </p:cNvSpPr>
          <p:nvPr/>
        </p:nvSpPr>
        <p:spPr bwMode="auto">
          <a:xfrm>
            <a:off x="7277850" y="4220716"/>
            <a:ext cx="143821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600">
                <a:solidFill>
                  <a:schemeClr val="tx1"/>
                </a:solidFill>
                <a:latin typeface="Arial" panose="020B0604020202020204" pitchFamily="34" charset="0"/>
                <a:cs typeface="Arial" panose="020B0604020202020204" pitchFamily="34" charset="0"/>
              </a:rPr>
              <a:t>Transporte</a:t>
            </a:r>
          </a:p>
          <a:p>
            <a:pPr algn="ctr"/>
            <a:r>
              <a:rPr lang="es-MX" altLang="es-MX" sz="1600">
                <a:solidFill>
                  <a:schemeClr val="tx1"/>
                </a:solidFill>
                <a:latin typeface="Arial" panose="020B0604020202020204" pitchFamily="34" charset="0"/>
                <a:cs typeface="Arial" panose="020B0604020202020204" pitchFamily="34" charset="0"/>
              </a:rPr>
              <a:t>del proveedor</a:t>
            </a:r>
          </a:p>
        </p:txBody>
      </p:sp>
      <p:grpSp>
        <p:nvGrpSpPr>
          <p:cNvPr id="77" name="Group 76">
            <a:extLst>
              <a:ext uri="{FF2B5EF4-FFF2-40B4-BE49-F238E27FC236}">
                <a16:creationId xmlns:a16="http://schemas.microsoft.com/office/drawing/2014/main" id="{FB35964A-4B39-4948-A3BC-0224C0E8C12B}"/>
              </a:ext>
            </a:extLst>
          </p:cNvPr>
          <p:cNvGrpSpPr/>
          <p:nvPr/>
        </p:nvGrpSpPr>
        <p:grpSpPr>
          <a:xfrm>
            <a:off x="0" y="-15304"/>
            <a:ext cx="9144000" cy="6900688"/>
            <a:chOff x="0" y="-15304"/>
            <a:chExt cx="9144000" cy="6900688"/>
          </a:xfrm>
        </p:grpSpPr>
        <p:pic>
          <p:nvPicPr>
            <p:cNvPr id="78" name="Picture 77">
              <a:extLst>
                <a:ext uri="{FF2B5EF4-FFF2-40B4-BE49-F238E27FC236}">
                  <a16:creationId xmlns:a16="http://schemas.microsoft.com/office/drawing/2014/main" id="{A915D33A-CA76-4DCD-9F1C-9327D5A9C781}"/>
                </a:ext>
              </a:extLst>
            </p:cNvPr>
            <p:cNvPicPr>
              <a:picLocks noChangeAspect="1"/>
            </p:cNvPicPr>
            <p:nvPr/>
          </p:nvPicPr>
          <p:blipFill>
            <a:blip r:embed="rId2"/>
            <a:stretch>
              <a:fillRect/>
            </a:stretch>
          </p:blipFill>
          <p:spPr>
            <a:xfrm>
              <a:off x="0" y="-15304"/>
              <a:ext cx="9144000" cy="1028700"/>
            </a:xfrm>
            <a:prstGeom prst="rect">
              <a:avLst/>
            </a:prstGeom>
          </p:spPr>
        </p:pic>
        <p:pic>
          <p:nvPicPr>
            <p:cNvPr id="79" name="Picture 78">
              <a:extLst>
                <a:ext uri="{FF2B5EF4-FFF2-40B4-BE49-F238E27FC236}">
                  <a16:creationId xmlns:a16="http://schemas.microsoft.com/office/drawing/2014/main" id="{D4F19D92-2A8A-4054-9862-DDFDC337FEBF}"/>
                </a:ext>
              </a:extLst>
            </p:cNvPr>
            <p:cNvPicPr>
              <a:picLocks noChangeAspect="1"/>
            </p:cNvPicPr>
            <p:nvPr/>
          </p:nvPicPr>
          <p:blipFill>
            <a:blip r:embed="rId3"/>
            <a:stretch>
              <a:fillRect/>
            </a:stretch>
          </p:blipFill>
          <p:spPr>
            <a:xfrm>
              <a:off x="0" y="6641479"/>
              <a:ext cx="9144000" cy="243905"/>
            </a:xfrm>
            <a:prstGeom prst="rect">
              <a:avLst/>
            </a:prstGeom>
          </p:spPr>
        </p:pic>
        <p:pic>
          <p:nvPicPr>
            <p:cNvPr id="81" name="Imagen 10" descr="potroUAEM.png">
              <a:extLst>
                <a:ext uri="{FF2B5EF4-FFF2-40B4-BE49-F238E27FC236}">
                  <a16:creationId xmlns:a16="http://schemas.microsoft.com/office/drawing/2014/main" id="{DBCCE198-926D-456D-B0CA-E845BE3AE1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9938" name="1 Título">
            <a:extLst>
              <a:ext uri="{FF2B5EF4-FFF2-40B4-BE49-F238E27FC236}">
                <a16:creationId xmlns:a16="http://schemas.microsoft.com/office/drawing/2014/main" id="{67C8635C-BF07-4D83-B949-92277A42477F}"/>
              </a:ext>
            </a:extLst>
          </p:cNvPr>
          <p:cNvSpPr>
            <a:spLocks noGrp="1"/>
          </p:cNvSpPr>
          <p:nvPr>
            <p:ph type="title"/>
          </p:nvPr>
        </p:nvSpPr>
        <p:spPr>
          <a:xfrm>
            <a:off x="170436" y="149276"/>
            <a:ext cx="8866059" cy="714375"/>
          </a:xfrm>
        </p:spPr>
        <p:txBody>
          <a:bodyPr>
            <a:normAutofit/>
          </a:bodyPr>
          <a:lstStyle/>
          <a:p>
            <a:pPr eaLnBrk="1" hangingPunct="1"/>
            <a:r>
              <a:rPr lang="es-MX" altLang="es-MX" sz="4000" dirty="0">
                <a:solidFill>
                  <a:schemeClr val="bg1"/>
                </a:solidFill>
                <a:latin typeface="Arial" panose="020B0604020202020204" pitchFamily="34" charset="0"/>
                <a:cs typeface="Arial" panose="020B0604020202020204" pitchFamily="34" charset="0"/>
              </a:rPr>
              <a:t>4.4. Recepción de las Mercancías</a:t>
            </a:r>
          </a:p>
        </p:txBody>
      </p:sp>
    </p:spTree>
    <p:extLst>
      <p:ext uri="{BB962C8B-B14F-4D97-AF65-F5344CB8AC3E}">
        <p14:creationId xmlns:p14="http://schemas.microsoft.com/office/powerpoint/2010/main" val="4516237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2 Marcador de contenido">
            <a:extLst>
              <a:ext uri="{FF2B5EF4-FFF2-40B4-BE49-F238E27FC236}">
                <a16:creationId xmlns:a16="http://schemas.microsoft.com/office/drawing/2014/main" id="{107DE38C-CF82-419D-B934-D2401233BAAC}"/>
              </a:ext>
            </a:extLst>
          </p:cNvPr>
          <p:cNvSpPr>
            <a:spLocks noGrp="1"/>
          </p:cNvSpPr>
          <p:nvPr>
            <p:ph idx="1"/>
          </p:nvPr>
        </p:nvSpPr>
        <p:spPr>
          <a:xfrm>
            <a:off x="385514" y="1532536"/>
            <a:ext cx="8305800" cy="3505200"/>
          </a:xfrm>
        </p:spPr>
        <p:txBody>
          <a:bodyPr/>
          <a:lstStyle/>
          <a:p>
            <a:pPr eaLnBrk="1" hangingPunct="1"/>
            <a:r>
              <a:rPr lang="es-MX" altLang="es-MX" sz="1800" dirty="0">
                <a:latin typeface="Arial" panose="020B0604020202020204" pitchFamily="34" charset="0"/>
                <a:cs typeface="Arial" panose="020B0604020202020204" pitchFamily="34" charset="0"/>
              </a:rPr>
              <a:t>Cuando los materiales se podrán poner en cualquier lugar, en este caso el espacio se aprovecha mejor, sin embargo se necesitarán registros de localización mucho más detallados</a:t>
            </a:r>
          </a:p>
          <a:p>
            <a:pPr eaLnBrk="1" hangingPunct="1"/>
            <a:endParaRPr lang="es-MX" altLang="es-MX" sz="1800" dirty="0">
              <a:latin typeface="Arial" panose="020B0604020202020204" pitchFamily="34" charset="0"/>
              <a:cs typeface="Arial" panose="020B0604020202020204" pitchFamily="34" charset="0"/>
            </a:endParaRPr>
          </a:p>
          <a:p>
            <a:pPr eaLnBrk="1" hangingPunct="1"/>
            <a:r>
              <a:rPr lang="es-MX" altLang="es-MX" sz="1800" dirty="0">
                <a:latin typeface="Arial" panose="020B0604020202020204" pitchFamily="34" charset="0"/>
                <a:cs typeface="Arial" panose="020B0604020202020204" pitchFamily="34" charset="0"/>
              </a:rPr>
              <a:t>Aparentemente en este sistema, siempre habrá lugar para todo</a:t>
            </a:r>
          </a:p>
          <a:p>
            <a:pPr eaLnBrk="1" hangingPunct="1"/>
            <a:endParaRPr lang="es-MX" altLang="es-MX" sz="1800" dirty="0">
              <a:latin typeface="Arial" panose="020B0604020202020204" pitchFamily="34" charset="0"/>
              <a:cs typeface="Arial" panose="020B0604020202020204" pitchFamily="34" charset="0"/>
            </a:endParaRPr>
          </a:p>
          <a:p>
            <a:pPr eaLnBrk="1" hangingPunct="1"/>
            <a:r>
              <a:rPr lang="es-MX" altLang="es-MX" sz="1800" dirty="0">
                <a:latin typeface="Arial" panose="020B0604020202020204" pitchFamily="34" charset="0"/>
                <a:cs typeface="Arial" panose="020B0604020202020204" pitchFamily="34" charset="0"/>
              </a:rPr>
              <a:t>Este sistema difícilmente puede ser recomendado inclusive en un pequeño lugar de almacenaje puesto que se considera que todo artículo debe de estar en un lugar previamente elegido</a:t>
            </a:r>
          </a:p>
        </p:txBody>
      </p:sp>
      <p:sp>
        <p:nvSpPr>
          <p:cNvPr id="49155" name="4 CuadroTexto">
            <a:extLst>
              <a:ext uri="{FF2B5EF4-FFF2-40B4-BE49-F238E27FC236}">
                <a16:creationId xmlns:a16="http://schemas.microsoft.com/office/drawing/2014/main" id="{446A398F-EDAE-4568-B0A4-8471F7876B18}"/>
              </a:ext>
            </a:extLst>
          </p:cNvPr>
          <p:cNvSpPr txBox="1">
            <a:spLocks noChangeArrowheads="1"/>
          </p:cNvSpPr>
          <p:nvPr/>
        </p:nvSpPr>
        <p:spPr bwMode="auto">
          <a:xfrm>
            <a:off x="537862" y="975714"/>
            <a:ext cx="30059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2000" dirty="0">
                <a:solidFill>
                  <a:schemeClr val="tx1"/>
                </a:solidFill>
                <a:latin typeface="Arial" panose="020B0604020202020204" pitchFamily="34" charset="0"/>
                <a:cs typeface="Arial" panose="020B0604020202020204" pitchFamily="34" charset="0"/>
              </a:rPr>
              <a:t>Almacenamiento al azar:</a:t>
            </a:r>
          </a:p>
        </p:txBody>
      </p:sp>
      <p:sp>
        <p:nvSpPr>
          <p:cNvPr id="4" name="2 Marcador de contenido">
            <a:extLst>
              <a:ext uri="{FF2B5EF4-FFF2-40B4-BE49-F238E27FC236}">
                <a16:creationId xmlns:a16="http://schemas.microsoft.com/office/drawing/2014/main" id="{F031815B-7C8B-4E6F-AE6B-D5D7A2C27444}"/>
              </a:ext>
            </a:extLst>
          </p:cNvPr>
          <p:cNvSpPr txBox="1">
            <a:spLocks/>
          </p:cNvSpPr>
          <p:nvPr/>
        </p:nvSpPr>
        <p:spPr>
          <a:xfrm>
            <a:off x="364521" y="5041266"/>
            <a:ext cx="8229600" cy="11087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MX" altLang="es-MX" sz="1800" dirty="0">
                <a:latin typeface="Arial" panose="020B0604020202020204" pitchFamily="34" charset="0"/>
                <a:cs typeface="Arial" panose="020B0604020202020204" pitchFamily="34" charset="0"/>
              </a:rPr>
              <a:t>Conforme a este sistema, los artículos de una determinada clase se guardan en una zona establecida y dentro de esta se podrán utilizar los sistemas de almacenamiento fijo ó al azar</a:t>
            </a:r>
          </a:p>
        </p:txBody>
      </p:sp>
      <p:sp>
        <p:nvSpPr>
          <p:cNvPr id="5" name="3 CuadroTexto">
            <a:extLst>
              <a:ext uri="{FF2B5EF4-FFF2-40B4-BE49-F238E27FC236}">
                <a16:creationId xmlns:a16="http://schemas.microsoft.com/office/drawing/2014/main" id="{B451CF9D-A95E-4890-B96E-6F71270360C3}"/>
              </a:ext>
            </a:extLst>
          </p:cNvPr>
          <p:cNvSpPr txBox="1">
            <a:spLocks noChangeArrowheads="1"/>
          </p:cNvSpPr>
          <p:nvPr/>
        </p:nvSpPr>
        <p:spPr bwMode="auto">
          <a:xfrm>
            <a:off x="537862" y="4516047"/>
            <a:ext cx="38186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2000" dirty="0">
                <a:solidFill>
                  <a:schemeClr val="tx1"/>
                </a:solidFill>
                <a:latin typeface="Arial" panose="020B0604020202020204" pitchFamily="34" charset="0"/>
                <a:cs typeface="Arial" panose="020B0604020202020204" pitchFamily="34" charset="0"/>
              </a:rPr>
              <a:t>Almacenamiento por secciones:</a:t>
            </a:r>
          </a:p>
        </p:txBody>
      </p:sp>
      <p:grpSp>
        <p:nvGrpSpPr>
          <p:cNvPr id="6" name="Group 5">
            <a:extLst>
              <a:ext uri="{FF2B5EF4-FFF2-40B4-BE49-F238E27FC236}">
                <a16:creationId xmlns:a16="http://schemas.microsoft.com/office/drawing/2014/main" id="{DCD936C7-3251-4FFC-BF85-F11ECE7E9ABC}"/>
              </a:ext>
            </a:extLst>
          </p:cNvPr>
          <p:cNvGrpSpPr/>
          <p:nvPr/>
        </p:nvGrpSpPr>
        <p:grpSpPr>
          <a:xfrm>
            <a:off x="0" y="-15304"/>
            <a:ext cx="9144000" cy="6900688"/>
            <a:chOff x="0" y="-15304"/>
            <a:chExt cx="9144000" cy="6900688"/>
          </a:xfrm>
        </p:grpSpPr>
        <p:pic>
          <p:nvPicPr>
            <p:cNvPr id="7" name="Picture 6">
              <a:extLst>
                <a:ext uri="{FF2B5EF4-FFF2-40B4-BE49-F238E27FC236}">
                  <a16:creationId xmlns:a16="http://schemas.microsoft.com/office/drawing/2014/main" id="{7BD35789-F122-4A47-9996-473327B509B8}"/>
                </a:ext>
              </a:extLst>
            </p:cNvPr>
            <p:cNvPicPr>
              <a:picLocks noChangeAspect="1"/>
            </p:cNvPicPr>
            <p:nvPr/>
          </p:nvPicPr>
          <p:blipFill>
            <a:blip r:embed="rId2"/>
            <a:stretch>
              <a:fillRect/>
            </a:stretch>
          </p:blipFill>
          <p:spPr>
            <a:xfrm>
              <a:off x="0" y="-15304"/>
              <a:ext cx="9144000" cy="1028700"/>
            </a:xfrm>
            <a:prstGeom prst="rect">
              <a:avLst/>
            </a:prstGeom>
          </p:spPr>
        </p:pic>
        <p:pic>
          <p:nvPicPr>
            <p:cNvPr id="8" name="Picture 7">
              <a:extLst>
                <a:ext uri="{FF2B5EF4-FFF2-40B4-BE49-F238E27FC236}">
                  <a16:creationId xmlns:a16="http://schemas.microsoft.com/office/drawing/2014/main" id="{C71E6192-DE77-4AFD-9DD3-49EBE33E1842}"/>
                </a:ext>
              </a:extLst>
            </p:cNvPr>
            <p:cNvPicPr>
              <a:picLocks noChangeAspect="1"/>
            </p:cNvPicPr>
            <p:nvPr/>
          </p:nvPicPr>
          <p:blipFill>
            <a:blip r:embed="rId3"/>
            <a:stretch>
              <a:fillRect/>
            </a:stretch>
          </p:blipFill>
          <p:spPr>
            <a:xfrm>
              <a:off x="0" y="6641479"/>
              <a:ext cx="9144000" cy="243905"/>
            </a:xfrm>
            <a:prstGeom prst="rect">
              <a:avLst/>
            </a:prstGeom>
          </p:spPr>
        </p:pic>
        <p:pic>
          <p:nvPicPr>
            <p:cNvPr id="9" name="Imagen 10" descr="potroUAEM.png">
              <a:extLst>
                <a:ext uri="{FF2B5EF4-FFF2-40B4-BE49-F238E27FC236}">
                  <a16:creationId xmlns:a16="http://schemas.microsoft.com/office/drawing/2014/main" id="{3C815F19-A9CA-434B-A6F2-36993DB56E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0" name="1 Título">
            <a:extLst>
              <a:ext uri="{FF2B5EF4-FFF2-40B4-BE49-F238E27FC236}">
                <a16:creationId xmlns:a16="http://schemas.microsoft.com/office/drawing/2014/main" id="{4ADAD483-5023-4CB6-95E1-415FDC06A996}"/>
              </a:ext>
            </a:extLst>
          </p:cNvPr>
          <p:cNvSpPr>
            <a:spLocks noGrp="1"/>
          </p:cNvSpPr>
          <p:nvPr>
            <p:ph type="title"/>
          </p:nvPr>
        </p:nvSpPr>
        <p:spPr>
          <a:xfrm>
            <a:off x="170436" y="149276"/>
            <a:ext cx="8866059" cy="714375"/>
          </a:xfrm>
        </p:spPr>
        <p:txBody>
          <a:bodyPr>
            <a:normAutofit/>
          </a:bodyPr>
          <a:lstStyle/>
          <a:p>
            <a:pPr eaLnBrk="1" hangingPunct="1"/>
            <a:r>
              <a:rPr lang="es-MX" altLang="es-MX" sz="4000" dirty="0">
                <a:solidFill>
                  <a:schemeClr val="bg1"/>
                </a:solidFill>
                <a:latin typeface="Arial" panose="020B0604020202020204" pitchFamily="34" charset="0"/>
                <a:cs typeface="Arial" panose="020B0604020202020204" pitchFamily="34" charset="0"/>
              </a:rPr>
              <a:t>4.4. Recepción de las Mercancías</a:t>
            </a:r>
          </a:p>
        </p:txBody>
      </p:sp>
    </p:spTree>
    <p:extLst>
      <p:ext uri="{BB962C8B-B14F-4D97-AF65-F5344CB8AC3E}">
        <p14:creationId xmlns:p14="http://schemas.microsoft.com/office/powerpoint/2010/main" val="40328731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a:extLst>
              <a:ext uri="{FF2B5EF4-FFF2-40B4-BE49-F238E27FC236}">
                <a16:creationId xmlns:a16="http://schemas.microsoft.com/office/drawing/2014/main" id="{0BD0F0C6-1D9D-40CC-9C59-F051DD682AD3}"/>
              </a:ext>
            </a:extLst>
          </p:cNvPr>
          <p:cNvSpPr/>
          <p:nvPr/>
        </p:nvSpPr>
        <p:spPr bwMode="auto">
          <a:xfrm>
            <a:off x="2597150" y="1052513"/>
            <a:ext cx="357188"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5" name="4 Rectángulo">
            <a:extLst>
              <a:ext uri="{FF2B5EF4-FFF2-40B4-BE49-F238E27FC236}">
                <a16:creationId xmlns:a16="http://schemas.microsoft.com/office/drawing/2014/main" id="{671ECC60-D8DE-427D-BBFA-5D5DAA6B13CE}"/>
              </a:ext>
            </a:extLst>
          </p:cNvPr>
          <p:cNvSpPr/>
          <p:nvPr/>
        </p:nvSpPr>
        <p:spPr bwMode="auto">
          <a:xfrm>
            <a:off x="3311525" y="1052513"/>
            <a:ext cx="357188"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6" name="5 Rectángulo">
            <a:extLst>
              <a:ext uri="{FF2B5EF4-FFF2-40B4-BE49-F238E27FC236}">
                <a16:creationId xmlns:a16="http://schemas.microsoft.com/office/drawing/2014/main" id="{358F2BEC-A2E3-44FF-9600-E0535ED67A0D}"/>
              </a:ext>
            </a:extLst>
          </p:cNvPr>
          <p:cNvSpPr/>
          <p:nvPr/>
        </p:nvSpPr>
        <p:spPr bwMode="auto">
          <a:xfrm>
            <a:off x="3954463" y="1052513"/>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7" name="6 Rectángulo">
            <a:extLst>
              <a:ext uri="{FF2B5EF4-FFF2-40B4-BE49-F238E27FC236}">
                <a16:creationId xmlns:a16="http://schemas.microsoft.com/office/drawing/2014/main" id="{4EA6632E-C00F-44D7-BBB2-17709051CF77}"/>
              </a:ext>
            </a:extLst>
          </p:cNvPr>
          <p:cNvSpPr/>
          <p:nvPr/>
        </p:nvSpPr>
        <p:spPr bwMode="auto">
          <a:xfrm>
            <a:off x="4668838" y="1052513"/>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8" name="7 Rectángulo">
            <a:extLst>
              <a:ext uri="{FF2B5EF4-FFF2-40B4-BE49-F238E27FC236}">
                <a16:creationId xmlns:a16="http://schemas.microsoft.com/office/drawing/2014/main" id="{562FAD82-6BD3-4A3B-AC30-E67D31D39B56}"/>
              </a:ext>
            </a:extLst>
          </p:cNvPr>
          <p:cNvSpPr/>
          <p:nvPr/>
        </p:nvSpPr>
        <p:spPr bwMode="auto">
          <a:xfrm>
            <a:off x="5383213" y="1052513"/>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9" name="8 Rectángulo">
            <a:extLst>
              <a:ext uri="{FF2B5EF4-FFF2-40B4-BE49-F238E27FC236}">
                <a16:creationId xmlns:a16="http://schemas.microsoft.com/office/drawing/2014/main" id="{BBF78BB7-9FBA-4F66-A48E-3E27153B86B3}"/>
              </a:ext>
            </a:extLst>
          </p:cNvPr>
          <p:cNvSpPr/>
          <p:nvPr/>
        </p:nvSpPr>
        <p:spPr bwMode="auto">
          <a:xfrm>
            <a:off x="6097588" y="1052513"/>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0" name="9 Rectángulo">
            <a:extLst>
              <a:ext uri="{FF2B5EF4-FFF2-40B4-BE49-F238E27FC236}">
                <a16:creationId xmlns:a16="http://schemas.microsoft.com/office/drawing/2014/main" id="{36D19ADD-E722-4B2D-B5B8-751CEFAEE04F}"/>
              </a:ext>
            </a:extLst>
          </p:cNvPr>
          <p:cNvSpPr/>
          <p:nvPr/>
        </p:nvSpPr>
        <p:spPr bwMode="auto">
          <a:xfrm>
            <a:off x="6740525" y="1052513"/>
            <a:ext cx="357188"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1" name="10 Rectángulo">
            <a:extLst>
              <a:ext uri="{FF2B5EF4-FFF2-40B4-BE49-F238E27FC236}">
                <a16:creationId xmlns:a16="http://schemas.microsoft.com/office/drawing/2014/main" id="{75C5EDA8-67D1-4F1F-9134-835C1CCE0016}"/>
              </a:ext>
            </a:extLst>
          </p:cNvPr>
          <p:cNvSpPr/>
          <p:nvPr/>
        </p:nvSpPr>
        <p:spPr bwMode="auto">
          <a:xfrm>
            <a:off x="7383463" y="1052513"/>
            <a:ext cx="357187" cy="1928812"/>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2" name="11 Rectángulo">
            <a:extLst>
              <a:ext uri="{FF2B5EF4-FFF2-40B4-BE49-F238E27FC236}">
                <a16:creationId xmlns:a16="http://schemas.microsoft.com/office/drawing/2014/main" id="{858B89BC-FAF2-4CA2-813E-E52557922403}"/>
              </a:ext>
            </a:extLst>
          </p:cNvPr>
          <p:cNvSpPr/>
          <p:nvPr/>
        </p:nvSpPr>
        <p:spPr bwMode="auto">
          <a:xfrm>
            <a:off x="1214438" y="5219700"/>
            <a:ext cx="6643687" cy="14287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solidFill>
                <a:schemeClr val="tx1"/>
              </a:solidFill>
            </a:endParaRPr>
          </a:p>
        </p:txBody>
      </p:sp>
      <p:sp>
        <p:nvSpPr>
          <p:cNvPr id="13" name="12 Rectángulo">
            <a:extLst>
              <a:ext uri="{FF2B5EF4-FFF2-40B4-BE49-F238E27FC236}">
                <a16:creationId xmlns:a16="http://schemas.microsoft.com/office/drawing/2014/main" id="{63A29CC4-64EC-40F7-BA31-513A226C89C2}"/>
              </a:ext>
            </a:extLst>
          </p:cNvPr>
          <p:cNvSpPr/>
          <p:nvPr/>
        </p:nvSpPr>
        <p:spPr bwMode="auto">
          <a:xfrm>
            <a:off x="5214938" y="5434013"/>
            <a:ext cx="71437"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4" name="13 Rectángulo">
            <a:extLst>
              <a:ext uri="{FF2B5EF4-FFF2-40B4-BE49-F238E27FC236}">
                <a16:creationId xmlns:a16="http://schemas.microsoft.com/office/drawing/2014/main" id="{0A66326A-1D92-4E67-9AAC-56FCEA8C957D}"/>
              </a:ext>
            </a:extLst>
          </p:cNvPr>
          <p:cNvSpPr/>
          <p:nvPr/>
        </p:nvSpPr>
        <p:spPr bwMode="auto">
          <a:xfrm>
            <a:off x="5857875" y="5434013"/>
            <a:ext cx="71438"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5" name="14 Rectángulo">
            <a:extLst>
              <a:ext uri="{FF2B5EF4-FFF2-40B4-BE49-F238E27FC236}">
                <a16:creationId xmlns:a16="http://schemas.microsoft.com/office/drawing/2014/main" id="{78B42475-7049-444A-A677-4FCD5FCB09D4}"/>
              </a:ext>
            </a:extLst>
          </p:cNvPr>
          <p:cNvSpPr/>
          <p:nvPr/>
        </p:nvSpPr>
        <p:spPr bwMode="auto">
          <a:xfrm>
            <a:off x="6500813" y="5434013"/>
            <a:ext cx="71437"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6" name="15 Rectángulo">
            <a:extLst>
              <a:ext uri="{FF2B5EF4-FFF2-40B4-BE49-F238E27FC236}">
                <a16:creationId xmlns:a16="http://schemas.microsoft.com/office/drawing/2014/main" id="{61548F8B-7DF3-467E-ABA7-EFEC3F59011D}"/>
              </a:ext>
            </a:extLst>
          </p:cNvPr>
          <p:cNvSpPr/>
          <p:nvPr/>
        </p:nvSpPr>
        <p:spPr bwMode="auto">
          <a:xfrm>
            <a:off x="7143750" y="5434013"/>
            <a:ext cx="71438"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7" name="16 Rectángulo">
            <a:extLst>
              <a:ext uri="{FF2B5EF4-FFF2-40B4-BE49-F238E27FC236}">
                <a16:creationId xmlns:a16="http://schemas.microsoft.com/office/drawing/2014/main" id="{040E95BB-FDBD-48CE-80D4-3DA54DD0B763}"/>
              </a:ext>
            </a:extLst>
          </p:cNvPr>
          <p:cNvSpPr/>
          <p:nvPr/>
        </p:nvSpPr>
        <p:spPr bwMode="auto">
          <a:xfrm>
            <a:off x="7786688" y="5434013"/>
            <a:ext cx="71437"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8" name="17 Rectángulo">
            <a:extLst>
              <a:ext uri="{FF2B5EF4-FFF2-40B4-BE49-F238E27FC236}">
                <a16:creationId xmlns:a16="http://schemas.microsoft.com/office/drawing/2014/main" id="{952DB0E7-CA82-423A-86B0-38706FA3C81E}"/>
              </a:ext>
            </a:extLst>
          </p:cNvPr>
          <p:cNvSpPr/>
          <p:nvPr/>
        </p:nvSpPr>
        <p:spPr bwMode="auto">
          <a:xfrm>
            <a:off x="4572000" y="5434013"/>
            <a:ext cx="71438"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cxnSp>
        <p:nvCxnSpPr>
          <p:cNvPr id="19" name="18 Conector recto">
            <a:extLst>
              <a:ext uri="{FF2B5EF4-FFF2-40B4-BE49-F238E27FC236}">
                <a16:creationId xmlns:a16="http://schemas.microsoft.com/office/drawing/2014/main" id="{CFF9766B-8921-4D66-9C4E-E5DEA4503A6D}"/>
              </a:ext>
            </a:extLst>
          </p:cNvPr>
          <p:cNvCxnSpPr/>
          <p:nvPr/>
        </p:nvCxnSpPr>
        <p:spPr bwMode="auto">
          <a:xfrm rot="5400000" flipH="1" flipV="1">
            <a:off x="4214813" y="4719638"/>
            <a:ext cx="858837" cy="1587"/>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19 Conector recto">
            <a:extLst>
              <a:ext uri="{FF2B5EF4-FFF2-40B4-BE49-F238E27FC236}">
                <a16:creationId xmlns:a16="http://schemas.microsoft.com/office/drawing/2014/main" id="{9E2F70F0-F280-4F29-804C-390A34B47D47}"/>
              </a:ext>
            </a:extLst>
          </p:cNvPr>
          <p:cNvCxnSpPr/>
          <p:nvPr/>
        </p:nvCxnSpPr>
        <p:spPr bwMode="auto">
          <a:xfrm rot="5400000" flipH="1" flipV="1">
            <a:off x="4857750" y="4719638"/>
            <a:ext cx="858837" cy="1588"/>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1" name="20 Conector recto">
            <a:extLst>
              <a:ext uri="{FF2B5EF4-FFF2-40B4-BE49-F238E27FC236}">
                <a16:creationId xmlns:a16="http://schemas.microsoft.com/office/drawing/2014/main" id="{C03F64C5-2FAF-4687-AD1C-29ACBA8EA79D}"/>
              </a:ext>
            </a:extLst>
          </p:cNvPr>
          <p:cNvCxnSpPr/>
          <p:nvPr/>
        </p:nvCxnSpPr>
        <p:spPr bwMode="auto">
          <a:xfrm rot="5400000" flipH="1" flipV="1">
            <a:off x="5500688" y="4719638"/>
            <a:ext cx="857250"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2" name="21 Conector recto">
            <a:extLst>
              <a:ext uri="{FF2B5EF4-FFF2-40B4-BE49-F238E27FC236}">
                <a16:creationId xmlns:a16="http://schemas.microsoft.com/office/drawing/2014/main" id="{A87809E5-32AD-4D18-8DE7-387741A3CFE0}"/>
              </a:ext>
            </a:extLst>
          </p:cNvPr>
          <p:cNvCxnSpPr/>
          <p:nvPr/>
        </p:nvCxnSpPr>
        <p:spPr bwMode="auto">
          <a:xfrm rot="5400000" flipH="1" flipV="1">
            <a:off x="6143625" y="4719638"/>
            <a:ext cx="858837" cy="1588"/>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3" name="22 Conector recto">
            <a:extLst>
              <a:ext uri="{FF2B5EF4-FFF2-40B4-BE49-F238E27FC236}">
                <a16:creationId xmlns:a16="http://schemas.microsoft.com/office/drawing/2014/main" id="{446BEC2A-029B-4DED-8245-75982252F8BD}"/>
              </a:ext>
            </a:extLst>
          </p:cNvPr>
          <p:cNvCxnSpPr/>
          <p:nvPr/>
        </p:nvCxnSpPr>
        <p:spPr bwMode="auto">
          <a:xfrm rot="5400000" flipH="1" flipV="1">
            <a:off x="6785769" y="4720432"/>
            <a:ext cx="858837"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23 Conector recto">
            <a:extLst>
              <a:ext uri="{FF2B5EF4-FFF2-40B4-BE49-F238E27FC236}">
                <a16:creationId xmlns:a16="http://schemas.microsoft.com/office/drawing/2014/main" id="{23BE7114-8929-439A-B26D-A3BCBF2F63CD}"/>
              </a:ext>
            </a:extLst>
          </p:cNvPr>
          <p:cNvCxnSpPr/>
          <p:nvPr/>
        </p:nvCxnSpPr>
        <p:spPr bwMode="auto">
          <a:xfrm rot="5400000" flipH="1" flipV="1">
            <a:off x="7357269" y="4720432"/>
            <a:ext cx="858837"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grpSp>
        <p:nvGrpSpPr>
          <p:cNvPr id="42008" name="40 Grupo">
            <a:extLst>
              <a:ext uri="{FF2B5EF4-FFF2-40B4-BE49-F238E27FC236}">
                <a16:creationId xmlns:a16="http://schemas.microsoft.com/office/drawing/2014/main" id="{2BD6C4AD-8E8A-43E8-8ADE-50D57F6C796B}"/>
              </a:ext>
            </a:extLst>
          </p:cNvPr>
          <p:cNvGrpSpPr>
            <a:grpSpLocks/>
          </p:cNvGrpSpPr>
          <p:nvPr/>
        </p:nvGrpSpPr>
        <p:grpSpPr bwMode="auto">
          <a:xfrm>
            <a:off x="6072188" y="5434013"/>
            <a:ext cx="357187" cy="785812"/>
            <a:chOff x="571472" y="2143116"/>
            <a:chExt cx="357190" cy="785818"/>
          </a:xfrm>
        </p:grpSpPr>
        <p:sp>
          <p:nvSpPr>
            <p:cNvPr id="26" name="25 Rectángulo">
              <a:extLst>
                <a:ext uri="{FF2B5EF4-FFF2-40B4-BE49-F238E27FC236}">
                  <a16:creationId xmlns:a16="http://schemas.microsoft.com/office/drawing/2014/main" id="{3F581412-F296-4240-9D40-1A3F6CB5B551}"/>
                </a:ext>
              </a:extLst>
            </p:cNvPr>
            <p:cNvSpPr/>
            <p:nvPr/>
          </p:nvSpPr>
          <p:spPr>
            <a:xfrm>
              <a:off x="571472" y="2143116"/>
              <a:ext cx="357190" cy="571504"/>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27" name="26 Rectángulo redondeado">
              <a:extLst>
                <a:ext uri="{FF2B5EF4-FFF2-40B4-BE49-F238E27FC236}">
                  <a16:creationId xmlns:a16="http://schemas.microsoft.com/office/drawing/2014/main" id="{C12E7046-F62A-4073-9356-C0BF01CF41AD}"/>
                </a:ext>
              </a:extLst>
            </p:cNvPr>
            <p:cNvSpPr/>
            <p:nvPr/>
          </p:nvSpPr>
          <p:spPr>
            <a:xfrm>
              <a:off x="642910" y="2714620"/>
              <a:ext cx="214315" cy="214314"/>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grpSp>
      <p:grpSp>
        <p:nvGrpSpPr>
          <p:cNvPr id="42009" name="43 Grupo">
            <a:extLst>
              <a:ext uri="{FF2B5EF4-FFF2-40B4-BE49-F238E27FC236}">
                <a16:creationId xmlns:a16="http://schemas.microsoft.com/office/drawing/2014/main" id="{D4304B4C-2EA7-4738-9E93-FBFE600A3AEC}"/>
              </a:ext>
            </a:extLst>
          </p:cNvPr>
          <p:cNvGrpSpPr>
            <a:grpSpLocks/>
          </p:cNvGrpSpPr>
          <p:nvPr/>
        </p:nvGrpSpPr>
        <p:grpSpPr bwMode="auto">
          <a:xfrm>
            <a:off x="6643688" y="5434013"/>
            <a:ext cx="357187" cy="785812"/>
            <a:chOff x="571472" y="2143116"/>
            <a:chExt cx="357190" cy="785818"/>
          </a:xfrm>
        </p:grpSpPr>
        <p:sp>
          <p:nvSpPr>
            <p:cNvPr id="29" name="28 Rectángulo">
              <a:extLst>
                <a:ext uri="{FF2B5EF4-FFF2-40B4-BE49-F238E27FC236}">
                  <a16:creationId xmlns:a16="http://schemas.microsoft.com/office/drawing/2014/main" id="{D4056992-4E47-4D33-A386-754BAFAD6B38}"/>
                </a:ext>
              </a:extLst>
            </p:cNvPr>
            <p:cNvSpPr/>
            <p:nvPr/>
          </p:nvSpPr>
          <p:spPr>
            <a:xfrm>
              <a:off x="571472" y="2143116"/>
              <a:ext cx="357190" cy="571504"/>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30" name="29 Rectángulo redondeado">
              <a:extLst>
                <a:ext uri="{FF2B5EF4-FFF2-40B4-BE49-F238E27FC236}">
                  <a16:creationId xmlns:a16="http://schemas.microsoft.com/office/drawing/2014/main" id="{04A78243-250C-4732-B4C3-3AFD2AB64799}"/>
                </a:ext>
              </a:extLst>
            </p:cNvPr>
            <p:cNvSpPr/>
            <p:nvPr/>
          </p:nvSpPr>
          <p:spPr>
            <a:xfrm>
              <a:off x="642910" y="2714620"/>
              <a:ext cx="214315" cy="214314"/>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grpSp>
      <p:grpSp>
        <p:nvGrpSpPr>
          <p:cNvPr id="42010" name="46 Grupo">
            <a:extLst>
              <a:ext uri="{FF2B5EF4-FFF2-40B4-BE49-F238E27FC236}">
                <a16:creationId xmlns:a16="http://schemas.microsoft.com/office/drawing/2014/main" id="{7EE7509A-6033-4631-827C-511816275971}"/>
              </a:ext>
            </a:extLst>
          </p:cNvPr>
          <p:cNvGrpSpPr>
            <a:grpSpLocks/>
          </p:cNvGrpSpPr>
          <p:nvPr/>
        </p:nvGrpSpPr>
        <p:grpSpPr bwMode="auto">
          <a:xfrm>
            <a:off x="7286625" y="5434013"/>
            <a:ext cx="357188" cy="785812"/>
            <a:chOff x="571472" y="2143116"/>
            <a:chExt cx="357190" cy="785818"/>
          </a:xfrm>
        </p:grpSpPr>
        <p:sp>
          <p:nvSpPr>
            <p:cNvPr id="32" name="31 Rectángulo">
              <a:extLst>
                <a:ext uri="{FF2B5EF4-FFF2-40B4-BE49-F238E27FC236}">
                  <a16:creationId xmlns:a16="http://schemas.microsoft.com/office/drawing/2014/main" id="{159F5866-9C2C-4DD5-9B9F-29D8B00ECF30}"/>
                </a:ext>
              </a:extLst>
            </p:cNvPr>
            <p:cNvSpPr/>
            <p:nvPr/>
          </p:nvSpPr>
          <p:spPr>
            <a:xfrm>
              <a:off x="571472" y="2143116"/>
              <a:ext cx="357190" cy="571504"/>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33" name="32 Rectángulo redondeado">
              <a:extLst>
                <a:ext uri="{FF2B5EF4-FFF2-40B4-BE49-F238E27FC236}">
                  <a16:creationId xmlns:a16="http://schemas.microsoft.com/office/drawing/2014/main" id="{C0D337FE-79B6-46AC-950A-3E1BBEB10656}"/>
                </a:ext>
              </a:extLst>
            </p:cNvPr>
            <p:cNvSpPr/>
            <p:nvPr/>
          </p:nvSpPr>
          <p:spPr>
            <a:xfrm>
              <a:off x="642910" y="2714620"/>
              <a:ext cx="214313" cy="214314"/>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grpSp>
      <p:sp>
        <p:nvSpPr>
          <p:cNvPr id="34" name="33 Rectángulo">
            <a:extLst>
              <a:ext uri="{FF2B5EF4-FFF2-40B4-BE49-F238E27FC236}">
                <a16:creationId xmlns:a16="http://schemas.microsoft.com/office/drawing/2014/main" id="{12CE263F-1E2A-497B-929F-F32FE2C688C9}"/>
              </a:ext>
            </a:extLst>
          </p:cNvPr>
          <p:cNvSpPr/>
          <p:nvPr/>
        </p:nvSpPr>
        <p:spPr bwMode="auto">
          <a:xfrm>
            <a:off x="7572375" y="4791075"/>
            <a:ext cx="142875" cy="21431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35" name="34 Rectángulo">
            <a:extLst>
              <a:ext uri="{FF2B5EF4-FFF2-40B4-BE49-F238E27FC236}">
                <a16:creationId xmlns:a16="http://schemas.microsoft.com/office/drawing/2014/main" id="{EE499C18-FAA6-42FD-818D-AAC7353CF322}"/>
              </a:ext>
            </a:extLst>
          </p:cNvPr>
          <p:cNvSpPr/>
          <p:nvPr/>
        </p:nvSpPr>
        <p:spPr bwMode="auto">
          <a:xfrm>
            <a:off x="7572375" y="3933825"/>
            <a:ext cx="142875" cy="21431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36" name="35 Rectángulo">
            <a:extLst>
              <a:ext uri="{FF2B5EF4-FFF2-40B4-BE49-F238E27FC236}">
                <a16:creationId xmlns:a16="http://schemas.microsoft.com/office/drawing/2014/main" id="{01052702-551E-4FF8-9F62-65A4B04ED45C}"/>
              </a:ext>
            </a:extLst>
          </p:cNvPr>
          <p:cNvSpPr/>
          <p:nvPr/>
        </p:nvSpPr>
        <p:spPr bwMode="auto">
          <a:xfrm>
            <a:off x="7572375" y="4219575"/>
            <a:ext cx="142875" cy="214313"/>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37" name="36 Rectángulo">
            <a:extLst>
              <a:ext uri="{FF2B5EF4-FFF2-40B4-BE49-F238E27FC236}">
                <a16:creationId xmlns:a16="http://schemas.microsoft.com/office/drawing/2014/main" id="{2429443A-42B2-437E-B5DA-9EE6BA1363F9}"/>
              </a:ext>
            </a:extLst>
          </p:cNvPr>
          <p:cNvSpPr/>
          <p:nvPr/>
        </p:nvSpPr>
        <p:spPr bwMode="auto">
          <a:xfrm>
            <a:off x="7286625" y="4219575"/>
            <a:ext cx="142875" cy="214313"/>
          </a:xfrm>
          <a:prstGeom prst="rect">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38" name="37 Rectángulo">
            <a:extLst>
              <a:ext uri="{FF2B5EF4-FFF2-40B4-BE49-F238E27FC236}">
                <a16:creationId xmlns:a16="http://schemas.microsoft.com/office/drawing/2014/main" id="{2F54EE31-EC38-4908-AA86-285767B4CDA7}"/>
              </a:ext>
            </a:extLst>
          </p:cNvPr>
          <p:cNvSpPr/>
          <p:nvPr/>
        </p:nvSpPr>
        <p:spPr bwMode="auto">
          <a:xfrm>
            <a:off x="7572375" y="4505325"/>
            <a:ext cx="142875" cy="214313"/>
          </a:xfrm>
          <a:prstGeom prst="rect">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39" name="38 Rectángulo">
            <a:extLst>
              <a:ext uri="{FF2B5EF4-FFF2-40B4-BE49-F238E27FC236}">
                <a16:creationId xmlns:a16="http://schemas.microsoft.com/office/drawing/2014/main" id="{F0A3EB22-7844-4CD8-A24A-43EE216B68B3}"/>
              </a:ext>
            </a:extLst>
          </p:cNvPr>
          <p:cNvSpPr/>
          <p:nvPr/>
        </p:nvSpPr>
        <p:spPr bwMode="auto">
          <a:xfrm>
            <a:off x="7286625" y="4505325"/>
            <a:ext cx="142875" cy="21431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0" name="39 Rectángulo">
            <a:extLst>
              <a:ext uri="{FF2B5EF4-FFF2-40B4-BE49-F238E27FC236}">
                <a16:creationId xmlns:a16="http://schemas.microsoft.com/office/drawing/2014/main" id="{3AFB8955-CAC7-40F7-8910-5E67447B19EA}"/>
              </a:ext>
            </a:extLst>
          </p:cNvPr>
          <p:cNvSpPr/>
          <p:nvPr/>
        </p:nvSpPr>
        <p:spPr bwMode="auto">
          <a:xfrm>
            <a:off x="7286625" y="4791075"/>
            <a:ext cx="142875" cy="214313"/>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1" name="40 Rectángulo">
            <a:extLst>
              <a:ext uri="{FF2B5EF4-FFF2-40B4-BE49-F238E27FC236}">
                <a16:creationId xmlns:a16="http://schemas.microsoft.com/office/drawing/2014/main" id="{00461D23-CAE0-496B-ADD8-110616EEF1AF}"/>
              </a:ext>
            </a:extLst>
          </p:cNvPr>
          <p:cNvSpPr/>
          <p:nvPr/>
        </p:nvSpPr>
        <p:spPr bwMode="auto">
          <a:xfrm>
            <a:off x="7000875" y="4791075"/>
            <a:ext cx="142875" cy="21431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2" name="41 Rectángulo">
            <a:extLst>
              <a:ext uri="{FF2B5EF4-FFF2-40B4-BE49-F238E27FC236}">
                <a16:creationId xmlns:a16="http://schemas.microsoft.com/office/drawing/2014/main" id="{E16CE0D4-6948-4A03-BE39-C847460105CA}"/>
              </a:ext>
            </a:extLst>
          </p:cNvPr>
          <p:cNvSpPr/>
          <p:nvPr/>
        </p:nvSpPr>
        <p:spPr bwMode="auto">
          <a:xfrm>
            <a:off x="6715125" y="4791075"/>
            <a:ext cx="142875" cy="214313"/>
          </a:xfrm>
          <a:prstGeom prst="rect">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3" name="42 Rectángulo">
            <a:extLst>
              <a:ext uri="{FF2B5EF4-FFF2-40B4-BE49-F238E27FC236}">
                <a16:creationId xmlns:a16="http://schemas.microsoft.com/office/drawing/2014/main" id="{B04E4039-04C6-4799-8500-63E53EBAA9C7}"/>
              </a:ext>
            </a:extLst>
          </p:cNvPr>
          <p:cNvSpPr/>
          <p:nvPr/>
        </p:nvSpPr>
        <p:spPr bwMode="auto">
          <a:xfrm>
            <a:off x="7000875" y="4505325"/>
            <a:ext cx="142875" cy="214313"/>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4" name="43 Rectángulo">
            <a:extLst>
              <a:ext uri="{FF2B5EF4-FFF2-40B4-BE49-F238E27FC236}">
                <a16:creationId xmlns:a16="http://schemas.microsoft.com/office/drawing/2014/main" id="{06314ACC-3E91-4601-97C7-CF7DD4B806F7}"/>
              </a:ext>
            </a:extLst>
          </p:cNvPr>
          <p:cNvSpPr/>
          <p:nvPr/>
        </p:nvSpPr>
        <p:spPr bwMode="auto">
          <a:xfrm>
            <a:off x="6715125" y="4505325"/>
            <a:ext cx="142875" cy="21431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5" name="44 Rectángulo">
            <a:extLst>
              <a:ext uri="{FF2B5EF4-FFF2-40B4-BE49-F238E27FC236}">
                <a16:creationId xmlns:a16="http://schemas.microsoft.com/office/drawing/2014/main" id="{6F110503-928B-4B58-B6C9-E3C550EE09E7}"/>
              </a:ext>
            </a:extLst>
          </p:cNvPr>
          <p:cNvSpPr/>
          <p:nvPr/>
        </p:nvSpPr>
        <p:spPr bwMode="auto">
          <a:xfrm>
            <a:off x="6715125" y="4219575"/>
            <a:ext cx="142875" cy="214313"/>
          </a:xfrm>
          <a:prstGeom prst="rect">
            <a:avLst/>
          </a:prstGeom>
          <a:solidFill>
            <a:srgbClr val="6666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6" name="45 Rectángulo">
            <a:extLst>
              <a:ext uri="{FF2B5EF4-FFF2-40B4-BE49-F238E27FC236}">
                <a16:creationId xmlns:a16="http://schemas.microsoft.com/office/drawing/2014/main" id="{F6311365-B8CD-4273-9F0D-E2323040F694}"/>
              </a:ext>
            </a:extLst>
          </p:cNvPr>
          <p:cNvSpPr/>
          <p:nvPr/>
        </p:nvSpPr>
        <p:spPr bwMode="auto">
          <a:xfrm>
            <a:off x="7000875" y="4219575"/>
            <a:ext cx="142875" cy="214313"/>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7" name="46 Rectángulo">
            <a:extLst>
              <a:ext uri="{FF2B5EF4-FFF2-40B4-BE49-F238E27FC236}">
                <a16:creationId xmlns:a16="http://schemas.microsoft.com/office/drawing/2014/main" id="{126F20EE-837B-4C3A-95A2-8B031D1E2256}"/>
              </a:ext>
            </a:extLst>
          </p:cNvPr>
          <p:cNvSpPr/>
          <p:nvPr/>
        </p:nvSpPr>
        <p:spPr bwMode="auto">
          <a:xfrm>
            <a:off x="7000875" y="3933825"/>
            <a:ext cx="142875" cy="214313"/>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8" name="47 Rectángulo">
            <a:extLst>
              <a:ext uri="{FF2B5EF4-FFF2-40B4-BE49-F238E27FC236}">
                <a16:creationId xmlns:a16="http://schemas.microsoft.com/office/drawing/2014/main" id="{F7D811A4-50A0-4449-BA57-F5AA9C77BBCC}"/>
              </a:ext>
            </a:extLst>
          </p:cNvPr>
          <p:cNvSpPr/>
          <p:nvPr/>
        </p:nvSpPr>
        <p:spPr bwMode="auto">
          <a:xfrm>
            <a:off x="6072188" y="4791075"/>
            <a:ext cx="142875" cy="214313"/>
          </a:xfrm>
          <a:prstGeom prst="rect">
            <a:avLst/>
          </a:prstGeom>
          <a:solidFill>
            <a:schemeClr val="accent3">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9" name="48 Rectángulo">
            <a:extLst>
              <a:ext uri="{FF2B5EF4-FFF2-40B4-BE49-F238E27FC236}">
                <a16:creationId xmlns:a16="http://schemas.microsoft.com/office/drawing/2014/main" id="{E1064B5A-7E8F-44B8-8541-FCB5E874D89B}"/>
              </a:ext>
            </a:extLst>
          </p:cNvPr>
          <p:cNvSpPr/>
          <p:nvPr/>
        </p:nvSpPr>
        <p:spPr bwMode="auto">
          <a:xfrm>
            <a:off x="6357938" y="4791075"/>
            <a:ext cx="142875" cy="214313"/>
          </a:xfrm>
          <a:prstGeom prst="rect">
            <a:avLst/>
          </a:prstGeom>
          <a:solidFill>
            <a:srgbClr val="00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50" name="49 Rectángulo">
            <a:extLst>
              <a:ext uri="{FF2B5EF4-FFF2-40B4-BE49-F238E27FC236}">
                <a16:creationId xmlns:a16="http://schemas.microsoft.com/office/drawing/2014/main" id="{DF2A86FF-B3C0-49BC-9A6E-592F6CEA18C6}"/>
              </a:ext>
            </a:extLst>
          </p:cNvPr>
          <p:cNvSpPr/>
          <p:nvPr/>
        </p:nvSpPr>
        <p:spPr bwMode="auto">
          <a:xfrm>
            <a:off x="6072188" y="4219575"/>
            <a:ext cx="142875" cy="214313"/>
          </a:xfrm>
          <a:prstGeom prst="rect">
            <a:avLst/>
          </a:prstGeom>
          <a:solidFill>
            <a:srgbClr val="00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51" name="50 Rectángulo">
            <a:extLst>
              <a:ext uri="{FF2B5EF4-FFF2-40B4-BE49-F238E27FC236}">
                <a16:creationId xmlns:a16="http://schemas.microsoft.com/office/drawing/2014/main" id="{8759E024-019B-4280-8FA8-4852DDEB9692}"/>
              </a:ext>
            </a:extLst>
          </p:cNvPr>
          <p:cNvSpPr/>
          <p:nvPr/>
        </p:nvSpPr>
        <p:spPr bwMode="auto">
          <a:xfrm>
            <a:off x="6072188" y="4505325"/>
            <a:ext cx="142875" cy="21431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52" name="51 Rectángulo">
            <a:extLst>
              <a:ext uri="{FF2B5EF4-FFF2-40B4-BE49-F238E27FC236}">
                <a16:creationId xmlns:a16="http://schemas.microsoft.com/office/drawing/2014/main" id="{9AD3361F-0290-4031-B071-45C52B3E44B6}"/>
              </a:ext>
            </a:extLst>
          </p:cNvPr>
          <p:cNvSpPr/>
          <p:nvPr/>
        </p:nvSpPr>
        <p:spPr bwMode="auto">
          <a:xfrm>
            <a:off x="6357938" y="4505325"/>
            <a:ext cx="142875" cy="214313"/>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53" name="52 Rectángulo">
            <a:extLst>
              <a:ext uri="{FF2B5EF4-FFF2-40B4-BE49-F238E27FC236}">
                <a16:creationId xmlns:a16="http://schemas.microsoft.com/office/drawing/2014/main" id="{45E6B891-29FA-4D04-BCD9-B845F4F27586}"/>
              </a:ext>
            </a:extLst>
          </p:cNvPr>
          <p:cNvSpPr/>
          <p:nvPr/>
        </p:nvSpPr>
        <p:spPr bwMode="auto">
          <a:xfrm>
            <a:off x="6357938" y="3933825"/>
            <a:ext cx="142875" cy="214313"/>
          </a:xfrm>
          <a:prstGeom prst="rect">
            <a:avLst/>
          </a:prstGeom>
          <a:solidFill>
            <a:srgbClr val="99FF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54" name="53 Rectángulo">
            <a:extLst>
              <a:ext uri="{FF2B5EF4-FFF2-40B4-BE49-F238E27FC236}">
                <a16:creationId xmlns:a16="http://schemas.microsoft.com/office/drawing/2014/main" id="{801006B6-6250-4513-8B82-5F8CF0B18399}"/>
              </a:ext>
            </a:extLst>
          </p:cNvPr>
          <p:cNvSpPr/>
          <p:nvPr/>
        </p:nvSpPr>
        <p:spPr bwMode="auto">
          <a:xfrm>
            <a:off x="6357938" y="4219575"/>
            <a:ext cx="142875" cy="214313"/>
          </a:xfrm>
          <a:prstGeom prst="rect">
            <a:avLst/>
          </a:prstGeom>
          <a:solidFill>
            <a:srgbClr val="3333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42032" name="54 Rectángulo">
            <a:extLst>
              <a:ext uri="{FF2B5EF4-FFF2-40B4-BE49-F238E27FC236}">
                <a16:creationId xmlns:a16="http://schemas.microsoft.com/office/drawing/2014/main" id="{70A8D197-A2E6-4AE0-BA36-BC8A92F07687}"/>
              </a:ext>
            </a:extLst>
          </p:cNvPr>
          <p:cNvSpPr>
            <a:spLocks noChangeArrowheads="1"/>
          </p:cNvSpPr>
          <p:nvPr/>
        </p:nvSpPr>
        <p:spPr bwMode="auto">
          <a:xfrm>
            <a:off x="1209675" y="4221163"/>
            <a:ext cx="1943100" cy="936625"/>
          </a:xfrm>
          <a:prstGeom prst="rect">
            <a:avLst/>
          </a:prstGeom>
          <a:solidFill>
            <a:srgbClr val="FF0000"/>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800">
                <a:solidFill>
                  <a:schemeClr val="tx1"/>
                </a:solidFill>
              </a:rPr>
              <a:t>Inspección de Calidad</a:t>
            </a:r>
          </a:p>
        </p:txBody>
      </p:sp>
      <p:sp>
        <p:nvSpPr>
          <p:cNvPr id="56" name="55 Rectángulo">
            <a:extLst>
              <a:ext uri="{FF2B5EF4-FFF2-40B4-BE49-F238E27FC236}">
                <a16:creationId xmlns:a16="http://schemas.microsoft.com/office/drawing/2014/main" id="{C08787EA-EB91-49C0-B035-F3E1ED7AA3F0}"/>
              </a:ext>
            </a:extLst>
          </p:cNvPr>
          <p:cNvSpPr/>
          <p:nvPr/>
        </p:nvSpPr>
        <p:spPr bwMode="auto">
          <a:xfrm>
            <a:off x="3152775" y="4221163"/>
            <a:ext cx="914400" cy="936625"/>
          </a:xfrm>
          <a:prstGeom prst="rect">
            <a:avLst/>
          </a:prstGeom>
          <a:solidFill>
            <a:schemeClr val="accent6"/>
          </a:solidFill>
          <a:ln w="12700" cap="flat" cmpd="sng" algn="ctr">
            <a:solidFill>
              <a:schemeClr val="tx1"/>
            </a:solidFill>
            <a:prstDash val="solid"/>
            <a:round/>
            <a:headEnd type="none" w="sm" len="sm"/>
            <a:tailEnd type="none" w="sm" len="sm"/>
          </a:ln>
          <a:effectLst/>
        </p:spPr>
        <p:txBody>
          <a:bodyPr/>
          <a:lstStyle/>
          <a:p>
            <a:pPr algn="ctr">
              <a:defRPr/>
            </a:pPr>
            <a:r>
              <a:rPr lang="es-MX" sz="1400" dirty="0">
                <a:solidFill>
                  <a:schemeClr val="tx1"/>
                </a:solidFill>
                <a:latin typeface="Arial Rounded MT Bold" charset="0"/>
              </a:rPr>
              <a:t>Recepción de Mercancías</a:t>
            </a:r>
          </a:p>
        </p:txBody>
      </p:sp>
      <p:sp>
        <p:nvSpPr>
          <p:cNvPr id="42034" name="56 CuadroTexto">
            <a:extLst>
              <a:ext uri="{FF2B5EF4-FFF2-40B4-BE49-F238E27FC236}">
                <a16:creationId xmlns:a16="http://schemas.microsoft.com/office/drawing/2014/main" id="{50E9E4DE-9441-4103-B392-DE8973286EC8}"/>
              </a:ext>
            </a:extLst>
          </p:cNvPr>
          <p:cNvSpPr txBox="1">
            <a:spLocks noChangeArrowheads="1"/>
          </p:cNvSpPr>
          <p:nvPr/>
        </p:nvSpPr>
        <p:spPr bwMode="auto">
          <a:xfrm>
            <a:off x="1908175" y="1484313"/>
            <a:ext cx="66754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a:solidFill>
                  <a:schemeClr val="tx1"/>
                </a:solidFill>
              </a:rPr>
              <a:t>Anaqueles de Acomodo</a:t>
            </a:r>
          </a:p>
        </p:txBody>
      </p:sp>
      <p:sp>
        <p:nvSpPr>
          <p:cNvPr id="42035" name="57 CuadroTexto">
            <a:extLst>
              <a:ext uri="{FF2B5EF4-FFF2-40B4-BE49-F238E27FC236}">
                <a16:creationId xmlns:a16="http://schemas.microsoft.com/office/drawing/2014/main" id="{92378709-E8F7-43EB-A891-B0AFD6D78A1F}"/>
              </a:ext>
            </a:extLst>
          </p:cNvPr>
          <p:cNvSpPr txBox="1">
            <a:spLocks noChangeArrowheads="1"/>
          </p:cNvSpPr>
          <p:nvPr/>
        </p:nvSpPr>
        <p:spPr bwMode="auto">
          <a:xfrm>
            <a:off x="1692275" y="5445125"/>
            <a:ext cx="631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2800">
                <a:solidFill>
                  <a:schemeClr val="tx1"/>
                </a:solidFill>
              </a:rPr>
              <a:t>Andenes de entrega de Mercancías</a:t>
            </a:r>
          </a:p>
        </p:txBody>
      </p:sp>
      <p:cxnSp>
        <p:nvCxnSpPr>
          <p:cNvPr id="42036" name="58 Conector recto de flecha">
            <a:extLst>
              <a:ext uri="{FF2B5EF4-FFF2-40B4-BE49-F238E27FC236}">
                <a16:creationId xmlns:a16="http://schemas.microsoft.com/office/drawing/2014/main" id="{E72208FC-10EA-4C27-A4CE-99C9C3B2658F}"/>
              </a:ext>
            </a:extLst>
          </p:cNvPr>
          <p:cNvCxnSpPr>
            <a:cxnSpLocks noChangeShapeType="1"/>
            <a:stCxn id="42037" idx="2"/>
            <a:endCxn id="33" idx="3"/>
          </p:cNvCxnSpPr>
          <p:nvPr/>
        </p:nvCxnSpPr>
        <p:spPr bwMode="auto">
          <a:xfrm rot="5400000">
            <a:off x="7539038" y="5199062"/>
            <a:ext cx="946150" cy="879475"/>
          </a:xfrm>
          <a:prstGeom prst="straightConnector1">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42037" name="59 CuadroTexto">
            <a:extLst>
              <a:ext uri="{FF2B5EF4-FFF2-40B4-BE49-F238E27FC236}">
                <a16:creationId xmlns:a16="http://schemas.microsoft.com/office/drawing/2014/main" id="{A1ACCB37-6AAD-40E9-9A6C-7970ABFF3E59}"/>
              </a:ext>
            </a:extLst>
          </p:cNvPr>
          <p:cNvSpPr txBox="1">
            <a:spLocks noChangeArrowheads="1"/>
          </p:cNvSpPr>
          <p:nvPr/>
        </p:nvSpPr>
        <p:spPr bwMode="auto">
          <a:xfrm>
            <a:off x="7667625" y="4581525"/>
            <a:ext cx="15668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600">
                <a:solidFill>
                  <a:schemeClr val="tx1"/>
                </a:solidFill>
              </a:rPr>
              <a:t>Transporte</a:t>
            </a:r>
          </a:p>
          <a:p>
            <a:pPr algn="ctr"/>
            <a:r>
              <a:rPr lang="es-MX" altLang="es-MX" sz="1600">
                <a:solidFill>
                  <a:schemeClr val="tx1"/>
                </a:solidFill>
              </a:rPr>
              <a:t>del proveedor</a:t>
            </a:r>
          </a:p>
        </p:txBody>
      </p:sp>
      <p:cxnSp>
        <p:nvCxnSpPr>
          <p:cNvPr id="42038" name="61 Conector recto de flecha">
            <a:extLst>
              <a:ext uri="{FF2B5EF4-FFF2-40B4-BE49-F238E27FC236}">
                <a16:creationId xmlns:a16="http://schemas.microsoft.com/office/drawing/2014/main" id="{41C0477B-7633-4B2A-B825-F94F60ACB7CD}"/>
              </a:ext>
            </a:extLst>
          </p:cNvPr>
          <p:cNvCxnSpPr>
            <a:cxnSpLocks noChangeShapeType="1"/>
            <a:stCxn id="56" idx="0"/>
          </p:cNvCxnSpPr>
          <p:nvPr/>
        </p:nvCxnSpPr>
        <p:spPr bwMode="auto">
          <a:xfrm rot="5400000" flipH="1" flipV="1">
            <a:off x="3839369" y="3559969"/>
            <a:ext cx="431800" cy="890588"/>
          </a:xfrm>
          <a:prstGeom prst="straightConnector1">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42039" name="62 CuadroTexto">
            <a:extLst>
              <a:ext uri="{FF2B5EF4-FFF2-40B4-BE49-F238E27FC236}">
                <a16:creationId xmlns:a16="http://schemas.microsoft.com/office/drawing/2014/main" id="{7BFAA158-5042-469A-9B2C-6246AA73CE86}"/>
              </a:ext>
            </a:extLst>
          </p:cNvPr>
          <p:cNvSpPr txBox="1">
            <a:spLocks noChangeArrowheads="1"/>
          </p:cNvSpPr>
          <p:nvPr/>
        </p:nvSpPr>
        <p:spPr bwMode="auto">
          <a:xfrm>
            <a:off x="4284663" y="3141663"/>
            <a:ext cx="47736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rPr>
              <a:t>Verifica que las mercancías entregadas por el</a:t>
            </a:r>
          </a:p>
          <a:p>
            <a:pPr algn="ctr"/>
            <a:r>
              <a:rPr lang="es-MX" altLang="es-MX" sz="1400">
                <a:solidFill>
                  <a:schemeClr val="tx1"/>
                </a:solidFill>
              </a:rPr>
              <a:t>proveedor en su factura ó nota de entrega (remisión)</a:t>
            </a:r>
          </a:p>
          <a:p>
            <a:pPr algn="ctr"/>
            <a:r>
              <a:rPr lang="es-MX" altLang="es-MX" sz="1400">
                <a:solidFill>
                  <a:schemeClr val="tx1"/>
                </a:solidFill>
              </a:rPr>
              <a:t>correspondan a lo solicitado en la orden de compra</a:t>
            </a:r>
          </a:p>
        </p:txBody>
      </p:sp>
      <p:sp>
        <p:nvSpPr>
          <p:cNvPr id="42040" name="63 CuadroTexto">
            <a:extLst>
              <a:ext uri="{FF2B5EF4-FFF2-40B4-BE49-F238E27FC236}">
                <a16:creationId xmlns:a16="http://schemas.microsoft.com/office/drawing/2014/main" id="{E3FA1235-B64F-4898-AD07-38C1D67FB490}"/>
              </a:ext>
            </a:extLst>
          </p:cNvPr>
          <p:cNvSpPr txBox="1">
            <a:spLocks noChangeArrowheads="1"/>
          </p:cNvSpPr>
          <p:nvPr/>
        </p:nvSpPr>
        <p:spPr bwMode="auto">
          <a:xfrm>
            <a:off x="0" y="3141663"/>
            <a:ext cx="388143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rPr>
              <a:t>Si la mercancía no pasa por Inspección de</a:t>
            </a:r>
          </a:p>
          <a:p>
            <a:r>
              <a:rPr lang="es-MX" altLang="es-MX" sz="1400">
                <a:solidFill>
                  <a:schemeClr val="tx1"/>
                </a:solidFill>
              </a:rPr>
              <a:t>calidad entonces se entrega al usuario ó</a:t>
            </a:r>
          </a:p>
          <a:p>
            <a:r>
              <a:rPr lang="es-MX" altLang="es-MX" sz="1400">
                <a:solidFill>
                  <a:schemeClr val="tx1"/>
                </a:solidFill>
              </a:rPr>
              <a:t>se acomoda en el almacén y Recepción de</a:t>
            </a:r>
          </a:p>
          <a:p>
            <a:r>
              <a:rPr lang="es-MX" altLang="es-MX" sz="1400">
                <a:solidFill>
                  <a:schemeClr val="tx1"/>
                </a:solidFill>
              </a:rPr>
              <a:t>Mercancías elabora la nota de entrada</a:t>
            </a:r>
          </a:p>
        </p:txBody>
      </p:sp>
      <p:cxnSp>
        <p:nvCxnSpPr>
          <p:cNvPr id="42041" name="66 Forma">
            <a:extLst>
              <a:ext uri="{FF2B5EF4-FFF2-40B4-BE49-F238E27FC236}">
                <a16:creationId xmlns:a16="http://schemas.microsoft.com/office/drawing/2014/main" id="{4314B517-4736-4534-B18D-D3931B989D8A}"/>
              </a:ext>
            </a:extLst>
          </p:cNvPr>
          <p:cNvCxnSpPr>
            <a:cxnSpLocks noChangeShapeType="1"/>
            <a:endCxn id="42040" idx="0"/>
          </p:cNvCxnSpPr>
          <p:nvPr/>
        </p:nvCxnSpPr>
        <p:spPr bwMode="auto">
          <a:xfrm rot="10800000">
            <a:off x="1939925" y="3141663"/>
            <a:ext cx="2344738" cy="503237"/>
          </a:xfrm>
          <a:prstGeom prst="curvedConnector4">
            <a:avLst>
              <a:gd name="adj1" fmla="val 8602"/>
              <a:gd name="adj2" fmla="val 180551"/>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2042" name="71 Forma">
            <a:extLst>
              <a:ext uri="{FF2B5EF4-FFF2-40B4-BE49-F238E27FC236}">
                <a16:creationId xmlns:a16="http://schemas.microsoft.com/office/drawing/2014/main" id="{C6A32113-4916-431D-836E-265008624853}"/>
              </a:ext>
            </a:extLst>
          </p:cNvPr>
          <p:cNvCxnSpPr>
            <a:cxnSpLocks noChangeShapeType="1"/>
          </p:cNvCxnSpPr>
          <p:nvPr/>
        </p:nvCxnSpPr>
        <p:spPr bwMode="auto">
          <a:xfrm flipV="1">
            <a:off x="323850" y="2492375"/>
            <a:ext cx="2519363" cy="720725"/>
          </a:xfrm>
          <a:prstGeom prst="curvedConnector3">
            <a:avLst>
              <a:gd name="adj1" fmla="val 7222"/>
            </a:avLst>
          </a:prstGeom>
          <a:noFill/>
          <a:ln w="381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grpSp>
        <p:nvGrpSpPr>
          <p:cNvPr id="67" name="Group 66">
            <a:extLst>
              <a:ext uri="{FF2B5EF4-FFF2-40B4-BE49-F238E27FC236}">
                <a16:creationId xmlns:a16="http://schemas.microsoft.com/office/drawing/2014/main" id="{BF167595-D070-4AD4-A213-9F70597BF0C5}"/>
              </a:ext>
            </a:extLst>
          </p:cNvPr>
          <p:cNvGrpSpPr/>
          <p:nvPr/>
        </p:nvGrpSpPr>
        <p:grpSpPr>
          <a:xfrm>
            <a:off x="0" y="-15304"/>
            <a:ext cx="9144000" cy="6900688"/>
            <a:chOff x="0" y="-15304"/>
            <a:chExt cx="9144000" cy="6900688"/>
          </a:xfrm>
        </p:grpSpPr>
        <p:pic>
          <p:nvPicPr>
            <p:cNvPr id="68" name="Picture 67">
              <a:extLst>
                <a:ext uri="{FF2B5EF4-FFF2-40B4-BE49-F238E27FC236}">
                  <a16:creationId xmlns:a16="http://schemas.microsoft.com/office/drawing/2014/main" id="{18369198-D362-466F-8F3E-7BD0C0F006B0}"/>
                </a:ext>
              </a:extLst>
            </p:cNvPr>
            <p:cNvPicPr>
              <a:picLocks noChangeAspect="1"/>
            </p:cNvPicPr>
            <p:nvPr/>
          </p:nvPicPr>
          <p:blipFill>
            <a:blip r:embed="rId2"/>
            <a:stretch>
              <a:fillRect/>
            </a:stretch>
          </p:blipFill>
          <p:spPr>
            <a:xfrm>
              <a:off x="0" y="-15304"/>
              <a:ext cx="9144000" cy="1028700"/>
            </a:xfrm>
            <a:prstGeom prst="rect">
              <a:avLst/>
            </a:prstGeom>
          </p:spPr>
        </p:pic>
        <p:pic>
          <p:nvPicPr>
            <p:cNvPr id="69" name="Picture 68">
              <a:extLst>
                <a:ext uri="{FF2B5EF4-FFF2-40B4-BE49-F238E27FC236}">
                  <a16:creationId xmlns:a16="http://schemas.microsoft.com/office/drawing/2014/main" id="{92E48D2D-FE97-451B-B517-669DF0FD15D6}"/>
                </a:ext>
              </a:extLst>
            </p:cNvPr>
            <p:cNvPicPr>
              <a:picLocks noChangeAspect="1"/>
            </p:cNvPicPr>
            <p:nvPr/>
          </p:nvPicPr>
          <p:blipFill>
            <a:blip r:embed="rId3"/>
            <a:stretch>
              <a:fillRect/>
            </a:stretch>
          </p:blipFill>
          <p:spPr>
            <a:xfrm>
              <a:off x="0" y="6641479"/>
              <a:ext cx="9144000" cy="243905"/>
            </a:xfrm>
            <a:prstGeom prst="rect">
              <a:avLst/>
            </a:prstGeom>
          </p:spPr>
        </p:pic>
        <p:pic>
          <p:nvPicPr>
            <p:cNvPr id="70" name="Imagen 10" descr="potroUAEM.png">
              <a:extLst>
                <a:ext uri="{FF2B5EF4-FFF2-40B4-BE49-F238E27FC236}">
                  <a16:creationId xmlns:a16="http://schemas.microsoft.com/office/drawing/2014/main" id="{D538F2FD-10D8-49B5-A08E-708E6F8427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71" name="1 Título">
            <a:extLst>
              <a:ext uri="{FF2B5EF4-FFF2-40B4-BE49-F238E27FC236}">
                <a16:creationId xmlns:a16="http://schemas.microsoft.com/office/drawing/2014/main" id="{1E0AF1A2-38B7-4F45-9D12-1789198AE786}"/>
              </a:ext>
            </a:extLst>
          </p:cNvPr>
          <p:cNvSpPr>
            <a:spLocks noGrp="1"/>
          </p:cNvSpPr>
          <p:nvPr>
            <p:ph type="title"/>
          </p:nvPr>
        </p:nvSpPr>
        <p:spPr>
          <a:xfrm>
            <a:off x="170436" y="149276"/>
            <a:ext cx="8866059" cy="714375"/>
          </a:xfrm>
        </p:spPr>
        <p:txBody>
          <a:bodyPr>
            <a:normAutofit/>
          </a:bodyPr>
          <a:lstStyle/>
          <a:p>
            <a:pPr eaLnBrk="1" hangingPunct="1"/>
            <a:r>
              <a:rPr lang="es-MX" altLang="es-MX" sz="4000" dirty="0">
                <a:solidFill>
                  <a:schemeClr val="bg1"/>
                </a:solidFill>
              </a:rPr>
              <a:t>4.4. Recepción de las Mercancías</a:t>
            </a:r>
          </a:p>
        </p:txBody>
      </p:sp>
    </p:spTree>
    <p:extLst>
      <p:ext uri="{BB962C8B-B14F-4D97-AF65-F5344CB8AC3E}">
        <p14:creationId xmlns:p14="http://schemas.microsoft.com/office/powerpoint/2010/main" val="10614246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3 Rectángulo">
            <a:extLst>
              <a:ext uri="{FF2B5EF4-FFF2-40B4-BE49-F238E27FC236}">
                <a16:creationId xmlns:a16="http://schemas.microsoft.com/office/drawing/2014/main" id="{E5392AEF-318C-4D35-9712-1B30F233D6DE}"/>
              </a:ext>
            </a:extLst>
          </p:cNvPr>
          <p:cNvSpPr>
            <a:spLocks noChangeArrowheads="1"/>
          </p:cNvSpPr>
          <p:nvPr/>
        </p:nvSpPr>
        <p:spPr bwMode="auto">
          <a:xfrm>
            <a:off x="71438" y="1214438"/>
            <a:ext cx="142875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400">
                <a:solidFill>
                  <a:schemeClr val="bg1">
                    <a:lumMod val="95000"/>
                  </a:schemeClr>
                </a:solidFill>
              </a:rPr>
              <a:t>Recepción de Requisiciones</a:t>
            </a:r>
          </a:p>
        </p:txBody>
      </p:sp>
      <p:sp>
        <p:nvSpPr>
          <p:cNvPr id="49156" name="4 Rectángulo">
            <a:extLst>
              <a:ext uri="{FF2B5EF4-FFF2-40B4-BE49-F238E27FC236}">
                <a16:creationId xmlns:a16="http://schemas.microsoft.com/office/drawing/2014/main" id="{EC467480-C19C-48BE-8DBD-064BD7615EB3}"/>
              </a:ext>
            </a:extLst>
          </p:cNvPr>
          <p:cNvSpPr>
            <a:spLocks noChangeArrowheads="1"/>
          </p:cNvSpPr>
          <p:nvPr/>
        </p:nvSpPr>
        <p:spPr bwMode="auto">
          <a:xfrm>
            <a:off x="2000250"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Localización de Proveedores</a:t>
            </a:r>
          </a:p>
        </p:txBody>
      </p:sp>
      <p:sp>
        <p:nvSpPr>
          <p:cNvPr id="49157" name="5 Rectángulo">
            <a:extLst>
              <a:ext uri="{FF2B5EF4-FFF2-40B4-BE49-F238E27FC236}">
                <a16:creationId xmlns:a16="http://schemas.microsoft.com/office/drawing/2014/main" id="{D12341A1-8981-4A9E-963E-77655D0A18E5}"/>
              </a:ext>
            </a:extLst>
          </p:cNvPr>
          <p:cNvSpPr>
            <a:spLocks noChangeArrowheads="1"/>
          </p:cNvSpPr>
          <p:nvPr/>
        </p:nvSpPr>
        <p:spPr bwMode="auto">
          <a:xfrm>
            <a:off x="4643438" y="1214438"/>
            <a:ext cx="1857375"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Solicitud de cotizaciones</a:t>
            </a:r>
          </a:p>
        </p:txBody>
      </p:sp>
      <p:sp>
        <p:nvSpPr>
          <p:cNvPr id="49158" name="6 Rectángulo">
            <a:extLst>
              <a:ext uri="{FF2B5EF4-FFF2-40B4-BE49-F238E27FC236}">
                <a16:creationId xmlns:a16="http://schemas.microsoft.com/office/drawing/2014/main" id="{38EFB3AC-DA22-43D1-B8E0-67C7AC97B90E}"/>
              </a:ext>
            </a:extLst>
          </p:cNvPr>
          <p:cNvSpPr>
            <a:spLocks noChangeArrowheads="1"/>
          </p:cNvSpPr>
          <p:nvPr/>
        </p:nvSpPr>
        <p:spPr bwMode="auto">
          <a:xfrm>
            <a:off x="7000875" y="1214438"/>
            <a:ext cx="2071688"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Recepción de cotizaciones</a:t>
            </a:r>
          </a:p>
        </p:txBody>
      </p:sp>
      <p:sp>
        <p:nvSpPr>
          <p:cNvPr id="49159" name="7 Rectángulo">
            <a:extLst>
              <a:ext uri="{FF2B5EF4-FFF2-40B4-BE49-F238E27FC236}">
                <a16:creationId xmlns:a16="http://schemas.microsoft.com/office/drawing/2014/main" id="{4C6F3494-C13B-4392-9CAD-BC2A763C8A06}"/>
              </a:ext>
            </a:extLst>
          </p:cNvPr>
          <p:cNvSpPr>
            <a:spLocks noChangeArrowheads="1"/>
          </p:cNvSpPr>
          <p:nvPr/>
        </p:nvSpPr>
        <p:spPr bwMode="auto">
          <a:xfrm>
            <a:off x="6858000" y="214312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cuadro comparativo</a:t>
            </a:r>
          </a:p>
        </p:txBody>
      </p:sp>
      <p:sp>
        <p:nvSpPr>
          <p:cNvPr id="49160" name="8 Rectángulo">
            <a:extLst>
              <a:ext uri="{FF2B5EF4-FFF2-40B4-BE49-F238E27FC236}">
                <a16:creationId xmlns:a16="http://schemas.microsoft.com/office/drawing/2014/main" id="{9AB93A62-00FF-446E-AEF9-D2766C44CF9D}"/>
              </a:ext>
            </a:extLst>
          </p:cNvPr>
          <p:cNvSpPr>
            <a:spLocks noChangeArrowheads="1"/>
          </p:cNvSpPr>
          <p:nvPr/>
        </p:nvSpPr>
        <p:spPr bwMode="auto">
          <a:xfrm>
            <a:off x="6929438" y="3143250"/>
            <a:ext cx="2071687"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Negociación de las condiciones</a:t>
            </a:r>
          </a:p>
        </p:txBody>
      </p:sp>
      <p:sp>
        <p:nvSpPr>
          <p:cNvPr id="49161" name="9 Rectángulo">
            <a:extLst>
              <a:ext uri="{FF2B5EF4-FFF2-40B4-BE49-F238E27FC236}">
                <a16:creationId xmlns:a16="http://schemas.microsoft.com/office/drawing/2014/main" id="{84DEC148-37E5-472C-AF7F-8A5F1FCBFED6}"/>
              </a:ext>
            </a:extLst>
          </p:cNvPr>
          <p:cNvSpPr>
            <a:spLocks noChangeArrowheads="1"/>
          </p:cNvSpPr>
          <p:nvPr/>
        </p:nvSpPr>
        <p:spPr bwMode="auto">
          <a:xfrm>
            <a:off x="6858000" y="4143375"/>
            <a:ext cx="2214563"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la orden de compra</a:t>
            </a:r>
          </a:p>
        </p:txBody>
      </p:sp>
      <p:sp>
        <p:nvSpPr>
          <p:cNvPr id="49162" name="10 Rectángulo">
            <a:extLst>
              <a:ext uri="{FF2B5EF4-FFF2-40B4-BE49-F238E27FC236}">
                <a16:creationId xmlns:a16="http://schemas.microsoft.com/office/drawing/2014/main" id="{A68A41C7-B131-46B8-AA2D-3CA744FCDA3A}"/>
              </a:ext>
            </a:extLst>
          </p:cNvPr>
          <p:cNvSpPr>
            <a:spLocks noChangeArrowheads="1"/>
          </p:cNvSpPr>
          <p:nvPr/>
        </p:nvSpPr>
        <p:spPr bwMode="auto">
          <a:xfrm>
            <a:off x="6643688" y="5357813"/>
            <a:ext cx="2428875" cy="642937"/>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Envío de la orden de compra al proveedor</a:t>
            </a:r>
          </a:p>
        </p:txBody>
      </p:sp>
      <p:sp>
        <p:nvSpPr>
          <p:cNvPr id="49163" name="11 Rectángulo">
            <a:extLst>
              <a:ext uri="{FF2B5EF4-FFF2-40B4-BE49-F238E27FC236}">
                <a16:creationId xmlns:a16="http://schemas.microsoft.com/office/drawing/2014/main" id="{65474B06-21A6-4B5E-9251-736039E575CC}"/>
              </a:ext>
            </a:extLst>
          </p:cNvPr>
          <p:cNvSpPr>
            <a:spLocks noChangeArrowheads="1"/>
          </p:cNvSpPr>
          <p:nvPr/>
        </p:nvSpPr>
        <p:spPr bwMode="auto">
          <a:xfrm>
            <a:off x="4071938" y="5429250"/>
            <a:ext cx="2071687"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Seguimiento de la orden de compra</a:t>
            </a:r>
          </a:p>
        </p:txBody>
      </p:sp>
      <p:sp>
        <p:nvSpPr>
          <p:cNvPr id="49164" name="12 Rectángulo">
            <a:extLst>
              <a:ext uri="{FF2B5EF4-FFF2-40B4-BE49-F238E27FC236}">
                <a16:creationId xmlns:a16="http://schemas.microsoft.com/office/drawing/2014/main" id="{F9C2F090-3278-427C-8445-4DD184C87C23}"/>
              </a:ext>
            </a:extLst>
          </p:cNvPr>
          <p:cNvSpPr>
            <a:spLocks noChangeArrowheads="1"/>
          </p:cNvSpPr>
          <p:nvPr/>
        </p:nvSpPr>
        <p:spPr bwMode="auto">
          <a:xfrm>
            <a:off x="1571625" y="5429250"/>
            <a:ext cx="200025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Recepción de las mercancías</a:t>
            </a:r>
          </a:p>
        </p:txBody>
      </p:sp>
      <p:sp>
        <p:nvSpPr>
          <p:cNvPr id="49165" name="14 Rectángulo">
            <a:extLst>
              <a:ext uri="{FF2B5EF4-FFF2-40B4-BE49-F238E27FC236}">
                <a16:creationId xmlns:a16="http://schemas.microsoft.com/office/drawing/2014/main" id="{5434924A-84AB-4159-9F7C-1C2566F1330C}"/>
              </a:ext>
            </a:extLst>
          </p:cNvPr>
          <p:cNvSpPr>
            <a:spLocks noChangeArrowheads="1"/>
          </p:cNvSpPr>
          <p:nvPr/>
        </p:nvSpPr>
        <p:spPr bwMode="auto">
          <a:xfrm>
            <a:off x="71438" y="4500563"/>
            <a:ext cx="2286000" cy="571500"/>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Comprobación de la mercancía vs la O.C.</a:t>
            </a:r>
          </a:p>
        </p:txBody>
      </p:sp>
      <p:sp>
        <p:nvSpPr>
          <p:cNvPr id="49166" name="15 Rectángulo">
            <a:extLst>
              <a:ext uri="{FF2B5EF4-FFF2-40B4-BE49-F238E27FC236}">
                <a16:creationId xmlns:a16="http://schemas.microsoft.com/office/drawing/2014/main" id="{DCA115CF-FA11-4ACF-ABA2-8BBE54098802}"/>
              </a:ext>
            </a:extLst>
          </p:cNvPr>
          <p:cNvSpPr>
            <a:spLocks noChangeArrowheads="1"/>
          </p:cNvSpPr>
          <p:nvPr/>
        </p:nvSpPr>
        <p:spPr bwMode="auto">
          <a:xfrm>
            <a:off x="285750" y="2714625"/>
            <a:ext cx="1857375" cy="1071563"/>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Elaboración de los documentos comprobatorios del surtimiento</a:t>
            </a:r>
          </a:p>
        </p:txBody>
      </p:sp>
      <p:cxnSp>
        <p:nvCxnSpPr>
          <p:cNvPr id="45071" name="17 Conector recto de flecha">
            <a:extLst>
              <a:ext uri="{FF2B5EF4-FFF2-40B4-BE49-F238E27FC236}">
                <a16:creationId xmlns:a16="http://schemas.microsoft.com/office/drawing/2014/main" id="{0C6C31D8-349D-466C-99F4-DDE7560219FD}"/>
              </a:ext>
            </a:extLst>
          </p:cNvPr>
          <p:cNvCxnSpPr>
            <a:cxnSpLocks noChangeShapeType="1"/>
            <a:stCxn id="49155" idx="3"/>
            <a:endCxn id="49156" idx="1"/>
          </p:cNvCxnSpPr>
          <p:nvPr/>
        </p:nvCxnSpPr>
        <p:spPr bwMode="auto">
          <a:xfrm>
            <a:off x="1500188"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72" name="19 Conector recto de flecha">
            <a:extLst>
              <a:ext uri="{FF2B5EF4-FFF2-40B4-BE49-F238E27FC236}">
                <a16:creationId xmlns:a16="http://schemas.microsoft.com/office/drawing/2014/main" id="{25184A9B-2135-4896-91B7-C0847D11B6B6}"/>
              </a:ext>
            </a:extLst>
          </p:cNvPr>
          <p:cNvCxnSpPr>
            <a:cxnSpLocks noChangeShapeType="1"/>
            <a:stCxn id="49156" idx="3"/>
            <a:endCxn id="49157" idx="1"/>
          </p:cNvCxnSpPr>
          <p:nvPr/>
        </p:nvCxnSpPr>
        <p:spPr bwMode="auto">
          <a:xfrm>
            <a:off x="4071938" y="1500188"/>
            <a:ext cx="571500"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73" name="21 Conector recto de flecha">
            <a:extLst>
              <a:ext uri="{FF2B5EF4-FFF2-40B4-BE49-F238E27FC236}">
                <a16:creationId xmlns:a16="http://schemas.microsoft.com/office/drawing/2014/main" id="{8B5D2907-FE86-44E6-99C6-624FF092C2F7}"/>
              </a:ext>
            </a:extLst>
          </p:cNvPr>
          <p:cNvCxnSpPr>
            <a:cxnSpLocks noChangeShapeType="1"/>
            <a:stCxn id="49157" idx="3"/>
            <a:endCxn id="49158" idx="1"/>
          </p:cNvCxnSpPr>
          <p:nvPr/>
        </p:nvCxnSpPr>
        <p:spPr bwMode="auto">
          <a:xfrm>
            <a:off x="6500813" y="1500188"/>
            <a:ext cx="500062"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74" name="24 Conector recto de flecha">
            <a:extLst>
              <a:ext uri="{FF2B5EF4-FFF2-40B4-BE49-F238E27FC236}">
                <a16:creationId xmlns:a16="http://schemas.microsoft.com/office/drawing/2014/main" id="{A057761C-39A9-4DA0-A77D-DF6C84716EEA}"/>
              </a:ext>
            </a:extLst>
          </p:cNvPr>
          <p:cNvCxnSpPr>
            <a:cxnSpLocks noChangeShapeType="1"/>
            <a:stCxn id="49158" idx="2"/>
            <a:endCxn id="49159" idx="0"/>
          </p:cNvCxnSpPr>
          <p:nvPr/>
        </p:nvCxnSpPr>
        <p:spPr bwMode="auto">
          <a:xfrm rot="5400000">
            <a:off x="7823200" y="1928813"/>
            <a:ext cx="357187" cy="7143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75" name="29 Conector recto de flecha">
            <a:extLst>
              <a:ext uri="{FF2B5EF4-FFF2-40B4-BE49-F238E27FC236}">
                <a16:creationId xmlns:a16="http://schemas.microsoft.com/office/drawing/2014/main" id="{F8BA1018-6EE6-4F03-8D1E-C68625BD3149}"/>
              </a:ext>
            </a:extLst>
          </p:cNvPr>
          <p:cNvCxnSpPr>
            <a:cxnSpLocks noChangeShapeType="1"/>
            <a:stCxn id="49159" idx="2"/>
            <a:endCxn id="49160" idx="0"/>
          </p:cNvCxnSpPr>
          <p:nvPr/>
        </p:nvCxnSpPr>
        <p:spPr bwMode="auto">
          <a:xfrm rot="5400000">
            <a:off x="7750969" y="2928144"/>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76" name="33 Conector recto de flecha">
            <a:extLst>
              <a:ext uri="{FF2B5EF4-FFF2-40B4-BE49-F238E27FC236}">
                <a16:creationId xmlns:a16="http://schemas.microsoft.com/office/drawing/2014/main" id="{B35C1884-2986-4AEB-AF84-03FE20DD6DB5}"/>
              </a:ext>
            </a:extLst>
          </p:cNvPr>
          <p:cNvCxnSpPr>
            <a:cxnSpLocks noChangeShapeType="1"/>
            <a:stCxn id="49160" idx="2"/>
            <a:endCxn id="49161" idx="0"/>
          </p:cNvCxnSpPr>
          <p:nvPr/>
        </p:nvCxnSpPr>
        <p:spPr bwMode="auto">
          <a:xfrm rot="5400000">
            <a:off x="7750969" y="3929857"/>
            <a:ext cx="428625" cy="1587"/>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77" name="36 Conector recto de flecha">
            <a:extLst>
              <a:ext uri="{FF2B5EF4-FFF2-40B4-BE49-F238E27FC236}">
                <a16:creationId xmlns:a16="http://schemas.microsoft.com/office/drawing/2014/main" id="{7883849E-7FEB-42E2-9A19-FE0CC41C214B}"/>
              </a:ext>
            </a:extLst>
          </p:cNvPr>
          <p:cNvCxnSpPr>
            <a:cxnSpLocks noChangeShapeType="1"/>
            <a:stCxn id="49161" idx="2"/>
            <a:endCxn id="49162" idx="0"/>
          </p:cNvCxnSpPr>
          <p:nvPr/>
        </p:nvCxnSpPr>
        <p:spPr bwMode="auto">
          <a:xfrm rot="5400000">
            <a:off x="7590631" y="4982369"/>
            <a:ext cx="642938" cy="107950"/>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78" name="39 Conector recto de flecha">
            <a:extLst>
              <a:ext uri="{FF2B5EF4-FFF2-40B4-BE49-F238E27FC236}">
                <a16:creationId xmlns:a16="http://schemas.microsoft.com/office/drawing/2014/main" id="{83A642A8-67B5-4D26-86A6-0DE7417E2988}"/>
              </a:ext>
            </a:extLst>
          </p:cNvPr>
          <p:cNvCxnSpPr>
            <a:cxnSpLocks noChangeShapeType="1"/>
            <a:stCxn id="49162" idx="1"/>
            <a:endCxn id="49163" idx="3"/>
          </p:cNvCxnSpPr>
          <p:nvPr/>
        </p:nvCxnSpPr>
        <p:spPr bwMode="auto">
          <a:xfrm rot="10800000" flipV="1">
            <a:off x="6143625" y="5680075"/>
            <a:ext cx="500063" cy="34925"/>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79" name="44 Conector recto de flecha">
            <a:extLst>
              <a:ext uri="{FF2B5EF4-FFF2-40B4-BE49-F238E27FC236}">
                <a16:creationId xmlns:a16="http://schemas.microsoft.com/office/drawing/2014/main" id="{E98D99CC-8A2E-4A03-991F-BEFD5BBB7E0D}"/>
              </a:ext>
            </a:extLst>
          </p:cNvPr>
          <p:cNvCxnSpPr>
            <a:cxnSpLocks noChangeShapeType="1"/>
            <a:stCxn id="49163" idx="1"/>
            <a:endCxn id="49164" idx="3"/>
          </p:cNvCxnSpPr>
          <p:nvPr/>
        </p:nvCxnSpPr>
        <p:spPr bwMode="auto">
          <a:xfrm rot="10800000">
            <a:off x="3571875" y="5715000"/>
            <a:ext cx="500063"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80" name="46 Forma">
            <a:extLst>
              <a:ext uri="{FF2B5EF4-FFF2-40B4-BE49-F238E27FC236}">
                <a16:creationId xmlns:a16="http://schemas.microsoft.com/office/drawing/2014/main" id="{B140FCDE-E6E3-4485-A327-1EDB0513E476}"/>
              </a:ext>
            </a:extLst>
          </p:cNvPr>
          <p:cNvCxnSpPr>
            <a:cxnSpLocks noChangeShapeType="1"/>
            <a:stCxn id="49164" idx="1"/>
          </p:cNvCxnSpPr>
          <p:nvPr/>
        </p:nvCxnSpPr>
        <p:spPr bwMode="auto">
          <a:xfrm rot="10800000">
            <a:off x="1214438" y="5072063"/>
            <a:ext cx="357187" cy="642937"/>
          </a:xfrm>
          <a:prstGeom prst="bentConnector2">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45081" name="51 Rectángulo">
            <a:extLst>
              <a:ext uri="{FF2B5EF4-FFF2-40B4-BE49-F238E27FC236}">
                <a16:creationId xmlns:a16="http://schemas.microsoft.com/office/drawing/2014/main" id="{8549CAF2-ADC8-4CAD-87E7-5A8AB2CB0D0C}"/>
              </a:ext>
            </a:extLst>
          </p:cNvPr>
          <p:cNvSpPr>
            <a:spLocks noChangeArrowheads="1"/>
          </p:cNvSpPr>
          <p:nvPr/>
        </p:nvSpPr>
        <p:spPr bwMode="auto">
          <a:xfrm>
            <a:off x="3000375" y="2071688"/>
            <a:ext cx="1500188" cy="1285875"/>
          </a:xfrm>
          <a:prstGeom prst="rect">
            <a:avLst/>
          </a:prstGeom>
          <a:solidFill>
            <a:srgbClr val="FFFF00"/>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600">
                <a:solidFill>
                  <a:schemeClr val="tx1"/>
                </a:solidFill>
              </a:rPr>
              <a:t>Acomodo de mercancías y establecer un control de inventarios</a:t>
            </a:r>
          </a:p>
        </p:txBody>
      </p:sp>
      <p:sp>
        <p:nvSpPr>
          <p:cNvPr id="49178" name="52 Rectángulo">
            <a:extLst>
              <a:ext uri="{FF2B5EF4-FFF2-40B4-BE49-F238E27FC236}">
                <a16:creationId xmlns:a16="http://schemas.microsoft.com/office/drawing/2014/main" id="{425A57A0-67D3-4740-8BDF-C500154066ED}"/>
              </a:ext>
            </a:extLst>
          </p:cNvPr>
          <p:cNvSpPr>
            <a:spLocks noChangeArrowheads="1"/>
          </p:cNvSpPr>
          <p:nvPr/>
        </p:nvSpPr>
        <p:spPr bwMode="auto">
          <a:xfrm>
            <a:off x="3000375" y="3500438"/>
            <a:ext cx="1785938" cy="928687"/>
          </a:xfrm>
          <a:prstGeom prst="rect">
            <a:avLst/>
          </a:prstGeom>
          <a:solidFill>
            <a:schemeClr val="accent1"/>
          </a:solidFill>
          <a:ln w="12700" algn="ctr">
            <a:solidFill>
              <a:schemeClr val="tx1"/>
            </a:solidFill>
            <a:round/>
            <a:headEnd type="none" w="sm" len="sm"/>
            <a:tailEnd type="none" w="sm" len="sm"/>
          </a:ln>
        </p:spPr>
        <p:txBody>
          <a:bodyPr/>
          <a:lstStyle/>
          <a:p>
            <a:pPr algn="ctr">
              <a:defRPr/>
            </a:pPr>
            <a:r>
              <a:rPr lang="es-MX" sz="1600">
                <a:solidFill>
                  <a:schemeClr val="bg1">
                    <a:lumMod val="95000"/>
                  </a:schemeClr>
                </a:solidFill>
              </a:rPr>
              <a:t>Contabilización y pago al proveedor</a:t>
            </a:r>
          </a:p>
        </p:txBody>
      </p:sp>
      <p:cxnSp>
        <p:nvCxnSpPr>
          <p:cNvPr id="45083" name="54 Forma">
            <a:extLst>
              <a:ext uri="{FF2B5EF4-FFF2-40B4-BE49-F238E27FC236}">
                <a16:creationId xmlns:a16="http://schemas.microsoft.com/office/drawing/2014/main" id="{88579FA3-EBE8-401F-B1D0-A6F14C47B88E}"/>
              </a:ext>
            </a:extLst>
          </p:cNvPr>
          <p:cNvCxnSpPr>
            <a:cxnSpLocks noChangeShapeType="1"/>
            <a:stCxn id="49166" idx="3"/>
            <a:endCxn id="45081" idx="1"/>
          </p:cNvCxnSpPr>
          <p:nvPr/>
        </p:nvCxnSpPr>
        <p:spPr bwMode="auto">
          <a:xfrm flipV="1">
            <a:off x="2143125" y="2714625"/>
            <a:ext cx="857250" cy="534988"/>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84" name="69 Conector recto de flecha">
            <a:extLst>
              <a:ext uri="{FF2B5EF4-FFF2-40B4-BE49-F238E27FC236}">
                <a16:creationId xmlns:a16="http://schemas.microsoft.com/office/drawing/2014/main" id="{90B2913E-9D8A-4493-ABA9-BEC57E1C0505}"/>
              </a:ext>
            </a:extLst>
          </p:cNvPr>
          <p:cNvCxnSpPr>
            <a:cxnSpLocks noChangeShapeType="1"/>
            <a:stCxn id="49165" idx="0"/>
            <a:endCxn id="49166" idx="2"/>
          </p:cNvCxnSpPr>
          <p:nvPr/>
        </p:nvCxnSpPr>
        <p:spPr bwMode="auto">
          <a:xfrm rot="5400000" flipH="1" flipV="1">
            <a:off x="856456" y="4144169"/>
            <a:ext cx="714375"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085" name="71 Conector angular">
            <a:extLst>
              <a:ext uri="{FF2B5EF4-FFF2-40B4-BE49-F238E27FC236}">
                <a16:creationId xmlns:a16="http://schemas.microsoft.com/office/drawing/2014/main" id="{7E6C720A-AF29-41E2-9718-432D45369739}"/>
              </a:ext>
            </a:extLst>
          </p:cNvPr>
          <p:cNvCxnSpPr>
            <a:cxnSpLocks noChangeShapeType="1"/>
            <a:stCxn id="49166" idx="3"/>
            <a:endCxn id="49178" idx="1"/>
          </p:cNvCxnSpPr>
          <p:nvPr/>
        </p:nvCxnSpPr>
        <p:spPr bwMode="auto">
          <a:xfrm>
            <a:off x="2143125" y="3249613"/>
            <a:ext cx="857250" cy="715962"/>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grpSp>
        <p:nvGrpSpPr>
          <p:cNvPr id="35" name="Group 34">
            <a:extLst>
              <a:ext uri="{FF2B5EF4-FFF2-40B4-BE49-F238E27FC236}">
                <a16:creationId xmlns:a16="http://schemas.microsoft.com/office/drawing/2014/main" id="{DC589465-A458-4818-A34C-E88DEEBDE2BB}"/>
              </a:ext>
            </a:extLst>
          </p:cNvPr>
          <p:cNvGrpSpPr/>
          <p:nvPr/>
        </p:nvGrpSpPr>
        <p:grpSpPr>
          <a:xfrm>
            <a:off x="0" y="-15304"/>
            <a:ext cx="9144000" cy="6900688"/>
            <a:chOff x="0" y="-15304"/>
            <a:chExt cx="9144000" cy="6900688"/>
          </a:xfrm>
        </p:grpSpPr>
        <p:pic>
          <p:nvPicPr>
            <p:cNvPr id="36" name="Picture 35">
              <a:extLst>
                <a:ext uri="{FF2B5EF4-FFF2-40B4-BE49-F238E27FC236}">
                  <a16:creationId xmlns:a16="http://schemas.microsoft.com/office/drawing/2014/main" id="{3A14BBAD-D74F-4815-AC1D-17340C5C53C9}"/>
                </a:ext>
              </a:extLst>
            </p:cNvPr>
            <p:cNvPicPr>
              <a:picLocks noChangeAspect="1"/>
            </p:cNvPicPr>
            <p:nvPr/>
          </p:nvPicPr>
          <p:blipFill>
            <a:blip r:embed="rId2"/>
            <a:stretch>
              <a:fillRect/>
            </a:stretch>
          </p:blipFill>
          <p:spPr>
            <a:xfrm>
              <a:off x="0" y="-15304"/>
              <a:ext cx="9144000" cy="1028700"/>
            </a:xfrm>
            <a:prstGeom prst="rect">
              <a:avLst/>
            </a:prstGeom>
          </p:spPr>
        </p:pic>
        <p:pic>
          <p:nvPicPr>
            <p:cNvPr id="37" name="Picture 36">
              <a:extLst>
                <a:ext uri="{FF2B5EF4-FFF2-40B4-BE49-F238E27FC236}">
                  <a16:creationId xmlns:a16="http://schemas.microsoft.com/office/drawing/2014/main" id="{6DD8CA99-3E0D-48A3-87EA-0C95DB101A1E}"/>
                </a:ext>
              </a:extLst>
            </p:cNvPr>
            <p:cNvPicPr>
              <a:picLocks noChangeAspect="1"/>
            </p:cNvPicPr>
            <p:nvPr/>
          </p:nvPicPr>
          <p:blipFill>
            <a:blip r:embed="rId3"/>
            <a:stretch>
              <a:fillRect/>
            </a:stretch>
          </p:blipFill>
          <p:spPr>
            <a:xfrm>
              <a:off x="0" y="6641479"/>
              <a:ext cx="9144000" cy="243905"/>
            </a:xfrm>
            <a:prstGeom prst="rect">
              <a:avLst/>
            </a:prstGeom>
          </p:spPr>
        </p:pic>
        <p:pic>
          <p:nvPicPr>
            <p:cNvPr id="38" name="Imagen 10" descr="potroUAEM.png">
              <a:extLst>
                <a:ext uri="{FF2B5EF4-FFF2-40B4-BE49-F238E27FC236}">
                  <a16:creationId xmlns:a16="http://schemas.microsoft.com/office/drawing/2014/main" id="{EDBFA0D9-D7DA-48BB-873B-B1E3D983D8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9" name="1 Título">
            <a:extLst>
              <a:ext uri="{FF2B5EF4-FFF2-40B4-BE49-F238E27FC236}">
                <a16:creationId xmlns:a16="http://schemas.microsoft.com/office/drawing/2014/main" id="{558B8ACE-5B0D-48BE-B438-FBA295E5E58F}"/>
              </a:ext>
            </a:extLst>
          </p:cNvPr>
          <p:cNvSpPr>
            <a:spLocks noGrp="1"/>
          </p:cNvSpPr>
          <p:nvPr>
            <p:ph type="title"/>
          </p:nvPr>
        </p:nvSpPr>
        <p:spPr>
          <a:xfrm>
            <a:off x="170436" y="149276"/>
            <a:ext cx="8866059" cy="714375"/>
          </a:xfrm>
        </p:spPr>
        <p:txBody>
          <a:bodyPr>
            <a:normAutofit/>
          </a:bodyPr>
          <a:lstStyle/>
          <a:p>
            <a:pPr eaLnBrk="1" hangingPunct="1"/>
            <a:r>
              <a:rPr lang="es-MX" altLang="es-MX" sz="4000" dirty="0">
                <a:solidFill>
                  <a:schemeClr val="bg1"/>
                </a:solidFill>
              </a:rPr>
              <a:t>4.4. Recepción de las Mercancías</a:t>
            </a:r>
          </a:p>
        </p:txBody>
      </p:sp>
    </p:spTree>
    <p:extLst>
      <p:ext uri="{BB962C8B-B14F-4D97-AF65-F5344CB8AC3E}">
        <p14:creationId xmlns:p14="http://schemas.microsoft.com/office/powerpoint/2010/main" val="1348465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a:extLst>
              <a:ext uri="{FF2B5EF4-FFF2-40B4-BE49-F238E27FC236}">
                <a16:creationId xmlns:a16="http://schemas.microsoft.com/office/drawing/2014/main" id="{92FD3212-5A7D-432D-9384-331F8EE13EB9}"/>
              </a:ext>
            </a:extLst>
          </p:cNvPr>
          <p:cNvSpPr>
            <a:spLocks noGrp="1"/>
          </p:cNvSpPr>
          <p:nvPr>
            <p:ph type="title"/>
          </p:nvPr>
        </p:nvSpPr>
        <p:spPr>
          <a:xfrm>
            <a:off x="755576" y="1067127"/>
            <a:ext cx="7162800" cy="714375"/>
          </a:xfrm>
        </p:spPr>
        <p:txBody>
          <a:bodyPr rtlCol="0">
            <a:noAutofit/>
          </a:bodyPr>
          <a:lstStyle/>
          <a:p>
            <a:pPr eaLnBrk="1" fontAlgn="auto" hangingPunct="1">
              <a:spcAft>
                <a:spcPts val="0"/>
              </a:spcAft>
              <a:defRPr/>
            </a:pPr>
            <a:r>
              <a:rPr lang="es-MX" sz="2400" b="1" dirty="0"/>
              <a:t>Existencias de seguridad</a:t>
            </a:r>
            <a:br>
              <a:rPr lang="es-MX" sz="2400" b="1" dirty="0"/>
            </a:br>
            <a:r>
              <a:rPr lang="es-MX" sz="2400" b="1" dirty="0"/>
              <a:t>(Stock de Seguridad)</a:t>
            </a:r>
          </a:p>
        </p:txBody>
      </p:sp>
      <p:sp>
        <p:nvSpPr>
          <p:cNvPr id="51203" name="2 Marcador de contenido">
            <a:extLst>
              <a:ext uri="{FF2B5EF4-FFF2-40B4-BE49-F238E27FC236}">
                <a16:creationId xmlns:a16="http://schemas.microsoft.com/office/drawing/2014/main" id="{FCD74486-1C19-40B6-9DD7-7FF5D53E432C}"/>
              </a:ext>
            </a:extLst>
          </p:cNvPr>
          <p:cNvSpPr>
            <a:spLocks noGrp="1"/>
          </p:cNvSpPr>
          <p:nvPr>
            <p:ph idx="1"/>
          </p:nvPr>
        </p:nvSpPr>
        <p:spPr>
          <a:xfrm>
            <a:off x="158302" y="1945962"/>
            <a:ext cx="8712968" cy="4876800"/>
          </a:xfrm>
        </p:spPr>
        <p:txBody>
          <a:bodyPr>
            <a:normAutofit lnSpcReduction="10000"/>
          </a:bodyPr>
          <a:lstStyle/>
          <a:p>
            <a:pPr eaLnBrk="1" hangingPunct="1"/>
            <a:r>
              <a:rPr lang="es-MX" altLang="es-MX" sz="2000" dirty="0">
                <a:latin typeface="Arial" panose="020B0604020202020204" pitchFamily="34" charset="0"/>
                <a:cs typeface="Arial" panose="020B0604020202020204" pitchFamily="34" charset="0"/>
              </a:rPr>
              <a:t>Para cubrir demandas periódicas ó probables exigencias no previstas del mercado ó durante periodos de uso superiores al promedio.</a:t>
            </a:r>
          </a:p>
          <a:p>
            <a:pPr eaLnBrk="1" hangingPunct="1">
              <a:buFontTx/>
              <a:buNone/>
            </a:pPr>
            <a:endParaRPr lang="es-MX" altLang="es-MX" sz="2000" dirty="0">
              <a:latin typeface="Arial" panose="020B0604020202020204" pitchFamily="34" charset="0"/>
              <a:cs typeface="Arial" panose="020B0604020202020204" pitchFamily="34" charset="0"/>
            </a:endParaRPr>
          </a:p>
          <a:p>
            <a:pPr eaLnBrk="1" hangingPunct="1"/>
            <a:r>
              <a:rPr lang="es-MX" altLang="es-MX" sz="2000" dirty="0">
                <a:latin typeface="Arial" panose="020B0604020202020204" pitchFamily="34" charset="0"/>
                <a:cs typeface="Arial" panose="020B0604020202020204" pitchFamily="34" charset="0"/>
              </a:rPr>
              <a:t>Se crea por consideraciones de carencias posibles y no solo por llevar inventarios</a:t>
            </a:r>
          </a:p>
          <a:p>
            <a:pPr eaLnBrk="1" hangingPunct="1"/>
            <a:endParaRPr lang="es-MX" altLang="es-MX" sz="2000" dirty="0">
              <a:latin typeface="Arial" panose="020B0604020202020204" pitchFamily="34" charset="0"/>
              <a:cs typeface="Arial" panose="020B0604020202020204" pitchFamily="34" charset="0"/>
            </a:endParaRPr>
          </a:p>
          <a:p>
            <a:pPr eaLnBrk="1" hangingPunct="1"/>
            <a:r>
              <a:rPr lang="es-MX" altLang="es-MX" sz="2000" dirty="0">
                <a:latin typeface="Arial" panose="020B0604020202020204" pitchFamily="34" charset="0"/>
                <a:cs typeface="Arial" panose="020B0604020202020204" pitchFamily="34" charset="0"/>
              </a:rPr>
              <a:t>La existencia de seguridad puede variar de un artículo a otro dependiendo de su utilización ó necesidades de uso, volúmenes y lapsos de venta</a:t>
            </a:r>
          </a:p>
          <a:p>
            <a:pPr eaLnBrk="1" hangingPunct="1"/>
            <a:endParaRPr lang="es-MX" altLang="es-MX" sz="2000" dirty="0">
              <a:latin typeface="Arial" panose="020B0604020202020204" pitchFamily="34" charset="0"/>
              <a:cs typeface="Arial" panose="020B0604020202020204" pitchFamily="34" charset="0"/>
            </a:endParaRPr>
          </a:p>
          <a:p>
            <a:pPr eaLnBrk="1" hangingPunct="1"/>
            <a:r>
              <a:rPr lang="es-MX" altLang="es-MX" sz="2000" dirty="0">
                <a:latin typeface="Arial" panose="020B0604020202020204" pitchFamily="34" charset="0"/>
                <a:cs typeface="Arial" panose="020B0604020202020204" pitchFamily="34" charset="0"/>
              </a:rPr>
              <a:t>El stock de seguridad depende mucho de los tiempos de entrega del proveedor y de las consideraciones y factores que consideren tanto los administradores responsables de los almacenes como de las políticas definidas al respecto por la dirección, las cuales están basadas en la experiencia que se haya tenido con ese artículo en el pasado</a:t>
            </a:r>
          </a:p>
          <a:p>
            <a:pPr eaLnBrk="1" hangingPunct="1"/>
            <a:endParaRPr lang="es-MX" altLang="es-MX" sz="2000"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F9D7CDFC-A60E-44DB-84B9-586714B7F121}"/>
              </a:ext>
            </a:extLst>
          </p:cNvPr>
          <p:cNvGrpSpPr/>
          <p:nvPr/>
        </p:nvGrpSpPr>
        <p:grpSpPr>
          <a:xfrm>
            <a:off x="0" y="-15304"/>
            <a:ext cx="9144000" cy="6900688"/>
            <a:chOff x="0" y="-15304"/>
            <a:chExt cx="9144000" cy="6900688"/>
          </a:xfrm>
        </p:grpSpPr>
        <p:pic>
          <p:nvPicPr>
            <p:cNvPr id="5" name="Picture 4">
              <a:extLst>
                <a:ext uri="{FF2B5EF4-FFF2-40B4-BE49-F238E27FC236}">
                  <a16:creationId xmlns:a16="http://schemas.microsoft.com/office/drawing/2014/main" id="{B9319816-E388-4B83-A58B-F5EEE35CC57B}"/>
                </a:ext>
              </a:extLst>
            </p:cNvPr>
            <p:cNvPicPr>
              <a:picLocks noChangeAspect="1"/>
            </p:cNvPicPr>
            <p:nvPr/>
          </p:nvPicPr>
          <p:blipFill>
            <a:blip r:embed="rId2"/>
            <a:stretch>
              <a:fillRect/>
            </a:stretch>
          </p:blipFill>
          <p:spPr>
            <a:xfrm>
              <a:off x="0" y="-15304"/>
              <a:ext cx="9144000" cy="1028700"/>
            </a:xfrm>
            <a:prstGeom prst="rect">
              <a:avLst/>
            </a:prstGeom>
          </p:spPr>
        </p:pic>
        <p:pic>
          <p:nvPicPr>
            <p:cNvPr id="6" name="Picture 5">
              <a:extLst>
                <a:ext uri="{FF2B5EF4-FFF2-40B4-BE49-F238E27FC236}">
                  <a16:creationId xmlns:a16="http://schemas.microsoft.com/office/drawing/2014/main" id="{E2FBC8B3-6A0B-40E2-919B-913F12C63A44}"/>
                </a:ext>
              </a:extLst>
            </p:cNvPr>
            <p:cNvPicPr>
              <a:picLocks noChangeAspect="1"/>
            </p:cNvPicPr>
            <p:nvPr/>
          </p:nvPicPr>
          <p:blipFill>
            <a:blip r:embed="rId3"/>
            <a:stretch>
              <a:fillRect/>
            </a:stretch>
          </p:blipFill>
          <p:spPr>
            <a:xfrm>
              <a:off x="0" y="6641479"/>
              <a:ext cx="9144000" cy="243905"/>
            </a:xfrm>
            <a:prstGeom prst="rect">
              <a:avLst/>
            </a:prstGeom>
          </p:spPr>
        </p:pic>
        <p:pic>
          <p:nvPicPr>
            <p:cNvPr id="7" name="Imagen 10" descr="potroUAEM.png">
              <a:extLst>
                <a:ext uri="{FF2B5EF4-FFF2-40B4-BE49-F238E27FC236}">
                  <a16:creationId xmlns:a16="http://schemas.microsoft.com/office/drawing/2014/main" id="{1A4C5FB3-3F06-447E-BB48-DD03628FE6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 name="TextBox 2">
            <a:extLst>
              <a:ext uri="{FF2B5EF4-FFF2-40B4-BE49-F238E27FC236}">
                <a16:creationId xmlns:a16="http://schemas.microsoft.com/office/drawing/2014/main" id="{2F7F91A6-29F6-4BA9-9C2F-B77B7C128319}"/>
              </a:ext>
            </a:extLst>
          </p:cNvPr>
          <p:cNvSpPr txBox="1"/>
          <p:nvPr/>
        </p:nvSpPr>
        <p:spPr>
          <a:xfrm>
            <a:off x="903720" y="57785"/>
            <a:ext cx="7336560" cy="830997"/>
          </a:xfrm>
          <a:prstGeom prst="rect">
            <a:avLst/>
          </a:prstGeom>
          <a:noFill/>
        </p:spPr>
        <p:txBody>
          <a:bodyPr wrap="none" rtlCol="0">
            <a:spAutoFit/>
          </a:bodyPr>
          <a:lstStyle/>
          <a:p>
            <a:r>
              <a:rPr lang="es-MX" sz="4800" dirty="0">
                <a:solidFill>
                  <a:schemeClr val="bg1"/>
                </a:solidFill>
              </a:rPr>
              <a:t>4.4. Existencias de seguridad</a:t>
            </a:r>
          </a:p>
        </p:txBody>
      </p:sp>
    </p:spTree>
    <p:extLst>
      <p:ext uri="{BB962C8B-B14F-4D97-AF65-F5344CB8AC3E}">
        <p14:creationId xmlns:p14="http://schemas.microsoft.com/office/powerpoint/2010/main" val="18306753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2 Marcador de contenido">
            <a:extLst>
              <a:ext uri="{FF2B5EF4-FFF2-40B4-BE49-F238E27FC236}">
                <a16:creationId xmlns:a16="http://schemas.microsoft.com/office/drawing/2014/main" id="{D5C44272-7CBD-4067-83A1-E88DFAFBD6D4}"/>
              </a:ext>
            </a:extLst>
          </p:cNvPr>
          <p:cNvSpPr>
            <a:spLocks noGrp="1"/>
          </p:cNvSpPr>
          <p:nvPr>
            <p:ph idx="1"/>
          </p:nvPr>
        </p:nvSpPr>
        <p:spPr>
          <a:xfrm>
            <a:off x="457200" y="1214438"/>
            <a:ext cx="8305800" cy="5000625"/>
          </a:xfrm>
        </p:spPr>
        <p:txBody>
          <a:bodyPr>
            <a:normAutofit fontScale="92500" lnSpcReduction="20000"/>
          </a:bodyPr>
          <a:lstStyle/>
          <a:p>
            <a:pPr eaLnBrk="1" hangingPunct="1"/>
            <a:r>
              <a:rPr lang="es-MX" altLang="es-MX" sz="1800" dirty="0">
                <a:latin typeface="Arial" panose="020B0604020202020204" pitchFamily="34" charset="0"/>
                <a:cs typeface="Arial" panose="020B0604020202020204" pitchFamily="34" charset="0"/>
              </a:rPr>
              <a:t>La mayor parte de las empresas cuentan con un lugar que por lo general es en el almacén que se llama “recepción de mercancías”, en el cual se reciben todos los insumos adquiridos por el área de compras, con el propósito de tener un mejor control de las mismas</a:t>
            </a:r>
          </a:p>
          <a:p>
            <a:pPr eaLnBrk="1" hangingPunct="1">
              <a:buFontTx/>
              <a:buNone/>
            </a:pPr>
            <a:endParaRPr lang="es-MX" altLang="es-MX" sz="1800" dirty="0">
              <a:latin typeface="Arial" panose="020B0604020202020204" pitchFamily="34" charset="0"/>
              <a:cs typeface="Arial" panose="020B0604020202020204" pitchFamily="34" charset="0"/>
            </a:endParaRPr>
          </a:p>
          <a:p>
            <a:pPr eaLnBrk="1" hangingPunct="1"/>
            <a:r>
              <a:rPr lang="es-MX" altLang="es-MX" sz="1800" dirty="0">
                <a:latin typeface="Arial" panose="020B0604020202020204" pitchFamily="34" charset="0"/>
                <a:cs typeface="Arial" panose="020B0604020202020204" pitchFamily="34" charset="0"/>
              </a:rPr>
              <a:t>Esta área se cerciora de que los bienes recibidos corresponden a la descripción de la orden de compra y la cantidad, en caso de que se requiera la inspección de los mismos, dará aviso a control de calidad quien los someterá a una inspección técnica</a:t>
            </a:r>
          </a:p>
          <a:p>
            <a:pPr eaLnBrk="1" hangingPunct="1">
              <a:buFontTx/>
              <a:buNone/>
            </a:pPr>
            <a:endParaRPr lang="es-MX" altLang="es-MX" sz="1800" dirty="0">
              <a:latin typeface="Arial" panose="020B0604020202020204" pitchFamily="34" charset="0"/>
              <a:cs typeface="Arial" panose="020B0604020202020204" pitchFamily="34" charset="0"/>
            </a:endParaRPr>
          </a:p>
          <a:p>
            <a:pPr eaLnBrk="1" hangingPunct="1"/>
            <a:r>
              <a:rPr lang="es-MX" altLang="es-MX" sz="1800" dirty="0">
                <a:latin typeface="Arial" panose="020B0604020202020204" pitchFamily="34" charset="0"/>
                <a:cs typeface="Arial" panose="020B0604020202020204" pitchFamily="34" charset="0"/>
              </a:rPr>
              <a:t>En caso de no se requiera esta inspección se registran los artículos con una Nota de entrada al almacén ó se da aviso al solicitante quien recogerá los artículos y firmara de recibido</a:t>
            </a:r>
          </a:p>
          <a:p>
            <a:pPr eaLnBrk="1" hangingPunct="1"/>
            <a:endParaRPr lang="es-MX" altLang="es-MX" sz="1800" dirty="0">
              <a:latin typeface="Arial" panose="020B0604020202020204" pitchFamily="34" charset="0"/>
              <a:cs typeface="Arial" panose="020B0604020202020204" pitchFamily="34" charset="0"/>
            </a:endParaRPr>
          </a:p>
          <a:p>
            <a:pPr eaLnBrk="1" hangingPunct="1"/>
            <a:r>
              <a:rPr lang="es-MX" altLang="es-MX" sz="1800" dirty="0">
                <a:latin typeface="Arial" panose="020B0604020202020204" pitchFamily="34" charset="0"/>
                <a:cs typeface="Arial" panose="020B0604020202020204" pitchFamily="34" charset="0"/>
              </a:rPr>
              <a:t>Una vez que los bienes han pasado por la inspección también se les dará ingreso al almacén y estarán listos para utilizarse</a:t>
            </a:r>
          </a:p>
          <a:p>
            <a:pPr eaLnBrk="1" hangingPunct="1">
              <a:buFontTx/>
              <a:buNone/>
            </a:pPr>
            <a:endParaRPr lang="es-MX" altLang="es-MX" sz="1800" dirty="0">
              <a:latin typeface="Arial" panose="020B0604020202020204" pitchFamily="34" charset="0"/>
              <a:cs typeface="Arial" panose="020B0604020202020204" pitchFamily="34" charset="0"/>
            </a:endParaRPr>
          </a:p>
          <a:p>
            <a:pPr eaLnBrk="1" hangingPunct="1"/>
            <a:r>
              <a:rPr lang="es-MX" altLang="es-MX" sz="1800" dirty="0">
                <a:latin typeface="Arial" panose="020B0604020202020204" pitchFamily="34" charset="0"/>
                <a:cs typeface="Arial" panose="020B0604020202020204" pitchFamily="34" charset="0"/>
              </a:rPr>
              <a:t>En caso de que exista material rechazado por el área de inspección se avisará al proveedor para que reponga el lote, si es aprobado entonces el proveedor presentará una factura para su correspondiente pago</a:t>
            </a:r>
          </a:p>
        </p:txBody>
      </p:sp>
      <p:grpSp>
        <p:nvGrpSpPr>
          <p:cNvPr id="4" name="Group 3">
            <a:extLst>
              <a:ext uri="{FF2B5EF4-FFF2-40B4-BE49-F238E27FC236}">
                <a16:creationId xmlns:a16="http://schemas.microsoft.com/office/drawing/2014/main" id="{FAE4E49B-6650-4BDB-BC59-EFB6D3B3F43C}"/>
              </a:ext>
            </a:extLst>
          </p:cNvPr>
          <p:cNvGrpSpPr/>
          <p:nvPr/>
        </p:nvGrpSpPr>
        <p:grpSpPr>
          <a:xfrm>
            <a:off x="0" y="-15304"/>
            <a:ext cx="9144000" cy="6900688"/>
            <a:chOff x="0" y="-15304"/>
            <a:chExt cx="9144000" cy="6900688"/>
          </a:xfrm>
        </p:grpSpPr>
        <p:pic>
          <p:nvPicPr>
            <p:cNvPr id="5" name="Picture 4">
              <a:extLst>
                <a:ext uri="{FF2B5EF4-FFF2-40B4-BE49-F238E27FC236}">
                  <a16:creationId xmlns:a16="http://schemas.microsoft.com/office/drawing/2014/main" id="{C107D936-8118-4FC0-9C98-A6C2496F6894}"/>
                </a:ext>
              </a:extLst>
            </p:cNvPr>
            <p:cNvPicPr>
              <a:picLocks noChangeAspect="1"/>
            </p:cNvPicPr>
            <p:nvPr/>
          </p:nvPicPr>
          <p:blipFill>
            <a:blip r:embed="rId2"/>
            <a:stretch>
              <a:fillRect/>
            </a:stretch>
          </p:blipFill>
          <p:spPr>
            <a:xfrm>
              <a:off x="0" y="-15304"/>
              <a:ext cx="9144000" cy="1028700"/>
            </a:xfrm>
            <a:prstGeom prst="rect">
              <a:avLst/>
            </a:prstGeom>
          </p:spPr>
        </p:pic>
        <p:pic>
          <p:nvPicPr>
            <p:cNvPr id="6" name="Picture 5">
              <a:extLst>
                <a:ext uri="{FF2B5EF4-FFF2-40B4-BE49-F238E27FC236}">
                  <a16:creationId xmlns:a16="http://schemas.microsoft.com/office/drawing/2014/main" id="{5364E18F-C811-4DB0-8D02-E9BF27B16E32}"/>
                </a:ext>
              </a:extLst>
            </p:cNvPr>
            <p:cNvPicPr>
              <a:picLocks noChangeAspect="1"/>
            </p:cNvPicPr>
            <p:nvPr/>
          </p:nvPicPr>
          <p:blipFill>
            <a:blip r:embed="rId3"/>
            <a:stretch>
              <a:fillRect/>
            </a:stretch>
          </p:blipFill>
          <p:spPr>
            <a:xfrm>
              <a:off x="0" y="6641479"/>
              <a:ext cx="9144000" cy="243905"/>
            </a:xfrm>
            <a:prstGeom prst="rect">
              <a:avLst/>
            </a:prstGeom>
          </p:spPr>
        </p:pic>
        <p:pic>
          <p:nvPicPr>
            <p:cNvPr id="7" name="Imagen 10" descr="potroUAEM.png">
              <a:extLst>
                <a:ext uri="{FF2B5EF4-FFF2-40B4-BE49-F238E27FC236}">
                  <a16:creationId xmlns:a16="http://schemas.microsoft.com/office/drawing/2014/main" id="{B143B98D-4392-4BDB-BCD0-AEA89E9F5A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52226" name="1 Título">
            <a:extLst>
              <a:ext uri="{FF2B5EF4-FFF2-40B4-BE49-F238E27FC236}">
                <a16:creationId xmlns:a16="http://schemas.microsoft.com/office/drawing/2014/main" id="{6597B66B-A6F3-40AF-8292-8D837E4913CA}"/>
              </a:ext>
            </a:extLst>
          </p:cNvPr>
          <p:cNvSpPr>
            <a:spLocks noGrp="1"/>
          </p:cNvSpPr>
          <p:nvPr>
            <p:ph type="title"/>
          </p:nvPr>
        </p:nvSpPr>
        <p:spPr>
          <a:xfrm>
            <a:off x="899592" y="-72454"/>
            <a:ext cx="7162800" cy="1143000"/>
          </a:xfrm>
        </p:spPr>
        <p:txBody>
          <a:bodyPr>
            <a:normAutofit/>
          </a:bodyPr>
          <a:lstStyle/>
          <a:p>
            <a:pPr eaLnBrk="1" hangingPunct="1"/>
            <a:r>
              <a:rPr lang="es-MX" altLang="es-MX" sz="2800" dirty="0">
                <a:solidFill>
                  <a:schemeClr val="bg1"/>
                </a:solidFill>
              </a:rPr>
              <a:t>4.4. Informe de surtimiento y revisión de material entregado</a:t>
            </a:r>
          </a:p>
        </p:txBody>
      </p:sp>
    </p:spTree>
    <p:extLst>
      <p:ext uri="{BB962C8B-B14F-4D97-AF65-F5344CB8AC3E}">
        <p14:creationId xmlns:p14="http://schemas.microsoft.com/office/powerpoint/2010/main" val="26767052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2 Marcador de contenido">
            <a:extLst>
              <a:ext uri="{FF2B5EF4-FFF2-40B4-BE49-F238E27FC236}">
                <a16:creationId xmlns:a16="http://schemas.microsoft.com/office/drawing/2014/main" id="{C8A7ED05-A4AF-469C-8266-3986758A6487}"/>
              </a:ext>
            </a:extLst>
          </p:cNvPr>
          <p:cNvSpPr>
            <a:spLocks noGrp="1"/>
          </p:cNvSpPr>
          <p:nvPr>
            <p:ph idx="1"/>
          </p:nvPr>
        </p:nvSpPr>
        <p:spPr>
          <a:xfrm>
            <a:off x="457200" y="5151438"/>
            <a:ext cx="8305800" cy="1662112"/>
          </a:xfrm>
        </p:spPr>
        <p:txBody>
          <a:bodyPr/>
          <a:lstStyle/>
          <a:p>
            <a:pPr eaLnBrk="1" hangingPunct="1"/>
            <a:r>
              <a:rPr lang="es-MX" altLang="es-MX" sz="1800"/>
              <a:t>Recepción y revisión (si se da el caso) de las mercancías adquiridas</a:t>
            </a:r>
          </a:p>
          <a:p>
            <a:pPr eaLnBrk="1" hangingPunct="1"/>
            <a:endParaRPr lang="es-MX" altLang="es-MX" sz="1800"/>
          </a:p>
          <a:p>
            <a:pPr eaLnBrk="1" hangingPunct="1"/>
            <a:r>
              <a:rPr lang="es-MX" altLang="es-MX" sz="1800"/>
              <a:t>Almacenamiento y resguardo de los bienes desde su recepción hasta el momento de su envío</a:t>
            </a:r>
          </a:p>
        </p:txBody>
      </p:sp>
      <p:pic>
        <p:nvPicPr>
          <p:cNvPr id="46084" name="Picture 5" descr="http://dinaut-int.com/images/servicio/dinau-d10_300.jpg">
            <a:extLst>
              <a:ext uri="{FF2B5EF4-FFF2-40B4-BE49-F238E27FC236}">
                <a16:creationId xmlns:a16="http://schemas.microsoft.com/office/drawing/2014/main" id="{AE606737-D677-4A5C-A891-5F35DA69C3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1289050"/>
            <a:ext cx="6000750" cy="250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5 CuadroTexto">
            <a:extLst>
              <a:ext uri="{FF2B5EF4-FFF2-40B4-BE49-F238E27FC236}">
                <a16:creationId xmlns:a16="http://schemas.microsoft.com/office/drawing/2014/main" id="{B4BB4206-C34D-4D26-9D60-4C640B022724}"/>
              </a:ext>
            </a:extLst>
          </p:cNvPr>
          <p:cNvSpPr txBox="1">
            <a:spLocks noChangeArrowheads="1"/>
          </p:cNvSpPr>
          <p:nvPr/>
        </p:nvSpPr>
        <p:spPr bwMode="auto">
          <a:xfrm>
            <a:off x="34925" y="4221163"/>
            <a:ext cx="46180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2000">
                <a:solidFill>
                  <a:schemeClr val="tx1"/>
                </a:solidFill>
              </a:rPr>
              <a:t>Actividades Básicas de un Almacén</a:t>
            </a:r>
          </a:p>
        </p:txBody>
      </p:sp>
      <p:grpSp>
        <p:nvGrpSpPr>
          <p:cNvPr id="6" name="Group 5">
            <a:extLst>
              <a:ext uri="{FF2B5EF4-FFF2-40B4-BE49-F238E27FC236}">
                <a16:creationId xmlns:a16="http://schemas.microsoft.com/office/drawing/2014/main" id="{CE41DD45-B10C-47F8-85C7-6BFB5792AED1}"/>
              </a:ext>
            </a:extLst>
          </p:cNvPr>
          <p:cNvGrpSpPr/>
          <p:nvPr/>
        </p:nvGrpSpPr>
        <p:grpSpPr>
          <a:xfrm>
            <a:off x="0" y="-15304"/>
            <a:ext cx="9144000" cy="6900688"/>
            <a:chOff x="0" y="-15304"/>
            <a:chExt cx="9144000" cy="6900688"/>
          </a:xfrm>
        </p:grpSpPr>
        <p:pic>
          <p:nvPicPr>
            <p:cNvPr id="7" name="Picture 6">
              <a:extLst>
                <a:ext uri="{FF2B5EF4-FFF2-40B4-BE49-F238E27FC236}">
                  <a16:creationId xmlns:a16="http://schemas.microsoft.com/office/drawing/2014/main" id="{6A653EC6-BA50-4737-9617-B1FDB2A0F616}"/>
                </a:ext>
              </a:extLst>
            </p:cNvPr>
            <p:cNvPicPr>
              <a:picLocks noChangeAspect="1"/>
            </p:cNvPicPr>
            <p:nvPr/>
          </p:nvPicPr>
          <p:blipFill>
            <a:blip r:embed="rId3"/>
            <a:stretch>
              <a:fillRect/>
            </a:stretch>
          </p:blipFill>
          <p:spPr>
            <a:xfrm>
              <a:off x="0" y="-15304"/>
              <a:ext cx="9144000" cy="1028700"/>
            </a:xfrm>
            <a:prstGeom prst="rect">
              <a:avLst/>
            </a:prstGeom>
          </p:spPr>
        </p:pic>
        <p:pic>
          <p:nvPicPr>
            <p:cNvPr id="8" name="Picture 7">
              <a:extLst>
                <a:ext uri="{FF2B5EF4-FFF2-40B4-BE49-F238E27FC236}">
                  <a16:creationId xmlns:a16="http://schemas.microsoft.com/office/drawing/2014/main" id="{B55A3CD3-03DC-479C-A7CE-0BE6F8552C3E}"/>
                </a:ext>
              </a:extLst>
            </p:cNvPr>
            <p:cNvPicPr>
              <a:picLocks noChangeAspect="1"/>
            </p:cNvPicPr>
            <p:nvPr/>
          </p:nvPicPr>
          <p:blipFill>
            <a:blip r:embed="rId4"/>
            <a:stretch>
              <a:fillRect/>
            </a:stretch>
          </p:blipFill>
          <p:spPr>
            <a:xfrm>
              <a:off x="0" y="6641479"/>
              <a:ext cx="9144000" cy="243905"/>
            </a:xfrm>
            <a:prstGeom prst="rect">
              <a:avLst/>
            </a:prstGeom>
          </p:spPr>
        </p:pic>
        <p:pic>
          <p:nvPicPr>
            <p:cNvPr id="9" name="Imagen 10" descr="potroUAEM.png">
              <a:extLst>
                <a:ext uri="{FF2B5EF4-FFF2-40B4-BE49-F238E27FC236}">
                  <a16:creationId xmlns:a16="http://schemas.microsoft.com/office/drawing/2014/main" id="{24763AFD-4C9F-4181-B2BF-3D33B0025F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46082" name="1 Título">
            <a:extLst>
              <a:ext uri="{FF2B5EF4-FFF2-40B4-BE49-F238E27FC236}">
                <a16:creationId xmlns:a16="http://schemas.microsoft.com/office/drawing/2014/main" id="{3827F733-B162-465A-8E0C-31F20D3DF069}"/>
              </a:ext>
            </a:extLst>
          </p:cNvPr>
          <p:cNvSpPr>
            <a:spLocks noGrp="1"/>
          </p:cNvSpPr>
          <p:nvPr>
            <p:ph type="title"/>
          </p:nvPr>
        </p:nvSpPr>
        <p:spPr>
          <a:xfrm>
            <a:off x="895350" y="80740"/>
            <a:ext cx="7162800" cy="836612"/>
          </a:xfrm>
        </p:spPr>
        <p:txBody>
          <a:bodyPr>
            <a:normAutofit/>
          </a:bodyPr>
          <a:lstStyle/>
          <a:p>
            <a:pPr eaLnBrk="1" hangingPunct="1"/>
            <a:r>
              <a:rPr lang="es-MX" altLang="es-MX" sz="2400" dirty="0">
                <a:solidFill>
                  <a:schemeClr val="bg1"/>
                </a:solidFill>
              </a:rPr>
              <a:t>4.4. Acomodo de las Mercancías y establecimiento de un Control de Inventarios</a:t>
            </a:r>
          </a:p>
        </p:txBody>
      </p:sp>
    </p:spTree>
    <p:extLst>
      <p:ext uri="{BB962C8B-B14F-4D97-AF65-F5344CB8AC3E}">
        <p14:creationId xmlns:p14="http://schemas.microsoft.com/office/powerpoint/2010/main" val="4888433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23322" y="1433763"/>
            <a:ext cx="3096343" cy="46166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2400" b="1" dirty="0">
                <a:ln/>
                <a:solidFill>
                  <a:srgbClr val="2B3616"/>
                </a:solidFill>
                <a:effectLst>
                  <a:glow rad="139700">
                    <a:schemeClr val="accent3">
                      <a:satMod val="175000"/>
                      <a:alpha val="40000"/>
                    </a:schemeClr>
                  </a:glow>
                </a:effectLst>
                <a:latin typeface="Arial" panose="020B0604020202020204" pitchFamily="34" charset="0"/>
                <a:cs typeface="Arial" panose="020B0604020202020204" pitchFamily="34" charset="0"/>
              </a:rPr>
              <a:t>Almacenamiento.</a:t>
            </a:r>
            <a:endParaRPr lang="es-ES" sz="2400" b="1" cap="none" spc="0" dirty="0">
              <a:ln/>
              <a:solidFill>
                <a:srgbClr val="2B3616"/>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ACTIVIDAD DE TRABAJO</a:t>
            </a:r>
          </a:p>
          <a:p>
            <a:pPr algn="ctr"/>
            <a:endParaRPr lang="es-MX" dirty="0">
              <a:solidFill>
                <a:schemeClr val="tx1"/>
              </a:solidFill>
              <a:latin typeface="Arial" panose="020B0604020202020204" pitchFamily="34" charset="0"/>
              <a:cs typeface="Arial" panose="020B0604020202020204" pitchFamily="34" charset="0"/>
            </a:endParaRPr>
          </a:p>
          <a:p>
            <a:pPr algn="just"/>
            <a:r>
              <a:rPr lang="es-MX" dirty="0">
                <a:solidFill>
                  <a:schemeClr val="tx1"/>
                </a:solidFill>
                <a:latin typeface="Arial" panose="020B0604020202020204" pitchFamily="34" charset="0"/>
                <a:cs typeface="Arial" panose="020B0604020202020204" pitchFamily="34" charset="0"/>
              </a:rPr>
              <a:t>El alumno a través del uso de la plataforma de VISIO, desarrollara un lay-</a:t>
            </a:r>
            <a:r>
              <a:rPr lang="es-MX" dirty="0" err="1">
                <a:solidFill>
                  <a:schemeClr val="tx1"/>
                </a:solidFill>
                <a:latin typeface="Arial" panose="020B0604020202020204" pitchFamily="34" charset="0"/>
                <a:cs typeface="Arial" panose="020B0604020202020204" pitchFamily="34" charset="0"/>
              </a:rPr>
              <a:t>out</a:t>
            </a:r>
            <a:r>
              <a:rPr lang="es-MX" dirty="0">
                <a:solidFill>
                  <a:schemeClr val="tx1"/>
                </a:solidFill>
                <a:latin typeface="Arial" panose="020B0604020202020204" pitchFamily="34" charset="0"/>
                <a:cs typeface="Arial" panose="020B0604020202020204" pitchFamily="34" charset="0"/>
              </a:rPr>
              <a:t> para el desarrollo del almacenaje de un producto perecedero.</a:t>
            </a:r>
            <a:endParaRPr lang="es-MX" b="1" dirty="0">
              <a:solidFill>
                <a:schemeClr val="tx1"/>
              </a:solidFill>
              <a:latin typeface="Arial" panose="020B0604020202020204" pitchFamily="34" charset="0"/>
              <a:cs typeface="Arial" panose="020B0604020202020204" pitchFamily="34" charset="0"/>
            </a:endParaRPr>
          </a:p>
        </p:txBody>
      </p:sp>
      <p:pic>
        <p:nvPicPr>
          <p:cNvPr id="3074"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988840"/>
            <a:ext cx="3305175" cy="329565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E4EF6DD7-BD35-4506-B8BD-5DDB59B772BE}"/>
              </a:ext>
            </a:extLst>
          </p:cNvPr>
          <p:cNvGrpSpPr/>
          <p:nvPr/>
        </p:nvGrpSpPr>
        <p:grpSpPr>
          <a:xfrm>
            <a:off x="0" y="-15304"/>
            <a:ext cx="9144000" cy="6900688"/>
            <a:chOff x="0" y="-15304"/>
            <a:chExt cx="9144000" cy="6900688"/>
          </a:xfrm>
        </p:grpSpPr>
        <p:pic>
          <p:nvPicPr>
            <p:cNvPr id="12" name="Picture 11">
              <a:extLst>
                <a:ext uri="{FF2B5EF4-FFF2-40B4-BE49-F238E27FC236}">
                  <a16:creationId xmlns:a16="http://schemas.microsoft.com/office/drawing/2014/main" id="{5C4DDF62-A0D1-43F2-9CEA-E01E08D23D66}"/>
                </a:ext>
              </a:extLst>
            </p:cNvPr>
            <p:cNvPicPr>
              <a:picLocks noChangeAspect="1"/>
            </p:cNvPicPr>
            <p:nvPr/>
          </p:nvPicPr>
          <p:blipFill>
            <a:blip r:embed="rId3"/>
            <a:stretch>
              <a:fillRect/>
            </a:stretch>
          </p:blipFill>
          <p:spPr>
            <a:xfrm>
              <a:off x="0" y="-15304"/>
              <a:ext cx="9144000" cy="1028700"/>
            </a:xfrm>
            <a:prstGeom prst="rect">
              <a:avLst/>
            </a:prstGeom>
          </p:spPr>
        </p:pic>
        <p:pic>
          <p:nvPicPr>
            <p:cNvPr id="13" name="Picture 12">
              <a:extLst>
                <a:ext uri="{FF2B5EF4-FFF2-40B4-BE49-F238E27FC236}">
                  <a16:creationId xmlns:a16="http://schemas.microsoft.com/office/drawing/2014/main" id="{EF0D8C7E-1C9E-4E69-BE55-5D71FE13F3CD}"/>
                </a:ext>
              </a:extLst>
            </p:cNvPr>
            <p:cNvPicPr>
              <a:picLocks noChangeAspect="1"/>
            </p:cNvPicPr>
            <p:nvPr/>
          </p:nvPicPr>
          <p:blipFill>
            <a:blip r:embed="rId4"/>
            <a:stretch>
              <a:fillRect/>
            </a:stretch>
          </p:blipFill>
          <p:spPr>
            <a:xfrm>
              <a:off x="0" y="6641479"/>
              <a:ext cx="9144000" cy="243905"/>
            </a:xfrm>
            <a:prstGeom prst="rect">
              <a:avLst/>
            </a:prstGeom>
          </p:spPr>
        </p:pic>
        <p:pic>
          <p:nvPicPr>
            <p:cNvPr id="14" name="Imagen 10" descr="potroUAEM.png">
              <a:extLst>
                <a:ext uri="{FF2B5EF4-FFF2-40B4-BE49-F238E27FC236}">
                  <a16:creationId xmlns:a16="http://schemas.microsoft.com/office/drawing/2014/main" id="{9A6FBD71-3CBD-4CF3-9907-B8AD5B495B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2" name="TextBox 1">
            <a:extLst>
              <a:ext uri="{FF2B5EF4-FFF2-40B4-BE49-F238E27FC236}">
                <a16:creationId xmlns:a16="http://schemas.microsoft.com/office/drawing/2014/main" id="{97510313-AF80-401E-B4B0-B2FB6ACEAC54}"/>
              </a:ext>
            </a:extLst>
          </p:cNvPr>
          <p:cNvSpPr txBox="1"/>
          <p:nvPr/>
        </p:nvSpPr>
        <p:spPr>
          <a:xfrm>
            <a:off x="611560" y="102658"/>
            <a:ext cx="7943521" cy="646331"/>
          </a:xfrm>
          <a:prstGeom prst="rect">
            <a:avLst/>
          </a:prstGeom>
          <a:noFill/>
        </p:spPr>
        <p:txBody>
          <a:bodyPr wrap="none" rtlCol="0">
            <a:spAutoFit/>
          </a:bodyPr>
          <a:lstStyle/>
          <a:p>
            <a:r>
              <a:rPr lang="es-MX" sz="3600" dirty="0">
                <a:solidFill>
                  <a:schemeClr val="bg1"/>
                </a:solidFill>
              </a:rPr>
              <a:t>4.4. ALMACENAMIENTO DE MERCANCIAS</a:t>
            </a:r>
          </a:p>
        </p:txBody>
      </p:sp>
    </p:spTree>
    <p:extLst>
      <p:ext uri="{BB962C8B-B14F-4D97-AF65-F5344CB8AC3E}">
        <p14:creationId xmlns:p14="http://schemas.microsoft.com/office/powerpoint/2010/main" val="19329407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E41DD45-B10C-47F8-85C7-6BFB5792AED1}"/>
              </a:ext>
            </a:extLst>
          </p:cNvPr>
          <p:cNvGrpSpPr/>
          <p:nvPr/>
        </p:nvGrpSpPr>
        <p:grpSpPr>
          <a:xfrm>
            <a:off x="0" y="-15304"/>
            <a:ext cx="9144000" cy="6900688"/>
            <a:chOff x="0" y="-15304"/>
            <a:chExt cx="9144000" cy="6900688"/>
          </a:xfrm>
        </p:grpSpPr>
        <p:pic>
          <p:nvPicPr>
            <p:cNvPr id="7" name="Picture 6">
              <a:extLst>
                <a:ext uri="{FF2B5EF4-FFF2-40B4-BE49-F238E27FC236}">
                  <a16:creationId xmlns:a16="http://schemas.microsoft.com/office/drawing/2014/main" id="{6A653EC6-BA50-4737-9617-B1FDB2A0F616}"/>
                </a:ext>
              </a:extLst>
            </p:cNvPr>
            <p:cNvPicPr>
              <a:picLocks noChangeAspect="1"/>
            </p:cNvPicPr>
            <p:nvPr/>
          </p:nvPicPr>
          <p:blipFill>
            <a:blip r:embed="rId2"/>
            <a:stretch>
              <a:fillRect/>
            </a:stretch>
          </p:blipFill>
          <p:spPr>
            <a:xfrm>
              <a:off x="0" y="-15304"/>
              <a:ext cx="9144000" cy="1028700"/>
            </a:xfrm>
            <a:prstGeom prst="rect">
              <a:avLst/>
            </a:prstGeom>
          </p:spPr>
        </p:pic>
        <p:pic>
          <p:nvPicPr>
            <p:cNvPr id="8" name="Picture 7">
              <a:extLst>
                <a:ext uri="{FF2B5EF4-FFF2-40B4-BE49-F238E27FC236}">
                  <a16:creationId xmlns:a16="http://schemas.microsoft.com/office/drawing/2014/main" id="{B55A3CD3-03DC-479C-A7CE-0BE6F8552C3E}"/>
                </a:ext>
              </a:extLst>
            </p:cNvPr>
            <p:cNvPicPr>
              <a:picLocks noChangeAspect="1"/>
            </p:cNvPicPr>
            <p:nvPr/>
          </p:nvPicPr>
          <p:blipFill>
            <a:blip r:embed="rId3"/>
            <a:stretch>
              <a:fillRect/>
            </a:stretch>
          </p:blipFill>
          <p:spPr>
            <a:xfrm>
              <a:off x="0" y="6641479"/>
              <a:ext cx="9144000" cy="243905"/>
            </a:xfrm>
            <a:prstGeom prst="rect">
              <a:avLst/>
            </a:prstGeom>
          </p:spPr>
        </p:pic>
        <p:pic>
          <p:nvPicPr>
            <p:cNvPr id="9" name="Imagen 10" descr="potroUAEM.png">
              <a:extLst>
                <a:ext uri="{FF2B5EF4-FFF2-40B4-BE49-F238E27FC236}">
                  <a16:creationId xmlns:a16="http://schemas.microsoft.com/office/drawing/2014/main" id="{24763AFD-4C9F-4181-B2BF-3D33B0025F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46082" name="1 Título">
            <a:extLst>
              <a:ext uri="{FF2B5EF4-FFF2-40B4-BE49-F238E27FC236}">
                <a16:creationId xmlns:a16="http://schemas.microsoft.com/office/drawing/2014/main" id="{3827F733-B162-465A-8E0C-31F20D3DF069}"/>
              </a:ext>
            </a:extLst>
          </p:cNvPr>
          <p:cNvSpPr>
            <a:spLocks noGrp="1"/>
          </p:cNvSpPr>
          <p:nvPr>
            <p:ph type="title"/>
          </p:nvPr>
        </p:nvSpPr>
        <p:spPr>
          <a:xfrm>
            <a:off x="895350" y="80740"/>
            <a:ext cx="7162800" cy="836612"/>
          </a:xfrm>
        </p:spPr>
        <p:txBody>
          <a:bodyPr>
            <a:normAutofit/>
          </a:bodyPr>
          <a:lstStyle/>
          <a:p>
            <a:pPr eaLnBrk="1" hangingPunct="1"/>
            <a:r>
              <a:rPr lang="es-MX" altLang="es-MX" sz="2400" dirty="0">
                <a:solidFill>
                  <a:schemeClr val="bg1"/>
                </a:solidFill>
              </a:rPr>
              <a:t>4.4. Acomodo de las Mercancías y establecimiento de un Control de Inventarios</a:t>
            </a:r>
          </a:p>
        </p:txBody>
      </p:sp>
      <p:sp>
        <p:nvSpPr>
          <p:cNvPr id="3" name="Content Placeholder 2">
            <a:extLst>
              <a:ext uri="{FF2B5EF4-FFF2-40B4-BE49-F238E27FC236}">
                <a16:creationId xmlns:a16="http://schemas.microsoft.com/office/drawing/2014/main" id="{74E290D1-C1BF-40B2-8FFC-AA7C1FF3BA0B}"/>
              </a:ext>
            </a:extLst>
          </p:cNvPr>
          <p:cNvSpPr>
            <a:spLocks noGrp="1"/>
          </p:cNvSpPr>
          <p:nvPr>
            <p:ph idx="1"/>
          </p:nvPr>
        </p:nvSpPr>
        <p:spPr>
          <a:xfrm>
            <a:off x="278408" y="1126450"/>
            <a:ext cx="8229600" cy="4525963"/>
          </a:xfrm>
        </p:spPr>
        <p:txBody>
          <a:bodyPr/>
          <a:lstStyle/>
          <a:p>
            <a:pPr marL="0" indent="0">
              <a:buNone/>
            </a:pPr>
            <a:r>
              <a:rPr lang="es-MX" dirty="0"/>
              <a:t>CONCLUSIONES.</a:t>
            </a:r>
          </a:p>
          <a:p>
            <a:pPr marL="0" indent="0">
              <a:buNone/>
            </a:pPr>
            <a:endParaRPr lang="es-MX" dirty="0"/>
          </a:p>
        </p:txBody>
      </p:sp>
      <p:sp>
        <p:nvSpPr>
          <p:cNvPr id="5" name="Rectangle 4">
            <a:extLst>
              <a:ext uri="{FF2B5EF4-FFF2-40B4-BE49-F238E27FC236}">
                <a16:creationId xmlns:a16="http://schemas.microsoft.com/office/drawing/2014/main" id="{E80D742E-F6A6-4A9F-80D0-02571EE3F64E}"/>
              </a:ext>
            </a:extLst>
          </p:cNvPr>
          <p:cNvSpPr/>
          <p:nvPr/>
        </p:nvSpPr>
        <p:spPr>
          <a:xfrm>
            <a:off x="354360" y="1796112"/>
            <a:ext cx="8435280" cy="4154984"/>
          </a:xfrm>
          <a:prstGeom prst="rect">
            <a:avLst/>
          </a:prstGeom>
        </p:spPr>
        <p:txBody>
          <a:bodyPr wrap="square">
            <a:spAutoFit/>
          </a:bodyPr>
          <a:lstStyle/>
          <a:p>
            <a:pPr algn="just" fontAlgn="base"/>
            <a:r>
              <a:rPr lang="es-MX" sz="2400" dirty="0">
                <a:solidFill>
                  <a:srgbClr val="333333"/>
                </a:solidFill>
                <a:latin typeface="Open Sans"/>
              </a:rPr>
              <a:t>Uno de los elementos cruciales para el éxito de una organización empresarial, es la adecuada gestión de los recursos, especialmente en esta época en la que el contexto económico obliga a las empresas a ser muy eficientes en su gestión.</a:t>
            </a:r>
          </a:p>
          <a:p>
            <a:pPr algn="just" fontAlgn="base"/>
            <a:endParaRPr lang="es-MX" sz="2400" dirty="0">
              <a:solidFill>
                <a:srgbClr val="333333"/>
              </a:solidFill>
              <a:latin typeface="Open Sans"/>
            </a:endParaRPr>
          </a:p>
          <a:p>
            <a:pPr algn="just" fontAlgn="base"/>
            <a:r>
              <a:rPr lang="es-MX" sz="2400" dirty="0">
                <a:solidFill>
                  <a:srgbClr val="333333"/>
                </a:solidFill>
                <a:latin typeface="Open Sans"/>
              </a:rPr>
              <a:t>En este punto, un área que juega un papel fundamental, es el </a:t>
            </a:r>
            <a:r>
              <a:rPr lang="es-MX" sz="2400" b="1" dirty="0">
                <a:solidFill>
                  <a:srgbClr val="333333"/>
                </a:solidFill>
                <a:latin typeface="inherit"/>
              </a:rPr>
              <a:t>departamento de Compras y Abastecimientos</a:t>
            </a:r>
            <a:r>
              <a:rPr lang="es-MX" sz="2400" dirty="0">
                <a:solidFill>
                  <a:srgbClr val="333333"/>
                </a:solidFill>
                <a:latin typeface="Open Sans"/>
              </a:rPr>
              <a:t>. En este articulo te explicaremos lo que debes saber acerca de este importante área y cómo puedes optimizar los procesos de compras y abastecimientos en tu empresa.</a:t>
            </a:r>
            <a:endParaRPr lang="es-MX" sz="2400" b="0" i="0" dirty="0">
              <a:solidFill>
                <a:srgbClr val="333333"/>
              </a:solidFill>
              <a:effectLst/>
              <a:latin typeface="Open Sans"/>
            </a:endParaRPr>
          </a:p>
        </p:txBody>
      </p:sp>
    </p:spTree>
    <p:extLst>
      <p:ext uri="{BB962C8B-B14F-4D97-AF65-F5344CB8AC3E}">
        <p14:creationId xmlns:p14="http://schemas.microsoft.com/office/powerpoint/2010/main" val="12564249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a:xfrm>
            <a:off x="531019" y="1001390"/>
            <a:ext cx="4040188" cy="639762"/>
          </a:xfrm>
        </p:spPr>
        <p:txBody>
          <a:bodyPr/>
          <a:lstStyle/>
          <a:p>
            <a:r>
              <a:rPr lang="es-MX" dirty="0"/>
              <a:t>Bibliográficas</a:t>
            </a:r>
          </a:p>
        </p:txBody>
      </p:sp>
      <p:sp>
        <p:nvSpPr>
          <p:cNvPr id="12" name="11 Marcador de texto"/>
          <p:cNvSpPr>
            <a:spLocks noGrp="1"/>
          </p:cNvSpPr>
          <p:nvPr>
            <p:ph type="body" sz="quarter" idx="3"/>
          </p:nvPr>
        </p:nvSpPr>
        <p:spPr>
          <a:xfrm>
            <a:off x="4677458" y="1008957"/>
            <a:ext cx="4041775" cy="639762"/>
          </a:xfrm>
        </p:spPr>
        <p:txBody>
          <a:bodyPr/>
          <a:lstStyle/>
          <a:p>
            <a:r>
              <a:rPr lang="es-MX" dirty="0"/>
              <a:t>Cibergrafía</a:t>
            </a: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39</a:t>
            </a:fld>
            <a:endParaRPr lang="es-MX" dirty="0"/>
          </a:p>
        </p:txBody>
      </p:sp>
      <p:sp>
        <p:nvSpPr>
          <p:cNvPr id="2" name="Marcador de contenido 1"/>
          <p:cNvSpPr>
            <a:spLocks noGrp="1"/>
          </p:cNvSpPr>
          <p:nvPr>
            <p:ph sz="half" idx="2"/>
          </p:nvPr>
        </p:nvSpPr>
        <p:spPr>
          <a:xfrm>
            <a:off x="457200" y="1733822"/>
            <a:ext cx="4040188" cy="4392341"/>
          </a:xfrm>
        </p:spPr>
        <p:txBody>
          <a:bodyPr>
            <a:normAutofit fontScale="92500"/>
          </a:bodyPr>
          <a:lstStyle/>
          <a:p>
            <a:pPr algn="just" eaLnBrk="0" fontAlgn="base" hangingPunct="0">
              <a:lnSpc>
                <a:spcPct val="150000"/>
              </a:lnSpc>
              <a:spcBef>
                <a:spcPct val="0"/>
              </a:spcBef>
              <a:spcAft>
                <a:spcPct val="0"/>
              </a:spcAft>
              <a:buFontTx/>
              <a:buChar char="•"/>
            </a:pPr>
            <a:endParaRPr lang="es-MX" sz="1600" dirty="0">
              <a:cs typeface="Arial" pitchFamily="34" charset="0"/>
            </a:endParaRPr>
          </a:p>
          <a:p>
            <a:r>
              <a:rPr lang="es-MX" sz="1600" dirty="0" err="1"/>
              <a:t>Ballou</a:t>
            </a:r>
            <a:r>
              <a:rPr lang="es-MX" sz="1600" dirty="0"/>
              <a:t>, R. (2005). Logística, Administración de la cadena de suministro. México: Pearson.</a:t>
            </a:r>
          </a:p>
          <a:p>
            <a:r>
              <a:rPr lang="es-MX" sz="1600" dirty="0" err="1"/>
              <a:t>Chopra</a:t>
            </a:r>
            <a:r>
              <a:rPr lang="es-MX" sz="1600" dirty="0"/>
              <a:t>, S. </a:t>
            </a:r>
            <a:r>
              <a:rPr lang="es-MX" sz="1600" dirty="0" err="1"/>
              <a:t>Meindl</a:t>
            </a:r>
            <a:r>
              <a:rPr lang="es-MX" sz="1600" dirty="0"/>
              <a:t> (2008). Administración de la cadena de suministro. México: Pearson.</a:t>
            </a:r>
          </a:p>
          <a:p>
            <a:r>
              <a:rPr lang="es-MX" sz="1600" dirty="0"/>
              <a:t>Universidad de Navarra. IESE. Centro internacional de investigación</a:t>
            </a:r>
          </a:p>
          <a:p>
            <a:r>
              <a:rPr lang="es-MX" sz="1600" dirty="0"/>
              <a:t>logística. (2004). La cadena de suministro: modelos y herramientas de planificación y optimización de la cadena de suministro. Navarra: Marge</a:t>
            </a:r>
          </a:p>
          <a:p>
            <a:r>
              <a:rPr lang="es-MX" sz="1600" dirty="0"/>
              <a:t>Cruz </a:t>
            </a:r>
            <a:r>
              <a:rPr lang="es-MX" sz="1600" dirty="0" err="1"/>
              <a:t>Mecinas</a:t>
            </a:r>
            <a:r>
              <a:rPr lang="es-MX" sz="1600" dirty="0"/>
              <a:t> (2007), compras un enfoque estratégico. Mc Graw </a:t>
            </a:r>
            <a:r>
              <a:rPr lang="es-MX" sz="1600" dirty="0" err="1"/>
              <a:t>HilI</a:t>
            </a:r>
            <a:r>
              <a:rPr lang="es-MX" sz="1600" dirty="0"/>
              <a:t>. </a:t>
            </a:r>
            <a:r>
              <a:rPr lang="es-MX" sz="1600" dirty="0" err="1"/>
              <a:t>Merli</a:t>
            </a:r>
            <a:r>
              <a:rPr lang="es-MX" sz="1600" dirty="0"/>
              <a:t>, Giorgio. (1994). </a:t>
            </a:r>
          </a:p>
          <a:p>
            <a:r>
              <a:rPr lang="es-MX" sz="1600" dirty="0"/>
              <a:t>Nuevas estrategias de compras. Ediciones Díaz de Santos</a:t>
            </a:r>
          </a:p>
        </p:txBody>
      </p:sp>
      <p:sp>
        <p:nvSpPr>
          <p:cNvPr id="3" name="Marcador de contenido 2"/>
          <p:cNvSpPr>
            <a:spLocks noGrp="1"/>
          </p:cNvSpPr>
          <p:nvPr>
            <p:ph sz="quarter" idx="4"/>
          </p:nvPr>
        </p:nvSpPr>
        <p:spPr/>
        <p:txBody>
          <a:bodyPr>
            <a:normAutofit lnSpcReduction="10000"/>
          </a:bodyPr>
          <a:lstStyle/>
          <a:p>
            <a:r>
              <a:rPr lang="es-MX" sz="1600" dirty="0">
                <a:latin typeface="Arial" panose="020B0604020202020204" pitchFamily="34" charset="0"/>
                <a:cs typeface="Arial" panose="020B0604020202020204" pitchFamily="34" charset="0"/>
                <a:hlinkClick r:id="rId2"/>
              </a:rPr>
              <a:t>http://acualonit.overblog.com/la-gesti%C3%B3n-de-compras-y-abastecimiento</a:t>
            </a:r>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hlinkClick r:id="rId3"/>
              </a:rPr>
              <a:t>https://es.scribd.com/doc/29620698/Administracion-de-Compras-y-Abastecimientos</a:t>
            </a:r>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hlinkClick r:id="rId4"/>
              </a:rPr>
              <a:t>http://reposital.cuaed.unam.mx:8080/jspui/bitstream/123456789/656/1/1451.pdf</a:t>
            </a:r>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hlinkClick r:id="rId5"/>
              </a:rPr>
              <a:t>https://www.salesup.com/crm-online/cc-compras-y-abastecimiento-productividad.shtml</a:t>
            </a:r>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86218CE9-0D05-4F3A-8545-0A5E9E2D75DD}"/>
              </a:ext>
            </a:extLst>
          </p:cNvPr>
          <p:cNvGrpSpPr/>
          <p:nvPr/>
        </p:nvGrpSpPr>
        <p:grpSpPr>
          <a:xfrm>
            <a:off x="0" y="-15304"/>
            <a:ext cx="9144000" cy="6900688"/>
            <a:chOff x="0" y="-15304"/>
            <a:chExt cx="9144000" cy="6900688"/>
          </a:xfrm>
        </p:grpSpPr>
        <p:pic>
          <p:nvPicPr>
            <p:cNvPr id="13" name="Picture 12">
              <a:extLst>
                <a:ext uri="{FF2B5EF4-FFF2-40B4-BE49-F238E27FC236}">
                  <a16:creationId xmlns:a16="http://schemas.microsoft.com/office/drawing/2014/main" id="{32794DA6-D0DB-4AE8-B77D-7EA0DD4B8B90}"/>
                </a:ext>
              </a:extLst>
            </p:cNvPr>
            <p:cNvPicPr>
              <a:picLocks noChangeAspect="1"/>
            </p:cNvPicPr>
            <p:nvPr/>
          </p:nvPicPr>
          <p:blipFill>
            <a:blip r:embed="rId6"/>
            <a:stretch>
              <a:fillRect/>
            </a:stretch>
          </p:blipFill>
          <p:spPr>
            <a:xfrm>
              <a:off x="0" y="-15304"/>
              <a:ext cx="9144000" cy="1028700"/>
            </a:xfrm>
            <a:prstGeom prst="rect">
              <a:avLst/>
            </a:prstGeom>
          </p:spPr>
        </p:pic>
        <p:pic>
          <p:nvPicPr>
            <p:cNvPr id="18" name="Picture 17">
              <a:extLst>
                <a:ext uri="{FF2B5EF4-FFF2-40B4-BE49-F238E27FC236}">
                  <a16:creationId xmlns:a16="http://schemas.microsoft.com/office/drawing/2014/main" id="{05FEADBC-3BCD-423B-940B-97004289243C}"/>
                </a:ext>
              </a:extLst>
            </p:cNvPr>
            <p:cNvPicPr>
              <a:picLocks noChangeAspect="1"/>
            </p:cNvPicPr>
            <p:nvPr/>
          </p:nvPicPr>
          <p:blipFill>
            <a:blip r:embed="rId7"/>
            <a:stretch>
              <a:fillRect/>
            </a:stretch>
          </p:blipFill>
          <p:spPr>
            <a:xfrm>
              <a:off x="0" y="6641479"/>
              <a:ext cx="9144000" cy="243905"/>
            </a:xfrm>
            <a:prstGeom prst="rect">
              <a:avLst/>
            </a:prstGeom>
          </p:spPr>
        </p:pic>
        <p:pic>
          <p:nvPicPr>
            <p:cNvPr id="19" name="Imagen 10" descr="potroUAEM.png">
              <a:extLst>
                <a:ext uri="{FF2B5EF4-FFF2-40B4-BE49-F238E27FC236}">
                  <a16:creationId xmlns:a16="http://schemas.microsoft.com/office/drawing/2014/main" id="{041A22CA-5EA0-42CB-9BEF-8EE5AC699D7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4" name="Rectangle 3">
            <a:extLst>
              <a:ext uri="{FF2B5EF4-FFF2-40B4-BE49-F238E27FC236}">
                <a16:creationId xmlns:a16="http://schemas.microsoft.com/office/drawing/2014/main" id="{937BFDA1-C882-4ED5-8106-C3528088847D}"/>
              </a:ext>
            </a:extLst>
          </p:cNvPr>
          <p:cNvSpPr/>
          <p:nvPr/>
        </p:nvSpPr>
        <p:spPr>
          <a:xfrm>
            <a:off x="531019" y="262211"/>
            <a:ext cx="8784976" cy="461665"/>
          </a:xfrm>
          <a:prstGeom prst="rect">
            <a:avLst/>
          </a:prstGeom>
        </p:spPr>
        <p:txBody>
          <a:bodyPr wrap="square">
            <a:spAutoFit/>
          </a:bodyPr>
          <a:lstStyle/>
          <a:p>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REFERENCIAS BIBLIOGRAFICAS Y ELECTRONICAS</a:t>
            </a:r>
            <a:endParaRPr lang="es-MX" sz="2400" dirty="0">
              <a:solidFill>
                <a:schemeClr val="bg1"/>
              </a:solidFill>
            </a:endParaRPr>
          </a:p>
        </p:txBody>
      </p:sp>
    </p:spTree>
    <p:extLst>
      <p:ext uri="{BB962C8B-B14F-4D97-AF65-F5344CB8AC3E}">
        <p14:creationId xmlns:p14="http://schemas.microsoft.com/office/powerpoint/2010/main" val="1153747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a:xfrm>
            <a:off x="107504" y="1392548"/>
            <a:ext cx="4040188" cy="639762"/>
          </a:xfrm>
        </p:spPr>
        <p:txBody>
          <a:bodyPr>
            <a:normAutofit fontScale="92500" lnSpcReduction="20000"/>
          </a:bodyPr>
          <a:lstStyle/>
          <a:p>
            <a:r>
              <a:rPr lang="es-MX" dirty="0"/>
              <a:t>Propósito del programa de estudios:</a:t>
            </a:r>
          </a:p>
        </p:txBody>
      </p:sp>
      <p:sp>
        <p:nvSpPr>
          <p:cNvPr id="12" name="11 Marcador de texto"/>
          <p:cNvSpPr>
            <a:spLocks noGrp="1"/>
          </p:cNvSpPr>
          <p:nvPr>
            <p:ph type="body" sz="quarter" idx="3"/>
          </p:nvPr>
        </p:nvSpPr>
        <p:spPr/>
        <p:txBody>
          <a:bodyPr>
            <a:normAutofit fontScale="92500" lnSpcReduction="20000"/>
          </a:bodyPr>
          <a:lstStyle/>
          <a:p>
            <a:r>
              <a:rPr lang="es-MX" dirty="0"/>
              <a:t>Desarrollo de la unidad de aprendizaje</a:t>
            </a:r>
          </a:p>
        </p:txBody>
      </p:sp>
      <p:graphicFrame>
        <p:nvGraphicFramePr>
          <p:cNvPr id="14" name="13 Marcador de contenido"/>
          <p:cNvGraphicFramePr>
            <a:graphicFrameLocks noGrp="1"/>
          </p:cNvGraphicFramePr>
          <p:nvPr>
            <p:ph sz="quarter" idx="4"/>
            <p:extLst>
              <p:ext uri="{D42A27DB-BD31-4B8C-83A1-F6EECF244321}">
                <p14:modId xmlns:p14="http://schemas.microsoft.com/office/powerpoint/2010/main" val="1568579841"/>
              </p:ext>
            </p:extLst>
          </p:nvPr>
        </p:nvGraphicFramePr>
        <p:xfrm>
          <a:off x="4283968" y="2225101"/>
          <a:ext cx="4402832" cy="3901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Marcador de número de diapositiva"/>
          <p:cNvSpPr>
            <a:spLocks noGrp="1"/>
          </p:cNvSpPr>
          <p:nvPr>
            <p:ph type="sldNum" sz="quarter" idx="12"/>
          </p:nvPr>
        </p:nvSpPr>
        <p:spPr/>
        <p:txBody>
          <a:bodyPr/>
          <a:lstStyle/>
          <a:p>
            <a:fld id="{AE0BBA42-5472-42C5-AB49-DB327605BF08}" type="slidenum">
              <a:rPr lang="es-MX" smtClean="0"/>
              <a:pPr/>
              <a:t>4</a:t>
            </a:fld>
            <a:endParaRPr lang="es-MX" dirty="0"/>
          </a:p>
        </p:txBody>
      </p:sp>
      <p:sp>
        <p:nvSpPr>
          <p:cNvPr id="2" name="Marcador de contenido 1"/>
          <p:cNvSpPr>
            <a:spLocks noGrp="1"/>
          </p:cNvSpPr>
          <p:nvPr>
            <p:ph sz="half" idx="2"/>
          </p:nvPr>
        </p:nvSpPr>
        <p:spPr>
          <a:xfrm>
            <a:off x="107504" y="2174874"/>
            <a:ext cx="4040188" cy="4278461"/>
          </a:xfrm>
        </p:spPr>
        <p:txBody>
          <a:bodyPr>
            <a:normAutofit fontScale="85000" lnSpcReduction="10000"/>
          </a:bodyPr>
          <a:lstStyle/>
          <a:p>
            <a:pPr algn="just"/>
            <a:r>
              <a:rPr lang="es-MX" dirty="0">
                <a:latin typeface="Arial" panose="020B0604020202020204" pitchFamily="34" charset="0"/>
                <a:cs typeface="Arial" panose="020B0604020202020204" pitchFamily="34" charset="0"/>
              </a:rPr>
              <a:t>Desarrollar sistemas logísticos de suministro y distribución, para empresas con</a:t>
            </a:r>
          </a:p>
          <a:p>
            <a:pPr algn="just"/>
            <a:r>
              <a:rPr lang="es-MX" dirty="0">
                <a:latin typeface="Arial" panose="020B0604020202020204" pitchFamily="34" charset="0"/>
                <a:cs typeface="Arial" panose="020B0604020202020204" pitchFamily="34" charset="0"/>
              </a:rPr>
              <a:t>operaciones nacionales e internacionales, a fin de contribuir en la competitividad</a:t>
            </a:r>
          </a:p>
          <a:p>
            <a:pPr algn="just"/>
            <a:r>
              <a:rPr lang="es-MX" dirty="0">
                <a:latin typeface="Arial" panose="020B0604020202020204" pitchFamily="34" charset="0"/>
                <a:cs typeface="Arial" panose="020B0604020202020204" pitchFamily="34" charset="0"/>
              </a:rPr>
              <a:t>de la misma.</a:t>
            </a:r>
          </a:p>
          <a:p>
            <a:pPr algn="just"/>
            <a:r>
              <a:rPr lang="es-MX" dirty="0">
                <a:latin typeface="Arial" panose="020B0604020202020204" pitchFamily="34" charset="0"/>
                <a:cs typeface="Arial" panose="020B0604020202020204" pitchFamily="34" charset="0"/>
              </a:rPr>
              <a:t>Implementar eficientemente técnicas administrativas, de transportación y de</a:t>
            </a:r>
          </a:p>
          <a:p>
            <a:pPr algn="just"/>
            <a:r>
              <a:rPr lang="es-MX" dirty="0">
                <a:latin typeface="Arial" panose="020B0604020202020204" pitchFamily="34" charset="0"/>
                <a:cs typeface="Arial" panose="020B0604020202020204" pitchFamily="34" charset="0"/>
              </a:rPr>
              <a:t>sistemas de información, en la operación y diseño de los sistemas funcionales en</a:t>
            </a:r>
          </a:p>
          <a:p>
            <a:pPr algn="just"/>
            <a:r>
              <a:rPr lang="es-MX" dirty="0">
                <a:latin typeface="Arial" panose="020B0604020202020204" pitchFamily="34" charset="0"/>
                <a:cs typeface="Arial" panose="020B0604020202020204" pitchFamily="34" charset="0"/>
              </a:rPr>
              <a:t>las organizaciones.</a:t>
            </a:r>
            <a:endParaRPr lang="es-MX" sz="1800"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2EA6C41E-7DB6-4208-A1C1-7AE9534DBD10}"/>
              </a:ext>
            </a:extLst>
          </p:cNvPr>
          <p:cNvGrpSpPr/>
          <p:nvPr/>
        </p:nvGrpSpPr>
        <p:grpSpPr>
          <a:xfrm>
            <a:off x="0" y="-5006"/>
            <a:ext cx="9144000" cy="6890390"/>
            <a:chOff x="0" y="-5006"/>
            <a:chExt cx="9144000" cy="6890390"/>
          </a:xfrm>
        </p:grpSpPr>
        <p:pic>
          <p:nvPicPr>
            <p:cNvPr id="16" name="Picture 2" descr="Resultado de imagen para UAEMEX 2017">
              <a:extLst>
                <a:ext uri="{FF2B5EF4-FFF2-40B4-BE49-F238E27FC236}">
                  <a16:creationId xmlns:a16="http://schemas.microsoft.com/office/drawing/2014/main" id="{C4BB7C0A-9D18-4329-B7F0-BDCBE7DDC8C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79850B1B-3B02-4696-9559-54B870AB64E4}"/>
                </a:ext>
              </a:extLst>
            </p:cNvPr>
            <p:cNvPicPr>
              <a:picLocks noChangeAspect="1"/>
            </p:cNvPicPr>
            <p:nvPr/>
          </p:nvPicPr>
          <p:blipFill>
            <a:blip r:embed="rId8"/>
            <a:stretch>
              <a:fillRect/>
            </a:stretch>
          </p:blipFill>
          <p:spPr>
            <a:xfrm>
              <a:off x="0" y="6641479"/>
              <a:ext cx="9144000" cy="243905"/>
            </a:xfrm>
            <a:prstGeom prst="rect">
              <a:avLst/>
            </a:prstGeom>
          </p:spPr>
        </p:pic>
        <p:pic>
          <p:nvPicPr>
            <p:cNvPr id="18" name="Imagen 10" descr="potroUAEM.png">
              <a:extLst>
                <a:ext uri="{FF2B5EF4-FFF2-40B4-BE49-F238E27FC236}">
                  <a16:creationId xmlns:a16="http://schemas.microsoft.com/office/drawing/2014/main" id="{8269CD60-F716-4C5E-8F76-A63855481EF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Tree>
    <p:extLst>
      <p:ext uri="{BB962C8B-B14F-4D97-AF65-F5344CB8AC3E}">
        <p14:creationId xmlns:p14="http://schemas.microsoft.com/office/powerpoint/2010/main" val="2386323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latin typeface="Arial" panose="020B0604020202020204" pitchFamily="34" charset="0"/>
                <a:cs typeface="Arial" panose="020B0604020202020204" pitchFamily="34" charset="0"/>
              </a:rPr>
              <a:pPr/>
              <a:t>5</a:t>
            </a:fld>
            <a:endParaRPr lang="es-MX"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F94A1271-4853-4D76-B48B-C70642C3AA8C}"/>
              </a:ext>
            </a:extLst>
          </p:cNvPr>
          <p:cNvGrpSpPr/>
          <p:nvPr/>
        </p:nvGrpSpPr>
        <p:grpSpPr>
          <a:xfrm>
            <a:off x="0" y="-5006"/>
            <a:ext cx="9144000" cy="6890390"/>
            <a:chOff x="0" y="-5006"/>
            <a:chExt cx="9144000" cy="6890390"/>
          </a:xfrm>
        </p:grpSpPr>
        <p:pic>
          <p:nvPicPr>
            <p:cNvPr id="11" name="Picture 2" descr="Resultado de imagen para UAEMEX 2017">
              <a:extLst>
                <a:ext uri="{FF2B5EF4-FFF2-40B4-BE49-F238E27FC236}">
                  <a16:creationId xmlns:a16="http://schemas.microsoft.com/office/drawing/2014/main" id="{97C28CCF-6056-44D1-9295-B17DF3355CD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20BF15E5-01D6-40D5-8E30-AA11D12D55BE}"/>
                </a:ext>
              </a:extLst>
            </p:cNvPr>
            <p:cNvPicPr>
              <a:picLocks noChangeAspect="1"/>
            </p:cNvPicPr>
            <p:nvPr/>
          </p:nvPicPr>
          <p:blipFill>
            <a:blip r:embed="rId3"/>
            <a:stretch>
              <a:fillRect/>
            </a:stretch>
          </p:blipFill>
          <p:spPr>
            <a:xfrm>
              <a:off x="0" y="6641479"/>
              <a:ext cx="9144000" cy="243905"/>
            </a:xfrm>
            <a:prstGeom prst="rect">
              <a:avLst/>
            </a:prstGeom>
          </p:spPr>
        </p:pic>
        <p:pic>
          <p:nvPicPr>
            <p:cNvPr id="13" name="Imagen 10" descr="potroUAEM.png">
              <a:extLst>
                <a:ext uri="{FF2B5EF4-FFF2-40B4-BE49-F238E27FC236}">
                  <a16:creationId xmlns:a16="http://schemas.microsoft.com/office/drawing/2014/main" id="{1B2943D5-FAFF-4C6C-8405-AD7B50E562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itle 13">
            <a:extLst>
              <a:ext uri="{FF2B5EF4-FFF2-40B4-BE49-F238E27FC236}">
                <a16:creationId xmlns:a16="http://schemas.microsoft.com/office/drawing/2014/main" id="{97AB3B6B-428D-4466-888C-CA08EA83956C}"/>
              </a:ext>
            </a:extLst>
          </p:cNvPr>
          <p:cNvSpPr>
            <a:spLocks noGrp="1"/>
          </p:cNvSpPr>
          <p:nvPr>
            <p:ph type="title"/>
          </p:nvPr>
        </p:nvSpPr>
        <p:spPr>
          <a:xfrm>
            <a:off x="0" y="836712"/>
            <a:ext cx="4427984" cy="1143000"/>
          </a:xfrm>
        </p:spPr>
        <p:txBody>
          <a:bodyPr>
            <a:normAutofit/>
          </a:bodyPr>
          <a:lstStyle/>
          <a:p>
            <a:r>
              <a:rPr lang="es-MX" sz="3200" dirty="0">
                <a:latin typeface="Arial" panose="020B0604020202020204" pitchFamily="34" charset="0"/>
                <a:cs typeface="Arial" panose="020B0604020202020204" pitchFamily="34" charset="0"/>
              </a:rPr>
              <a:t>Secuencia didáctica</a:t>
            </a:r>
          </a:p>
        </p:txBody>
      </p:sp>
      <p:graphicFrame>
        <p:nvGraphicFramePr>
          <p:cNvPr id="16" name="Diagram 15">
            <a:extLst>
              <a:ext uri="{FF2B5EF4-FFF2-40B4-BE49-F238E27FC236}">
                <a16:creationId xmlns:a16="http://schemas.microsoft.com/office/drawing/2014/main" id="{3EEF8BEF-AFED-46D4-9840-A1DCD2B26134}"/>
              </a:ext>
            </a:extLst>
          </p:cNvPr>
          <p:cNvGraphicFramePr/>
          <p:nvPr>
            <p:extLst>
              <p:ext uri="{D42A27DB-BD31-4B8C-83A1-F6EECF244321}">
                <p14:modId xmlns:p14="http://schemas.microsoft.com/office/powerpoint/2010/main" val="1871336182"/>
              </p:ext>
            </p:extLst>
          </p:nvPr>
        </p:nvGraphicFramePr>
        <p:xfrm>
          <a:off x="269270" y="1871003"/>
          <a:ext cx="6283930" cy="44389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7" name="Arrow: Right 16">
            <a:extLst>
              <a:ext uri="{FF2B5EF4-FFF2-40B4-BE49-F238E27FC236}">
                <a16:creationId xmlns:a16="http://schemas.microsoft.com/office/drawing/2014/main" id="{7643A36C-A207-444E-AF7E-DA294A51FE8D}"/>
              </a:ext>
            </a:extLst>
          </p:cNvPr>
          <p:cNvSpPr/>
          <p:nvPr/>
        </p:nvSpPr>
        <p:spPr>
          <a:xfrm rot="5400000">
            <a:off x="5704586" y="3402709"/>
            <a:ext cx="4359557" cy="1296145"/>
          </a:xfrm>
          <a:prstGeom prst="rightArrow">
            <a:avLst>
              <a:gd name="adj1" fmla="val 50000"/>
              <a:gd name="adj2" fmla="val 57512"/>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0531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latin typeface="Arial" panose="020B0604020202020204" pitchFamily="34" charset="0"/>
                <a:cs typeface="Arial" panose="020B0604020202020204" pitchFamily="34" charset="0"/>
              </a:rPr>
              <a:pPr/>
              <a:t>6</a:t>
            </a:fld>
            <a:endParaRPr lang="es-MX" dirty="0">
              <a:latin typeface="Arial" panose="020B0604020202020204" pitchFamily="34" charset="0"/>
              <a:cs typeface="Arial" panose="020B0604020202020204" pitchFamily="34" charset="0"/>
            </a:endParaRPr>
          </a:p>
        </p:txBody>
      </p:sp>
      <p:sp>
        <p:nvSpPr>
          <p:cNvPr id="17" name="Rectángulo 16"/>
          <p:cNvSpPr/>
          <p:nvPr/>
        </p:nvSpPr>
        <p:spPr>
          <a:xfrm>
            <a:off x="251520" y="1916312"/>
            <a:ext cx="8640960" cy="4001095"/>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Objetivo de las  unidad 4 (Gestión del área de compras).</a:t>
            </a:r>
          </a:p>
          <a:p>
            <a:r>
              <a:rPr lang="es-MX" sz="2400" b="1" dirty="0">
                <a:latin typeface="Arial" panose="020B0604020202020204" pitchFamily="34" charset="0"/>
                <a:cs typeface="Arial" panose="020B0604020202020204" pitchFamily="34" charset="0"/>
              </a:rPr>
              <a:t> </a:t>
            </a:r>
          </a:p>
          <a:p>
            <a:pPr algn="just"/>
            <a:r>
              <a:rPr lang="es-MX" sz="2000" dirty="0">
                <a:latin typeface="Arial" panose="020B0604020202020204" pitchFamily="34" charset="0"/>
                <a:cs typeface="Arial" panose="020B0604020202020204" pitchFamily="34" charset="0"/>
              </a:rPr>
              <a:t>Diseñar sistemas de logística de compras, almacenamiento, distribución, transporte, empaque y embalaje, de logística integral e inversa. Implementar estrategias de comercio electrónico y marketing. Identificar y aplicar criterios de evaluación en proyectos logísticos	</a:t>
            </a:r>
          </a:p>
          <a:p>
            <a:r>
              <a:rPr lang="es-MX" dirty="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a:p>
            <a:pPr algn="just"/>
            <a:r>
              <a:rPr lang="es-ES" sz="2400" b="1" dirty="0">
                <a:latin typeface="Arial" panose="020B0604020202020204" pitchFamily="34" charset="0"/>
                <a:cs typeface="Arial" panose="020B0604020202020204" pitchFamily="34" charset="0"/>
              </a:rPr>
              <a:t>Los elementos de competencia que considera la unidad son:</a:t>
            </a:r>
          </a:p>
          <a:p>
            <a:pPr lvl="1"/>
            <a:endParaRPr lang="es-ES"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Desarrollar en el alumno/a el dominio teórico, metodológico y axiológico del campo de conocimiento donde se inserta la profesión.</a:t>
            </a:r>
            <a:endParaRPr lang="es-MX" sz="2400" dirty="0">
              <a:latin typeface="Arial" panose="020B0604020202020204" pitchFamily="34" charset="0"/>
              <a:cs typeface="Arial" panose="020B0604020202020204" pitchFamily="34" charset="0"/>
            </a:endParaRPr>
          </a:p>
        </p:txBody>
      </p:sp>
      <p:pic>
        <p:nvPicPr>
          <p:cNvPr id="10" name="Picture 2" descr="Resultado de imagen para UAEMEX 2017">
            <a:extLst>
              <a:ext uri="{FF2B5EF4-FFF2-40B4-BE49-F238E27FC236}">
                <a16:creationId xmlns:a16="http://schemas.microsoft.com/office/drawing/2014/main" id="{790EB4BD-C23F-4705-AFD8-D91A6CF402E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9F418BEF-CA45-4C0D-973D-EDA9E8455B50}"/>
              </a:ext>
            </a:extLst>
          </p:cNvPr>
          <p:cNvPicPr>
            <a:picLocks noChangeAspect="1"/>
          </p:cNvPicPr>
          <p:nvPr/>
        </p:nvPicPr>
        <p:blipFill>
          <a:blip r:embed="rId3"/>
          <a:stretch>
            <a:fillRect/>
          </a:stretch>
        </p:blipFill>
        <p:spPr>
          <a:xfrm>
            <a:off x="0" y="6641479"/>
            <a:ext cx="9144000" cy="243905"/>
          </a:xfrm>
          <a:prstGeom prst="rect">
            <a:avLst/>
          </a:prstGeom>
        </p:spPr>
      </p:pic>
      <p:pic>
        <p:nvPicPr>
          <p:cNvPr id="13" name="Imagen 10" descr="potroUAEM.png">
            <a:extLst>
              <a:ext uri="{FF2B5EF4-FFF2-40B4-BE49-F238E27FC236}">
                <a16:creationId xmlns:a16="http://schemas.microsoft.com/office/drawing/2014/main" id="{70DB2F08-6941-4E0C-A47A-EC9D3E46A4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sp>
        <p:nvSpPr>
          <p:cNvPr id="4" name="Title 3">
            <a:extLst>
              <a:ext uri="{FF2B5EF4-FFF2-40B4-BE49-F238E27FC236}">
                <a16:creationId xmlns:a16="http://schemas.microsoft.com/office/drawing/2014/main" id="{216110E9-EDF0-43CF-AB3B-D1DFEF216A31}"/>
              </a:ext>
            </a:extLst>
          </p:cNvPr>
          <p:cNvSpPr>
            <a:spLocks noGrp="1"/>
          </p:cNvSpPr>
          <p:nvPr>
            <p:ph type="title"/>
          </p:nvPr>
        </p:nvSpPr>
        <p:spPr>
          <a:xfrm>
            <a:off x="457200" y="904060"/>
            <a:ext cx="8229600" cy="1143000"/>
          </a:xfrm>
        </p:spPr>
        <p:txBody>
          <a:bodyPr>
            <a:normAutofit/>
          </a:bodyPr>
          <a:lstStyle/>
          <a:p>
            <a:r>
              <a:rPr lang="es-MX" dirty="0">
                <a:latin typeface="Arial" panose="020B0604020202020204" pitchFamily="34" charset="0"/>
                <a:cs typeface="Arial" panose="020B0604020202020204" pitchFamily="34" charset="0"/>
              </a:rPr>
              <a:t>Guion explicativo</a:t>
            </a:r>
          </a:p>
        </p:txBody>
      </p:sp>
    </p:spTree>
    <p:extLst>
      <p:ext uri="{BB962C8B-B14F-4D97-AF65-F5344CB8AC3E}">
        <p14:creationId xmlns:p14="http://schemas.microsoft.com/office/powerpoint/2010/main" val="2106774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1187624" y="303039"/>
            <a:ext cx="7185044"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COMPRAS Y DESARROLLO DE PROVEEDORES</a:t>
            </a:r>
          </a:p>
        </p:txBody>
      </p:sp>
      <p:sp>
        <p:nvSpPr>
          <p:cNvPr id="15" name="Rectangle 14">
            <a:extLst>
              <a:ext uri="{FF2B5EF4-FFF2-40B4-BE49-F238E27FC236}">
                <a16:creationId xmlns:a16="http://schemas.microsoft.com/office/drawing/2014/main" id="{928D7321-2E53-4888-96FB-69276127C06D}"/>
              </a:ext>
            </a:extLst>
          </p:cNvPr>
          <p:cNvSpPr/>
          <p:nvPr/>
        </p:nvSpPr>
        <p:spPr>
          <a:xfrm>
            <a:off x="539699" y="2587368"/>
            <a:ext cx="7992887" cy="2677656"/>
          </a:xfrm>
          <a:prstGeom prst="rect">
            <a:avLst/>
          </a:prstGeom>
        </p:spPr>
        <p:txBody>
          <a:bodyPr wrap="square">
            <a:spAutoFit/>
          </a:bodyPr>
          <a:lstStyle/>
          <a:p>
            <a:r>
              <a:rPr lang="es-MX" sz="2800" dirty="0">
                <a:latin typeface="Arial" panose="020B0604020202020204" pitchFamily="34" charset="0"/>
              </a:rPr>
              <a:t>4. Gestión del departamento de compras</a:t>
            </a:r>
          </a:p>
          <a:p>
            <a:r>
              <a:rPr lang="es-MX" sz="2800" dirty="0">
                <a:latin typeface="Arial" panose="020B0604020202020204" pitchFamily="34" charset="0"/>
              </a:rPr>
              <a:t>4.1.Órdenes de compra y requisiciones, gestión</a:t>
            </a:r>
          </a:p>
          <a:p>
            <a:r>
              <a:rPr lang="es-MX" sz="2800" dirty="0">
                <a:latin typeface="Arial" panose="020B0604020202020204" pitchFamily="34" charset="0"/>
              </a:rPr>
              <a:t>4.2.Formulación de contratos de compra</a:t>
            </a:r>
          </a:p>
          <a:p>
            <a:r>
              <a:rPr lang="es-MX" sz="2800" dirty="0">
                <a:latin typeface="Arial" panose="020B0604020202020204" pitchFamily="34" charset="0"/>
              </a:rPr>
              <a:t>4.3.Seguimiento a procesos</a:t>
            </a:r>
          </a:p>
          <a:p>
            <a:r>
              <a:rPr lang="es-MX" sz="2800" dirty="0">
                <a:latin typeface="Arial" panose="020B0604020202020204" pitchFamily="34" charset="0"/>
              </a:rPr>
              <a:t>4.4.Recepción de pedidos, inspección y devoluciones</a:t>
            </a:r>
            <a:endParaRPr lang="es-MX" sz="2800" dirty="0"/>
          </a:p>
        </p:txBody>
      </p:sp>
      <p:sp>
        <p:nvSpPr>
          <p:cNvPr id="16" name="TextBox 15">
            <a:extLst>
              <a:ext uri="{FF2B5EF4-FFF2-40B4-BE49-F238E27FC236}">
                <a16:creationId xmlns:a16="http://schemas.microsoft.com/office/drawing/2014/main" id="{CF9D1CCF-7780-4F18-B545-DD72E3439A27}"/>
              </a:ext>
            </a:extLst>
          </p:cNvPr>
          <p:cNvSpPr txBox="1"/>
          <p:nvPr/>
        </p:nvSpPr>
        <p:spPr>
          <a:xfrm>
            <a:off x="467544" y="1556792"/>
            <a:ext cx="5800755" cy="584775"/>
          </a:xfrm>
          <a:prstGeom prst="rect">
            <a:avLst/>
          </a:prstGeom>
          <a:noFill/>
        </p:spPr>
        <p:txBody>
          <a:bodyPr wrap="none" rtlCol="0">
            <a:spAutoFit/>
          </a:bodyPr>
          <a:lstStyle/>
          <a:p>
            <a:r>
              <a:rPr lang="es-MX" sz="3200" b="1" dirty="0">
                <a:latin typeface="Arial" panose="020B0604020202020204" pitchFamily="34" charset="0"/>
                <a:cs typeface="Arial" panose="020B0604020202020204" pitchFamily="34" charset="0"/>
              </a:rPr>
              <a:t>CONTENIDO DE LA UNIDAD.</a:t>
            </a:r>
          </a:p>
        </p:txBody>
      </p:sp>
    </p:spTree>
    <p:extLst>
      <p:ext uri="{BB962C8B-B14F-4D97-AF65-F5344CB8AC3E}">
        <p14:creationId xmlns:p14="http://schemas.microsoft.com/office/powerpoint/2010/main" val="2466384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01F24F-2233-4502-B076-33397C688276}"/>
              </a:ext>
            </a:extLst>
          </p:cNvPr>
          <p:cNvSpPr/>
          <p:nvPr/>
        </p:nvSpPr>
        <p:spPr>
          <a:xfrm>
            <a:off x="179388" y="2420888"/>
            <a:ext cx="8857108" cy="3693205"/>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9" name="TextBox 8">
            <a:extLst>
              <a:ext uri="{FF2B5EF4-FFF2-40B4-BE49-F238E27FC236}">
                <a16:creationId xmlns:a16="http://schemas.microsoft.com/office/drawing/2014/main" id="{0C2AF2D2-252B-49A7-94CD-80BC36337E17}"/>
              </a:ext>
            </a:extLst>
          </p:cNvPr>
          <p:cNvSpPr txBox="1"/>
          <p:nvPr/>
        </p:nvSpPr>
        <p:spPr>
          <a:xfrm>
            <a:off x="373288" y="237436"/>
            <a:ext cx="8519192" cy="523220"/>
          </a:xfrm>
          <a:prstGeom prst="rect">
            <a:avLst/>
          </a:prstGeom>
          <a:noFill/>
        </p:spPr>
        <p:txBody>
          <a:bodyPr wrap="none" rtlCol="0">
            <a:spAutoFit/>
          </a:bodyPr>
          <a:lstStyle/>
          <a:p>
            <a:r>
              <a:rPr lang="es-MX" sz="2800" dirty="0">
                <a:solidFill>
                  <a:schemeClr val="bg1"/>
                </a:solidFill>
                <a:latin typeface="Arial" panose="020B0604020202020204" pitchFamily="34" charset="0"/>
                <a:cs typeface="Arial" panose="020B0604020202020204" pitchFamily="34" charset="0"/>
              </a:rPr>
              <a:t>4. GESTIÓN DEL DEPARTAMENTO DE COMPRAS</a:t>
            </a:r>
          </a:p>
        </p:txBody>
      </p:sp>
      <p:sp>
        <p:nvSpPr>
          <p:cNvPr id="18" name="3 Rectángulo">
            <a:extLst>
              <a:ext uri="{FF2B5EF4-FFF2-40B4-BE49-F238E27FC236}">
                <a16:creationId xmlns:a16="http://schemas.microsoft.com/office/drawing/2014/main" id="{AC147498-418A-447B-9CA1-3D6C9171058C}"/>
              </a:ext>
            </a:extLst>
          </p:cNvPr>
          <p:cNvSpPr>
            <a:spLocks noChangeArrowheads="1"/>
          </p:cNvSpPr>
          <p:nvPr/>
        </p:nvSpPr>
        <p:spPr bwMode="auto">
          <a:xfrm>
            <a:off x="251645" y="1184716"/>
            <a:ext cx="85693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just"/>
            <a:r>
              <a:rPr lang="es-MX" altLang="es-MX" sz="2000" dirty="0">
                <a:solidFill>
                  <a:schemeClr val="tx1"/>
                </a:solidFill>
                <a:latin typeface="Arial" panose="020B0604020202020204" pitchFamily="34" charset="0"/>
                <a:cs typeface="Arial" panose="020B0604020202020204" pitchFamily="34" charset="0"/>
              </a:rPr>
              <a:t>El abastecimiento o aprovisionamiento es la función logística mediante la cual se provee a una empresa de todo el material necesario para su funcionamiento. Su concepto es sinónimo de provisión o suministro.</a:t>
            </a:r>
          </a:p>
        </p:txBody>
      </p:sp>
      <p:sp>
        <p:nvSpPr>
          <p:cNvPr id="20" name="5 CuadroTexto">
            <a:extLst>
              <a:ext uri="{FF2B5EF4-FFF2-40B4-BE49-F238E27FC236}">
                <a16:creationId xmlns:a16="http://schemas.microsoft.com/office/drawing/2014/main" id="{B207AEE3-85EA-4326-A881-5E62E339069D}"/>
              </a:ext>
            </a:extLst>
          </p:cNvPr>
          <p:cNvSpPr txBox="1">
            <a:spLocks noChangeArrowheads="1"/>
          </p:cNvSpPr>
          <p:nvPr/>
        </p:nvSpPr>
        <p:spPr bwMode="auto">
          <a:xfrm>
            <a:off x="179388" y="3147367"/>
            <a:ext cx="24096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sz="1400" b="1" dirty="0">
              <a:solidFill>
                <a:schemeClr val="tx1"/>
              </a:solidFill>
              <a:latin typeface="Arial" panose="020B0604020202020204" pitchFamily="34" charset="0"/>
              <a:cs typeface="Arial" panose="020B0604020202020204" pitchFamily="34" charset="0"/>
            </a:endParaRPr>
          </a:p>
          <a:p>
            <a:r>
              <a:rPr lang="es-MX" altLang="es-MX" sz="1400" b="1" dirty="0">
                <a:solidFill>
                  <a:schemeClr val="tx1"/>
                </a:solidFill>
                <a:latin typeface="Arial" panose="020B0604020202020204" pitchFamily="34" charset="0"/>
                <a:cs typeface="Arial" panose="020B0604020202020204" pitchFamily="34" charset="0"/>
              </a:rPr>
              <a:t>1. Calculo de necesidades</a:t>
            </a:r>
          </a:p>
        </p:txBody>
      </p:sp>
      <p:sp>
        <p:nvSpPr>
          <p:cNvPr id="21" name="6 CuadroTexto">
            <a:extLst>
              <a:ext uri="{FF2B5EF4-FFF2-40B4-BE49-F238E27FC236}">
                <a16:creationId xmlns:a16="http://schemas.microsoft.com/office/drawing/2014/main" id="{D663FA70-DD3E-42BC-B5E3-FC91C59B574A}"/>
              </a:ext>
            </a:extLst>
          </p:cNvPr>
          <p:cNvSpPr txBox="1">
            <a:spLocks noChangeArrowheads="1"/>
          </p:cNvSpPr>
          <p:nvPr/>
        </p:nvSpPr>
        <p:spPr bwMode="auto">
          <a:xfrm>
            <a:off x="3149600" y="2931467"/>
            <a:ext cx="22859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sz="1400" b="1" dirty="0">
              <a:solidFill>
                <a:schemeClr val="tx1"/>
              </a:solidFill>
              <a:latin typeface="Arial" panose="020B0604020202020204" pitchFamily="34" charset="0"/>
              <a:cs typeface="Arial" panose="020B0604020202020204" pitchFamily="34" charset="0"/>
            </a:endParaRPr>
          </a:p>
          <a:p>
            <a:r>
              <a:rPr lang="es-MX" altLang="es-MX" sz="1400" b="1" dirty="0">
                <a:solidFill>
                  <a:schemeClr val="tx1"/>
                </a:solidFill>
                <a:latin typeface="Arial" panose="020B0604020202020204" pitchFamily="34" charset="0"/>
                <a:cs typeface="Arial" panose="020B0604020202020204" pitchFamily="34" charset="0"/>
              </a:rPr>
              <a:t>2. Compra ó Adquisición</a:t>
            </a:r>
          </a:p>
        </p:txBody>
      </p:sp>
      <p:sp>
        <p:nvSpPr>
          <p:cNvPr id="22" name="7 CuadroTexto">
            <a:extLst>
              <a:ext uri="{FF2B5EF4-FFF2-40B4-BE49-F238E27FC236}">
                <a16:creationId xmlns:a16="http://schemas.microsoft.com/office/drawing/2014/main" id="{E8C978BC-6E42-4FA8-BA6B-13FAAE821FA7}"/>
              </a:ext>
            </a:extLst>
          </p:cNvPr>
          <p:cNvSpPr txBox="1">
            <a:spLocks noChangeArrowheads="1"/>
          </p:cNvSpPr>
          <p:nvPr/>
        </p:nvSpPr>
        <p:spPr bwMode="auto">
          <a:xfrm>
            <a:off x="6380163" y="2931467"/>
            <a:ext cx="126669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sz="1400" b="1" dirty="0">
              <a:solidFill>
                <a:schemeClr val="tx1"/>
              </a:solidFill>
              <a:latin typeface="Arial" panose="020B0604020202020204" pitchFamily="34" charset="0"/>
              <a:cs typeface="Arial" panose="020B0604020202020204" pitchFamily="34" charset="0"/>
            </a:endParaRPr>
          </a:p>
          <a:p>
            <a:r>
              <a:rPr lang="es-MX" altLang="es-MX" sz="1400" b="1" dirty="0">
                <a:solidFill>
                  <a:schemeClr val="tx1"/>
                </a:solidFill>
                <a:latin typeface="Arial" panose="020B0604020202020204" pitchFamily="34" charset="0"/>
                <a:cs typeface="Arial" panose="020B0604020202020204" pitchFamily="34" charset="0"/>
              </a:rPr>
              <a:t>3. Obtención</a:t>
            </a:r>
          </a:p>
        </p:txBody>
      </p:sp>
      <p:sp>
        <p:nvSpPr>
          <p:cNvPr id="23" name="8 CuadroTexto">
            <a:extLst>
              <a:ext uri="{FF2B5EF4-FFF2-40B4-BE49-F238E27FC236}">
                <a16:creationId xmlns:a16="http://schemas.microsoft.com/office/drawing/2014/main" id="{E2E3CAEA-4567-4920-9DAB-5578485594F5}"/>
              </a:ext>
            </a:extLst>
          </p:cNvPr>
          <p:cNvSpPr txBox="1">
            <a:spLocks noChangeArrowheads="1"/>
          </p:cNvSpPr>
          <p:nvPr/>
        </p:nvSpPr>
        <p:spPr bwMode="auto">
          <a:xfrm>
            <a:off x="7229475" y="4031605"/>
            <a:ext cx="18098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sz="1400" b="1" dirty="0">
              <a:solidFill>
                <a:schemeClr val="tx1"/>
              </a:solidFill>
              <a:latin typeface="Arial" panose="020B0604020202020204" pitchFamily="34" charset="0"/>
              <a:cs typeface="Arial" panose="020B0604020202020204" pitchFamily="34" charset="0"/>
            </a:endParaRPr>
          </a:p>
          <a:p>
            <a:r>
              <a:rPr lang="es-MX" altLang="es-MX" sz="1400" b="1" dirty="0">
                <a:solidFill>
                  <a:schemeClr val="tx1"/>
                </a:solidFill>
                <a:latin typeface="Arial" panose="020B0604020202020204" pitchFamily="34" charset="0"/>
                <a:cs typeface="Arial" panose="020B0604020202020204" pitchFamily="34" charset="0"/>
              </a:rPr>
              <a:t>4. Almacenamiento</a:t>
            </a:r>
          </a:p>
        </p:txBody>
      </p:sp>
      <p:sp>
        <p:nvSpPr>
          <p:cNvPr id="24" name="9 CuadroTexto">
            <a:extLst>
              <a:ext uri="{FF2B5EF4-FFF2-40B4-BE49-F238E27FC236}">
                <a16:creationId xmlns:a16="http://schemas.microsoft.com/office/drawing/2014/main" id="{0EFB0FA8-DE62-40A4-B8D7-116FF9C0173C}"/>
              </a:ext>
            </a:extLst>
          </p:cNvPr>
          <p:cNvSpPr txBox="1">
            <a:spLocks noChangeArrowheads="1"/>
          </p:cNvSpPr>
          <p:nvPr/>
        </p:nvSpPr>
        <p:spPr bwMode="auto">
          <a:xfrm>
            <a:off x="179388" y="4463405"/>
            <a:ext cx="2489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sz="1400" b="1" dirty="0">
              <a:solidFill>
                <a:schemeClr val="tx1"/>
              </a:solidFill>
              <a:latin typeface="Arial" panose="020B0604020202020204" pitchFamily="34" charset="0"/>
              <a:cs typeface="Arial" panose="020B0604020202020204" pitchFamily="34" charset="0"/>
            </a:endParaRPr>
          </a:p>
          <a:p>
            <a:r>
              <a:rPr lang="es-MX" altLang="es-MX" sz="1400" b="1" dirty="0">
                <a:solidFill>
                  <a:schemeClr val="tx1"/>
                </a:solidFill>
                <a:latin typeface="Arial" panose="020B0604020202020204" pitchFamily="34" charset="0"/>
                <a:cs typeface="Arial" panose="020B0604020202020204" pitchFamily="34" charset="0"/>
              </a:rPr>
              <a:t>7. Despacho ó Distribución</a:t>
            </a:r>
          </a:p>
        </p:txBody>
      </p:sp>
      <p:sp>
        <p:nvSpPr>
          <p:cNvPr id="25" name="10 CuadroTexto">
            <a:extLst>
              <a:ext uri="{FF2B5EF4-FFF2-40B4-BE49-F238E27FC236}">
                <a16:creationId xmlns:a16="http://schemas.microsoft.com/office/drawing/2014/main" id="{73F9D5DB-9347-411A-98F0-D0B1BF76B269}"/>
              </a:ext>
            </a:extLst>
          </p:cNvPr>
          <p:cNvSpPr txBox="1">
            <a:spLocks noChangeArrowheads="1"/>
          </p:cNvSpPr>
          <p:nvPr/>
        </p:nvSpPr>
        <p:spPr bwMode="auto">
          <a:xfrm>
            <a:off x="2843213" y="5236517"/>
            <a:ext cx="191430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sz="1400" b="1" dirty="0">
              <a:solidFill>
                <a:schemeClr val="tx1"/>
              </a:solidFill>
              <a:latin typeface="Arial" panose="020B0604020202020204" pitchFamily="34" charset="0"/>
              <a:cs typeface="Arial" panose="020B0604020202020204" pitchFamily="34" charset="0"/>
            </a:endParaRPr>
          </a:p>
          <a:p>
            <a:r>
              <a:rPr lang="es-MX" altLang="es-MX" sz="1400" b="1" dirty="0">
                <a:solidFill>
                  <a:schemeClr val="tx1"/>
                </a:solidFill>
                <a:latin typeface="Arial" panose="020B0604020202020204" pitchFamily="34" charset="0"/>
                <a:cs typeface="Arial" panose="020B0604020202020204" pitchFamily="34" charset="0"/>
              </a:rPr>
              <a:t>6. Control de Stocks</a:t>
            </a:r>
          </a:p>
        </p:txBody>
      </p:sp>
      <p:sp>
        <p:nvSpPr>
          <p:cNvPr id="26" name="11 CuadroTexto">
            <a:extLst>
              <a:ext uri="{FF2B5EF4-FFF2-40B4-BE49-F238E27FC236}">
                <a16:creationId xmlns:a16="http://schemas.microsoft.com/office/drawing/2014/main" id="{D50DED84-250B-4BC0-93B9-ABC3C153453F}"/>
              </a:ext>
            </a:extLst>
          </p:cNvPr>
          <p:cNvSpPr txBox="1">
            <a:spLocks noChangeArrowheads="1"/>
          </p:cNvSpPr>
          <p:nvPr/>
        </p:nvSpPr>
        <p:spPr bwMode="auto">
          <a:xfrm>
            <a:off x="5578475" y="5255567"/>
            <a:ext cx="26885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endParaRPr lang="es-MX" altLang="es-MX" sz="1400" b="1" dirty="0">
              <a:solidFill>
                <a:schemeClr val="tx1"/>
              </a:solidFill>
              <a:latin typeface="Arial" panose="020B0604020202020204" pitchFamily="34" charset="0"/>
              <a:cs typeface="Arial" panose="020B0604020202020204" pitchFamily="34" charset="0"/>
            </a:endParaRPr>
          </a:p>
          <a:p>
            <a:r>
              <a:rPr lang="es-MX" altLang="es-MX" sz="1400" b="1" dirty="0">
                <a:solidFill>
                  <a:schemeClr val="tx1"/>
                </a:solidFill>
                <a:latin typeface="Arial" panose="020B0604020202020204" pitchFamily="34" charset="0"/>
                <a:cs typeface="Arial" panose="020B0604020202020204" pitchFamily="34" charset="0"/>
              </a:rPr>
              <a:t>5. Utilización de desperdicios</a:t>
            </a:r>
          </a:p>
        </p:txBody>
      </p:sp>
      <p:cxnSp>
        <p:nvCxnSpPr>
          <p:cNvPr id="27" name="15 Forma">
            <a:extLst>
              <a:ext uri="{FF2B5EF4-FFF2-40B4-BE49-F238E27FC236}">
                <a16:creationId xmlns:a16="http://schemas.microsoft.com/office/drawing/2014/main" id="{CB3DC816-5254-4C46-A336-5009BDCBA055}"/>
              </a:ext>
            </a:extLst>
          </p:cNvPr>
          <p:cNvCxnSpPr>
            <a:cxnSpLocks noChangeShapeType="1"/>
            <a:stCxn id="20" idx="0"/>
          </p:cNvCxnSpPr>
          <p:nvPr/>
        </p:nvCxnSpPr>
        <p:spPr bwMode="auto">
          <a:xfrm rot="5400000" flipH="1" flipV="1">
            <a:off x="2232773" y="2103541"/>
            <a:ext cx="195258" cy="1892395"/>
          </a:xfrm>
          <a:prstGeom prst="curvedConnector2">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8" name="17 Conector curvado">
            <a:extLst>
              <a:ext uri="{FF2B5EF4-FFF2-40B4-BE49-F238E27FC236}">
                <a16:creationId xmlns:a16="http://schemas.microsoft.com/office/drawing/2014/main" id="{9458EE44-0F6A-48E3-A5AC-6C6BB7C7AFC2}"/>
              </a:ext>
            </a:extLst>
          </p:cNvPr>
          <p:cNvCxnSpPr>
            <a:cxnSpLocks noChangeShapeType="1"/>
          </p:cNvCxnSpPr>
          <p:nvPr/>
        </p:nvCxnSpPr>
        <p:spPr bwMode="auto">
          <a:xfrm rot="5400000" flipH="1" flipV="1">
            <a:off x="5626199" y="1679818"/>
            <a:ext cx="3175" cy="2768600"/>
          </a:xfrm>
          <a:prstGeom prst="curvedConnector3">
            <a:avLst>
              <a:gd name="adj1" fmla="val 14395468"/>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29" name="20 Forma">
            <a:extLst>
              <a:ext uri="{FF2B5EF4-FFF2-40B4-BE49-F238E27FC236}">
                <a16:creationId xmlns:a16="http://schemas.microsoft.com/office/drawing/2014/main" id="{203EC819-3580-48A7-8963-E07786B2D593}"/>
              </a:ext>
            </a:extLst>
          </p:cNvPr>
          <p:cNvCxnSpPr>
            <a:cxnSpLocks noChangeShapeType="1"/>
          </p:cNvCxnSpPr>
          <p:nvPr/>
        </p:nvCxnSpPr>
        <p:spPr bwMode="auto">
          <a:xfrm>
            <a:off x="7762931" y="3373712"/>
            <a:ext cx="487546" cy="838528"/>
          </a:xfrm>
          <a:prstGeom prst="curvedConnector2">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0" name="22 Conector curvado">
            <a:extLst>
              <a:ext uri="{FF2B5EF4-FFF2-40B4-BE49-F238E27FC236}">
                <a16:creationId xmlns:a16="http://schemas.microsoft.com/office/drawing/2014/main" id="{DF4FD052-3AC4-4F47-8CE9-2212192439DC}"/>
              </a:ext>
            </a:extLst>
          </p:cNvPr>
          <p:cNvCxnSpPr>
            <a:cxnSpLocks noChangeShapeType="1"/>
            <a:stCxn id="23" idx="2"/>
            <a:endCxn id="26" idx="0"/>
          </p:cNvCxnSpPr>
          <p:nvPr/>
        </p:nvCxnSpPr>
        <p:spPr bwMode="auto">
          <a:xfrm rot="5400000">
            <a:off x="7178207" y="4299372"/>
            <a:ext cx="700742" cy="1211648"/>
          </a:xfrm>
          <a:prstGeom prst="curvedConnector3">
            <a:avLst>
              <a:gd name="adj1" fmla="val 50000"/>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1" name="24 Conector curvado">
            <a:extLst>
              <a:ext uri="{FF2B5EF4-FFF2-40B4-BE49-F238E27FC236}">
                <a16:creationId xmlns:a16="http://schemas.microsoft.com/office/drawing/2014/main" id="{57CE5A99-49F1-4794-BBB9-3DB460DA1084}"/>
              </a:ext>
            </a:extLst>
          </p:cNvPr>
          <p:cNvCxnSpPr>
            <a:cxnSpLocks noChangeShapeType="1"/>
          </p:cNvCxnSpPr>
          <p:nvPr/>
        </p:nvCxnSpPr>
        <p:spPr bwMode="auto">
          <a:xfrm rot="5400000" flipH="1">
            <a:off x="5352034" y="4266301"/>
            <a:ext cx="19050" cy="3122387"/>
          </a:xfrm>
          <a:prstGeom prst="curvedConnector3">
            <a:avLst>
              <a:gd name="adj1" fmla="val -1200000"/>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2" name="27 Forma">
            <a:extLst>
              <a:ext uri="{FF2B5EF4-FFF2-40B4-BE49-F238E27FC236}">
                <a16:creationId xmlns:a16="http://schemas.microsoft.com/office/drawing/2014/main" id="{29FBE862-CE57-4A35-AB77-0EA98EBF83A6}"/>
              </a:ext>
            </a:extLst>
          </p:cNvPr>
          <p:cNvCxnSpPr>
            <a:cxnSpLocks noChangeShapeType="1"/>
            <a:stCxn id="25" idx="1"/>
            <a:endCxn id="24" idx="2"/>
          </p:cNvCxnSpPr>
          <p:nvPr/>
        </p:nvCxnSpPr>
        <p:spPr bwMode="auto">
          <a:xfrm rot="10800000">
            <a:off x="1424281" y="4986625"/>
            <a:ext cx="1418933" cy="511502"/>
          </a:xfrm>
          <a:prstGeom prst="curvedConnector2">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33" name="33 Forma">
            <a:extLst>
              <a:ext uri="{FF2B5EF4-FFF2-40B4-BE49-F238E27FC236}">
                <a16:creationId xmlns:a16="http://schemas.microsoft.com/office/drawing/2014/main" id="{9C189F59-162E-42B7-8278-48B18A9E8F20}"/>
              </a:ext>
            </a:extLst>
          </p:cNvPr>
          <p:cNvCxnSpPr>
            <a:cxnSpLocks noChangeShapeType="1"/>
          </p:cNvCxnSpPr>
          <p:nvPr/>
        </p:nvCxnSpPr>
        <p:spPr bwMode="auto">
          <a:xfrm flipV="1">
            <a:off x="1281162" y="3635194"/>
            <a:ext cx="844455" cy="792822"/>
          </a:xfrm>
          <a:prstGeom prst="curvedConnector2">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pic>
        <p:nvPicPr>
          <p:cNvPr id="68610" name="Picture 2" descr="Resultado de imagen para COMPRAS Y ABASTECIMIENTOS">
            <a:extLst>
              <a:ext uri="{FF2B5EF4-FFF2-40B4-BE49-F238E27FC236}">
                <a16:creationId xmlns:a16="http://schemas.microsoft.com/office/drawing/2014/main" id="{9EE302EB-507A-4AA2-9885-F578DE8ADD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7321" y="3621078"/>
            <a:ext cx="1694169" cy="1504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0360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9" name="TextBox 8">
            <a:extLst>
              <a:ext uri="{FF2B5EF4-FFF2-40B4-BE49-F238E27FC236}">
                <a16:creationId xmlns:a16="http://schemas.microsoft.com/office/drawing/2014/main" id="{0C2AF2D2-252B-49A7-94CD-80BC36337E17}"/>
              </a:ext>
            </a:extLst>
          </p:cNvPr>
          <p:cNvSpPr txBox="1"/>
          <p:nvPr/>
        </p:nvSpPr>
        <p:spPr>
          <a:xfrm>
            <a:off x="373288" y="237436"/>
            <a:ext cx="8519192" cy="523220"/>
          </a:xfrm>
          <a:prstGeom prst="rect">
            <a:avLst/>
          </a:prstGeom>
          <a:noFill/>
        </p:spPr>
        <p:txBody>
          <a:bodyPr wrap="none" rtlCol="0">
            <a:spAutoFit/>
          </a:bodyPr>
          <a:lstStyle/>
          <a:p>
            <a:r>
              <a:rPr lang="es-MX" sz="2800" dirty="0">
                <a:solidFill>
                  <a:schemeClr val="bg1"/>
                </a:solidFill>
                <a:latin typeface="Arial" panose="020B0604020202020204" pitchFamily="34" charset="0"/>
                <a:cs typeface="Arial" panose="020B0604020202020204" pitchFamily="34" charset="0"/>
              </a:rPr>
              <a:t>4. GESTIÓN DEL DEPARTAMENTO DE COMPRAS</a:t>
            </a:r>
          </a:p>
        </p:txBody>
      </p:sp>
      <p:sp>
        <p:nvSpPr>
          <p:cNvPr id="35" name="5 Rectángulo">
            <a:extLst>
              <a:ext uri="{FF2B5EF4-FFF2-40B4-BE49-F238E27FC236}">
                <a16:creationId xmlns:a16="http://schemas.microsoft.com/office/drawing/2014/main" id="{F73A59EF-16E0-40F9-8EB5-53B9E0C95D7B}"/>
              </a:ext>
            </a:extLst>
          </p:cNvPr>
          <p:cNvSpPr>
            <a:spLocks noChangeArrowheads="1"/>
          </p:cNvSpPr>
          <p:nvPr/>
        </p:nvSpPr>
        <p:spPr bwMode="auto">
          <a:xfrm>
            <a:off x="4105597" y="2276821"/>
            <a:ext cx="1214438" cy="571500"/>
          </a:xfrm>
          <a:prstGeom prst="rect">
            <a:avLst/>
          </a:prstGeom>
          <a:solidFill>
            <a:schemeClr val="accent6">
              <a:lumMod val="60000"/>
              <a:lumOff val="40000"/>
            </a:schemeClr>
          </a:solidFill>
          <a:ln w="12700" algn="ctr">
            <a:solidFill>
              <a:schemeClr val="tx1"/>
            </a:solidFill>
            <a:round/>
            <a:headEnd type="none" w="sm" len="sm"/>
            <a:tailEnd type="none" w="sm" len="sm"/>
          </a:ln>
        </p:spPr>
        <p:txBody>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latin typeface="Arial" panose="020B0604020202020204" pitchFamily="34" charset="0"/>
                <a:cs typeface="Arial" panose="020B0604020202020204" pitchFamily="34" charset="0"/>
              </a:rPr>
              <a:t>Dirección</a:t>
            </a:r>
          </a:p>
          <a:p>
            <a:pPr algn="ctr"/>
            <a:r>
              <a:rPr lang="es-MX" altLang="es-MX" sz="1400">
                <a:solidFill>
                  <a:schemeClr val="tx1"/>
                </a:solidFill>
                <a:latin typeface="Arial" panose="020B0604020202020204" pitchFamily="34" charset="0"/>
                <a:cs typeface="Arial" panose="020B0604020202020204" pitchFamily="34" charset="0"/>
              </a:rPr>
              <a:t>General</a:t>
            </a:r>
          </a:p>
        </p:txBody>
      </p:sp>
      <p:sp>
        <p:nvSpPr>
          <p:cNvPr id="36" name="6 Rectángulo">
            <a:extLst>
              <a:ext uri="{FF2B5EF4-FFF2-40B4-BE49-F238E27FC236}">
                <a16:creationId xmlns:a16="http://schemas.microsoft.com/office/drawing/2014/main" id="{EBFF2AF3-D110-494E-B71D-F2759D28BA03}"/>
              </a:ext>
            </a:extLst>
          </p:cNvPr>
          <p:cNvSpPr>
            <a:spLocks noChangeArrowheads="1"/>
          </p:cNvSpPr>
          <p:nvPr/>
        </p:nvSpPr>
        <p:spPr bwMode="auto">
          <a:xfrm>
            <a:off x="4819972" y="3348384"/>
            <a:ext cx="1214438" cy="571500"/>
          </a:xfrm>
          <a:prstGeom prst="rect">
            <a:avLst/>
          </a:prstGeom>
          <a:solidFill>
            <a:schemeClr val="accent5">
              <a:lumMod val="60000"/>
              <a:lumOff val="40000"/>
            </a:schemeClr>
          </a:solidFill>
          <a:ln w="12700" algn="ctr">
            <a:solidFill>
              <a:schemeClr val="tx1"/>
            </a:solidFill>
            <a:round/>
            <a:headEnd type="none" w="sm" len="sm"/>
            <a:tailEnd type="none" w="sm" len="sm"/>
          </a:ln>
        </p:spPr>
        <p:txBody>
          <a:bodyPr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latin typeface="Arial" panose="020B0604020202020204" pitchFamily="34" charset="0"/>
                <a:cs typeface="Arial" panose="020B0604020202020204" pitchFamily="34" charset="0"/>
              </a:rPr>
              <a:t>Marketing</a:t>
            </a:r>
          </a:p>
        </p:txBody>
      </p:sp>
      <p:sp>
        <p:nvSpPr>
          <p:cNvPr id="37" name="7 Rectángulo">
            <a:extLst>
              <a:ext uri="{FF2B5EF4-FFF2-40B4-BE49-F238E27FC236}">
                <a16:creationId xmlns:a16="http://schemas.microsoft.com/office/drawing/2014/main" id="{FCC7546F-9BD3-4C36-9A19-319BE595A3BB}"/>
              </a:ext>
            </a:extLst>
          </p:cNvPr>
          <p:cNvSpPr>
            <a:spLocks noChangeArrowheads="1"/>
          </p:cNvSpPr>
          <p:nvPr/>
        </p:nvSpPr>
        <p:spPr bwMode="auto">
          <a:xfrm>
            <a:off x="3176910" y="3348384"/>
            <a:ext cx="1214437" cy="571500"/>
          </a:xfrm>
          <a:prstGeom prst="rect">
            <a:avLst/>
          </a:prstGeom>
          <a:solidFill>
            <a:schemeClr val="accent5">
              <a:lumMod val="60000"/>
              <a:lumOff val="40000"/>
            </a:schemeClr>
          </a:solidFill>
          <a:ln w="12700" algn="ctr">
            <a:solidFill>
              <a:schemeClr val="tx1"/>
            </a:solidFill>
            <a:round/>
            <a:headEnd type="none" w="sm" len="sm"/>
            <a:tailEnd type="none" w="sm" len="sm"/>
          </a:ln>
        </p:spPr>
        <p:txBody>
          <a:bodyPr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latin typeface="Arial" panose="020B0604020202020204" pitchFamily="34" charset="0"/>
                <a:cs typeface="Arial" panose="020B0604020202020204" pitchFamily="34" charset="0"/>
              </a:rPr>
              <a:t>Recursos</a:t>
            </a:r>
          </a:p>
          <a:p>
            <a:pPr algn="ctr"/>
            <a:r>
              <a:rPr lang="es-MX" altLang="es-MX" sz="1400">
                <a:solidFill>
                  <a:schemeClr val="tx1"/>
                </a:solidFill>
                <a:latin typeface="Arial" panose="020B0604020202020204" pitchFamily="34" charset="0"/>
                <a:cs typeface="Arial" panose="020B0604020202020204" pitchFamily="34" charset="0"/>
              </a:rPr>
              <a:t>Humanos</a:t>
            </a:r>
          </a:p>
        </p:txBody>
      </p:sp>
      <p:sp>
        <p:nvSpPr>
          <p:cNvPr id="38" name="8 Rectángulo">
            <a:extLst>
              <a:ext uri="{FF2B5EF4-FFF2-40B4-BE49-F238E27FC236}">
                <a16:creationId xmlns:a16="http://schemas.microsoft.com/office/drawing/2014/main" id="{4CF8299E-D0A6-4D17-9221-C9FF7A39C686}"/>
              </a:ext>
            </a:extLst>
          </p:cNvPr>
          <p:cNvSpPr>
            <a:spLocks noChangeArrowheads="1"/>
          </p:cNvSpPr>
          <p:nvPr/>
        </p:nvSpPr>
        <p:spPr bwMode="auto">
          <a:xfrm>
            <a:off x="533722" y="4348509"/>
            <a:ext cx="1214438" cy="571500"/>
          </a:xfrm>
          <a:prstGeom prst="rect">
            <a:avLst/>
          </a:prstGeom>
          <a:solidFill>
            <a:schemeClr val="accent2">
              <a:lumMod val="60000"/>
              <a:lumOff val="40000"/>
            </a:schemeClr>
          </a:solidFill>
          <a:ln w="12700" algn="ctr">
            <a:solidFill>
              <a:schemeClr val="tx1"/>
            </a:solidFill>
            <a:round/>
            <a:headEnd type="none" w="sm" len="sm"/>
            <a:tailEnd type="none" w="sm" len="sm"/>
          </a:ln>
        </p:spPr>
        <p:txBody>
          <a:bodyPr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dirty="0">
                <a:solidFill>
                  <a:schemeClr val="tx1"/>
                </a:solidFill>
                <a:latin typeface="Arial" panose="020B0604020202020204" pitchFamily="34" charset="0"/>
                <a:cs typeface="Arial" panose="020B0604020202020204" pitchFamily="34" charset="0"/>
              </a:rPr>
              <a:t>Compras</a:t>
            </a:r>
          </a:p>
        </p:txBody>
      </p:sp>
      <p:sp>
        <p:nvSpPr>
          <p:cNvPr id="39" name="9 Rectángulo">
            <a:extLst>
              <a:ext uri="{FF2B5EF4-FFF2-40B4-BE49-F238E27FC236}">
                <a16:creationId xmlns:a16="http://schemas.microsoft.com/office/drawing/2014/main" id="{E8F9178A-2E07-4925-BB15-2850B0CE17FE}"/>
              </a:ext>
            </a:extLst>
          </p:cNvPr>
          <p:cNvSpPr>
            <a:spLocks noChangeArrowheads="1"/>
          </p:cNvSpPr>
          <p:nvPr/>
        </p:nvSpPr>
        <p:spPr bwMode="auto">
          <a:xfrm>
            <a:off x="1462410" y="3348384"/>
            <a:ext cx="1214437" cy="571500"/>
          </a:xfrm>
          <a:prstGeom prst="rect">
            <a:avLst/>
          </a:prstGeom>
          <a:solidFill>
            <a:schemeClr val="accent5">
              <a:lumMod val="60000"/>
              <a:lumOff val="40000"/>
            </a:schemeClr>
          </a:solidFill>
          <a:ln w="12700" algn="ctr">
            <a:solidFill>
              <a:schemeClr val="tx1"/>
            </a:solidFill>
            <a:round/>
            <a:headEnd type="none" w="sm" len="sm"/>
            <a:tailEnd type="none" w="sm" len="sm"/>
          </a:ln>
        </p:spPr>
        <p:txBody>
          <a:bodyPr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dirty="0">
                <a:solidFill>
                  <a:schemeClr val="tx1"/>
                </a:solidFill>
                <a:latin typeface="Arial" panose="020B0604020202020204" pitchFamily="34" charset="0"/>
                <a:cs typeface="Arial" panose="020B0604020202020204" pitchFamily="34" charset="0"/>
              </a:rPr>
              <a:t>Finanzas</a:t>
            </a:r>
          </a:p>
        </p:txBody>
      </p:sp>
      <p:sp>
        <p:nvSpPr>
          <p:cNvPr id="40" name="10 Rectángulo">
            <a:extLst>
              <a:ext uri="{FF2B5EF4-FFF2-40B4-BE49-F238E27FC236}">
                <a16:creationId xmlns:a16="http://schemas.microsoft.com/office/drawing/2014/main" id="{EC230491-7E15-43A7-9561-C3D2D659D230}"/>
              </a:ext>
            </a:extLst>
          </p:cNvPr>
          <p:cNvSpPr>
            <a:spLocks noChangeArrowheads="1"/>
          </p:cNvSpPr>
          <p:nvPr/>
        </p:nvSpPr>
        <p:spPr bwMode="auto">
          <a:xfrm>
            <a:off x="7606035" y="4491384"/>
            <a:ext cx="1214437" cy="571500"/>
          </a:xfrm>
          <a:prstGeom prst="rect">
            <a:avLst/>
          </a:prstGeom>
          <a:solidFill>
            <a:schemeClr val="accent2">
              <a:lumMod val="60000"/>
              <a:lumOff val="40000"/>
            </a:schemeClr>
          </a:solidFill>
          <a:ln w="12700" algn="ctr">
            <a:solidFill>
              <a:schemeClr val="tx1"/>
            </a:solidFill>
            <a:round/>
            <a:headEnd type="none" w="sm" len="sm"/>
            <a:tailEnd type="none" w="sm" len="sm"/>
          </a:ln>
        </p:spPr>
        <p:txBody>
          <a:bodyPr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latin typeface="Arial" panose="020B0604020202020204" pitchFamily="34" charset="0"/>
                <a:cs typeface="Arial" panose="020B0604020202020204" pitchFamily="34" charset="0"/>
              </a:rPr>
              <a:t>Compras</a:t>
            </a:r>
          </a:p>
        </p:txBody>
      </p:sp>
      <p:sp>
        <p:nvSpPr>
          <p:cNvPr id="41" name="11 Rectángulo">
            <a:extLst>
              <a:ext uri="{FF2B5EF4-FFF2-40B4-BE49-F238E27FC236}">
                <a16:creationId xmlns:a16="http://schemas.microsoft.com/office/drawing/2014/main" id="{4DC548F6-6B0A-4563-A74D-0CDEBCF34771}"/>
              </a:ext>
            </a:extLst>
          </p:cNvPr>
          <p:cNvSpPr>
            <a:spLocks noChangeArrowheads="1"/>
          </p:cNvSpPr>
          <p:nvPr/>
        </p:nvSpPr>
        <p:spPr bwMode="auto">
          <a:xfrm>
            <a:off x="6605910" y="3348384"/>
            <a:ext cx="1214437" cy="571500"/>
          </a:xfrm>
          <a:prstGeom prst="rect">
            <a:avLst/>
          </a:prstGeom>
          <a:solidFill>
            <a:schemeClr val="accent5">
              <a:lumMod val="60000"/>
              <a:lumOff val="40000"/>
            </a:schemeClr>
          </a:solidFill>
          <a:ln w="12700" algn="ctr">
            <a:solidFill>
              <a:schemeClr val="tx1"/>
            </a:solidFill>
            <a:round/>
            <a:headEnd type="none" w="sm" len="sm"/>
            <a:tailEnd type="none" w="sm" len="sm"/>
          </a:ln>
        </p:spPr>
        <p:txBody>
          <a:bodyPr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latin typeface="Arial" panose="020B0604020202020204" pitchFamily="34" charset="0"/>
                <a:cs typeface="Arial" panose="020B0604020202020204" pitchFamily="34" charset="0"/>
              </a:rPr>
              <a:t>Producción</a:t>
            </a:r>
          </a:p>
        </p:txBody>
      </p:sp>
      <p:cxnSp>
        <p:nvCxnSpPr>
          <p:cNvPr id="42" name="13 Conector angular">
            <a:extLst>
              <a:ext uri="{FF2B5EF4-FFF2-40B4-BE49-F238E27FC236}">
                <a16:creationId xmlns:a16="http://schemas.microsoft.com/office/drawing/2014/main" id="{9F8FC9ED-565C-4930-8ED5-89BEE79F4B41}"/>
              </a:ext>
            </a:extLst>
          </p:cNvPr>
          <p:cNvCxnSpPr>
            <a:cxnSpLocks noChangeShapeType="1"/>
            <a:stCxn id="35" idx="2"/>
            <a:endCxn id="39" idx="0"/>
          </p:cNvCxnSpPr>
          <p:nvPr/>
        </p:nvCxnSpPr>
        <p:spPr bwMode="auto">
          <a:xfrm rot="5400000">
            <a:off x="3141191" y="1775965"/>
            <a:ext cx="500063" cy="2644775"/>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3" name="15 Conector angular">
            <a:extLst>
              <a:ext uri="{FF2B5EF4-FFF2-40B4-BE49-F238E27FC236}">
                <a16:creationId xmlns:a16="http://schemas.microsoft.com/office/drawing/2014/main" id="{41D4A44B-234D-4E14-BC4A-89449B1CB7A3}"/>
              </a:ext>
            </a:extLst>
          </p:cNvPr>
          <p:cNvCxnSpPr>
            <a:cxnSpLocks noChangeShapeType="1"/>
            <a:stCxn id="35" idx="2"/>
            <a:endCxn id="37" idx="0"/>
          </p:cNvCxnSpPr>
          <p:nvPr/>
        </p:nvCxnSpPr>
        <p:spPr bwMode="auto">
          <a:xfrm rot="5400000">
            <a:off x="3998441" y="2633215"/>
            <a:ext cx="500063" cy="930275"/>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4" name="17 Conector angular">
            <a:extLst>
              <a:ext uri="{FF2B5EF4-FFF2-40B4-BE49-F238E27FC236}">
                <a16:creationId xmlns:a16="http://schemas.microsoft.com/office/drawing/2014/main" id="{C6A00091-9642-42A7-A563-591A46CC7E6B}"/>
              </a:ext>
            </a:extLst>
          </p:cNvPr>
          <p:cNvCxnSpPr>
            <a:cxnSpLocks noChangeShapeType="1"/>
            <a:stCxn id="35" idx="2"/>
            <a:endCxn id="41" idx="0"/>
          </p:cNvCxnSpPr>
          <p:nvPr/>
        </p:nvCxnSpPr>
        <p:spPr bwMode="auto">
          <a:xfrm rot="16200000" flipH="1">
            <a:off x="5713734" y="1848197"/>
            <a:ext cx="500063" cy="2500312"/>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5" name="19 Conector angular">
            <a:extLst>
              <a:ext uri="{FF2B5EF4-FFF2-40B4-BE49-F238E27FC236}">
                <a16:creationId xmlns:a16="http://schemas.microsoft.com/office/drawing/2014/main" id="{E9F13A2F-BBBA-4EDA-838A-3E47502216BC}"/>
              </a:ext>
            </a:extLst>
          </p:cNvPr>
          <p:cNvCxnSpPr>
            <a:cxnSpLocks noChangeShapeType="1"/>
            <a:stCxn id="35" idx="2"/>
            <a:endCxn id="36" idx="0"/>
          </p:cNvCxnSpPr>
          <p:nvPr/>
        </p:nvCxnSpPr>
        <p:spPr bwMode="auto">
          <a:xfrm rot="16200000" flipH="1">
            <a:off x="4820766" y="2741165"/>
            <a:ext cx="500063" cy="714375"/>
          </a:xfrm>
          <a:prstGeom prst="bentConnector3">
            <a:avLst>
              <a:gd name="adj1" fmla="val 50000"/>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46" name="21 Forma">
            <a:extLst>
              <a:ext uri="{FF2B5EF4-FFF2-40B4-BE49-F238E27FC236}">
                <a16:creationId xmlns:a16="http://schemas.microsoft.com/office/drawing/2014/main" id="{D089143F-C4B3-4F40-9D17-B36E6F957646}"/>
              </a:ext>
            </a:extLst>
          </p:cNvPr>
          <p:cNvCxnSpPr>
            <a:cxnSpLocks noChangeShapeType="1"/>
            <a:stCxn id="39" idx="1"/>
            <a:endCxn id="38" idx="0"/>
          </p:cNvCxnSpPr>
          <p:nvPr/>
        </p:nvCxnSpPr>
        <p:spPr bwMode="auto">
          <a:xfrm rot="10800000" flipV="1">
            <a:off x="1140147" y="3634134"/>
            <a:ext cx="322263" cy="714375"/>
          </a:xfrm>
          <a:prstGeom prst="bentConnector2">
            <a:avLst/>
          </a:prstGeom>
          <a:noFill/>
          <a:ln w="12700" algn="ctr">
            <a:solidFill>
              <a:schemeClr val="tx1"/>
            </a:solidFill>
            <a:prstDash val="dash"/>
            <a:round/>
            <a:headEnd type="none" w="sm" len="sm"/>
            <a:tailEnd type="arrow" w="med" len="med"/>
          </a:ln>
          <a:extLst>
            <a:ext uri="{909E8E84-426E-40DD-AFC4-6F175D3DCCD1}">
              <a14:hiddenFill xmlns:a14="http://schemas.microsoft.com/office/drawing/2010/main">
                <a:noFill/>
              </a14:hiddenFill>
            </a:ext>
          </a:extLst>
        </p:spPr>
      </p:cxnSp>
      <p:cxnSp>
        <p:nvCxnSpPr>
          <p:cNvPr id="47" name="23 Forma">
            <a:extLst>
              <a:ext uri="{FF2B5EF4-FFF2-40B4-BE49-F238E27FC236}">
                <a16:creationId xmlns:a16="http://schemas.microsoft.com/office/drawing/2014/main" id="{A5578EA6-8E8A-4DEF-874A-72F2194895C6}"/>
              </a:ext>
            </a:extLst>
          </p:cNvPr>
          <p:cNvCxnSpPr>
            <a:cxnSpLocks noChangeShapeType="1"/>
            <a:stCxn id="41" idx="3"/>
            <a:endCxn id="40" idx="0"/>
          </p:cNvCxnSpPr>
          <p:nvPr/>
        </p:nvCxnSpPr>
        <p:spPr bwMode="auto">
          <a:xfrm>
            <a:off x="7820347" y="3634134"/>
            <a:ext cx="393700" cy="857250"/>
          </a:xfrm>
          <a:prstGeom prst="bentConnector2">
            <a:avLst/>
          </a:prstGeom>
          <a:noFill/>
          <a:ln w="12700" algn="ctr">
            <a:solidFill>
              <a:schemeClr val="tx1"/>
            </a:solidFill>
            <a:prstDash val="dash"/>
            <a:round/>
            <a:headEnd type="none" w="sm" len="sm"/>
            <a:tailEnd type="arrow" w="med" len="med"/>
          </a:ln>
          <a:extLst>
            <a:ext uri="{909E8E84-426E-40DD-AFC4-6F175D3DCCD1}">
              <a14:hiddenFill xmlns:a14="http://schemas.microsoft.com/office/drawing/2010/main">
                <a:noFill/>
              </a14:hiddenFill>
            </a:ext>
          </a:extLst>
        </p:spPr>
      </p:cxnSp>
      <p:sp>
        <p:nvSpPr>
          <p:cNvPr id="48" name="24 CuadroTexto">
            <a:extLst>
              <a:ext uri="{FF2B5EF4-FFF2-40B4-BE49-F238E27FC236}">
                <a16:creationId xmlns:a16="http://schemas.microsoft.com/office/drawing/2014/main" id="{A8BA0FFE-EBD5-43B2-A5CA-FC9C1C225E65}"/>
              </a:ext>
            </a:extLst>
          </p:cNvPr>
          <p:cNvSpPr txBox="1">
            <a:spLocks noChangeArrowheads="1"/>
          </p:cNvSpPr>
          <p:nvPr/>
        </p:nvSpPr>
        <p:spPr bwMode="auto">
          <a:xfrm>
            <a:off x="180853" y="4991446"/>
            <a:ext cx="1864613" cy="523220"/>
          </a:xfrm>
          <a:prstGeom prst="rect">
            <a:avLst/>
          </a:prstGeom>
          <a:solidFill>
            <a:schemeClr val="accent2">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latin typeface="Arial" panose="020B0604020202020204" pitchFamily="34" charset="0"/>
                <a:cs typeface="Arial" panose="020B0604020202020204" pitchFamily="34" charset="0"/>
              </a:rPr>
              <a:t>53 - 70%</a:t>
            </a:r>
          </a:p>
          <a:p>
            <a:pPr algn="ctr"/>
            <a:r>
              <a:rPr lang="es-MX" altLang="es-MX" sz="1400">
                <a:solidFill>
                  <a:schemeClr val="tx1"/>
                </a:solidFill>
                <a:latin typeface="Arial" panose="020B0604020202020204" pitchFamily="34" charset="0"/>
                <a:cs typeface="Arial" panose="020B0604020202020204" pitchFamily="34" charset="0"/>
              </a:rPr>
              <a:t>dinero de la empresa</a:t>
            </a:r>
          </a:p>
        </p:txBody>
      </p:sp>
      <p:sp>
        <p:nvSpPr>
          <p:cNvPr id="49" name="25 CuadroTexto">
            <a:extLst>
              <a:ext uri="{FF2B5EF4-FFF2-40B4-BE49-F238E27FC236}">
                <a16:creationId xmlns:a16="http://schemas.microsoft.com/office/drawing/2014/main" id="{24A7A664-D0DF-458F-A972-4772670B9C30}"/>
              </a:ext>
            </a:extLst>
          </p:cNvPr>
          <p:cNvSpPr txBox="1">
            <a:spLocks noChangeArrowheads="1"/>
          </p:cNvSpPr>
          <p:nvPr/>
        </p:nvSpPr>
        <p:spPr bwMode="auto">
          <a:xfrm>
            <a:off x="6463035" y="4540596"/>
            <a:ext cx="742511" cy="307777"/>
          </a:xfrm>
          <a:prstGeom prst="rect">
            <a:avLst/>
          </a:prstGeom>
          <a:solidFill>
            <a:schemeClr val="accent2">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Costos</a:t>
            </a:r>
          </a:p>
        </p:txBody>
      </p:sp>
      <p:sp>
        <p:nvSpPr>
          <p:cNvPr id="50" name="26 CuadroTexto">
            <a:extLst>
              <a:ext uri="{FF2B5EF4-FFF2-40B4-BE49-F238E27FC236}">
                <a16:creationId xmlns:a16="http://schemas.microsoft.com/office/drawing/2014/main" id="{15C08F10-F6DD-4D25-956B-D1CEF2F8FFCA}"/>
              </a:ext>
            </a:extLst>
          </p:cNvPr>
          <p:cNvSpPr txBox="1">
            <a:spLocks noChangeArrowheads="1"/>
          </p:cNvSpPr>
          <p:nvPr/>
        </p:nvSpPr>
        <p:spPr bwMode="auto">
          <a:xfrm>
            <a:off x="6463035" y="6145559"/>
            <a:ext cx="782587" cy="307777"/>
          </a:xfrm>
          <a:prstGeom prst="rect">
            <a:avLst/>
          </a:prstGeom>
          <a:solidFill>
            <a:schemeClr val="accent2">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Precios</a:t>
            </a:r>
          </a:p>
        </p:txBody>
      </p:sp>
      <p:cxnSp>
        <p:nvCxnSpPr>
          <p:cNvPr id="51" name="28 Conector recto de flecha">
            <a:extLst>
              <a:ext uri="{FF2B5EF4-FFF2-40B4-BE49-F238E27FC236}">
                <a16:creationId xmlns:a16="http://schemas.microsoft.com/office/drawing/2014/main" id="{53918B01-1AC2-4814-813C-2F3A08A2F34F}"/>
              </a:ext>
            </a:extLst>
          </p:cNvPr>
          <p:cNvCxnSpPr>
            <a:cxnSpLocks noChangeShapeType="1"/>
            <a:stCxn id="41" idx="2"/>
            <a:endCxn id="49" idx="0"/>
          </p:cNvCxnSpPr>
          <p:nvPr/>
        </p:nvCxnSpPr>
        <p:spPr bwMode="auto">
          <a:xfrm flipH="1">
            <a:off x="6834291" y="3919884"/>
            <a:ext cx="378838" cy="620712"/>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52" name="30 Conector recto de flecha">
            <a:extLst>
              <a:ext uri="{FF2B5EF4-FFF2-40B4-BE49-F238E27FC236}">
                <a16:creationId xmlns:a16="http://schemas.microsoft.com/office/drawing/2014/main" id="{36E2B240-80C0-4085-BBE2-546E9130C7F5}"/>
              </a:ext>
            </a:extLst>
          </p:cNvPr>
          <p:cNvCxnSpPr>
            <a:cxnSpLocks noChangeShapeType="1"/>
            <a:stCxn id="40" idx="1"/>
            <a:endCxn id="49" idx="3"/>
          </p:cNvCxnSpPr>
          <p:nvPr/>
        </p:nvCxnSpPr>
        <p:spPr bwMode="auto">
          <a:xfrm flipH="1" flipV="1">
            <a:off x="7205546" y="4694485"/>
            <a:ext cx="400489" cy="82649"/>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53" name="32 Conector recto de flecha">
            <a:extLst>
              <a:ext uri="{FF2B5EF4-FFF2-40B4-BE49-F238E27FC236}">
                <a16:creationId xmlns:a16="http://schemas.microsoft.com/office/drawing/2014/main" id="{0355F67D-7EAE-41D6-99C4-C8A0426DEEAE}"/>
              </a:ext>
            </a:extLst>
          </p:cNvPr>
          <p:cNvCxnSpPr>
            <a:cxnSpLocks noChangeShapeType="1"/>
            <a:stCxn id="49" idx="2"/>
          </p:cNvCxnSpPr>
          <p:nvPr/>
        </p:nvCxnSpPr>
        <p:spPr bwMode="auto">
          <a:xfrm>
            <a:off x="6834291" y="4848373"/>
            <a:ext cx="3394" cy="454223"/>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54" name="33 Rectángulo">
            <a:extLst>
              <a:ext uri="{FF2B5EF4-FFF2-40B4-BE49-F238E27FC236}">
                <a16:creationId xmlns:a16="http://schemas.microsoft.com/office/drawing/2014/main" id="{A18AD3CC-DD39-48F5-A9FF-7C9370DBAAD7}"/>
              </a:ext>
            </a:extLst>
          </p:cNvPr>
          <p:cNvSpPr>
            <a:spLocks noChangeArrowheads="1"/>
          </p:cNvSpPr>
          <p:nvPr/>
        </p:nvSpPr>
        <p:spPr bwMode="auto">
          <a:xfrm>
            <a:off x="4819972" y="4348509"/>
            <a:ext cx="1214438" cy="571500"/>
          </a:xfrm>
          <a:prstGeom prst="rect">
            <a:avLst/>
          </a:prstGeom>
          <a:solidFill>
            <a:schemeClr val="accent2">
              <a:lumMod val="60000"/>
              <a:lumOff val="40000"/>
            </a:schemeClr>
          </a:solidFill>
          <a:ln w="12700" algn="ctr">
            <a:solidFill>
              <a:schemeClr val="tx1"/>
            </a:solidFill>
            <a:round/>
            <a:headEnd type="none" w="sm" len="sm"/>
            <a:tailEnd type="none" w="sm" len="sm"/>
          </a:ln>
        </p:spPr>
        <p:txBody>
          <a:bodyPr anchor="ct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pPr algn="ctr"/>
            <a:r>
              <a:rPr lang="es-MX" altLang="es-MX" sz="1400">
                <a:solidFill>
                  <a:schemeClr val="tx1"/>
                </a:solidFill>
                <a:latin typeface="Arial" panose="020B0604020202020204" pitchFamily="34" charset="0"/>
                <a:cs typeface="Arial" panose="020B0604020202020204" pitchFamily="34" charset="0"/>
              </a:rPr>
              <a:t>Ventas</a:t>
            </a:r>
          </a:p>
        </p:txBody>
      </p:sp>
      <p:cxnSp>
        <p:nvCxnSpPr>
          <p:cNvPr id="55" name="37 Conector recto de flecha">
            <a:extLst>
              <a:ext uri="{FF2B5EF4-FFF2-40B4-BE49-F238E27FC236}">
                <a16:creationId xmlns:a16="http://schemas.microsoft.com/office/drawing/2014/main" id="{B90A7820-84EE-4C3F-9783-8B5CBDDFD54D}"/>
              </a:ext>
            </a:extLst>
          </p:cNvPr>
          <p:cNvCxnSpPr>
            <a:cxnSpLocks noChangeShapeType="1"/>
            <a:stCxn id="36" idx="2"/>
            <a:endCxn id="54" idx="0"/>
          </p:cNvCxnSpPr>
          <p:nvPr/>
        </p:nvCxnSpPr>
        <p:spPr bwMode="auto">
          <a:xfrm rot="5400000">
            <a:off x="5212878" y="4134990"/>
            <a:ext cx="428625" cy="1588"/>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56" name="26 CuadroTexto">
            <a:extLst>
              <a:ext uri="{FF2B5EF4-FFF2-40B4-BE49-F238E27FC236}">
                <a16:creationId xmlns:a16="http://schemas.microsoft.com/office/drawing/2014/main" id="{D58AE01E-95AE-4F28-AA2B-E5AE19211BF7}"/>
              </a:ext>
            </a:extLst>
          </p:cNvPr>
          <p:cNvSpPr txBox="1">
            <a:spLocks noChangeArrowheads="1"/>
          </p:cNvSpPr>
          <p:nvPr/>
        </p:nvSpPr>
        <p:spPr bwMode="auto">
          <a:xfrm>
            <a:off x="6477322" y="5302596"/>
            <a:ext cx="792205" cy="307777"/>
          </a:xfrm>
          <a:prstGeom prst="rect">
            <a:avLst/>
          </a:prstGeom>
          <a:solidFill>
            <a:schemeClr val="accent2">
              <a:lumMod val="60000"/>
              <a:lumOff val="40000"/>
            </a:schemeClr>
          </a:solidFill>
          <a:ln w="9525">
            <a:solidFill>
              <a:schemeClr val="tx1"/>
            </a:solidFill>
            <a:miter lim="800000"/>
            <a:headEnd/>
            <a:tailEnd/>
          </a:ln>
        </p:spPr>
        <p:txBody>
          <a:bodyPr wrap="none">
            <a:spAutoFit/>
          </a:bodyPr>
          <a:lstStyle>
            <a:lvl1pPr>
              <a:defRPr sz="4400">
                <a:solidFill>
                  <a:srgbClr val="FFFF00"/>
                </a:solidFill>
                <a:latin typeface="Arial Rounded MT Bold" panose="020F0704030504030204" pitchFamily="34" charset="0"/>
              </a:defRPr>
            </a:lvl1pPr>
            <a:lvl2pPr marL="742950" indent="-285750">
              <a:defRPr sz="4400">
                <a:solidFill>
                  <a:srgbClr val="FFFF00"/>
                </a:solidFill>
                <a:latin typeface="Arial Rounded MT Bold" panose="020F0704030504030204" pitchFamily="34" charset="0"/>
              </a:defRPr>
            </a:lvl2pPr>
            <a:lvl3pPr marL="1143000" indent="-228600">
              <a:defRPr sz="4400">
                <a:solidFill>
                  <a:srgbClr val="FFFF00"/>
                </a:solidFill>
                <a:latin typeface="Arial Rounded MT Bold" panose="020F0704030504030204" pitchFamily="34" charset="0"/>
              </a:defRPr>
            </a:lvl3pPr>
            <a:lvl4pPr marL="1600200" indent="-228600">
              <a:defRPr sz="4400">
                <a:solidFill>
                  <a:srgbClr val="FFFF00"/>
                </a:solidFill>
                <a:latin typeface="Arial Rounded MT Bold" panose="020F0704030504030204" pitchFamily="34" charset="0"/>
              </a:defRPr>
            </a:lvl4pPr>
            <a:lvl5pPr marL="2057400" indent="-228600">
              <a:defRPr sz="4400">
                <a:solidFill>
                  <a:srgbClr val="FFFF00"/>
                </a:solidFill>
                <a:latin typeface="Arial Rounded MT Bold" panose="020F0704030504030204" pitchFamily="34" charset="0"/>
              </a:defRPr>
            </a:lvl5pPr>
            <a:lvl6pPr marL="2514600" indent="-228600" eaLnBrk="0" fontAlgn="base" hangingPunct="0">
              <a:spcBef>
                <a:spcPct val="0"/>
              </a:spcBef>
              <a:spcAft>
                <a:spcPct val="0"/>
              </a:spcAft>
              <a:defRPr sz="4400">
                <a:solidFill>
                  <a:srgbClr val="FFFF00"/>
                </a:solidFill>
                <a:latin typeface="Arial Rounded MT Bold" panose="020F0704030504030204" pitchFamily="34" charset="0"/>
              </a:defRPr>
            </a:lvl6pPr>
            <a:lvl7pPr marL="2971800" indent="-228600" eaLnBrk="0" fontAlgn="base" hangingPunct="0">
              <a:spcBef>
                <a:spcPct val="0"/>
              </a:spcBef>
              <a:spcAft>
                <a:spcPct val="0"/>
              </a:spcAft>
              <a:defRPr sz="4400">
                <a:solidFill>
                  <a:srgbClr val="FFFF00"/>
                </a:solidFill>
                <a:latin typeface="Arial Rounded MT Bold" panose="020F0704030504030204" pitchFamily="34" charset="0"/>
              </a:defRPr>
            </a:lvl7pPr>
            <a:lvl8pPr marL="3429000" indent="-228600" eaLnBrk="0" fontAlgn="base" hangingPunct="0">
              <a:spcBef>
                <a:spcPct val="0"/>
              </a:spcBef>
              <a:spcAft>
                <a:spcPct val="0"/>
              </a:spcAft>
              <a:defRPr sz="4400">
                <a:solidFill>
                  <a:srgbClr val="FFFF00"/>
                </a:solidFill>
                <a:latin typeface="Arial Rounded MT Bold" panose="020F0704030504030204" pitchFamily="34" charset="0"/>
              </a:defRPr>
            </a:lvl8pPr>
            <a:lvl9pPr marL="3886200" indent="-228600" eaLnBrk="0" fontAlgn="base" hangingPunct="0">
              <a:spcBef>
                <a:spcPct val="0"/>
              </a:spcBef>
              <a:spcAft>
                <a:spcPct val="0"/>
              </a:spcAft>
              <a:defRPr sz="4400">
                <a:solidFill>
                  <a:srgbClr val="FFFF00"/>
                </a:solidFill>
                <a:latin typeface="Arial Rounded MT Bold" panose="020F0704030504030204" pitchFamily="34" charset="0"/>
              </a:defRPr>
            </a:lvl9pPr>
          </a:lstStyle>
          <a:p>
            <a:r>
              <a:rPr lang="es-MX" altLang="es-MX" sz="1400">
                <a:solidFill>
                  <a:schemeClr val="tx1"/>
                </a:solidFill>
                <a:latin typeface="Arial" panose="020B0604020202020204" pitchFamily="34" charset="0"/>
                <a:cs typeface="Arial" panose="020B0604020202020204" pitchFamily="34" charset="0"/>
              </a:rPr>
              <a:t>Calidad</a:t>
            </a:r>
          </a:p>
        </p:txBody>
      </p:sp>
      <p:cxnSp>
        <p:nvCxnSpPr>
          <p:cNvPr id="57" name="30 Conector recto de flecha">
            <a:extLst>
              <a:ext uri="{FF2B5EF4-FFF2-40B4-BE49-F238E27FC236}">
                <a16:creationId xmlns:a16="http://schemas.microsoft.com/office/drawing/2014/main" id="{8494DB5D-7670-4506-84D4-18B8FED4B705}"/>
              </a:ext>
            </a:extLst>
          </p:cNvPr>
          <p:cNvCxnSpPr>
            <a:cxnSpLocks noChangeShapeType="1"/>
            <a:endCxn id="56" idx="3"/>
          </p:cNvCxnSpPr>
          <p:nvPr/>
        </p:nvCxnSpPr>
        <p:spPr bwMode="auto">
          <a:xfrm flipH="1">
            <a:off x="7269527" y="5085109"/>
            <a:ext cx="360321" cy="371376"/>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cxnSp>
        <p:nvCxnSpPr>
          <p:cNvPr id="58" name="30 Forma">
            <a:extLst>
              <a:ext uri="{FF2B5EF4-FFF2-40B4-BE49-F238E27FC236}">
                <a16:creationId xmlns:a16="http://schemas.microsoft.com/office/drawing/2014/main" id="{50D6C2EC-D8E5-4D13-A5F6-1E3A6DA5E139}"/>
              </a:ext>
            </a:extLst>
          </p:cNvPr>
          <p:cNvCxnSpPr>
            <a:stCxn id="54" idx="2"/>
            <a:endCxn id="50" idx="1"/>
          </p:cNvCxnSpPr>
          <p:nvPr/>
        </p:nvCxnSpPr>
        <p:spPr>
          <a:xfrm rot="16200000" flipH="1">
            <a:off x="5255394" y="5091806"/>
            <a:ext cx="1379439" cy="1035844"/>
          </a:xfrm>
          <a:prstGeom prst="curved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32 Forma">
            <a:extLst>
              <a:ext uri="{FF2B5EF4-FFF2-40B4-BE49-F238E27FC236}">
                <a16:creationId xmlns:a16="http://schemas.microsoft.com/office/drawing/2014/main" id="{ABD5BB2D-10F2-4EBB-9FD2-BD37CE21C66D}"/>
              </a:ext>
            </a:extLst>
          </p:cNvPr>
          <p:cNvCxnSpPr>
            <a:stCxn id="40" idx="2"/>
            <a:endCxn id="50" idx="3"/>
          </p:cNvCxnSpPr>
          <p:nvPr/>
        </p:nvCxnSpPr>
        <p:spPr>
          <a:xfrm rot="5400000">
            <a:off x="7111156" y="5197350"/>
            <a:ext cx="1236564" cy="967632"/>
          </a:xfrm>
          <a:prstGeom prst="curved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301F8C7-3721-4D46-8F5F-D51BFBCCCAEC}"/>
              </a:ext>
            </a:extLst>
          </p:cNvPr>
          <p:cNvSpPr txBox="1"/>
          <p:nvPr/>
        </p:nvSpPr>
        <p:spPr>
          <a:xfrm>
            <a:off x="217495" y="1251719"/>
            <a:ext cx="8709010" cy="830997"/>
          </a:xfrm>
          <a:prstGeom prst="rect">
            <a:avLst/>
          </a:prstGeom>
          <a:noFill/>
        </p:spPr>
        <p:txBody>
          <a:bodyPr wrap="square" rtlCol="0">
            <a:spAutoFit/>
          </a:bodyPr>
          <a:lstStyle/>
          <a:p>
            <a:pPr algn="ctr"/>
            <a:r>
              <a:rPr lang="es-MX" sz="2400" b="1" dirty="0">
                <a:latin typeface="Arial" panose="020B0604020202020204" pitchFamily="34" charset="0"/>
                <a:cs typeface="Arial" panose="020B0604020202020204" pitchFamily="34" charset="0"/>
              </a:rPr>
              <a:t>ESTRUCTURA Y ARQUITECTURA FUNCIONAL DEL ÁREA DE COMPRAS.</a:t>
            </a:r>
          </a:p>
        </p:txBody>
      </p:sp>
    </p:spTree>
    <p:extLst>
      <p:ext uri="{BB962C8B-B14F-4D97-AF65-F5344CB8AC3E}">
        <p14:creationId xmlns:p14="http://schemas.microsoft.com/office/powerpoint/2010/main" val="170093970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2117</TotalTime>
  <Words>2967</Words>
  <Application>Microsoft Office PowerPoint</Application>
  <PresentationFormat>On-screen Show (4:3)</PresentationFormat>
  <Paragraphs>478</Paragraphs>
  <Slides>39</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Arial Rounded MT Bold</vt:lpstr>
      <vt:lpstr>Calibri</vt:lpstr>
      <vt:lpstr>Helvetica Neue Light</vt:lpstr>
      <vt:lpstr>inherit</vt:lpstr>
      <vt:lpstr>Open Sans</vt:lpstr>
      <vt:lpstr>Wingdings</vt:lpstr>
      <vt:lpstr>Tema de Office</vt:lpstr>
      <vt:lpstr>Material didáctico solo visión proyectable</vt:lpstr>
      <vt:lpstr>PowerPoint Presentation</vt:lpstr>
      <vt:lpstr>PowerPoint Presentation</vt:lpstr>
      <vt:lpstr>PowerPoint Presentation</vt:lpstr>
      <vt:lpstr>Secuencia didáctica</vt:lpstr>
      <vt:lpstr>Guion explicativo</vt:lpstr>
      <vt:lpstr>PowerPoint Presentation</vt:lpstr>
      <vt:lpstr>PowerPoint Presentation</vt:lpstr>
      <vt:lpstr>PowerPoint Presentation</vt:lpstr>
      <vt:lpstr>Funciones del área de Adquisiciones y Abastecimientos</vt:lpstr>
      <vt:lpstr>MACRO-PROCESO DE ADQUISICIONES Y ABASTECIMIENTOS</vt:lpstr>
      <vt:lpstr>4.1.Órdenes de compra y requisiciones, gestión </vt:lpstr>
      <vt:lpstr>La requisición.</vt:lpstr>
      <vt:lpstr>4.1. Recepción de Requisiciones</vt:lpstr>
      <vt:lpstr>PowerPoint Presentation</vt:lpstr>
      <vt:lpstr>4.2. El proceso de Adquisiciones (compras) y Abastecimientos</vt:lpstr>
      <vt:lpstr>PowerPoint Presentation</vt:lpstr>
      <vt:lpstr>4.2. Finalidad de la Orden de Compra</vt:lpstr>
      <vt:lpstr>4.2. Tipos de Ordenes de Compra</vt:lpstr>
      <vt:lpstr> 4.2. La Orden de Compra</vt:lpstr>
      <vt:lpstr>4.2. Distribución de la Solicitud y Orden de Compra</vt:lpstr>
      <vt:lpstr>PowerPoint Presentation</vt:lpstr>
      <vt:lpstr>4.3. Seguimiento a procesos</vt:lpstr>
      <vt:lpstr>4.3. Seguimiento de las ordenes de compra</vt:lpstr>
      <vt:lpstr> 4.3. Ejemplo de hoja de seguimiento de Ordenes de Compra </vt:lpstr>
      <vt:lpstr>PowerPoint Presentation</vt:lpstr>
      <vt:lpstr>4.4.Recepción de pedidos, inspección y devoluciones</vt:lpstr>
      <vt:lpstr>Importancia de los almacenes</vt:lpstr>
      <vt:lpstr>Formas de almacenamiento</vt:lpstr>
      <vt:lpstr>4.4. Recepción de las Mercancías</vt:lpstr>
      <vt:lpstr>4.4. Recepción de las Mercancías</vt:lpstr>
      <vt:lpstr>4.4. Recepción de las Mercancías</vt:lpstr>
      <vt:lpstr>4.4. Recepción de las Mercancías</vt:lpstr>
      <vt:lpstr>Existencias de seguridad (Stock de Seguridad)</vt:lpstr>
      <vt:lpstr>4.4. Informe de surtimiento y revisión de material entregado</vt:lpstr>
      <vt:lpstr>4.4. Acomodo de las Mercancías y establecimiento de un Control de Inventarios</vt:lpstr>
      <vt:lpstr>PowerPoint Presentation</vt:lpstr>
      <vt:lpstr>4.4. Acomodo de las Mercancías y establecimiento de un Control de Inventarios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Alberto</dc:creator>
  <cp:lastModifiedBy>josé luis morales mondragon</cp:lastModifiedBy>
  <cp:revision>176</cp:revision>
  <dcterms:created xsi:type="dcterms:W3CDTF">2014-09-11T01:45:43Z</dcterms:created>
  <dcterms:modified xsi:type="dcterms:W3CDTF">2017-10-06T05:32:29Z</dcterms:modified>
</cp:coreProperties>
</file>