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8" r:id="rId2"/>
    <p:sldMasterId id="2147483732" r:id="rId3"/>
    <p:sldMasterId id="2147483744" r:id="rId4"/>
    <p:sldMasterId id="2147483756" r:id="rId5"/>
    <p:sldMasterId id="2147483768" r:id="rId6"/>
    <p:sldMasterId id="2147483792" r:id="rId7"/>
    <p:sldMasterId id="2147483804" r:id="rId8"/>
    <p:sldMasterId id="2147483816" r:id="rId9"/>
    <p:sldMasterId id="2147483828" r:id="rId10"/>
    <p:sldMasterId id="2147483840" r:id="rId11"/>
    <p:sldMasterId id="2147483852" r:id="rId12"/>
  </p:sldMasterIdLst>
  <p:notesMasterIdLst>
    <p:notesMasterId r:id="rId65"/>
  </p:notesMasterIdLst>
  <p:sldIdLst>
    <p:sldId id="296" r:id="rId13"/>
    <p:sldId id="334" r:id="rId14"/>
    <p:sldId id="335" r:id="rId15"/>
    <p:sldId id="315" r:id="rId16"/>
    <p:sldId id="317" r:id="rId17"/>
    <p:sldId id="318" r:id="rId18"/>
    <p:sldId id="321" r:id="rId19"/>
    <p:sldId id="323" r:id="rId20"/>
    <p:sldId id="325" r:id="rId21"/>
    <p:sldId id="327" r:id="rId22"/>
    <p:sldId id="329" r:id="rId23"/>
    <p:sldId id="331" r:id="rId24"/>
    <p:sldId id="313" r:id="rId25"/>
    <p:sldId id="256" r:id="rId26"/>
    <p:sldId id="297" r:id="rId27"/>
    <p:sldId id="257" r:id="rId28"/>
    <p:sldId id="298" r:id="rId29"/>
    <p:sldId id="284" r:id="rId30"/>
    <p:sldId id="259" r:id="rId31"/>
    <p:sldId id="286" r:id="rId32"/>
    <p:sldId id="299" r:id="rId33"/>
    <p:sldId id="260" r:id="rId34"/>
    <p:sldId id="287" r:id="rId35"/>
    <p:sldId id="295" r:id="rId36"/>
    <p:sldId id="261" r:id="rId37"/>
    <p:sldId id="288" r:id="rId38"/>
    <p:sldId id="300" r:id="rId39"/>
    <p:sldId id="262" r:id="rId40"/>
    <p:sldId id="301" r:id="rId41"/>
    <p:sldId id="263" r:id="rId42"/>
    <p:sldId id="290" r:id="rId43"/>
    <p:sldId id="302" r:id="rId44"/>
    <p:sldId id="264" r:id="rId45"/>
    <p:sldId id="265" r:id="rId46"/>
    <p:sldId id="303" r:id="rId47"/>
    <p:sldId id="271" r:id="rId48"/>
    <p:sldId id="272" r:id="rId49"/>
    <p:sldId id="273" r:id="rId50"/>
    <p:sldId id="274" r:id="rId51"/>
    <p:sldId id="304" r:id="rId52"/>
    <p:sldId id="275" r:id="rId53"/>
    <p:sldId id="305" r:id="rId54"/>
    <p:sldId id="306" r:id="rId55"/>
    <p:sldId id="278" r:id="rId56"/>
    <p:sldId id="307" r:id="rId57"/>
    <p:sldId id="280" r:id="rId58"/>
    <p:sldId id="308" r:id="rId59"/>
    <p:sldId id="292" r:id="rId60"/>
    <p:sldId id="309" r:id="rId61"/>
    <p:sldId id="282" r:id="rId62"/>
    <p:sldId id="332" r:id="rId63"/>
    <p:sldId id="333" r:id="rId6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42" Type="http://schemas.openxmlformats.org/officeDocument/2006/relationships/slide" Target="slides/slide30.xml"/><Relationship Id="rId47" Type="http://schemas.openxmlformats.org/officeDocument/2006/relationships/slide" Target="slides/slide35.xml"/><Relationship Id="rId63" Type="http://schemas.openxmlformats.org/officeDocument/2006/relationships/slide" Target="slides/slide51.xml"/><Relationship Id="rId68"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49.xml"/><Relationship Id="rId19" Type="http://schemas.openxmlformats.org/officeDocument/2006/relationships/slide" Target="slides/slide7.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slide" Target="slides/slide52.xml"/><Relationship Id="rId69"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39.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viewProps" Target="viewProps.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 Id="rId34" Type="http://schemas.openxmlformats.org/officeDocument/2006/relationships/slide" Target="slides/slide22.xml"/><Relationship Id="rId50" Type="http://schemas.openxmlformats.org/officeDocument/2006/relationships/slide" Target="slides/slide38.xml"/><Relationship Id="rId55" Type="http://schemas.openxmlformats.org/officeDocument/2006/relationships/slide" Target="slides/slide4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DDAA69-F002-46F7-8125-80DC2FFA92F2}" type="datetimeFigureOut">
              <a:rPr lang="es-MX" smtClean="0"/>
              <a:t>17/09/2017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D2A104-70E1-46C5-AFCC-D634D5DBAB99}" type="slidenum">
              <a:rPr lang="es-MX" smtClean="0"/>
              <a:t>‹Nº›</a:t>
            </a:fld>
            <a:endParaRPr lang="es-MX"/>
          </a:p>
        </p:txBody>
      </p:sp>
    </p:spTree>
    <p:extLst>
      <p:ext uri="{BB962C8B-B14F-4D97-AF65-F5344CB8AC3E}">
        <p14:creationId xmlns:p14="http://schemas.microsoft.com/office/powerpoint/2010/main" val="917055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10"/>
          </p:nvPr>
        </p:nvSpPr>
        <p:spPr/>
        <p:txBody>
          <a:bodyPr/>
          <a:lstStyle/>
          <a:p>
            <a:fld id="{8AD2A104-70E1-46C5-AFCC-D634D5DBAB99}" type="slidenum">
              <a:rPr lang="es-MX" smtClean="0"/>
              <a:t>19</a:t>
            </a:fld>
            <a:endParaRPr lang="es-MX"/>
          </a:p>
        </p:txBody>
      </p:sp>
    </p:spTree>
    <p:extLst>
      <p:ext uri="{BB962C8B-B14F-4D97-AF65-F5344CB8AC3E}">
        <p14:creationId xmlns:p14="http://schemas.microsoft.com/office/powerpoint/2010/main" val="1903801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10"/>
          </p:nvPr>
        </p:nvSpPr>
        <p:spPr/>
        <p:txBody>
          <a:bodyPr/>
          <a:lstStyle/>
          <a:p>
            <a:fld id="{8AD2A104-70E1-46C5-AFCC-D634D5DBAB99}" type="slidenum">
              <a:rPr lang="es-MX" smtClean="0"/>
              <a:t>46</a:t>
            </a:fld>
            <a:endParaRPr lang="es-MX"/>
          </a:p>
        </p:txBody>
      </p:sp>
    </p:spTree>
    <p:extLst>
      <p:ext uri="{BB962C8B-B14F-4D97-AF65-F5344CB8AC3E}">
        <p14:creationId xmlns:p14="http://schemas.microsoft.com/office/powerpoint/2010/main" val="2953091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A5D297E-79E5-4CF4-9B2F-348060CDED5D}"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2412980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A5D297E-79E5-4CF4-9B2F-348060CDED5D}"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194280063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4029599113"/>
      </p:ext>
    </p:extLst>
  </p:cSld>
  <p:clrMapOvr>
    <a:masterClrMapping/>
  </p:clrMapOvr>
  <p:hf sldNum="0" hdr="0" ftr="0" dt="0"/>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404213968"/>
      </p:ext>
    </p:extLst>
  </p:cSld>
  <p:clrMapOvr>
    <a:masterClrMapping/>
  </p:clrMapOvr>
  <p:hf sldNum="0" hdr="0" ftr="0" dt="0"/>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555291546"/>
      </p:ext>
    </p:extLst>
  </p:cSld>
  <p:clrMapOvr>
    <a:masterClrMapping/>
  </p:clrMapOvr>
  <p:hf sldNum="0" hdr="0" ftr="0" dt="0"/>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668144774"/>
      </p:ext>
    </p:extLst>
  </p:cSld>
  <p:clrMapOvr>
    <a:masterClrMapping/>
  </p:clrMapOvr>
  <p:hf sldNum="0" hdr="0" ftr="0" dt="0"/>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139937269"/>
      </p:ext>
    </p:extLst>
  </p:cSld>
  <p:clrMapOvr>
    <a:masterClrMapping/>
  </p:clrMapOvr>
  <p:hf sldNum="0" hdr="0" ftr="0" dt="0"/>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506133428"/>
      </p:ext>
    </p:extLst>
  </p:cSld>
  <p:clrMapOvr>
    <a:masterClrMapping/>
  </p:clrMapOvr>
  <p:hf sldNum="0"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017752814"/>
      </p:ext>
    </p:extLst>
  </p:cSld>
  <p:clrMapOvr>
    <a:masterClrMapping/>
  </p:clrMapOvr>
  <p:hf sldNum="0" hdr="0" ftr="0" dt="0"/>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903543787"/>
      </p:ext>
    </p:extLst>
  </p:cSld>
  <p:clrMapOvr>
    <a:masterClrMapping/>
  </p:clrMapOvr>
  <p:hf sldNum="0"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542199946"/>
      </p:ext>
    </p:extLst>
  </p:cSld>
  <p:clrMapOvr>
    <a:masterClrMapping/>
  </p:clrMapOvr>
  <p:hf sldNum="0" hdr="0" ftr="0" dt="0"/>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73201782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A5D297E-79E5-4CF4-9B2F-348060CDED5D}"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215359397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295156616"/>
      </p:ext>
    </p:extLst>
  </p:cSld>
  <p:clrMapOvr>
    <a:masterClrMapping/>
  </p:clrMapOvr>
  <p:hf sldNum="0" hdr="0" ftr="0" dt="0"/>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979510412"/>
      </p:ext>
    </p:extLst>
  </p:cSld>
  <p:clrMapOvr>
    <a:masterClrMapping/>
  </p:clrMapOvr>
  <p:hf sldNum="0" hdr="0" ftr="0" dt="0"/>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297312547"/>
      </p:ext>
    </p:extLst>
  </p:cSld>
  <p:clrMapOvr>
    <a:masterClrMapping/>
  </p:clrMapOvr>
  <p:hf sldNum="0" hdr="0" ftr="0" dt="0"/>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70555797"/>
      </p:ext>
    </p:extLst>
  </p:cSld>
  <p:clrMapOvr>
    <a:masterClrMapping/>
  </p:clrMapOvr>
  <p:hf sldNum="0" hdr="0" ftr="0" dt="0"/>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285339940"/>
      </p:ext>
    </p:extLst>
  </p:cSld>
  <p:clrMapOvr>
    <a:masterClrMapping/>
  </p:clrMapOvr>
  <p:hf sldNum="0" hdr="0" ftr="0" dt="0"/>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42733393"/>
      </p:ext>
    </p:extLst>
  </p:cSld>
  <p:clrMapOvr>
    <a:masterClrMapping/>
  </p:clrMapOvr>
  <p:hf sldNum="0" hdr="0" ftr="0" dt="0"/>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815777967"/>
      </p:ext>
    </p:extLst>
  </p:cSld>
  <p:clrMapOvr>
    <a:masterClrMapping/>
  </p:clrMapOvr>
  <p:hf sldNum="0" hdr="0" ftr="0" dt="0"/>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793826577"/>
      </p:ext>
    </p:extLst>
  </p:cSld>
  <p:clrMapOvr>
    <a:masterClrMapping/>
  </p:clrMapOvr>
  <p:hf sldNum="0" hdr="0" ftr="0" dt="0"/>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011249012"/>
      </p:ext>
    </p:extLst>
  </p:cSld>
  <p:clrMapOvr>
    <a:masterClrMapping/>
  </p:clrMapOvr>
  <p:hf sldNum="0" hdr="0" ftr="0" dt="0"/>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48806064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A5D297E-79E5-4CF4-9B2F-348060CDED5D}"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43489518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96577943"/>
      </p:ext>
    </p:extLst>
  </p:cSld>
  <p:clrMapOvr>
    <a:masterClrMapping/>
  </p:clrMapOvr>
  <p:hf sldNum="0" hdr="0" ftr="0" dt="0"/>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4018007928"/>
      </p:ext>
    </p:extLst>
  </p:cSld>
  <p:clrMapOvr>
    <a:masterClrMapping/>
  </p:clrMapOvr>
  <p:hf sldNum="0" hdr="0" ftr="0" dt="0"/>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421441861"/>
      </p:ext>
    </p:extLst>
  </p:cSld>
  <p:clrMapOvr>
    <a:masterClrMapping/>
  </p:clrMapOvr>
  <p:hf sldNum="0" hdr="0" ftr="0" dt="0"/>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187544336"/>
      </p:ext>
    </p:extLst>
  </p:cSld>
  <p:clrMapOvr>
    <a:masterClrMapping/>
  </p:clrMapOvr>
  <p:hf sldNum="0" hdr="0" ftr="0" dt="0"/>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073624173"/>
      </p:ext>
    </p:extLst>
  </p:cSld>
  <p:clrMapOvr>
    <a:masterClrMapping/>
  </p:clrMapOvr>
  <p:hf sldNum="0" hdr="0" ftr="0" dt="0"/>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596487906"/>
      </p:ext>
    </p:extLst>
  </p:cSld>
  <p:clrMapOvr>
    <a:masterClrMapping/>
  </p:clrMapOvr>
  <p:hf sldNum="0" hdr="0" ftr="0" dt="0"/>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575050604"/>
      </p:ext>
    </p:extLst>
  </p:cSld>
  <p:clrMapOvr>
    <a:masterClrMapping/>
  </p:clrMapOvr>
  <p:hf sldNum="0" hdr="0" ftr="0" dt="0"/>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821622240"/>
      </p:ext>
    </p:extLst>
  </p:cSld>
  <p:clrMapOvr>
    <a:masterClrMapping/>
  </p:clrMapOvr>
  <p:hf sldNum="0" hdr="0" ftr="0" dt="0"/>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753908913"/>
      </p:ext>
    </p:extLst>
  </p:cSld>
  <p:clrMapOvr>
    <a:masterClrMapping/>
  </p:clrMapOvr>
  <p:hf sldNum="0" hdr="0" ftr="0" dt="0"/>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29720936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A5D297E-79E5-4CF4-9B2F-348060CDED5D}"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198321844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581573315"/>
      </p:ext>
    </p:extLst>
  </p:cSld>
  <p:clrMapOvr>
    <a:masterClrMapping/>
  </p:clrMapOvr>
  <p:hf sldNum="0" hdr="0" ftr="0" dt="0"/>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072126988"/>
      </p:ext>
    </p:extLst>
  </p:cSld>
  <p:clrMapOvr>
    <a:masterClrMapping/>
  </p:clrMapOvr>
  <p:hf sldNum="0" hdr="0" ftr="0" dt="0"/>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8629747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A5D297E-79E5-4CF4-9B2F-348060CDED5D}"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41793873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A5D297E-79E5-4CF4-9B2F-348060CDED5D}" type="datetimeFigureOut">
              <a:rPr lang="es-MX" smtClean="0"/>
              <a:t>17/09/2017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2588861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A5D297E-79E5-4CF4-9B2F-348060CDED5D}" type="datetimeFigureOut">
              <a:rPr lang="es-MX" smtClean="0"/>
              <a:t>17/09/2017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97377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A5D297E-79E5-4CF4-9B2F-348060CDED5D}" type="datetimeFigureOut">
              <a:rPr lang="es-MX" smtClean="0"/>
              <a:t>17/09/2017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14029650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5D297E-79E5-4CF4-9B2F-348060CDED5D}" type="datetimeFigureOut">
              <a:rPr lang="es-MX" smtClean="0"/>
              <a:t>17/09/2017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35981496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A5D297E-79E5-4CF4-9B2F-348060CDED5D}" type="datetimeFigureOut">
              <a:rPr lang="es-MX" smtClean="0"/>
              <a:t>17/09/2017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3965169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A5D297E-79E5-4CF4-9B2F-348060CDED5D}"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16576726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A5D297E-79E5-4CF4-9B2F-348060CDED5D}" type="datetimeFigureOut">
              <a:rPr lang="es-MX" smtClean="0"/>
              <a:t>17/09/2017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22993274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A5D297E-79E5-4CF4-9B2F-348060CDED5D}"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4113463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A5D297E-79E5-4CF4-9B2F-348060CDED5D}"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2511118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491883057"/>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754091121"/>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715471409"/>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420819843"/>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438237502"/>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4244798867"/>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93251615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A5D297E-79E5-4CF4-9B2F-348060CDED5D}"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39225484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881131841"/>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230904400"/>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491330063"/>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318316198"/>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4224390313"/>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971377689"/>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577395363"/>
      </p:ext>
    </p:extLst>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967272375"/>
      </p:ext>
    </p:extLst>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638661878"/>
      </p:ext>
    </p:extLst>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07383258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A5D297E-79E5-4CF4-9B2F-348060CDED5D}" type="datetimeFigureOut">
              <a:rPr lang="es-MX" smtClean="0"/>
              <a:t>17/09/2017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15125509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932353468"/>
      </p:ext>
    </p:extLst>
  </p:cSld>
  <p:clrMapOvr>
    <a:masterClrMapping/>
  </p:clrMapOvr>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802367705"/>
      </p:ext>
    </p:extLst>
  </p:cSld>
  <p:clrMapOvr>
    <a:masterClrMapping/>
  </p:clrMapOvr>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817250657"/>
      </p:ext>
    </p:extLst>
  </p:cSld>
  <p:clrMapOvr>
    <a:masterClrMapping/>
  </p:clrMapOvr>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359329512"/>
      </p:ext>
    </p:extLst>
  </p:cSld>
  <p:clrMapOvr>
    <a:masterClrMapping/>
  </p:clrMapOvr>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859010897"/>
      </p:ext>
    </p:extLst>
  </p:cSld>
  <p:clrMapOvr>
    <a:masterClrMapping/>
  </p:clrMapOvr>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612794559"/>
      </p:ext>
    </p:extLst>
  </p:cSld>
  <p:clrMapOvr>
    <a:masterClrMapping/>
  </p:clrMapOvr>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641860877"/>
      </p:ext>
    </p:extLst>
  </p:cSld>
  <p:clrMapOvr>
    <a:masterClrMapping/>
  </p:clrMapOvr>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4124666910"/>
      </p:ext>
    </p:extLst>
  </p:cSld>
  <p:clrMapOvr>
    <a:masterClrMapping/>
  </p:clrMapOvr>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808504180"/>
      </p:ext>
    </p:extLst>
  </p:cSld>
  <p:clrMapOvr>
    <a:masterClrMapping/>
  </p:clrMapOvr>
  <p:hf sldNum="0"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594591862"/>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33845" y="2507551"/>
            <a:ext cx="386715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7551"/>
            <a:ext cx="38862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8A5D297E-79E5-4CF4-9B2F-348060CDED5D}" type="datetimeFigureOut">
              <a:rPr lang="es-MX" smtClean="0"/>
              <a:t>17/09/2017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A97CED5-D0DA-4D36-A05F-6AB3F21C4E9B}"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55319085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287120075"/>
      </p:ext>
    </p:extLst>
  </p:cSld>
  <p:clrMapOvr>
    <a:masterClrMapping/>
  </p:clrMapOvr>
  <p:hf sldNum="0"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809795057"/>
      </p:ext>
    </p:extLst>
  </p:cSld>
  <p:clrMapOvr>
    <a:masterClrMapping/>
  </p:clrMapOvr>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335746460"/>
      </p:ext>
    </p:extLst>
  </p:cSld>
  <p:clrMapOvr>
    <a:masterClrMapping/>
  </p:clrMapOvr>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601701706"/>
      </p:ext>
    </p:extLst>
  </p:cSld>
  <p:clrMapOvr>
    <a:masterClrMapping/>
  </p:clrMapOvr>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648867112"/>
      </p:ext>
    </p:extLst>
  </p:cSld>
  <p:clrMapOvr>
    <a:masterClrMapping/>
  </p:clrMapOvr>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051366487"/>
      </p:ext>
    </p:extLst>
  </p:cSld>
  <p:clrMapOvr>
    <a:masterClrMapping/>
  </p:clrMapOvr>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323048676"/>
      </p:ext>
    </p:extLst>
  </p:cSld>
  <p:clrMapOvr>
    <a:masterClrMapping/>
  </p:clrMapOvr>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626790424"/>
      </p:ext>
    </p:extLst>
  </p:cSld>
  <p:clrMapOvr>
    <a:masterClrMapping/>
  </p:clrMapOvr>
  <p:hf sldNum="0"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4098026071"/>
      </p:ext>
    </p:extLst>
  </p:cSld>
  <p:clrMapOvr>
    <a:masterClrMapping/>
  </p:clrMapOvr>
  <p:hf sldNum="0"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83983163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A5D297E-79E5-4CF4-9B2F-348060CDED5D}" type="datetimeFigureOut">
              <a:rPr lang="es-MX" smtClean="0"/>
              <a:t>17/09/2017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A97CED5-D0DA-4D36-A05F-6AB3F21C4E9B}"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11536512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117564409"/>
      </p:ext>
    </p:extLst>
  </p:cSld>
  <p:clrMapOvr>
    <a:masterClrMapping/>
  </p:clrMapOvr>
  <p:hf sldNum="0"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071310534"/>
      </p:ext>
    </p:extLst>
  </p:cSld>
  <p:clrMapOvr>
    <a:masterClrMapping/>
  </p:clrMapOvr>
  <p:hf sldNum="0"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792001692"/>
      </p:ext>
    </p:extLst>
  </p:cSld>
  <p:clrMapOvr>
    <a:masterClrMapping/>
  </p:clrMapOvr>
  <p:hf sldNum="0"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4119781064"/>
      </p:ext>
    </p:extLst>
  </p:cSld>
  <p:clrMapOvr>
    <a:masterClrMapping/>
  </p:clrMapOvr>
  <p:hf sldNum="0"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714776766"/>
      </p:ext>
    </p:extLst>
  </p:cSld>
  <p:clrMapOvr>
    <a:masterClrMapping/>
  </p:clrMapOvr>
  <p:hf sldNum="0"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604701585"/>
      </p:ext>
    </p:extLst>
  </p:cSld>
  <p:clrMapOvr>
    <a:masterClrMapping/>
  </p:clrMapOvr>
  <p:hf sldNum="0"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499941430"/>
      </p:ext>
    </p:extLst>
  </p:cSld>
  <p:clrMapOvr>
    <a:masterClrMapping/>
  </p:clrMapOvr>
  <p:hf sldNum="0"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232775201"/>
      </p:ext>
    </p:extLst>
  </p:cSld>
  <p:clrMapOvr>
    <a:masterClrMapping/>
  </p:clrMapOvr>
  <p:hf sldNum="0"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501263435"/>
      </p:ext>
    </p:extLst>
  </p:cSld>
  <p:clrMapOvr>
    <a:masterClrMapping/>
  </p:clrMapOvr>
  <p:hf sldNum="0"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29604030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5D297E-79E5-4CF4-9B2F-348060CDED5D}" type="datetimeFigureOut">
              <a:rPr lang="es-MX" smtClean="0"/>
              <a:t>17/09/2017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222263021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085146"/>
      </p:ext>
    </p:extLst>
  </p:cSld>
  <p:clrMapOvr>
    <a:masterClrMapping/>
  </p:clrMapOvr>
  <p:hf sldNum="0"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442546051"/>
      </p:ext>
    </p:extLst>
  </p:cSld>
  <p:clrMapOvr>
    <a:masterClrMapping/>
  </p:clrMapOvr>
  <p:hf sldNum="0"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357987121"/>
      </p:ext>
    </p:extLst>
  </p:cSld>
  <p:clrMapOvr>
    <a:masterClrMapping/>
  </p:clrMapOvr>
  <p:hf sldNum="0"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409434516"/>
      </p:ext>
    </p:extLst>
  </p:cSld>
  <p:clrMapOvr>
    <a:masterClrMapping/>
  </p:clrMapOvr>
  <p:hf sldNum="0"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903643307"/>
      </p:ext>
    </p:extLst>
  </p:cSld>
  <p:clrMapOvr>
    <a:masterClrMapping/>
  </p:clrMapOvr>
  <p:hf sldNum="0"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87808180"/>
      </p:ext>
    </p:extLst>
  </p:cSld>
  <p:clrMapOvr>
    <a:masterClrMapping/>
  </p:clrMapOvr>
  <p:hf sldNum="0"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932016064"/>
      </p:ext>
    </p:extLst>
  </p:cSld>
  <p:clrMapOvr>
    <a:masterClrMapping/>
  </p:clrMapOvr>
  <p:hf sldNum="0"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182224078"/>
      </p:ext>
    </p:extLst>
  </p:cSld>
  <p:clrMapOvr>
    <a:masterClrMapping/>
  </p:clrMapOvr>
  <p:hf sldNum="0"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170973568"/>
      </p:ext>
    </p:extLst>
  </p:cSld>
  <p:clrMapOvr>
    <a:masterClrMapping/>
  </p:clrMapOvr>
  <p:hf sldNum="0" hdr="0" ftr="0" dt="0"/>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278793255"/>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A5D297E-79E5-4CF4-9B2F-348060CDED5D}" type="datetimeFigureOut">
              <a:rPr lang="es-MX" smtClean="0"/>
              <a:t>17/09/2017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336965364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4241294843"/>
      </p:ext>
    </p:extLst>
  </p:cSld>
  <p:clrMapOvr>
    <a:masterClrMapping/>
  </p:clrMapOvr>
  <p:hf sldNum="0" hdr="0" ftr="0" dt="0"/>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830920175"/>
      </p:ext>
    </p:extLst>
  </p:cSld>
  <p:clrMapOvr>
    <a:masterClrMapping/>
  </p:clrMapOvr>
  <p:hf sldNum="0" hdr="0" ftr="0" dt="0"/>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946749193"/>
      </p:ext>
    </p:extLst>
  </p:cSld>
  <p:clrMapOvr>
    <a:masterClrMapping/>
  </p:clrMapOvr>
  <p:hf sldNum="0" hdr="0" ftr="0" dt="0"/>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528864681"/>
      </p:ext>
    </p:extLst>
  </p:cSld>
  <p:clrMapOvr>
    <a:masterClrMapping/>
  </p:clrMapOvr>
  <p:hf sldNum="0" hdr="0" ftr="0" dt="0"/>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648988775"/>
      </p:ext>
    </p:extLst>
  </p:cSld>
  <p:clrMapOvr>
    <a:masterClrMapping/>
  </p:clrMapOvr>
  <p:hf sldNum="0"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648549395"/>
      </p:ext>
    </p:extLst>
  </p:cSld>
  <p:clrMapOvr>
    <a:masterClrMapping/>
  </p:clrMapOvr>
  <p:hf sldNum="0" hdr="0" ftr="0" dt="0"/>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195084954"/>
      </p:ext>
    </p:extLst>
  </p:cSld>
  <p:clrMapOvr>
    <a:masterClrMapping/>
  </p:clrMapOvr>
  <p:hf sldNum="0" hdr="0" ftr="0" dt="0"/>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624564041"/>
      </p:ext>
    </p:extLst>
  </p:cSld>
  <p:clrMapOvr>
    <a:masterClrMapping/>
  </p:clrMapOvr>
  <p:hf sldNum="0" hdr="0" ftr="0" dt="0"/>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148851509"/>
      </p:ext>
    </p:extLst>
  </p:cSld>
  <p:clrMapOvr>
    <a:masterClrMapping/>
  </p:clrMapOvr>
  <p:hf sldNum="0" hdr="0" ftr="0" dt="0"/>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9191487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A5D297E-79E5-4CF4-9B2F-348060CDED5D}" type="datetimeFigureOut">
              <a:rPr lang="es-MX" smtClean="0"/>
              <a:t>17/09/2017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A97CED5-D0DA-4D36-A05F-6AB3F21C4E9B}" type="slidenum">
              <a:rPr lang="es-MX" smtClean="0"/>
              <a:t>‹Nº›</a:t>
            </a:fld>
            <a:endParaRPr lang="es-MX"/>
          </a:p>
        </p:txBody>
      </p:sp>
    </p:spTree>
    <p:extLst>
      <p:ext uri="{BB962C8B-B14F-4D97-AF65-F5344CB8AC3E}">
        <p14:creationId xmlns:p14="http://schemas.microsoft.com/office/powerpoint/2010/main" val="172491137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825549638"/>
      </p:ext>
    </p:extLst>
  </p:cSld>
  <p:clrMapOvr>
    <a:masterClrMapping/>
  </p:clrMapOvr>
  <p:hf sldNum="0" hdr="0" ftr="0" dt="0"/>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293102400"/>
      </p:ext>
    </p:extLst>
  </p:cSld>
  <p:clrMapOvr>
    <a:masterClrMapping/>
  </p:clrMapOvr>
  <p:hf sldNum="0" hdr="0" ftr="0" dt="0"/>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64911071"/>
      </p:ext>
    </p:extLst>
  </p:cSld>
  <p:clrMapOvr>
    <a:masterClrMapping/>
  </p:clrMapOvr>
  <p:hf sldNum="0"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dirty="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448134450"/>
      </p:ext>
    </p:extLst>
  </p:cSld>
  <p:clrMapOvr>
    <a:masterClrMapping/>
  </p:clrMapOvr>
  <p:hf sldNum="0" hdr="0" ftr="0" dt="0"/>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706596168"/>
      </p:ext>
    </p:extLst>
  </p:cSld>
  <p:clrMapOvr>
    <a:masterClrMapping/>
  </p:clrMapOvr>
  <p:hf sldNum="0" hdr="0" ftr="0" dt="0"/>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283862962"/>
      </p:ext>
    </p:extLst>
  </p:cSld>
  <p:clrMapOvr>
    <a:masterClrMapping/>
  </p:clrMapOvr>
  <p:hf sldNum="0"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285857609"/>
      </p:ext>
    </p:extLst>
  </p:cSld>
  <p:clrMapOvr>
    <a:masterClrMapping/>
  </p:clrMapOvr>
  <p:hf sldNum="0" hdr="0" ftr="0" dt="0"/>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dirty="0"/>
              <a:t>Editar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3334054197"/>
      </p:ext>
    </p:extLst>
  </p:cSld>
  <p:clrMapOvr>
    <a:masterClrMapping/>
  </p:clrMapOvr>
  <p:hf sldNum="0" hdr="0" ftr="0" dt="0"/>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1643003064"/>
      </p:ext>
    </p:extLst>
  </p:cSld>
  <p:clrMapOvr>
    <a:masterClrMapping/>
  </p:clrMapOvr>
  <p:hf sldNum="0" hdr="0" ftr="0" dt="0"/>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dirty="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prstClr val="black">
                    <a:tint val="75000"/>
                  </a:prstClr>
                </a:solidFill>
              </a:rPr>
              <a:pPr/>
              <a:t>9/17/2017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56415078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8A5D297E-79E5-4CF4-9B2F-348060CDED5D}" type="datetimeFigureOut">
              <a:rPr lang="es-MX" smtClean="0"/>
              <a:t>17/09/2017</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6A97CED5-D0DA-4D36-A05F-6AB3F21C4E9B}" type="slidenum">
              <a:rPr lang="es-MX" smtClean="0"/>
              <a:t>‹Nº›</a:t>
            </a:fld>
            <a:endParaRPr lang="es-MX"/>
          </a:p>
        </p:txBody>
      </p:sp>
    </p:spTree>
    <p:extLst>
      <p:ext uri="{BB962C8B-B14F-4D97-AF65-F5344CB8AC3E}">
        <p14:creationId xmlns:p14="http://schemas.microsoft.com/office/powerpoint/2010/main" val="40711424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5586B75A-687E-405C-8A0B-8D00578BA2C3}" type="datetimeFigureOut">
              <a:rPr lang="en-US" smtClean="0">
                <a:solidFill>
                  <a:prstClr val="black">
                    <a:tint val="75000"/>
                  </a:prstClr>
                </a:solidFill>
              </a:rPr>
              <a:pPr defTabSz="342900"/>
              <a:t>9/17/2017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4FAB73BC-B049-4115-A692-8D63A059BFB8}" type="slidenum">
              <a:rPr lang="en-US" smtClean="0">
                <a:solidFill>
                  <a:prstClr val="black">
                    <a:tint val="75000"/>
                  </a:prstClr>
                </a:solidFill>
              </a:rPr>
              <a:pPr defTabSz="342900"/>
              <a:t>‹Nº›</a:t>
            </a:fld>
            <a:endParaRPr lang="en-US" dirty="0">
              <a:solidFill>
                <a:prstClr val="black">
                  <a:tint val="75000"/>
                </a:prstClr>
              </a:solidFill>
            </a:endParaRPr>
          </a:p>
        </p:txBody>
      </p:sp>
    </p:spTree>
    <p:extLst>
      <p:ext uri="{BB962C8B-B14F-4D97-AF65-F5344CB8AC3E}">
        <p14:creationId xmlns:p14="http://schemas.microsoft.com/office/powerpoint/2010/main" val="3005531334"/>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5586B75A-687E-405C-8A0B-8D00578BA2C3}" type="datetimeFigureOut">
              <a:rPr lang="en-US" smtClean="0">
                <a:solidFill>
                  <a:prstClr val="black">
                    <a:tint val="75000"/>
                  </a:prstClr>
                </a:solidFill>
              </a:rPr>
              <a:pPr defTabSz="342900"/>
              <a:t>9/17/2017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4FAB73BC-B049-4115-A692-8D63A059BFB8}" type="slidenum">
              <a:rPr lang="en-US" smtClean="0">
                <a:solidFill>
                  <a:prstClr val="black">
                    <a:tint val="75000"/>
                  </a:prstClr>
                </a:solidFill>
              </a:rPr>
              <a:pPr defTabSz="342900"/>
              <a:t>‹Nº›</a:t>
            </a:fld>
            <a:endParaRPr lang="en-US" dirty="0">
              <a:solidFill>
                <a:prstClr val="black">
                  <a:tint val="75000"/>
                </a:prstClr>
              </a:solidFill>
            </a:endParaRPr>
          </a:p>
        </p:txBody>
      </p:sp>
    </p:spTree>
    <p:extLst>
      <p:ext uri="{BB962C8B-B14F-4D97-AF65-F5344CB8AC3E}">
        <p14:creationId xmlns:p14="http://schemas.microsoft.com/office/powerpoint/2010/main" val="1824293634"/>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5586B75A-687E-405C-8A0B-8D00578BA2C3}" type="datetimeFigureOut">
              <a:rPr lang="en-US" smtClean="0">
                <a:solidFill>
                  <a:prstClr val="black">
                    <a:tint val="75000"/>
                  </a:prstClr>
                </a:solidFill>
              </a:rPr>
              <a:pPr defTabSz="342900"/>
              <a:t>9/17/2017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4FAB73BC-B049-4115-A692-8D63A059BFB8}" type="slidenum">
              <a:rPr lang="en-US" smtClean="0">
                <a:solidFill>
                  <a:prstClr val="black">
                    <a:tint val="75000"/>
                  </a:prstClr>
                </a:solidFill>
              </a:rPr>
              <a:pPr defTabSz="342900"/>
              <a:t>‹Nº›</a:t>
            </a:fld>
            <a:endParaRPr lang="en-US" dirty="0">
              <a:solidFill>
                <a:prstClr val="black">
                  <a:tint val="75000"/>
                </a:prstClr>
              </a:solidFill>
            </a:endParaRPr>
          </a:p>
        </p:txBody>
      </p:sp>
    </p:spTree>
    <p:extLst>
      <p:ext uri="{BB962C8B-B14F-4D97-AF65-F5344CB8AC3E}">
        <p14:creationId xmlns:p14="http://schemas.microsoft.com/office/powerpoint/2010/main" val="1677192958"/>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5D297E-79E5-4CF4-9B2F-348060CDED5D}" type="datetimeFigureOut">
              <a:rPr lang="es-MX" smtClean="0"/>
              <a:t>17/09/2017</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97CED5-D0DA-4D36-A05F-6AB3F21C4E9B}" type="slidenum">
              <a:rPr lang="es-MX" smtClean="0"/>
              <a:t>‹Nº›</a:t>
            </a:fld>
            <a:endParaRPr lang="es-MX"/>
          </a:p>
        </p:txBody>
      </p:sp>
    </p:spTree>
    <p:extLst>
      <p:ext uri="{BB962C8B-B14F-4D97-AF65-F5344CB8AC3E}">
        <p14:creationId xmlns:p14="http://schemas.microsoft.com/office/powerpoint/2010/main" val="141805394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5586B75A-687E-405C-8A0B-8D00578BA2C3}" type="datetimeFigureOut">
              <a:rPr lang="en-US" smtClean="0">
                <a:solidFill>
                  <a:prstClr val="black">
                    <a:tint val="75000"/>
                  </a:prstClr>
                </a:solidFill>
              </a:rPr>
              <a:pPr defTabSz="342900"/>
              <a:t>9/17/2017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4FAB73BC-B049-4115-A692-8D63A059BFB8}" type="slidenum">
              <a:rPr lang="en-US" smtClean="0">
                <a:solidFill>
                  <a:prstClr val="black">
                    <a:tint val="75000"/>
                  </a:prstClr>
                </a:solidFill>
              </a:rPr>
              <a:pPr defTabSz="342900"/>
              <a:t>‹Nº›</a:t>
            </a:fld>
            <a:endParaRPr lang="en-US" dirty="0">
              <a:solidFill>
                <a:prstClr val="black">
                  <a:tint val="75000"/>
                </a:prstClr>
              </a:solidFill>
            </a:endParaRPr>
          </a:p>
        </p:txBody>
      </p:sp>
    </p:spTree>
    <p:extLst>
      <p:ext uri="{BB962C8B-B14F-4D97-AF65-F5344CB8AC3E}">
        <p14:creationId xmlns:p14="http://schemas.microsoft.com/office/powerpoint/2010/main" val="403918076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5586B75A-687E-405C-8A0B-8D00578BA2C3}" type="datetimeFigureOut">
              <a:rPr lang="en-US" smtClean="0">
                <a:solidFill>
                  <a:prstClr val="black">
                    <a:tint val="75000"/>
                  </a:prstClr>
                </a:solidFill>
              </a:rPr>
              <a:pPr defTabSz="342900"/>
              <a:t>9/17/2017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4FAB73BC-B049-4115-A692-8D63A059BFB8}" type="slidenum">
              <a:rPr lang="en-US" smtClean="0">
                <a:solidFill>
                  <a:prstClr val="black">
                    <a:tint val="75000"/>
                  </a:prstClr>
                </a:solidFill>
              </a:rPr>
              <a:pPr defTabSz="342900"/>
              <a:t>‹Nº›</a:t>
            </a:fld>
            <a:endParaRPr lang="en-US" dirty="0">
              <a:solidFill>
                <a:prstClr val="black">
                  <a:tint val="75000"/>
                </a:prstClr>
              </a:solidFill>
            </a:endParaRPr>
          </a:p>
        </p:txBody>
      </p:sp>
    </p:spTree>
    <p:extLst>
      <p:ext uri="{BB962C8B-B14F-4D97-AF65-F5344CB8AC3E}">
        <p14:creationId xmlns:p14="http://schemas.microsoft.com/office/powerpoint/2010/main" val="225387530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5586B75A-687E-405C-8A0B-8D00578BA2C3}" type="datetimeFigureOut">
              <a:rPr lang="en-US" smtClean="0">
                <a:solidFill>
                  <a:prstClr val="black">
                    <a:tint val="75000"/>
                  </a:prstClr>
                </a:solidFill>
              </a:rPr>
              <a:pPr defTabSz="342900"/>
              <a:t>9/17/2017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4FAB73BC-B049-4115-A692-8D63A059BFB8}" type="slidenum">
              <a:rPr lang="en-US" smtClean="0">
                <a:solidFill>
                  <a:prstClr val="black">
                    <a:tint val="75000"/>
                  </a:prstClr>
                </a:solidFill>
              </a:rPr>
              <a:pPr defTabSz="342900"/>
              <a:t>‹Nº›</a:t>
            </a:fld>
            <a:endParaRPr lang="en-US" dirty="0">
              <a:solidFill>
                <a:prstClr val="black">
                  <a:tint val="75000"/>
                </a:prstClr>
              </a:solidFill>
            </a:endParaRPr>
          </a:p>
        </p:txBody>
      </p:sp>
    </p:spTree>
    <p:extLst>
      <p:ext uri="{BB962C8B-B14F-4D97-AF65-F5344CB8AC3E}">
        <p14:creationId xmlns:p14="http://schemas.microsoft.com/office/powerpoint/2010/main" val="36382014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5586B75A-687E-405C-8A0B-8D00578BA2C3}" type="datetimeFigureOut">
              <a:rPr lang="en-US" smtClean="0">
                <a:solidFill>
                  <a:prstClr val="black">
                    <a:tint val="75000"/>
                  </a:prstClr>
                </a:solidFill>
              </a:rPr>
              <a:pPr defTabSz="342900"/>
              <a:t>9/17/2017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4FAB73BC-B049-4115-A692-8D63A059BFB8}" type="slidenum">
              <a:rPr lang="en-US" smtClean="0">
                <a:solidFill>
                  <a:prstClr val="black">
                    <a:tint val="75000"/>
                  </a:prstClr>
                </a:solidFill>
              </a:rPr>
              <a:pPr defTabSz="342900"/>
              <a:t>‹Nº›</a:t>
            </a:fld>
            <a:endParaRPr lang="en-US" dirty="0">
              <a:solidFill>
                <a:prstClr val="black">
                  <a:tint val="75000"/>
                </a:prstClr>
              </a:solidFill>
            </a:endParaRPr>
          </a:p>
        </p:txBody>
      </p:sp>
    </p:spTree>
    <p:extLst>
      <p:ext uri="{BB962C8B-B14F-4D97-AF65-F5344CB8AC3E}">
        <p14:creationId xmlns:p14="http://schemas.microsoft.com/office/powerpoint/2010/main" val="286311968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5586B75A-687E-405C-8A0B-8D00578BA2C3}" type="datetimeFigureOut">
              <a:rPr lang="en-US" smtClean="0">
                <a:solidFill>
                  <a:prstClr val="black">
                    <a:tint val="75000"/>
                  </a:prstClr>
                </a:solidFill>
              </a:rPr>
              <a:pPr defTabSz="342900"/>
              <a:t>9/17/2017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4FAB73BC-B049-4115-A692-8D63A059BFB8}" type="slidenum">
              <a:rPr lang="en-US" smtClean="0">
                <a:solidFill>
                  <a:prstClr val="black">
                    <a:tint val="75000"/>
                  </a:prstClr>
                </a:solidFill>
              </a:rPr>
              <a:pPr defTabSz="342900"/>
              <a:t>‹Nº›</a:t>
            </a:fld>
            <a:endParaRPr lang="en-US" dirty="0">
              <a:solidFill>
                <a:prstClr val="black">
                  <a:tint val="75000"/>
                </a:prstClr>
              </a:solidFill>
            </a:endParaRPr>
          </a:p>
        </p:txBody>
      </p:sp>
    </p:spTree>
    <p:extLst>
      <p:ext uri="{BB962C8B-B14F-4D97-AF65-F5344CB8AC3E}">
        <p14:creationId xmlns:p14="http://schemas.microsoft.com/office/powerpoint/2010/main" val="885030021"/>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5586B75A-687E-405C-8A0B-8D00578BA2C3}" type="datetimeFigureOut">
              <a:rPr lang="en-US" smtClean="0">
                <a:solidFill>
                  <a:prstClr val="black">
                    <a:tint val="75000"/>
                  </a:prstClr>
                </a:solidFill>
              </a:rPr>
              <a:pPr defTabSz="342900"/>
              <a:t>9/17/2017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4FAB73BC-B049-4115-A692-8D63A059BFB8}" type="slidenum">
              <a:rPr lang="en-US" smtClean="0">
                <a:solidFill>
                  <a:prstClr val="black">
                    <a:tint val="75000"/>
                  </a:prstClr>
                </a:solidFill>
              </a:rPr>
              <a:pPr defTabSz="342900"/>
              <a:t>‹Nº›</a:t>
            </a:fld>
            <a:endParaRPr lang="en-US" dirty="0">
              <a:solidFill>
                <a:prstClr val="black">
                  <a:tint val="75000"/>
                </a:prstClr>
              </a:solidFill>
            </a:endParaRPr>
          </a:p>
        </p:txBody>
      </p:sp>
    </p:spTree>
    <p:extLst>
      <p:ext uri="{BB962C8B-B14F-4D97-AF65-F5344CB8AC3E}">
        <p14:creationId xmlns:p14="http://schemas.microsoft.com/office/powerpoint/2010/main" val="1086234445"/>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5586B75A-687E-405C-8A0B-8D00578BA2C3}" type="datetimeFigureOut">
              <a:rPr lang="en-US" smtClean="0">
                <a:solidFill>
                  <a:prstClr val="black">
                    <a:tint val="75000"/>
                  </a:prstClr>
                </a:solidFill>
              </a:rPr>
              <a:pPr defTabSz="342900"/>
              <a:t>9/17/2017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4FAB73BC-B049-4115-A692-8D63A059BFB8}" type="slidenum">
              <a:rPr lang="en-US" smtClean="0">
                <a:solidFill>
                  <a:prstClr val="black">
                    <a:tint val="75000"/>
                  </a:prstClr>
                </a:solidFill>
              </a:rPr>
              <a:pPr defTabSz="342900"/>
              <a:t>‹Nº›</a:t>
            </a:fld>
            <a:endParaRPr lang="en-US" dirty="0">
              <a:solidFill>
                <a:prstClr val="black">
                  <a:tint val="75000"/>
                </a:prstClr>
              </a:solidFill>
            </a:endParaRPr>
          </a:p>
        </p:txBody>
      </p:sp>
    </p:spTree>
    <p:extLst>
      <p:ext uri="{BB962C8B-B14F-4D97-AF65-F5344CB8AC3E}">
        <p14:creationId xmlns:p14="http://schemas.microsoft.com/office/powerpoint/2010/main" val="2571339167"/>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2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3.xml"/><Relationship Id="rId5" Type="http://schemas.openxmlformats.org/officeDocument/2006/relationships/image" Target="../media/image40.png"/><Relationship Id="rId4" Type="http://schemas.openxmlformats.org/officeDocument/2006/relationships/image" Target="../media/image3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3.xml"/><Relationship Id="rId4" Type="http://schemas.openxmlformats.org/officeDocument/2006/relationships/image" Target="../media/image4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0070C0"/>
          </a:solidFill>
        </p:spPr>
        <p:txBody>
          <a:bodyPr>
            <a:normAutofit/>
          </a:bodyPr>
          <a:lstStyle/>
          <a:p>
            <a:r>
              <a:rPr lang="es-MX" sz="3600" dirty="0" smtClean="0">
                <a:solidFill>
                  <a:schemeClr val="bg1"/>
                </a:solidFill>
              </a:rPr>
              <a:t>Identificación de material didáctico</a:t>
            </a:r>
            <a:br>
              <a:rPr lang="es-MX" sz="3600" dirty="0" smtClean="0">
                <a:solidFill>
                  <a:schemeClr val="bg1"/>
                </a:solidFill>
              </a:rPr>
            </a:br>
            <a:r>
              <a:rPr lang="es-MX" sz="3600" dirty="0" smtClean="0">
                <a:solidFill>
                  <a:schemeClr val="bg1"/>
                </a:solidFill>
              </a:rPr>
              <a:t>Apoyo a UA Lengua inglesa VIII</a:t>
            </a:r>
            <a:endParaRPr lang="es-MX" sz="3600" dirty="0">
              <a:solidFill>
                <a:schemeClr val="bg1"/>
              </a:solidFill>
            </a:endParaRPr>
          </a:p>
        </p:txBody>
      </p:sp>
      <p:sp>
        <p:nvSpPr>
          <p:cNvPr id="3" name="Marcador de contenido 2"/>
          <p:cNvSpPr>
            <a:spLocks noGrp="1"/>
          </p:cNvSpPr>
          <p:nvPr>
            <p:ph idx="1"/>
          </p:nvPr>
        </p:nvSpPr>
        <p:spPr>
          <a:xfrm>
            <a:off x="628650" y="1825624"/>
            <a:ext cx="8335838" cy="4843735"/>
          </a:xfrm>
          <a:solidFill>
            <a:srgbClr val="00B050"/>
          </a:solidFill>
        </p:spPr>
        <p:txBody>
          <a:bodyPr>
            <a:normAutofit lnSpcReduction="10000"/>
          </a:bodyPr>
          <a:lstStyle/>
          <a:p>
            <a:r>
              <a:rPr lang="es-MX" dirty="0">
                <a:solidFill>
                  <a:schemeClr val="bg1"/>
                </a:solidFill>
              </a:rPr>
              <a:t>Autor: Luis Juan Solís Carrillo</a:t>
            </a:r>
          </a:p>
          <a:p>
            <a:r>
              <a:rPr lang="es-MX" dirty="0">
                <a:solidFill>
                  <a:schemeClr val="bg1"/>
                </a:solidFill>
              </a:rPr>
              <a:t>Tipo: Material </a:t>
            </a:r>
            <a:r>
              <a:rPr lang="es-MX" dirty="0" err="1">
                <a:solidFill>
                  <a:schemeClr val="bg1"/>
                </a:solidFill>
              </a:rPr>
              <a:t>proyectable</a:t>
            </a:r>
            <a:r>
              <a:rPr lang="es-MX" dirty="0">
                <a:solidFill>
                  <a:schemeClr val="bg1"/>
                </a:solidFill>
              </a:rPr>
              <a:t>, solo visión.</a:t>
            </a:r>
          </a:p>
          <a:p>
            <a:r>
              <a:rPr lang="es-MX" dirty="0">
                <a:solidFill>
                  <a:schemeClr val="bg1"/>
                </a:solidFill>
              </a:rPr>
              <a:t>UA: Lengua inglesa </a:t>
            </a:r>
            <a:r>
              <a:rPr lang="es-MX" dirty="0" smtClean="0">
                <a:solidFill>
                  <a:schemeClr val="bg1"/>
                </a:solidFill>
              </a:rPr>
              <a:t>VIII</a:t>
            </a:r>
            <a:endParaRPr lang="es-MX" dirty="0">
              <a:solidFill>
                <a:schemeClr val="bg1"/>
              </a:solidFill>
            </a:endParaRPr>
          </a:p>
          <a:p>
            <a:r>
              <a:rPr lang="es-MX" dirty="0">
                <a:solidFill>
                  <a:schemeClr val="bg1"/>
                </a:solidFill>
              </a:rPr>
              <a:t>Clave: </a:t>
            </a:r>
            <a:r>
              <a:rPr lang="es-MX" dirty="0" smtClean="0">
                <a:solidFill>
                  <a:schemeClr val="bg1"/>
                </a:solidFill>
              </a:rPr>
              <a:t>L32010</a:t>
            </a:r>
            <a:endParaRPr lang="es-MX" dirty="0">
              <a:solidFill>
                <a:schemeClr val="bg1"/>
              </a:solidFill>
            </a:endParaRPr>
          </a:p>
          <a:p>
            <a:r>
              <a:rPr lang="es-MX" dirty="0">
                <a:solidFill>
                  <a:schemeClr val="bg1"/>
                </a:solidFill>
              </a:rPr>
              <a:t>Programa: Licenciatura en lengua inglesa</a:t>
            </a:r>
          </a:p>
          <a:p>
            <a:pPr algn="just"/>
            <a:r>
              <a:rPr lang="es-MX" dirty="0">
                <a:solidFill>
                  <a:schemeClr val="bg1"/>
                </a:solidFill>
              </a:rPr>
              <a:t>Material diseñado y empleado en semestre 2017A</a:t>
            </a:r>
          </a:p>
          <a:p>
            <a:r>
              <a:rPr lang="es-MX" dirty="0">
                <a:solidFill>
                  <a:schemeClr val="bg1"/>
                </a:solidFill>
              </a:rPr>
              <a:t>Facultad de lenguas, </a:t>
            </a:r>
            <a:r>
              <a:rPr lang="es-MX" dirty="0" smtClean="0">
                <a:solidFill>
                  <a:schemeClr val="bg1"/>
                </a:solidFill>
              </a:rPr>
              <a:t>UAEMEX</a:t>
            </a:r>
          </a:p>
          <a:p>
            <a:r>
              <a:rPr lang="es-MX" dirty="0" smtClean="0">
                <a:solidFill>
                  <a:schemeClr val="bg1"/>
                </a:solidFill>
              </a:rPr>
              <a:t>Créditos UA: 7</a:t>
            </a:r>
            <a:endParaRPr lang="es-MX" dirty="0" smtClean="0">
              <a:solidFill>
                <a:schemeClr val="bg1"/>
              </a:solidFill>
            </a:endParaRPr>
          </a:p>
          <a:p>
            <a:pPr marL="0" indent="0" algn="ctr">
              <a:buNone/>
            </a:pPr>
            <a:r>
              <a:rPr lang="es-MX" dirty="0" smtClean="0">
                <a:solidFill>
                  <a:schemeClr val="bg1"/>
                </a:solidFill>
              </a:rPr>
              <a:t>UNIDADES DE COMPETENCIA I-VI</a:t>
            </a:r>
            <a:endParaRPr lang="es-MX" dirty="0">
              <a:solidFill>
                <a:schemeClr val="bg1"/>
              </a:solidFill>
            </a:endParaRPr>
          </a:p>
          <a:p>
            <a:endParaRPr lang="es-MX" dirty="0"/>
          </a:p>
          <a:p>
            <a:endParaRPr lang="es-MX" dirty="0"/>
          </a:p>
        </p:txBody>
      </p:sp>
    </p:spTree>
    <p:extLst>
      <p:ext uri="{BB962C8B-B14F-4D97-AF65-F5344CB8AC3E}">
        <p14:creationId xmlns:p14="http://schemas.microsoft.com/office/powerpoint/2010/main" val="3087594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7</a:t>
            </a:r>
            <a:endParaRPr lang="es-MX" dirty="0"/>
          </a:p>
        </p:txBody>
      </p:sp>
      <p:sp>
        <p:nvSpPr>
          <p:cNvPr id="3" name="Marcador de contenido 2"/>
          <p:cNvSpPr>
            <a:spLocks noGrp="1"/>
          </p:cNvSpPr>
          <p:nvPr>
            <p:ph idx="1"/>
          </p:nvPr>
        </p:nvSpPr>
        <p:spPr>
          <a:xfrm>
            <a:off x="613573" y="1340768"/>
            <a:ext cx="7886700" cy="5328592"/>
          </a:xfrm>
          <a:solidFill>
            <a:schemeClr val="bg2"/>
          </a:solidFill>
        </p:spPr>
        <p:txBody>
          <a:bodyPr>
            <a:normAutofit fontScale="92500"/>
          </a:bodyPr>
          <a:lstStyle/>
          <a:p>
            <a:pPr algn="just">
              <a:lnSpc>
                <a:spcPct val="150000"/>
              </a:lnSpc>
            </a:pPr>
            <a:r>
              <a:rPr lang="es-MX" dirty="0" smtClean="0"/>
              <a:t>Un </a:t>
            </a:r>
            <a:r>
              <a:rPr lang="es-MX" dirty="0"/>
              <a:t>punto importante del material es que invita al estudiante a buscar, de forma personal, soluciones y respuestas a problemas de orden lingüístico sin que el docente posea la totalidad del conocimiento o la respuesta a cada pregunta.</a:t>
            </a:r>
          </a:p>
          <a:p>
            <a:pPr algn="just">
              <a:lnSpc>
                <a:spcPct val="150000"/>
              </a:lnSpc>
            </a:pPr>
            <a:r>
              <a:rPr lang="es-MX" dirty="0" smtClean="0"/>
              <a:t>Es necesario que </a:t>
            </a:r>
            <a:r>
              <a:rPr lang="es-MX" dirty="0"/>
              <a:t>el material de apoyo se emplee en cada una de las habilidades lingüísticas; por ejemplo, una vez comprendido un cierto aspecto de la lengua, se pide la redacción de un artículo, carta o propuesta, entre otros textos, con el fin de que lo visual invite a la escritura. De igual forma, el  material se complementa con los contenidos del libro del curso o del cuaderno de trabajo. Así, se alcanza una mejor integración en el uso de las herramientas pedagógicas.</a:t>
            </a:r>
          </a:p>
          <a:p>
            <a:endParaRPr lang="es-MX" dirty="0"/>
          </a:p>
        </p:txBody>
      </p:sp>
    </p:spTree>
    <p:extLst>
      <p:ext uri="{BB962C8B-B14F-4D97-AF65-F5344CB8AC3E}">
        <p14:creationId xmlns:p14="http://schemas.microsoft.com/office/powerpoint/2010/main" val="1426993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8</a:t>
            </a:r>
            <a:endParaRPr lang="es-MX" dirty="0"/>
          </a:p>
        </p:txBody>
      </p:sp>
      <p:sp>
        <p:nvSpPr>
          <p:cNvPr id="3" name="Marcador de contenido 2"/>
          <p:cNvSpPr>
            <a:spLocks noGrp="1"/>
          </p:cNvSpPr>
          <p:nvPr>
            <p:ph idx="1"/>
          </p:nvPr>
        </p:nvSpPr>
        <p:spPr>
          <a:xfrm>
            <a:off x="628650" y="2226469"/>
            <a:ext cx="7886700" cy="3595154"/>
          </a:xfrm>
          <a:solidFill>
            <a:schemeClr val="bg2"/>
          </a:solidFill>
        </p:spPr>
        <p:txBody>
          <a:bodyPr/>
          <a:lstStyle/>
          <a:p>
            <a:pPr lvl="1" algn="just">
              <a:lnSpc>
                <a:spcPct val="150000"/>
              </a:lnSpc>
            </a:pPr>
            <a:r>
              <a:rPr lang="es-MX" sz="2000" dirty="0" smtClean="0"/>
              <a:t>Es </a:t>
            </a:r>
            <a:r>
              <a:rPr lang="es-MX" sz="2000" dirty="0"/>
              <a:t>correcto que el docente decida no emplear todas las diapositivas cuando considere que los estudiantes ya poseen un buen dominio de algún determinado tema del programa. Dicho de otra forma, este material </a:t>
            </a:r>
            <a:r>
              <a:rPr lang="es-MX" sz="2000" dirty="0" err="1"/>
              <a:t>proyectable</a:t>
            </a:r>
            <a:r>
              <a:rPr lang="es-MX" sz="2000" dirty="0"/>
              <a:t> no tiene una naturaleza unidireccional y unívoca, por lo que el docente tiene la </a:t>
            </a:r>
            <a:r>
              <a:rPr lang="es-MX" sz="2000" dirty="0" smtClean="0"/>
              <a:t>libertad </a:t>
            </a:r>
            <a:r>
              <a:rPr lang="es-MX" sz="2000" dirty="0"/>
              <a:t>para inventar el uso que más convenga a las necesidades del grupo</a:t>
            </a:r>
            <a:r>
              <a:rPr lang="es-MX" sz="2000" dirty="0" smtClean="0"/>
              <a:t>.</a:t>
            </a:r>
          </a:p>
          <a:p>
            <a:pPr>
              <a:lnSpc>
                <a:spcPct val="150000"/>
              </a:lnSpc>
            </a:pPr>
            <a:endParaRPr lang="es-MX" dirty="0"/>
          </a:p>
        </p:txBody>
      </p:sp>
    </p:spTree>
    <p:extLst>
      <p:ext uri="{BB962C8B-B14F-4D97-AF65-F5344CB8AC3E}">
        <p14:creationId xmlns:p14="http://schemas.microsoft.com/office/powerpoint/2010/main" val="3891600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260648"/>
            <a:ext cx="7886700" cy="1325563"/>
          </a:xfrm>
        </p:spPr>
        <p:txBody>
          <a:bodyPr/>
          <a:lstStyle/>
          <a:p>
            <a:pPr algn="ctr"/>
            <a:r>
              <a:rPr lang="es-MX" dirty="0" smtClean="0"/>
              <a:t>Guion explicativo, parte 9</a:t>
            </a:r>
            <a:endParaRPr lang="es-MX" dirty="0"/>
          </a:p>
        </p:txBody>
      </p:sp>
      <p:sp>
        <p:nvSpPr>
          <p:cNvPr id="3" name="Marcador de contenido 2"/>
          <p:cNvSpPr>
            <a:spLocks noGrp="1"/>
          </p:cNvSpPr>
          <p:nvPr>
            <p:ph idx="1"/>
          </p:nvPr>
        </p:nvSpPr>
        <p:spPr>
          <a:xfrm>
            <a:off x="628650" y="1825624"/>
            <a:ext cx="7886700" cy="4771727"/>
          </a:xfrm>
          <a:solidFill>
            <a:schemeClr val="bg2"/>
          </a:solidFill>
        </p:spPr>
        <p:txBody>
          <a:bodyPr>
            <a:normAutofit fontScale="92500"/>
          </a:bodyPr>
          <a:lstStyle/>
          <a:p>
            <a:pPr algn="just">
              <a:lnSpc>
                <a:spcPct val="150000"/>
              </a:lnSpc>
            </a:pPr>
            <a:r>
              <a:rPr lang="es-MX" dirty="0" smtClean="0"/>
              <a:t>En las diapositivas introductorias al tema, concepto </a:t>
            </a:r>
            <a:r>
              <a:rPr lang="es-MX" dirty="0" err="1" smtClean="0"/>
              <a:t>po</a:t>
            </a:r>
            <a:r>
              <a:rPr lang="es-MX" dirty="0" smtClean="0"/>
              <a:t> ejercicio se aclara la Unidad de que competencia correspondiente, también llamada “módulo”.</a:t>
            </a:r>
          </a:p>
          <a:p>
            <a:pPr algn="just">
              <a:lnSpc>
                <a:spcPct val="150000"/>
              </a:lnSpc>
            </a:pPr>
            <a:r>
              <a:rPr lang="es-MX" dirty="0" smtClean="0"/>
              <a:t>De igual forma, se señala la naturaleza específica que se trata en cada caso. En ocasiones, será comprensión escrita, expresión oral, etcétera.</a:t>
            </a:r>
          </a:p>
          <a:p>
            <a:pPr algn="just">
              <a:lnSpc>
                <a:spcPct val="150000"/>
              </a:lnSpc>
            </a:pPr>
            <a:r>
              <a:rPr lang="es-MX" dirty="0" smtClean="0"/>
              <a:t>Incluso, si se trabaja a la par que el audio o el libro del curso, este material puede complementar la comprensión auditiva.</a:t>
            </a:r>
          </a:p>
          <a:p>
            <a:pPr algn="just">
              <a:lnSpc>
                <a:spcPct val="150000"/>
              </a:lnSpc>
            </a:pPr>
            <a:r>
              <a:rPr lang="es-MX" dirty="0" smtClean="0"/>
              <a:t>A continuación se desglosan las abreviaturas empleadas, con el fin de facilitar el uso por parte del docente.  </a:t>
            </a:r>
            <a:endParaRPr lang="es-MX" dirty="0"/>
          </a:p>
        </p:txBody>
      </p:sp>
    </p:spTree>
    <p:extLst>
      <p:ext uri="{BB962C8B-B14F-4D97-AF65-F5344CB8AC3E}">
        <p14:creationId xmlns:p14="http://schemas.microsoft.com/office/powerpoint/2010/main" val="33422319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4">
              <a:lumMod val="60000"/>
              <a:lumOff val="40000"/>
            </a:schemeClr>
          </a:solidFill>
        </p:spPr>
        <p:txBody>
          <a:bodyPr>
            <a:normAutofit/>
          </a:bodyPr>
          <a:lstStyle/>
          <a:p>
            <a:pPr algn="ctr"/>
            <a:r>
              <a:rPr lang="es-MX" dirty="0" smtClean="0"/>
              <a:t>ABREVIATURAS EMPLEADAS EN ESTE MATERIAL PROYECTABLE:</a:t>
            </a:r>
            <a:endParaRPr lang="es-MX" dirty="0"/>
          </a:p>
        </p:txBody>
      </p:sp>
      <p:sp>
        <p:nvSpPr>
          <p:cNvPr id="3" name="Marcador de contenido 2"/>
          <p:cNvSpPr>
            <a:spLocks noGrp="1"/>
          </p:cNvSpPr>
          <p:nvPr>
            <p:ph idx="1"/>
          </p:nvPr>
        </p:nvSpPr>
        <p:spPr>
          <a:solidFill>
            <a:schemeClr val="accent3">
              <a:lumMod val="20000"/>
              <a:lumOff val="80000"/>
            </a:schemeClr>
          </a:solidFill>
        </p:spPr>
        <p:txBody>
          <a:bodyPr/>
          <a:lstStyle/>
          <a:p>
            <a:r>
              <a:rPr lang="es-MX" dirty="0" smtClean="0"/>
              <a:t>Use of English/</a:t>
            </a:r>
            <a:r>
              <a:rPr lang="es-MX" dirty="0" err="1" smtClean="0"/>
              <a:t>Grammar</a:t>
            </a:r>
            <a:r>
              <a:rPr lang="es-MX" dirty="0" smtClean="0"/>
              <a:t> (UE)</a:t>
            </a:r>
          </a:p>
          <a:p>
            <a:pPr lvl="1"/>
            <a:r>
              <a:rPr lang="es-MX" dirty="0" smtClean="0"/>
              <a:t>Expresión oral (EO)</a:t>
            </a:r>
          </a:p>
          <a:p>
            <a:pPr lvl="1"/>
            <a:r>
              <a:rPr lang="es-MX" dirty="0" smtClean="0"/>
              <a:t>Expresión escrita (EE)</a:t>
            </a:r>
          </a:p>
          <a:p>
            <a:pPr lvl="1"/>
            <a:r>
              <a:rPr lang="es-MX" dirty="0" smtClean="0"/>
              <a:t>Comprensión auditiva (CA)</a:t>
            </a:r>
          </a:p>
          <a:p>
            <a:pPr lvl="1"/>
            <a:r>
              <a:rPr lang="es-MX" dirty="0" smtClean="0"/>
              <a:t>Comprensión escrita (CE)</a:t>
            </a:r>
          </a:p>
          <a:p>
            <a:pPr lvl="1"/>
            <a:r>
              <a:rPr lang="es-MX" dirty="0" smtClean="0"/>
              <a:t>Unidad de competencia o módulo del programa (UC)</a:t>
            </a:r>
          </a:p>
          <a:p>
            <a:pPr marL="342900" lvl="1" indent="0">
              <a:buNone/>
            </a:pPr>
            <a:endParaRPr lang="es-MX" dirty="0"/>
          </a:p>
          <a:p>
            <a:pPr marL="342900" lvl="1" indent="0">
              <a:buNone/>
            </a:pPr>
            <a:r>
              <a:rPr lang="es-MX" dirty="0" smtClean="0"/>
              <a:t>Las diapositivas indican, sin limitarse a ello, el área de énfasis de habilidad lingüística para los diversos ejercicios. </a:t>
            </a:r>
            <a:endParaRPr lang="es-MX" dirty="0"/>
          </a:p>
          <a:p>
            <a:pPr marL="342900" lvl="1" indent="0" algn="ctr">
              <a:buNone/>
            </a:pPr>
            <a:r>
              <a:rPr lang="es-MX" u="sng" dirty="0" smtClean="0"/>
              <a:t>UNIDADES DE COMPETENCIA I-VI  </a:t>
            </a:r>
            <a:endParaRPr lang="es-MX" dirty="0" smtClean="0"/>
          </a:p>
          <a:p>
            <a:pPr lvl="1"/>
            <a:endParaRPr lang="es-MX" dirty="0"/>
          </a:p>
        </p:txBody>
      </p:sp>
    </p:spTree>
    <p:extLst>
      <p:ext uri="{BB962C8B-B14F-4D97-AF65-F5344CB8AC3E}">
        <p14:creationId xmlns:p14="http://schemas.microsoft.com/office/powerpoint/2010/main" val="727482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323528" y="365126"/>
            <a:ext cx="8568952" cy="1325563"/>
          </a:xfrm>
          <a:solidFill>
            <a:schemeClr val="tx2"/>
          </a:solidFill>
        </p:spPr>
        <p:txBody>
          <a:bodyPr/>
          <a:lstStyle/>
          <a:p>
            <a:r>
              <a:rPr lang="en-US" dirty="0" smtClean="0"/>
              <a:t> </a:t>
            </a:r>
            <a:r>
              <a:rPr lang="en-US" dirty="0" smtClean="0">
                <a:solidFill>
                  <a:schemeClr val="bg1"/>
                </a:solidFill>
              </a:rPr>
              <a:t>Ellipsis UC I, UE, EO</a:t>
            </a:r>
            <a:endParaRPr lang="en-US" dirty="0">
              <a:solidFill>
                <a:schemeClr val="bg1"/>
              </a:solidFill>
            </a:endParaRPr>
          </a:p>
        </p:txBody>
      </p:sp>
      <p:sp>
        <p:nvSpPr>
          <p:cNvPr id="5" name="4 Marcador de contenido"/>
          <p:cNvSpPr>
            <a:spLocks noGrp="1"/>
          </p:cNvSpPr>
          <p:nvPr>
            <p:ph idx="1"/>
          </p:nvPr>
        </p:nvSpPr>
        <p:spPr>
          <a:xfrm>
            <a:off x="323528" y="1419656"/>
            <a:ext cx="8568952" cy="4313600"/>
          </a:xfr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a:buNone/>
            </a:pPr>
            <a:endParaRPr lang="es-MX" sz="1200" dirty="0">
              <a:latin typeface="Arial" pitchFamily="34" charset="0"/>
              <a:cs typeface="Arial" pitchFamily="34" charset="0"/>
            </a:endParaRPr>
          </a:p>
          <a:p>
            <a:pPr>
              <a:buNone/>
            </a:pPr>
            <a:r>
              <a:rPr lang="en-US" sz="2600" dirty="0" smtClean="0">
                <a:latin typeface="Arial" pitchFamily="34" charset="0"/>
                <a:cs typeface="Arial" pitchFamily="34" charset="0"/>
              </a:rPr>
              <a:t>Ellipsis involves omitting words to avoid unnecessary repetition.</a:t>
            </a:r>
          </a:p>
          <a:p>
            <a:pPr>
              <a:buNone/>
            </a:pPr>
            <a:r>
              <a:rPr lang="en-US" sz="2600" dirty="0" smtClean="0">
                <a:latin typeface="Arial" pitchFamily="34" charset="0"/>
                <a:cs typeface="Arial" pitchFamily="34" charset="0"/>
              </a:rPr>
              <a:t>Which words have been omitted in these sentences?</a:t>
            </a:r>
          </a:p>
          <a:p>
            <a:pPr>
              <a:buNone/>
            </a:pPr>
            <a:endParaRPr lang="en-US" sz="2600" dirty="0" smtClean="0">
              <a:latin typeface="Arial" pitchFamily="34" charset="0"/>
              <a:cs typeface="Arial" pitchFamily="34" charset="0"/>
            </a:endParaRPr>
          </a:p>
          <a:p>
            <a:pPr>
              <a:buNone/>
            </a:pPr>
            <a:r>
              <a:rPr lang="en-US" sz="2600" dirty="0" smtClean="0">
                <a:latin typeface="Arial" pitchFamily="34" charset="0"/>
                <a:cs typeface="Arial" pitchFamily="34" charset="0"/>
              </a:rPr>
              <a:t>1 I look out of the window and (___________) see a crowd of children.</a:t>
            </a:r>
          </a:p>
          <a:p>
            <a:pPr>
              <a:buNone/>
            </a:pPr>
            <a:endParaRPr lang="en-US" sz="2600" dirty="0" smtClean="0">
              <a:latin typeface="Arial" pitchFamily="34" charset="0"/>
              <a:cs typeface="Arial" pitchFamily="34" charset="0"/>
            </a:endParaRPr>
          </a:p>
          <a:p>
            <a:pPr>
              <a:buNone/>
            </a:pPr>
            <a:r>
              <a:rPr lang="en-US" sz="2600" dirty="0" smtClean="0">
                <a:latin typeface="Arial" pitchFamily="34" charset="0"/>
                <a:cs typeface="Arial" pitchFamily="34" charset="0"/>
              </a:rPr>
              <a:t>2 Some pupils keep the books but they’re not supposed to (__________). </a:t>
            </a:r>
          </a:p>
          <a:p>
            <a:pPr>
              <a:buNone/>
            </a:pPr>
            <a:endParaRPr lang="en-US" sz="2600" dirty="0" smtClean="0">
              <a:latin typeface="Arial" pitchFamily="34" charset="0"/>
              <a:cs typeface="Arial" pitchFamily="34" charset="0"/>
            </a:endParaRPr>
          </a:p>
          <a:p>
            <a:pPr>
              <a:buNone/>
            </a:pPr>
            <a:r>
              <a:rPr lang="en-US" sz="2600" dirty="0" smtClean="0">
                <a:latin typeface="Arial" pitchFamily="34" charset="0"/>
                <a:cs typeface="Arial" pitchFamily="34" charset="0"/>
              </a:rPr>
              <a:t>3 I’m confident they will behave well, but many of the staff aren’t (_________).</a:t>
            </a:r>
          </a:p>
          <a:p>
            <a:pPr>
              <a:buNone/>
            </a:pPr>
            <a:endParaRPr lang="en-US" sz="2600" dirty="0" smtClean="0">
              <a:latin typeface="Arial" pitchFamily="34" charset="0"/>
              <a:cs typeface="Arial" pitchFamily="34" charset="0"/>
            </a:endParaRPr>
          </a:p>
          <a:p>
            <a:pPr>
              <a:buNone/>
            </a:pPr>
            <a:r>
              <a:rPr lang="en-US" sz="2600" dirty="0" smtClean="0">
                <a:latin typeface="Arial" pitchFamily="34" charset="0"/>
                <a:cs typeface="Arial" pitchFamily="34" charset="0"/>
              </a:rPr>
              <a:t>4 ‘We should inform his mother and (__________) father.’ ‘I already have (__________).’</a:t>
            </a:r>
          </a:p>
          <a:p>
            <a:pPr>
              <a:buNone/>
            </a:pPr>
            <a:endParaRPr lang="en-US" sz="1400" dirty="0" smtClean="0">
              <a:latin typeface="Arial" pitchFamily="34" charset="0"/>
              <a:cs typeface="Arial" pitchFamily="34" charset="0"/>
            </a:endParaRPr>
          </a:p>
          <a:p>
            <a:pPr>
              <a:buNone/>
            </a:pPr>
            <a:endParaRPr lang="es-MX" sz="1200" dirty="0">
              <a:latin typeface="Arial" pitchFamily="34" charset="0"/>
              <a:cs typeface="Arial" pitchFamily="34" charset="0"/>
            </a:endParaRPr>
          </a:p>
          <a:p>
            <a:pPr>
              <a:buNone/>
            </a:pPr>
            <a:endParaRPr lang="es-MX" sz="1200" dirty="0">
              <a:latin typeface="Arial" pitchFamily="34" charset="0"/>
              <a:cs typeface="Arial" pitchFamily="34" charset="0"/>
            </a:endParaRPr>
          </a:p>
        </p:txBody>
      </p:sp>
      <p:sp>
        <p:nvSpPr>
          <p:cNvPr id="2" name="Flecha derecha 1"/>
          <p:cNvSpPr/>
          <p:nvPr/>
        </p:nvSpPr>
        <p:spPr>
          <a:xfrm>
            <a:off x="7092280" y="5877272"/>
            <a:ext cx="1162472" cy="72008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116632"/>
            <a:ext cx="9145016" cy="4320480"/>
          </a:xfrm>
          <a:solidFill>
            <a:schemeClr val="accent3"/>
          </a:solidFill>
        </p:spPr>
        <p:txBody>
          <a:bodyPr>
            <a:normAutofit fontScale="90000"/>
          </a:bodyPr>
          <a:lstStyle/>
          <a:p>
            <a:pPr algn="ctr"/>
            <a:r>
              <a:rPr lang="es-MX" dirty="0" smtClean="0"/>
              <a:t/>
            </a:r>
            <a:br>
              <a:rPr lang="es-MX" dirty="0" smtClean="0"/>
            </a:br>
            <a:r>
              <a:rPr lang="es-MX" dirty="0" err="1" smtClean="0"/>
              <a:t>What’s</a:t>
            </a:r>
            <a:r>
              <a:rPr lang="es-MX" dirty="0" smtClean="0"/>
              <a:t> </a:t>
            </a:r>
            <a:r>
              <a:rPr lang="es-MX" dirty="0" err="1" smtClean="0"/>
              <a:t>been</a:t>
            </a:r>
            <a:r>
              <a:rPr lang="es-MX" dirty="0" smtClean="0"/>
              <a:t> </a:t>
            </a:r>
            <a:r>
              <a:rPr lang="es-MX" dirty="0" err="1" smtClean="0"/>
              <a:t>omitted</a:t>
            </a:r>
            <a:r>
              <a:rPr lang="es-MX" dirty="0" smtClean="0"/>
              <a:t> </a:t>
            </a:r>
            <a:r>
              <a:rPr lang="es-MX" dirty="0" err="1" smtClean="0"/>
              <a:t>here</a:t>
            </a:r>
            <a:r>
              <a:rPr lang="es-MX" dirty="0" smtClean="0"/>
              <a:t>? </a:t>
            </a:r>
            <a:br>
              <a:rPr lang="es-MX" dirty="0" smtClean="0"/>
            </a:br>
            <a:r>
              <a:rPr lang="es-MX" dirty="0" smtClean="0"/>
              <a:t>UC I, CE, EO</a:t>
            </a:r>
            <a:br>
              <a:rPr lang="es-MX" dirty="0" smtClean="0"/>
            </a:br>
            <a:r>
              <a:rPr lang="es-MX" dirty="0" smtClean="0"/>
              <a:t/>
            </a:r>
            <a:br>
              <a:rPr lang="es-MX" dirty="0" smtClean="0"/>
            </a:br>
            <a:r>
              <a:rPr lang="es-MX" sz="3600" i="1" dirty="0" smtClean="0"/>
              <a:t>I </a:t>
            </a:r>
            <a:r>
              <a:rPr lang="es-MX" sz="3600" i="1" dirty="0" err="1" smtClean="0"/>
              <a:t>opened</a:t>
            </a:r>
            <a:r>
              <a:rPr lang="es-MX" sz="3600" i="1" dirty="0" smtClean="0"/>
              <a:t> </a:t>
            </a:r>
            <a:r>
              <a:rPr lang="es-MX" sz="3600" i="1" dirty="0" err="1" smtClean="0"/>
              <a:t>the</a:t>
            </a:r>
            <a:r>
              <a:rPr lang="es-MX" sz="3600" i="1" dirty="0" smtClean="0"/>
              <a:t> </a:t>
            </a:r>
            <a:r>
              <a:rPr lang="es-MX" sz="3600" i="1" dirty="0" err="1" smtClean="0"/>
              <a:t>window</a:t>
            </a:r>
            <a:r>
              <a:rPr lang="es-MX" sz="3600" i="1" dirty="0" smtClean="0"/>
              <a:t> and </a:t>
            </a:r>
            <a:r>
              <a:rPr lang="es-MX" sz="3600" i="1" dirty="0" err="1" smtClean="0"/>
              <a:t>saw</a:t>
            </a:r>
            <a:r>
              <a:rPr lang="es-MX" sz="3600" i="1" dirty="0" smtClean="0"/>
              <a:t> a </a:t>
            </a:r>
            <a:r>
              <a:rPr lang="es-MX" sz="3600" i="1" dirty="0" err="1" smtClean="0"/>
              <a:t>crowd</a:t>
            </a:r>
            <a:r>
              <a:rPr lang="es-MX" sz="3600" i="1" dirty="0" smtClean="0"/>
              <a:t> of </a:t>
            </a:r>
            <a:r>
              <a:rPr lang="es-MX" sz="3600" i="1" dirty="0" err="1" smtClean="0"/>
              <a:t>children</a:t>
            </a:r>
            <a:r>
              <a:rPr lang="es-MX" sz="3600" i="1" dirty="0" smtClean="0"/>
              <a:t>.</a:t>
            </a:r>
            <a:br>
              <a:rPr lang="es-MX" sz="3600" i="1" dirty="0" smtClean="0"/>
            </a:br>
            <a:r>
              <a:rPr lang="es-MX" sz="3600" i="1" dirty="0" smtClean="0"/>
              <a:t/>
            </a:r>
            <a:br>
              <a:rPr lang="es-MX" sz="3600" i="1" dirty="0" smtClean="0"/>
            </a:br>
            <a:r>
              <a:rPr lang="es-MX" sz="3600" dirty="0" smtClean="0"/>
              <a:t>Can </a:t>
            </a:r>
            <a:r>
              <a:rPr lang="es-MX" sz="3600" dirty="0" err="1" smtClean="0"/>
              <a:t>you</a:t>
            </a:r>
            <a:r>
              <a:rPr lang="es-MX" sz="3600" dirty="0" smtClean="0"/>
              <a:t> produce a </a:t>
            </a:r>
            <a:r>
              <a:rPr lang="es-MX" sz="3600" dirty="0" err="1" smtClean="0"/>
              <a:t>few</a:t>
            </a:r>
            <a:r>
              <a:rPr lang="es-MX" sz="3600" dirty="0" smtClean="0"/>
              <a:t> more </a:t>
            </a:r>
            <a:r>
              <a:rPr lang="es-MX" sz="3600" dirty="0" err="1" smtClean="0"/>
              <a:t>sentences</a:t>
            </a:r>
            <a:r>
              <a:rPr lang="es-MX" sz="3600" dirty="0" smtClean="0"/>
              <a:t> </a:t>
            </a:r>
            <a:r>
              <a:rPr lang="es-MX" sz="3600" dirty="0" err="1" smtClean="0"/>
              <a:t>like</a:t>
            </a:r>
            <a:r>
              <a:rPr lang="es-MX" sz="3600" dirty="0" smtClean="0"/>
              <a:t> </a:t>
            </a:r>
            <a:r>
              <a:rPr lang="es-MX" sz="3600" dirty="0" err="1" smtClean="0"/>
              <a:t>this</a:t>
            </a:r>
            <a:r>
              <a:rPr lang="es-MX" sz="3600" dirty="0" smtClean="0"/>
              <a:t> </a:t>
            </a:r>
            <a:r>
              <a:rPr lang="es-MX" sz="3600" dirty="0" err="1" smtClean="0"/>
              <a:t>one</a:t>
            </a:r>
            <a:r>
              <a:rPr lang="es-MX" sz="3600" dirty="0"/>
              <a:t>?</a:t>
            </a:r>
          </a:p>
        </p:txBody>
      </p:sp>
      <p:pic>
        <p:nvPicPr>
          <p:cNvPr id="4" name="Marcador de contenido 3"/>
          <p:cNvPicPr>
            <a:picLocks noGrp="1" noChangeAspect="1"/>
          </p:cNvPicPr>
          <p:nvPr>
            <p:ph idx="1"/>
          </p:nvPr>
        </p:nvPicPr>
        <p:blipFill>
          <a:blip r:embed="rId2"/>
          <a:stretch>
            <a:fillRect/>
          </a:stretch>
        </p:blipFill>
        <p:spPr>
          <a:xfrm>
            <a:off x="3995936" y="4797152"/>
            <a:ext cx="2696847" cy="1792610"/>
          </a:xfrm>
          <a:prstGeom prst="rect">
            <a:avLst/>
          </a:prstGeom>
        </p:spPr>
      </p:pic>
    </p:spTree>
    <p:extLst>
      <p:ext uri="{BB962C8B-B14F-4D97-AF65-F5344CB8AC3E}">
        <p14:creationId xmlns:p14="http://schemas.microsoft.com/office/powerpoint/2010/main" val="910916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251520" y="260648"/>
            <a:ext cx="8229600" cy="1143000"/>
          </a:xfrm>
          <a:solidFill>
            <a:srgbClr val="92D050"/>
          </a:solidFill>
        </p:spPr>
        <p:txBody>
          <a:bodyPr>
            <a:normAutofit fontScale="90000"/>
          </a:bodyPr>
          <a:lstStyle/>
          <a:p>
            <a:pPr algn="ctr"/>
            <a:r>
              <a:rPr lang="en-US" dirty="0" smtClean="0">
                <a:latin typeface="Arial" pitchFamily="34" charset="0"/>
                <a:cs typeface="Arial" pitchFamily="34" charset="0"/>
              </a:rPr>
              <a:t>Ellipsis </a:t>
            </a:r>
            <a:r>
              <a:rPr lang="en-US" dirty="0">
                <a:latin typeface="Arial" pitchFamily="34" charset="0"/>
                <a:cs typeface="Arial" pitchFamily="34" charset="0"/>
              </a:rPr>
              <a:t>in </a:t>
            </a:r>
            <a:r>
              <a:rPr lang="en-US" dirty="0" smtClean="0">
                <a:latin typeface="Arial" pitchFamily="34" charset="0"/>
                <a:cs typeface="Arial" pitchFamily="34" charset="0"/>
              </a:rPr>
              <a:t>conversation, UC I, EO</a:t>
            </a:r>
            <a:endParaRPr lang="en-US" dirty="0">
              <a:latin typeface="Arial" pitchFamily="34" charset="0"/>
              <a:cs typeface="Arial" pitchFamily="34" charset="0"/>
            </a:endParaRPr>
          </a:p>
        </p:txBody>
      </p:sp>
      <p:sp>
        <p:nvSpPr>
          <p:cNvPr id="3" name="2 Marcador de contenido"/>
          <p:cNvSpPr>
            <a:spLocks noGrp="1"/>
          </p:cNvSpPr>
          <p:nvPr>
            <p:ph idx="1"/>
          </p:nvPr>
        </p:nvSpPr>
        <p:spPr>
          <a:xfrm>
            <a:off x="251520" y="1916832"/>
            <a:ext cx="8712968" cy="4248472"/>
          </a:xfrm>
        </p:spPr>
        <p:style>
          <a:lnRef idx="2">
            <a:schemeClr val="accent2"/>
          </a:lnRef>
          <a:fillRef idx="1">
            <a:schemeClr val="lt1"/>
          </a:fillRef>
          <a:effectRef idx="0">
            <a:schemeClr val="accent2"/>
          </a:effectRef>
          <a:fontRef idx="minor">
            <a:schemeClr val="dk1"/>
          </a:fontRef>
        </p:style>
        <p:txBody>
          <a:bodyPr>
            <a:normAutofit/>
          </a:bodyPr>
          <a:lstStyle/>
          <a:p>
            <a:pPr>
              <a:buNone/>
            </a:pPr>
            <a:endParaRPr lang="en-US" sz="1500" dirty="0" smtClean="0">
              <a:latin typeface="Arial" pitchFamily="34" charset="0"/>
              <a:cs typeface="Arial" pitchFamily="34" charset="0"/>
            </a:endParaRPr>
          </a:p>
          <a:p>
            <a:r>
              <a:rPr lang="en-US" sz="2600" b="1" dirty="0" smtClean="0">
                <a:latin typeface="Arial" pitchFamily="34" charset="0"/>
                <a:cs typeface="Arial" pitchFamily="34" charset="0"/>
              </a:rPr>
              <a:t>Subject pronouns.</a:t>
            </a:r>
          </a:p>
          <a:p>
            <a:pPr>
              <a:buNone/>
            </a:pPr>
            <a:r>
              <a:rPr lang="en-US" sz="2600" dirty="0" smtClean="0">
                <a:latin typeface="Arial" pitchFamily="34" charset="0"/>
                <a:cs typeface="Arial" pitchFamily="34" charset="0"/>
              </a:rPr>
              <a:t>(We) Might see some better behavior at football matches</a:t>
            </a:r>
          </a:p>
          <a:p>
            <a:pPr>
              <a:buNone/>
            </a:pPr>
            <a:r>
              <a:rPr lang="en-US" sz="2600" dirty="0" smtClean="0">
                <a:latin typeface="Arial" pitchFamily="34" charset="0"/>
                <a:cs typeface="Arial" pitchFamily="34" charset="0"/>
              </a:rPr>
              <a:t>(It) Keeps me amused.    (It) Doesn´t take much, does it?</a:t>
            </a:r>
          </a:p>
          <a:p>
            <a:pPr>
              <a:buNone/>
            </a:pPr>
            <a:endParaRPr lang="en-US" sz="2600" dirty="0" smtClean="0">
              <a:latin typeface="Arial" pitchFamily="34" charset="0"/>
              <a:cs typeface="Arial" pitchFamily="34" charset="0"/>
            </a:endParaRPr>
          </a:p>
          <a:p>
            <a:r>
              <a:rPr lang="en-US" sz="2600" b="1" dirty="0" smtClean="0">
                <a:latin typeface="Arial" pitchFamily="34" charset="0"/>
                <a:cs typeface="Arial" pitchFamily="34" charset="0"/>
              </a:rPr>
              <a:t>Auxiliary verbs or be in questions.</a:t>
            </a:r>
          </a:p>
          <a:p>
            <a:pPr>
              <a:buNone/>
            </a:pPr>
            <a:r>
              <a:rPr lang="en-US" sz="2600" dirty="0" smtClean="0">
                <a:latin typeface="Arial" pitchFamily="34" charset="0"/>
                <a:cs typeface="Arial" pitchFamily="34" charset="0"/>
              </a:rPr>
              <a:t>(Does) Anybody want another piece of cake?</a:t>
            </a:r>
          </a:p>
          <a:p>
            <a:pPr>
              <a:buNone/>
            </a:pPr>
            <a:r>
              <a:rPr lang="en-US" sz="2600" dirty="0" smtClean="0">
                <a:latin typeface="Arial" pitchFamily="34" charset="0"/>
                <a:cs typeface="Arial" pitchFamily="34" charset="0"/>
              </a:rPr>
              <a:t>(Are) Your parents back from their holiday yet?</a:t>
            </a:r>
          </a:p>
          <a:p>
            <a:pPr>
              <a:buNone/>
            </a:pPr>
            <a:endParaRPr lang="en-US" sz="1400" dirty="0" smtClean="0">
              <a:latin typeface="Arial" pitchFamily="34" charset="0"/>
              <a:cs typeface="Arial" pitchFamily="34" charset="0"/>
            </a:endParaRPr>
          </a:p>
          <a:p>
            <a:pPr>
              <a:buNone/>
            </a:pPr>
            <a:endParaRPr lang="es-MX" sz="1400" dirty="0" smtClean="0">
              <a:latin typeface="Arial" pitchFamily="34" charset="0"/>
              <a:cs typeface="Arial" pitchFamily="34" charset="0"/>
            </a:endParaRPr>
          </a:p>
          <a:p>
            <a:pPr>
              <a:buNone/>
            </a:pPr>
            <a:endParaRPr lang="es-MX"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404664"/>
            <a:ext cx="7886700" cy="1325563"/>
          </a:xfrm>
          <a:solidFill>
            <a:srgbClr val="00B0F0"/>
          </a:solidFill>
        </p:spPr>
        <p:txBody>
          <a:bodyPr/>
          <a:lstStyle/>
          <a:p>
            <a:pPr algn="ctr"/>
            <a:r>
              <a:rPr lang="es-MX" dirty="0" err="1" smtClean="0"/>
              <a:t>Expand</a:t>
            </a:r>
            <a:r>
              <a:rPr lang="es-MX" dirty="0" smtClean="0"/>
              <a:t> </a:t>
            </a:r>
            <a:r>
              <a:rPr lang="es-MX" dirty="0" err="1" smtClean="0"/>
              <a:t>the</a:t>
            </a:r>
            <a:r>
              <a:rPr lang="es-MX" dirty="0" smtClean="0"/>
              <a:t> </a:t>
            </a:r>
            <a:r>
              <a:rPr lang="es-MX" dirty="0" err="1" smtClean="0"/>
              <a:t>sentence</a:t>
            </a:r>
            <a:r>
              <a:rPr lang="es-MX" dirty="0" smtClean="0"/>
              <a:t> </a:t>
            </a:r>
            <a:r>
              <a:rPr lang="es-MX" dirty="0" err="1" smtClean="0"/>
              <a:t>below</a:t>
            </a:r>
            <a:r>
              <a:rPr lang="es-MX" dirty="0" smtClean="0"/>
              <a:t> UC I, EO, EE</a:t>
            </a:r>
            <a:endParaRPr lang="es-MX" dirty="0"/>
          </a:p>
        </p:txBody>
      </p:sp>
      <p:pic>
        <p:nvPicPr>
          <p:cNvPr id="4" name="Marcador de contenido 3"/>
          <p:cNvPicPr>
            <a:picLocks noGrp="1" noChangeAspect="1"/>
          </p:cNvPicPr>
          <p:nvPr>
            <p:ph idx="1"/>
          </p:nvPr>
        </p:nvPicPr>
        <p:blipFill>
          <a:blip r:embed="rId2"/>
          <a:stretch>
            <a:fillRect/>
          </a:stretch>
        </p:blipFill>
        <p:spPr>
          <a:xfrm>
            <a:off x="755576" y="2852936"/>
            <a:ext cx="3376576" cy="3329057"/>
          </a:xfrm>
          <a:prstGeom prst="rect">
            <a:avLst/>
          </a:prstGeom>
        </p:spPr>
      </p:pic>
      <p:sp>
        <p:nvSpPr>
          <p:cNvPr id="5" name="Llamada rectangular redondeada 4"/>
          <p:cNvSpPr/>
          <p:nvPr/>
        </p:nvSpPr>
        <p:spPr>
          <a:xfrm>
            <a:off x="4427984" y="2564904"/>
            <a:ext cx="2736304" cy="1080120"/>
          </a:xfrm>
          <a:prstGeom prst="wedgeRoundRectCallout">
            <a:avLst>
              <a:gd name="adj1" fmla="val -113296"/>
              <a:gd name="adj2" fmla="val 44810"/>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sz="3600" dirty="0" err="1" smtClean="0"/>
              <a:t>Coffee</a:t>
            </a:r>
            <a:r>
              <a:rPr lang="es-MX" sz="3600" dirty="0"/>
              <a:t> </a:t>
            </a:r>
            <a:r>
              <a:rPr lang="es-MX" sz="3600" dirty="0" err="1" smtClean="0"/>
              <a:t>anyone</a:t>
            </a:r>
            <a:r>
              <a:rPr lang="es-MX" sz="3600" dirty="0" smtClean="0"/>
              <a:t>?</a:t>
            </a:r>
            <a:endParaRPr lang="es-MX" sz="3600" dirty="0"/>
          </a:p>
        </p:txBody>
      </p:sp>
    </p:spTree>
    <p:extLst>
      <p:ext uri="{BB962C8B-B14F-4D97-AF65-F5344CB8AC3E}">
        <p14:creationId xmlns:p14="http://schemas.microsoft.com/office/powerpoint/2010/main" val="141163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980728"/>
            <a:ext cx="8208912" cy="4536504"/>
          </a:xfrm>
          <a:solidFill>
            <a:schemeClr val="accent2">
              <a:lumMod val="60000"/>
              <a:lumOff val="40000"/>
            </a:schemeClr>
          </a:solidFill>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endParaRPr lang="en-US" sz="2400" b="1" dirty="0" smtClean="0">
              <a:latin typeface="Arial" pitchFamily="34" charset="0"/>
              <a:cs typeface="Arial" pitchFamily="34" charset="0"/>
            </a:endParaRPr>
          </a:p>
          <a:p>
            <a:pPr marL="0" indent="0" algn="ctr">
              <a:buNone/>
            </a:pPr>
            <a:r>
              <a:rPr lang="en-US" sz="4300" b="1" dirty="0" smtClean="0">
                <a:latin typeface="Arial" pitchFamily="34" charset="0"/>
                <a:cs typeface="Arial" pitchFamily="34" charset="0"/>
              </a:rPr>
              <a:t>MORE ELLIPSIS, UC I, EO</a:t>
            </a:r>
          </a:p>
          <a:p>
            <a:pPr marL="0" indent="0">
              <a:buNone/>
            </a:pPr>
            <a:endParaRPr lang="en-US" dirty="0"/>
          </a:p>
        </p:txBody>
      </p:sp>
      <p:pic>
        <p:nvPicPr>
          <p:cNvPr id="2" name="Imagen 1"/>
          <p:cNvPicPr>
            <a:picLocks noChangeAspect="1"/>
          </p:cNvPicPr>
          <p:nvPr/>
        </p:nvPicPr>
        <p:blipFill>
          <a:blip r:embed="rId2"/>
          <a:stretch>
            <a:fillRect/>
          </a:stretch>
        </p:blipFill>
        <p:spPr>
          <a:xfrm>
            <a:off x="827584" y="2420888"/>
            <a:ext cx="3528392" cy="2736304"/>
          </a:xfrm>
          <a:prstGeom prst="rect">
            <a:avLst/>
          </a:prstGeom>
        </p:spPr>
      </p:pic>
      <p:sp>
        <p:nvSpPr>
          <p:cNvPr id="4" name="Llamada ovalada 3"/>
          <p:cNvSpPr/>
          <p:nvPr/>
        </p:nvSpPr>
        <p:spPr>
          <a:xfrm>
            <a:off x="3923928" y="2204864"/>
            <a:ext cx="3456384" cy="1152128"/>
          </a:xfrm>
          <a:prstGeom prst="wedgeEllipseCallout">
            <a:avLst>
              <a:gd name="adj1" fmla="val -69401"/>
              <a:gd name="adj2" fmla="val 86429"/>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3600" dirty="0" err="1" smtClean="0"/>
              <a:t>Just</a:t>
            </a:r>
            <a:r>
              <a:rPr lang="es-MX" sz="3600" dirty="0" smtClean="0"/>
              <a:t> </a:t>
            </a:r>
            <a:r>
              <a:rPr lang="es-MX" sz="3600" dirty="0" err="1" smtClean="0"/>
              <a:t>trying</a:t>
            </a:r>
            <a:r>
              <a:rPr lang="es-MX" sz="3600" dirty="0" smtClean="0"/>
              <a:t> to </a:t>
            </a:r>
            <a:r>
              <a:rPr lang="es-MX" sz="3600" dirty="0" err="1" smtClean="0"/>
              <a:t>help</a:t>
            </a:r>
            <a:endParaRPr lang="es-MX" sz="3600" dirty="0"/>
          </a:p>
        </p:txBody>
      </p:sp>
    </p:spTree>
    <p:extLst>
      <p:ext uri="{BB962C8B-B14F-4D97-AF65-F5344CB8AC3E}">
        <p14:creationId xmlns:p14="http://schemas.microsoft.com/office/powerpoint/2010/main" val="42804262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245533"/>
            <a:ext cx="8208912" cy="5612467"/>
          </a:xfrm>
          <a:solidFill>
            <a:srgbClr val="002060"/>
          </a:solidFill>
        </p:spPr>
        <p:style>
          <a:lnRef idx="2">
            <a:schemeClr val="accent5"/>
          </a:lnRef>
          <a:fillRef idx="1">
            <a:schemeClr val="lt1"/>
          </a:fillRef>
          <a:effectRef idx="0">
            <a:schemeClr val="accent5"/>
          </a:effectRef>
          <a:fontRef idx="minor">
            <a:schemeClr val="dk1"/>
          </a:fontRef>
        </p:style>
        <p:txBody>
          <a:bodyPr>
            <a:normAutofit/>
          </a:bodyPr>
          <a:lstStyle/>
          <a:p>
            <a:pPr>
              <a:buNone/>
            </a:pPr>
            <a:endParaRPr lang="en-US" sz="2400" dirty="0" smtClean="0">
              <a:latin typeface="Arial" pitchFamily="34" charset="0"/>
              <a:cs typeface="Arial" pitchFamily="34" charset="0"/>
            </a:endParaRPr>
          </a:p>
          <a:p>
            <a:pPr algn="just"/>
            <a:r>
              <a:rPr lang="en-US" sz="2400" dirty="0" smtClean="0">
                <a:solidFill>
                  <a:schemeClr val="bg1"/>
                </a:solidFill>
                <a:latin typeface="Arial" pitchFamily="34" charset="0"/>
                <a:cs typeface="Arial" pitchFamily="34" charset="0"/>
              </a:rPr>
              <a:t>Having lived in Venice for 7 years, </a:t>
            </a:r>
            <a:r>
              <a:rPr lang="en-US" sz="2400" dirty="0" err="1" smtClean="0">
                <a:solidFill>
                  <a:schemeClr val="bg1"/>
                </a:solidFill>
                <a:latin typeface="Arial" pitchFamily="34" charset="0"/>
                <a:cs typeface="Arial" pitchFamily="34" charset="0"/>
              </a:rPr>
              <a:t>Paco</a:t>
            </a:r>
            <a:r>
              <a:rPr lang="en-US" sz="2400" dirty="0" smtClean="0">
                <a:solidFill>
                  <a:schemeClr val="bg1"/>
                </a:solidFill>
                <a:latin typeface="Arial" pitchFamily="34" charset="0"/>
                <a:cs typeface="Arial" pitchFamily="34" charset="0"/>
              </a:rPr>
              <a:t> speaks perfect Italian.</a:t>
            </a:r>
          </a:p>
          <a:p>
            <a:pPr algn="just"/>
            <a:r>
              <a:rPr lang="en-US" sz="2400" dirty="0" smtClean="0">
                <a:solidFill>
                  <a:schemeClr val="bg1"/>
                </a:solidFill>
                <a:latin typeface="Arial" pitchFamily="34" charset="0"/>
                <a:cs typeface="Arial" pitchFamily="34" charset="0"/>
              </a:rPr>
              <a:t>Not knowing the answer, I asked Tom.</a:t>
            </a:r>
          </a:p>
          <a:p>
            <a:pPr algn="just"/>
            <a:r>
              <a:rPr lang="en-US" sz="2400" dirty="0" smtClean="0">
                <a:solidFill>
                  <a:schemeClr val="bg1"/>
                </a:solidFill>
                <a:latin typeface="Arial" pitchFamily="34" charset="0"/>
                <a:cs typeface="Arial" pitchFamily="34" charset="0"/>
              </a:rPr>
              <a:t>Washed in mild detergent these jeans will retain their </a:t>
            </a:r>
            <a:r>
              <a:rPr lang="en-US" sz="2400" dirty="0" err="1" smtClean="0">
                <a:solidFill>
                  <a:schemeClr val="bg1"/>
                </a:solidFill>
                <a:latin typeface="Arial" pitchFamily="34" charset="0"/>
                <a:cs typeface="Arial" pitchFamily="34" charset="0"/>
              </a:rPr>
              <a:t>colour</a:t>
            </a:r>
            <a:r>
              <a:rPr lang="en-US" sz="2400" dirty="0" smtClean="0">
                <a:solidFill>
                  <a:schemeClr val="bg1"/>
                </a:solidFill>
                <a:latin typeface="Arial" pitchFamily="34" charset="0"/>
                <a:cs typeface="Arial" pitchFamily="34" charset="0"/>
              </a:rPr>
              <a:t>.</a:t>
            </a:r>
          </a:p>
          <a:p>
            <a:pPr algn="just"/>
            <a:r>
              <a:rPr lang="en-US" sz="2400" dirty="0" smtClean="0">
                <a:solidFill>
                  <a:schemeClr val="bg1"/>
                </a:solidFill>
                <a:latin typeface="Arial" pitchFamily="34" charset="0"/>
                <a:cs typeface="Arial" pitchFamily="34" charset="0"/>
              </a:rPr>
              <a:t>Built in 1676, the church dominates the landscape.</a:t>
            </a:r>
          </a:p>
          <a:p>
            <a:pPr algn="just"/>
            <a:r>
              <a:rPr lang="en-US" sz="2400" dirty="0" smtClean="0">
                <a:solidFill>
                  <a:schemeClr val="bg1"/>
                </a:solidFill>
                <a:latin typeface="Arial" pitchFamily="34" charset="0"/>
                <a:cs typeface="Arial" pitchFamily="34" charset="0"/>
              </a:rPr>
              <a:t>Realizing they didn’t understand, the tourist spoke more slowly.</a:t>
            </a:r>
          </a:p>
          <a:p>
            <a:pPr algn="just"/>
            <a:endParaRPr lang="en-US" sz="2400" dirty="0">
              <a:solidFill>
                <a:schemeClr val="bg1"/>
              </a:solidFill>
              <a:latin typeface="Arial" pitchFamily="34" charset="0"/>
              <a:cs typeface="Arial" pitchFamily="34" charset="0"/>
            </a:endParaRPr>
          </a:p>
          <a:p>
            <a:pPr marL="0" indent="0" algn="ctr">
              <a:buNone/>
            </a:pPr>
            <a:r>
              <a:rPr lang="en-US" sz="2400" dirty="0" smtClean="0">
                <a:solidFill>
                  <a:schemeClr val="bg1"/>
                </a:solidFill>
                <a:latin typeface="Arial" pitchFamily="34" charset="0"/>
                <a:cs typeface="Arial" pitchFamily="34" charset="0"/>
              </a:rPr>
              <a:t>UC, EO, EE, UE, </a:t>
            </a:r>
          </a:p>
        </p:txBody>
      </p:sp>
      <p:sp>
        <p:nvSpPr>
          <p:cNvPr id="2" name="CuadroTexto 1"/>
          <p:cNvSpPr txBox="1"/>
          <p:nvPr/>
        </p:nvSpPr>
        <p:spPr>
          <a:xfrm>
            <a:off x="1547664" y="260648"/>
            <a:ext cx="5688632" cy="984885"/>
          </a:xfrm>
          <a:prstGeom prst="rect">
            <a:avLst/>
          </a:prstGeom>
          <a:solidFill>
            <a:srgbClr val="FFC000"/>
          </a:solidFill>
        </p:spPr>
        <p:txBody>
          <a:bodyPr wrap="square" rtlCol="0">
            <a:spAutoFit/>
          </a:bodyPr>
          <a:lstStyle/>
          <a:p>
            <a:r>
              <a:rPr lang="en-US" sz="4000" dirty="0" smtClean="0">
                <a:latin typeface="Arial" pitchFamily="34" charset="0"/>
                <a:cs typeface="Arial" pitchFamily="34" charset="0"/>
              </a:rPr>
              <a:t>PARTICIPLE CLAUSES</a:t>
            </a:r>
            <a:endParaRPr lang="en-US" sz="4000" dirty="0">
              <a:latin typeface="Arial" pitchFamily="34" charset="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pPr algn="ctr"/>
            <a:r>
              <a:rPr lang="es-MX" dirty="0" smtClean="0"/>
              <a:t>Índice</a:t>
            </a:r>
            <a:endParaRPr lang="es-MX" dirty="0"/>
          </a:p>
        </p:txBody>
      </p:sp>
      <p:sp>
        <p:nvSpPr>
          <p:cNvPr id="3" name="Marcador de contenido 2"/>
          <p:cNvSpPr>
            <a:spLocks noGrp="1"/>
          </p:cNvSpPr>
          <p:nvPr>
            <p:ph idx="1"/>
          </p:nvPr>
        </p:nvSpPr>
        <p:spPr>
          <a:solidFill>
            <a:schemeClr val="bg2"/>
          </a:solidFill>
        </p:spPr>
        <p:txBody>
          <a:bodyPr>
            <a:normAutofit/>
          </a:bodyPr>
          <a:lstStyle/>
          <a:p>
            <a:r>
              <a:rPr lang="es-MX" dirty="0" smtClean="0"/>
              <a:t>Guion explicativo de uso			4-12</a:t>
            </a:r>
          </a:p>
          <a:p>
            <a:r>
              <a:rPr lang="es-MX" dirty="0" smtClean="0"/>
              <a:t>Abreviaturas empleadas en material </a:t>
            </a:r>
            <a:r>
              <a:rPr lang="es-MX" dirty="0" err="1" smtClean="0"/>
              <a:t>proyectable</a:t>
            </a:r>
            <a:r>
              <a:rPr lang="es-MX" dirty="0" smtClean="0"/>
              <a:t>.					13</a:t>
            </a:r>
          </a:p>
          <a:p>
            <a:r>
              <a:rPr lang="es-MX" dirty="0" smtClean="0"/>
              <a:t>UC I: </a:t>
            </a:r>
            <a:r>
              <a:rPr lang="es-MX" dirty="0" err="1" smtClean="0"/>
              <a:t>Ellipsis</a:t>
            </a:r>
            <a:r>
              <a:rPr lang="es-MX" dirty="0" smtClean="0"/>
              <a:t>					14-18</a:t>
            </a:r>
          </a:p>
          <a:p>
            <a:r>
              <a:rPr lang="es-MX" dirty="0" smtClean="0"/>
              <a:t>UC I: </a:t>
            </a:r>
            <a:r>
              <a:rPr lang="es-MX" dirty="0" err="1" smtClean="0"/>
              <a:t>Participle</a:t>
            </a:r>
            <a:r>
              <a:rPr lang="es-MX" dirty="0" smtClean="0"/>
              <a:t> </a:t>
            </a:r>
            <a:r>
              <a:rPr lang="es-MX" dirty="0" err="1" smtClean="0"/>
              <a:t>Clauses</a:t>
            </a:r>
            <a:r>
              <a:rPr lang="es-MX" dirty="0" smtClean="0"/>
              <a:t>			19-21</a:t>
            </a:r>
          </a:p>
          <a:p>
            <a:r>
              <a:rPr lang="es-MX" dirty="0" smtClean="0"/>
              <a:t>UC II: </a:t>
            </a:r>
            <a:r>
              <a:rPr lang="es-MX" dirty="0" err="1" smtClean="0"/>
              <a:t>Noun</a:t>
            </a:r>
            <a:r>
              <a:rPr lang="es-MX" dirty="0" smtClean="0"/>
              <a:t> </a:t>
            </a:r>
            <a:r>
              <a:rPr lang="es-MX" dirty="0" err="1" smtClean="0"/>
              <a:t>phrases</a:t>
            </a:r>
            <a:r>
              <a:rPr lang="es-MX" dirty="0" smtClean="0"/>
              <a:t>				22-24</a:t>
            </a:r>
          </a:p>
          <a:p>
            <a:r>
              <a:rPr lang="es-MX" dirty="0" smtClean="0"/>
              <a:t>UC II: </a:t>
            </a:r>
            <a:r>
              <a:rPr lang="es-MX" dirty="0" err="1" smtClean="0"/>
              <a:t>Attitude</a:t>
            </a:r>
            <a:r>
              <a:rPr lang="es-MX" dirty="0" smtClean="0"/>
              <a:t> </a:t>
            </a:r>
            <a:r>
              <a:rPr lang="es-MX" dirty="0" err="1" smtClean="0"/>
              <a:t>Adverbials</a:t>
            </a:r>
            <a:r>
              <a:rPr lang="es-MX" dirty="0" smtClean="0"/>
              <a:t>			25-27</a:t>
            </a:r>
          </a:p>
          <a:p>
            <a:r>
              <a:rPr lang="es-MX" dirty="0" smtClean="0"/>
              <a:t>UC III: </a:t>
            </a:r>
            <a:r>
              <a:rPr lang="es-MX" dirty="0" err="1" smtClean="0"/>
              <a:t>Discourse</a:t>
            </a:r>
            <a:r>
              <a:rPr lang="es-MX" dirty="0" smtClean="0"/>
              <a:t> </a:t>
            </a:r>
            <a:r>
              <a:rPr lang="es-MX" dirty="0" err="1" smtClean="0"/>
              <a:t>Markers</a:t>
            </a:r>
            <a:r>
              <a:rPr lang="es-MX" dirty="0" smtClean="0"/>
              <a:t>			28-29</a:t>
            </a:r>
          </a:p>
          <a:p>
            <a:endParaRPr lang="es-MX" dirty="0" smtClean="0"/>
          </a:p>
          <a:p>
            <a:endParaRPr lang="es-MX" dirty="0"/>
          </a:p>
        </p:txBody>
      </p:sp>
    </p:spTree>
    <p:extLst>
      <p:ext uri="{BB962C8B-B14F-4D97-AF65-F5344CB8AC3E}">
        <p14:creationId xmlns:p14="http://schemas.microsoft.com/office/powerpoint/2010/main" val="37705579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7504" y="260648"/>
            <a:ext cx="9145016" cy="6264696"/>
          </a:xfrm>
          <a:solidFill>
            <a:schemeClr val="accent4">
              <a:lumMod val="60000"/>
              <a:lumOff val="40000"/>
            </a:schemeClr>
          </a:solidFill>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t>If you drive it well, this car will last for many years.</a:t>
            </a:r>
          </a:p>
          <a:p>
            <a:r>
              <a:rPr lang="en-US" dirty="0" smtClean="0"/>
              <a:t>I checked the spelling, then I handed the essay in.</a:t>
            </a:r>
          </a:p>
          <a:p>
            <a:r>
              <a:rPr lang="en-US" dirty="0" smtClean="0"/>
              <a:t>First I passed the test, then I celebrated with my friends.</a:t>
            </a:r>
          </a:p>
          <a:p>
            <a:r>
              <a:rPr lang="en-US" dirty="0" smtClean="0"/>
              <a:t>I speak perfect Japanese because I lived in Kyoto for many years.</a:t>
            </a:r>
          </a:p>
          <a:p>
            <a:r>
              <a:rPr lang="en-US" dirty="0" smtClean="0"/>
              <a:t>When I was passing in front of the school, I ran into Peter</a:t>
            </a:r>
          </a:p>
          <a:p>
            <a:endParaRPr lang="en-US" dirty="0" smtClean="0"/>
          </a:p>
          <a:p>
            <a:pPr marL="0" indent="0" algn="ctr">
              <a:buNone/>
            </a:pPr>
            <a:r>
              <a:rPr lang="en-US" sz="3600" dirty="0"/>
              <a:t>How can you transform the </a:t>
            </a:r>
            <a:r>
              <a:rPr lang="en-US" sz="3600" dirty="0" smtClean="0"/>
              <a:t>above sentences?</a:t>
            </a:r>
          </a:p>
          <a:p>
            <a:pPr marL="0" indent="0" algn="ctr">
              <a:buNone/>
            </a:pPr>
            <a:r>
              <a:rPr lang="en-US" sz="3600" dirty="0" smtClean="0"/>
              <a:t>UC I, UE, EE, EO</a:t>
            </a:r>
            <a:endParaRPr lang="en-US" sz="3600" dirty="0"/>
          </a:p>
          <a:p>
            <a:pPr marL="0" indent="0">
              <a:buNone/>
            </a:pPr>
            <a:endParaRPr lang="en-US" dirty="0"/>
          </a:p>
          <a:p>
            <a:endParaRPr lang="en-US" dirty="0"/>
          </a:p>
        </p:txBody>
      </p:sp>
    </p:spTree>
    <p:extLst>
      <p:ext uri="{BB962C8B-B14F-4D97-AF65-F5344CB8AC3E}">
        <p14:creationId xmlns:p14="http://schemas.microsoft.com/office/powerpoint/2010/main" val="31043700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700808"/>
          </a:xfrm>
          <a:solidFill>
            <a:srgbClr val="CC00CC"/>
          </a:solidFill>
        </p:spPr>
        <p:txBody>
          <a:bodyPr>
            <a:normAutofit fontScale="90000"/>
          </a:bodyPr>
          <a:lstStyle/>
          <a:p>
            <a:pPr algn="ctr"/>
            <a:r>
              <a:rPr lang="es-MX" dirty="0" smtClean="0">
                <a:solidFill>
                  <a:schemeClr val="bg1"/>
                </a:solidFill>
              </a:rPr>
              <a:t>Can </a:t>
            </a:r>
            <a:r>
              <a:rPr lang="es-MX" dirty="0" err="1" smtClean="0">
                <a:solidFill>
                  <a:schemeClr val="bg1"/>
                </a:solidFill>
              </a:rPr>
              <a:t>you</a:t>
            </a:r>
            <a:r>
              <a:rPr lang="es-MX" dirty="0" smtClean="0">
                <a:solidFill>
                  <a:schemeClr val="bg1"/>
                </a:solidFill>
              </a:rPr>
              <a:t> </a:t>
            </a:r>
            <a:r>
              <a:rPr lang="es-MX" dirty="0" err="1" smtClean="0">
                <a:solidFill>
                  <a:schemeClr val="bg1"/>
                </a:solidFill>
              </a:rPr>
              <a:t>transform</a:t>
            </a:r>
            <a:r>
              <a:rPr lang="es-MX" dirty="0" smtClean="0">
                <a:solidFill>
                  <a:schemeClr val="bg1"/>
                </a:solidFill>
              </a:rPr>
              <a:t> </a:t>
            </a:r>
            <a:r>
              <a:rPr lang="es-MX" dirty="0" err="1" smtClean="0">
                <a:solidFill>
                  <a:schemeClr val="bg1"/>
                </a:solidFill>
              </a:rPr>
              <a:t>this</a:t>
            </a:r>
            <a:r>
              <a:rPr lang="es-MX" dirty="0" smtClean="0">
                <a:solidFill>
                  <a:schemeClr val="bg1"/>
                </a:solidFill>
              </a:rPr>
              <a:t> </a:t>
            </a:r>
            <a:r>
              <a:rPr lang="es-MX" dirty="0" err="1" smtClean="0">
                <a:solidFill>
                  <a:schemeClr val="bg1"/>
                </a:solidFill>
              </a:rPr>
              <a:t>sentence</a:t>
            </a:r>
            <a:r>
              <a:rPr lang="es-MX" dirty="0" smtClean="0">
                <a:solidFill>
                  <a:schemeClr val="bg1"/>
                </a:solidFill>
              </a:rPr>
              <a:t> </a:t>
            </a:r>
            <a:r>
              <a:rPr lang="es-MX" dirty="0" err="1" smtClean="0">
                <a:solidFill>
                  <a:schemeClr val="bg1"/>
                </a:solidFill>
              </a:rPr>
              <a:t>with</a:t>
            </a:r>
            <a:r>
              <a:rPr lang="es-MX" dirty="0" smtClean="0">
                <a:solidFill>
                  <a:schemeClr val="bg1"/>
                </a:solidFill>
              </a:rPr>
              <a:t> a </a:t>
            </a:r>
            <a:r>
              <a:rPr lang="es-MX" dirty="0" err="1" smtClean="0">
                <a:solidFill>
                  <a:schemeClr val="bg1"/>
                </a:solidFill>
              </a:rPr>
              <a:t>participle</a:t>
            </a:r>
            <a:r>
              <a:rPr lang="es-MX" dirty="0" smtClean="0">
                <a:solidFill>
                  <a:schemeClr val="bg1"/>
                </a:solidFill>
              </a:rPr>
              <a:t> cause? UE, EE,UC I</a:t>
            </a:r>
            <a:endParaRPr lang="es-MX" dirty="0">
              <a:solidFill>
                <a:schemeClr val="bg1"/>
              </a:solidFill>
            </a:endParaRPr>
          </a:p>
        </p:txBody>
      </p:sp>
      <p:sp>
        <p:nvSpPr>
          <p:cNvPr id="3" name="Marcador de contenido 2"/>
          <p:cNvSpPr>
            <a:spLocks noGrp="1"/>
          </p:cNvSpPr>
          <p:nvPr>
            <p:ph idx="1"/>
          </p:nvPr>
        </p:nvSpPr>
        <p:spPr>
          <a:xfrm>
            <a:off x="0" y="1825625"/>
            <a:ext cx="8515350" cy="5032375"/>
          </a:xfrm>
          <a:solidFill>
            <a:srgbClr val="FFFF00"/>
          </a:solidFill>
        </p:spPr>
        <p:txBody>
          <a:bodyPr/>
          <a:lstStyle/>
          <a:p>
            <a:pPr marL="0" indent="0">
              <a:buNone/>
            </a:pPr>
            <a:r>
              <a:rPr lang="es-MX" i="1" dirty="0" err="1" smtClean="0"/>
              <a:t>They</a:t>
            </a:r>
            <a:r>
              <a:rPr lang="es-MX" i="1" dirty="0" smtClean="0"/>
              <a:t> </a:t>
            </a:r>
            <a:r>
              <a:rPr lang="es-MX" i="1" dirty="0" err="1" smtClean="0"/>
              <a:t>passed</a:t>
            </a:r>
            <a:r>
              <a:rPr lang="es-MX" i="1" dirty="0" smtClean="0"/>
              <a:t> </a:t>
            </a:r>
            <a:r>
              <a:rPr lang="es-MX" i="1" dirty="0" err="1" smtClean="0"/>
              <a:t>their</a:t>
            </a:r>
            <a:r>
              <a:rPr lang="es-MX" i="1" dirty="0" smtClean="0"/>
              <a:t> test and </a:t>
            </a:r>
            <a:r>
              <a:rPr lang="es-MX" i="1" dirty="0" err="1" smtClean="0"/>
              <a:t>celebrated</a:t>
            </a:r>
            <a:r>
              <a:rPr lang="es-MX" i="1" dirty="0" smtClean="0"/>
              <a:t> </a:t>
            </a:r>
            <a:r>
              <a:rPr lang="es-MX" i="1" dirty="0" err="1" smtClean="0"/>
              <a:t>with</a:t>
            </a:r>
            <a:r>
              <a:rPr lang="es-MX" i="1" dirty="0" smtClean="0"/>
              <a:t> champagne.</a:t>
            </a:r>
          </a:p>
          <a:p>
            <a:pPr marL="0" indent="0">
              <a:buNone/>
            </a:pPr>
            <a:endParaRPr lang="es-MX" dirty="0"/>
          </a:p>
        </p:txBody>
      </p:sp>
      <p:pic>
        <p:nvPicPr>
          <p:cNvPr id="4" name="Imagen 3"/>
          <p:cNvPicPr>
            <a:picLocks noChangeAspect="1"/>
          </p:cNvPicPr>
          <p:nvPr/>
        </p:nvPicPr>
        <p:blipFill>
          <a:blip r:embed="rId2"/>
          <a:stretch>
            <a:fillRect/>
          </a:stretch>
        </p:blipFill>
        <p:spPr>
          <a:xfrm>
            <a:off x="2915816" y="2420888"/>
            <a:ext cx="5112568" cy="3468811"/>
          </a:xfrm>
          <a:prstGeom prst="rect">
            <a:avLst/>
          </a:prstGeom>
        </p:spPr>
      </p:pic>
    </p:spTree>
    <p:extLst>
      <p:ext uri="{BB962C8B-B14F-4D97-AF65-F5344CB8AC3E}">
        <p14:creationId xmlns:p14="http://schemas.microsoft.com/office/powerpoint/2010/main" val="232853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solidFill>
            <a:srgbClr val="0070C0"/>
          </a:solidFill>
        </p:spPr>
        <p:txBody>
          <a:bodyPr/>
          <a:lstStyle/>
          <a:p>
            <a:pPr algn="ctr"/>
            <a:r>
              <a:rPr lang="en-US" dirty="0" smtClean="0"/>
              <a:t>Noun phrases UC II, UE</a:t>
            </a:r>
            <a:endParaRPr lang="en-US" dirty="0"/>
          </a:p>
        </p:txBody>
      </p:sp>
      <p:sp>
        <p:nvSpPr>
          <p:cNvPr id="3" name="2 Marcador de contenido"/>
          <p:cNvSpPr>
            <a:spLocks noGrp="1"/>
          </p:cNvSpPr>
          <p:nvPr>
            <p:ph idx="1"/>
          </p:nvPr>
        </p:nvSpPr>
        <p:spPr>
          <a:xfrm>
            <a:off x="467544" y="1667198"/>
            <a:ext cx="7704856" cy="5002161"/>
          </a:xfrm>
          <a:solidFill>
            <a:srgbClr val="00B050"/>
          </a:solidFill>
        </p:spPr>
        <p:style>
          <a:lnRef idx="2">
            <a:schemeClr val="accent4"/>
          </a:lnRef>
          <a:fillRef idx="1">
            <a:schemeClr val="lt1"/>
          </a:fillRef>
          <a:effectRef idx="0">
            <a:schemeClr val="accent4"/>
          </a:effectRef>
          <a:fontRef idx="minor">
            <a:schemeClr val="dk1"/>
          </a:fontRef>
        </p:style>
        <p:txBody>
          <a:bodyPr>
            <a:normAutofit/>
          </a:bodyPr>
          <a:lstStyle/>
          <a:p>
            <a:pPr>
              <a:buNone/>
            </a:pPr>
            <a:endParaRPr lang="en-US" sz="2400" dirty="0" smtClean="0">
              <a:latin typeface="Arial" pitchFamily="34" charset="0"/>
              <a:cs typeface="Arial" pitchFamily="34" charset="0"/>
            </a:endParaRPr>
          </a:p>
          <a:p>
            <a:pPr algn="just">
              <a:buNone/>
            </a:pPr>
            <a:r>
              <a:rPr lang="en-US" sz="3600" dirty="0" smtClean="0">
                <a:latin typeface="Arial" pitchFamily="34" charset="0"/>
                <a:cs typeface="Arial" pitchFamily="34" charset="0"/>
              </a:rPr>
              <a:t>What is the difference between a </a:t>
            </a:r>
            <a:r>
              <a:rPr lang="en-US" sz="3600" i="1" dirty="0" smtClean="0">
                <a:latin typeface="Arial" pitchFamily="34" charset="0"/>
                <a:cs typeface="Arial" pitchFamily="34" charset="0"/>
              </a:rPr>
              <a:t>glass of wine </a:t>
            </a:r>
            <a:r>
              <a:rPr lang="en-US" sz="3600" dirty="0" smtClean="0">
                <a:latin typeface="Arial" pitchFamily="34" charset="0"/>
                <a:cs typeface="Arial" pitchFamily="34" charset="0"/>
              </a:rPr>
              <a:t>and </a:t>
            </a:r>
            <a:r>
              <a:rPr lang="en-US" sz="3600" i="1" dirty="0" smtClean="0">
                <a:latin typeface="Arial" pitchFamily="34" charset="0"/>
                <a:cs typeface="Arial" pitchFamily="34" charset="0"/>
              </a:rPr>
              <a:t>a wine glass</a:t>
            </a:r>
            <a:r>
              <a:rPr lang="en-US" sz="3600" dirty="0" smtClean="0">
                <a:latin typeface="Arial" pitchFamily="34" charset="0"/>
                <a:cs typeface="Arial" pitchFamily="34" charset="0"/>
              </a:rPr>
              <a:t>?</a:t>
            </a:r>
          </a:p>
          <a:p>
            <a:pPr algn="just"/>
            <a:endParaRPr lang="es-MX" sz="3600" dirty="0" smtClean="0">
              <a:latin typeface="Arial" pitchFamily="34" charset="0"/>
              <a:cs typeface="Arial" pitchFamily="34" charset="0"/>
            </a:endParaRPr>
          </a:p>
          <a:p>
            <a:endParaRPr lang="es-MX" sz="1400" dirty="0" smtClean="0">
              <a:latin typeface="Arial" pitchFamily="34" charset="0"/>
              <a:cs typeface="Arial" pitchFamily="34" charset="0"/>
            </a:endParaRPr>
          </a:p>
          <a:p>
            <a:pPr>
              <a:buNone/>
            </a:pPr>
            <a:endParaRPr lang="es-MX" sz="2400" dirty="0">
              <a:latin typeface="Arial" pitchFamily="34" charset="0"/>
              <a:cs typeface="Arial" pitchFamily="34" charset="0"/>
            </a:endParaRPr>
          </a:p>
        </p:txBody>
      </p:sp>
      <p:pic>
        <p:nvPicPr>
          <p:cNvPr id="2" name="Imagen 1"/>
          <p:cNvPicPr>
            <a:picLocks noChangeAspect="1"/>
          </p:cNvPicPr>
          <p:nvPr/>
        </p:nvPicPr>
        <p:blipFill>
          <a:blip r:embed="rId2"/>
          <a:stretch>
            <a:fillRect/>
          </a:stretch>
        </p:blipFill>
        <p:spPr>
          <a:xfrm>
            <a:off x="1187624" y="3645024"/>
            <a:ext cx="2143125" cy="2143125"/>
          </a:xfrm>
          <a:prstGeom prst="rect">
            <a:avLst/>
          </a:prstGeom>
        </p:spPr>
      </p:pic>
      <p:pic>
        <p:nvPicPr>
          <p:cNvPr id="5" name="Imagen 4"/>
          <p:cNvPicPr>
            <a:picLocks noChangeAspect="1"/>
          </p:cNvPicPr>
          <p:nvPr/>
        </p:nvPicPr>
        <p:blipFill>
          <a:blip r:embed="rId3"/>
          <a:stretch>
            <a:fillRect/>
          </a:stretch>
        </p:blipFill>
        <p:spPr>
          <a:xfrm>
            <a:off x="4050829" y="3645024"/>
            <a:ext cx="2537395" cy="214312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9512" y="116632"/>
            <a:ext cx="8856984" cy="6336704"/>
          </a:xfrm>
          <a:solidFill>
            <a:schemeClr val="accent5">
              <a:lumMod val="60000"/>
              <a:lumOff val="40000"/>
            </a:schemeClr>
          </a:solidFill>
        </p:spPr>
        <p:style>
          <a:lnRef idx="2">
            <a:schemeClr val="accent3"/>
          </a:lnRef>
          <a:fillRef idx="1">
            <a:schemeClr val="lt1"/>
          </a:fillRef>
          <a:effectRef idx="0">
            <a:schemeClr val="accent3"/>
          </a:effectRef>
          <a:fontRef idx="minor">
            <a:schemeClr val="dk1"/>
          </a:fontRef>
        </p:style>
        <p:txBody>
          <a:bodyPr>
            <a:normAutofit/>
          </a:bodyPr>
          <a:lstStyle/>
          <a:p>
            <a:pPr algn="ctr">
              <a:buNone/>
            </a:pPr>
            <a:endParaRPr lang="en-US" b="1" dirty="0" smtClean="0">
              <a:latin typeface="Arial" pitchFamily="34" charset="0"/>
              <a:cs typeface="Arial" pitchFamily="34" charset="0"/>
            </a:endParaRPr>
          </a:p>
          <a:p>
            <a:pPr algn="ctr">
              <a:buNone/>
            </a:pPr>
            <a:r>
              <a:rPr lang="en-US" b="1" dirty="0" smtClean="0">
                <a:latin typeface="Arial" pitchFamily="34" charset="0"/>
                <a:cs typeface="Arial" pitchFamily="34" charset="0"/>
              </a:rPr>
              <a:t>What can you see here? UC II, EO</a:t>
            </a:r>
          </a:p>
          <a:p>
            <a:pPr algn="ctr">
              <a:buNone/>
            </a:pPr>
            <a:endParaRPr lang="en-US" dirty="0">
              <a:latin typeface="Arial" pitchFamily="34" charset="0"/>
              <a:cs typeface="Arial" pitchFamily="34" charset="0"/>
            </a:endParaRPr>
          </a:p>
        </p:txBody>
      </p:sp>
      <p:pic>
        <p:nvPicPr>
          <p:cNvPr id="2" name="Imagen 1"/>
          <p:cNvPicPr>
            <a:picLocks noChangeAspect="1"/>
          </p:cNvPicPr>
          <p:nvPr/>
        </p:nvPicPr>
        <p:blipFill>
          <a:blip r:embed="rId2"/>
          <a:stretch>
            <a:fillRect/>
          </a:stretch>
        </p:blipFill>
        <p:spPr>
          <a:xfrm>
            <a:off x="611560" y="1171798"/>
            <a:ext cx="2143125" cy="2024063"/>
          </a:xfrm>
          <a:prstGeom prst="rect">
            <a:avLst/>
          </a:prstGeom>
          <a:ln w="28575">
            <a:solidFill>
              <a:schemeClr val="tx1"/>
            </a:solidFill>
          </a:ln>
        </p:spPr>
      </p:pic>
      <p:pic>
        <p:nvPicPr>
          <p:cNvPr id="4" name="Imagen 3"/>
          <p:cNvPicPr>
            <a:picLocks noChangeAspect="1"/>
          </p:cNvPicPr>
          <p:nvPr/>
        </p:nvPicPr>
        <p:blipFill>
          <a:blip r:embed="rId3"/>
          <a:stretch>
            <a:fillRect/>
          </a:stretch>
        </p:blipFill>
        <p:spPr>
          <a:xfrm>
            <a:off x="3186733" y="1171798"/>
            <a:ext cx="1866900" cy="1905000"/>
          </a:xfrm>
          <a:prstGeom prst="rect">
            <a:avLst/>
          </a:prstGeom>
          <a:ln w="38100">
            <a:solidFill>
              <a:schemeClr val="tx1"/>
            </a:solidFill>
          </a:ln>
        </p:spPr>
      </p:pic>
      <p:pic>
        <p:nvPicPr>
          <p:cNvPr id="5" name="Imagen 4"/>
          <p:cNvPicPr>
            <a:picLocks noChangeAspect="1"/>
          </p:cNvPicPr>
          <p:nvPr/>
        </p:nvPicPr>
        <p:blipFill>
          <a:blip r:embed="rId4"/>
          <a:stretch>
            <a:fillRect/>
          </a:stretch>
        </p:blipFill>
        <p:spPr>
          <a:xfrm>
            <a:off x="5474891" y="1452786"/>
            <a:ext cx="2619375" cy="1743075"/>
          </a:xfrm>
          <a:prstGeom prst="rect">
            <a:avLst/>
          </a:prstGeom>
          <a:ln w="38100">
            <a:solidFill>
              <a:schemeClr val="tx1"/>
            </a:solidFill>
          </a:ln>
        </p:spPr>
      </p:pic>
      <p:pic>
        <p:nvPicPr>
          <p:cNvPr id="6" name="Imagen 5"/>
          <p:cNvPicPr>
            <a:picLocks noChangeAspect="1"/>
          </p:cNvPicPr>
          <p:nvPr/>
        </p:nvPicPr>
        <p:blipFill>
          <a:blip r:embed="rId5"/>
          <a:stretch>
            <a:fillRect/>
          </a:stretch>
        </p:blipFill>
        <p:spPr>
          <a:xfrm>
            <a:off x="567359" y="3717032"/>
            <a:ext cx="2187326" cy="1743075"/>
          </a:xfrm>
          <a:prstGeom prst="rect">
            <a:avLst/>
          </a:prstGeom>
          <a:ln w="38100">
            <a:solidFill>
              <a:schemeClr val="tx1"/>
            </a:solidFill>
          </a:ln>
        </p:spPr>
      </p:pic>
      <p:pic>
        <p:nvPicPr>
          <p:cNvPr id="7" name="Imagen 6"/>
          <p:cNvPicPr>
            <a:picLocks noChangeAspect="1"/>
          </p:cNvPicPr>
          <p:nvPr/>
        </p:nvPicPr>
        <p:blipFill>
          <a:blip r:embed="rId6"/>
          <a:stretch>
            <a:fillRect/>
          </a:stretch>
        </p:blipFill>
        <p:spPr>
          <a:xfrm>
            <a:off x="2964992" y="3739808"/>
            <a:ext cx="2183072" cy="1743075"/>
          </a:xfrm>
          <a:prstGeom prst="rect">
            <a:avLst/>
          </a:prstGeom>
          <a:ln w="38100">
            <a:solidFill>
              <a:schemeClr val="tx1"/>
            </a:solidFill>
          </a:ln>
        </p:spPr>
      </p:pic>
      <p:pic>
        <p:nvPicPr>
          <p:cNvPr id="8" name="Imagen 7"/>
          <p:cNvPicPr>
            <a:picLocks noChangeAspect="1"/>
          </p:cNvPicPr>
          <p:nvPr/>
        </p:nvPicPr>
        <p:blipFill>
          <a:blip r:embed="rId7"/>
          <a:stretch>
            <a:fillRect/>
          </a:stretch>
        </p:blipFill>
        <p:spPr>
          <a:xfrm>
            <a:off x="5690605" y="3764013"/>
            <a:ext cx="2242939" cy="1743075"/>
          </a:xfrm>
          <a:prstGeom prst="rect">
            <a:avLst/>
          </a:prstGeom>
          <a:ln w="38100">
            <a:solidFill>
              <a:schemeClr val="tx1"/>
            </a:solidFill>
          </a:ln>
        </p:spPr>
      </p:pic>
    </p:spTree>
    <p:extLst>
      <p:ext uri="{BB962C8B-B14F-4D97-AF65-F5344CB8AC3E}">
        <p14:creationId xmlns:p14="http://schemas.microsoft.com/office/powerpoint/2010/main" val="38603409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9512" y="260648"/>
            <a:ext cx="7886700" cy="6264696"/>
          </a:xfr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a:normAutofit/>
          </a:bodyPr>
          <a:lstStyle/>
          <a:p>
            <a:pPr algn="ctr">
              <a:buNone/>
            </a:pPr>
            <a:r>
              <a:rPr lang="en-US" b="1" dirty="0" smtClean="0">
                <a:latin typeface="Arial" pitchFamily="34" charset="0"/>
                <a:cs typeface="Arial" pitchFamily="34" charset="0"/>
              </a:rPr>
              <a:t>WHAT CAN YOU SEE HERE?</a:t>
            </a:r>
          </a:p>
          <a:p>
            <a:pPr algn="ctr">
              <a:buNone/>
            </a:pPr>
            <a:r>
              <a:rPr lang="en-US" b="1" dirty="0" smtClean="0">
                <a:latin typeface="Arial" pitchFamily="34" charset="0"/>
                <a:cs typeface="Arial" pitchFamily="34" charset="0"/>
              </a:rPr>
              <a:t>UC II, EO</a:t>
            </a:r>
          </a:p>
          <a:p>
            <a:pPr>
              <a:buNone/>
            </a:pPr>
            <a:endParaRPr lang="en-US" dirty="0"/>
          </a:p>
        </p:txBody>
      </p:sp>
      <p:pic>
        <p:nvPicPr>
          <p:cNvPr id="2" name="Imagen 1"/>
          <p:cNvPicPr>
            <a:picLocks noChangeAspect="1"/>
          </p:cNvPicPr>
          <p:nvPr/>
        </p:nvPicPr>
        <p:blipFill>
          <a:blip r:embed="rId2"/>
          <a:stretch>
            <a:fillRect/>
          </a:stretch>
        </p:blipFill>
        <p:spPr>
          <a:xfrm>
            <a:off x="1547664" y="2348880"/>
            <a:ext cx="4104456" cy="2664296"/>
          </a:xfrm>
          <a:prstGeom prst="rect">
            <a:avLst/>
          </a:prstGeom>
          <a:ln w="19050">
            <a:solidFill>
              <a:schemeClr val="tx1"/>
            </a:solidFill>
          </a:ln>
        </p:spPr>
      </p:pic>
    </p:spTree>
    <p:extLst>
      <p:ext uri="{BB962C8B-B14F-4D97-AF65-F5344CB8AC3E}">
        <p14:creationId xmlns:p14="http://schemas.microsoft.com/office/powerpoint/2010/main" val="22475302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79512" y="0"/>
            <a:ext cx="8640960" cy="1700808"/>
          </a:xfrm>
          <a:solidFill>
            <a:schemeClr val="accent4">
              <a:lumMod val="60000"/>
              <a:lumOff val="40000"/>
            </a:schemeClr>
          </a:solidFill>
        </p:spPr>
        <p:txBody>
          <a:bodyPr>
            <a:normAutofit/>
          </a:bodyPr>
          <a:lstStyle/>
          <a:p>
            <a:pPr algn="ctr"/>
            <a:r>
              <a:rPr lang="en-US" dirty="0" smtClean="0">
                <a:latin typeface="Arial" pitchFamily="34" charset="0"/>
                <a:cs typeface="Arial" pitchFamily="34" charset="0"/>
              </a:rPr>
              <a:t>Attitude adverbials UC II, EO, EE</a:t>
            </a:r>
            <a:endParaRPr lang="en-US" dirty="0"/>
          </a:p>
        </p:txBody>
      </p:sp>
      <p:sp>
        <p:nvSpPr>
          <p:cNvPr id="3" name="2 Marcador de contenido"/>
          <p:cNvSpPr>
            <a:spLocks noGrp="1"/>
          </p:cNvSpPr>
          <p:nvPr>
            <p:ph idx="1"/>
          </p:nvPr>
        </p:nvSpPr>
        <p:spPr>
          <a:xfrm>
            <a:off x="323528" y="1772816"/>
            <a:ext cx="8496944" cy="4824536"/>
          </a:xfrm>
          <a:solidFill>
            <a:schemeClr val="accent1">
              <a:lumMod val="60000"/>
              <a:lumOff val="40000"/>
            </a:schemeClr>
          </a:solidFill>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en-US" sz="2400" dirty="0" smtClean="0">
                <a:latin typeface="Arial" pitchFamily="34" charset="0"/>
                <a:cs typeface="Arial" pitchFamily="34" charset="0"/>
              </a:rPr>
              <a:t>But </a:t>
            </a:r>
            <a:r>
              <a:rPr lang="en-US" sz="2400" b="1" dirty="0" smtClean="0">
                <a:latin typeface="Arial" pitchFamily="34" charset="0"/>
                <a:cs typeface="Arial" pitchFamily="34" charset="0"/>
              </a:rPr>
              <a:t>surely</a:t>
            </a:r>
            <a:r>
              <a:rPr lang="en-US" sz="2400" dirty="0" smtClean="0">
                <a:latin typeface="Arial" pitchFamily="34" charset="0"/>
                <a:cs typeface="Arial" pitchFamily="34" charset="0"/>
              </a:rPr>
              <a:t> close friends are not consumer goods to be discarded or replaced at the first hint of trouble?</a:t>
            </a:r>
          </a:p>
          <a:p>
            <a:pPr>
              <a:buNone/>
            </a:pPr>
            <a:r>
              <a:rPr lang="en-US" sz="2400" dirty="0" smtClean="0">
                <a:latin typeface="Arial" pitchFamily="34" charset="0"/>
                <a:cs typeface="Arial" pitchFamily="34" charset="0"/>
              </a:rPr>
              <a:t> </a:t>
            </a:r>
          </a:p>
          <a:p>
            <a:pPr algn="just">
              <a:buNone/>
            </a:pPr>
            <a:r>
              <a:rPr lang="en-US" sz="2400" b="1" dirty="0" smtClean="0">
                <a:latin typeface="Arial" pitchFamily="34" charset="0"/>
                <a:cs typeface="Arial" pitchFamily="34" charset="0"/>
              </a:rPr>
              <a:t>Worse still, </a:t>
            </a:r>
            <a:r>
              <a:rPr lang="en-US" sz="2400" dirty="0" smtClean="0">
                <a:latin typeface="Arial" pitchFamily="34" charset="0"/>
                <a:cs typeface="Arial" pitchFamily="34" charset="0"/>
              </a:rPr>
              <a:t>he says, friendships are becoming harder to maintain.</a:t>
            </a:r>
          </a:p>
          <a:p>
            <a:pPr>
              <a:buNone/>
            </a:pPr>
            <a:endParaRPr lang="en-US" sz="1600" dirty="0" smtClean="0">
              <a:latin typeface="Arial" pitchFamily="34" charset="0"/>
              <a:cs typeface="Arial" pitchFamily="34" charset="0"/>
            </a:endParaRPr>
          </a:p>
          <a:p>
            <a:pPr>
              <a:buNone/>
            </a:pPr>
            <a:r>
              <a:rPr lang="es-MX" sz="1400" dirty="0" smtClean="0">
                <a:latin typeface="Arial" pitchFamily="34" charset="0"/>
                <a:cs typeface="Arial" pitchFamily="34" charset="0"/>
              </a:rPr>
              <a:t>                            </a:t>
            </a:r>
            <a:endParaRPr lang="es-MX" sz="1400" dirty="0">
              <a:latin typeface="Arial" pitchFamily="34" charset="0"/>
              <a:cs typeface="Arial" pitchFamily="34" charset="0"/>
            </a:endParaRPr>
          </a:p>
        </p:txBody>
      </p:sp>
      <p:pic>
        <p:nvPicPr>
          <p:cNvPr id="2" name="Imagen 1"/>
          <p:cNvPicPr>
            <a:picLocks noChangeAspect="1"/>
          </p:cNvPicPr>
          <p:nvPr/>
        </p:nvPicPr>
        <p:blipFill>
          <a:blip r:embed="rId2"/>
          <a:stretch>
            <a:fillRect/>
          </a:stretch>
        </p:blipFill>
        <p:spPr>
          <a:xfrm>
            <a:off x="2411760" y="3501008"/>
            <a:ext cx="3816424" cy="2702421"/>
          </a:xfrm>
          <a:prstGeom prst="rect">
            <a:avLst/>
          </a:prstGeom>
          <a:ln w="38100">
            <a:solidFill>
              <a:schemeClr val="tx1"/>
            </a:solidFill>
          </a:ln>
        </p:spPr>
      </p:pic>
      <p:sp>
        <p:nvSpPr>
          <p:cNvPr id="6" name="Llamada ovalada 5"/>
          <p:cNvSpPr/>
          <p:nvPr/>
        </p:nvSpPr>
        <p:spPr>
          <a:xfrm>
            <a:off x="4788024" y="3212976"/>
            <a:ext cx="3024336" cy="1152128"/>
          </a:xfrm>
          <a:prstGeom prst="wedgeEllipseCallout">
            <a:avLst>
              <a:gd name="adj1" fmla="val -60093"/>
              <a:gd name="adj2" fmla="val 2207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WORSE STILL, THE WEATHER WAS VILE!</a:t>
            </a:r>
            <a:endParaRPr lang="es-MX"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7504" y="0"/>
            <a:ext cx="9036496" cy="6525344"/>
          </a:xfrm>
          <a:solidFill>
            <a:srgbClr val="FF0066"/>
          </a:solidFill>
        </p:spPr>
        <p:style>
          <a:lnRef idx="2">
            <a:schemeClr val="accent6"/>
          </a:lnRef>
          <a:fillRef idx="1">
            <a:schemeClr val="lt1"/>
          </a:fillRef>
          <a:effectRef idx="0">
            <a:schemeClr val="accent6"/>
          </a:effectRef>
          <a:fontRef idx="minor">
            <a:schemeClr val="dk1"/>
          </a:fontRef>
        </p:style>
        <p:txBody>
          <a:bodyPr>
            <a:normAutofit/>
          </a:bodyPr>
          <a:lstStyle/>
          <a:p>
            <a:pPr>
              <a:buNone/>
            </a:pPr>
            <a:r>
              <a:rPr lang="en-US" sz="2400" dirty="0" smtClean="0">
                <a:latin typeface="Arial" pitchFamily="34" charset="0"/>
                <a:cs typeface="Arial" pitchFamily="34" charset="0"/>
              </a:rPr>
              <a:t>LOOK A THESE EXAMPLES UC II, EO, EE, UE,</a:t>
            </a:r>
          </a:p>
          <a:p>
            <a:r>
              <a:rPr lang="en-US" sz="2400" dirty="0" smtClean="0">
                <a:latin typeface="Arial" pitchFamily="34" charset="0"/>
                <a:cs typeface="Arial" pitchFamily="34" charset="0"/>
              </a:rPr>
              <a:t>She </a:t>
            </a:r>
            <a:r>
              <a:rPr lang="en-US" sz="2400" dirty="0">
                <a:latin typeface="Arial" pitchFamily="34" charset="0"/>
                <a:cs typeface="Arial" pitchFamily="34" charset="0"/>
              </a:rPr>
              <a:t>was </a:t>
            </a:r>
            <a:r>
              <a:rPr lang="en-US" sz="2400" b="1" dirty="0">
                <a:latin typeface="Arial" pitchFamily="34" charset="0"/>
                <a:cs typeface="Arial" pitchFamily="34" charset="0"/>
              </a:rPr>
              <a:t>understandably </a:t>
            </a:r>
            <a:r>
              <a:rPr lang="en-US" sz="2400" dirty="0">
                <a:latin typeface="Arial" pitchFamily="34" charset="0"/>
                <a:cs typeface="Arial" pitchFamily="34" charset="0"/>
              </a:rPr>
              <a:t>upset</a:t>
            </a:r>
          </a:p>
          <a:p>
            <a:r>
              <a:rPr lang="en-US" sz="2400" dirty="0" smtClean="0">
                <a:latin typeface="Arial" pitchFamily="34" charset="0"/>
                <a:cs typeface="Arial" pitchFamily="34" charset="0"/>
              </a:rPr>
              <a:t>I </a:t>
            </a:r>
            <a:r>
              <a:rPr lang="en-US" sz="2400" dirty="0">
                <a:latin typeface="Arial" pitchFamily="34" charset="0"/>
                <a:cs typeface="Arial" pitchFamily="34" charset="0"/>
              </a:rPr>
              <a:t>can’t swim, </a:t>
            </a:r>
            <a:r>
              <a:rPr lang="en-US" sz="2400" b="1" dirty="0">
                <a:latin typeface="Arial" pitchFamily="34" charset="0"/>
                <a:cs typeface="Arial" pitchFamily="34" charset="0"/>
              </a:rPr>
              <a:t>unfortunately.</a:t>
            </a:r>
          </a:p>
          <a:p>
            <a:pPr>
              <a:buNone/>
            </a:pPr>
            <a:endParaRPr lang="en-US" sz="2400" b="1" dirty="0">
              <a:latin typeface="Arial" pitchFamily="34" charset="0"/>
              <a:cs typeface="Arial" pitchFamily="34" charset="0"/>
            </a:endParaRPr>
          </a:p>
          <a:p>
            <a:pPr algn="ctr">
              <a:buNone/>
            </a:pPr>
            <a:r>
              <a:rPr lang="en-US" sz="2400" dirty="0">
                <a:latin typeface="Arial" pitchFamily="34" charset="0"/>
                <a:cs typeface="Arial" pitchFamily="34" charset="0"/>
              </a:rPr>
              <a:t>Some adverbs can be used before enough.</a:t>
            </a:r>
          </a:p>
          <a:p>
            <a:r>
              <a:rPr lang="en-US" sz="2400" b="1" dirty="0" smtClean="0">
                <a:latin typeface="Arial" pitchFamily="34" charset="0"/>
                <a:cs typeface="Arial" pitchFamily="34" charset="0"/>
              </a:rPr>
              <a:t>Funnily </a:t>
            </a:r>
            <a:r>
              <a:rPr lang="en-US" sz="2400" b="1" dirty="0">
                <a:latin typeface="Arial" pitchFamily="34" charset="0"/>
                <a:cs typeface="Arial" pitchFamily="34" charset="0"/>
              </a:rPr>
              <a:t>enough, </a:t>
            </a:r>
            <a:r>
              <a:rPr lang="en-US" sz="2400" dirty="0">
                <a:latin typeface="Arial" pitchFamily="34" charset="0"/>
                <a:cs typeface="Arial" pitchFamily="34" charset="0"/>
              </a:rPr>
              <a:t>I didn’t recognize him at first.</a:t>
            </a:r>
          </a:p>
          <a:p>
            <a:pPr>
              <a:buNone/>
            </a:pPr>
            <a:endParaRPr lang="en-US" sz="2400" dirty="0">
              <a:latin typeface="Arial" pitchFamily="34" charset="0"/>
              <a:cs typeface="Arial" pitchFamily="34" charset="0"/>
            </a:endParaRPr>
          </a:p>
          <a:p>
            <a:pPr algn="ctr">
              <a:buNone/>
            </a:pPr>
            <a:r>
              <a:rPr lang="en-US" sz="2400" dirty="0">
                <a:latin typeface="Arial" pitchFamily="34" charset="0"/>
                <a:cs typeface="Arial" pitchFamily="34" charset="0"/>
              </a:rPr>
              <a:t>Some can be rephrased using to- clauses.</a:t>
            </a:r>
          </a:p>
          <a:p>
            <a:r>
              <a:rPr lang="en-US" sz="2400" b="1" dirty="0" smtClean="0">
                <a:latin typeface="Arial" pitchFamily="34" charset="0"/>
                <a:cs typeface="Arial" pitchFamily="34" charset="0"/>
              </a:rPr>
              <a:t>Amazingly</a:t>
            </a:r>
            <a:r>
              <a:rPr lang="en-US" sz="2400" dirty="0" smtClean="0">
                <a:latin typeface="Arial" pitchFamily="34" charset="0"/>
                <a:cs typeface="Arial" pitchFamily="34" charset="0"/>
              </a:rPr>
              <a:t>/</a:t>
            </a:r>
            <a:r>
              <a:rPr lang="en-US" sz="2400" b="1" dirty="0" smtClean="0">
                <a:latin typeface="Arial" pitchFamily="34" charset="0"/>
                <a:cs typeface="Arial" pitchFamily="34" charset="0"/>
              </a:rPr>
              <a:t>To </a:t>
            </a:r>
            <a:r>
              <a:rPr lang="en-US" sz="2400" b="1" dirty="0">
                <a:latin typeface="Arial" pitchFamily="34" charset="0"/>
                <a:cs typeface="Arial" pitchFamily="34" charset="0"/>
              </a:rPr>
              <a:t>my amazement</a:t>
            </a:r>
            <a:r>
              <a:rPr lang="en-US" sz="2400" b="1" dirty="0" smtClean="0">
                <a:latin typeface="Arial" pitchFamily="34" charset="0"/>
                <a:cs typeface="Arial" pitchFamily="34" charset="0"/>
              </a:rPr>
              <a:t>, </a:t>
            </a:r>
            <a:r>
              <a:rPr lang="en-US" sz="2400" dirty="0" smtClean="0">
                <a:latin typeface="Arial" pitchFamily="34" charset="0"/>
                <a:cs typeface="Arial" pitchFamily="34" charset="0"/>
              </a:rPr>
              <a:t>I </a:t>
            </a:r>
            <a:r>
              <a:rPr lang="en-US" sz="2400" dirty="0">
                <a:latin typeface="Arial" pitchFamily="34" charset="0"/>
                <a:cs typeface="Arial" pitchFamily="34" charset="0"/>
              </a:rPr>
              <a:t>passed</a:t>
            </a:r>
            <a:r>
              <a:rPr lang="en-US" sz="2400" dirty="0" smtClean="0">
                <a:latin typeface="Arial" pitchFamily="34" charset="0"/>
                <a:cs typeface="Arial" pitchFamily="34" charset="0"/>
              </a:rPr>
              <a:t>.</a:t>
            </a:r>
          </a:p>
          <a:p>
            <a:endParaRPr lang="en-US" sz="2400" dirty="0">
              <a:latin typeface="Arial" pitchFamily="34" charset="0"/>
              <a:cs typeface="Arial" pitchFamily="34" charset="0"/>
            </a:endParaRPr>
          </a:p>
          <a:p>
            <a:pPr>
              <a:buNone/>
            </a:pPr>
            <a:endParaRPr lang="en-US" sz="2400" dirty="0">
              <a:latin typeface="Arial" pitchFamily="34" charset="0"/>
              <a:cs typeface="Arial" pitchFamily="34" charset="0"/>
            </a:endParaRPr>
          </a:p>
          <a:p>
            <a:pPr>
              <a:buNone/>
            </a:pPr>
            <a:endParaRPr lang="es-MX" sz="2800" dirty="0">
              <a:latin typeface="Arial" pitchFamily="34" charset="0"/>
              <a:cs typeface="Arial" pitchFamily="34" charset="0"/>
            </a:endParaRPr>
          </a:p>
          <a:p>
            <a:pPr>
              <a:buNone/>
            </a:pPr>
            <a:endParaRPr lang="es-MX" sz="2800" dirty="0">
              <a:latin typeface="Arial" pitchFamily="34" charset="0"/>
              <a:cs typeface="Arial" pitchFamily="34" charset="0"/>
            </a:endParaRPr>
          </a:p>
          <a:p>
            <a:endParaRPr lang="en-US" dirty="0"/>
          </a:p>
        </p:txBody>
      </p:sp>
    </p:spTree>
    <p:extLst>
      <p:ext uri="{BB962C8B-B14F-4D97-AF65-F5344CB8AC3E}">
        <p14:creationId xmlns:p14="http://schemas.microsoft.com/office/powerpoint/2010/main" val="3903275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1695722"/>
          </a:xfrm>
          <a:solidFill>
            <a:srgbClr val="FF0000"/>
          </a:solidFill>
        </p:spPr>
        <p:txBody>
          <a:bodyPr>
            <a:normAutofit fontScale="90000"/>
          </a:bodyPr>
          <a:lstStyle/>
          <a:p>
            <a:r>
              <a:rPr lang="es-MX" dirty="0" smtClean="0">
                <a:solidFill>
                  <a:schemeClr val="bg1"/>
                </a:solidFill>
              </a:rPr>
              <a:t>Look at </a:t>
            </a:r>
            <a:r>
              <a:rPr lang="es-MX" dirty="0" err="1" smtClean="0">
                <a:solidFill>
                  <a:schemeClr val="bg1"/>
                </a:solidFill>
              </a:rPr>
              <a:t>this</a:t>
            </a:r>
            <a:r>
              <a:rPr lang="es-MX" dirty="0" smtClean="0">
                <a:solidFill>
                  <a:schemeClr val="bg1"/>
                </a:solidFill>
              </a:rPr>
              <a:t> </a:t>
            </a:r>
            <a:r>
              <a:rPr lang="es-MX" dirty="0" err="1" smtClean="0">
                <a:solidFill>
                  <a:schemeClr val="bg1"/>
                </a:solidFill>
              </a:rPr>
              <a:t>photo</a:t>
            </a:r>
            <a:r>
              <a:rPr lang="es-MX" dirty="0" smtClean="0">
                <a:solidFill>
                  <a:schemeClr val="bg1"/>
                </a:solidFill>
              </a:rPr>
              <a:t> and </a:t>
            </a:r>
            <a:r>
              <a:rPr lang="es-MX" dirty="0" err="1" smtClean="0">
                <a:solidFill>
                  <a:schemeClr val="bg1"/>
                </a:solidFill>
              </a:rPr>
              <a:t>comment</a:t>
            </a:r>
            <a:r>
              <a:rPr lang="es-MX" dirty="0" smtClean="0">
                <a:solidFill>
                  <a:schemeClr val="bg1"/>
                </a:solidFill>
              </a:rPr>
              <a:t> </a:t>
            </a:r>
            <a:r>
              <a:rPr lang="es-MX" dirty="0" err="1" smtClean="0">
                <a:solidFill>
                  <a:schemeClr val="bg1"/>
                </a:solidFill>
              </a:rPr>
              <a:t>on</a:t>
            </a:r>
            <a:r>
              <a:rPr lang="es-MX" dirty="0" smtClean="0">
                <a:solidFill>
                  <a:schemeClr val="bg1"/>
                </a:solidFill>
              </a:rPr>
              <a:t> </a:t>
            </a:r>
            <a:r>
              <a:rPr lang="es-MX" dirty="0" err="1" smtClean="0">
                <a:solidFill>
                  <a:schemeClr val="bg1"/>
                </a:solidFill>
              </a:rPr>
              <a:t>it</a:t>
            </a:r>
            <a:r>
              <a:rPr lang="es-MX" dirty="0" smtClean="0">
                <a:solidFill>
                  <a:schemeClr val="bg1"/>
                </a:solidFill>
              </a:rPr>
              <a:t> </a:t>
            </a:r>
            <a:r>
              <a:rPr lang="es-MX" dirty="0" err="1" smtClean="0">
                <a:solidFill>
                  <a:schemeClr val="bg1"/>
                </a:solidFill>
              </a:rPr>
              <a:t>with</a:t>
            </a:r>
            <a:r>
              <a:rPr lang="es-MX" dirty="0" smtClean="0">
                <a:solidFill>
                  <a:schemeClr val="bg1"/>
                </a:solidFill>
              </a:rPr>
              <a:t> </a:t>
            </a:r>
            <a:r>
              <a:rPr lang="es-MX" dirty="0" err="1" smtClean="0">
                <a:solidFill>
                  <a:schemeClr val="bg1"/>
                </a:solidFill>
              </a:rPr>
              <a:t>an</a:t>
            </a:r>
            <a:r>
              <a:rPr lang="es-MX" dirty="0" smtClean="0">
                <a:solidFill>
                  <a:schemeClr val="bg1"/>
                </a:solidFill>
              </a:rPr>
              <a:t> </a:t>
            </a:r>
            <a:r>
              <a:rPr lang="es-MX" dirty="0" err="1" smtClean="0">
                <a:solidFill>
                  <a:schemeClr val="bg1"/>
                </a:solidFill>
              </a:rPr>
              <a:t>adverb</a:t>
            </a:r>
            <a:r>
              <a:rPr lang="es-MX" dirty="0" smtClean="0">
                <a:solidFill>
                  <a:schemeClr val="bg1"/>
                </a:solidFill>
              </a:rPr>
              <a:t>. UC II, EO</a:t>
            </a:r>
            <a:endParaRPr lang="es-MX" dirty="0">
              <a:solidFill>
                <a:schemeClr val="bg1"/>
              </a:solidFill>
            </a:endParaRPr>
          </a:p>
        </p:txBody>
      </p:sp>
      <p:pic>
        <p:nvPicPr>
          <p:cNvPr id="4" name="Marcador de contenido 3"/>
          <p:cNvPicPr>
            <a:picLocks noGrp="1" noChangeAspect="1"/>
          </p:cNvPicPr>
          <p:nvPr>
            <p:ph idx="1"/>
          </p:nvPr>
        </p:nvPicPr>
        <p:blipFill>
          <a:blip r:embed="rId2"/>
          <a:stretch>
            <a:fillRect/>
          </a:stretch>
        </p:blipFill>
        <p:spPr>
          <a:xfrm>
            <a:off x="1835696" y="2276872"/>
            <a:ext cx="4680519" cy="2734865"/>
          </a:xfrm>
          <a:prstGeom prst="rect">
            <a:avLst/>
          </a:prstGeom>
          <a:ln w="57150">
            <a:solidFill>
              <a:schemeClr val="tx1"/>
            </a:solidFill>
          </a:ln>
        </p:spPr>
      </p:pic>
    </p:spTree>
    <p:extLst>
      <p:ext uri="{BB962C8B-B14F-4D97-AF65-F5344CB8AC3E}">
        <p14:creationId xmlns:p14="http://schemas.microsoft.com/office/powerpoint/2010/main" val="801084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395536" y="365126"/>
            <a:ext cx="8280920" cy="1325563"/>
          </a:xfrm>
          <a:solidFill>
            <a:schemeClr val="accent2">
              <a:lumMod val="75000"/>
            </a:schemeClr>
          </a:solidFill>
        </p:spPr>
        <p:txBody>
          <a:bodyPr/>
          <a:lstStyle/>
          <a:p>
            <a:pPr algn="ctr"/>
            <a:r>
              <a:rPr lang="en-US" dirty="0" smtClean="0">
                <a:solidFill>
                  <a:schemeClr val="bg1"/>
                </a:solidFill>
                <a:latin typeface="Arial" pitchFamily="34" charset="0"/>
                <a:cs typeface="Arial" pitchFamily="34" charset="0"/>
              </a:rPr>
              <a:t>Discourse markers. UC III, EO</a:t>
            </a:r>
            <a:endParaRPr lang="en-US" dirty="0">
              <a:solidFill>
                <a:schemeClr val="bg1"/>
              </a:solidFill>
            </a:endParaRPr>
          </a:p>
        </p:txBody>
      </p:sp>
      <p:sp>
        <p:nvSpPr>
          <p:cNvPr id="3" name="2 Marcador de contenido"/>
          <p:cNvSpPr>
            <a:spLocks noGrp="1"/>
          </p:cNvSpPr>
          <p:nvPr>
            <p:ph idx="1"/>
          </p:nvPr>
        </p:nvSpPr>
        <p:spPr>
          <a:xfrm>
            <a:off x="395536" y="1700808"/>
            <a:ext cx="8280920" cy="4608512"/>
          </a:xfrm>
          <a:solidFill>
            <a:schemeClr val="accent5">
              <a:lumMod val="75000"/>
            </a:schemeClr>
          </a:solidFill>
        </p:spPr>
        <p:style>
          <a:lnRef idx="2">
            <a:schemeClr val="dk1"/>
          </a:lnRef>
          <a:fillRef idx="1">
            <a:schemeClr val="lt1"/>
          </a:fillRef>
          <a:effectRef idx="0">
            <a:schemeClr val="dk1"/>
          </a:effectRef>
          <a:fontRef idx="minor">
            <a:schemeClr val="dk1"/>
          </a:fontRef>
        </p:style>
        <p:txBody>
          <a:bodyPr>
            <a:noAutofit/>
          </a:bodyPr>
          <a:lstStyle/>
          <a:p>
            <a:pPr>
              <a:buNone/>
            </a:pPr>
            <a:r>
              <a:rPr lang="en-US" sz="2400" dirty="0" smtClean="0">
                <a:solidFill>
                  <a:schemeClr val="bg1"/>
                </a:solidFill>
                <a:latin typeface="Arial" pitchFamily="34" charset="0"/>
                <a:cs typeface="Arial" pitchFamily="34" charset="0"/>
              </a:rPr>
              <a:t>Discourse markers perform a number of functions including:</a:t>
            </a:r>
          </a:p>
          <a:p>
            <a:pPr>
              <a:buNone/>
            </a:pPr>
            <a:endParaRPr lang="en-US" sz="2400" dirty="0" smtClean="0">
              <a:solidFill>
                <a:schemeClr val="bg1"/>
              </a:solidFill>
              <a:latin typeface="Arial" pitchFamily="34" charset="0"/>
              <a:cs typeface="Arial" pitchFamily="34" charset="0"/>
            </a:endParaRPr>
          </a:p>
          <a:p>
            <a:r>
              <a:rPr lang="en-US" sz="2400" dirty="0" smtClean="0">
                <a:solidFill>
                  <a:schemeClr val="bg1"/>
                </a:solidFill>
                <a:latin typeface="Arial" pitchFamily="34" charset="0"/>
                <a:cs typeface="Arial" pitchFamily="34" charset="0"/>
              </a:rPr>
              <a:t>enumerating a series of points:</a:t>
            </a:r>
          </a:p>
          <a:p>
            <a:pPr>
              <a:buNone/>
            </a:pPr>
            <a:r>
              <a:rPr lang="en-US" sz="2400" dirty="0" smtClean="0">
                <a:solidFill>
                  <a:schemeClr val="bg1"/>
                </a:solidFill>
                <a:latin typeface="Arial" pitchFamily="34" charset="0"/>
                <a:cs typeface="Arial" pitchFamily="34" charset="0"/>
              </a:rPr>
              <a:t>       </a:t>
            </a:r>
            <a:r>
              <a:rPr lang="en-US" sz="2400" i="1" dirty="0" smtClean="0">
                <a:solidFill>
                  <a:schemeClr val="bg1"/>
                </a:solidFill>
                <a:latin typeface="Arial" pitchFamily="34" charset="0"/>
                <a:cs typeface="Arial" pitchFamily="34" charset="0"/>
              </a:rPr>
              <a:t>for one thing, for another thing, plus as well as that</a:t>
            </a:r>
          </a:p>
          <a:p>
            <a:r>
              <a:rPr lang="en-US" sz="2400" dirty="0" smtClean="0">
                <a:solidFill>
                  <a:schemeClr val="bg1"/>
                </a:solidFill>
                <a:latin typeface="Arial" pitchFamily="34" charset="0"/>
                <a:cs typeface="Arial" pitchFamily="34" charset="0"/>
              </a:rPr>
              <a:t>making a general statement.</a:t>
            </a:r>
          </a:p>
          <a:p>
            <a:pPr>
              <a:buNone/>
            </a:pPr>
            <a:r>
              <a:rPr lang="en-US" sz="2400" dirty="0" smtClean="0">
                <a:solidFill>
                  <a:schemeClr val="bg1"/>
                </a:solidFill>
                <a:latin typeface="Arial" pitchFamily="34" charset="0"/>
                <a:cs typeface="Arial" pitchFamily="34" charset="0"/>
              </a:rPr>
              <a:t>       </a:t>
            </a:r>
            <a:r>
              <a:rPr lang="en-US" sz="2400" i="1" dirty="0" smtClean="0">
                <a:solidFill>
                  <a:schemeClr val="bg1"/>
                </a:solidFill>
                <a:latin typeface="Arial" pitchFamily="34" charset="0"/>
                <a:cs typeface="Arial" pitchFamily="34" charset="0"/>
              </a:rPr>
              <a:t>as a rule, on balance, generally speaking, ultimately</a:t>
            </a:r>
          </a:p>
          <a:p>
            <a:r>
              <a:rPr lang="en-US" sz="2400" dirty="0" smtClean="0">
                <a:solidFill>
                  <a:schemeClr val="bg1"/>
                </a:solidFill>
                <a:latin typeface="Arial" pitchFamily="34" charset="0"/>
                <a:cs typeface="Arial" pitchFamily="34" charset="0"/>
              </a:rPr>
              <a:t>inviting and/or indicating honesty.</a:t>
            </a:r>
          </a:p>
          <a:p>
            <a:pPr>
              <a:buNone/>
            </a:pPr>
            <a:r>
              <a:rPr lang="en-US" sz="2400" dirty="0" smtClean="0">
                <a:solidFill>
                  <a:schemeClr val="bg1"/>
                </a:solidFill>
                <a:latin typeface="Arial" pitchFamily="34" charset="0"/>
                <a:cs typeface="Arial" pitchFamily="34" charset="0"/>
              </a:rPr>
              <a:t>       </a:t>
            </a:r>
            <a:r>
              <a:rPr lang="en-US" sz="2400" i="1" dirty="0" smtClean="0">
                <a:solidFill>
                  <a:schemeClr val="bg1"/>
                </a:solidFill>
                <a:latin typeface="Arial" pitchFamily="34" charset="0"/>
                <a:cs typeface="Arial" pitchFamily="34" charset="0"/>
              </a:rPr>
              <a:t>let’s be honest, to be (perfectly) honest, admittedly</a:t>
            </a:r>
          </a:p>
          <a:p>
            <a:r>
              <a:rPr lang="en-US" sz="2400" dirty="0" smtClean="0">
                <a:solidFill>
                  <a:schemeClr val="bg1"/>
                </a:solidFill>
                <a:latin typeface="Arial" pitchFamily="34" charset="0"/>
                <a:cs typeface="Arial" pitchFamily="34" charset="0"/>
              </a:rPr>
              <a:t>showing contrast.</a:t>
            </a:r>
          </a:p>
          <a:p>
            <a:pPr>
              <a:buNone/>
            </a:pPr>
            <a:r>
              <a:rPr lang="en-US" sz="2400" i="1" dirty="0" smtClean="0">
                <a:solidFill>
                  <a:schemeClr val="bg1"/>
                </a:solidFill>
                <a:latin typeface="Arial" pitchFamily="34" charset="0"/>
                <a:cs typeface="Arial" pitchFamily="34" charset="0"/>
              </a:rPr>
              <a:t>	still</a:t>
            </a:r>
            <a:r>
              <a:rPr lang="en-US" sz="2400" i="1" dirty="0">
                <a:solidFill>
                  <a:schemeClr val="bg1"/>
                </a:solidFill>
                <a:latin typeface="Arial" pitchFamily="34" charset="0"/>
                <a:cs typeface="Arial" pitchFamily="34" charset="0"/>
              </a:rPr>
              <a:t>, all the </a:t>
            </a:r>
            <a:r>
              <a:rPr lang="en-US" sz="2400" i="1" dirty="0" smtClean="0">
                <a:solidFill>
                  <a:schemeClr val="bg1"/>
                </a:solidFill>
                <a:latin typeface="Arial" pitchFamily="34" charset="0"/>
                <a:cs typeface="Arial" pitchFamily="34" charset="0"/>
              </a:rPr>
              <a:t>same, even so, mind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7750" y="260648"/>
            <a:ext cx="8370672" cy="2520280"/>
          </a:xfrm>
          <a:solidFill>
            <a:srgbClr val="0070C0"/>
          </a:solidFill>
          <a:ln>
            <a:solidFill>
              <a:schemeClr val="accent4">
                <a:lumMod val="75000"/>
              </a:schemeClr>
            </a:solidFill>
          </a:ln>
        </p:spPr>
        <p:txBody>
          <a:bodyPr>
            <a:normAutofit/>
          </a:bodyPr>
          <a:lstStyle/>
          <a:p>
            <a:r>
              <a:rPr lang="es-MX" dirty="0" err="1" smtClean="0"/>
              <a:t>Why</a:t>
            </a:r>
            <a:r>
              <a:rPr lang="es-MX" dirty="0" smtClean="0"/>
              <a:t> do </a:t>
            </a:r>
            <a:r>
              <a:rPr lang="es-MX" dirty="0" err="1" smtClean="0"/>
              <a:t>you</a:t>
            </a:r>
            <a:r>
              <a:rPr lang="es-MX" dirty="0" smtClean="0"/>
              <a:t> </a:t>
            </a:r>
            <a:r>
              <a:rPr lang="es-MX" dirty="0" err="1" smtClean="0"/>
              <a:t>like</a:t>
            </a:r>
            <a:r>
              <a:rPr lang="es-MX" dirty="0" smtClean="0"/>
              <a:t> travelling?</a:t>
            </a:r>
            <a:br>
              <a:rPr lang="es-MX" dirty="0" smtClean="0"/>
            </a:br>
            <a:r>
              <a:rPr lang="es-MX" dirty="0" err="1" smtClean="0"/>
              <a:t>Tell</a:t>
            </a:r>
            <a:r>
              <a:rPr lang="es-MX" dirty="0" smtClean="0"/>
              <a:t> </a:t>
            </a:r>
            <a:r>
              <a:rPr lang="es-MX" dirty="0" err="1" smtClean="0"/>
              <a:t>us</a:t>
            </a:r>
            <a:r>
              <a:rPr lang="es-MX" dirty="0" smtClean="0"/>
              <a:t> </a:t>
            </a:r>
            <a:r>
              <a:rPr lang="es-MX" dirty="0" err="1" smtClean="0"/>
              <a:t>why</a:t>
            </a:r>
            <a:r>
              <a:rPr lang="es-MX" dirty="0" smtClean="0"/>
              <a:t> </a:t>
            </a:r>
            <a:r>
              <a:rPr lang="es-MX" dirty="0" err="1" smtClean="0"/>
              <a:t>by</a:t>
            </a:r>
            <a:r>
              <a:rPr lang="es-MX" dirty="0" smtClean="0"/>
              <a:t> </a:t>
            </a:r>
            <a:r>
              <a:rPr lang="es-MX" dirty="0" err="1" smtClean="0"/>
              <a:t>using</a:t>
            </a:r>
            <a:r>
              <a:rPr lang="es-MX" dirty="0" smtClean="0"/>
              <a:t> </a:t>
            </a:r>
            <a:r>
              <a:rPr lang="es-MX" dirty="0" err="1" smtClean="0"/>
              <a:t>some</a:t>
            </a:r>
            <a:r>
              <a:rPr lang="es-MX" dirty="0" smtClean="0"/>
              <a:t> </a:t>
            </a:r>
            <a:r>
              <a:rPr lang="es-MX" dirty="0" err="1" smtClean="0"/>
              <a:t>discourse</a:t>
            </a:r>
            <a:r>
              <a:rPr lang="es-MX" dirty="0" smtClean="0"/>
              <a:t> </a:t>
            </a:r>
            <a:r>
              <a:rPr lang="es-MX" dirty="0" err="1" smtClean="0"/>
              <a:t>markers</a:t>
            </a:r>
            <a:r>
              <a:rPr lang="es-MX" dirty="0" smtClean="0"/>
              <a:t>. UC III, EO</a:t>
            </a:r>
            <a:endParaRPr lang="es-MX" dirty="0"/>
          </a:p>
        </p:txBody>
      </p:sp>
      <p:pic>
        <p:nvPicPr>
          <p:cNvPr id="4" name="Marcador de contenido 3"/>
          <p:cNvPicPr>
            <a:picLocks noGrp="1" noChangeAspect="1"/>
          </p:cNvPicPr>
          <p:nvPr>
            <p:ph idx="1"/>
          </p:nvPr>
        </p:nvPicPr>
        <p:blipFill>
          <a:blip r:embed="rId2"/>
          <a:stretch>
            <a:fillRect/>
          </a:stretch>
        </p:blipFill>
        <p:spPr>
          <a:xfrm>
            <a:off x="1115616" y="3429000"/>
            <a:ext cx="1743075" cy="2619375"/>
          </a:xfrm>
          <a:prstGeom prst="rect">
            <a:avLst/>
          </a:prstGeom>
          <a:ln w="38100">
            <a:solidFill>
              <a:schemeClr val="tx1"/>
            </a:solidFill>
          </a:ln>
        </p:spPr>
      </p:pic>
      <p:sp>
        <p:nvSpPr>
          <p:cNvPr id="5" name="Llamada rectangular 4"/>
          <p:cNvSpPr/>
          <p:nvPr/>
        </p:nvSpPr>
        <p:spPr>
          <a:xfrm>
            <a:off x="3707904" y="2960948"/>
            <a:ext cx="3528392" cy="2124236"/>
          </a:xfrm>
          <a:prstGeom prst="wedgeRectCallout">
            <a:avLst>
              <a:gd name="adj1" fmla="val -93434"/>
              <a:gd name="adj2" fmla="val 7990"/>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3200" dirty="0" err="1" smtClean="0"/>
              <a:t>Well</a:t>
            </a:r>
            <a:r>
              <a:rPr lang="es-MX" sz="3200" dirty="0" smtClean="0"/>
              <a:t>, I </a:t>
            </a:r>
            <a:r>
              <a:rPr lang="es-MX" sz="3200" dirty="0" err="1" smtClean="0"/>
              <a:t>like</a:t>
            </a:r>
            <a:r>
              <a:rPr lang="es-MX" sz="3200" dirty="0" smtClean="0"/>
              <a:t> travelling </a:t>
            </a:r>
            <a:r>
              <a:rPr lang="es-MX" sz="3200" dirty="0" err="1" smtClean="0"/>
              <a:t>for</a:t>
            </a:r>
            <a:r>
              <a:rPr lang="es-MX" sz="3200" dirty="0" smtClean="0"/>
              <a:t> </a:t>
            </a:r>
            <a:r>
              <a:rPr lang="es-MX" sz="3200" dirty="0" err="1" smtClean="0"/>
              <a:t>several</a:t>
            </a:r>
            <a:r>
              <a:rPr lang="es-MX" sz="3200" dirty="0" smtClean="0"/>
              <a:t> </a:t>
            </a:r>
            <a:r>
              <a:rPr lang="es-MX" sz="3200" dirty="0" err="1" smtClean="0"/>
              <a:t>reasons</a:t>
            </a:r>
            <a:r>
              <a:rPr lang="es-MX" sz="3200" dirty="0" smtClean="0"/>
              <a:t>…</a:t>
            </a:r>
            <a:endParaRPr lang="es-MX" sz="3200" dirty="0"/>
          </a:p>
        </p:txBody>
      </p:sp>
    </p:spTree>
    <p:extLst>
      <p:ext uri="{BB962C8B-B14F-4D97-AF65-F5344CB8AC3E}">
        <p14:creationId xmlns:p14="http://schemas.microsoft.com/office/powerpoint/2010/main" val="715297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pPr algn="ctr"/>
            <a:r>
              <a:rPr lang="es-MX" dirty="0" smtClean="0"/>
              <a:t>Índice</a:t>
            </a:r>
            <a:endParaRPr lang="es-MX" dirty="0"/>
          </a:p>
        </p:txBody>
      </p:sp>
      <p:sp>
        <p:nvSpPr>
          <p:cNvPr id="3" name="Marcador de contenido 2"/>
          <p:cNvSpPr>
            <a:spLocks noGrp="1"/>
          </p:cNvSpPr>
          <p:nvPr>
            <p:ph idx="1"/>
          </p:nvPr>
        </p:nvSpPr>
        <p:spPr>
          <a:solidFill>
            <a:schemeClr val="bg2"/>
          </a:solidFill>
        </p:spPr>
        <p:txBody>
          <a:bodyPr>
            <a:normAutofit fontScale="92500" lnSpcReduction="10000"/>
          </a:bodyPr>
          <a:lstStyle/>
          <a:p>
            <a:r>
              <a:rPr lang="es-MX" dirty="0" smtClean="0"/>
              <a:t>UC III: Modal </a:t>
            </a:r>
            <a:r>
              <a:rPr lang="es-MX" dirty="0" err="1" smtClean="0"/>
              <a:t>Verbs</a:t>
            </a:r>
            <a:r>
              <a:rPr lang="es-MX" dirty="0" smtClean="0"/>
              <a:t>			30-32</a:t>
            </a:r>
          </a:p>
          <a:p>
            <a:r>
              <a:rPr lang="es-MX" dirty="0" smtClean="0"/>
              <a:t>UC IV: </a:t>
            </a:r>
            <a:r>
              <a:rPr lang="es-MX" dirty="0" err="1" smtClean="0"/>
              <a:t>Inversion</a:t>
            </a:r>
            <a:r>
              <a:rPr lang="es-MX" dirty="0" smtClean="0"/>
              <a:t>				33</a:t>
            </a:r>
          </a:p>
          <a:p>
            <a:r>
              <a:rPr lang="es-MX" dirty="0" smtClean="0"/>
              <a:t>UC IV: Vague </a:t>
            </a:r>
            <a:r>
              <a:rPr lang="es-MX" dirty="0" err="1" smtClean="0"/>
              <a:t>Language</a:t>
            </a:r>
            <a:r>
              <a:rPr lang="es-MX" dirty="0" smtClean="0"/>
              <a:t>		34</a:t>
            </a:r>
          </a:p>
          <a:p>
            <a:r>
              <a:rPr lang="es-MX" dirty="0" smtClean="0"/>
              <a:t>UC IV: Modal </a:t>
            </a:r>
            <a:r>
              <a:rPr lang="es-MX" dirty="0" err="1" smtClean="0"/>
              <a:t>Verbs</a:t>
            </a:r>
            <a:r>
              <a:rPr lang="es-MX" dirty="0" smtClean="0"/>
              <a:t>, </a:t>
            </a:r>
            <a:r>
              <a:rPr lang="es-MX" dirty="0" err="1" smtClean="0"/>
              <a:t>Deduction</a:t>
            </a:r>
            <a:r>
              <a:rPr lang="es-MX" dirty="0" smtClean="0"/>
              <a:t>	36-38	</a:t>
            </a:r>
          </a:p>
          <a:p>
            <a:r>
              <a:rPr lang="es-MX" dirty="0" smtClean="0"/>
              <a:t>UC IV: </a:t>
            </a:r>
            <a:r>
              <a:rPr lang="es-MX" dirty="0" err="1" smtClean="0"/>
              <a:t>Determiners</a:t>
            </a:r>
            <a:r>
              <a:rPr lang="es-MX" dirty="0" smtClean="0"/>
              <a:t>			39-40	</a:t>
            </a:r>
          </a:p>
          <a:p>
            <a:r>
              <a:rPr lang="es-MX" dirty="0" smtClean="0"/>
              <a:t>UC V: </a:t>
            </a:r>
            <a:r>
              <a:rPr lang="es-MX" dirty="0" err="1" smtClean="0"/>
              <a:t>Hypothesis</a:t>
            </a:r>
            <a:r>
              <a:rPr lang="es-MX" dirty="0" smtClean="0"/>
              <a:t> (</a:t>
            </a:r>
            <a:r>
              <a:rPr lang="es-MX" dirty="0" err="1" smtClean="0"/>
              <a:t>Modals</a:t>
            </a:r>
            <a:r>
              <a:rPr lang="es-MX" dirty="0" smtClean="0"/>
              <a:t>)		41-43</a:t>
            </a:r>
          </a:p>
          <a:p>
            <a:r>
              <a:rPr lang="es-MX" dirty="0" smtClean="0"/>
              <a:t>UC VI: </a:t>
            </a:r>
            <a:r>
              <a:rPr lang="es-MX" dirty="0" err="1" smtClean="0"/>
              <a:t>Dislocation</a:t>
            </a:r>
            <a:r>
              <a:rPr lang="es-MX" dirty="0" smtClean="0"/>
              <a:t>			44-46</a:t>
            </a:r>
          </a:p>
          <a:p>
            <a:r>
              <a:rPr lang="es-MX" dirty="0" smtClean="0"/>
              <a:t>UC VI: </a:t>
            </a:r>
            <a:r>
              <a:rPr lang="es-MX" dirty="0" err="1" smtClean="0"/>
              <a:t>Plurals</a:t>
            </a:r>
            <a:r>
              <a:rPr lang="es-MX" dirty="0" smtClean="0"/>
              <a:t> and </a:t>
            </a:r>
            <a:r>
              <a:rPr lang="es-MX" dirty="0" err="1" smtClean="0"/>
              <a:t>Determiners</a:t>
            </a:r>
            <a:r>
              <a:rPr lang="es-MX" dirty="0"/>
              <a:t>	</a:t>
            </a:r>
            <a:r>
              <a:rPr lang="es-MX" dirty="0" smtClean="0"/>
              <a:t>47-50</a:t>
            </a:r>
          </a:p>
          <a:p>
            <a:r>
              <a:rPr lang="es-MX" sz="2200" dirty="0" smtClean="0"/>
              <a:t>BIBLIOGRAFÍA FUNDAMENTAL</a:t>
            </a:r>
            <a:r>
              <a:rPr lang="es-MX" dirty="0" smtClean="0"/>
              <a:t>		51-52									</a:t>
            </a:r>
            <a:endParaRPr lang="es-MX" dirty="0"/>
          </a:p>
        </p:txBody>
      </p:sp>
    </p:spTree>
    <p:extLst>
      <p:ext uri="{BB962C8B-B14F-4D97-AF65-F5344CB8AC3E}">
        <p14:creationId xmlns:p14="http://schemas.microsoft.com/office/powerpoint/2010/main" val="31963463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solidFill>
            <a:schemeClr val="accent2">
              <a:lumMod val="60000"/>
              <a:lumOff val="40000"/>
            </a:schemeClr>
          </a:solidFill>
        </p:spPr>
        <p:txBody>
          <a:bodyPr>
            <a:normAutofit/>
          </a:bodyPr>
          <a:lstStyle/>
          <a:p>
            <a:pPr algn="ctr"/>
            <a:r>
              <a:rPr lang="en-US" dirty="0" smtClean="0"/>
              <a:t>M</a:t>
            </a:r>
            <a:r>
              <a:rPr lang="en-US" dirty="0" smtClean="0">
                <a:latin typeface="Arial" pitchFamily="34" charset="0"/>
                <a:cs typeface="Arial" pitchFamily="34" charset="0"/>
              </a:rPr>
              <a:t>odal Verbs, UC III, EO, UE </a:t>
            </a:r>
            <a:endParaRPr lang="en-US" dirty="0"/>
          </a:p>
        </p:txBody>
      </p:sp>
      <p:sp>
        <p:nvSpPr>
          <p:cNvPr id="3" name="2 Marcador de contenido"/>
          <p:cNvSpPr>
            <a:spLocks noGrp="1"/>
          </p:cNvSpPr>
          <p:nvPr>
            <p:ph idx="1"/>
          </p:nvPr>
        </p:nvSpPr>
        <p:spPr>
          <a:xfrm>
            <a:off x="293302" y="1844824"/>
            <a:ext cx="8557395" cy="4896544"/>
          </a:xfrm>
          <a:solidFill>
            <a:srgbClr val="0070C0"/>
          </a:solidFill>
        </p:spPr>
        <p:style>
          <a:lnRef idx="2">
            <a:schemeClr val="accent2"/>
          </a:lnRef>
          <a:fillRef idx="1">
            <a:schemeClr val="lt1"/>
          </a:fillRef>
          <a:effectRef idx="0">
            <a:schemeClr val="accent2"/>
          </a:effectRef>
          <a:fontRef idx="minor">
            <a:schemeClr val="dk1"/>
          </a:fontRef>
        </p:style>
        <p:txBody>
          <a:bodyPr>
            <a:normAutofit/>
          </a:bodyPr>
          <a:lstStyle/>
          <a:p>
            <a:pPr>
              <a:buNone/>
            </a:pPr>
            <a:r>
              <a:rPr lang="en-US" sz="2400" b="1" dirty="0" smtClean="0">
                <a:solidFill>
                  <a:schemeClr val="bg1"/>
                </a:solidFill>
                <a:latin typeface="Arial" pitchFamily="34" charset="0"/>
                <a:cs typeface="Arial" pitchFamily="34" charset="0"/>
              </a:rPr>
              <a:t>What’s being expressed here?</a:t>
            </a:r>
          </a:p>
          <a:p>
            <a:pPr algn="just">
              <a:buNone/>
            </a:pPr>
            <a:r>
              <a:rPr lang="en-US" sz="2400" dirty="0" smtClean="0">
                <a:solidFill>
                  <a:schemeClr val="bg1"/>
                </a:solidFill>
                <a:latin typeface="Arial" pitchFamily="34" charset="0"/>
                <a:cs typeface="Arial" pitchFamily="34" charset="0"/>
              </a:rPr>
              <a:t>Habitual behavior, annoying behavior, willingness, refusal or</a:t>
            </a:r>
          </a:p>
          <a:p>
            <a:pPr algn="just">
              <a:buNone/>
            </a:pPr>
            <a:r>
              <a:rPr lang="en-US" sz="2400" dirty="0" smtClean="0">
                <a:solidFill>
                  <a:schemeClr val="bg1"/>
                </a:solidFill>
                <a:latin typeface="Arial" pitchFamily="34" charset="0"/>
                <a:cs typeface="Arial" pitchFamily="34" charset="0"/>
              </a:rPr>
              <a:t>request?</a:t>
            </a:r>
          </a:p>
          <a:p>
            <a:pPr>
              <a:buNone/>
            </a:pPr>
            <a:r>
              <a:rPr lang="en-US" sz="2400" dirty="0" smtClean="0">
                <a:solidFill>
                  <a:schemeClr val="bg1"/>
                </a:solidFill>
                <a:latin typeface="Arial" pitchFamily="34" charset="0"/>
                <a:cs typeface="Arial" pitchFamily="34" charset="0"/>
              </a:rPr>
              <a:t>     I </a:t>
            </a:r>
            <a:r>
              <a:rPr lang="en-US" sz="2400" b="1" dirty="0" smtClean="0">
                <a:solidFill>
                  <a:schemeClr val="bg1"/>
                </a:solidFill>
                <a:latin typeface="Arial" pitchFamily="34" charset="0"/>
                <a:cs typeface="Arial" pitchFamily="34" charset="0"/>
              </a:rPr>
              <a:t>would</a:t>
            </a:r>
            <a:r>
              <a:rPr lang="en-US" sz="2400" dirty="0" smtClean="0">
                <a:solidFill>
                  <a:schemeClr val="bg1"/>
                </a:solidFill>
                <a:latin typeface="Arial" pitchFamily="34" charset="0"/>
                <a:cs typeface="Arial" pitchFamily="34" charset="0"/>
              </a:rPr>
              <a:t> often sit in a café adjacent to my hotel.</a:t>
            </a:r>
          </a:p>
          <a:p>
            <a:pPr>
              <a:buNone/>
            </a:pPr>
            <a:r>
              <a:rPr lang="en-US" sz="2400" dirty="0" smtClean="0">
                <a:solidFill>
                  <a:schemeClr val="bg1"/>
                </a:solidFill>
                <a:latin typeface="Arial" pitchFamily="34" charset="0"/>
                <a:cs typeface="Arial" pitchFamily="34" charset="0"/>
              </a:rPr>
              <a:t>     He </a:t>
            </a:r>
            <a:r>
              <a:rPr lang="en-US" sz="2400" b="1" dirty="0" smtClean="0">
                <a:solidFill>
                  <a:schemeClr val="bg1"/>
                </a:solidFill>
                <a:latin typeface="Arial" pitchFamily="34" charset="0"/>
                <a:cs typeface="Arial" pitchFamily="34" charset="0"/>
              </a:rPr>
              <a:t>will</a:t>
            </a:r>
            <a:r>
              <a:rPr lang="en-US" sz="2400" dirty="0" smtClean="0">
                <a:solidFill>
                  <a:schemeClr val="bg1"/>
                </a:solidFill>
                <a:latin typeface="Arial" pitchFamily="34" charset="0"/>
                <a:cs typeface="Arial" pitchFamily="34" charset="0"/>
              </a:rPr>
              <a:t> wear that ridiculous hat when we go out.</a:t>
            </a:r>
          </a:p>
          <a:p>
            <a:pPr>
              <a:buNone/>
            </a:pPr>
            <a:r>
              <a:rPr lang="en-US" sz="2400" dirty="0" smtClean="0">
                <a:solidFill>
                  <a:schemeClr val="bg1"/>
                </a:solidFill>
                <a:latin typeface="Arial" pitchFamily="34" charset="0"/>
                <a:cs typeface="Arial" pitchFamily="34" charset="0"/>
              </a:rPr>
              <a:t>     She</a:t>
            </a:r>
            <a:r>
              <a:rPr lang="en-US" sz="2400" b="1" dirty="0" smtClean="0">
                <a:solidFill>
                  <a:schemeClr val="bg1"/>
                </a:solidFill>
                <a:latin typeface="Arial" pitchFamily="34" charset="0"/>
                <a:cs typeface="Arial" pitchFamily="34" charset="0"/>
              </a:rPr>
              <a:t>’ll</a:t>
            </a:r>
            <a:r>
              <a:rPr lang="en-US" sz="2400" dirty="0" smtClean="0">
                <a:solidFill>
                  <a:schemeClr val="bg1"/>
                </a:solidFill>
                <a:latin typeface="Arial" pitchFamily="34" charset="0"/>
                <a:cs typeface="Arial" pitchFamily="34" charset="0"/>
              </a:rPr>
              <a:t> help you but I certainly </a:t>
            </a:r>
            <a:r>
              <a:rPr lang="en-US" sz="2400" b="1" dirty="0" smtClean="0">
                <a:solidFill>
                  <a:schemeClr val="bg1"/>
                </a:solidFill>
                <a:latin typeface="Arial" pitchFamily="34" charset="0"/>
                <a:cs typeface="Arial" pitchFamily="34" charset="0"/>
              </a:rPr>
              <a:t>won’t.</a:t>
            </a:r>
          </a:p>
          <a:p>
            <a:pPr>
              <a:buNone/>
            </a:pPr>
            <a:r>
              <a:rPr lang="en-US" sz="2400" b="1" dirty="0" smtClean="0">
                <a:solidFill>
                  <a:schemeClr val="bg1"/>
                </a:solidFill>
                <a:latin typeface="Arial" pitchFamily="34" charset="0"/>
                <a:cs typeface="Arial" pitchFamily="34" charset="0"/>
              </a:rPr>
              <a:t>     Would </a:t>
            </a:r>
            <a:r>
              <a:rPr lang="en-US" sz="2400" dirty="0" smtClean="0">
                <a:solidFill>
                  <a:schemeClr val="bg1"/>
                </a:solidFill>
                <a:latin typeface="Arial" pitchFamily="34" charset="0"/>
                <a:cs typeface="Arial" pitchFamily="34" charset="0"/>
              </a:rPr>
              <a:t>you turn that music down a little, please?</a:t>
            </a:r>
          </a:p>
          <a:p>
            <a:pPr>
              <a:buNone/>
            </a:pPr>
            <a:endParaRPr lang="en-US" sz="1400" dirty="0" smtClean="0">
              <a:solidFill>
                <a:schemeClr val="bg1"/>
              </a:solidFill>
              <a:latin typeface="Arial" pitchFamily="34" charset="0"/>
              <a:cs typeface="Arial" pitchFamily="34" charset="0"/>
            </a:endParaRPr>
          </a:p>
          <a:p>
            <a:pPr>
              <a:buNone/>
            </a:pPr>
            <a:endParaRPr lang="es-MX" b="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7" y="116632"/>
            <a:ext cx="8712969" cy="6741368"/>
          </a:xfrm>
          <a:solidFill>
            <a:schemeClr val="accent2"/>
          </a:solidFill>
        </p:spPr>
        <p:style>
          <a:lnRef idx="2">
            <a:schemeClr val="dk1"/>
          </a:lnRef>
          <a:fillRef idx="1">
            <a:schemeClr val="lt1"/>
          </a:fillRef>
          <a:effectRef idx="0">
            <a:schemeClr val="dk1"/>
          </a:effectRef>
          <a:fontRef idx="minor">
            <a:schemeClr val="dk1"/>
          </a:fontRef>
        </p:style>
        <p:txBody>
          <a:bodyPr>
            <a:normAutofit lnSpcReduction="10000"/>
          </a:bodyPr>
          <a:lstStyle/>
          <a:p>
            <a:pPr>
              <a:buNone/>
            </a:pPr>
            <a:r>
              <a:rPr lang="en-US" sz="2800" dirty="0">
                <a:latin typeface="Arial" pitchFamily="34" charset="0"/>
                <a:cs typeface="Arial" pitchFamily="34" charset="0"/>
              </a:rPr>
              <a:t>Use will for predictions intentions and present assumptions.</a:t>
            </a:r>
          </a:p>
          <a:p>
            <a:pPr>
              <a:buNone/>
            </a:pPr>
            <a:r>
              <a:rPr lang="en-US" sz="2800" dirty="0">
                <a:latin typeface="Arial" pitchFamily="34" charset="0"/>
                <a:cs typeface="Arial" pitchFamily="34" charset="0"/>
              </a:rPr>
              <a:t>     No pedestrian </a:t>
            </a:r>
            <a:r>
              <a:rPr lang="en-US" sz="2800" b="1" dirty="0">
                <a:latin typeface="Arial" pitchFamily="34" charset="0"/>
                <a:cs typeface="Arial" pitchFamily="34" charset="0"/>
              </a:rPr>
              <a:t>will </a:t>
            </a:r>
            <a:r>
              <a:rPr lang="en-US" sz="2800" dirty="0">
                <a:latin typeface="Arial" pitchFamily="34" charset="0"/>
                <a:cs typeface="Arial" pitchFamily="34" charset="0"/>
              </a:rPr>
              <a:t>ever meet an automobile, ever!</a:t>
            </a:r>
          </a:p>
          <a:p>
            <a:pPr>
              <a:buNone/>
            </a:pPr>
            <a:r>
              <a:rPr lang="en-US" sz="2800" dirty="0">
                <a:latin typeface="Arial" pitchFamily="34" charset="0"/>
                <a:cs typeface="Arial" pitchFamily="34" charset="0"/>
              </a:rPr>
              <a:t>     We</a:t>
            </a:r>
            <a:r>
              <a:rPr lang="en-US" sz="2800" b="1" dirty="0">
                <a:latin typeface="Arial" pitchFamily="34" charset="0"/>
                <a:cs typeface="Arial" pitchFamily="34" charset="0"/>
              </a:rPr>
              <a:t>’ll</a:t>
            </a:r>
            <a:r>
              <a:rPr lang="en-US" sz="2800" dirty="0">
                <a:latin typeface="Arial" pitchFamily="34" charset="0"/>
                <a:cs typeface="Arial" pitchFamily="34" charset="0"/>
              </a:rPr>
              <a:t> leave at about 6.00.</a:t>
            </a:r>
          </a:p>
          <a:p>
            <a:pPr>
              <a:buNone/>
            </a:pPr>
            <a:r>
              <a:rPr lang="en-US" sz="2800" dirty="0">
                <a:latin typeface="Arial" pitchFamily="34" charset="0"/>
                <a:cs typeface="Arial" pitchFamily="34" charset="0"/>
              </a:rPr>
              <a:t>     You’ve had a hard day – I imagine you</a:t>
            </a:r>
            <a:r>
              <a:rPr lang="en-US" sz="2800" b="1" dirty="0">
                <a:latin typeface="Arial" pitchFamily="34" charset="0"/>
                <a:cs typeface="Arial" pitchFamily="34" charset="0"/>
              </a:rPr>
              <a:t>’ll</a:t>
            </a:r>
            <a:r>
              <a:rPr lang="en-US" sz="2800" dirty="0">
                <a:latin typeface="Arial" pitchFamily="34" charset="0"/>
                <a:cs typeface="Arial" pitchFamily="34" charset="0"/>
              </a:rPr>
              <a:t> be tired now.</a:t>
            </a:r>
          </a:p>
          <a:p>
            <a:pPr>
              <a:buNone/>
            </a:pPr>
            <a:endParaRPr lang="en-US" sz="2800" dirty="0">
              <a:latin typeface="Arial" pitchFamily="34" charset="0"/>
              <a:cs typeface="Arial" pitchFamily="34" charset="0"/>
            </a:endParaRPr>
          </a:p>
          <a:p>
            <a:pPr>
              <a:buNone/>
            </a:pPr>
            <a:r>
              <a:rPr lang="en-US" sz="2800" dirty="0">
                <a:latin typeface="Arial" pitchFamily="34" charset="0"/>
                <a:cs typeface="Arial" pitchFamily="34" charset="0"/>
              </a:rPr>
              <a:t>Use would to express the future from a past perspective and imaginary situations.</a:t>
            </a:r>
          </a:p>
          <a:p>
            <a:pPr>
              <a:buNone/>
            </a:pPr>
            <a:r>
              <a:rPr lang="en-US" sz="2800" dirty="0">
                <a:latin typeface="Arial" pitchFamily="34" charset="0"/>
                <a:cs typeface="Arial" pitchFamily="34" charset="0"/>
              </a:rPr>
              <a:t>     People </a:t>
            </a:r>
            <a:r>
              <a:rPr lang="en-US" sz="2800" b="1" dirty="0">
                <a:latin typeface="Arial" pitchFamily="34" charset="0"/>
                <a:cs typeface="Arial" pitchFamily="34" charset="0"/>
              </a:rPr>
              <a:t>would </a:t>
            </a:r>
            <a:r>
              <a:rPr lang="en-US" sz="2800" dirty="0">
                <a:latin typeface="Arial" pitchFamily="34" charset="0"/>
                <a:cs typeface="Arial" pitchFamily="34" charset="0"/>
              </a:rPr>
              <a:t>have footpaths all to themselves.</a:t>
            </a:r>
          </a:p>
          <a:p>
            <a:pPr>
              <a:buNone/>
            </a:pPr>
            <a:r>
              <a:rPr lang="en-US" sz="2800" dirty="0">
                <a:latin typeface="Arial" pitchFamily="34" charset="0"/>
                <a:cs typeface="Arial" pitchFamily="34" charset="0"/>
              </a:rPr>
              <a:t>     I </a:t>
            </a:r>
            <a:r>
              <a:rPr lang="en-US" sz="2800" b="1" dirty="0">
                <a:latin typeface="Arial" pitchFamily="34" charset="0"/>
                <a:cs typeface="Arial" pitchFamily="34" charset="0"/>
              </a:rPr>
              <a:t>wouldn’t </a:t>
            </a:r>
            <a:r>
              <a:rPr lang="en-US" sz="2800" dirty="0">
                <a:latin typeface="Arial" pitchFamily="34" charset="0"/>
                <a:cs typeface="Arial" pitchFamily="34" charset="0"/>
              </a:rPr>
              <a:t>care if I never saw him again.</a:t>
            </a:r>
          </a:p>
          <a:p>
            <a:pPr>
              <a:buNone/>
            </a:pPr>
            <a:endParaRPr lang="en-US" sz="2800" dirty="0">
              <a:latin typeface="Arial" pitchFamily="34" charset="0"/>
              <a:cs typeface="Arial" pitchFamily="34" charset="0"/>
            </a:endParaRPr>
          </a:p>
          <a:p>
            <a:pPr>
              <a:buNone/>
            </a:pPr>
            <a:r>
              <a:rPr lang="en-US" sz="2800" dirty="0">
                <a:latin typeface="Arial" pitchFamily="34" charset="0"/>
                <a:cs typeface="Arial" pitchFamily="34" charset="0"/>
              </a:rPr>
              <a:t>Use shall for arrangements, suggestions and offers.</a:t>
            </a:r>
          </a:p>
          <a:p>
            <a:pPr>
              <a:buNone/>
            </a:pPr>
            <a:r>
              <a:rPr lang="en-US" sz="2800" dirty="0">
                <a:latin typeface="Arial" pitchFamily="34" charset="0"/>
                <a:cs typeface="Arial" pitchFamily="34" charset="0"/>
              </a:rPr>
              <a:t>Where </a:t>
            </a:r>
            <a:r>
              <a:rPr lang="en-US" sz="2800" b="1" dirty="0">
                <a:latin typeface="Arial" pitchFamily="34" charset="0"/>
                <a:cs typeface="Arial" pitchFamily="34" charset="0"/>
              </a:rPr>
              <a:t>shall</a:t>
            </a:r>
            <a:r>
              <a:rPr lang="en-US" sz="2800" dirty="0">
                <a:latin typeface="Arial" pitchFamily="34" charset="0"/>
                <a:cs typeface="Arial" pitchFamily="34" charset="0"/>
              </a:rPr>
              <a:t> we meet?     </a:t>
            </a:r>
            <a:r>
              <a:rPr lang="en-US" sz="2800" b="1" dirty="0">
                <a:latin typeface="Arial" pitchFamily="34" charset="0"/>
                <a:cs typeface="Arial" pitchFamily="34" charset="0"/>
              </a:rPr>
              <a:t>Shall</a:t>
            </a:r>
            <a:r>
              <a:rPr lang="en-US" sz="2800" dirty="0">
                <a:latin typeface="Arial" pitchFamily="34" charset="0"/>
                <a:cs typeface="Arial" pitchFamily="34" charset="0"/>
              </a:rPr>
              <a:t> we go?     </a:t>
            </a:r>
            <a:r>
              <a:rPr lang="en-US" sz="2800" b="1" dirty="0">
                <a:latin typeface="Arial" pitchFamily="34" charset="0"/>
                <a:cs typeface="Arial" pitchFamily="34" charset="0"/>
              </a:rPr>
              <a:t>Shall </a:t>
            </a:r>
            <a:r>
              <a:rPr lang="en-US" sz="2800" dirty="0">
                <a:latin typeface="Arial" pitchFamily="34" charset="0"/>
                <a:cs typeface="Arial" pitchFamily="34" charset="0"/>
              </a:rPr>
              <a:t>I help</a:t>
            </a:r>
            <a:r>
              <a:rPr lang="en-US" sz="2800" dirty="0" smtClean="0">
                <a:latin typeface="Arial" pitchFamily="34" charset="0"/>
                <a:cs typeface="Arial" pitchFamily="34" charset="0"/>
              </a:rPr>
              <a:t>?               UC III, EO</a:t>
            </a:r>
          </a:p>
          <a:p>
            <a:endParaRPr lang="en-US" dirty="0"/>
          </a:p>
        </p:txBody>
      </p:sp>
    </p:spTree>
    <p:extLst>
      <p:ext uri="{BB962C8B-B14F-4D97-AF65-F5344CB8AC3E}">
        <p14:creationId xmlns:p14="http://schemas.microsoft.com/office/powerpoint/2010/main" val="7140459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0066"/>
          </a:solidFill>
        </p:spPr>
        <p:txBody>
          <a:bodyPr/>
          <a:lstStyle/>
          <a:p>
            <a:pPr algn="ctr"/>
            <a:r>
              <a:rPr lang="es-MX" dirty="0" err="1" smtClean="0"/>
              <a:t>What</a:t>
            </a:r>
            <a:r>
              <a:rPr lang="es-MX" dirty="0" smtClean="0"/>
              <a:t> can he </a:t>
            </a:r>
            <a:r>
              <a:rPr lang="es-MX" dirty="0" err="1" smtClean="0"/>
              <a:t>say</a:t>
            </a:r>
            <a:r>
              <a:rPr lang="es-MX" dirty="0" smtClean="0"/>
              <a:t> to </a:t>
            </a:r>
            <a:r>
              <a:rPr lang="es-MX" dirty="0" err="1" smtClean="0"/>
              <a:t>the</a:t>
            </a:r>
            <a:r>
              <a:rPr lang="es-MX" dirty="0" smtClean="0"/>
              <a:t> </a:t>
            </a:r>
            <a:r>
              <a:rPr lang="es-MX" dirty="0" err="1" smtClean="0"/>
              <a:t>woman</a:t>
            </a:r>
            <a:r>
              <a:rPr lang="es-MX" dirty="0" smtClean="0"/>
              <a:t>?  UC III, EO</a:t>
            </a:r>
            <a:endParaRPr lang="es-MX" dirty="0"/>
          </a:p>
        </p:txBody>
      </p:sp>
      <p:pic>
        <p:nvPicPr>
          <p:cNvPr id="4" name="Marcador de contenido 3"/>
          <p:cNvPicPr>
            <a:picLocks noGrp="1" noChangeAspect="1"/>
          </p:cNvPicPr>
          <p:nvPr>
            <p:ph idx="1"/>
          </p:nvPr>
        </p:nvPicPr>
        <p:blipFill>
          <a:blip r:embed="rId2"/>
          <a:stretch>
            <a:fillRect/>
          </a:stretch>
        </p:blipFill>
        <p:spPr>
          <a:xfrm>
            <a:off x="3419872" y="2492896"/>
            <a:ext cx="3841204" cy="3117924"/>
          </a:xfrm>
          <a:prstGeom prst="rect">
            <a:avLst/>
          </a:prstGeom>
        </p:spPr>
      </p:pic>
      <p:sp>
        <p:nvSpPr>
          <p:cNvPr id="5" name="Llamada rectangular redondeada 4"/>
          <p:cNvSpPr/>
          <p:nvPr/>
        </p:nvSpPr>
        <p:spPr>
          <a:xfrm>
            <a:off x="628650" y="1844824"/>
            <a:ext cx="3312368" cy="1801316"/>
          </a:xfrm>
          <a:prstGeom prst="wedgeRoundRectCallout">
            <a:avLst>
              <a:gd name="adj1" fmla="val 80937"/>
              <a:gd name="adj2" fmla="val 17292"/>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4400" dirty="0" smtClean="0"/>
              <a:t>… dance?</a:t>
            </a:r>
            <a:endParaRPr lang="es-MX" sz="4400" dirty="0"/>
          </a:p>
        </p:txBody>
      </p:sp>
    </p:spTree>
    <p:extLst>
      <p:ext uri="{BB962C8B-B14F-4D97-AF65-F5344CB8AC3E}">
        <p14:creationId xmlns:p14="http://schemas.microsoft.com/office/powerpoint/2010/main" val="39651562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484784"/>
            <a:ext cx="8568952" cy="5157192"/>
          </a:xfrm>
          <a:solidFill>
            <a:srgbClr val="002060"/>
          </a:solidFill>
        </p:spPr>
        <p:style>
          <a:lnRef idx="2">
            <a:schemeClr val="accent1"/>
          </a:lnRef>
          <a:fillRef idx="1">
            <a:schemeClr val="lt1"/>
          </a:fillRef>
          <a:effectRef idx="0">
            <a:schemeClr val="accent1"/>
          </a:effectRef>
          <a:fontRef idx="minor">
            <a:schemeClr val="dk1"/>
          </a:fontRef>
        </p:style>
        <p:txBody>
          <a:bodyPr>
            <a:normAutofit/>
          </a:bodyPr>
          <a:lstStyle/>
          <a:p>
            <a:pPr>
              <a:buNone/>
            </a:pPr>
            <a:endParaRPr lang="en-US" sz="2400" dirty="0" smtClean="0">
              <a:latin typeface="Arial" pitchFamily="34" charset="0"/>
              <a:cs typeface="Arial" pitchFamily="34" charset="0"/>
            </a:endParaRPr>
          </a:p>
          <a:p>
            <a:pPr algn="ctr">
              <a:buNone/>
            </a:pPr>
            <a:r>
              <a:rPr lang="en-US" sz="2400" dirty="0" smtClean="0">
                <a:solidFill>
                  <a:schemeClr val="bg1"/>
                </a:solidFill>
                <a:latin typeface="Arial" pitchFamily="34" charset="0"/>
                <a:cs typeface="Arial" pitchFamily="34" charset="0"/>
              </a:rPr>
              <a:t>CAN YOU WORK OUT HOW INERSIONS IS USED?</a:t>
            </a:r>
          </a:p>
          <a:p>
            <a:r>
              <a:rPr lang="en-US" sz="2400" b="1" i="1" dirty="0" smtClean="0">
                <a:solidFill>
                  <a:schemeClr val="bg1"/>
                </a:solidFill>
                <a:latin typeface="Arial" pitchFamily="34" charset="0"/>
                <a:cs typeface="Arial" pitchFamily="34" charset="0"/>
              </a:rPr>
              <a:t>Never before </a:t>
            </a:r>
            <a:r>
              <a:rPr lang="en-US" sz="2400" dirty="0" smtClean="0">
                <a:solidFill>
                  <a:schemeClr val="bg1"/>
                </a:solidFill>
                <a:latin typeface="Arial" pitchFamily="34" charset="0"/>
                <a:cs typeface="Arial" pitchFamily="34" charset="0"/>
              </a:rPr>
              <a:t>had he seen anything so beautiful.</a:t>
            </a:r>
          </a:p>
          <a:p>
            <a:r>
              <a:rPr lang="en-US" sz="2400" b="1" i="1" dirty="0" smtClean="0">
                <a:solidFill>
                  <a:schemeClr val="bg1"/>
                </a:solidFill>
                <a:latin typeface="Arial" pitchFamily="34" charset="0"/>
                <a:cs typeface="Arial" pitchFamily="34" charset="0"/>
              </a:rPr>
              <a:t>Only now </a:t>
            </a:r>
            <a:r>
              <a:rPr lang="en-US" sz="2400" dirty="0" smtClean="0">
                <a:solidFill>
                  <a:schemeClr val="bg1"/>
                </a:solidFill>
                <a:latin typeface="Arial" pitchFamily="34" charset="0"/>
                <a:cs typeface="Arial" pitchFamily="34" charset="0"/>
              </a:rPr>
              <a:t>are the effects becoming apparent.</a:t>
            </a:r>
          </a:p>
          <a:p>
            <a:r>
              <a:rPr lang="en-US" sz="2400" b="1" i="1" dirty="0" smtClean="0">
                <a:solidFill>
                  <a:schemeClr val="bg1"/>
                </a:solidFill>
                <a:latin typeface="Arial" pitchFamily="34" charset="0"/>
                <a:cs typeface="Arial" pitchFamily="34" charset="0"/>
              </a:rPr>
              <a:t>On no account </a:t>
            </a:r>
            <a:r>
              <a:rPr lang="en-US" sz="2400" dirty="0" smtClean="0">
                <a:solidFill>
                  <a:schemeClr val="bg1"/>
                </a:solidFill>
                <a:latin typeface="Arial" pitchFamily="34" charset="0"/>
                <a:cs typeface="Arial" pitchFamily="34" charset="0"/>
              </a:rPr>
              <a:t>must exhibits be touched.</a:t>
            </a:r>
          </a:p>
          <a:p>
            <a:r>
              <a:rPr lang="en-US" sz="2400" b="1" i="1" dirty="0" smtClean="0">
                <a:solidFill>
                  <a:schemeClr val="bg1"/>
                </a:solidFill>
                <a:latin typeface="Arial" pitchFamily="34" charset="0"/>
                <a:cs typeface="Arial" pitchFamily="34" charset="0"/>
              </a:rPr>
              <a:t>Rarely</a:t>
            </a:r>
            <a:r>
              <a:rPr lang="en-US" sz="2400" dirty="0" smtClean="0">
                <a:solidFill>
                  <a:schemeClr val="bg1"/>
                </a:solidFill>
                <a:latin typeface="Arial" pitchFamily="34" charset="0"/>
                <a:cs typeface="Arial" pitchFamily="34" charset="0"/>
              </a:rPr>
              <a:t> </a:t>
            </a:r>
            <a:r>
              <a:rPr lang="en-US" sz="2400" b="1" dirty="0" smtClean="0">
                <a:solidFill>
                  <a:schemeClr val="bg1"/>
                </a:solidFill>
                <a:latin typeface="Arial" pitchFamily="34" charset="0"/>
                <a:cs typeface="Arial" pitchFamily="34" charset="0"/>
              </a:rPr>
              <a:t>do you find </a:t>
            </a:r>
            <a:r>
              <a:rPr lang="en-US" sz="2400" dirty="0" smtClean="0">
                <a:solidFill>
                  <a:schemeClr val="bg1"/>
                </a:solidFill>
                <a:latin typeface="Arial" pitchFamily="34" charset="0"/>
                <a:cs typeface="Arial" pitchFamily="34" charset="0"/>
              </a:rPr>
              <a:t>a coin of this age in such good condition.</a:t>
            </a:r>
          </a:p>
          <a:p>
            <a:r>
              <a:rPr lang="en-US" sz="2400" b="1" i="1" dirty="0" smtClean="0">
                <a:solidFill>
                  <a:schemeClr val="bg1"/>
                </a:solidFill>
                <a:latin typeface="Arial" pitchFamily="34" charset="0"/>
                <a:cs typeface="Arial" pitchFamily="34" charset="0"/>
              </a:rPr>
              <a:t>Not until/Only when </a:t>
            </a:r>
            <a:r>
              <a:rPr lang="en-US" sz="2400" dirty="0" smtClean="0">
                <a:solidFill>
                  <a:schemeClr val="bg1"/>
                </a:solidFill>
                <a:latin typeface="Arial" pitchFamily="34" charset="0"/>
                <a:cs typeface="Arial" pitchFamily="34" charset="0"/>
              </a:rPr>
              <a:t>she got home </a:t>
            </a:r>
            <a:r>
              <a:rPr lang="en-US" sz="2400" b="1" dirty="0" smtClean="0">
                <a:solidFill>
                  <a:schemeClr val="bg1"/>
                </a:solidFill>
                <a:latin typeface="Arial" pitchFamily="34" charset="0"/>
                <a:cs typeface="Arial" pitchFamily="34" charset="0"/>
              </a:rPr>
              <a:t>did she realize </a:t>
            </a:r>
            <a:r>
              <a:rPr lang="en-US" sz="2400" dirty="0" smtClean="0">
                <a:solidFill>
                  <a:schemeClr val="bg1"/>
                </a:solidFill>
                <a:latin typeface="Arial" pitchFamily="34" charset="0"/>
                <a:cs typeface="Arial" pitchFamily="34" charset="0"/>
              </a:rPr>
              <a:t>what had happened.</a:t>
            </a:r>
          </a:p>
          <a:p>
            <a:pPr>
              <a:buNone/>
            </a:pPr>
            <a:r>
              <a:rPr lang="en-US" sz="2400" dirty="0" smtClean="0">
                <a:solidFill>
                  <a:schemeClr val="bg1"/>
                </a:solidFill>
                <a:latin typeface="Arial" pitchFamily="34" charset="0"/>
                <a:cs typeface="Arial" pitchFamily="34" charset="0"/>
              </a:rPr>
              <a:t> </a:t>
            </a:r>
          </a:p>
          <a:p>
            <a:pPr>
              <a:buNone/>
            </a:pPr>
            <a:endParaRPr lang="es-MX" dirty="0"/>
          </a:p>
        </p:txBody>
      </p:sp>
      <p:sp>
        <p:nvSpPr>
          <p:cNvPr id="2" name="CuadroTexto 1"/>
          <p:cNvSpPr txBox="1"/>
          <p:nvPr/>
        </p:nvSpPr>
        <p:spPr>
          <a:xfrm>
            <a:off x="395536" y="692696"/>
            <a:ext cx="8280920" cy="707886"/>
          </a:xfrm>
          <a:prstGeom prst="rect">
            <a:avLst/>
          </a:prstGeom>
          <a:solidFill>
            <a:schemeClr val="bg2">
              <a:lumMod val="90000"/>
            </a:schemeClr>
          </a:solidFill>
        </p:spPr>
        <p:txBody>
          <a:bodyPr wrap="square" rtlCol="0">
            <a:spAutoFit/>
          </a:bodyPr>
          <a:lstStyle/>
          <a:p>
            <a:pPr algn="ctr"/>
            <a:r>
              <a:rPr lang="en-US" sz="2400" dirty="0" smtClean="0"/>
              <a:t> </a:t>
            </a:r>
            <a:r>
              <a:rPr lang="en-US" sz="4000" dirty="0" smtClean="0"/>
              <a:t>INVERSION UC IV, EO, EE, UE</a:t>
            </a:r>
            <a:endParaRPr lang="en-US" sz="4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2060848"/>
            <a:ext cx="8602108" cy="3875928"/>
          </a:xfrm>
          <a:solidFill>
            <a:schemeClr val="accent2">
              <a:lumMod val="60000"/>
              <a:lumOff val="40000"/>
            </a:schemeClr>
          </a:solidFill>
        </p:spPr>
        <p:style>
          <a:lnRef idx="2">
            <a:schemeClr val="accent1"/>
          </a:lnRef>
          <a:fillRef idx="1">
            <a:schemeClr val="lt1"/>
          </a:fillRef>
          <a:effectRef idx="0">
            <a:schemeClr val="accent1"/>
          </a:effectRef>
          <a:fontRef idx="minor">
            <a:schemeClr val="dk1"/>
          </a:fontRef>
        </p:style>
        <p:txBody>
          <a:bodyPr>
            <a:noAutofit/>
          </a:bodyPr>
          <a:lstStyle/>
          <a:p>
            <a:pPr>
              <a:buNone/>
            </a:pPr>
            <a:r>
              <a:rPr lang="en-US" sz="2400" dirty="0" smtClean="0">
                <a:latin typeface="Arial" pitchFamily="34" charset="0"/>
                <a:cs typeface="Arial" pitchFamily="34" charset="0"/>
              </a:rPr>
              <a:t>A number of expressions are used in conversation to show vagueness or a lack of precision.</a:t>
            </a:r>
          </a:p>
          <a:p>
            <a:pPr>
              <a:buNone/>
            </a:pPr>
            <a:r>
              <a:rPr lang="en-US" sz="2400" dirty="0" smtClean="0">
                <a:latin typeface="Arial" pitchFamily="34" charset="0"/>
                <a:cs typeface="Arial" pitchFamily="34" charset="0"/>
              </a:rPr>
              <a:t>Here are some examples from the listening.</a:t>
            </a:r>
          </a:p>
          <a:p>
            <a:pPr>
              <a:buNone/>
            </a:pPr>
            <a:endParaRPr lang="en-U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I </a:t>
            </a:r>
            <a:r>
              <a:rPr lang="en-US" sz="2400" b="1" dirty="0" smtClean="0">
                <a:latin typeface="Arial" pitchFamily="34" charset="0"/>
                <a:cs typeface="Arial" pitchFamily="34" charset="0"/>
              </a:rPr>
              <a:t>sort of </a:t>
            </a:r>
            <a:r>
              <a:rPr lang="en-US" sz="2400" dirty="0" smtClean="0">
                <a:latin typeface="Arial" pitchFamily="34" charset="0"/>
                <a:cs typeface="Arial" pitchFamily="34" charset="0"/>
              </a:rPr>
              <a:t>became aware of every sound.</a:t>
            </a:r>
          </a:p>
          <a:p>
            <a:pPr>
              <a:buNone/>
            </a:pPr>
            <a:r>
              <a:rPr lang="en-US" sz="2400" dirty="0" smtClean="0">
                <a:latin typeface="Arial" pitchFamily="34" charset="0"/>
                <a:cs typeface="Arial" pitchFamily="34" charset="0"/>
              </a:rPr>
              <a:t>I could smell every coffee or sandwich </a:t>
            </a:r>
            <a:r>
              <a:rPr lang="en-US" sz="2400" b="1" dirty="0" smtClean="0">
                <a:latin typeface="Arial" pitchFamily="34" charset="0"/>
                <a:cs typeface="Arial" pitchFamily="34" charset="0"/>
              </a:rPr>
              <a:t>or whatever.</a:t>
            </a:r>
          </a:p>
          <a:p>
            <a:pPr>
              <a:buNone/>
            </a:pPr>
            <a:r>
              <a:rPr lang="en-US" sz="2400" dirty="0" smtClean="0">
                <a:latin typeface="Arial" pitchFamily="34" charset="0"/>
                <a:cs typeface="Arial" pitchFamily="34" charset="0"/>
              </a:rPr>
              <a:t>There was loads of greenery, you know, trees and grass </a:t>
            </a:r>
            <a:r>
              <a:rPr lang="en-US" sz="2400" b="1" dirty="0" smtClean="0">
                <a:latin typeface="Arial" pitchFamily="34" charset="0"/>
                <a:cs typeface="Arial" pitchFamily="34" charset="0"/>
              </a:rPr>
              <a:t>and stuff like that.</a:t>
            </a:r>
            <a:endParaRPr lang="en-US" sz="2400" dirty="0">
              <a:latin typeface="Arial" pitchFamily="34" charset="0"/>
              <a:cs typeface="Arial" pitchFamily="34" charset="0"/>
            </a:endParaRPr>
          </a:p>
        </p:txBody>
      </p:sp>
      <p:sp>
        <p:nvSpPr>
          <p:cNvPr id="2" name="CuadroTexto 1"/>
          <p:cNvSpPr txBox="1"/>
          <p:nvPr/>
        </p:nvSpPr>
        <p:spPr>
          <a:xfrm>
            <a:off x="1547664" y="548680"/>
            <a:ext cx="6696744" cy="861774"/>
          </a:xfrm>
          <a:prstGeom prst="rect">
            <a:avLst/>
          </a:prstGeom>
          <a:solidFill>
            <a:schemeClr val="accent4">
              <a:lumMod val="60000"/>
              <a:lumOff val="40000"/>
            </a:schemeClr>
          </a:solidFill>
        </p:spPr>
        <p:txBody>
          <a:bodyPr wrap="square" rtlCol="0">
            <a:spAutoFit/>
          </a:bodyPr>
          <a:lstStyle/>
          <a:p>
            <a:r>
              <a:rPr lang="en-US" sz="3200" dirty="0" smtClean="0">
                <a:latin typeface="Arial" pitchFamily="34" charset="0"/>
                <a:cs typeface="Arial" pitchFamily="34" charset="0"/>
              </a:rPr>
              <a:t>Vague language. UC IV, EO</a:t>
            </a:r>
            <a:endParaRPr lang="en-US" sz="3200" dirty="0">
              <a:latin typeface="Arial" pitchFamily="34" charset="0"/>
              <a:cs typeface="Arial" pitchFamily="34" charset="0"/>
            </a:endParaRPr>
          </a:p>
          <a:p>
            <a:r>
              <a:rPr lang="en-US" dirty="0" smtClean="0"/>
              <a:t> </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365126"/>
            <a:ext cx="8784976" cy="1325563"/>
          </a:xfrm>
          <a:solidFill>
            <a:schemeClr val="accent1">
              <a:lumMod val="60000"/>
              <a:lumOff val="40000"/>
            </a:schemeClr>
          </a:solidFill>
        </p:spPr>
        <p:txBody>
          <a:bodyPr/>
          <a:lstStyle/>
          <a:p>
            <a:pPr algn="ctr"/>
            <a:r>
              <a:rPr lang="es-MX" dirty="0" err="1" smtClean="0"/>
              <a:t>What</a:t>
            </a:r>
            <a:r>
              <a:rPr lang="es-MX" dirty="0" smtClean="0"/>
              <a:t> can </a:t>
            </a:r>
            <a:r>
              <a:rPr lang="es-MX" dirty="0" err="1" smtClean="0"/>
              <a:t>she</a:t>
            </a:r>
            <a:r>
              <a:rPr lang="es-MX" dirty="0" smtClean="0"/>
              <a:t> </a:t>
            </a:r>
            <a:r>
              <a:rPr lang="es-MX" dirty="0" err="1" smtClean="0"/>
              <a:t>say</a:t>
            </a:r>
            <a:r>
              <a:rPr lang="es-MX" dirty="0" smtClean="0"/>
              <a:t>? UC IV, EO</a:t>
            </a:r>
            <a:endParaRPr lang="es-MX" dirty="0"/>
          </a:p>
        </p:txBody>
      </p:sp>
      <p:pic>
        <p:nvPicPr>
          <p:cNvPr id="4" name="Marcador de contenido 3"/>
          <p:cNvPicPr>
            <a:picLocks noGrp="1" noChangeAspect="1"/>
          </p:cNvPicPr>
          <p:nvPr>
            <p:ph idx="1"/>
          </p:nvPr>
        </p:nvPicPr>
        <p:blipFill>
          <a:blip r:embed="rId2"/>
          <a:stretch>
            <a:fillRect/>
          </a:stretch>
        </p:blipFill>
        <p:spPr>
          <a:xfrm>
            <a:off x="1360276" y="2996951"/>
            <a:ext cx="4588760" cy="3180011"/>
          </a:xfrm>
          <a:prstGeom prst="rect">
            <a:avLst/>
          </a:prstGeom>
        </p:spPr>
      </p:pic>
      <p:sp>
        <p:nvSpPr>
          <p:cNvPr id="5" name="Llamada rectangular redondeada 4"/>
          <p:cNvSpPr/>
          <p:nvPr/>
        </p:nvSpPr>
        <p:spPr>
          <a:xfrm>
            <a:off x="5580112" y="1844824"/>
            <a:ext cx="3096344" cy="1728192"/>
          </a:xfrm>
          <a:prstGeom prst="wedgeRoundRectCallout">
            <a:avLst>
              <a:gd name="adj1" fmla="val -97954"/>
              <a:gd name="adj2" fmla="val 85402"/>
              <a:gd name="adj3" fmla="val 16667"/>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dirty="0" smtClean="0"/>
              <a:t>…</a:t>
            </a:r>
            <a:r>
              <a:rPr lang="es-MX" dirty="0" err="1" smtClean="0"/>
              <a:t>write</a:t>
            </a:r>
            <a:r>
              <a:rPr lang="es-MX" dirty="0" smtClean="0"/>
              <a:t> </a:t>
            </a:r>
            <a:r>
              <a:rPr lang="es-MX" dirty="0" err="1" smtClean="0"/>
              <a:t>your</a:t>
            </a:r>
            <a:r>
              <a:rPr lang="es-MX" dirty="0" smtClean="0"/>
              <a:t> </a:t>
            </a:r>
            <a:r>
              <a:rPr lang="es-MX" dirty="0" err="1" smtClean="0"/>
              <a:t>homework</a:t>
            </a:r>
            <a:r>
              <a:rPr lang="es-MX" dirty="0" smtClean="0"/>
              <a:t> in </a:t>
            </a:r>
            <a:r>
              <a:rPr lang="es-MX" dirty="0" err="1" smtClean="0"/>
              <a:t>pencil</a:t>
            </a:r>
            <a:r>
              <a:rPr lang="es-MX" dirty="0" smtClean="0"/>
              <a:t>, Sara.</a:t>
            </a:r>
            <a:endParaRPr lang="es-MX" dirty="0"/>
          </a:p>
        </p:txBody>
      </p:sp>
    </p:spTree>
    <p:extLst>
      <p:ext uri="{BB962C8B-B14F-4D97-AF65-F5344CB8AC3E}">
        <p14:creationId xmlns:p14="http://schemas.microsoft.com/office/powerpoint/2010/main" val="27789737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3182" y="332656"/>
            <a:ext cx="8555281" cy="1558123"/>
          </a:xfrm>
          <a:solidFill>
            <a:srgbClr val="0070C0"/>
          </a:solidFill>
        </p:spPr>
        <p:txBody>
          <a:bodyPr/>
          <a:lstStyle/>
          <a:p>
            <a:pPr algn="ctr"/>
            <a:r>
              <a:rPr lang="es-MX" dirty="0" smtClean="0">
                <a:solidFill>
                  <a:schemeClr val="bg1"/>
                </a:solidFill>
              </a:rPr>
              <a:t>Modal </a:t>
            </a:r>
            <a:r>
              <a:rPr lang="es-MX" dirty="0" err="1" smtClean="0">
                <a:solidFill>
                  <a:schemeClr val="bg1"/>
                </a:solidFill>
              </a:rPr>
              <a:t>Verbs</a:t>
            </a:r>
            <a:r>
              <a:rPr lang="es-MX" dirty="0" smtClean="0">
                <a:solidFill>
                  <a:schemeClr val="bg1"/>
                </a:solidFill>
              </a:rPr>
              <a:t>, </a:t>
            </a:r>
            <a:r>
              <a:rPr lang="es-MX" dirty="0" err="1" smtClean="0">
                <a:solidFill>
                  <a:schemeClr val="bg1"/>
                </a:solidFill>
              </a:rPr>
              <a:t>Deduction</a:t>
            </a:r>
            <a:r>
              <a:rPr lang="es-MX" dirty="0" smtClean="0">
                <a:solidFill>
                  <a:schemeClr val="bg1"/>
                </a:solidFill>
              </a:rPr>
              <a:t>. UC IV, EO, UE</a:t>
            </a:r>
            <a:endParaRPr lang="es-MX" dirty="0">
              <a:solidFill>
                <a:schemeClr val="bg1"/>
              </a:solidFill>
            </a:endParaRPr>
          </a:p>
        </p:txBody>
      </p:sp>
      <p:sp>
        <p:nvSpPr>
          <p:cNvPr id="3" name="Marcador de contenido 2"/>
          <p:cNvSpPr>
            <a:spLocks noGrp="1"/>
          </p:cNvSpPr>
          <p:nvPr>
            <p:ph idx="1"/>
          </p:nvPr>
        </p:nvSpPr>
        <p:spPr>
          <a:xfrm>
            <a:off x="193183" y="1890778"/>
            <a:ext cx="8702899" cy="4778581"/>
          </a:xfrm>
          <a:solidFill>
            <a:srgbClr val="FF0066"/>
          </a:solidFill>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en-US" dirty="0" smtClean="0">
                <a:solidFill>
                  <a:schemeClr val="bg1"/>
                </a:solidFill>
              </a:rPr>
              <a:t>His watch </a:t>
            </a:r>
            <a:r>
              <a:rPr lang="en-US" i="1" dirty="0" smtClean="0">
                <a:solidFill>
                  <a:schemeClr val="bg1"/>
                </a:solidFill>
              </a:rPr>
              <a:t>must have cost </a:t>
            </a:r>
            <a:r>
              <a:rPr lang="en-US" dirty="0" smtClean="0">
                <a:solidFill>
                  <a:schemeClr val="bg1"/>
                </a:solidFill>
              </a:rPr>
              <a:t>a fortune.</a:t>
            </a:r>
            <a:endParaRPr lang="en-US" dirty="0">
              <a:solidFill>
                <a:schemeClr val="bg1"/>
              </a:solidFill>
            </a:endParaRPr>
          </a:p>
        </p:txBody>
      </p:sp>
      <p:pic>
        <p:nvPicPr>
          <p:cNvPr id="4" name="Imagen 3"/>
          <p:cNvPicPr>
            <a:picLocks noChangeAspect="1"/>
          </p:cNvPicPr>
          <p:nvPr/>
        </p:nvPicPr>
        <p:blipFill>
          <a:blip r:embed="rId2"/>
          <a:stretch>
            <a:fillRect/>
          </a:stretch>
        </p:blipFill>
        <p:spPr>
          <a:xfrm>
            <a:off x="3262312" y="2557462"/>
            <a:ext cx="4190008" cy="3103786"/>
          </a:xfrm>
          <a:prstGeom prst="rect">
            <a:avLst/>
          </a:prstGeom>
        </p:spPr>
      </p:pic>
    </p:spTree>
    <p:extLst>
      <p:ext uri="{BB962C8B-B14F-4D97-AF65-F5344CB8AC3E}">
        <p14:creationId xmlns:p14="http://schemas.microsoft.com/office/powerpoint/2010/main" val="19195170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365126"/>
            <a:ext cx="8774524" cy="1325563"/>
          </a:xfrm>
          <a:solidFill>
            <a:srgbClr val="FFC000"/>
          </a:solidFill>
        </p:spPr>
        <p:txBody>
          <a:bodyPr/>
          <a:lstStyle/>
          <a:p>
            <a:r>
              <a:rPr lang="es-MX" b="1" dirty="0" err="1" smtClean="0"/>
              <a:t>Didn’t</a:t>
            </a:r>
            <a:r>
              <a:rPr lang="es-MX" b="1" dirty="0" smtClean="0"/>
              <a:t> </a:t>
            </a:r>
            <a:r>
              <a:rPr lang="es-MX" b="1" dirty="0" err="1" smtClean="0"/>
              <a:t>need</a:t>
            </a:r>
            <a:r>
              <a:rPr lang="es-MX" b="1" dirty="0" smtClean="0"/>
              <a:t> to </a:t>
            </a:r>
            <a:r>
              <a:rPr lang="es-MX" b="1" dirty="0" err="1" smtClean="0"/>
              <a:t>or</a:t>
            </a:r>
            <a:r>
              <a:rPr lang="es-MX" b="1" dirty="0" smtClean="0"/>
              <a:t> </a:t>
            </a:r>
            <a:r>
              <a:rPr lang="es-MX" b="1" dirty="0" err="1" smtClean="0"/>
              <a:t>Needn’t</a:t>
            </a:r>
            <a:r>
              <a:rPr lang="es-MX" b="1" dirty="0" smtClean="0"/>
              <a:t> </a:t>
            </a:r>
            <a:r>
              <a:rPr lang="es-MX" b="1" dirty="0" err="1" smtClean="0"/>
              <a:t>have</a:t>
            </a:r>
            <a:r>
              <a:rPr lang="es-MX" b="1" dirty="0" smtClean="0"/>
              <a:t>?</a:t>
            </a:r>
            <a:endParaRPr lang="es-MX" b="1" dirty="0"/>
          </a:p>
        </p:txBody>
      </p:sp>
      <p:sp>
        <p:nvSpPr>
          <p:cNvPr id="3" name="Marcador de contenido 2"/>
          <p:cNvSpPr>
            <a:spLocks noGrp="1"/>
          </p:cNvSpPr>
          <p:nvPr>
            <p:ph idx="1"/>
          </p:nvPr>
        </p:nvSpPr>
        <p:spPr>
          <a:xfrm>
            <a:off x="179512" y="1965672"/>
            <a:ext cx="8774525" cy="4703688"/>
          </a:xfrm>
          <a:solidFill>
            <a:schemeClr val="accent3">
              <a:lumMod val="75000"/>
            </a:schemeClr>
          </a:solidFill>
        </p:spPr>
        <p:style>
          <a:lnRef idx="2">
            <a:schemeClr val="accent2"/>
          </a:lnRef>
          <a:fillRef idx="1">
            <a:schemeClr val="lt1"/>
          </a:fillRef>
          <a:effectRef idx="0">
            <a:schemeClr val="accent2"/>
          </a:effectRef>
          <a:fontRef idx="minor">
            <a:schemeClr val="dk1"/>
          </a:fontRef>
        </p:style>
        <p:txBody>
          <a:bodyPr>
            <a:normAutofit/>
          </a:bodyPr>
          <a:lstStyle/>
          <a:p>
            <a:pPr algn="ctr"/>
            <a:r>
              <a:rPr lang="en-US" dirty="0" smtClean="0">
                <a:solidFill>
                  <a:schemeClr val="bg1"/>
                </a:solidFill>
              </a:rPr>
              <a:t>WHAT’S THE DIFFERENCE?</a:t>
            </a:r>
          </a:p>
          <a:p>
            <a:pPr marL="0" indent="0" algn="ctr">
              <a:buNone/>
            </a:pPr>
            <a:r>
              <a:rPr lang="en-US" dirty="0" smtClean="0">
                <a:solidFill>
                  <a:schemeClr val="bg1"/>
                </a:solidFill>
              </a:rPr>
              <a:t>I needn’t have studied so hard</a:t>
            </a:r>
          </a:p>
          <a:p>
            <a:pPr marL="0" indent="0" algn="ctr">
              <a:buNone/>
            </a:pPr>
            <a:r>
              <a:rPr lang="en-US" dirty="0" smtClean="0">
                <a:solidFill>
                  <a:schemeClr val="bg1"/>
                </a:solidFill>
              </a:rPr>
              <a:t>I didn’t to study so hard?</a:t>
            </a:r>
          </a:p>
          <a:p>
            <a:pPr marL="0" indent="0" algn="ctr">
              <a:buNone/>
            </a:pPr>
            <a:r>
              <a:rPr lang="en-US" dirty="0" smtClean="0">
                <a:solidFill>
                  <a:schemeClr val="bg1"/>
                </a:solidFill>
              </a:rPr>
              <a:t>UC IV, EO, UE</a:t>
            </a:r>
            <a:endParaRPr lang="en-US" dirty="0">
              <a:solidFill>
                <a:schemeClr val="bg1"/>
              </a:solidFill>
            </a:endParaRPr>
          </a:p>
        </p:txBody>
      </p:sp>
      <p:pic>
        <p:nvPicPr>
          <p:cNvPr id="4" name="Imagen 3"/>
          <p:cNvPicPr>
            <a:picLocks noChangeAspect="1"/>
          </p:cNvPicPr>
          <p:nvPr/>
        </p:nvPicPr>
        <p:blipFill>
          <a:blip r:embed="rId2"/>
          <a:stretch>
            <a:fillRect/>
          </a:stretch>
        </p:blipFill>
        <p:spPr>
          <a:xfrm>
            <a:off x="3419872" y="4005064"/>
            <a:ext cx="2448272" cy="2266930"/>
          </a:xfrm>
          <a:prstGeom prst="rect">
            <a:avLst/>
          </a:prstGeom>
          <a:ln w="76200">
            <a:solidFill>
              <a:schemeClr val="tx1"/>
            </a:solidFill>
          </a:ln>
        </p:spPr>
      </p:pic>
    </p:spTree>
    <p:extLst>
      <p:ext uri="{BB962C8B-B14F-4D97-AF65-F5344CB8AC3E}">
        <p14:creationId xmlns:p14="http://schemas.microsoft.com/office/powerpoint/2010/main" val="40876458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16632"/>
            <a:ext cx="7886700" cy="1944216"/>
          </a:xfrm>
          <a:solidFill>
            <a:schemeClr val="accent2">
              <a:lumMod val="60000"/>
              <a:lumOff val="40000"/>
            </a:schemeClr>
          </a:solidFill>
        </p:spPr>
        <p:txBody>
          <a:bodyPr>
            <a:normAutofit fontScale="90000"/>
          </a:bodyPr>
          <a:lstStyle/>
          <a:p>
            <a:pPr algn="ctr"/>
            <a:r>
              <a:rPr lang="es-MX" b="1" dirty="0" smtClean="0"/>
              <a:t/>
            </a:r>
            <a:br>
              <a:rPr lang="es-MX" b="1" dirty="0" smtClean="0"/>
            </a:br>
            <a:r>
              <a:rPr lang="es-MX" b="1" dirty="0" err="1" smtClean="0"/>
              <a:t>Should</a:t>
            </a:r>
            <a:r>
              <a:rPr lang="es-MX" b="1" dirty="0" smtClean="0"/>
              <a:t/>
            </a:r>
            <a:br>
              <a:rPr lang="es-MX" b="1" dirty="0" smtClean="0"/>
            </a:br>
            <a:r>
              <a:rPr lang="es-MX" b="1" dirty="0" err="1" smtClean="0"/>
              <a:t>What</a:t>
            </a:r>
            <a:r>
              <a:rPr lang="es-MX" b="1" dirty="0" smtClean="0"/>
              <a:t> can </a:t>
            </a:r>
            <a:r>
              <a:rPr lang="es-MX" b="1" dirty="0" err="1" smtClean="0"/>
              <a:t>you</a:t>
            </a:r>
            <a:r>
              <a:rPr lang="es-MX" b="1" dirty="0" smtClean="0"/>
              <a:t> </a:t>
            </a:r>
            <a:r>
              <a:rPr lang="es-MX" b="1" dirty="0" err="1" smtClean="0"/>
              <a:t>say</a:t>
            </a:r>
            <a:r>
              <a:rPr lang="es-MX" b="1" dirty="0" smtClean="0"/>
              <a:t> to </a:t>
            </a:r>
            <a:r>
              <a:rPr lang="es-MX" b="1" dirty="0" err="1" smtClean="0"/>
              <a:t>him</a:t>
            </a:r>
            <a:r>
              <a:rPr lang="es-MX" b="1" dirty="0" smtClean="0"/>
              <a:t>?</a:t>
            </a:r>
            <a:br>
              <a:rPr lang="es-MX" b="1" dirty="0" smtClean="0"/>
            </a:br>
            <a:r>
              <a:rPr lang="es-MX" b="1" dirty="0" smtClean="0"/>
              <a:t>UC IV, EO</a:t>
            </a:r>
            <a:br>
              <a:rPr lang="es-MX" b="1" dirty="0" smtClean="0"/>
            </a:br>
            <a:endParaRPr lang="es-MX" b="1" dirty="0"/>
          </a:p>
        </p:txBody>
      </p:sp>
      <p:pic>
        <p:nvPicPr>
          <p:cNvPr id="4" name="Marcador de contenido 3"/>
          <p:cNvPicPr>
            <a:picLocks noGrp="1" noChangeAspect="1"/>
          </p:cNvPicPr>
          <p:nvPr>
            <p:ph idx="1"/>
          </p:nvPr>
        </p:nvPicPr>
        <p:blipFill>
          <a:blip r:embed="rId2"/>
          <a:stretch>
            <a:fillRect/>
          </a:stretch>
        </p:blipFill>
        <p:spPr>
          <a:xfrm>
            <a:off x="2123728" y="2420888"/>
            <a:ext cx="4680520" cy="3744415"/>
          </a:xfrm>
          <a:prstGeom prst="rect">
            <a:avLst/>
          </a:prstGeom>
          <a:ln w="57150">
            <a:solidFill>
              <a:schemeClr val="tx1"/>
            </a:solidFill>
          </a:ln>
        </p:spPr>
      </p:pic>
    </p:spTree>
    <p:extLst>
      <p:ext uri="{BB962C8B-B14F-4D97-AF65-F5344CB8AC3E}">
        <p14:creationId xmlns:p14="http://schemas.microsoft.com/office/powerpoint/2010/main" val="34292408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002060"/>
          </a:solidFill>
        </p:spPr>
        <p:txBody>
          <a:bodyPr/>
          <a:lstStyle/>
          <a:p>
            <a:pPr algn="ctr"/>
            <a:r>
              <a:rPr lang="es-MX" dirty="0" smtClean="0">
                <a:solidFill>
                  <a:schemeClr val="bg1"/>
                </a:solidFill>
              </a:rPr>
              <a:t>DETERMINERS. UC IV, EO</a:t>
            </a:r>
            <a:r>
              <a:rPr lang="es-MX" dirty="0" smtClean="0"/>
              <a:t> </a:t>
            </a:r>
            <a:endParaRPr lang="es-MX" dirty="0"/>
          </a:p>
        </p:txBody>
      </p:sp>
      <p:sp>
        <p:nvSpPr>
          <p:cNvPr id="3" name="Marcador de contenido 2"/>
          <p:cNvSpPr>
            <a:spLocks noGrp="1"/>
          </p:cNvSpPr>
          <p:nvPr>
            <p:ph idx="1"/>
          </p:nvPr>
        </p:nvSpPr>
        <p:spPr>
          <a:solidFill>
            <a:schemeClr val="bg1">
              <a:lumMod val="65000"/>
            </a:schemeClr>
          </a:solidFill>
        </p:spPr>
        <p:style>
          <a:lnRef idx="2">
            <a:schemeClr val="accent1"/>
          </a:lnRef>
          <a:fillRef idx="1">
            <a:schemeClr val="lt1"/>
          </a:fillRef>
          <a:effectRef idx="0">
            <a:schemeClr val="accent1"/>
          </a:effectRef>
          <a:fontRef idx="minor">
            <a:schemeClr val="dk1"/>
          </a:fontRef>
        </p:style>
        <p:txBody>
          <a:bodyPr>
            <a:normAutofit/>
          </a:bodyPr>
          <a:lstStyle/>
          <a:p>
            <a:r>
              <a:rPr lang="en-US" b="1" dirty="0" smtClean="0"/>
              <a:t>I need </a:t>
            </a:r>
            <a:r>
              <a:rPr lang="en-US" b="1" i="1" dirty="0" smtClean="0"/>
              <a:t>some </a:t>
            </a:r>
            <a:r>
              <a:rPr lang="en-US" b="1" dirty="0" smtClean="0"/>
              <a:t>sugar.</a:t>
            </a:r>
          </a:p>
          <a:p>
            <a:r>
              <a:rPr lang="en-US" b="1" dirty="0" smtClean="0"/>
              <a:t>The stamps cost 3 dollars </a:t>
            </a:r>
            <a:r>
              <a:rPr lang="en-US" b="1" i="1" dirty="0" smtClean="0"/>
              <a:t>each</a:t>
            </a:r>
          </a:p>
          <a:p>
            <a:r>
              <a:rPr lang="en-US" b="1" dirty="0" smtClean="0"/>
              <a:t>They </a:t>
            </a:r>
            <a:r>
              <a:rPr lang="en-US" b="1" i="1" dirty="0" smtClean="0"/>
              <a:t>all</a:t>
            </a:r>
            <a:r>
              <a:rPr lang="en-US" b="1" dirty="0" smtClean="0"/>
              <a:t> went to the party.</a:t>
            </a:r>
          </a:p>
          <a:p>
            <a:r>
              <a:rPr lang="en-US" b="1" dirty="0" smtClean="0"/>
              <a:t>I need </a:t>
            </a:r>
            <a:r>
              <a:rPr lang="en-US" b="1" i="1" dirty="0" smtClean="0"/>
              <a:t>a</a:t>
            </a:r>
            <a:r>
              <a:rPr lang="en-US" b="1" dirty="0" smtClean="0"/>
              <a:t> new sofa</a:t>
            </a:r>
          </a:p>
          <a:p>
            <a:r>
              <a:rPr lang="en-US" b="1" dirty="0" smtClean="0"/>
              <a:t>Get </a:t>
            </a:r>
            <a:r>
              <a:rPr lang="en-US" b="1" i="1" dirty="0" smtClean="0"/>
              <a:t>some</a:t>
            </a:r>
            <a:r>
              <a:rPr lang="en-US" b="1" dirty="0" smtClean="0"/>
              <a:t> furniture for the hall.</a:t>
            </a:r>
          </a:p>
          <a:p>
            <a:r>
              <a:rPr lang="en-US" b="1" dirty="0" smtClean="0"/>
              <a:t>I heard </a:t>
            </a:r>
            <a:r>
              <a:rPr lang="en-US" b="1" i="1" dirty="0" smtClean="0"/>
              <a:t>no</a:t>
            </a:r>
            <a:r>
              <a:rPr lang="en-US" b="1" dirty="0" smtClean="0"/>
              <a:t> news</a:t>
            </a:r>
          </a:p>
          <a:p>
            <a:pPr marL="0" indent="0">
              <a:buNone/>
            </a:pPr>
            <a:endParaRPr lang="en-US" b="1" dirty="0"/>
          </a:p>
        </p:txBody>
      </p:sp>
    </p:spTree>
    <p:extLst>
      <p:ext uri="{BB962C8B-B14F-4D97-AF65-F5344CB8AC3E}">
        <p14:creationId xmlns:p14="http://schemas.microsoft.com/office/powerpoint/2010/main" val="509739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1</a:t>
            </a:r>
            <a:endParaRPr lang="es-MX" dirty="0"/>
          </a:p>
        </p:txBody>
      </p:sp>
      <p:sp>
        <p:nvSpPr>
          <p:cNvPr id="3" name="Marcador de contenido 2"/>
          <p:cNvSpPr>
            <a:spLocks noGrp="1"/>
          </p:cNvSpPr>
          <p:nvPr>
            <p:ph idx="1"/>
          </p:nvPr>
        </p:nvSpPr>
        <p:spPr>
          <a:solidFill>
            <a:schemeClr val="bg2"/>
          </a:solidFill>
        </p:spPr>
        <p:txBody>
          <a:bodyPr>
            <a:normAutofit/>
          </a:bodyPr>
          <a:lstStyle/>
          <a:p>
            <a:pPr algn="just">
              <a:lnSpc>
                <a:spcPct val="150000"/>
              </a:lnSpc>
            </a:pPr>
            <a:r>
              <a:rPr lang="es-MX" dirty="0"/>
              <a:t>Como parte de la formación de traductores o docentes de lengua inglesa, la UA lengua inglesa </a:t>
            </a:r>
            <a:r>
              <a:rPr lang="es-MX" dirty="0" smtClean="0"/>
              <a:t>VIII ocupa un lugar fundamental</a:t>
            </a:r>
            <a:r>
              <a:rPr lang="es-MX" dirty="0"/>
              <a:t>. Lengua inglesa </a:t>
            </a:r>
            <a:r>
              <a:rPr lang="es-MX" dirty="0" smtClean="0"/>
              <a:t>VIII </a:t>
            </a:r>
            <a:r>
              <a:rPr lang="es-MX" dirty="0"/>
              <a:t>se ubica aproximadamente en los niveles B2/C1 del Marco común de referencia. </a:t>
            </a:r>
            <a:r>
              <a:rPr lang="es-MX" dirty="0" smtClean="0"/>
              <a:t>Lo anterior implica </a:t>
            </a:r>
            <a:r>
              <a:rPr lang="es-MX" dirty="0"/>
              <a:t>que el estudiante ha adquirido un grado intermedio superior o avanzado del idioma </a:t>
            </a:r>
            <a:r>
              <a:rPr lang="es-MX" dirty="0" smtClean="0"/>
              <a:t>inglés. Esto le </a:t>
            </a:r>
            <a:r>
              <a:rPr lang="es-MX" dirty="0"/>
              <a:t>permite leer textos con un alto grado de dificultad, escribir con propiedad artículos, ensayos, reseñas, etcétera. </a:t>
            </a:r>
          </a:p>
        </p:txBody>
      </p:sp>
    </p:spTree>
    <p:extLst>
      <p:ext uri="{BB962C8B-B14F-4D97-AF65-F5344CB8AC3E}">
        <p14:creationId xmlns:p14="http://schemas.microsoft.com/office/powerpoint/2010/main" val="6978755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0066"/>
          </a:solidFill>
        </p:spPr>
        <p:txBody>
          <a:bodyPr/>
          <a:lstStyle/>
          <a:p>
            <a:pPr algn="ctr"/>
            <a:r>
              <a:rPr lang="es-MX" dirty="0" err="1" smtClean="0"/>
              <a:t>What</a:t>
            </a:r>
            <a:r>
              <a:rPr lang="es-MX" dirty="0" smtClean="0"/>
              <a:t> can </a:t>
            </a:r>
            <a:r>
              <a:rPr lang="es-MX" dirty="0" err="1" smtClean="0"/>
              <a:t>you</a:t>
            </a:r>
            <a:r>
              <a:rPr lang="es-MX" dirty="0" smtClean="0"/>
              <a:t> </a:t>
            </a:r>
            <a:r>
              <a:rPr lang="es-MX" dirty="0" err="1" smtClean="0"/>
              <a:t>see</a:t>
            </a:r>
            <a:r>
              <a:rPr lang="es-MX" dirty="0" smtClean="0"/>
              <a:t> </a:t>
            </a:r>
            <a:r>
              <a:rPr lang="es-MX" dirty="0" err="1" smtClean="0"/>
              <a:t>here</a:t>
            </a:r>
            <a:r>
              <a:rPr lang="es-MX" dirty="0" smtClean="0"/>
              <a:t>? </a:t>
            </a:r>
            <a:br>
              <a:rPr lang="es-MX" dirty="0" smtClean="0"/>
            </a:br>
            <a:r>
              <a:rPr lang="es-MX" dirty="0" smtClean="0"/>
              <a:t>UC IV, EO</a:t>
            </a:r>
            <a:endParaRPr lang="es-MX" dirty="0"/>
          </a:p>
        </p:txBody>
      </p:sp>
      <p:pic>
        <p:nvPicPr>
          <p:cNvPr id="4" name="Marcador de contenido 3"/>
          <p:cNvPicPr>
            <a:picLocks noGrp="1" noChangeAspect="1"/>
          </p:cNvPicPr>
          <p:nvPr>
            <p:ph idx="1"/>
          </p:nvPr>
        </p:nvPicPr>
        <p:blipFill>
          <a:blip r:embed="rId2"/>
          <a:stretch>
            <a:fillRect/>
          </a:stretch>
        </p:blipFill>
        <p:spPr>
          <a:xfrm>
            <a:off x="1259632" y="2096851"/>
            <a:ext cx="2808312" cy="1762125"/>
          </a:xfrm>
          <a:prstGeom prst="rect">
            <a:avLst/>
          </a:prstGeom>
          <a:ln w="38100">
            <a:solidFill>
              <a:schemeClr val="tx1"/>
            </a:solidFill>
          </a:ln>
        </p:spPr>
      </p:pic>
      <p:pic>
        <p:nvPicPr>
          <p:cNvPr id="5" name="Imagen 4"/>
          <p:cNvPicPr>
            <a:picLocks noChangeAspect="1"/>
          </p:cNvPicPr>
          <p:nvPr/>
        </p:nvPicPr>
        <p:blipFill>
          <a:blip r:embed="rId3"/>
          <a:stretch>
            <a:fillRect/>
          </a:stretch>
        </p:blipFill>
        <p:spPr>
          <a:xfrm>
            <a:off x="4860032" y="2293838"/>
            <a:ext cx="2808312" cy="1368152"/>
          </a:xfrm>
          <a:prstGeom prst="rect">
            <a:avLst/>
          </a:prstGeom>
          <a:ln w="19050">
            <a:solidFill>
              <a:schemeClr val="tx1"/>
            </a:solidFill>
          </a:ln>
        </p:spPr>
      </p:pic>
      <p:pic>
        <p:nvPicPr>
          <p:cNvPr id="6" name="Imagen 5"/>
          <p:cNvPicPr>
            <a:picLocks noChangeAspect="1"/>
          </p:cNvPicPr>
          <p:nvPr/>
        </p:nvPicPr>
        <p:blipFill>
          <a:blip r:embed="rId4"/>
          <a:stretch>
            <a:fillRect/>
          </a:stretch>
        </p:blipFill>
        <p:spPr>
          <a:xfrm>
            <a:off x="4940213" y="4005064"/>
            <a:ext cx="2647950" cy="1724025"/>
          </a:xfrm>
          <a:prstGeom prst="rect">
            <a:avLst/>
          </a:prstGeom>
          <a:ln w="57150">
            <a:solidFill>
              <a:schemeClr val="tx1"/>
            </a:solidFill>
          </a:ln>
        </p:spPr>
      </p:pic>
      <p:pic>
        <p:nvPicPr>
          <p:cNvPr id="7" name="Imagen 6"/>
          <p:cNvPicPr>
            <a:picLocks noChangeAspect="1"/>
          </p:cNvPicPr>
          <p:nvPr/>
        </p:nvPicPr>
        <p:blipFill>
          <a:blip r:embed="rId5"/>
          <a:stretch>
            <a:fillRect/>
          </a:stretch>
        </p:blipFill>
        <p:spPr>
          <a:xfrm>
            <a:off x="1403648" y="4109839"/>
            <a:ext cx="2828925" cy="1619250"/>
          </a:xfrm>
          <a:prstGeom prst="rect">
            <a:avLst/>
          </a:prstGeom>
          <a:ln w="38100">
            <a:solidFill>
              <a:schemeClr val="tx1"/>
            </a:solidFill>
          </a:ln>
        </p:spPr>
      </p:pic>
    </p:spTree>
    <p:extLst>
      <p:ext uri="{BB962C8B-B14F-4D97-AF65-F5344CB8AC3E}">
        <p14:creationId xmlns:p14="http://schemas.microsoft.com/office/powerpoint/2010/main" val="4117450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solidFill>
        </p:spPr>
        <p:txBody>
          <a:bodyPr>
            <a:normAutofit/>
          </a:bodyPr>
          <a:lstStyle/>
          <a:p>
            <a:pPr algn="ctr"/>
            <a:r>
              <a:rPr lang="en-US" dirty="0" smtClean="0">
                <a:solidFill>
                  <a:schemeClr val="bg1"/>
                </a:solidFill>
              </a:rPr>
              <a:t>Hypothetical present &amp; future situations. UC </a:t>
            </a:r>
            <a:r>
              <a:rPr lang="en-US" dirty="0" smtClean="0">
                <a:solidFill>
                  <a:schemeClr val="bg1"/>
                </a:solidFill>
              </a:rPr>
              <a:t>VI, </a:t>
            </a:r>
            <a:r>
              <a:rPr lang="en-US" dirty="0" smtClean="0">
                <a:solidFill>
                  <a:schemeClr val="bg1"/>
                </a:solidFill>
              </a:rPr>
              <a:t>EO, UE, EE</a:t>
            </a:r>
            <a:endParaRPr lang="en-US" dirty="0">
              <a:solidFill>
                <a:schemeClr val="bg1"/>
              </a:solidFill>
            </a:endParaRPr>
          </a:p>
        </p:txBody>
      </p:sp>
      <p:sp>
        <p:nvSpPr>
          <p:cNvPr id="3" name="Marcador de contenido 2"/>
          <p:cNvSpPr>
            <a:spLocks noGrp="1"/>
          </p:cNvSpPr>
          <p:nvPr>
            <p:ph idx="1"/>
          </p:nvPr>
        </p:nvSpPr>
        <p:spPr>
          <a:xfrm>
            <a:off x="323528" y="2226468"/>
            <a:ext cx="8485621" cy="4226868"/>
          </a:xfr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a:normAutofit/>
          </a:bodyPr>
          <a:lstStyle/>
          <a:p>
            <a:pPr algn="just"/>
            <a:r>
              <a:rPr lang="en-US" b="1" dirty="0" smtClean="0"/>
              <a:t>Suppose we went </a:t>
            </a:r>
            <a:r>
              <a:rPr lang="en-US" dirty="0" smtClean="0"/>
              <a:t>next door and said something. Do you think they </a:t>
            </a:r>
            <a:r>
              <a:rPr lang="en-US" b="1" dirty="0" smtClean="0"/>
              <a:t>would</a:t>
            </a:r>
            <a:r>
              <a:rPr lang="en-US" dirty="0" smtClean="0"/>
              <a:t> do anything?</a:t>
            </a:r>
          </a:p>
          <a:p>
            <a:pPr algn="just"/>
            <a:r>
              <a:rPr lang="en-US" b="1" dirty="0" smtClean="0"/>
              <a:t>Imagine there were </a:t>
            </a:r>
            <a:r>
              <a:rPr lang="en-US" dirty="0" smtClean="0"/>
              <a:t>no music at all being played. It´</a:t>
            </a:r>
            <a:r>
              <a:rPr lang="en-US" b="1" dirty="0" smtClean="0"/>
              <a:t>d</a:t>
            </a:r>
            <a:r>
              <a:rPr lang="en-US" dirty="0" smtClean="0"/>
              <a:t>  be a bit odd, </a:t>
            </a:r>
            <a:r>
              <a:rPr lang="en-US" b="1" dirty="0" smtClean="0"/>
              <a:t>wouldn´t</a:t>
            </a:r>
            <a:r>
              <a:rPr lang="en-US" dirty="0" smtClean="0"/>
              <a:t> it?</a:t>
            </a:r>
          </a:p>
          <a:p>
            <a:pPr algn="just"/>
            <a:r>
              <a:rPr lang="en-US" b="1" dirty="0" smtClean="0"/>
              <a:t>If I were to do </a:t>
            </a:r>
            <a:r>
              <a:rPr lang="en-US" dirty="0" smtClean="0"/>
              <a:t>a survey, </a:t>
            </a:r>
            <a:r>
              <a:rPr lang="en-US" b="1" dirty="0" smtClean="0"/>
              <a:t>would</a:t>
            </a:r>
            <a:r>
              <a:rPr lang="en-US" dirty="0" smtClean="0"/>
              <a:t> everyone say, ‘I just love the music’?</a:t>
            </a:r>
            <a:endParaRPr lang="en-US" b="1" dirty="0"/>
          </a:p>
        </p:txBody>
      </p:sp>
    </p:spTree>
    <p:extLst>
      <p:ext uri="{BB962C8B-B14F-4D97-AF65-F5344CB8AC3E}">
        <p14:creationId xmlns:p14="http://schemas.microsoft.com/office/powerpoint/2010/main" val="24175933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251568"/>
            <a:ext cx="7886700" cy="1574057"/>
          </a:xfrm>
          <a:solidFill>
            <a:schemeClr val="accent4">
              <a:lumMod val="60000"/>
              <a:lumOff val="40000"/>
            </a:schemeClr>
          </a:solidFill>
        </p:spPr>
        <p:txBody>
          <a:bodyPr/>
          <a:lstStyle/>
          <a:p>
            <a:pPr algn="ctr"/>
            <a:r>
              <a:rPr lang="es-MX" dirty="0" err="1" smtClean="0"/>
              <a:t>What</a:t>
            </a:r>
            <a:r>
              <a:rPr lang="es-MX" dirty="0" smtClean="0"/>
              <a:t> </a:t>
            </a:r>
            <a:r>
              <a:rPr lang="es-MX" dirty="0" err="1" smtClean="0"/>
              <a:t>does</a:t>
            </a:r>
            <a:r>
              <a:rPr lang="es-MX" dirty="0" smtClean="0"/>
              <a:t> he imagine? UC </a:t>
            </a:r>
            <a:r>
              <a:rPr lang="es-MX" dirty="0" smtClean="0"/>
              <a:t>VI, </a:t>
            </a:r>
            <a:r>
              <a:rPr lang="es-MX" dirty="0" smtClean="0"/>
              <a:t>UE, EO</a:t>
            </a:r>
            <a:endParaRPr lang="es-MX" dirty="0"/>
          </a:p>
        </p:txBody>
      </p:sp>
      <p:pic>
        <p:nvPicPr>
          <p:cNvPr id="4" name="Marcador de contenido 3"/>
          <p:cNvPicPr>
            <a:picLocks noGrp="1" noChangeAspect="1"/>
          </p:cNvPicPr>
          <p:nvPr>
            <p:ph idx="1"/>
          </p:nvPr>
        </p:nvPicPr>
        <p:blipFill>
          <a:blip r:embed="rId2"/>
          <a:stretch>
            <a:fillRect/>
          </a:stretch>
        </p:blipFill>
        <p:spPr>
          <a:xfrm>
            <a:off x="2195736" y="2492896"/>
            <a:ext cx="4752528" cy="3672408"/>
          </a:xfrm>
          <a:prstGeom prst="rect">
            <a:avLst/>
          </a:prstGeom>
          <a:ln w="28575">
            <a:solidFill>
              <a:schemeClr val="tx1"/>
            </a:solidFill>
          </a:ln>
        </p:spPr>
      </p:pic>
    </p:spTree>
    <p:extLst>
      <p:ext uri="{BB962C8B-B14F-4D97-AF65-F5344CB8AC3E}">
        <p14:creationId xmlns:p14="http://schemas.microsoft.com/office/powerpoint/2010/main" val="4848392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5">
              <a:lumMod val="60000"/>
              <a:lumOff val="40000"/>
            </a:schemeClr>
          </a:solidFill>
        </p:spPr>
        <p:txBody>
          <a:bodyPr>
            <a:normAutofit fontScale="90000"/>
          </a:bodyPr>
          <a:lstStyle/>
          <a:p>
            <a:pPr algn="ctr"/>
            <a:r>
              <a:rPr lang="es-MX" dirty="0" smtClean="0"/>
              <a:t>Imagine </a:t>
            </a:r>
            <a:r>
              <a:rPr lang="es-MX" dirty="0" err="1" smtClean="0"/>
              <a:t>what</a:t>
            </a:r>
            <a:r>
              <a:rPr lang="es-MX" dirty="0" smtClean="0"/>
              <a:t> </a:t>
            </a:r>
            <a:r>
              <a:rPr lang="es-MX" dirty="0" err="1" smtClean="0"/>
              <a:t>they</a:t>
            </a:r>
            <a:r>
              <a:rPr lang="es-MX" dirty="0" smtClean="0"/>
              <a:t> </a:t>
            </a:r>
            <a:r>
              <a:rPr lang="es-MX" dirty="0" err="1" smtClean="0"/>
              <a:t>say</a:t>
            </a:r>
            <a:r>
              <a:rPr lang="es-MX" dirty="0" smtClean="0"/>
              <a:t>. UC </a:t>
            </a:r>
            <a:r>
              <a:rPr lang="es-MX" dirty="0" smtClean="0"/>
              <a:t>VI, </a:t>
            </a:r>
            <a:r>
              <a:rPr lang="es-MX" dirty="0" smtClean="0"/>
              <a:t>EO</a:t>
            </a:r>
            <a:br>
              <a:rPr lang="es-MX" dirty="0" smtClean="0"/>
            </a:br>
            <a:endParaRPr lang="es-MX" dirty="0"/>
          </a:p>
        </p:txBody>
      </p:sp>
      <p:pic>
        <p:nvPicPr>
          <p:cNvPr id="4" name="Marcador de contenido 3"/>
          <p:cNvPicPr>
            <a:picLocks noGrp="1" noChangeAspect="1"/>
          </p:cNvPicPr>
          <p:nvPr>
            <p:ph idx="1"/>
          </p:nvPr>
        </p:nvPicPr>
        <p:blipFill>
          <a:blip r:embed="rId2"/>
          <a:stretch>
            <a:fillRect/>
          </a:stretch>
        </p:blipFill>
        <p:spPr>
          <a:xfrm>
            <a:off x="323528" y="1988840"/>
            <a:ext cx="3439294" cy="2669387"/>
          </a:xfrm>
          <a:prstGeom prst="rect">
            <a:avLst/>
          </a:prstGeom>
          <a:ln w="28575">
            <a:solidFill>
              <a:schemeClr val="tx1"/>
            </a:solidFill>
          </a:ln>
        </p:spPr>
      </p:pic>
      <p:pic>
        <p:nvPicPr>
          <p:cNvPr id="5" name="Imagen 4"/>
          <p:cNvPicPr>
            <a:picLocks noChangeAspect="1"/>
          </p:cNvPicPr>
          <p:nvPr/>
        </p:nvPicPr>
        <p:blipFill>
          <a:blip r:embed="rId3"/>
          <a:stretch>
            <a:fillRect/>
          </a:stretch>
        </p:blipFill>
        <p:spPr>
          <a:xfrm>
            <a:off x="4716016" y="2029327"/>
            <a:ext cx="1743075" cy="2628900"/>
          </a:xfrm>
          <a:prstGeom prst="rect">
            <a:avLst/>
          </a:prstGeom>
          <a:ln w="28575">
            <a:solidFill>
              <a:schemeClr val="tx1"/>
            </a:solidFill>
          </a:ln>
        </p:spPr>
      </p:pic>
      <p:pic>
        <p:nvPicPr>
          <p:cNvPr id="6" name="Imagen 5"/>
          <p:cNvPicPr>
            <a:picLocks noChangeAspect="1"/>
          </p:cNvPicPr>
          <p:nvPr/>
        </p:nvPicPr>
        <p:blipFill>
          <a:blip r:embed="rId4"/>
          <a:stretch>
            <a:fillRect/>
          </a:stretch>
        </p:blipFill>
        <p:spPr>
          <a:xfrm>
            <a:off x="1475656" y="4930279"/>
            <a:ext cx="2705100" cy="1695450"/>
          </a:xfrm>
          <a:prstGeom prst="rect">
            <a:avLst/>
          </a:prstGeom>
          <a:ln w="38100">
            <a:solidFill>
              <a:schemeClr val="tx1"/>
            </a:solidFill>
          </a:ln>
        </p:spPr>
      </p:pic>
      <p:pic>
        <p:nvPicPr>
          <p:cNvPr id="7" name="Imagen 6"/>
          <p:cNvPicPr>
            <a:picLocks noChangeAspect="1"/>
          </p:cNvPicPr>
          <p:nvPr/>
        </p:nvPicPr>
        <p:blipFill>
          <a:blip r:embed="rId5"/>
          <a:stretch>
            <a:fillRect/>
          </a:stretch>
        </p:blipFill>
        <p:spPr>
          <a:xfrm>
            <a:off x="6782267" y="2172358"/>
            <a:ext cx="2133600" cy="2143125"/>
          </a:xfrm>
          <a:prstGeom prst="rect">
            <a:avLst/>
          </a:prstGeom>
          <a:ln w="19050">
            <a:solidFill>
              <a:schemeClr val="tx1"/>
            </a:solidFill>
          </a:ln>
        </p:spPr>
      </p:pic>
      <p:pic>
        <p:nvPicPr>
          <p:cNvPr id="8" name="Imagen 7"/>
          <p:cNvPicPr>
            <a:picLocks noChangeAspect="1"/>
          </p:cNvPicPr>
          <p:nvPr/>
        </p:nvPicPr>
        <p:blipFill>
          <a:blip r:embed="rId6"/>
          <a:stretch>
            <a:fillRect/>
          </a:stretch>
        </p:blipFill>
        <p:spPr>
          <a:xfrm>
            <a:off x="5224929" y="4996865"/>
            <a:ext cx="3114675" cy="1466850"/>
          </a:xfrm>
          <a:prstGeom prst="rect">
            <a:avLst/>
          </a:prstGeom>
          <a:ln w="38100">
            <a:solidFill>
              <a:schemeClr val="tx1"/>
            </a:solidFill>
          </a:ln>
        </p:spPr>
      </p:pic>
    </p:spTree>
    <p:extLst>
      <p:ext uri="{BB962C8B-B14F-4D97-AF65-F5344CB8AC3E}">
        <p14:creationId xmlns:p14="http://schemas.microsoft.com/office/powerpoint/2010/main" val="37784193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93876"/>
            <a:ext cx="7886700" cy="1325563"/>
          </a:xfrm>
          <a:solidFill>
            <a:srgbClr val="002060"/>
          </a:solidFill>
        </p:spPr>
        <p:style>
          <a:lnRef idx="2">
            <a:schemeClr val="accent2"/>
          </a:lnRef>
          <a:fillRef idx="1">
            <a:schemeClr val="lt1"/>
          </a:fillRef>
          <a:effectRef idx="0">
            <a:schemeClr val="accent2"/>
          </a:effectRef>
          <a:fontRef idx="minor">
            <a:schemeClr val="dk1"/>
          </a:fontRef>
        </p:style>
        <p:txBody>
          <a:bodyPr/>
          <a:lstStyle/>
          <a:p>
            <a:pPr algn="ctr"/>
            <a:r>
              <a:rPr lang="es-MX" dirty="0" err="1" smtClean="0">
                <a:solidFill>
                  <a:schemeClr val="bg1"/>
                </a:solidFill>
              </a:rPr>
              <a:t>Dislocation</a:t>
            </a:r>
            <a:r>
              <a:rPr lang="es-MX" dirty="0" smtClean="0">
                <a:solidFill>
                  <a:schemeClr val="bg1"/>
                </a:solidFill>
              </a:rPr>
              <a:t>. UC VI, EO, CA</a:t>
            </a:r>
            <a:endParaRPr lang="es-MX" dirty="0">
              <a:solidFill>
                <a:schemeClr val="bg1"/>
              </a:solidFill>
            </a:endParaRPr>
          </a:p>
        </p:txBody>
      </p:sp>
      <p:sp>
        <p:nvSpPr>
          <p:cNvPr id="3" name="Marcador de contenido 2"/>
          <p:cNvSpPr>
            <a:spLocks noGrp="1"/>
          </p:cNvSpPr>
          <p:nvPr>
            <p:ph idx="1"/>
          </p:nvPr>
        </p:nvSpPr>
        <p:spPr>
          <a:xfrm>
            <a:off x="457200" y="1600200"/>
            <a:ext cx="7969052" cy="4565104"/>
          </a:xfrm>
          <a:solidFill>
            <a:srgbClr val="FF0000"/>
          </a:solidFill>
        </p:spPr>
        <p:style>
          <a:lnRef idx="2">
            <a:schemeClr val="accent1"/>
          </a:lnRef>
          <a:fillRef idx="1">
            <a:schemeClr val="lt1"/>
          </a:fillRef>
          <a:effectRef idx="0">
            <a:schemeClr val="accent1"/>
          </a:effectRef>
          <a:fontRef idx="minor">
            <a:schemeClr val="dk1"/>
          </a:fontRef>
        </p:style>
        <p:txBody>
          <a:bodyPr>
            <a:normAutofit/>
          </a:bodyPr>
          <a:lstStyle/>
          <a:p>
            <a:r>
              <a:rPr lang="en-US" b="1" i="1" dirty="0" smtClean="0">
                <a:solidFill>
                  <a:schemeClr val="bg1"/>
                </a:solidFill>
              </a:rPr>
              <a:t>All that music they have on at the Haywood Centre</a:t>
            </a:r>
            <a:r>
              <a:rPr lang="en-US" i="1" dirty="0" smtClean="0">
                <a:solidFill>
                  <a:schemeClr val="bg1"/>
                </a:solidFill>
              </a:rPr>
              <a:t>, so you think people really like </a:t>
            </a:r>
            <a:r>
              <a:rPr lang="en-US" b="1" i="1" dirty="0" smtClean="0">
                <a:solidFill>
                  <a:schemeClr val="bg1"/>
                </a:solidFill>
              </a:rPr>
              <a:t>it</a:t>
            </a:r>
            <a:r>
              <a:rPr lang="en-US" i="1" dirty="0" smtClean="0">
                <a:solidFill>
                  <a:schemeClr val="bg1"/>
                </a:solidFill>
              </a:rPr>
              <a:t>?</a:t>
            </a:r>
          </a:p>
          <a:p>
            <a:pPr marL="0" indent="0">
              <a:buNone/>
            </a:pPr>
            <a:endParaRPr lang="en-US" i="1" dirty="0" smtClean="0">
              <a:solidFill>
                <a:schemeClr val="bg1"/>
              </a:solidFill>
            </a:endParaRPr>
          </a:p>
          <a:p>
            <a:pPr marL="0" indent="0">
              <a:buNone/>
            </a:pPr>
            <a:r>
              <a:rPr lang="en-US" dirty="0" smtClean="0">
                <a:solidFill>
                  <a:schemeClr val="bg1"/>
                </a:solidFill>
              </a:rPr>
              <a:t>This prefaces enable the speaker to check that the listener has recognized the topic before moving on.</a:t>
            </a:r>
          </a:p>
        </p:txBody>
      </p:sp>
      <p:sp>
        <p:nvSpPr>
          <p:cNvPr id="4" name="Flecha derecha 3"/>
          <p:cNvSpPr/>
          <p:nvPr/>
        </p:nvSpPr>
        <p:spPr>
          <a:xfrm>
            <a:off x="5940152" y="6381328"/>
            <a:ext cx="1656184" cy="36004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78606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1767730"/>
          </a:xfrm>
          <a:solidFill>
            <a:schemeClr val="accent2">
              <a:lumMod val="60000"/>
              <a:lumOff val="40000"/>
            </a:schemeClr>
          </a:solidFill>
        </p:spPr>
        <p:txBody>
          <a:bodyPr>
            <a:normAutofit fontScale="90000"/>
          </a:bodyPr>
          <a:lstStyle/>
          <a:p>
            <a:pPr algn="ctr"/>
            <a:r>
              <a:rPr lang="es-MX" dirty="0" smtClean="0"/>
              <a:t>Can </a:t>
            </a:r>
            <a:r>
              <a:rPr lang="es-MX" dirty="0" err="1" smtClean="0"/>
              <a:t>you</a:t>
            </a:r>
            <a:r>
              <a:rPr lang="es-MX" dirty="0" smtClean="0"/>
              <a:t> produce more </a:t>
            </a:r>
            <a:r>
              <a:rPr lang="es-MX" dirty="0" err="1" smtClean="0"/>
              <a:t>sentences</a:t>
            </a:r>
            <a:r>
              <a:rPr lang="es-MX" dirty="0" smtClean="0"/>
              <a:t> </a:t>
            </a:r>
            <a:r>
              <a:rPr lang="es-MX" dirty="0" err="1" smtClean="0"/>
              <a:t>like</a:t>
            </a:r>
            <a:r>
              <a:rPr lang="es-MX" dirty="0" smtClean="0"/>
              <a:t> </a:t>
            </a:r>
            <a:r>
              <a:rPr lang="es-MX" dirty="0" err="1" smtClean="0"/>
              <a:t>the</a:t>
            </a:r>
            <a:r>
              <a:rPr lang="es-MX" dirty="0" smtClean="0"/>
              <a:t> </a:t>
            </a:r>
            <a:r>
              <a:rPr lang="es-MX" dirty="0" err="1" smtClean="0"/>
              <a:t>one</a:t>
            </a:r>
            <a:r>
              <a:rPr lang="es-MX" dirty="0" smtClean="0"/>
              <a:t> </a:t>
            </a:r>
            <a:r>
              <a:rPr lang="es-MX" dirty="0" err="1" smtClean="0"/>
              <a:t>below</a:t>
            </a:r>
            <a:r>
              <a:rPr lang="es-MX" dirty="0" smtClean="0"/>
              <a:t>?</a:t>
            </a:r>
            <a:br>
              <a:rPr lang="es-MX" dirty="0" smtClean="0"/>
            </a:br>
            <a:r>
              <a:rPr lang="es-MX" dirty="0" smtClean="0"/>
              <a:t>UC </a:t>
            </a:r>
            <a:r>
              <a:rPr lang="es-MX" dirty="0" smtClean="0"/>
              <a:t>VI, </a:t>
            </a:r>
            <a:r>
              <a:rPr lang="es-MX" dirty="0" smtClean="0"/>
              <a:t>EO</a:t>
            </a:r>
            <a:endParaRPr lang="es-MX" dirty="0"/>
          </a:p>
        </p:txBody>
      </p:sp>
      <p:pic>
        <p:nvPicPr>
          <p:cNvPr id="4" name="Marcador de contenido 3"/>
          <p:cNvPicPr>
            <a:picLocks noGrp="1" noChangeAspect="1"/>
          </p:cNvPicPr>
          <p:nvPr>
            <p:ph idx="1"/>
          </p:nvPr>
        </p:nvPicPr>
        <p:blipFill>
          <a:blip r:embed="rId2"/>
          <a:stretch>
            <a:fillRect/>
          </a:stretch>
        </p:blipFill>
        <p:spPr>
          <a:xfrm>
            <a:off x="2267744" y="2132856"/>
            <a:ext cx="3973983" cy="4248472"/>
          </a:xfrm>
          <a:prstGeom prst="rect">
            <a:avLst/>
          </a:prstGeom>
        </p:spPr>
      </p:pic>
      <p:sp>
        <p:nvSpPr>
          <p:cNvPr id="5" name="Llamada ovalada 4"/>
          <p:cNvSpPr/>
          <p:nvPr/>
        </p:nvSpPr>
        <p:spPr>
          <a:xfrm>
            <a:off x="5652120" y="1916832"/>
            <a:ext cx="3168352" cy="2016224"/>
          </a:xfrm>
          <a:prstGeom prst="wedgeEllipseCallout">
            <a:avLst>
              <a:gd name="adj1" fmla="val -92338"/>
              <a:gd name="adj2" fmla="val 79422"/>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2800" dirty="0" err="1" smtClean="0"/>
              <a:t>My</a:t>
            </a:r>
            <a:r>
              <a:rPr lang="es-MX" sz="2800" dirty="0" smtClean="0"/>
              <a:t> </a:t>
            </a:r>
            <a:r>
              <a:rPr lang="es-MX" sz="2800" dirty="0" err="1" smtClean="0"/>
              <a:t>beard</a:t>
            </a:r>
            <a:r>
              <a:rPr lang="es-MX" sz="2800" dirty="0" smtClean="0"/>
              <a:t>, do </a:t>
            </a:r>
            <a:r>
              <a:rPr lang="es-MX" sz="2800" dirty="0" err="1" smtClean="0"/>
              <a:t>you</a:t>
            </a:r>
            <a:r>
              <a:rPr lang="es-MX" sz="2800" dirty="0" smtClean="0"/>
              <a:t> </a:t>
            </a:r>
            <a:r>
              <a:rPr lang="es-MX" sz="2800" dirty="0" err="1" smtClean="0"/>
              <a:t>think</a:t>
            </a:r>
            <a:r>
              <a:rPr lang="es-MX" sz="2800" dirty="0" smtClean="0"/>
              <a:t> </a:t>
            </a:r>
            <a:r>
              <a:rPr lang="es-MX" sz="2800" dirty="0" err="1" smtClean="0"/>
              <a:t>she’ll</a:t>
            </a:r>
            <a:r>
              <a:rPr lang="es-MX" sz="2800" dirty="0" smtClean="0"/>
              <a:t> </a:t>
            </a:r>
            <a:r>
              <a:rPr lang="es-MX" sz="2800" dirty="0" err="1" smtClean="0"/>
              <a:t>like</a:t>
            </a:r>
            <a:r>
              <a:rPr lang="es-MX" sz="2800" dirty="0" smtClean="0"/>
              <a:t> </a:t>
            </a:r>
            <a:r>
              <a:rPr lang="es-MX" sz="2800" dirty="0" err="1" smtClean="0"/>
              <a:t>it</a:t>
            </a:r>
            <a:r>
              <a:rPr lang="es-MX" sz="2800" dirty="0" smtClean="0"/>
              <a:t>?</a:t>
            </a:r>
            <a:endParaRPr lang="es-MX" sz="2800" dirty="0"/>
          </a:p>
        </p:txBody>
      </p:sp>
    </p:spTree>
    <p:extLst>
      <p:ext uri="{BB962C8B-B14F-4D97-AF65-F5344CB8AC3E}">
        <p14:creationId xmlns:p14="http://schemas.microsoft.com/office/powerpoint/2010/main" val="8923823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6492874"/>
          </a:xfrm>
        </p:spPr>
        <p:txBody>
          <a:bodyPr/>
          <a:lstStyle/>
          <a:p>
            <a:pPr algn="ctr"/>
            <a:r>
              <a:rPr lang="es-MX" dirty="0" smtClean="0"/>
              <a:t>PLURALS, UC </a:t>
            </a:r>
            <a:r>
              <a:rPr lang="es-MX" dirty="0" smtClean="0"/>
              <a:t>VI, </a:t>
            </a:r>
            <a:r>
              <a:rPr lang="es-MX" dirty="0" smtClean="0"/>
              <a:t>EO</a:t>
            </a:r>
            <a:br>
              <a:rPr lang="es-MX" dirty="0" smtClean="0"/>
            </a:br>
            <a:r>
              <a:rPr lang="es-MX" dirty="0" err="1" smtClean="0"/>
              <a:t>What</a:t>
            </a:r>
            <a:r>
              <a:rPr lang="es-MX" dirty="0" smtClean="0"/>
              <a:t> can </a:t>
            </a:r>
            <a:r>
              <a:rPr lang="es-MX" dirty="0" err="1" smtClean="0"/>
              <a:t>you</a:t>
            </a:r>
            <a:r>
              <a:rPr lang="es-MX" dirty="0" smtClean="0"/>
              <a:t> </a:t>
            </a:r>
            <a:r>
              <a:rPr lang="es-MX" dirty="0" err="1" smtClean="0"/>
              <a:t>see</a:t>
            </a:r>
            <a:r>
              <a:rPr lang="es-MX" dirty="0" smtClean="0"/>
              <a:t>?</a:t>
            </a:r>
            <a:endParaRPr lang="es-MX" dirty="0"/>
          </a:p>
        </p:txBody>
      </p:sp>
      <p:pic>
        <p:nvPicPr>
          <p:cNvPr id="3" name="Imagen 2"/>
          <p:cNvPicPr>
            <a:picLocks noChangeAspect="1"/>
          </p:cNvPicPr>
          <p:nvPr/>
        </p:nvPicPr>
        <p:blipFill>
          <a:blip r:embed="rId3"/>
          <a:stretch>
            <a:fillRect/>
          </a:stretch>
        </p:blipFill>
        <p:spPr>
          <a:xfrm>
            <a:off x="323528" y="4797152"/>
            <a:ext cx="2705100" cy="1685925"/>
          </a:xfrm>
          <a:prstGeom prst="rect">
            <a:avLst/>
          </a:prstGeom>
        </p:spPr>
      </p:pic>
      <p:pic>
        <p:nvPicPr>
          <p:cNvPr id="4" name="Imagen 3"/>
          <p:cNvPicPr>
            <a:picLocks noChangeAspect="1"/>
          </p:cNvPicPr>
          <p:nvPr/>
        </p:nvPicPr>
        <p:blipFill>
          <a:blip r:embed="rId4"/>
          <a:stretch>
            <a:fillRect/>
          </a:stretch>
        </p:blipFill>
        <p:spPr>
          <a:xfrm>
            <a:off x="4712559" y="602982"/>
            <a:ext cx="3028950" cy="1514475"/>
          </a:xfrm>
          <a:prstGeom prst="rect">
            <a:avLst/>
          </a:prstGeom>
        </p:spPr>
      </p:pic>
      <p:pic>
        <p:nvPicPr>
          <p:cNvPr id="6" name="Imagen 5"/>
          <p:cNvPicPr>
            <a:picLocks noChangeAspect="1"/>
          </p:cNvPicPr>
          <p:nvPr/>
        </p:nvPicPr>
        <p:blipFill>
          <a:blip r:embed="rId5"/>
          <a:stretch>
            <a:fillRect/>
          </a:stretch>
        </p:blipFill>
        <p:spPr>
          <a:xfrm>
            <a:off x="1331640" y="517258"/>
            <a:ext cx="2705100" cy="1685925"/>
          </a:xfrm>
          <a:prstGeom prst="rect">
            <a:avLst/>
          </a:prstGeom>
        </p:spPr>
      </p:pic>
      <p:pic>
        <p:nvPicPr>
          <p:cNvPr id="7" name="Imagen 6"/>
          <p:cNvPicPr>
            <a:picLocks noChangeAspect="1"/>
          </p:cNvPicPr>
          <p:nvPr/>
        </p:nvPicPr>
        <p:blipFill>
          <a:blip r:embed="rId6"/>
          <a:stretch>
            <a:fillRect/>
          </a:stretch>
        </p:blipFill>
        <p:spPr>
          <a:xfrm>
            <a:off x="4572000" y="4887593"/>
            <a:ext cx="3657600" cy="1247775"/>
          </a:xfrm>
          <a:prstGeom prst="rect">
            <a:avLst/>
          </a:prstGeom>
          <a:ln w="38100">
            <a:solidFill>
              <a:schemeClr val="tx1"/>
            </a:solidFill>
          </a:ln>
        </p:spPr>
      </p:pic>
    </p:spTree>
    <p:extLst>
      <p:ext uri="{BB962C8B-B14F-4D97-AF65-F5344CB8AC3E}">
        <p14:creationId xmlns:p14="http://schemas.microsoft.com/office/powerpoint/2010/main" val="18296487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solidFill>
        </p:spPr>
        <p:txBody>
          <a:bodyPr/>
          <a:lstStyle/>
          <a:p>
            <a:pPr algn="ctr"/>
            <a:r>
              <a:rPr lang="es-MX" dirty="0" err="1" smtClean="0"/>
              <a:t>What</a:t>
            </a:r>
            <a:r>
              <a:rPr lang="es-MX" dirty="0" smtClean="0"/>
              <a:t> can </a:t>
            </a:r>
            <a:r>
              <a:rPr lang="es-MX" dirty="0" err="1" smtClean="0"/>
              <a:t>you</a:t>
            </a:r>
            <a:r>
              <a:rPr lang="es-MX" dirty="0" smtClean="0"/>
              <a:t> </a:t>
            </a:r>
            <a:r>
              <a:rPr lang="es-MX" dirty="0" err="1" smtClean="0"/>
              <a:t>see</a:t>
            </a:r>
            <a:r>
              <a:rPr lang="es-MX" dirty="0" smtClean="0"/>
              <a:t>. UC VI, EO</a:t>
            </a:r>
            <a:endParaRPr lang="es-MX" dirty="0"/>
          </a:p>
        </p:txBody>
      </p:sp>
      <p:pic>
        <p:nvPicPr>
          <p:cNvPr id="4" name="Marcador de contenido 3"/>
          <p:cNvPicPr>
            <a:picLocks noGrp="1" noChangeAspect="1"/>
          </p:cNvPicPr>
          <p:nvPr>
            <p:ph idx="1"/>
          </p:nvPr>
        </p:nvPicPr>
        <p:blipFill>
          <a:blip r:embed="rId2"/>
          <a:stretch>
            <a:fillRect/>
          </a:stretch>
        </p:blipFill>
        <p:spPr>
          <a:xfrm>
            <a:off x="971600" y="1988840"/>
            <a:ext cx="2466975" cy="1847850"/>
          </a:xfrm>
          <a:prstGeom prst="rect">
            <a:avLst/>
          </a:prstGeom>
          <a:ln w="28575">
            <a:solidFill>
              <a:schemeClr val="tx1"/>
            </a:solidFill>
          </a:ln>
        </p:spPr>
      </p:pic>
      <p:pic>
        <p:nvPicPr>
          <p:cNvPr id="5" name="Imagen 4"/>
          <p:cNvPicPr>
            <a:picLocks noChangeAspect="1"/>
          </p:cNvPicPr>
          <p:nvPr/>
        </p:nvPicPr>
        <p:blipFill>
          <a:blip r:embed="rId3"/>
          <a:stretch>
            <a:fillRect/>
          </a:stretch>
        </p:blipFill>
        <p:spPr>
          <a:xfrm>
            <a:off x="4427984" y="2018118"/>
            <a:ext cx="2752725" cy="1657350"/>
          </a:xfrm>
          <a:prstGeom prst="rect">
            <a:avLst/>
          </a:prstGeom>
          <a:ln w="57150">
            <a:solidFill>
              <a:schemeClr val="tx1"/>
            </a:solidFill>
          </a:ln>
        </p:spPr>
      </p:pic>
      <p:pic>
        <p:nvPicPr>
          <p:cNvPr id="6" name="Imagen 5"/>
          <p:cNvPicPr>
            <a:picLocks noChangeAspect="1"/>
          </p:cNvPicPr>
          <p:nvPr/>
        </p:nvPicPr>
        <p:blipFill>
          <a:blip r:embed="rId4"/>
          <a:stretch>
            <a:fillRect/>
          </a:stretch>
        </p:blipFill>
        <p:spPr>
          <a:xfrm>
            <a:off x="971600" y="4134841"/>
            <a:ext cx="2853914" cy="2033414"/>
          </a:xfrm>
          <a:prstGeom prst="rect">
            <a:avLst/>
          </a:prstGeom>
          <a:ln w="38100">
            <a:solidFill>
              <a:schemeClr val="tx1"/>
            </a:solidFill>
          </a:ln>
        </p:spPr>
      </p:pic>
      <p:pic>
        <p:nvPicPr>
          <p:cNvPr id="7" name="Imagen 6"/>
          <p:cNvPicPr>
            <a:picLocks noChangeAspect="1"/>
          </p:cNvPicPr>
          <p:nvPr/>
        </p:nvPicPr>
        <p:blipFill>
          <a:blip r:embed="rId5"/>
          <a:stretch>
            <a:fillRect/>
          </a:stretch>
        </p:blipFill>
        <p:spPr>
          <a:xfrm>
            <a:off x="5004048" y="4232385"/>
            <a:ext cx="2486025" cy="1838325"/>
          </a:xfrm>
          <a:prstGeom prst="rect">
            <a:avLst/>
          </a:prstGeom>
          <a:ln w="19050">
            <a:solidFill>
              <a:schemeClr val="tx1"/>
            </a:solidFill>
          </a:ln>
        </p:spPr>
      </p:pic>
    </p:spTree>
    <p:extLst>
      <p:ext uri="{BB962C8B-B14F-4D97-AF65-F5344CB8AC3E}">
        <p14:creationId xmlns:p14="http://schemas.microsoft.com/office/powerpoint/2010/main" val="15179091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88640"/>
            <a:ext cx="8712968" cy="6480720"/>
          </a:xfrm>
          <a:solidFill>
            <a:schemeClr val="accent3">
              <a:lumMod val="60000"/>
              <a:lumOff val="40000"/>
            </a:schemeClr>
          </a:solidFill>
        </p:spPr>
        <p:style>
          <a:lnRef idx="2">
            <a:schemeClr val="accent5"/>
          </a:lnRef>
          <a:fillRef idx="1">
            <a:schemeClr val="lt1"/>
          </a:fillRef>
          <a:effectRef idx="0">
            <a:schemeClr val="accent5"/>
          </a:effectRef>
          <a:fontRef idx="minor">
            <a:schemeClr val="dk1"/>
          </a:fontRef>
        </p:style>
        <p:txBody>
          <a:bodyPr>
            <a:normAutofit fontScale="40000" lnSpcReduction="20000"/>
          </a:bodyPr>
          <a:lstStyle/>
          <a:p>
            <a:pPr>
              <a:buNone/>
            </a:pPr>
            <a:endParaRPr lang="en-US" sz="5800" dirty="0" smtClean="0">
              <a:latin typeface="Arial" pitchFamily="34" charset="0"/>
              <a:cs typeface="Arial" pitchFamily="34" charset="0"/>
            </a:endParaRPr>
          </a:p>
          <a:p>
            <a:pPr algn="ctr">
              <a:buNone/>
            </a:pPr>
            <a:r>
              <a:rPr lang="en-US" sz="5800" dirty="0" smtClean="0">
                <a:latin typeface="Arial" pitchFamily="34" charset="0"/>
                <a:cs typeface="Arial" pitchFamily="34" charset="0"/>
              </a:rPr>
              <a:t>Singular or plural, UC VI, UE</a:t>
            </a:r>
          </a:p>
          <a:p>
            <a:pPr>
              <a:buNone/>
            </a:pPr>
            <a:endParaRPr lang="en-US" sz="3400" dirty="0" smtClean="0">
              <a:latin typeface="Arial" pitchFamily="34" charset="0"/>
              <a:cs typeface="Arial" pitchFamily="34" charset="0"/>
            </a:endParaRPr>
          </a:p>
          <a:p>
            <a:pPr marL="0" indent="0">
              <a:buNone/>
            </a:pPr>
            <a:r>
              <a:rPr lang="en-US" sz="6000" dirty="0">
                <a:latin typeface="Arial" pitchFamily="34" charset="0"/>
                <a:cs typeface="Arial" pitchFamily="34" charset="0"/>
              </a:rPr>
              <a:t>Some nouns are always plural and take a plural verb form:</a:t>
            </a:r>
          </a:p>
          <a:p>
            <a:pPr>
              <a:buNone/>
            </a:pPr>
            <a:r>
              <a:rPr lang="en-US" sz="6000" dirty="0">
                <a:latin typeface="Arial" pitchFamily="34" charset="0"/>
                <a:cs typeface="Arial" pitchFamily="34" charset="0"/>
              </a:rPr>
              <a:t>pajamas, tights, trousers, police, premises.</a:t>
            </a:r>
          </a:p>
          <a:p>
            <a:pPr>
              <a:buNone/>
            </a:pPr>
            <a:r>
              <a:rPr lang="en-US" sz="6000" dirty="0">
                <a:latin typeface="Arial" pitchFamily="34" charset="0"/>
                <a:cs typeface="Arial" pitchFamily="34" charset="0"/>
              </a:rPr>
              <a:t>These trousers are too tight – I can’t get them on.</a:t>
            </a:r>
          </a:p>
          <a:p>
            <a:pPr>
              <a:buNone/>
            </a:pPr>
            <a:endParaRPr lang="en-US" sz="4400" dirty="0" smtClean="0">
              <a:latin typeface="Arial" pitchFamily="34" charset="0"/>
              <a:cs typeface="Arial" pitchFamily="34" charset="0"/>
            </a:endParaRPr>
          </a:p>
          <a:p>
            <a:pPr>
              <a:buNone/>
            </a:pPr>
            <a:r>
              <a:rPr lang="en-US" sz="6000" dirty="0" smtClean="0">
                <a:latin typeface="Arial" pitchFamily="34" charset="0"/>
                <a:cs typeface="Arial" pitchFamily="34" charset="0"/>
              </a:rPr>
              <a:t>Some nouns ending in </a:t>
            </a:r>
            <a:r>
              <a:rPr lang="en-US" sz="6000" i="1" dirty="0" smtClean="0">
                <a:latin typeface="Arial" pitchFamily="34" charset="0"/>
                <a:cs typeface="Arial" pitchFamily="34" charset="0"/>
              </a:rPr>
              <a:t>s</a:t>
            </a:r>
            <a:r>
              <a:rPr lang="en-US" sz="6000" dirty="0" smtClean="0">
                <a:latin typeface="Arial" pitchFamily="34" charset="0"/>
                <a:cs typeface="Arial" pitchFamily="34" charset="0"/>
              </a:rPr>
              <a:t> are uncountable and therefore take a singular verb form: </a:t>
            </a:r>
          </a:p>
          <a:p>
            <a:pPr>
              <a:buNone/>
            </a:pPr>
            <a:r>
              <a:rPr lang="en-US" sz="6000" i="1" dirty="0" smtClean="0">
                <a:latin typeface="Arial" pitchFamily="34" charset="0"/>
                <a:cs typeface="Arial" pitchFamily="34" charset="0"/>
              </a:rPr>
              <a:t>athletics, economics, mathematics, news.</a:t>
            </a:r>
          </a:p>
          <a:p>
            <a:pPr>
              <a:buNone/>
            </a:pPr>
            <a:r>
              <a:rPr lang="en-US" sz="6000" dirty="0" smtClean="0">
                <a:latin typeface="Arial" pitchFamily="34" charset="0"/>
                <a:cs typeface="Arial" pitchFamily="34" charset="0"/>
              </a:rPr>
              <a:t>     The athletics </a:t>
            </a:r>
            <a:r>
              <a:rPr lang="en-US" sz="6000" b="1" dirty="0" smtClean="0">
                <a:latin typeface="Arial" pitchFamily="34" charset="0"/>
                <a:cs typeface="Arial" pitchFamily="34" charset="0"/>
              </a:rPr>
              <a:t>is</a:t>
            </a:r>
            <a:r>
              <a:rPr lang="en-US" sz="6000" dirty="0" smtClean="0">
                <a:latin typeface="Arial" pitchFamily="34" charset="0"/>
                <a:cs typeface="Arial" pitchFamily="34" charset="0"/>
              </a:rPr>
              <a:t> on TV tonight – are you going to watch </a:t>
            </a:r>
            <a:r>
              <a:rPr lang="en-US" sz="6000" b="1" dirty="0" smtClean="0">
                <a:latin typeface="Arial" pitchFamily="34" charset="0"/>
                <a:cs typeface="Arial" pitchFamily="34" charset="0"/>
              </a:rPr>
              <a:t>it</a:t>
            </a:r>
            <a:r>
              <a:rPr lang="en-US" sz="6000" dirty="0" smtClean="0">
                <a:latin typeface="Arial" pitchFamily="34" charset="0"/>
                <a:cs typeface="Arial" pitchFamily="34" charset="0"/>
              </a:rPr>
              <a:t>?</a:t>
            </a:r>
          </a:p>
          <a:p>
            <a:pPr>
              <a:buNone/>
            </a:pPr>
            <a:endParaRPr lang="en-US" sz="6000" dirty="0" smtClean="0">
              <a:latin typeface="Arial" pitchFamily="34" charset="0"/>
              <a:cs typeface="Arial" pitchFamily="34" charset="0"/>
            </a:endParaRPr>
          </a:p>
          <a:p>
            <a:pPr>
              <a:buNone/>
            </a:pPr>
            <a:r>
              <a:rPr lang="en-US" sz="6000" dirty="0" smtClean="0">
                <a:latin typeface="Arial" pitchFamily="34" charset="0"/>
                <a:cs typeface="Arial" pitchFamily="34" charset="0"/>
              </a:rPr>
              <a:t>Many collective nouns can take either a singular or plural verb form:</a:t>
            </a:r>
          </a:p>
          <a:p>
            <a:pPr>
              <a:buNone/>
            </a:pPr>
            <a:r>
              <a:rPr lang="en-US" sz="6000" i="1" dirty="0" smtClean="0">
                <a:latin typeface="Arial" pitchFamily="34" charset="0"/>
                <a:cs typeface="Arial" pitchFamily="34" charset="0"/>
              </a:rPr>
              <a:t>crew, family, government, media, press, team.</a:t>
            </a:r>
          </a:p>
          <a:p>
            <a:pPr>
              <a:buNone/>
            </a:pPr>
            <a:r>
              <a:rPr lang="en-US" sz="6000" dirty="0" smtClean="0">
                <a:latin typeface="Arial" pitchFamily="34" charset="0"/>
                <a:cs typeface="Arial" pitchFamily="34" charset="0"/>
              </a:rPr>
              <a:t>     </a:t>
            </a:r>
            <a:r>
              <a:rPr lang="en-US" sz="6000" i="1" dirty="0" smtClean="0">
                <a:latin typeface="Arial" pitchFamily="34" charset="0"/>
                <a:cs typeface="Arial" pitchFamily="34" charset="0"/>
              </a:rPr>
              <a:t>The local press </a:t>
            </a:r>
            <a:r>
              <a:rPr lang="en-US" sz="6000" b="1" i="1" dirty="0" smtClean="0">
                <a:latin typeface="Arial" pitchFamily="34" charset="0"/>
                <a:cs typeface="Arial" pitchFamily="34" charset="0"/>
              </a:rPr>
              <a:t>has/have </a:t>
            </a:r>
            <a:r>
              <a:rPr lang="en-US" sz="6000" i="1" dirty="0" smtClean="0">
                <a:latin typeface="Arial" pitchFamily="34" charset="0"/>
                <a:cs typeface="Arial" pitchFamily="34" charset="0"/>
              </a:rPr>
              <a:t>been invited to the opening</a:t>
            </a:r>
            <a:r>
              <a:rPr lang="en-US" sz="6000" dirty="0" smtClean="0">
                <a:latin typeface="Arial" pitchFamily="34" charset="0"/>
                <a:cs typeface="Arial" pitchFamily="34" charset="0"/>
              </a:rPr>
              <a:t>.</a:t>
            </a:r>
          </a:p>
          <a:p>
            <a:pPr>
              <a:buNone/>
            </a:pPr>
            <a:endParaRPr lang="en-US" sz="1600" dirty="0" smtClean="0">
              <a:latin typeface="Arial" pitchFamily="34" charset="0"/>
              <a:cs typeface="Arial" pitchFamily="34" charset="0"/>
            </a:endParaRPr>
          </a:p>
          <a:p>
            <a:pPr>
              <a:buNone/>
            </a:pPr>
            <a:endParaRPr lang="es-MX" sz="1400" dirty="0">
              <a:latin typeface="Arial" pitchFamily="34" charset="0"/>
              <a:cs typeface="Arial" pitchFamily="34" charset="0"/>
            </a:endParaRPr>
          </a:p>
          <a:p>
            <a:pPr>
              <a:buNone/>
            </a:pPr>
            <a:r>
              <a:rPr lang="es-MX" sz="1400" dirty="0" smtClean="0">
                <a:latin typeface="Arial" pitchFamily="34" charset="0"/>
                <a:cs typeface="Arial" pitchFamily="34" charset="0"/>
              </a:rPr>
              <a:t> </a:t>
            </a:r>
            <a:endParaRPr lang="es-MX" sz="1400" dirty="0">
              <a:latin typeface="Arial" pitchFamily="34" charset="0"/>
              <a:cs typeface="Arial" pitchFamily="34" charset="0"/>
            </a:endParaRPr>
          </a:p>
        </p:txBody>
      </p:sp>
    </p:spTree>
    <p:extLst>
      <p:ext uri="{BB962C8B-B14F-4D97-AF65-F5344CB8AC3E}">
        <p14:creationId xmlns:p14="http://schemas.microsoft.com/office/powerpoint/2010/main" val="125299113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3">
              <a:lumMod val="60000"/>
              <a:lumOff val="40000"/>
            </a:schemeClr>
          </a:solidFill>
        </p:spPr>
        <p:txBody>
          <a:bodyPr/>
          <a:lstStyle/>
          <a:p>
            <a:pPr algn="ctr"/>
            <a:r>
              <a:rPr lang="es-MX" dirty="0" smtClean="0"/>
              <a:t>SINGULAR OR PLURAL?</a:t>
            </a:r>
            <a:br>
              <a:rPr lang="es-MX" dirty="0" smtClean="0"/>
            </a:br>
            <a:r>
              <a:rPr lang="es-MX" dirty="0" smtClean="0"/>
              <a:t>UC VI, EO, UE, EE</a:t>
            </a:r>
            <a:endParaRPr lang="es-MX" dirty="0"/>
          </a:p>
        </p:txBody>
      </p:sp>
      <p:pic>
        <p:nvPicPr>
          <p:cNvPr id="4" name="Marcador de contenido 3"/>
          <p:cNvPicPr>
            <a:picLocks noGrp="1" noChangeAspect="1"/>
          </p:cNvPicPr>
          <p:nvPr>
            <p:ph idx="1"/>
          </p:nvPr>
        </p:nvPicPr>
        <p:blipFill>
          <a:blip r:embed="rId2"/>
          <a:stretch>
            <a:fillRect/>
          </a:stretch>
        </p:blipFill>
        <p:spPr>
          <a:xfrm>
            <a:off x="899592" y="1844824"/>
            <a:ext cx="2762250" cy="2286000"/>
          </a:xfrm>
          <a:prstGeom prst="rect">
            <a:avLst/>
          </a:prstGeom>
        </p:spPr>
      </p:pic>
      <p:pic>
        <p:nvPicPr>
          <p:cNvPr id="5" name="Imagen 4"/>
          <p:cNvPicPr>
            <a:picLocks noChangeAspect="1"/>
          </p:cNvPicPr>
          <p:nvPr/>
        </p:nvPicPr>
        <p:blipFill>
          <a:blip r:embed="rId3"/>
          <a:stretch>
            <a:fillRect/>
          </a:stretch>
        </p:blipFill>
        <p:spPr>
          <a:xfrm>
            <a:off x="4139952" y="2116286"/>
            <a:ext cx="2619375" cy="1743075"/>
          </a:xfrm>
          <a:prstGeom prst="rect">
            <a:avLst/>
          </a:prstGeom>
          <a:ln w="38100">
            <a:solidFill>
              <a:schemeClr val="tx1"/>
            </a:solidFill>
          </a:ln>
        </p:spPr>
      </p:pic>
      <p:pic>
        <p:nvPicPr>
          <p:cNvPr id="6" name="Imagen 5"/>
          <p:cNvPicPr>
            <a:picLocks noChangeAspect="1"/>
          </p:cNvPicPr>
          <p:nvPr/>
        </p:nvPicPr>
        <p:blipFill>
          <a:blip r:embed="rId4"/>
          <a:stretch>
            <a:fillRect/>
          </a:stretch>
        </p:blipFill>
        <p:spPr>
          <a:xfrm>
            <a:off x="4572000" y="4509120"/>
            <a:ext cx="2619375" cy="1743075"/>
          </a:xfrm>
          <a:prstGeom prst="rect">
            <a:avLst/>
          </a:prstGeom>
          <a:ln w="38100">
            <a:solidFill>
              <a:schemeClr val="tx1"/>
            </a:solidFill>
          </a:ln>
        </p:spPr>
      </p:pic>
    </p:spTree>
    <p:extLst>
      <p:ext uri="{BB962C8B-B14F-4D97-AF65-F5344CB8AC3E}">
        <p14:creationId xmlns:p14="http://schemas.microsoft.com/office/powerpoint/2010/main" val="4102659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2</a:t>
            </a:r>
            <a:endParaRPr lang="es-MX" dirty="0"/>
          </a:p>
        </p:txBody>
      </p:sp>
      <p:sp>
        <p:nvSpPr>
          <p:cNvPr id="3" name="Marcador de contenido 2"/>
          <p:cNvSpPr>
            <a:spLocks noGrp="1"/>
          </p:cNvSpPr>
          <p:nvPr>
            <p:ph idx="1"/>
          </p:nvPr>
        </p:nvSpPr>
        <p:spPr>
          <a:solidFill>
            <a:schemeClr val="bg2"/>
          </a:solidFill>
        </p:spPr>
        <p:txBody>
          <a:bodyPr/>
          <a:lstStyle/>
          <a:p>
            <a:pPr>
              <a:lnSpc>
                <a:spcPct val="150000"/>
              </a:lnSpc>
            </a:pPr>
            <a:r>
              <a:rPr lang="es-MX" dirty="0" smtClean="0"/>
              <a:t>De igual manera, haber alcanzado este </a:t>
            </a:r>
            <a:r>
              <a:rPr lang="es-MX" dirty="0"/>
              <a:t>nivel implica que el estudiante </a:t>
            </a:r>
            <a:r>
              <a:rPr lang="es-MX" dirty="0" smtClean="0"/>
              <a:t>está en condiciones de expresarse </a:t>
            </a:r>
            <a:r>
              <a:rPr lang="es-MX" dirty="0"/>
              <a:t>con fluidez y exactitud en </a:t>
            </a:r>
            <a:r>
              <a:rPr lang="es-MX" dirty="0" smtClean="0"/>
              <a:t>una diversidad de temas</a:t>
            </a:r>
            <a:r>
              <a:rPr lang="es-MX" dirty="0"/>
              <a:t>. </a:t>
            </a:r>
            <a:r>
              <a:rPr lang="es-MX" dirty="0" smtClean="0"/>
              <a:t>Asimismo, su grado de comprensión </a:t>
            </a:r>
            <a:r>
              <a:rPr lang="es-MX" dirty="0"/>
              <a:t>auditiva es </a:t>
            </a:r>
            <a:r>
              <a:rPr lang="es-MX" dirty="0" smtClean="0"/>
              <a:t>avanzado. Esto </a:t>
            </a:r>
            <a:r>
              <a:rPr lang="es-MX" dirty="0"/>
              <a:t>le permite entender e interpretar los contenidos de diálogos o monólogos acerca de </a:t>
            </a:r>
            <a:r>
              <a:rPr lang="es-MX" dirty="0" smtClean="0"/>
              <a:t>muy diversos temas</a:t>
            </a:r>
            <a:r>
              <a:rPr lang="es-MX" dirty="0"/>
              <a:t>, a una velocidad natural de enunciación.</a:t>
            </a:r>
          </a:p>
        </p:txBody>
      </p:sp>
    </p:spTree>
    <p:extLst>
      <p:ext uri="{BB962C8B-B14F-4D97-AF65-F5344CB8AC3E}">
        <p14:creationId xmlns:p14="http://schemas.microsoft.com/office/powerpoint/2010/main" val="35876817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188640"/>
            <a:ext cx="8892480" cy="6669360"/>
          </a:xfrm>
          <a:solidFill>
            <a:schemeClr val="tx2">
              <a:lumMod val="40000"/>
              <a:lumOff val="60000"/>
            </a:schemeClr>
          </a:solidFill>
          <a:ln>
            <a:solidFill>
              <a:schemeClr val="tx2">
                <a:lumMod val="75000"/>
              </a:schemeClr>
            </a:solidFill>
          </a:ln>
        </p:spPr>
        <p:txBody>
          <a:bodyPr/>
          <a:lstStyle/>
          <a:p>
            <a:pPr marL="0" indent="0" algn="ctr">
              <a:buNone/>
            </a:pPr>
            <a:endParaRPr lang="en-US" dirty="0" smtClean="0"/>
          </a:p>
          <a:p>
            <a:pPr marL="0" indent="0" algn="ctr">
              <a:buNone/>
            </a:pPr>
            <a:endParaRPr lang="en-US" dirty="0"/>
          </a:p>
          <a:p>
            <a:pPr marL="0" indent="0" algn="ctr">
              <a:buNone/>
            </a:pPr>
            <a:r>
              <a:rPr lang="en-US" dirty="0" smtClean="0"/>
              <a:t>WHAT CAN YOU SAY ABOUT PEOPLE IN MEXICO?</a:t>
            </a:r>
          </a:p>
          <a:p>
            <a:pPr marL="0" indent="0" algn="ctr">
              <a:buNone/>
            </a:pPr>
            <a:r>
              <a:rPr lang="en-US" dirty="0" smtClean="0"/>
              <a:t>UC VI, EO</a:t>
            </a:r>
          </a:p>
        </p:txBody>
      </p:sp>
      <p:pic>
        <p:nvPicPr>
          <p:cNvPr id="2" name="Imagen 1"/>
          <p:cNvPicPr>
            <a:picLocks noChangeAspect="1"/>
          </p:cNvPicPr>
          <p:nvPr/>
        </p:nvPicPr>
        <p:blipFill>
          <a:blip r:embed="rId2"/>
          <a:stretch>
            <a:fillRect/>
          </a:stretch>
        </p:blipFill>
        <p:spPr>
          <a:xfrm>
            <a:off x="2753544" y="2780928"/>
            <a:ext cx="3888432" cy="3024336"/>
          </a:xfrm>
          <a:prstGeom prst="rect">
            <a:avLst/>
          </a:prstGeom>
          <a:ln w="57150">
            <a:solidFill>
              <a:schemeClr val="tx1"/>
            </a:solidFill>
          </a:ln>
        </p:spPr>
      </p:pic>
    </p:spTree>
    <p:extLst>
      <p:ext uri="{BB962C8B-B14F-4D97-AF65-F5344CB8AC3E}">
        <p14:creationId xmlns:p14="http://schemas.microsoft.com/office/powerpoint/2010/main" val="35024813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 fundamental</a:t>
            </a:r>
            <a:endParaRPr lang="es-MX" dirty="0"/>
          </a:p>
        </p:txBody>
      </p:sp>
      <p:sp>
        <p:nvSpPr>
          <p:cNvPr id="3" name="Marcador de contenido 2"/>
          <p:cNvSpPr>
            <a:spLocks noGrp="1"/>
          </p:cNvSpPr>
          <p:nvPr>
            <p:ph idx="1"/>
          </p:nvPr>
        </p:nvSpPr>
        <p:spPr>
          <a:xfrm>
            <a:off x="251520" y="1412776"/>
            <a:ext cx="8568952" cy="4764187"/>
          </a:xfrm>
          <a:solidFill>
            <a:schemeClr val="accent4">
              <a:lumMod val="60000"/>
              <a:lumOff val="40000"/>
            </a:schemeClr>
          </a:solidFill>
        </p:spPr>
        <p:txBody>
          <a:bodyPr>
            <a:normAutofit fontScale="85000" lnSpcReduction="10000"/>
          </a:bodyPr>
          <a:lstStyle/>
          <a:p>
            <a:pPr marL="457200" algn="just">
              <a:lnSpc>
                <a:spcPct val="150000"/>
              </a:lnSpc>
              <a:spcAft>
                <a:spcPts val="0"/>
              </a:spcAft>
            </a:pPr>
            <a:r>
              <a:rPr lang="en-GB" sz="2400" dirty="0" smtClean="0">
                <a:latin typeface="Calibri" panose="020F0502020204030204" pitchFamily="34" charset="0"/>
                <a:ea typeface="Calibri" panose="020F0502020204030204" pitchFamily="34" charset="0"/>
                <a:cs typeface="Times New Roman" panose="02020603050405020304" pitchFamily="18" charset="0"/>
              </a:rPr>
              <a:t>Alexander</a:t>
            </a:r>
            <a:r>
              <a:rPr lang="en-GB" sz="2400" dirty="0">
                <a:latin typeface="Calibri" panose="020F0502020204030204" pitchFamily="34" charset="0"/>
                <a:ea typeface="Calibri" panose="020F0502020204030204" pitchFamily="34" charset="0"/>
                <a:cs typeface="Times New Roman" panose="02020603050405020304" pitchFamily="18" charset="0"/>
              </a:rPr>
              <a:t>, Karen (2014), </a:t>
            </a:r>
            <a:r>
              <a:rPr lang="en-GB" sz="2400" i="1" dirty="0">
                <a:latin typeface="Calibri" panose="020F0502020204030204" pitchFamily="34" charset="0"/>
                <a:ea typeface="Calibri" panose="020F0502020204030204" pitchFamily="34" charset="0"/>
                <a:cs typeface="Times New Roman" panose="02020603050405020304" pitchFamily="18" charset="0"/>
              </a:rPr>
              <a:t>Advanced Expert Teacher’s Resource Book</a:t>
            </a:r>
            <a:r>
              <a:rPr lang="en-GB" sz="2400" dirty="0">
                <a:latin typeface="Calibri" panose="020F0502020204030204" pitchFamily="34" charset="0"/>
                <a:ea typeface="Calibri" panose="020F0502020204030204" pitchFamily="34" charset="0"/>
                <a:cs typeface="Times New Roman" panose="02020603050405020304" pitchFamily="18" charset="0"/>
              </a:rPr>
              <a:t>, UK: Pearson.</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sz="2400" dirty="0">
                <a:latin typeface="Calibri" panose="020F0502020204030204" pitchFamily="34" charset="0"/>
                <a:ea typeface="Calibri" panose="020F0502020204030204" pitchFamily="34" charset="0"/>
                <a:cs typeface="Times New Roman" panose="02020603050405020304" pitchFamily="18" charset="0"/>
              </a:rPr>
              <a:t>Bell, Jan. </a:t>
            </a:r>
            <a:r>
              <a:rPr lang="en-GB" sz="2400" dirty="0" err="1">
                <a:latin typeface="Calibri" panose="020F0502020204030204" pitchFamily="34" charset="0"/>
                <a:ea typeface="Calibri" panose="020F0502020204030204" pitchFamily="34" charset="0"/>
                <a:cs typeface="Times New Roman" panose="02020603050405020304" pitchFamily="18" charset="0"/>
              </a:rPr>
              <a:t>Gowell</a:t>
            </a:r>
            <a:r>
              <a:rPr lang="en-GB" sz="2400" dirty="0">
                <a:latin typeface="Calibri" panose="020F0502020204030204" pitchFamily="34" charset="0"/>
                <a:ea typeface="Calibri" panose="020F0502020204030204" pitchFamily="34" charset="0"/>
                <a:cs typeface="Times New Roman" panose="02020603050405020304" pitchFamily="18" charset="0"/>
              </a:rPr>
              <a:t>, Roger (2014), </a:t>
            </a:r>
            <a:r>
              <a:rPr lang="en-GB" sz="2400" i="1" dirty="0">
                <a:latin typeface="Calibri" panose="020F0502020204030204" pitchFamily="34" charset="0"/>
                <a:ea typeface="Calibri" panose="020F0502020204030204" pitchFamily="34" charset="0"/>
                <a:cs typeface="Times New Roman" panose="02020603050405020304" pitchFamily="18" charset="0"/>
              </a:rPr>
              <a:t>Advanced Expert </a:t>
            </a:r>
            <a:r>
              <a:rPr lang="en-GB" sz="2400" i="1" dirty="0" err="1">
                <a:latin typeface="Calibri" panose="020F0502020204030204" pitchFamily="34" charset="0"/>
                <a:ea typeface="Calibri" panose="020F0502020204030204" pitchFamily="34" charset="0"/>
                <a:cs typeface="Times New Roman" panose="02020603050405020304" pitchFamily="18" charset="0"/>
              </a:rPr>
              <a:t>Coursebook</a:t>
            </a:r>
            <a:r>
              <a:rPr lang="en-GB" sz="2400" dirty="0">
                <a:latin typeface="Calibri" panose="020F0502020204030204" pitchFamily="34" charset="0"/>
                <a:ea typeface="Calibri" panose="020F0502020204030204" pitchFamily="34" charset="0"/>
                <a:cs typeface="Times New Roman" panose="02020603050405020304" pitchFamily="18" charset="0"/>
              </a:rPr>
              <a:t>, UK: Pearson.</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sz="2400" dirty="0" err="1">
                <a:latin typeface="Calibri" panose="020F0502020204030204" pitchFamily="34" charset="0"/>
                <a:ea typeface="Calibri" panose="020F0502020204030204" pitchFamily="34" charset="0"/>
                <a:cs typeface="Times New Roman" panose="02020603050405020304" pitchFamily="18" charset="0"/>
              </a:rPr>
              <a:t>Gude</a:t>
            </a:r>
            <a:r>
              <a:rPr lang="en-GB" sz="2400" dirty="0">
                <a:latin typeface="Calibri" panose="020F0502020204030204" pitchFamily="34" charset="0"/>
                <a:ea typeface="Calibri" panose="020F0502020204030204" pitchFamily="34" charset="0"/>
                <a:cs typeface="Times New Roman" panose="02020603050405020304" pitchFamily="18" charset="0"/>
              </a:rPr>
              <a:t>, Kathy/ Stephens Mary (2008), </a:t>
            </a:r>
            <a:r>
              <a:rPr lang="en-GB" sz="2400" i="1" dirty="0">
                <a:latin typeface="Calibri" panose="020F0502020204030204" pitchFamily="34" charset="0"/>
                <a:ea typeface="Calibri" panose="020F0502020204030204" pitchFamily="34" charset="0"/>
                <a:cs typeface="Times New Roman" panose="02020603050405020304" pitchFamily="18" charset="0"/>
              </a:rPr>
              <a:t>CAE Result, Students’ Book</a:t>
            </a:r>
            <a:r>
              <a:rPr lang="en-GB" sz="2400" dirty="0">
                <a:latin typeface="Calibri" panose="020F0502020204030204" pitchFamily="34" charset="0"/>
                <a:ea typeface="Calibri" panose="020F0502020204030204" pitchFamily="34" charset="0"/>
                <a:cs typeface="Times New Roman" panose="02020603050405020304" pitchFamily="18" charset="0"/>
              </a:rPr>
              <a:t>, China: Oxford.</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sz="2400" dirty="0">
                <a:latin typeface="Calibri" panose="020F0502020204030204" pitchFamily="34" charset="0"/>
                <a:ea typeface="Calibri" panose="020F0502020204030204" pitchFamily="34" charset="0"/>
                <a:cs typeface="Times New Roman" panose="02020603050405020304" pitchFamily="18" charset="0"/>
              </a:rPr>
              <a:t>                               (2008), </a:t>
            </a:r>
            <a:r>
              <a:rPr lang="en-GB" sz="2400" i="1" dirty="0">
                <a:latin typeface="Calibri" panose="020F0502020204030204" pitchFamily="34" charset="0"/>
                <a:ea typeface="Calibri" panose="020F0502020204030204" pitchFamily="34" charset="0"/>
                <a:cs typeface="Times New Roman" panose="02020603050405020304" pitchFamily="18" charset="0"/>
              </a:rPr>
              <a:t>CAE Result, Workbook</a:t>
            </a:r>
            <a:r>
              <a:rPr lang="en-GB" sz="2400" dirty="0">
                <a:latin typeface="Calibri" panose="020F0502020204030204" pitchFamily="34" charset="0"/>
                <a:ea typeface="Calibri" panose="020F0502020204030204" pitchFamily="34" charset="0"/>
                <a:cs typeface="Times New Roman" panose="02020603050405020304" pitchFamily="18" charset="0"/>
              </a:rPr>
              <a:t>, China: Oxford.</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sz="2400" dirty="0">
                <a:latin typeface="Calibri" panose="020F0502020204030204" pitchFamily="34" charset="0"/>
                <a:ea typeface="Calibri" panose="020F0502020204030204" pitchFamily="34" charset="0"/>
                <a:cs typeface="Times New Roman" panose="02020603050405020304" pitchFamily="18" charset="0"/>
              </a:rPr>
              <a:t>                               (2008), </a:t>
            </a:r>
            <a:r>
              <a:rPr lang="en-GB" sz="2400" i="1" dirty="0">
                <a:latin typeface="Calibri" panose="020F0502020204030204" pitchFamily="34" charset="0"/>
                <a:ea typeface="Calibri" panose="020F0502020204030204" pitchFamily="34" charset="0"/>
                <a:cs typeface="Times New Roman" panose="02020603050405020304" pitchFamily="18" charset="0"/>
              </a:rPr>
              <a:t>CAE Result, Teacher’s Book</a:t>
            </a:r>
            <a:r>
              <a:rPr lang="en-GB" sz="2400" dirty="0">
                <a:latin typeface="Calibri" panose="020F0502020204030204" pitchFamily="34" charset="0"/>
                <a:ea typeface="Calibri" panose="020F0502020204030204" pitchFamily="34" charset="0"/>
                <a:cs typeface="Times New Roman" panose="02020603050405020304" pitchFamily="18" charset="0"/>
              </a:rPr>
              <a:t>, China: Oxford.</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sz="2400" dirty="0">
                <a:latin typeface="Calibri" panose="020F0502020204030204" pitchFamily="34" charset="0"/>
                <a:ea typeface="Calibri" panose="020F0502020204030204" pitchFamily="34" charset="0"/>
                <a:cs typeface="Times New Roman" panose="02020603050405020304" pitchFamily="18" charset="0"/>
              </a:rPr>
              <a:t>                               (2013), </a:t>
            </a:r>
            <a:r>
              <a:rPr lang="en-GB" sz="2400" i="1" dirty="0">
                <a:latin typeface="Calibri" panose="020F0502020204030204" pitchFamily="34" charset="0"/>
                <a:ea typeface="Calibri" panose="020F0502020204030204" pitchFamily="34" charset="0"/>
                <a:cs typeface="Times New Roman" panose="02020603050405020304" pitchFamily="18" charset="0"/>
              </a:rPr>
              <a:t>Ready for CAE, Teachers’ Book Pack</a:t>
            </a:r>
            <a:r>
              <a:rPr lang="en-GB" sz="2400" dirty="0">
                <a:latin typeface="Calibri" panose="020F0502020204030204" pitchFamily="34" charset="0"/>
                <a:ea typeface="Calibri" panose="020F0502020204030204" pitchFamily="34" charset="0"/>
                <a:cs typeface="Times New Roman" panose="02020603050405020304" pitchFamily="18" charset="0"/>
              </a:rPr>
              <a:t>, China: Oxford.</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spTree>
    <p:extLst>
      <p:ext uri="{BB962C8B-B14F-4D97-AF65-F5344CB8AC3E}">
        <p14:creationId xmlns:p14="http://schemas.microsoft.com/office/powerpoint/2010/main" val="35388819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 fundamental</a:t>
            </a:r>
            <a:endParaRPr lang="es-MX" dirty="0"/>
          </a:p>
        </p:txBody>
      </p:sp>
      <p:sp>
        <p:nvSpPr>
          <p:cNvPr id="3" name="Marcador de contenido 2"/>
          <p:cNvSpPr>
            <a:spLocks noGrp="1"/>
          </p:cNvSpPr>
          <p:nvPr>
            <p:ph idx="1"/>
          </p:nvPr>
        </p:nvSpPr>
        <p:spPr>
          <a:solidFill>
            <a:schemeClr val="accent4">
              <a:lumMod val="60000"/>
              <a:lumOff val="40000"/>
            </a:schemeClr>
          </a:solidFill>
        </p:spPr>
        <p:txBody>
          <a:bodyPr>
            <a:normAutofit/>
          </a:bodyPr>
          <a:lstStyle/>
          <a:p>
            <a:pPr marL="457200" algn="ctr">
              <a:lnSpc>
                <a:spcPct val="150000"/>
              </a:lnSpc>
              <a:spcAft>
                <a:spcPts val="0"/>
              </a:spcAft>
            </a:pPr>
            <a:r>
              <a:rPr lang="es-MX" sz="2400" b="1" dirty="0">
                <a:latin typeface="Calibri" panose="020F0502020204030204" pitchFamily="34" charset="0"/>
                <a:ea typeface="Calibri" panose="020F0502020204030204" pitchFamily="34" charset="0"/>
                <a:cs typeface="Times New Roman" panose="02020603050405020304" pitchFamily="18" charset="0"/>
              </a:rPr>
              <a:t>BIBLIOGRAFÍA ANEXA FUNDAMENTAL</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sz="2400" i="1" dirty="0" smtClean="0">
                <a:latin typeface="Calibri" panose="020F0502020204030204" pitchFamily="34" charset="0"/>
                <a:ea typeface="Calibri" panose="020F0502020204030204" pitchFamily="34" charset="0"/>
                <a:cs typeface="Times New Roman" panose="02020603050405020304" pitchFamily="18" charset="0"/>
              </a:rPr>
              <a:t>Cambridge </a:t>
            </a:r>
            <a:r>
              <a:rPr lang="en-GB" sz="2400" i="1" dirty="0">
                <a:latin typeface="Calibri" panose="020F0502020204030204" pitchFamily="34" charset="0"/>
                <a:ea typeface="Calibri" panose="020F0502020204030204" pitchFamily="34" charset="0"/>
                <a:cs typeface="Times New Roman" panose="02020603050405020304" pitchFamily="18" charset="0"/>
              </a:rPr>
              <a:t>English Advanced 5 Self-study Pack</a:t>
            </a:r>
            <a:r>
              <a:rPr lang="en-GB" sz="2400" dirty="0">
                <a:latin typeface="Calibri" panose="020F0502020204030204" pitchFamily="34" charset="0"/>
                <a:ea typeface="Calibri" panose="020F0502020204030204" pitchFamily="34" charset="0"/>
                <a:cs typeface="Times New Roman" panose="02020603050405020304" pitchFamily="18" charset="0"/>
              </a:rPr>
              <a:t> (2012), Cambridge: Cambridge University Press.</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pPr>
            <a:r>
              <a:rPr lang="en-GB" sz="2400" dirty="0">
                <a:latin typeface="Calibri" panose="020F0502020204030204" pitchFamily="34" charset="0"/>
                <a:ea typeface="Calibri" panose="020F0502020204030204" pitchFamily="34" charset="0"/>
                <a:cs typeface="Times New Roman" panose="02020603050405020304" pitchFamily="18" charset="0"/>
              </a:rPr>
              <a:t>Harrison Mark (2009</a:t>
            </a:r>
            <a:r>
              <a:rPr lang="en-GB" sz="2400" i="1" dirty="0">
                <a:latin typeface="Calibri" panose="020F0502020204030204" pitchFamily="34" charset="0"/>
                <a:ea typeface="Calibri" panose="020F0502020204030204" pitchFamily="34" charset="0"/>
                <a:cs typeface="Times New Roman" panose="02020603050405020304" pitchFamily="18" charset="0"/>
              </a:rPr>
              <a:t>) CAE Practice Tests</a:t>
            </a:r>
            <a:r>
              <a:rPr lang="en-GB" sz="2400" dirty="0">
                <a:latin typeface="Calibri" panose="020F0502020204030204" pitchFamily="34" charset="0"/>
                <a:ea typeface="Calibri" panose="020F0502020204030204" pitchFamily="34" charset="0"/>
                <a:cs typeface="Times New Roman" panose="02020603050405020304" pitchFamily="18" charset="0"/>
              </a:rPr>
              <a:t>, United Kingdom: Oxford University Press</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800"/>
              </a:spcAft>
            </a:pPr>
            <a:r>
              <a:rPr lang="en-GB" sz="2400" dirty="0">
                <a:latin typeface="Calibri" panose="020F0502020204030204" pitchFamily="34" charset="0"/>
                <a:ea typeface="Calibri" panose="020F0502020204030204" pitchFamily="34" charset="0"/>
                <a:cs typeface="Times New Roman" panose="02020603050405020304" pitchFamily="18" charset="0"/>
              </a:rPr>
              <a:t>Powell, Debra (2005), </a:t>
            </a:r>
            <a:r>
              <a:rPr lang="en-GB" sz="2400" i="1" dirty="0">
                <a:latin typeface="Calibri" panose="020F0502020204030204" pitchFamily="34" charset="0"/>
                <a:ea typeface="Calibri" panose="020F0502020204030204" pitchFamily="34" charset="0"/>
                <a:cs typeface="Times New Roman" panose="02020603050405020304" pitchFamily="18" charset="0"/>
              </a:rPr>
              <a:t>Common Mistakes at CAE and how to Avoid Them</a:t>
            </a:r>
            <a:r>
              <a:rPr lang="en-GB" sz="2400" dirty="0">
                <a:latin typeface="Calibri" panose="020F0502020204030204" pitchFamily="34" charset="0"/>
                <a:ea typeface="Calibri" panose="020F0502020204030204" pitchFamily="34" charset="0"/>
                <a:cs typeface="Times New Roman" panose="02020603050405020304" pitchFamily="18" charset="0"/>
              </a:rPr>
              <a:t>, Cambridge: Cambridge University Press.</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15906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3</a:t>
            </a:r>
            <a:endParaRPr lang="es-MX" dirty="0"/>
          </a:p>
        </p:txBody>
      </p:sp>
      <p:sp>
        <p:nvSpPr>
          <p:cNvPr id="3" name="Marcador de contenido 2"/>
          <p:cNvSpPr>
            <a:spLocks noGrp="1"/>
          </p:cNvSpPr>
          <p:nvPr>
            <p:ph idx="1"/>
          </p:nvPr>
        </p:nvSpPr>
        <p:spPr>
          <a:solidFill>
            <a:schemeClr val="bg2"/>
          </a:solidFill>
        </p:spPr>
        <p:txBody>
          <a:bodyPr>
            <a:normAutofit/>
          </a:bodyPr>
          <a:lstStyle/>
          <a:p>
            <a:pPr>
              <a:lnSpc>
                <a:spcPct val="150000"/>
              </a:lnSpc>
            </a:pPr>
            <a:r>
              <a:rPr lang="es-MX" dirty="0" smtClean="0"/>
              <a:t>Este </a:t>
            </a:r>
            <a:r>
              <a:rPr lang="es-MX" dirty="0"/>
              <a:t>material de apoyo </a:t>
            </a:r>
            <a:r>
              <a:rPr lang="es-MX" dirty="0" err="1" smtClean="0"/>
              <a:t>proyectable</a:t>
            </a:r>
            <a:r>
              <a:rPr lang="es-MX" dirty="0" smtClean="0"/>
              <a:t>, sin audio, se </a:t>
            </a:r>
            <a:r>
              <a:rPr lang="es-MX" dirty="0"/>
              <a:t>traza como objetivo </a:t>
            </a:r>
            <a:r>
              <a:rPr lang="es-MX" dirty="0" smtClean="0"/>
              <a:t>expandir </a:t>
            </a:r>
            <a:r>
              <a:rPr lang="es-MX" dirty="0"/>
              <a:t>y consolidar las habilidades lingüísticas de los estudiantes que cursan la UA, ya </a:t>
            </a:r>
            <a:r>
              <a:rPr lang="es-MX" dirty="0" smtClean="0"/>
              <a:t>sea </a:t>
            </a:r>
            <a:r>
              <a:rPr lang="es-MX" dirty="0"/>
              <a:t>énfasis en docencia o en traducción. </a:t>
            </a:r>
            <a:endParaRPr lang="es-MX" dirty="0" smtClean="0"/>
          </a:p>
          <a:p>
            <a:pPr>
              <a:lnSpc>
                <a:spcPct val="150000"/>
              </a:lnSpc>
            </a:pPr>
            <a:r>
              <a:rPr lang="es-MX" dirty="0" smtClean="0"/>
              <a:t>Cabe aclarar que se trata de una guía de </a:t>
            </a:r>
            <a:r>
              <a:rPr lang="es-MX" dirty="0"/>
              <a:t>apoyo únicamente, </a:t>
            </a:r>
            <a:r>
              <a:rPr lang="es-MX" dirty="0" smtClean="0"/>
              <a:t>no es un sustituto del </a:t>
            </a:r>
            <a:r>
              <a:rPr lang="es-MX" dirty="0"/>
              <a:t>papel del docente o del empleo de otros materiales, como lo son los libros de texto, los cuadernos de ejercicios o los discos compactos del curso.</a:t>
            </a:r>
          </a:p>
        </p:txBody>
      </p:sp>
    </p:spTree>
    <p:extLst>
      <p:ext uri="{BB962C8B-B14F-4D97-AF65-F5344CB8AC3E}">
        <p14:creationId xmlns:p14="http://schemas.microsoft.com/office/powerpoint/2010/main" val="955419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4</a:t>
            </a:r>
            <a:endParaRPr lang="es-MX" dirty="0"/>
          </a:p>
        </p:txBody>
      </p:sp>
      <p:sp>
        <p:nvSpPr>
          <p:cNvPr id="3" name="Marcador de contenido 2"/>
          <p:cNvSpPr>
            <a:spLocks noGrp="1"/>
          </p:cNvSpPr>
          <p:nvPr>
            <p:ph idx="1"/>
          </p:nvPr>
        </p:nvSpPr>
        <p:spPr>
          <a:solidFill>
            <a:schemeClr val="bg2"/>
          </a:solidFill>
        </p:spPr>
        <p:txBody>
          <a:bodyPr>
            <a:normAutofit/>
          </a:bodyPr>
          <a:lstStyle/>
          <a:p>
            <a:pPr>
              <a:lnSpc>
                <a:spcPct val="150000"/>
              </a:lnSpc>
            </a:pPr>
            <a:r>
              <a:rPr lang="es-MX" dirty="0"/>
              <a:t>Por </a:t>
            </a:r>
            <a:r>
              <a:rPr lang="es-MX" dirty="0" smtClean="0"/>
              <a:t>todo lo </a:t>
            </a:r>
            <a:r>
              <a:rPr lang="es-MX" dirty="0"/>
              <a:t>antes </a:t>
            </a:r>
            <a:r>
              <a:rPr lang="es-MX" dirty="0" smtClean="0"/>
              <a:t>dicho, </a:t>
            </a:r>
            <a:r>
              <a:rPr lang="es-MX" dirty="0"/>
              <a:t>este material </a:t>
            </a:r>
            <a:r>
              <a:rPr lang="es-MX" dirty="0" smtClean="0"/>
              <a:t>es útil como </a:t>
            </a:r>
            <a:r>
              <a:rPr lang="es-MX" dirty="0"/>
              <a:t>un auxiliar en la presentación de los diversos temas y contenidos programáticos de la UA. </a:t>
            </a:r>
            <a:endParaRPr lang="es-MX" dirty="0" smtClean="0"/>
          </a:p>
          <a:p>
            <a:pPr>
              <a:lnSpc>
                <a:spcPct val="150000"/>
              </a:lnSpc>
            </a:pPr>
            <a:r>
              <a:rPr lang="es-MX" dirty="0" smtClean="0"/>
              <a:t>Así </a:t>
            </a:r>
            <a:r>
              <a:rPr lang="es-MX" dirty="0"/>
              <a:t>pues, el material puede usarse antes, durante o al final de la exposición de los contenidos del curso, es decir, como una forma de introducir el tema o para darle mayor solidez. </a:t>
            </a:r>
            <a:endParaRPr lang="es-MX" dirty="0" smtClean="0"/>
          </a:p>
          <a:p>
            <a:pPr>
              <a:lnSpc>
                <a:spcPct val="150000"/>
              </a:lnSpc>
            </a:pPr>
            <a:r>
              <a:rPr lang="es-MX" dirty="0" smtClean="0"/>
              <a:t>A </a:t>
            </a:r>
            <a:r>
              <a:rPr lang="es-MX" dirty="0"/>
              <a:t>continuación se presenta una lista de sugerencias para su buen uso como apoyo didáctico en clase.</a:t>
            </a:r>
          </a:p>
        </p:txBody>
      </p:sp>
    </p:spTree>
    <p:extLst>
      <p:ext uri="{BB962C8B-B14F-4D97-AF65-F5344CB8AC3E}">
        <p14:creationId xmlns:p14="http://schemas.microsoft.com/office/powerpoint/2010/main" val="11710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5</a:t>
            </a:r>
            <a:endParaRPr lang="es-MX" dirty="0"/>
          </a:p>
        </p:txBody>
      </p:sp>
      <p:sp>
        <p:nvSpPr>
          <p:cNvPr id="3" name="Marcador de contenido 2"/>
          <p:cNvSpPr>
            <a:spLocks noGrp="1"/>
          </p:cNvSpPr>
          <p:nvPr>
            <p:ph idx="1"/>
          </p:nvPr>
        </p:nvSpPr>
        <p:spPr>
          <a:xfrm>
            <a:off x="628650" y="1412776"/>
            <a:ext cx="7886700" cy="4764187"/>
          </a:xfrm>
          <a:solidFill>
            <a:schemeClr val="bg2"/>
          </a:solidFill>
        </p:spPr>
        <p:txBody>
          <a:bodyPr>
            <a:normAutofit/>
          </a:bodyPr>
          <a:lstStyle/>
          <a:p>
            <a:pPr algn="just"/>
            <a:r>
              <a:rPr lang="es-MX" dirty="0" smtClean="0"/>
              <a:t>Al </a:t>
            </a:r>
            <a:r>
              <a:rPr lang="es-MX" dirty="0"/>
              <a:t>comienzo de cada unidad del programa, el docente puede emplearlo para que los estudiantes deriven las reglas implícitas en una determinada estructura sintáctica o bien deriven el significado de elementos léxicos</a:t>
            </a:r>
            <a:r>
              <a:rPr lang="es-MX" dirty="0" smtClean="0"/>
              <a:t>.</a:t>
            </a:r>
          </a:p>
          <a:p>
            <a:pPr marL="0" indent="0" algn="just">
              <a:buNone/>
            </a:pPr>
            <a:endParaRPr lang="es-MX" dirty="0"/>
          </a:p>
          <a:p>
            <a:pPr algn="just"/>
            <a:r>
              <a:rPr lang="es-MX" dirty="0" smtClean="0"/>
              <a:t>Las </a:t>
            </a:r>
            <a:r>
              <a:rPr lang="es-MX" dirty="0"/>
              <a:t>diapositivas pueden usarse al finalizar cada unidad del programa, a modo de refuerzo, para dar mayor profundidad a los conocimientos adquiridos</a:t>
            </a:r>
            <a:r>
              <a:rPr lang="es-MX" dirty="0" smtClean="0"/>
              <a:t>.</a:t>
            </a:r>
          </a:p>
          <a:p>
            <a:pPr marL="0" indent="0" algn="just">
              <a:buNone/>
            </a:pPr>
            <a:endParaRPr lang="es-MX" dirty="0"/>
          </a:p>
          <a:p>
            <a:pPr algn="just"/>
            <a:r>
              <a:rPr lang="es-MX" dirty="0" smtClean="0"/>
              <a:t>Un </a:t>
            </a:r>
            <a:r>
              <a:rPr lang="es-MX" dirty="0"/>
              <a:t>punto importante es que el material de apoyo invita al estudiante a crear y a emplear con naturalidad las nuevas estructuras que presentan las diapositivas. Se trata, pues, de una especie de generador de estructuras, frases u oraciones.</a:t>
            </a:r>
          </a:p>
          <a:p>
            <a:pPr algn="just"/>
            <a:endParaRPr lang="es-MX" dirty="0"/>
          </a:p>
        </p:txBody>
      </p:sp>
    </p:spTree>
    <p:extLst>
      <p:ext uri="{BB962C8B-B14F-4D97-AF65-F5344CB8AC3E}">
        <p14:creationId xmlns:p14="http://schemas.microsoft.com/office/powerpoint/2010/main" val="406046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 parte 6</a:t>
            </a:r>
            <a:endParaRPr lang="es-MX" dirty="0"/>
          </a:p>
        </p:txBody>
      </p:sp>
      <p:sp>
        <p:nvSpPr>
          <p:cNvPr id="3" name="Marcador de contenido 2"/>
          <p:cNvSpPr>
            <a:spLocks noGrp="1"/>
          </p:cNvSpPr>
          <p:nvPr>
            <p:ph idx="1"/>
          </p:nvPr>
        </p:nvSpPr>
        <p:spPr>
          <a:xfrm>
            <a:off x="628650" y="1825624"/>
            <a:ext cx="7886700" cy="4771727"/>
          </a:xfrm>
          <a:solidFill>
            <a:schemeClr val="bg2"/>
          </a:solidFill>
        </p:spPr>
        <p:txBody>
          <a:bodyPr>
            <a:normAutofit/>
          </a:bodyPr>
          <a:lstStyle/>
          <a:p>
            <a:pPr>
              <a:lnSpc>
                <a:spcPct val="150000"/>
              </a:lnSpc>
            </a:pPr>
            <a:r>
              <a:rPr lang="es-MX" dirty="0" smtClean="0"/>
              <a:t>Las </a:t>
            </a:r>
            <a:r>
              <a:rPr lang="es-MX" dirty="0"/>
              <a:t>diapositivas pueden usarse como un medio para corroborar predicciones de los estudiantes, es decir, se les solicita que den una lista de reglas de uso y de formación para un determinado aspecto gramatical. Una vez hecho esto, se muestra la diapositiva que confirma las aportaciones de los estudiantes.</a:t>
            </a:r>
          </a:p>
          <a:p>
            <a:pPr>
              <a:lnSpc>
                <a:spcPct val="150000"/>
              </a:lnSpc>
            </a:pPr>
            <a:r>
              <a:rPr lang="es-MX" dirty="0" smtClean="0"/>
              <a:t>El </a:t>
            </a:r>
            <a:r>
              <a:rPr lang="es-MX" dirty="0"/>
              <a:t>material recomienda la participación y el trabajo en pares o en grupos de no más de cuatros personas. Así, las diapositivas pueden servir para crear “dramatizaciones” en las que se pongan en práctica los nuevos conocimientos adquiridos.</a:t>
            </a:r>
          </a:p>
          <a:p>
            <a:endParaRPr lang="es-MX" dirty="0"/>
          </a:p>
        </p:txBody>
      </p:sp>
    </p:spTree>
    <p:extLst>
      <p:ext uri="{BB962C8B-B14F-4D97-AF65-F5344CB8AC3E}">
        <p14:creationId xmlns:p14="http://schemas.microsoft.com/office/powerpoint/2010/main" val="1294894896"/>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10.xml><?xml version="1.0" encoding="utf-8"?>
<a:theme xmlns:a="http://schemas.openxmlformats.org/drawingml/2006/main" name="8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9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0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1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5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7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488</TotalTime>
  <Words>2480</Words>
  <Application>Microsoft Office PowerPoint</Application>
  <PresentationFormat>Presentación en pantalla (4:3)</PresentationFormat>
  <Paragraphs>263</Paragraphs>
  <Slides>52</Slides>
  <Notes>2</Notes>
  <HiddenSlides>0</HiddenSlides>
  <MMClips>0</MMClips>
  <ScaleCrop>false</ScaleCrop>
  <HeadingPairs>
    <vt:vector size="6" baseType="variant">
      <vt:variant>
        <vt:lpstr>Fuentes usadas</vt:lpstr>
      </vt:variant>
      <vt:variant>
        <vt:i4>5</vt:i4>
      </vt:variant>
      <vt:variant>
        <vt:lpstr>Tema</vt:lpstr>
      </vt:variant>
      <vt:variant>
        <vt:i4>12</vt:i4>
      </vt:variant>
      <vt:variant>
        <vt:lpstr>Títulos de diapositiva</vt:lpstr>
      </vt:variant>
      <vt:variant>
        <vt:i4>52</vt:i4>
      </vt:variant>
    </vt:vector>
  </HeadingPairs>
  <TitlesOfParts>
    <vt:vector size="69" baseType="lpstr">
      <vt:lpstr>Arial</vt:lpstr>
      <vt:lpstr>Calibri</vt:lpstr>
      <vt:lpstr>Calibri Light</vt:lpstr>
      <vt:lpstr>Times New Roman</vt:lpstr>
      <vt:lpstr>Wingdings 2</vt:lpstr>
      <vt:lpstr>HDOfficeLightV0</vt:lpstr>
      <vt:lpstr>Office Theme</vt:lpstr>
      <vt:lpstr>1_Tema de Office</vt:lpstr>
      <vt:lpstr>2_Tema de Office</vt:lpstr>
      <vt:lpstr>3_Tema de Office</vt:lpstr>
      <vt:lpstr>4_Tema de Office</vt:lpstr>
      <vt:lpstr>6_Tema de Office</vt:lpstr>
      <vt:lpstr>5_Tema de Office</vt:lpstr>
      <vt:lpstr>7_Tema de Office</vt:lpstr>
      <vt:lpstr>8_Tema de Office</vt:lpstr>
      <vt:lpstr>9_Tema de Office</vt:lpstr>
      <vt:lpstr>10_Tema de Office</vt:lpstr>
      <vt:lpstr>Identificación de material didáctico Apoyo a UA Lengua inglesa VIII</vt:lpstr>
      <vt:lpstr>Índice</vt:lpstr>
      <vt:lpstr>Índice</vt:lpstr>
      <vt:lpstr>Guion explicativo, parte 1</vt:lpstr>
      <vt:lpstr>Guion explicativo, parte 2</vt:lpstr>
      <vt:lpstr>Guion explicativo, parte 3</vt:lpstr>
      <vt:lpstr>Guion explicativo, parte 4</vt:lpstr>
      <vt:lpstr>Guion explicativo, parte 5</vt:lpstr>
      <vt:lpstr>Guion explicativo, parte 6</vt:lpstr>
      <vt:lpstr>Guion explicativo, parte 7</vt:lpstr>
      <vt:lpstr>Guion explicativo, parte 8</vt:lpstr>
      <vt:lpstr>Guion explicativo, parte 9</vt:lpstr>
      <vt:lpstr>ABREVIATURAS EMPLEADAS EN ESTE MATERIAL PROYECTABLE:</vt:lpstr>
      <vt:lpstr> Ellipsis UC I, UE, EO</vt:lpstr>
      <vt:lpstr> What’s been omitted here?  UC I, CE, EO  I opened the window and saw a crowd of children.  Can you produce a few more sentences like this one?</vt:lpstr>
      <vt:lpstr>Ellipsis in conversation, UC I, EO</vt:lpstr>
      <vt:lpstr>Expand the sentence below UC I, EO, EE</vt:lpstr>
      <vt:lpstr>Presentación de PowerPoint</vt:lpstr>
      <vt:lpstr>Presentación de PowerPoint</vt:lpstr>
      <vt:lpstr>Presentación de PowerPoint</vt:lpstr>
      <vt:lpstr>Can you transform this sentence with a participle cause? UE, EE,UC I</vt:lpstr>
      <vt:lpstr>Noun phrases UC II, UE</vt:lpstr>
      <vt:lpstr>Presentación de PowerPoint</vt:lpstr>
      <vt:lpstr>Presentación de PowerPoint</vt:lpstr>
      <vt:lpstr>Attitude adverbials UC II, EO, EE</vt:lpstr>
      <vt:lpstr>Presentación de PowerPoint</vt:lpstr>
      <vt:lpstr>Look at this photo and comment on it with an adverb. UC II, EO</vt:lpstr>
      <vt:lpstr>Discourse markers. UC III, EO</vt:lpstr>
      <vt:lpstr>Why do you like travelling? Tell us why by using some discourse markers. UC III, EO</vt:lpstr>
      <vt:lpstr>Modal Verbs, UC III, EO, UE </vt:lpstr>
      <vt:lpstr>Presentación de PowerPoint</vt:lpstr>
      <vt:lpstr>What can he say to the woman?  UC III, EO</vt:lpstr>
      <vt:lpstr>Presentación de PowerPoint</vt:lpstr>
      <vt:lpstr>Presentación de PowerPoint</vt:lpstr>
      <vt:lpstr>What can she say? UC IV, EO</vt:lpstr>
      <vt:lpstr>Modal Verbs, Deduction. UC IV, EO, UE</vt:lpstr>
      <vt:lpstr>Didn’t need to or Needn’t have?</vt:lpstr>
      <vt:lpstr> Should What can you say to him? UC IV, EO </vt:lpstr>
      <vt:lpstr>DETERMINERS. UC IV, EO </vt:lpstr>
      <vt:lpstr>What can you see here?  UC IV, EO</vt:lpstr>
      <vt:lpstr>Hypothetical present &amp; future situations. UC VI, EO, UE, EE</vt:lpstr>
      <vt:lpstr>What does he imagine? UC VI, UE, EO</vt:lpstr>
      <vt:lpstr>Imagine what they say. UC VI, EO </vt:lpstr>
      <vt:lpstr>Dislocation. UC VI, EO, CA</vt:lpstr>
      <vt:lpstr>Can you produce more sentences like the one below? UC VI, EO</vt:lpstr>
      <vt:lpstr>PLURALS, UC VI, EO What can you see?</vt:lpstr>
      <vt:lpstr>What can you see. UC VI, EO</vt:lpstr>
      <vt:lpstr>Presentación de PowerPoint</vt:lpstr>
      <vt:lpstr>SINGULAR OR PLURAL? UC VI, EO, UE, EE</vt:lpstr>
      <vt:lpstr>Presentación de PowerPoint</vt:lpstr>
      <vt:lpstr>Bibliografía fundamental</vt:lpstr>
      <vt:lpstr>Bibliografía fundamental</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David Palma</dc:creator>
  <cp:lastModifiedBy>Usuario</cp:lastModifiedBy>
  <cp:revision>60</cp:revision>
  <dcterms:created xsi:type="dcterms:W3CDTF">2017-06-28T22:05:41Z</dcterms:created>
  <dcterms:modified xsi:type="dcterms:W3CDTF">2017-09-17T13:09:29Z</dcterms:modified>
</cp:coreProperties>
</file>