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14" r:id="rId2"/>
    <p:sldId id="316" r:id="rId3"/>
    <p:sldId id="297" r:id="rId4"/>
    <p:sldId id="298" r:id="rId5"/>
    <p:sldId id="299" r:id="rId6"/>
    <p:sldId id="308" r:id="rId7"/>
    <p:sldId id="300" r:id="rId8"/>
    <p:sldId id="301" r:id="rId9"/>
    <p:sldId id="302" r:id="rId10"/>
    <p:sldId id="303" r:id="rId11"/>
    <p:sldId id="304" r:id="rId12"/>
    <p:sldId id="305" r:id="rId13"/>
    <p:sldId id="312" r:id="rId14"/>
    <p:sldId id="311" r:id="rId15"/>
    <p:sldId id="306" r:id="rId16"/>
    <p:sldId id="318" r:id="rId17"/>
    <p:sldId id="256" r:id="rId18"/>
    <p:sldId id="319" r:id="rId19"/>
    <p:sldId id="257" r:id="rId20"/>
    <p:sldId id="258" r:id="rId21"/>
    <p:sldId id="259" r:id="rId22"/>
    <p:sldId id="260" r:id="rId23"/>
    <p:sldId id="262" r:id="rId24"/>
    <p:sldId id="263" r:id="rId25"/>
    <p:sldId id="264" r:id="rId26"/>
    <p:sldId id="265" r:id="rId27"/>
    <p:sldId id="266" r:id="rId28"/>
    <p:sldId id="267" r:id="rId29"/>
    <p:sldId id="268" r:id="rId30"/>
    <p:sldId id="270" r:id="rId31"/>
    <p:sldId id="271" r:id="rId32"/>
    <p:sldId id="272" r:id="rId33"/>
    <p:sldId id="273" r:id="rId34"/>
    <p:sldId id="274" r:id="rId35"/>
    <p:sldId id="275" r:id="rId36"/>
    <p:sldId id="276" r:id="rId37"/>
    <p:sldId id="278" r:id="rId38"/>
    <p:sldId id="279" r:id="rId39"/>
    <p:sldId id="280" r:id="rId40"/>
    <p:sldId id="281" r:id="rId41"/>
    <p:sldId id="282" r:id="rId42"/>
    <p:sldId id="283" r:id="rId43"/>
    <p:sldId id="284" r:id="rId44"/>
    <p:sldId id="285" r:id="rId45"/>
    <p:sldId id="286" r:id="rId46"/>
    <p:sldId id="287" r:id="rId47"/>
    <p:sldId id="289" r:id="rId48"/>
    <p:sldId id="290" r:id="rId49"/>
    <p:sldId id="291" r:id="rId50"/>
    <p:sldId id="292" r:id="rId51"/>
    <p:sldId id="293" r:id="rId52"/>
    <p:sldId id="294" r:id="rId53"/>
    <p:sldId id="295" r:id="rId54"/>
    <p:sldId id="309" r:id="rId55"/>
    <p:sldId id="320" r:id="rId5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963F448-BE30-47BA-9838-C421BB37419C}"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3932EE-7BE2-4BAF-8280-EAB5141E576C}" type="slidenum">
              <a:rPr lang="es-MX" smtClean="0"/>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963F448-BE30-47BA-9838-C421BB37419C}"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963F448-BE30-47BA-9838-C421BB37419C}"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963F448-BE30-47BA-9838-C421BB37419C}"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63F448-BE30-47BA-9838-C421BB37419C}" type="datetimeFigureOut">
              <a:rPr lang="es-MX" smtClean="0"/>
              <a:t>17/09/2017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F3932EE-7BE2-4BAF-8280-EAB5141E576C}" type="slidenum">
              <a:rPr lang="es-MX" smtClean="0"/>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9963F448-BE30-47BA-9838-C421BB37419C}"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963F448-BE30-47BA-9838-C421BB37419C}" type="datetimeFigureOut">
              <a:rPr lang="es-MX" smtClean="0"/>
              <a:t>17/09/2017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F3932EE-7BE2-4BAF-8280-EAB5141E576C}" type="slidenum">
              <a:rPr lang="es-MX" smtClean="0"/>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963F448-BE30-47BA-9838-C421BB37419C}" type="datetimeFigureOut">
              <a:rPr lang="es-MX" smtClean="0"/>
              <a:t>17/09/2017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63F448-BE30-47BA-9838-C421BB37419C}" type="datetimeFigureOut">
              <a:rPr lang="es-MX" smtClean="0"/>
              <a:t>17/09/2017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963F448-BE30-47BA-9838-C421BB37419C}"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F3932EE-7BE2-4BAF-8280-EAB5141E576C}" type="slidenum">
              <a:rPr lang="es-MX" smtClean="0"/>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963F448-BE30-47BA-9838-C421BB37419C}" type="datetimeFigureOut">
              <a:rPr lang="es-MX" smtClean="0"/>
              <a:t>17/09/2017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F3932EE-7BE2-4BAF-8280-EAB5141E576C}"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9963F448-BE30-47BA-9838-C421BB37419C}" type="datetimeFigureOut">
              <a:rPr lang="es-MX" smtClean="0"/>
              <a:t>17/09/2017</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F3932EE-7BE2-4BAF-8280-EAB5141E576C}" type="slidenum">
              <a:rPr lang="es-MX" smtClean="0"/>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7544" y="404665"/>
            <a:ext cx="8280920" cy="5952399"/>
          </a:xfrm>
          <a:prstGeom prst="rect">
            <a:avLst/>
          </a:prstGeom>
        </p:spPr>
        <p:txBody>
          <a:bodyPr wrap="square">
            <a:spAutoFit/>
          </a:bodyPr>
          <a:lstStyle/>
          <a:p>
            <a:pPr lvl="0" algn="ctr">
              <a:spcBef>
                <a:spcPct val="20000"/>
              </a:spcBef>
              <a:buClr>
                <a:srgbClr val="AD0101"/>
              </a:buClr>
            </a:pP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“APOYO A TRADUCCIÓN LITERARIA DEL INGLÉS”</a:t>
            </a:r>
          </a:p>
          <a:p>
            <a:pPr lvl="0">
              <a:spcBef>
                <a:spcPct val="20000"/>
              </a:spcBef>
              <a:buClr>
                <a:srgbClr val="AD0101"/>
              </a:buClr>
            </a:pP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Autor</a:t>
            </a:r>
            <a:r>
              <a:rPr lang="es-MX" sz="2800" dirty="0">
                <a:latin typeface="Arial Unicode MS" panose="020B0604020202020204" pitchFamily="34" charset="-128"/>
                <a:ea typeface="Arial Unicode MS" panose="020B0604020202020204" pitchFamily="34" charset="-128"/>
                <a:cs typeface="Arial Unicode MS" panose="020B0604020202020204" pitchFamily="34" charset="-128"/>
              </a:rPr>
              <a:t>: Luis Juan Solís Carrillo</a:t>
            </a:r>
          </a:p>
          <a:p>
            <a:pPr lvl="0">
              <a:spcBef>
                <a:spcPct val="20000"/>
              </a:spcBef>
              <a:buClr>
                <a:srgbClr val="AD0101"/>
              </a:buClr>
            </a:pPr>
            <a:r>
              <a:rPr lang="es-MX" sz="2800" dirty="0">
                <a:latin typeface="Arial Unicode MS" panose="020B0604020202020204" pitchFamily="34" charset="-128"/>
                <a:ea typeface="Arial Unicode MS" panose="020B0604020202020204" pitchFamily="34" charset="-128"/>
                <a:cs typeface="Arial Unicode MS" panose="020B0604020202020204" pitchFamily="34" charset="-128"/>
              </a:rPr>
              <a:t>Material </a:t>
            </a:r>
            <a:r>
              <a:rPr lang="es-MX" sz="2800" dirty="0" err="1">
                <a:latin typeface="Arial Unicode MS" panose="020B0604020202020204" pitchFamily="34" charset="-128"/>
                <a:ea typeface="Arial Unicode MS" panose="020B0604020202020204" pitchFamily="34" charset="-128"/>
                <a:cs typeface="Arial Unicode MS" panose="020B0604020202020204" pitchFamily="34" charset="-128"/>
              </a:rPr>
              <a:t>proyectable</a:t>
            </a:r>
            <a:r>
              <a:rPr lang="es-MX" sz="2800" dirty="0">
                <a:latin typeface="Arial Unicode MS" panose="020B0604020202020204" pitchFamily="34" charset="-128"/>
                <a:ea typeface="Arial Unicode MS" panose="020B0604020202020204" pitchFamily="34" charset="-128"/>
                <a:cs typeface="Arial Unicode MS" panose="020B0604020202020204" pitchFamily="34" charset="-128"/>
              </a:rPr>
              <a:t> (solo visión) empleado en Semestre 2017 A</a:t>
            </a:r>
          </a:p>
          <a:p>
            <a:pPr lvl="0">
              <a:spcBef>
                <a:spcPct val="20000"/>
              </a:spcBef>
              <a:buClr>
                <a:srgbClr val="AD0101"/>
              </a:buClr>
            </a:pPr>
            <a:r>
              <a:rPr lang="es-MX" sz="2800" dirty="0">
                <a:latin typeface="Arial Unicode MS" panose="020B0604020202020204" pitchFamily="34" charset="-128"/>
                <a:ea typeface="Arial Unicode MS" panose="020B0604020202020204" pitchFamily="34" charset="-128"/>
                <a:cs typeface="Arial Unicode MS" panose="020B0604020202020204" pitchFamily="34" charset="-128"/>
              </a:rPr>
              <a:t>Unidad de Aprendizaje: </a:t>
            </a:r>
            <a:r>
              <a:rPr lang="es-MX" sz="2800" i="1" dirty="0">
                <a:latin typeface="Arial Unicode MS" panose="020B0604020202020204" pitchFamily="34" charset="-128"/>
                <a:ea typeface="Arial Unicode MS" panose="020B0604020202020204" pitchFamily="34" charset="-128"/>
                <a:cs typeface="Arial Unicode MS" panose="020B0604020202020204" pitchFamily="34" charset="-128"/>
              </a:rPr>
              <a:t>Traducción Literaria del Inglés</a:t>
            </a: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lvl="0">
              <a:spcBef>
                <a:spcPct val="20000"/>
              </a:spcBef>
              <a:buClr>
                <a:srgbClr val="AD0101"/>
              </a:buClr>
            </a:pP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Clave: L32081</a:t>
            </a:r>
          </a:p>
          <a:p>
            <a:pPr lvl="0">
              <a:spcBef>
                <a:spcPct val="20000"/>
              </a:spcBef>
              <a:buClr>
                <a:srgbClr val="AD0101"/>
              </a:buClr>
            </a:pP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Créditos 8	</a:t>
            </a:r>
          </a:p>
          <a:p>
            <a:pPr lvl="0">
              <a:spcBef>
                <a:spcPct val="20000"/>
              </a:spcBef>
              <a:buClr>
                <a:srgbClr val="AD0101"/>
              </a:buClr>
            </a:pP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Unidades de Competencia 4</a:t>
            </a:r>
          </a:p>
          <a:p>
            <a:pPr lvl="0" algn="ctr">
              <a:spcBef>
                <a:spcPct val="20000"/>
              </a:spcBef>
              <a:buClr>
                <a:srgbClr val="AD0101"/>
              </a:buClr>
            </a:pPr>
            <a:r>
              <a:rPr lang="es-MX" sz="2800" dirty="0" smtClean="0">
                <a:latin typeface="Arial Unicode MS" panose="020B0604020202020204" pitchFamily="34" charset="-128"/>
                <a:ea typeface="Arial Unicode MS" panose="020B0604020202020204" pitchFamily="34" charset="-128"/>
                <a:cs typeface="Arial Unicode MS" panose="020B0604020202020204" pitchFamily="34" charset="-128"/>
              </a:rPr>
              <a:t>Facultad de Lenguas, UAEMEX</a:t>
            </a:r>
          </a:p>
          <a:p>
            <a:pPr lvl="0">
              <a:spcBef>
                <a:spcPct val="20000"/>
              </a:spcBef>
              <a:buClr>
                <a:srgbClr val="AD0101"/>
              </a:buClr>
            </a:pPr>
            <a:endParaRPr lang="es-MX" sz="2800" dirty="0">
              <a:solidFill>
                <a:srgbClr val="30303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985556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1268760"/>
            <a:ext cx="7776864" cy="3816429"/>
          </a:xfrm>
          <a:prstGeom prst="rect">
            <a:avLst/>
          </a:prstGeom>
        </p:spPr>
        <p:txBody>
          <a:bodyPr wrap="square">
            <a:spAutoFit/>
          </a:bodyPr>
          <a:lstStyle/>
          <a:p>
            <a:r>
              <a:rPr lang="es-MX" dirty="0"/>
              <a:t>	</a:t>
            </a:r>
            <a:endParaRPr lang="es-MX" dirty="0" smtClean="0"/>
          </a:p>
          <a:p>
            <a:pPr marL="342900" indent="-342900" algn="just">
              <a:buFont typeface="Arial" panose="020B0604020202020204" pitchFamily="34" charset="0"/>
              <a:buChar char="•"/>
            </a:pPr>
            <a:r>
              <a:rPr lang="es-MX" sz="2800" dirty="0" smtClean="0"/>
              <a:t>El </a:t>
            </a:r>
            <a:r>
              <a:rPr lang="es-MX" sz="2800" dirty="0"/>
              <a:t>punto anterior sirve no solo para conectar las figuras literarias y retóricas con sus usos en el lenguaje cotidiano, sino para que el alumno se dé cuenta plena de la estrecha relación que esta UA guarda con otras, correspondientes al área de traducción. Así pues, será recomendable que el profesor establezca estas relaciones y las ponga de manifiesto en el aula. </a:t>
            </a:r>
          </a:p>
        </p:txBody>
      </p:sp>
    </p:spTree>
    <p:extLst>
      <p:ext uri="{BB962C8B-B14F-4D97-AF65-F5344CB8AC3E}">
        <p14:creationId xmlns:p14="http://schemas.microsoft.com/office/powerpoint/2010/main" val="9716617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836712"/>
            <a:ext cx="8424936" cy="4247317"/>
          </a:xfrm>
          <a:prstGeom prst="rect">
            <a:avLst/>
          </a:prstGeom>
        </p:spPr>
        <p:txBody>
          <a:bodyPr wrap="square">
            <a:spAutoFit/>
          </a:bodyPr>
          <a:lstStyle/>
          <a:p>
            <a:pPr algn="ctr"/>
            <a:r>
              <a:rPr lang="es-MX" dirty="0"/>
              <a:t>	</a:t>
            </a:r>
            <a:endParaRPr lang="es-MX" dirty="0" smtClean="0"/>
          </a:p>
          <a:p>
            <a:pPr marL="457200" indent="-457200" algn="just">
              <a:buFont typeface="Arial" panose="020B0604020202020204" pitchFamily="34" charset="0"/>
              <a:buChar char="•"/>
            </a:pPr>
            <a:r>
              <a:rPr lang="es-MX" sz="2800" dirty="0" smtClean="0"/>
              <a:t>El </a:t>
            </a:r>
            <a:r>
              <a:rPr lang="es-MX" sz="2800" dirty="0"/>
              <a:t>orden de las diapositivas no obedece a ninguna secuencia programática establecida de antemano. Se trata de ilustraciones adaptables a los avances de cada grupo y docente. De esta manera, no será incorrecto emplear las diapositivas correspondientes a </a:t>
            </a:r>
            <a:r>
              <a:rPr lang="es-MX" sz="2800" i="1" dirty="0" smtClean="0"/>
              <a:t>exotismo</a:t>
            </a:r>
            <a:r>
              <a:rPr lang="es-MX" sz="2800" dirty="0" smtClean="0"/>
              <a:t>, </a:t>
            </a:r>
            <a:r>
              <a:rPr lang="es-MX" sz="2800" dirty="0"/>
              <a:t>antes que las relativas a </a:t>
            </a:r>
            <a:r>
              <a:rPr lang="es-MX" sz="2800" i="1" dirty="0" smtClean="0"/>
              <a:t>préstamo</a:t>
            </a:r>
            <a:r>
              <a:rPr lang="es-MX" sz="2800" dirty="0" smtClean="0"/>
              <a:t> </a:t>
            </a:r>
            <a:r>
              <a:rPr lang="es-MX" sz="2800" i="1" dirty="0" smtClean="0"/>
              <a:t>cultural</a:t>
            </a:r>
            <a:r>
              <a:rPr lang="es-MX" sz="2800" dirty="0" smtClean="0"/>
              <a:t>, pues todas corresponden al ámbito del análisis </a:t>
            </a:r>
            <a:r>
              <a:rPr lang="es-MX" sz="2800" dirty="0" smtClean="0"/>
              <a:t>de los niveles textuales/</a:t>
            </a:r>
            <a:r>
              <a:rPr lang="es-MX" sz="2800" dirty="0" err="1" smtClean="0"/>
              <a:t>traductológicos</a:t>
            </a:r>
            <a:r>
              <a:rPr lang="es-MX" sz="2800" dirty="0" smtClean="0"/>
              <a:t> considerados en el programa.</a:t>
            </a:r>
            <a:endParaRPr lang="es-MX" sz="2800" dirty="0"/>
          </a:p>
        </p:txBody>
      </p:sp>
    </p:spTree>
    <p:extLst>
      <p:ext uri="{BB962C8B-B14F-4D97-AF65-F5344CB8AC3E}">
        <p14:creationId xmlns:p14="http://schemas.microsoft.com/office/powerpoint/2010/main" val="1226218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1340768"/>
            <a:ext cx="7848872" cy="4801314"/>
          </a:xfrm>
          <a:prstGeom prst="rect">
            <a:avLst/>
          </a:prstGeom>
        </p:spPr>
        <p:txBody>
          <a:bodyPr wrap="square">
            <a:spAutoFit/>
          </a:bodyPr>
          <a:lstStyle/>
          <a:p>
            <a:pPr algn="ctr"/>
            <a:r>
              <a:rPr lang="es-MX" dirty="0" smtClean="0"/>
              <a:t>Guion (continuación)</a:t>
            </a:r>
            <a:r>
              <a:rPr lang="es-MX" dirty="0"/>
              <a:t>	</a:t>
            </a:r>
            <a:endParaRPr lang="es-MX" dirty="0" smtClean="0"/>
          </a:p>
          <a:p>
            <a:pPr marL="342900" indent="-342900" algn="just">
              <a:buFont typeface="Arial" panose="020B0604020202020204" pitchFamily="34" charset="0"/>
              <a:buChar char="•"/>
            </a:pPr>
            <a:r>
              <a:rPr lang="es-MX" sz="3200" dirty="0" smtClean="0"/>
              <a:t>En </a:t>
            </a:r>
            <a:r>
              <a:rPr lang="es-MX" sz="3200" dirty="0"/>
              <a:t>cuanto a la secuencia didáctica sugerida, cabe decir lo siguiente:</a:t>
            </a:r>
          </a:p>
          <a:p>
            <a:pPr algn="just"/>
            <a:r>
              <a:rPr lang="es-MX" sz="3200" dirty="0" smtClean="0"/>
              <a:t>1. Este </a:t>
            </a:r>
            <a:r>
              <a:rPr lang="es-MX" sz="3200" dirty="0"/>
              <a:t>material permite al estudiante adquirir los nuevos conceptos partiendo de una fase inicial centrada en la mera identificación de los rasgos que caracterizan al </a:t>
            </a:r>
            <a:r>
              <a:rPr lang="es-MX" sz="3200" dirty="0" smtClean="0"/>
              <a:t>texto literario. Más adelante, </a:t>
            </a:r>
            <a:r>
              <a:rPr lang="es-MX" sz="3200" dirty="0"/>
              <a:t>el alumno debe </a:t>
            </a:r>
            <a:r>
              <a:rPr lang="es-MX" sz="3200" dirty="0" smtClean="0"/>
              <a:t>reconocer la </a:t>
            </a:r>
            <a:r>
              <a:rPr lang="es-MX" sz="3200" dirty="0"/>
              <a:t>presencia de </a:t>
            </a:r>
            <a:r>
              <a:rPr lang="es-MX" sz="3200" dirty="0" smtClean="0"/>
              <a:t>dichos rasgos formales para su traducción al español.</a:t>
            </a:r>
            <a:r>
              <a:rPr lang="es-MX" sz="2400" dirty="0" smtClean="0"/>
              <a:t> </a:t>
            </a:r>
            <a:endParaRPr lang="es-MX" sz="2400" dirty="0"/>
          </a:p>
        </p:txBody>
      </p:sp>
    </p:spTree>
    <p:extLst>
      <p:ext uri="{BB962C8B-B14F-4D97-AF65-F5344CB8AC3E}">
        <p14:creationId xmlns:p14="http://schemas.microsoft.com/office/powerpoint/2010/main" val="21522083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55576" y="1124744"/>
            <a:ext cx="7704856" cy="3539430"/>
          </a:xfrm>
          <a:prstGeom prst="rect">
            <a:avLst/>
          </a:prstGeom>
        </p:spPr>
        <p:txBody>
          <a:bodyPr wrap="square">
            <a:spAutoFit/>
          </a:bodyPr>
          <a:lstStyle/>
          <a:p>
            <a:pPr algn="just"/>
            <a:r>
              <a:rPr lang="es-MX" sz="3200" dirty="0" smtClean="0"/>
              <a:t>2. En </a:t>
            </a:r>
            <a:r>
              <a:rPr lang="es-MX" sz="3200" dirty="0"/>
              <a:t>una etapa posterior, es necesario que la atención asuma una postura más crítica, es decir, que el estudiante esté en condiciones de observar la relación entre el contenido expreso en el lenguaje literario y la forma en que la figura sirve para dar énfasis a dicho mensaje. </a:t>
            </a:r>
          </a:p>
        </p:txBody>
      </p:sp>
    </p:spTree>
    <p:extLst>
      <p:ext uri="{BB962C8B-B14F-4D97-AF65-F5344CB8AC3E}">
        <p14:creationId xmlns:p14="http://schemas.microsoft.com/office/powerpoint/2010/main" val="4038889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412776"/>
            <a:ext cx="8136904" cy="3385542"/>
          </a:xfrm>
          <a:prstGeom prst="rect">
            <a:avLst/>
          </a:prstGeom>
        </p:spPr>
        <p:txBody>
          <a:bodyPr wrap="square">
            <a:spAutoFit/>
          </a:bodyPr>
          <a:lstStyle/>
          <a:p>
            <a:pPr algn="ctr"/>
            <a:r>
              <a:rPr lang="es-MX" dirty="0" smtClean="0"/>
              <a:t>Guion (continuación)</a:t>
            </a:r>
          </a:p>
          <a:p>
            <a:pPr algn="just"/>
            <a:r>
              <a:rPr lang="es-MX" sz="2800" dirty="0" smtClean="0"/>
              <a:t>3. En </a:t>
            </a:r>
            <a:r>
              <a:rPr lang="es-MX" sz="2800" dirty="0"/>
              <a:t>otras palabras, se trata de </a:t>
            </a:r>
            <a:r>
              <a:rPr lang="es-MX" sz="2800" dirty="0" smtClean="0"/>
              <a:t>que el estudiante establezca </a:t>
            </a:r>
            <a:r>
              <a:rPr lang="es-MX" sz="2800" dirty="0"/>
              <a:t>relaciones claras entre </a:t>
            </a:r>
            <a:r>
              <a:rPr lang="es-MX" sz="2800" u="sng" dirty="0"/>
              <a:t>forma y </a:t>
            </a:r>
            <a:r>
              <a:rPr lang="es-MX" sz="2800" u="sng" dirty="0" smtClean="0"/>
              <a:t>contenido</a:t>
            </a:r>
            <a:r>
              <a:rPr lang="es-MX" sz="2800" dirty="0" smtClean="0"/>
              <a:t>, aspectos fundamentales del programa.</a:t>
            </a:r>
            <a:endParaRPr lang="es-MX" sz="2800" dirty="0"/>
          </a:p>
          <a:p>
            <a:pPr algn="just"/>
            <a:endParaRPr lang="es-MX" sz="2800" dirty="0" smtClean="0"/>
          </a:p>
          <a:p>
            <a:pPr algn="just"/>
            <a:r>
              <a:rPr lang="es-MX" sz="2800" dirty="0" smtClean="0"/>
              <a:t>Por </a:t>
            </a:r>
            <a:r>
              <a:rPr lang="es-MX" sz="2800" dirty="0"/>
              <a:t>ejemplo: observar la forma en que una aliteración, como: </a:t>
            </a:r>
            <a:r>
              <a:rPr lang="es-MX" sz="2800" i="1" dirty="0" err="1"/>
              <a:t>the</a:t>
            </a:r>
            <a:r>
              <a:rPr lang="es-MX" sz="2800" i="1" dirty="0"/>
              <a:t> </a:t>
            </a:r>
            <a:r>
              <a:rPr lang="es-MX" sz="2800" i="1" dirty="0" err="1"/>
              <a:t>buzz</a:t>
            </a:r>
            <a:r>
              <a:rPr lang="es-MX" sz="2800" i="1" dirty="0"/>
              <a:t> of </a:t>
            </a:r>
            <a:r>
              <a:rPr lang="es-MX" sz="2800" i="1" dirty="0" err="1"/>
              <a:t>busy</a:t>
            </a:r>
            <a:r>
              <a:rPr lang="es-MX" sz="2800" i="1" dirty="0"/>
              <a:t> </a:t>
            </a:r>
            <a:r>
              <a:rPr lang="es-MX" sz="2800" i="1" dirty="0" err="1"/>
              <a:t>buzzing</a:t>
            </a:r>
            <a:r>
              <a:rPr lang="es-MX" sz="2800" i="1" dirty="0"/>
              <a:t> </a:t>
            </a:r>
            <a:r>
              <a:rPr lang="es-MX" sz="2800" i="1" dirty="0" err="1"/>
              <a:t>bees</a:t>
            </a:r>
            <a:r>
              <a:rPr lang="es-MX" sz="2800" i="1" dirty="0"/>
              <a:t> </a:t>
            </a:r>
            <a:r>
              <a:rPr lang="es-MX" sz="2800" dirty="0"/>
              <a:t>sirve para realzar el concepto de </a:t>
            </a:r>
            <a:r>
              <a:rPr lang="es-MX" sz="2800" i="1" dirty="0" err="1"/>
              <a:t>bee</a:t>
            </a:r>
            <a:r>
              <a:rPr lang="es-MX" sz="2800" dirty="0"/>
              <a:t> (</a:t>
            </a:r>
            <a:r>
              <a:rPr lang="es-MX" sz="2800" i="1" dirty="0"/>
              <a:t>abeja</a:t>
            </a:r>
            <a:r>
              <a:rPr lang="es-MX" sz="2800" dirty="0"/>
              <a:t>) y sus rasgos característicos. </a:t>
            </a:r>
          </a:p>
        </p:txBody>
      </p:sp>
    </p:spTree>
    <p:extLst>
      <p:ext uri="{BB962C8B-B14F-4D97-AF65-F5344CB8AC3E}">
        <p14:creationId xmlns:p14="http://schemas.microsoft.com/office/powerpoint/2010/main" val="1564624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136065"/>
            <a:ext cx="7848872" cy="1815882"/>
          </a:xfrm>
          <a:prstGeom prst="rect">
            <a:avLst/>
          </a:prstGeom>
        </p:spPr>
        <p:txBody>
          <a:bodyPr wrap="square">
            <a:spAutoFit/>
          </a:bodyPr>
          <a:lstStyle/>
          <a:p>
            <a:pPr algn="just"/>
            <a:r>
              <a:rPr lang="es-MX" sz="2800" dirty="0" smtClean="0"/>
              <a:t>He </a:t>
            </a:r>
            <a:r>
              <a:rPr lang="es-MX" sz="2800" dirty="0"/>
              <a:t>aquí, de forma </a:t>
            </a:r>
            <a:r>
              <a:rPr lang="es-MX" sz="2800" dirty="0" smtClean="0"/>
              <a:t>general, </a:t>
            </a:r>
            <a:r>
              <a:rPr lang="es-MX" sz="2800" dirty="0"/>
              <a:t>el guion con los lineamientos y sugerencias que permitirán el uso en el aula de esta colección de diapositivas. Espero que les sea de mucha utilidad. </a:t>
            </a:r>
          </a:p>
        </p:txBody>
      </p:sp>
    </p:spTree>
    <p:extLst>
      <p:ext uri="{BB962C8B-B14F-4D97-AF65-F5344CB8AC3E}">
        <p14:creationId xmlns:p14="http://schemas.microsoft.com/office/powerpoint/2010/main" val="17696070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MX" dirty="0" smtClean="0"/>
              <a:t>	</a:t>
            </a:r>
            <a:r>
              <a:rPr lang="es-MX" sz="3200" dirty="0" smtClean="0"/>
              <a:t>UNIDAD DE CONTENIDO I (UC I)</a:t>
            </a:r>
          </a:p>
          <a:p>
            <a:r>
              <a:rPr lang="es-MX" b="1" dirty="0" smtClean="0"/>
              <a:t>Exotismo</a:t>
            </a:r>
            <a:r>
              <a:rPr lang="es-MX" dirty="0" smtClean="0"/>
              <a:t>: </a:t>
            </a:r>
            <a:r>
              <a:rPr lang="es-MX" i="1" dirty="0" err="1" smtClean="0"/>
              <a:t>Ivan</a:t>
            </a:r>
            <a:r>
              <a:rPr lang="es-MX" i="1" dirty="0" smtClean="0"/>
              <a:t> se acercó al </a:t>
            </a:r>
            <a:r>
              <a:rPr lang="es-MX" b="1" i="1" u="sng" dirty="0" smtClean="0"/>
              <a:t>samovar</a:t>
            </a:r>
            <a:r>
              <a:rPr lang="es-MX" i="1" dirty="0" smtClean="0"/>
              <a:t> y tomó un poco de té.</a:t>
            </a:r>
          </a:p>
          <a:p>
            <a:r>
              <a:rPr lang="es-MX" b="1" dirty="0" smtClean="0"/>
              <a:t>Préstamo cultural</a:t>
            </a:r>
            <a:r>
              <a:rPr lang="es-MX" dirty="0" smtClean="0"/>
              <a:t>: </a:t>
            </a:r>
            <a:r>
              <a:rPr lang="es-MX" i="1" dirty="0" smtClean="0"/>
              <a:t>Sake, Sushi, Hardware,</a:t>
            </a:r>
            <a:r>
              <a:rPr lang="es-MX" dirty="0" smtClean="0"/>
              <a:t> entre otros</a:t>
            </a:r>
          </a:p>
          <a:p>
            <a:r>
              <a:rPr lang="es-MX" b="1" dirty="0" smtClean="0"/>
              <a:t>Calco</a:t>
            </a:r>
            <a:r>
              <a:rPr lang="es-MX" dirty="0" smtClean="0"/>
              <a:t>: </a:t>
            </a:r>
            <a:r>
              <a:rPr lang="es-MX" i="1" dirty="0" smtClean="0"/>
              <a:t>Baloncesto, Jardín de niños</a:t>
            </a:r>
            <a:r>
              <a:rPr lang="es-MX" dirty="0" smtClean="0"/>
              <a:t>, FBI</a:t>
            </a:r>
          </a:p>
          <a:p>
            <a:r>
              <a:rPr lang="es-MX" b="1" dirty="0" smtClean="0"/>
              <a:t>Adaptación cultural</a:t>
            </a:r>
            <a:r>
              <a:rPr lang="es-MX" dirty="0" smtClean="0"/>
              <a:t>: </a:t>
            </a:r>
            <a:r>
              <a:rPr lang="es-MX" i="1" dirty="0" smtClean="0"/>
              <a:t>Millas = Kilómetros</a:t>
            </a:r>
            <a:endParaRPr lang="es-MX" i="1" dirty="0"/>
          </a:p>
        </p:txBody>
      </p:sp>
    </p:spTree>
    <p:extLst>
      <p:ext uri="{BB962C8B-B14F-4D97-AF65-F5344CB8AC3E}">
        <p14:creationId xmlns:p14="http://schemas.microsoft.com/office/powerpoint/2010/main" val="3167855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980728"/>
            <a:ext cx="8568952" cy="3354765"/>
          </a:xfrm>
          <a:prstGeom prst="rect">
            <a:avLst/>
          </a:prstGeom>
        </p:spPr>
        <p:txBody>
          <a:bodyPr wrap="square">
            <a:spAutoFit/>
          </a:bodyPr>
          <a:lstStyle/>
          <a:p>
            <a:pPr algn="ctr"/>
            <a:r>
              <a:rPr lang="en-US" sz="2400" b="1" dirty="0" smtClean="0"/>
              <a:t>UNIDAD DE CONTENIDO </a:t>
            </a:r>
            <a:r>
              <a:rPr lang="en-US" sz="2400" b="1" dirty="0" smtClean="0"/>
              <a:t>II</a:t>
            </a:r>
          </a:p>
          <a:p>
            <a:pPr algn="ctr"/>
            <a:r>
              <a:rPr lang="en-US" sz="2400" dirty="0" err="1" smtClean="0"/>
              <a:t>Rasgos</a:t>
            </a:r>
            <a:r>
              <a:rPr lang="en-US" sz="2400" dirty="0" smtClean="0"/>
              <a:t> y </a:t>
            </a:r>
            <a:r>
              <a:rPr lang="en-US" sz="2400" dirty="0" err="1" smtClean="0"/>
              <a:t>propiedades</a:t>
            </a:r>
            <a:r>
              <a:rPr lang="en-US" sz="2400" dirty="0" smtClean="0"/>
              <a:t> </a:t>
            </a:r>
            <a:r>
              <a:rPr lang="en-US" sz="2400" dirty="0" err="1" smtClean="0"/>
              <a:t>formales</a:t>
            </a:r>
            <a:r>
              <a:rPr lang="en-US" sz="2400" dirty="0" smtClean="0"/>
              <a:t> (</a:t>
            </a:r>
            <a:r>
              <a:rPr lang="en-US" sz="2400" dirty="0" err="1" smtClean="0"/>
              <a:t>Metáfora</a:t>
            </a:r>
            <a:r>
              <a:rPr lang="en-US" sz="2400" dirty="0" smtClean="0"/>
              <a:t>)</a:t>
            </a:r>
          </a:p>
          <a:p>
            <a:pPr algn="ctr"/>
            <a:endParaRPr lang="en-US" sz="2400" dirty="0" smtClean="0"/>
          </a:p>
          <a:p>
            <a:pPr algn="just"/>
            <a:r>
              <a:rPr lang="en-US" sz="2000" u="sng" dirty="0" smtClean="0"/>
              <a:t>Definition</a:t>
            </a:r>
            <a:r>
              <a:rPr lang="en-US" sz="2000" dirty="0"/>
              <a:t>: A </a:t>
            </a:r>
            <a:r>
              <a:rPr lang="en-US" sz="2000" i="1" dirty="0"/>
              <a:t>metaphor</a:t>
            </a:r>
            <a:r>
              <a:rPr lang="en-US" sz="2000" dirty="0"/>
              <a:t> is a figure of speech which makes an implicit, implied or hidden comparison between two things that are unrelated to each other, but have some characteristics common between them. </a:t>
            </a:r>
            <a:endParaRPr lang="en-US" sz="2000" dirty="0" smtClean="0"/>
          </a:p>
          <a:p>
            <a:pPr algn="just"/>
            <a:endParaRPr lang="es-MX" sz="2000" dirty="0"/>
          </a:p>
          <a:p>
            <a:pPr algn="just"/>
            <a:r>
              <a:rPr lang="en-US" sz="2000" dirty="0"/>
              <a:t> </a:t>
            </a:r>
            <a:endParaRPr lang="es-MX" sz="2000" dirty="0"/>
          </a:p>
          <a:p>
            <a:pPr algn="just"/>
            <a:r>
              <a:rPr lang="en-US" sz="2000" dirty="0"/>
              <a:t>A </a:t>
            </a:r>
            <a:r>
              <a:rPr lang="en-US" sz="2000" i="1" dirty="0"/>
              <a:t>metaphor</a:t>
            </a:r>
            <a:r>
              <a:rPr lang="en-US" sz="2000" dirty="0"/>
              <a:t> can also be described as a resemblance of two contradictory or different objects based on a single or some common characteristics.</a:t>
            </a:r>
            <a:endParaRPr lang="es-MX" sz="2000" dirty="0"/>
          </a:p>
        </p:txBody>
      </p:sp>
    </p:spTree>
    <p:extLst>
      <p:ext uri="{BB962C8B-B14F-4D97-AF65-F5344CB8AC3E}">
        <p14:creationId xmlns:p14="http://schemas.microsoft.com/office/powerpoint/2010/main" val="712672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1196752"/>
            <a:ext cx="7560840" cy="4570482"/>
          </a:xfrm>
          <a:prstGeom prst="rect">
            <a:avLst/>
          </a:prstGeom>
        </p:spPr>
        <p:txBody>
          <a:bodyPr wrap="square">
            <a:spAutoFit/>
          </a:bodyPr>
          <a:lstStyle/>
          <a:p>
            <a:pPr indent="228600" algn="ctr">
              <a:lnSpc>
                <a:spcPct val="80000"/>
              </a:lnSpc>
              <a:spcAft>
                <a:spcPts val="600"/>
              </a:spcAft>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UNIDAD </a:t>
            </a:r>
            <a:r>
              <a:rPr lang="es-MX" sz="3200" dirty="0" smtClean="0">
                <a:latin typeface="Century Gothic" panose="020B0502020202020204" pitchFamily="34" charset="0"/>
                <a:ea typeface="Times New Roman" panose="02020603050405020304" pitchFamily="18" charset="0"/>
                <a:cs typeface="Arial" panose="020B0604020202020204" pitchFamily="34" charset="0"/>
              </a:rPr>
              <a:t>DE CONTENIDO II (UC II) “Niveles”</a:t>
            </a:r>
            <a:endParaRPr lang="es-MX" sz="3200" dirty="0" smtClean="0">
              <a:latin typeface="Century Gothic" panose="020B0502020202020204" pitchFamily="34" charset="0"/>
              <a:ea typeface="Times New Roman" panose="02020603050405020304" pitchFamily="18" charset="0"/>
              <a:cs typeface="Arial" panose="020B0604020202020204" pitchFamily="34" charset="0"/>
            </a:endParaRPr>
          </a:p>
          <a:p>
            <a:pPr marL="457200" indent="-457200">
              <a:lnSpc>
                <a:spcPct val="80000"/>
              </a:lnSpc>
              <a:spcAft>
                <a:spcPts val="600"/>
              </a:spcAft>
              <a:buFont typeface="Arial" panose="020B0604020202020204" pitchFamily="34" charset="0"/>
              <a:buChar char="•"/>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Fónico/gráfico</a:t>
            </a:r>
            <a:endParaRPr lang="es-MX" sz="3200" dirty="0">
              <a:latin typeface="Times New Roman" panose="02020603050405020304" pitchFamily="18" charset="0"/>
              <a:ea typeface="Times New Roman" panose="02020603050405020304" pitchFamily="18" charset="0"/>
            </a:endParaRPr>
          </a:p>
          <a:p>
            <a:pPr marL="457200" indent="-457200">
              <a:lnSpc>
                <a:spcPct val="80000"/>
              </a:lnSpc>
              <a:spcAft>
                <a:spcPts val="600"/>
              </a:spcAft>
              <a:buFont typeface="Arial" panose="020B0604020202020204" pitchFamily="34" charset="0"/>
              <a:buChar char="•"/>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Prosódico</a:t>
            </a:r>
            <a:endParaRPr lang="es-MX" sz="3200" dirty="0">
              <a:latin typeface="Times New Roman" panose="02020603050405020304" pitchFamily="18" charset="0"/>
              <a:ea typeface="Times New Roman" panose="02020603050405020304" pitchFamily="18" charset="0"/>
            </a:endParaRPr>
          </a:p>
          <a:p>
            <a:pPr marL="457200" indent="-457200">
              <a:lnSpc>
                <a:spcPct val="80000"/>
              </a:lnSpc>
              <a:spcAft>
                <a:spcPts val="600"/>
              </a:spcAft>
              <a:buFont typeface="Arial" panose="020B0604020202020204" pitchFamily="34" charset="0"/>
              <a:buChar char="•"/>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Gramatical</a:t>
            </a:r>
            <a:endParaRPr lang="es-MX" sz="3200" dirty="0">
              <a:latin typeface="Times New Roman" panose="02020603050405020304" pitchFamily="18" charset="0"/>
              <a:ea typeface="Times New Roman" panose="02020603050405020304" pitchFamily="18" charset="0"/>
            </a:endParaRPr>
          </a:p>
          <a:p>
            <a:pPr marL="457200" indent="-457200">
              <a:lnSpc>
                <a:spcPct val="80000"/>
              </a:lnSpc>
              <a:spcAft>
                <a:spcPts val="600"/>
              </a:spcAft>
              <a:buFont typeface="Arial" panose="020B0604020202020204" pitchFamily="34" charset="0"/>
              <a:buChar char="•"/>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Oracional</a:t>
            </a:r>
            <a:endParaRPr lang="es-MX" sz="3200" dirty="0">
              <a:latin typeface="Times New Roman" panose="02020603050405020304" pitchFamily="18" charset="0"/>
              <a:ea typeface="Times New Roman" panose="02020603050405020304" pitchFamily="18" charset="0"/>
            </a:endParaRPr>
          </a:p>
          <a:p>
            <a:pPr marL="457200" indent="-457200">
              <a:lnSpc>
                <a:spcPct val="80000"/>
              </a:lnSpc>
              <a:spcAft>
                <a:spcPts val="600"/>
              </a:spcAft>
              <a:buFont typeface="Arial" panose="020B0604020202020204" pitchFamily="34" charset="0"/>
              <a:buChar char="•"/>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Discursivo</a:t>
            </a:r>
            <a:endParaRPr lang="es-MX" sz="3200" dirty="0">
              <a:latin typeface="Times New Roman" panose="02020603050405020304" pitchFamily="18" charset="0"/>
              <a:ea typeface="Times New Roman" panose="02020603050405020304" pitchFamily="18" charset="0"/>
            </a:endParaRPr>
          </a:p>
          <a:p>
            <a:pPr marL="457200" indent="-457200">
              <a:lnSpc>
                <a:spcPct val="80000"/>
              </a:lnSpc>
              <a:spcAft>
                <a:spcPts val="600"/>
              </a:spcAft>
              <a:buFont typeface="Arial" panose="020B0604020202020204" pitchFamily="34" charset="0"/>
              <a:buChar char="•"/>
            </a:pPr>
            <a:r>
              <a:rPr lang="es-MX" sz="3200" dirty="0" smtClean="0">
                <a:latin typeface="Century Gothic" panose="020B0502020202020204" pitchFamily="34" charset="0"/>
                <a:ea typeface="Times New Roman" panose="02020603050405020304" pitchFamily="18" charset="0"/>
                <a:cs typeface="Arial" panose="020B0604020202020204" pitchFamily="34" charset="0"/>
              </a:rPr>
              <a:t>Intertextual</a:t>
            </a:r>
          </a:p>
          <a:p>
            <a:pPr indent="228600" algn="just">
              <a:lnSpc>
                <a:spcPct val="80000"/>
              </a:lnSpc>
              <a:spcAft>
                <a:spcPts val="600"/>
              </a:spcAft>
            </a:pPr>
            <a:r>
              <a:rPr lang="es-MX" sz="3200" dirty="0" smtClean="0">
                <a:effectLst/>
                <a:latin typeface="Century Gothic" panose="020B0502020202020204" pitchFamily="34" charset="0"/>
                <a:ea typeface="Times New Roman" panose="02020603050405020304" pitchFamily="18" charset="0"/>
                <a:cs typeface="Arial" panose="020B0604020202020204" pitchFamily="34" charset="0"/>
              </a:rPr>
              <a:t>Identifica estos niveles en los distintos textos que estudias en clase.</a:t>
            </a:r>
            <a:endParaRPr lang="es-MX"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67573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01330" y="188640"/>
            <a:ext cx="8075125" cy="4524315"/>
          </a:xfrm>
          <a:prstGeom prst="rect">
            <a:avLst/>
          </a:prstGeom>
        </p:spPr>
        <p:txBody>
          <a:bodyPr wrap="square">
            <a:spAutoFit/>
          </a:bodyPr>
          <a:lstStyle/>
          <a:p>
            <a:pPr algn="ctr"/>
            <a:endParaRPr lang="en-US" sz="2400" b="1" dirty="0" smtClean="0"/>
          </a:p>
          <a:p>
            <a:pPr algn="ctr"/>
            <a:r>
              <a:rPr lang="en-US" sz="2400" b="1" dirty="0" smtClean="0"/>
              <a:t>NIVELES UC II</a:t>
            </a:r>
            <a:endParaRPr lang="en-US" sz="2400" b="1" dirty="0" smtClean="0"/>
          </a:p>
          <a:p>
            <a:pPr algn="ctr"/>
            <a:r>
              <a:rPr lang="en-US" sz="2400" dirty="0" smtClean="0"/>
              <a:t>¿A </a:t>
            </a:r>
            <a:r>
              <a:rPr lang="en-US" sz="2400" dirty="0" err="1" smtClean="0"/>
              <a:t>qué</a:t>
            </a:r>
            <a:r>
              <a:rPr lang="en-US" sz="2400" dirty="0" smtClean="0"/>
              <a:t> </a:t>
            </a:r>
            <a:r>
              <a:rPr lang="en-US" sz="2400" dirty="0" err="1" smtClean="0"/>
              <a:t>nivel</a:t>
            </a:r>
            <a:r>
              <a:rPr lang="en-US" sz="2400" dirty="0" smtClean="0"/>
              <a:t> </a:t>
            </a:r>
            <a:r>
              <a:rPr lang="en-US" sz="2400" dirty="0" err="1" smtClean="0"/>
              <a:t>pertenece</a:t>
            </a:r>
            <a:r>
              <a:rPr lang="en-US" sz="2400" dirty="0" smtClean="0"/>
              <a:t> lo </a:t>
            </a:r>
            <a:r>
              <a:rPr lang="en-US" sz="2400" dirty="0" err="1" smtClean="0"/>
              <a:t>siguiente</a:t>
            </a:r>
            <a:r>
              <a:rPr lang="en-US" sz="2400" dirty="0" smtClean="0"/>
              <a:t>?</a:t>
            </a:r>
          </a:p>
          <a:p>
            <a:pPr algn="ctr"/>
            <a:endParaRPr lang="en-US" sz="2400" i="1" dirty="0" smtClean="0"/>
          </a:p>
          <a:p>
            <a:pPr algn="ctr"/>
            <a:r>
              <a:rPr lang="en-US" sz="2400" i="1" dirty="0" smtClean="0"/>
              <a:t>The </a:t>
            </a:r>
            <a:r>
              <a:rPr lang="en-US" sz="2400" i="1" dirty="0"/>
              <a:t>assignment was a breeze</a:t>
            </a:r>
            <a:endParaRPr lang="es-MX" sz="2400" dirty="0"/>
          </a:p>
          <a:p>
            <a:pPr algn="just"/>
            <a:r>
              <a:rPr lang="en-US" sz="2400" dirty="0"/>
              <a:t> </a:t>
            </a:r>
            <a:endParaRPr lang="es-MX" sz="2400" dirty="0"/>
          </a:p>
          <a:p>
            <a:pPr algn="just"/>
            <a:r>
              <a:rPr lang="en-US" sz="2400" dirty="0"/>
              <a:t>Obviously, </a:t>
            </a:r>
            <a:r>
              <a:rPr lang="en-US" sz="2400" i="1" dirty="0" smtClean="0"/>
              <a:t>assignment</a:t>
            </a:r>
            <a:r>
              <a:rPr lang="en-US" sz="2400" dirty="0" smtClean="0"/>
              <a:t> </a:t>
            </a:r>
            <a:r>
              <a:rPr lang="en-US" sz="2400" dirty="0"/>
              <a:t>and </a:t>
            </a:r>
            <a:r>
              <a:rPr lang="en-US" sz="2400" i="1" dirty="0"/>
              <a:t>breeze</a:t>
            </a:r>
            <a:r>
              <a:rPr lang="en-US" sz="2400" dirty="0"/>
              <a:t> have nothing in common. Except that, in this case, their meanings are united by a third element, which is not physically present in the sentence. That element is </a:t>
            </a:r>
            <a:r>
              <a:rPr lang="en-US" sz="2400" i="1" dirty="0"/>
              <a:t>simplicity</a:t>
            </a:r>
            <a:r>
              <a:rPr lang="en-US" sz="2400" dirty="0"/>
              <a:t>.</a:t>
            </a:r>
            <a:endParaRPr lang="es-MX" sz="2400" dirty="0"/>
          </a:p>
          <a:p>
            <a:pPr algn="just"/>
            <a:r>
              <a:rPr lang="en-US" sz="2400" dirty="0"/>
              <a:t>In other words, the assignment was really simple, easy, a piece of cake (another metaphor).</a:t>
            </a:r>
            <a:endParaRPr lang="es-MX"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712955"/>
            <a:ext cx="2145501" cy="144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7074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762000" y="908720"/>
            <a:ext cx="7554416" cy="3960440"/>
          </a:xfrm>
        </p:spPr>
        <p:txBody>
          <a:bodyPr>
            <a:normAutofit fontScale="40000" lnSpcReduction="20000"/>
          </a:bodyPr>
          <a:lstStyle/>
          <a:p>
            <a:pPr marL="0" indent="0" algn="ctr">
              <a:buNone/>
            </a:pPr>
            <a:endParaRPr lang="es-MX" sz="3600" dirty="0" smtClean="0"/>
          </a:p>
          <a:p>
            <a:pPr marL="0" indent="0" algn="ctr">
              <a:buNone/>
            </a:pPr>
            <a:r>
              <a:rPr lang="es-MX" sz="9800" dirty="0" smtClean="0"/>
              <a:t>INDICE</a:t>
            </a:r>
            <a:endParaRPr lang="es-MX" sz="9800" dirty="0" smtClean="0"/>
          </a:p>
          <a:p>
            <a:pPr algn="just"/>
            <a:r>
              <a:rPr lang="es-MX" sz="9800" dirty="0" smtClean="0"/>
              <a:t>Guion				2-15</a:t>
            </a:r>
          </a:p>
          <a:p>
            <a:pPr algn="just"/>
            <a:r>
              <a:rPr lang="es-MX" sz="9800" dirty="0" smtClean="0"/>
              <a:t> UC I				16</a:t>
            </a:r>
          </a:p>
          <a:p>
            <a:pPr algn="just"/>
            <a:r>
              <a:rPr lang="es-MX" sz="9800" dirty="0" smtClean="0"/>
              <a:t>UC II				17-19</a:t>
            </a:r>
          </a:p>
          <a:p>
            <a:pPr algn="just"/>
            <a:r>
              <a:rPr lang="es-MX" sz="8000" dirty="0" smtClean="0"/>
              <a:t>Ejercicios UC II, III, IV</a:t>
            </a:r>
            <a:r>
              <a:rPr lang="es-MX" sz="9800" dirty="0" smtClean="0"/>
              <a:t>	</a:t>
            </a:r>
            <a:r>
              <a:rPr lang="es-MX" sz="9800" dirty="0" smtClean="0"/>
              <a:t>20-53</a:t>
            </a:r>
          </a:p>
          <a:p>
            <a:pPr algn="just"/>
            <a:r>
              <a:rPr lang="es-MX" sz="9800" dirty="0" smtClean="0"/>
              <a:t>	</a:t>
            </a:r>
            <a:r>
              <a:rPr lang="es-MX" sz="9800" dirty="0" smtClean="0"/>
              <a:t>Bibliografía		54-55</a:t>
            </a:r>
          </a:p>
          <a:p>
            <a:pPr algn="just"/>
            <a:endParaRPr lang="es-MX" sz="9800" dirty="0"/>
          </a:p>
        </p:txBody>
      </p:sp>
    </p:spTree>
    <p:extLst>
      <p:ext uri="{BB962C8B-B14F-4D97-AF65-F5344CB8AC3E}">
        <p14:creationId xmlns:p14="http://schemas.microsoft.com/office/powerpoint/2010/main" val="608519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894384" y="1268760"/>
            <a:ext cx="5688632" cy="4524315"/>
          </a:xfrm>
          <a:prstGeom prst="rect">
            <a:avLst/>
          </a:prstGeom>
        </p:spPr>
        <p:txBody>
          <a:bodyPr wrap="square">
            <a:spAutoFit/>
          </a:bodyPr>
          <a:lstStyle/>
          <a:p>
            <a:pPr algn="ctr"/>
            <a:r>
              <a:rPr lang="en-US" sz="2400" dirty="0"/>
              <a:t>A FEW EXAMPLES OF </a:t>
            </a:r>
            <a:r>
              <a:rPr lang="en-US" sz="2400" i="1" dirty="0" smtClean="0"/>
              <a:t>METAPHORS. </a:t>
            </a:r>
          </a:p>
          <a:p>
            <a:pPr algn="ctr"/>
            <a:r>
              <a:rPr lang="en-US" sz="2400" dirty="0" smtClean="0"/>
              <a:t>UC </a:t>
            </a:r>
            <a:r>
              <a:rPr lang="en-US" sz="2400" dirty="0" smtClean="0"/>
              <a:t>II, </a:t>
            </a:r>
            <a:r>
              <a:rPr lang="en-US" sz="2400" dirty="0" smtClean="0"/>
              <a:t>III</a:t>
            </a:r>
            <a:r>
              <a:rPr lang="en-US" sz="2400" dirty="0" smtClean="0"/>
              <a:t>.</a:t>
            </a:r>
            <a:endParaRPr lang="es-MX" sz="2400" dirty="0"/>
          </a:p>
          <a:p>
            <a:pPr algn="ctr"/>
            <a:r>
              <a:rPr lang="en-US" sz="2400" dirty="0"/>
              <a:t>This one from John Donne, a metaphysical poet.</a:t>
            </a:r>
            <a:endParaRPr lang="es-MX" sz="2400" dirty="0"/>
          </a:p>
          <a:p>
            <a:pPr algn="ctr"/>
            <a:r>
              <a:rPr lang="en-US" sz="2400" dirty="0"/>
              <a:t> </a:t>
            </a:r>
            <a:endParaRPr lang="es-MX" sz="2400" dirty="0"/>
          </a:p>
          <a:p>
            <a:pPr algn="ctr"/>
            <a:r>
              <a:rPr lang="en-US" sz="2400" i="1" dirty="0"/>
              <a:t>She’s all states and all princes</a:t>
            </a:r>
            <a:r>
              <a:rPr lang="en-US" sz="2400" dirty="0"/>
              <a:t>.</a:t>
            </a:r>
            <a:endParaRPr lang="es-MX" sz="2400" dirty="0"/>
          </a:p>
          <a:p>
            <a:pPr algn="ctr"/>
            <a:r>
              <a:rPr lang="en-US" sz="2400" dirty="0"/>
              <a:t> </a:t>
            </a:r>
            <a:endParaRPr lang="es-MX" sz="2400" dirty="0"/>
          </a:p>
          <a:p>
            <a:pPr algn="ctr"/>
            <a:r>
              <a:rPr lang="en-US" sz="2400" dirty="0"/>
              <a:t>Can you work out the meaning of this metaphor?</a:t>
            </a:r>
            <a:endParaRPr lang="es-MX" sz="2400" dirty="0"/>
          </a:p>
          <a:p>
            <a:pPr algn="ctr"/>
            <a:r>
              <a:rPr lang="en-US" sz="2400" dirty="0"/>
              <a:t> </a:t>
            </a:r>
            <a:endParaRPr lang="es-MX" sz="2400" dirty="0"/>
          </a:p>
          <a:p>
            <a:pPr algn="ctr"/>
            <a:r>
              <a:rPr lang="en-US" sz="2400" dirty="0"/>
              <a:t>Is the poet’s lady poor or rich?</a:t>
            </a:r>
            <a:endParaRPr lang="es-MX" sz="2400" dirty="0"/>
          </a:p>
          <a:p>
            <a:r>
              <a:rPr lang="en-US" sz="2400" dirty="0"/>
              <a:t> </a:t>
            </a:r>
            <a:endParaRPr lang="es-MX" sz="2400" dirty="0"/>
          </a:p>
        </p:txBody>
      </p:sp>
    </p:spTree>
    <p:extLst>
      <p:ext uri="{BB962C8B-B14F-4D97-AF65-F5344CB8AC3E}">
        <p14:creationId xmlns:p14="http://schemas.microsoft.com/office/powerpoint/2010/main" val="8242640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548680"/>
            <a:ext cx="7848872" cy="830997"/>
          </a:xfrm>
          <a:prstGeom prst="rect">
            <a:avLst/>
          </a:prstGeom>
        </p:spPr>
        <p:txBody>
          <a:bodyPr wrap="square">
            <a:spAutoFit/>
          </a:bodyPr>
          <a:lstStyle/>
          <a:p>
            <a:r>
              <a:rPr lang="en-US" sz="2400" b="1" dirty="0" smtClean="0"/>
              <a:t>UC II, Another </a:t>
            </a:r>
            <a:r>
              <a:rPr lang="en-US" sz="2400" b="1" dirty="0" smtClean="0"/>
              <a:t>example? This one taken from a Cole Porter song:</a:t>
            </a:r>
            <a:endParaRPr lang="es-MX" sz="2400" b="1" dirty="0"/>
          </a:p>
        </p:txBody>
      </p:sp>
      <p:pic>
        <p:nvPicPr>
          <p:cNvPr id="3" name="2 Imagen" descr="https://mattsko.files.wordpress.com/2012/02/cole-porter.jpg?w=560"/>
          <p:cNvPicPr/>
          <p:nvPr/>
        </p:nvPicPr>
        <p:blipFill>
          <a:blip r:embed="rId2">
            <a:extLst>
              <a:ext uri="{28A0092B-C50C-407E-A947-70E740481C1C}">
                <a14:useLocalDpi xmlns:a14="http://schemas.microsoft.com/office/drawing/2010/main" val="0"/>
              </a:ext>
            </a:extLst>
          </a:blip>
          <a:srcRect/>
          <a:stretch>
            <a:fillRect/>
          </a:stretch>
        </p:blipFill>
        <p:spPr bwMode="auto">
          <a:xfrm>
            <a:off x="611560" y="2492896"/>
            <a:ext cx="2808312" cy="3138464"/>
          </a:xfrm>
          <a:prstGeom prst="rect">
            <a:avLst/>
          </a:prstGeom>
          <a:noFill/>
          <a:ln>
            <a:noFill/>
          </a:ln>
        </p:spPr>
      </p:pic>
      <p:sp>
        <p:nvSpPr>
          <p:cNvPr id="7" name="6 Llamada ovalada"/>
          <p:cNvSpPr/>
          <p:nvPr/>
        </p:nvSpPr>
        <p:spPr>
          <a:xfrm>
            <a:off x="3059832" y="1439050"/>
            <a:ext cx="3438128" cy="2926054"/>
          </a:xfrm>
          <a:prstGeom prst="wedgeEllipseCallout">
            <a:avLst>
              <a:gd name="adj1" fmla="val -57503"/>
              <a:gd name="adj2" fmla="val 4488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5" name="4 Rectángulo"/>
          <p:cNvSpPr/>
          <p:nvPr/>
        </p:nvSpPr>
        <p:spPr>
          <a:xfrm>
            <a:off x="2492896" y="2041061"/>
            <a:ext cx="4572000" cy="1751249"/>
          </a:xfrm>
          <a:prstGeom prst="rect">
            <a:avLst/>
          </a:prstGeom>
        </p:spPr>
        <p:txBody>
          <a:bodyPr>
            <a:spAutoFit/>
          </a:bodyPr>
          <a:lstStyle/>
          <a:p>
            <a:pPr algn="ctr">
              <a:lnSpc>
                <a:spcPct val="115000"/>
              </a:lnSpc>
              <a:spcAft>
                <a:spcPts val="1000"/>
              </a:spcAft>
            </a:pPr>
            <a:r>
              <a:rPr lang="en-GB" dirty="0" smtClean="0">
                <a:effectLst/>
                <a:latin typeface="Bernard MT Condensed"/>
                <a:ea typeface="Calibri"/>
                <a:cs typeface="Times New Roman"/>
              </a:rPr>
              <a:t>You're the top!</a:t>
            </a:r>
            <a:endParaRPr lang="es-MX" dirty="0" smtClean="0">
              <a:effectLst/>
              <a:latin typeface="Calibri"/>
              <a:ea typeface="Calibri"/>
              <a:cs typeface="Times New Roman"/>
            </a:endParaRPr>
          </a:p>
          <a:p>
            <a:pPr algn="ctr">
              <a:lnSpc>
                <a:spcPct val="115000"/>
              </a:lnSpc>
              <a:spcAft>
                <a:spcPts val="1000"/>
              </a:spcAft>
            </a:pPr>
            <a:r>
              <a:rPr lang="en-GB" dirty="0" smtClean="0">
                <a:effectLst/>
                <a:latin typeface="Bernard MT Condensed"/>
                <a:ea typeface="Calibri"/>
                <a:cs typeface="Times New Roman"/>
              </a:rPr>
              <a:t>You're the </a:t>
            </a:r>
            <a:r>
              <a:rPr lang="en-GB" dirty="0" err="1" smtClean="0">
                <a:effectLst/>
                <a:latin typeface="Bernard MT Condensed"/>
                <a:ea typeface="Calibri"/>
                <a:cs typeface="Times New Roman"/>
              </a:rPr>
              <a:t>Colosseum</a:t>
            </a:r>
            <a:r>
              <a:rPr lang="en-GB" dirty="0" smtClean="0">
                <a:effectLst/>
                <a:latin typeface="Bernard MT Condensed"/>
                <a:ea typeface="Calibri"/>
                <a:cs typeface="Times New Roman"/>
              </a:rPr>
              <a:t>.</a:t>
            </a:r>
            <a:endParaRPr lang="es-MX" dirty="0" smtClean="0">
              <a:effectLst/>
              <a:latin typeface="Calibri"/>
              <a:ea typeface="Calibri"/>
              <a:cs typeface="Times New Roman"/>
            </a:endParaRPr>
          </a:p>
          <a:p>
            <a:pPr algn="ctr">
              <a:lnSpc>
                <a:spcPct val="115000"/>
              </a:lnSpc>
              <a:spcAft>
                <a:spcPts val="1000"/>
              </a:spcAft>
            </a:pPr>
            <a:r>
              <a:rPr lang="en-GB" dirty="0" smtClean="0">
                <a:effectLst/>
                <a:latin typeface="Bernard MT Condensed"/>
                <a:ea typeface="Calibri"/>
                <a:cs typeface="Times New Roman"/>
              </a:rPr>
              <a:t>You're the top!</a:t>
            </a:r>
            <a:endParaRPr lang="es-MX" dirty="0" smtClean="0">
              <a:effectLst/>
              <a:latin typeface="Calibri"/>
              <a:ea typeface="Calibri"/>
              <a:cs typeface="Times New Roman"/>
            </a:endParaRPr>
          </a:p>
          <a:p>
            <a:pPr algn="ctr">
              <a:lnSpc>
                <a:spcPct val="115000"/>
              </a:lnSpc>
              <a:spcAft>
                <a:spcPts val="1000"/>
              </a:spcAft>
            </a:pPr>
            <a:r>
              <a:rPr lang="en-GB" dirty="0" smtClean="0">
                <a:effectLst/>
                <a:latin typeface="Bernard MT Condensed"/>
                <a:ea typeface="Calibri"/>
                <a:cs typeface="Times New Roman"/>
              </a:rPr>
              <a:t>You're the Louvre Museum…</a:t>
            </a:r>
            <a:endParaRPr lang="es-MX" dirty="0">
              <a:effectLst/>
              <a:latin typeface="Calibri"/>
              <a:ea typeface="Calibri"/>
              <a:cs typeface="Times New Roman"/>
            </a:endParaRPr>
          </a:p>
        </p:txBody>
      </p:sp>
    </p:spTree>
    <p:extLst>
      <p:ext uri="{BB962C8B-B14F-4D97-AF65-F5344CB8AC3E}">
        <p14:creationId xmlns:p14="http://schemas.microsoft.com/office/powerpoint/2010/main" val="12416659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1 Llamada ovalada"/>
          <p:cNvSpPr/>
          <p:nvPr/>
        </p:nvSpPr>
        <p:spPr>
          <a:xfrm>
            <a:off x="3635896" y="2420888"/>
            <a:ext cx="3657600" cy="2305050"/>
          </a:xfrm>
          <a:prstGeom prst="wedgeEllipseCallout">
            <a:avLst>
              <a:gd name="adj1" fmla="val -67356"/>
              <a:gd name="adj2" fmla="val 9741"/>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0"/>
              </a:spcAft>
              <a:buClrTx/>
              <a:buSzTx/>
              <a:buFontTx/>
              <a:buNone/>
              <a:tabLst/>
              <a:defRPr/>
            </a:pPr>
            <a:r>
              <a:rPr kumimoji="0" lang="en-GB" sz="1800" b="0" i="0" u="none" strike="noStrike" kern="0" cap="none" spc="0" normalizeH="0" baseline="0" noProof="0" dirty="0">
                <a:ln>
                  <a:noFill/>
                </a:ln>
                <a:solidFill>
                  <a:sysClr val="windowText" lastClr="000000"/>
                </a:solidFill>
                <a:effectLst/>
                <a:uLnTx/>
                <a:uFillTx/>
                <a:latin typeface="Calibri"/>
                <a:ea typeface="Calibri"/>
                <a:cs typeface="Times New Roman"/>
              </a:rPr>
              <a:t>You're Mickey Mouse.</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0" marR="0" lvl="0" indent="0" algn="ctr" defTabSz="914400" eaLnBrk="1" fontAlgn="auto" latinLnBrk="0" hangingPunct="1">
              <a:lnSpc>
                <a:spcPct val="115000"/>
              </a:lnSpc>
              <a:spcBef>
                <a:spcPts val="0"/>
              </a:spcBef>
              <a:spcAft>
                <a:spcPts val="0"/>
              </a:spcAft>
              <a:buClrTx/>
              <a:buSzTx/>
              <a:buFontTx/>
              <a:buNone/>
              <a:tabLst/>
              <a:defRPr/>
            </a:pPr>
            <a:r>
              <a:rPr kumimoji="0" lang="en-GB" sz="1800" b="0" i="0" u="none" strike="noStrike" kern="0" cap="none" spc="0" normalizeH="0" baseline="0" noProof="0" dirty="0">
                <a:ln>
                  <a:noFill/>
                </a:ln>
                <a:solidFill>
                  <a:sysClr val="windowText" lastClr="000000"/>
                </a:solidFill>
                <a:effectLst/>
                <a:uLnTx/>
                <a:uFillTx/>
                <a:latin typeface="Calibri"/>
                <a:ea typeface="Calibri"/>
                <a:cs typeface="Times New Roman"/>
              </a:rPr>
              <a:t>You're the Nile,</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0" marR="0" lvl="0" indent="0" algn="ctr" defTabSz="914400" eaLnBrk="1" fontAlgn="auto" latinLnBrk="0" hangingPunct="1">
              <a:lnSpc>
                <a:spcPct val="115000"/>
              </a:lnSpc>
              <a:spcBef>
                <a:spcPts val="0"/>
              </a:spcBef>
              <a:spcAft>
                <a:spcPts val="0"/>
              </a:spcAft>
              <a:buClrTx/>
              <a:buSzTx/>
              <a:buFontTx/>
              <a:buNone/>
              <a:tabLst/>
              <a:defRPr/>
            </a:pPr>
            <a:r>
              <a:rPr kumimoji="0" lang="en-GB" sz="1800" b="0" i="0" u="none" strike="noStrike" kern="0" cap="none" spc="0" normalizeH="0" baseline="0" noProof="0" dirty="0">
                <a:ln>
                  <a:noFill/>
                </a:ln>
                <a:solidFill>
                  <a:sysClr val="windowText" lastClr="000000"/>
                </a:solidFill>
                <a:effectLst/>
                <a:uLnTx/>
                <a:uFillTx/>
                <a:latin typeface="Calibri"/>
                <a:ea typeface="Calibri"/>
                <a:cs typeface="Times New Roman"/>
              </a:rPr>
              <a:t>You're the Tower of Pisa,</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0" marR="0" lvl="0" indent="0" algn="ctr" defTabSz="914400" eaLnBrk="1" fontAlgn="auto" latinLnBrk="0" hangingPunct="1">
              <a:lnSpc>
                <a:spcPct val="115000"/>
              </a:lnSpc>
              <a:spcBef>
                <a:spcPts val="0"/>
              </a:spcBef>
              <a:spcAft>
                <a:spcPts val="0"/>
              </a:spcAft>
              <a:buClrTx/>
              <a:buSzTx/>
              <a:buFontTx/>
              <a:buNone/>
              <a:tabLst/>
              <a:defRPr/>
            </a:pPr>
            <a:r>
              <a:rPr kumimoji="0" lang="en-GB" sz="1800" b="0" i="0" u="none" strike="noStrike" kern="0" cap="none" spc="0" normalizeH="0" baseline="0" noProof="0" dirty="0">
                <a:ln>
                  <a:noFill/>
                </a:ln>
                <a:solidFill>
                  <a:sysClr val="windowText" lastClr="000000"/>
                </a:solidFill>
                <a:effectLst/>
                <a:uLnTx/>
                <a:uFillTx/>
                <a:latin typeface="Calibri"/>
                <a:ea typeface="Calibri"/>
                <a:cs typeface="Times New Roman"/>
              </a:rPr>
              <a:t>You're the smile on the Mona Lisa…</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pic>
        <p:nvPicPr>
          <p:cNvPr id="3" name="2 Imagen" descr="https://encrypted-tbn3.gstatic.com/images?q=tbn:ANd9GcSyScVMSKwyaeuWKB41rekH4zj-YobZsPQLfBrsuOSxJfa1H9ZcVw"/>
          <p:cNvPicPr/>
          <p:nvPr/>
        </p:nvPicPr>
        <p:blipFill>
          <a:blip r:embed="rId2">
            <a:extLst>
              <a:ext uri="{BEBA8EAE-BF5A-486C-A8C5-ECC9F3942E4B}">
                <a14:imgProps xmlns:a14="http://schemas.microsoft.com/office/drawing/2010/main">
                  <a14:imgLayer r:embed="rId3">
                    <a14:imgEffect>
                      <a14:backgroundRemoval t="0" b="100000" l="0" r="100000">
                        <a14:foregroundMark x1="15234" y1="80203" x2="15234" y2="80203"/>
                        <a14:foregroundMark x1="3516" y1="50254" x2="37500" y2="95431"/>
                        <a14:foregroundMark x1="30469" y1="76650" x2="58594" y2="2538"/>
                        <a14:foregroundMark x1="64844" y1="54315" x2="80469" y2="95939"/>
                        <a14:foregroundMark x1="76563" y1="51777" x2="7031" y2="80711"/>
                        <a14:backgroundMark x1="71875" y1="2538" x2="84766" y2="24873"/>
                        <a14:backgroundMark x1="84766" y1="50254" x2="89844" y2="30457"/>
                      </a14:backgroundRemoval>
                    </a14:imgEffect>
                  </a14:imgLayer>
                </a14:imgProps>
              </a:ext>
              <a:ext uri="{28A0092B-C50C-407E-A947-70E740481C1C}">
                <a14:useLocalDpi xmlns:a14="http://schemas.microsoft.com/office/drawing/2010/main" val="0"/>
              </a:ext>
            </a:extLst>
          </a:blip>
          <a:srcRect/>
          <a:stretch>
            <a:fillRect/>
          </a:stretch>
        </p:blipFill>
        <p:spPr bwMode="auto">
          <a:xfrm>
            <a:off x="179512" y="2856967"/>
            <a:ext cx="3600400" cy="3161878"/>
          </a:xfrm>
          <a:prstGeom prst="rect">
            <a:avLst/>
          </a:prstGeom>
          <a:noFill/>
          <a:ln>
            <a:noFill/>
          </a:ln>
        </p:spPr>
      </p:pic>
      <p:sp>
        <p:nvSpPr>
          <p:cNvPr id="4" name="3 Rectángulo"/>
          <p:cNvSpPr/>
          <p:nvPr/>
        </p:nvSpPr>
        <p:spPr>
          <a:xfrm>
            <a:off x="611560" y="836712"/>
            <a:ext cx="7848872" cy="830997"/>
          </a:xfrm>
          <a:prstGeom prst="rect">
            <a:avLst/>
          </a:prstGeom>
        </p:spPr>
        <p:txBody>
          <a:bodyPr wrap="square">
            <a:spAutoFit/>
          </a:bodyPr>
          <a:lstStyle/>
          <a:p>
            <a:pPr algn="ctr"/>
            <a:r>
              <a:rPr lang="en-GB" sz="2400" b="1" dirty="0" smtClean="0"/>
              <a:t>UC II. </a:t>
            </a:r>
            <a:r>
              <a:rPr lang="en-GB" sz="2400" dirty="0" smtClean="0"/>
              <a:t>In </a:t>
            </a:r>
            <a:r>
              <a:rPr lang="en-GB" sz="2400" dirty="0"/>
              <a:t>fact this song is a long series of amusing </a:t>
            </a:r>
            <a:r>
              <a:rPr lang="en-GB" sz="2400" dirty="0" smtClean="0"/>
              <a:t>metaphors. </a:t>
            </a:r>
            <a:r>
              <a:rPr lang="en-GB" sz="2400" b="1" dirty="0" smtClean="0"/>
              <a:t>Can you translate a few in class?</a:t>
            </a:r>
            <a:endParaRPr lang="es-MX" sz="2400" b="1" dirty="0"/>
          </a:p>
        </p:txBody>
      </p:sp>
    </p:spTree>
    <p:extLst>
      <p:ext uri="{BB962C8B-B14F-4D97-AF65-F5344CB8AC3E}">
        <p14:creationId xmlns:p14="http://schemas.microsoft.com/office/powerpoint/2010/main" val="19306569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02788" y="404664"/>
            <a:ext cx="7272808" cy="5632311"/>
          </a:xfrm>
          <a:prstGeom prst="rect">
            <a:avLst/>
          </a:prstGeom>
        </p:spPr>
        <p:txBody>
          <a:bodyPr wrap="square">
            <a:spAutoFit/>
          </a:bodyPr>
          <a:lstStyle/>
          <a:p>
            <a:r>
              <a:rPr lang="en-US" sz="2400" b="1" dirty="0"/>
              <a:t> </a:t>
            </a:r>
            <a:endParaRPr lang="es-MX" sz="2400" b="1" dirty="0"/>
          </a:p>
          <a:p>
            <a:pPr algn="ctr"/>
            <a:r>
              <a:rPr lang="en-US" sz="2400" b="1" dirty="0" smtClean="0"/>
              <a:t>Analysis UC </a:t>
            </a:r>
            <a:r>
              <a:rPr lang="en-US" sz="2400" b="1" dirty="0" smtClean="0"/>
              <a:t>I, II, III </a:t>
            </a:r>
            <a:endParaRPr lang="es-MX" sz="2400" b="1" dirty="0"/>
          </a:p>
          <a:p>
            <a:pPr lvl="0" algn="ctr"/>
            <a:r>
              <a:rPr lang="en-US" sz="2400" dirty="0"/>
              <a:t>One of the things that one </a:t>
            </a:r>
            <a:r>
              <a:rPr lang="en-US" sz="2400" u="sng" dirty="0"/>
              <a:t>never</a:t>
            </a:r>
            <a:r>
              <a:rPr lang="en-US" sz="2400" dirty="0"/>
              <a:t> finds in a metaphor are words such as </a:t>
            </a:r>
            <a:r>
              <a:rPr lang="en-US" sz="2400" i="1" dirty="0"/>
              <a:t>like</a:t>
            </a:r>
            <a:r>
              <a:rPr lang="en-US" sz="2400" dirty="0"/>
              <a:t> or </a:t>
            </a:r>
            <a:r>
              <a:rPr lang="en-US" sz="2400" i="1" dirty="0"/>
              <a:t>as</a:t>
            </a:r>
            <a:r>
              <a:rPr lang="en-US" sz="2400" dirty="0"/>
              <a:t>.</a:t>
            </a:r>
            <a:endParaRPr lang="es-MX" sz="2400" dirty="0"/>
          </a:p>
          <a:p>
            <a:pPr algn="ctr"/>
            <a:r>
              <a:rPr lang="en-US" sz="2400" dirty="0"/>
              <a:t> </a:t>
            </a:r>
            <a:endParaRPr lang="es-MX" sz="2400" dirty="0"/>
          </a:p>
          <a:p>
            <a:pPr lvl="0" algn="ctr"/>
            <a:r>
              <a:rPr lang="en-US" sz="2400" dirty="0"/>
              <a:t>Every metaphor consists of three elements.</a:t>
            </a:r>
            <a:endParaRPr lang="es-MX" sz="2400" dirty="0"/>
          </a:p>
          <a:p>
            <a:pPr algn="ctr"/>
            <a:r>
              <a:rPr lang="en-US" sz="2400" dirty="0"/>
              <a:t> </a:t>
            </a:r>
            <a:endParaRPr lang="es-MX" sz="2400" dirty="0"/>
          </a:p>
          <a:p>
            <a:pPr algn="ctr"/>
            <a:r>
              <a:rPr lang="en-US" sz="2400" i="1" dirty="0"/>
              <a:t>Love is a rollercoaster</a:t>
            </a:r>
            <a:endParaRPr lang="es-MX" sz="2400" dirty="0"/>
          </a:p>
          <a:p>
            <a:r>
              <a:rPr lang="en-US" sz="2400" dirty="0"/>
              <a:t> </a:t>
            </a:r>
            <a:endParaRPr lang="es-MX" sz="2400" dirty="0"/>
          </a:p>
          <a:p>
            <a:r>
              <a:rPr lang="en-US" sz="2400" u="sng" dirty="0"/>
              <a:t>Elements</a:t>
            </a:r>
            <a:r>
              <a:rPr lang="en-US" sz="2400" dirty="0"/>
              <a:t>:</a:t>
            </a:r>
            <a:endParaRPr lang="es-MX" sz="2400" dirty="0"/>
          </a:p>
          <a:p>
            <a:r>
              <a:rPr lang="en-US" sz="2400" dirty="0"/>
              <a:t>1. Tenor: Subject </a:t>
            </a:r>
            <a:r>
              <a:rPr lang="en-US" sz="2400" dirty="0" err="1"/>
              <a:t>bieng</a:t>
            </a:r>
            <a:r>
              <a:rPr lang="en-US" sz="2400" dirty="0"/>
              <a:t> discussed: </a:t>
            </a:r>
            <a:r>
              <a:rPr lang="en-US" sz="2400" i="1" dirty="0"/>
              <a:t>Love</a:t>
            </a:r>
            <a:r>
              <a:rPr lang="en-US" sz="2400" dirty="0"/>
              <a:t>.</a:t>
            </a:r>
            <a:endParaRPr lang="es-MX" sz="2400" dirty="0"/>
          </a:p>
          <a:p>
            <a:r>
              <a:rPr lang="en-GB" sz="2400" dirty="0"/>
              <a:t>2</a:t>
            </a:r>
            <a:r>
              <a:rPr lang="en-US" sz="2400" dirty="0"/>
              <a:t>. Ground:  What the poet believes:</a:t>
            </a:r>
            <a:endParaRPr lang="es-MX" sz="2400" dirty="0"/>
          </a:p>
          <a:p>
            <a:r>
              <a:rPr lang="en-US" sz="2400" dirty="0"/>
              <a:t>	In this case, that love has its ups and downs.</a:t>
            </a:r>
            <a:endParaRPr lang="es-MX" sz="2400" dirty="0"/>
          </a:p>
          <a:p>
            <a:r>
              <a:rPr lang="en-US" sz="2400" dirty="0"/>
              <a:t>3. Vehicle: What the subject is compared to:   	Here, a </a:t>
            </a:r>
            <a:r>
              <a:rPr lang="en-US" sz="2400" i="1" dirty="0"/>
              <a:t>rollercoaster</a:t>
            </a:r>
            <a:r>
              <a:rPr lang="en-US" sz="2400" dirty="0"/>
              <a:t>.</a:t>
            </a:r>
            <a:endParaRPr lang="es-MX" sz="2400" dirty="0"/>
          </a:p>
        </p:txBody>
      </p:sp>
    </p:spTree>
    <p:extLst>
      <p:ext uri="{BB962C8B-B14F-4D97-AF65-F5344CB8AC3E}">
        <p14:creationId xmlns:p14="http://schemas.microsoft.com/office/powerpoint/2010/main" val="7373402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404664"/>
            <a:ext cx="5544616" cy="5262979"/>
          </a:xfrm>
          <a:prstGeom prst="rect">
            <a:avLst/>
          </a:prstGeom>
        </p:spPr>
        <p:txBody>
          <a:bodyPr wrap="square">
            <a:spAutoFit/>
          </a:bodyPr>
          <a:lstStyle/>
          <a:p>
            <a:pPr algn="ctr"/>
            <a:r>
              <a:rPr lang="en-US" sz="2400" b="1" dirty="0" smtClean="0"/>
              <a:t>UC II, III</a:t>
            </a:r>
            <a:endParaRPr lang="en-US" sz="2400" b="1" dirty="0" smtClean="0"/>
          </a:p>
          <a:p>
            <a:pPr algn="ctr"/>
            <a:r>
              <a:rPr lang="en-US" sz="2400" i="1" dirty="0" smtClean="0"/>
              <a:t>Metaphors</a:t>
            </a:r>
            <a:endParaRPr lang="es-MX" sz="2400" dirty="0"/>
          </a:p>
          <a:p>
            <a:pPr algn="ctr"/>
            <a:r>
              <a:rPr lang="en-US" sz="2400" b="1" dirty="0" smtClean="0"/>
              <a:t>Traduce el </a:t>
            </a:r>
            <a:r>
              <a:rPr lang="en-US" sz="2400" b="1" dirty="0" err="1" smtClean="0"/>
              <a:t>siguiente</a:t>
            </a:r>
            <a:r>
              <a:rPr lang="en-US" sz="2400" b="1" dirty="0" smtClean="0"/>
              <a:t> </a:t>
            </a:r>
            <a:r>
              <a:rPr lang="en-US" sz="2400" b="1" dirty="0" err="1" smtClean="0"/>
              <a:t>texto</a:t>
            </a:r>
            <a:r>
              <a:rPr lang="en-US" sz="2400" b="1" dirty="0" smtClean="0"/>
              <a:t>:</a:t>
            </a:r>
          </a:p>
          <a:p>
            <a:pPr algn="ctr"/>
            <a:endParaRPr lang="en-US" sz="2400" dirty="0" smtClean="0"/>
          </a:p>
          <a:p>
            <a:pPr algn="ctr"/>
            <a:r>
              <a:rPr lang="en-US" sz="2400" dirty="0" smtClean="0"/>
              <a:t>By </a:t>
            </a:r>
            <a:r>
              <a:rPr lang="en-US" sz="2400" dirty="0"/>
              <a:t>Sylvia </a:t>
            </a:r>
            <a:r>
              <a:rPr lang="en-US" sz="2400" dirty="0" smtClean="0"/>
              <a:t>Plath</a:t>
            </a:r>
          </a:p>
          <a:p>
            <a:pPr algn="ctr"/>
            <a:r>
              <a:rPr lang="en-US" sz="2400" i="1" dirty="0" smtClean="0"/>
              <a:t>I’m </a:t>
            </a:r>
            <a:r>
              <a:rPr lang="en-US" sz="2400" i="1" dirty="0"/>
              <a:t>a riddle in nine syllables,</a:t>
            </a:r>
            <a:endParaRPr lang="es-MX" sz="2400" dirty="0"/>
          </a:p>
          <a:p>
            <a:pPr algn="ctr"/>
            <a:r>
              <a:rPr lang="en-US" sz="2400" i="1" dirty="0"/>
              <a:t>An elephant, a ponderous house, </a:t>
            </a:r>
            <a:endParaRPr lang="es-MX" sz="2400" dirty="0"/>
          </a:p>
          <a:p>
            <a:pPr algn="ctr"/>
            <a:r>
              <a:rPr lang="en-US" sz="2400" i="1" dirty="0"/>
              <a:t>A </a:t>
            </a:r>
            <a:r>
              <a:rPr lang="en-US" sz="2400" i="1" dirty="0" err="1"/>
              <a:t>mellon</a:t>
            </a:r>
            <a:r>
              <a:rPr lang="en-US" sz="2400" i="1" dirty="0"/>
              <a:t> strolling on two tendrils.</a:t>
            </a:r>
            <a:endParaRPr lang="es-MX" sz="2400" dirty="0"/>
          </a:p>
          <a:p>
            <a:pPr algn="ctr"/>
            <a:r>
              <a:rPr lang="en-US" sz="2400" i="1" dirty="0"/>
              <a:t>O red fruit, ivory, fine timbers!</a:t>
            </a:r>
            <a:endParaRPr lang="es-MX" sz="2400" dirty="0"/>
          </a:p>
          <a:p>
            <a:pPr algn="ctr"/>
            <a:r>
              <a:rPr lang="en-US" sz="2400" i="1" dirty="0"/>
              <a:t>This loaf’s big with its yeasty rising.</a:t>
            </a:r>
            <a:endParaRPr lang="es-MX" sz="2400" dirty="0"/>
          </a:p>
          <a:p>
            <a:pPr algn="ctr"/>
            <a:r>
              <a:rPr lang="en-US" sz="2400" i="1" dirty="0"/>
              <a:t>Money new-minted in this fat purse.</a:t>
            </a:r>
            <a:endParaRPr lang="es-MX" sz="2400" dirty="0"/>
          </a:p>
          <a:p>
            <a:pPr algn="ctr"/>
            <a:r>
              <a:rPr lang="en-US" sz="2400" i="1" dirty="0"/>
              <a:t>I’m a means, a stage, a cow in calf.</a:t>
            </a:r>
            <a:endParaRPr lang="es-MX" sz="2400" dirty="0"/>
          </a:p>
          <a:p>
            <a:pPr algn="ctr"/>
            <a:r>
              <a:rPr lang="en-US" sz="2400" i="1" dirty="0"/>
              <a:t>I’ve eaten a bag of green apples,</a:t>
            </a:r>
            <a:endParaRPr lang="es-MX" sz="2400" dirty="0"/>
          </a:p>
          <a:p>
            <a:pPr algn="ctr"/>
            <a:r>
              <a:rPr lang="en-US" sz="2400" i="1" dirty="0"/>
              <a:t>Boarded the train there’s no getting off</a:t>
            </a:r>
            <a:r>
              <a:rPr lang="en-US" sz="2400" dirty="0"/>
              <a:t>.</a:t>
            </a:r>
            <a:endParaRPr lang="es-MX" sz="2400" dirty="0"/>
          </a:p>
        </p:txBody>
      </p:sp>
      <p:pic>
        <p:nvPicPr>
          <p:cNvPr id="3" name="2 Imagen" descr="http://cdn1.galadarling.com/images/12/07/sylvia.jpg"/>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140968"/>
            <a:ext cx="3314700" cy="3343275"/>
          </a:xfrm>
          <a:prstGeom prst="rect">
            <a:avLst/>
          </a:prstGeom>
          <a:noFill/>
          <a:ln>
            <a:noFill/>
          </a:ln>
        </p:spPr>
      </p:pic>
    </p:spTree>
    <p:extLst>
      <p:ext uri="{BB962C8B-B14F-4D97-AF65-F5344CB8AC3E}">
        <p14:creationId xmlns:p14="http://schemas.microsoft.com/office/powerpoint/2010/main" val="17574634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620689"/>
            <a:ext cx="6390456" cy="4893647"/>
          </a:xfrm>
          <a:prstGeom prst="rect">
            <a:avLst/>
          </a:prstGeom>
        </p:spPr>
        <p:txBody>
          <a:bodyPr wrap="square">
            <a:spAutoFit/>
          </a:bodyPr>
          <a:lstStyle/>
          <a:p>
            <a:r>
              <a:rPr lang="en-US" sz="2400" dirty="0"/>
              <a:t>A Further Look at the </a:t>
            </a:r>
            <a:r>
              <a:rPr lang="en-US" sz="2400" dirty="0" smtClean="0"/>
              <a:t>Poem. UC: 1, 2, 3 y 4</a:t>
            </a:r>
            <a:endParaRPr lang="es-MX" sz="2400" dirty="0"/>
          </a:p>
          <a:p>
            <a:r>
              <a:rPr lang="en-US" sz="2400" dirty="0"/>
              <a:t> </a:t>
            </a:r>
            <a:endParaRPr lang="es-MX" sz="2400" dirty="0"/>
          </a:p>
          <a:p>
            <a:r>
              <a:rPr lang="en-US" sz="2400" dirty="0"/>
              <a:t>By means of which metaphors does Sylvia Plath  express the following ideas about her new physical state. </a:t>
            </a:r>
            <a:endParaRPr lang="es-MX" sz="2400" dirty="0"/>
          </a:p>
          <a:p>
            <a:r>
              <a:rPr lang="en-US" sz="2400" dirty="0"/>
              <a:t> </a:t>
            </a:r>
            <a:endParaRPr lang="es-MX" sz="2400" dirty="0"/>
          </a:p>
          <a:p>
            <a:pPr marL="342900" lvl="0" indent="-342900">
              <a:buFont typeface="Arial" panose="020B0604020202020204" pitchFamily="34" charset="0"/>
              <a:buChar char="•"/>
            </a:pPr>
            <a:r>
              <a:rPr lang="en-US" sz="2400" dirty="0"/>
              <a:t>Physical discomfort and disproportion?</a:t>
            </a:r>
            <a:endParaRPr lang="es-MX" sz="2400" dirty="0"/>
          </a:p>
          <a:p>
            <a:pPr marL="342900" lvl="0" indent="-342900">
              <a:buFont typeface="Arial" panose="020B0604020202020204" pitchFamily="34" charset="0"/>
              <a:buChar char="•"/>
            </a:pPr>
            <a:r>
              <a:rPr lang="en-US" sz="2400" dirty="0"/>
              <a:t>The sense that her destiny cannot be reverted? </a:t>
            </a:r>
            <a:endParaRPr lang="es-MX" sz="2400" dirty="0"/>
          </a:p>
          <a:p>
            <a:pPr marL="342900" lvl="0" indent="-342900">
              <a:buFont typeface="Arial" panose="020B0604020202020204" pitchFamily="34" charset="0"/>
              <a:buChar char="•"/>
            </a:pPr>
            <a:r>
              <a:rPr lang="en-US" sz="2400" dirty="0"/>
              <a:t>The loss of her identity?</a:t>
            </a:r>
            <a:endParaRPr lang="es-MX" sz="2400" dirty="0"/>
          </a:p>
          <a:p>
            <a:pPr marL="342900" lvl="0" indent="-342900">
              <a:buFont typeface="Arial" panose="020B0604020202020204" pitchFamily="34" charset="0"/>
              <a:buChar char="•"/>
            </a:pPr>
            <a:r>
              <a:rPr lang="en-US" sz="2400" dirty="0"/>
              <a:t>The sense of carrying something precious?</a:t>
            </a:r>
            <a:endParaRPr lang="es-MX" sz="2400" dirty="0"/>
          </a:p>
          <a:p>
            <a:pPr marL="342900" lvl="0" indent="-342900">
              <a:buFont typeface="Arial" panose="020B0604020202020204" pitchFamily="34" charset="0"/>
              <a:buChar char="•"/>
            </a:pPr>
            <a:r>
              <a:rPr lang="en-US" sz="2400" dirty="0"/>
              <a:t>The nausea associated with her condition?</a:t>
            </a:r>
            <a:endParaRPr lang="es-MX" sz="2400" dirty="0"/>
          </a:p>
          <a:p>
            <a:pPr marL="342900" lvl="0" indent="-342900">
              <a:buFont typeface="Arial" panose="020B0604020202020204" pitchFamily="34" charset="0"/>
              <a:buChar char="•"/>
            </a:pPr>
            <a:r>
              <a:rPr lang="en-US" sz="2400" dirty="0"/>
              <a:t>Her similarities with the animal kingdom?</a:t>
            </a:r>
            <a:endParaRPr lang="es-MX" sz="2400" dirty="0"/>
          </a:p>
          <a:p>
            <a:pPr marL="342900" lvl="0" indent="-342900">
              <a:buFont typeface="Arial" panose="020B0604020202020204" pitchFamily="34" charset="0"/>
              <a:buChar char="•"/>
            </a:pPr>
            <a:r>
              <a:rPr lang="en-US" sz="2400" dirty="0"/>
              <a:t>The feeling that she’s expanding?</a:t>
            </a:r>
            <a:endParaRPr lang="es-MX" sz="2400" dirty="0"/>
          </a:p>
        </p:txBody>
      </p:sp>
    </p:spTree>
    <p:extLst>
      <p:ext uri="{BB962C8B-B14F-4D97-AF65-F5344CB8AC3E}">
        <p14:creationId xmlns:p14="http://schemas.microsoft.com/office/powerpoint/2010/main" val="3700181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498345" y="620688"/>
            <a:ext cx="7920880" cy="2677656"/>
          </a:xfrm>
          <a:prstGeom prst="rect">
            <a:avLst/>
          </a:prstGeom>
        </p:spPr>
        <p:txBody>
          <a:bodyPr wrap="square">
            <a:spAutoFit/>
          </a:bodyPr>
          <a:lstStyle/>
          <a:p>
            <a:pPr algn="just"/>
            <a:r>
              <a:rPr lang="en-US" sz="2400" dirty="0"/>
              <a:t>What are the </a:t>
            </a:r>
            <a:r>
              <a:rPr lang="en-US" sz="2400" i="1" dirty="0"/>
              <a:t>tenor, ground </a:t>
            </a:r>
            <a:r>
              <a:rPr lang="en-US" sz="2400" dirty="0"/>
              <a:t>and </a:t>
            </a:r>
            <a:r>
              <a:rPr lang="en-US" sz="2400" i="1" dirty="0"/>
              <a:t>vehicle</a:t>
            </a:r>
            <a:r>
              <a:rPr lang="en-US" sz="2400" dirty="0"/>
              <a:t> of some of the metaphors that Sylvia Plath uses in her poem? </a:t>
            </a:r>
            <a:r>
              <a:rPr lang="en-US" sz="2400" dirty="0" smtClean="0"/>
              <a:t>Analyze </a:t>
            </a:r>
            <a:r>
              <a:rPr lang="en-US" sz="2400" dirty="0"/>
              <a:t>some of them</a:t>
            </a:r>
            <a:r>
              <a:rPr lang="en-US" sz="2400" dirty="0" smtClean="0"/>
              <a:t>. UC: </a:t>
            </a:r>
            <a:r>
              <a:rPr lang="en-US" sz="2400" dirty="0" smtClean="0"/>
              <a:t>II</a:t>
            </a:r>
            <a:r>
              <a:rPr lang="en-US" sz="2400" dirty="0" smtClean="0"/>
              <a:t> </a:t>
            </a:r>
            <a:r>
              <a:rPr lang="en-US" sz="2400" dirty="0" smtClean="0"/>
              <a:t>y </a:t>
            </a:r>
            <a:r>
              <a:rPr lang="en-US" sz="2400" dirty="0" smtClean="0"/>
              <a:t>III</a:t>
            </a:r>
            <a:endParaRPr lang="es-MX" sz="2400" dirty="0"/>
          </a:p>
          <a:p>
            <a:pPr algn="just"/>
            <a:r>
              <a:rPr lang="en-US" sz="2400" dirty="0"/>
              <a:t> </a:t>
            </a:r>
            <a:endParaRPr lang="es-MX" sz="2400" dirty="0"/>
          </a:p>
          <a:p>
            <a:pPr algn="just"/>
            <a:r>
              <a:rPr lang="en-US" sz="2400" dirty="0"/>
              <a:t>For example this one: </a:t>
            </a:r>
            <a:endParaRPr lang="es-MX" sz="2400" dirty="0"/>
          </a:p>
          <a:p>
            <a:pPr algn="just"/>
            <a:r>
              <a:rPr lang="en-US" sz="2400" dirty="0"/>
              <a:t> </a:t>
            </a:r>
            <a:endParaRPr lang="es-MX" sz="2400" dirty="0"/>
          </a:p>
          <a:p>
            <a:pPr algn="ctr"/>
            <a:r>
              <a:rPr lang="en-US" sz="2400" dirty="0" smtClean="0"/>
              <a:t>(I'm’) </a:t>
            </a:r>
            <a:r>
              <a:rPr lang="en-US" sz="2400" dirty="0"/>
              <a:t>a </a:t>
            </a:r>
            <a:r>
              <a:rPr lang="en-US" sz="2400" dirty="0" err="1"/>
              <a:t>mellon</a:t>
            </a:r>
            <a:r>
              <a:rPr lang="en-US" sz="2400" dirty="0"/>
              <a:t> strolling on two tendrils.</a:t>
            </a:r>
            <a:endParaRPr lang="es-MX" sz="2400" dirty="0"/>
          </a:p>
        </p:txBody>
      </p:sp>
      <p:pic>
        <p:nvPicPr>
          <p:cNvPr id="3103" name="Picture 31"/>
          <p:cNvPicPr>
            <a:picLocks noChangeAspect="1" noChangeArrowheads="1"/>
          </p:cNvPicPr>
          <p:nvPr/>
        </p:nvPicPr>
        <p:blipFill rotWithShape="1">
          <a:blip r:embed="rId2">
            <a:extLst>
              <a:ext uri="{28A0092B-C50C-407E-A947-70E740481C1C}">
                <a14:useLocalDpi xmlns:a14="http://schemas.microsoft.com/office/drawing/2010/main" val="0"/>
              </a:ext>
            </a:extLst>
          </a:blip>
          <a:srcRect l="26103" t="45089" r="29722" b="31746"/>
          <a:stretch/>
        </p:blipFill>
        <p:spPr bwMode="auto">
          <a:xfrm>
            <a:off x="1475656" y="3501008"/>
            <a:ext cx="5747657" cy="1694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9210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332656"/>
            <a:ext cx="9036496" cy="6001643"/>
          </a:xfrm>
          <a:prstGeom prst="rect">
            <a:avLst/>
          </a:prstGeom>
        </p:spPr>
        <p:txBody>
          <a:bodyPr wrap="square">
            <a:spAutoFit/>
          </a:bodyPr>
          <a:lstStyle/>
          <a:p>
            <a:pPr algn="ctr"/>
            <a:r>
              <a:rPr lang="en-US" sz="2400" dirty="0" smtClean="0"/>
              <a:t>UC</a:t>
            </a:r>
            <a:r>
              <a:rPr lang="en-US" sz="2400" dirty="0"/>
              <a:t>, </a:t>
            </a:r>
            <a:r>
              <a:rPr lang="en-US" sz="2400" dirty="0" smtClean="0"/>
              <a:t>II, </a:t>
            </a:r>
            <a:r>
              <a:rPr lang="en-US" sz="2400" dirty="0" smtClean="0"/>
              <a:t>III</a:t>
            </a:r>
            <a:endParaRPr lang="es-MX" sz="2400" dirty="0"/>
          </a:p>
          <a:p>
            <a:pPr algn="ctr"/>
            <a:endParaRPr lang="es-MX" sz="2400" dirty="0"/>
          </a:p>
          <a:p>
            <a:r>
              <a:rPr lang="en-US" sz="2400" dirty="0"/>
              <a:t>Definition: A </a:t>
            </a:r>
            <a:r>
              <a:rPr lang="en-US" sz="2400" i="1" dirty="0"/>
              <a:t>simile</a:t>
            </a:r>
            <a:r>
              <a:rPr lang="en-US" sz="2400" dirty="0"/>
              <a:t> is a figure of speech that establishes a </a:t>
            </a:r>
            <a:r>
              <a:rPr lang="en-US" sz="2400" dirty="0" smtClean="0"/>
              <a:t>comparison </a:t>
            </a:r>
            <a:r>
              <a:rPr lang="en-US" sz="2400" dirty="0"/>
              <a:t>between two different things. Similes </a:t>
            </a:r>
            <a:r>
              <a:rPr lang="en-US" sz="2400" u="sng" dirty="0"/>
              <a:t>always</a:t>
            </a:r>
            <a:r>
              <a:rPr lang="en-US" sz="2400" dirty="0"/>
              <a:t> use words such as: </a:t>
            </a:r>
            <a:r>
              <a:rPr lang="en-US" sz="2400" i="1" dirty="0"/>
              <a:t>like </a:t>
            </a:r>
            <a:r>
              <a:rPr lang="en-US" sz="2400" dirty="0"/>
              <a:t>or</a:t>
            </a:r>
            <a:r>
              <a:rPr lang="en-US" sz="2400" i="1" dirty="0"/>
              <a:t> as</a:t>
            </a:r>
            <a:r>
              <a:rPr lang="en-US" sz="2400" dirty="0"/>
              <a:t>.</a:t>
            </a:r>
            <a:endParaRPr lang="es-MX" sz="2400" dirty="0"/>
          </a:p>
          <a:p>
            <a:r>
              <a:rPr lang="en-US" sz="2400" dirty="0"/>
              <a:t> </a:t>
            </a:r>
            <a:endParaRPr lang="es-MX" sz="2400" dirty="0"/>
          </a:p>
          <a:p>
            <a:r>
              <a:rPr lang="en-US" sz="2400" dirty="0"/>
              <a:t>Example: </a:t>
            </a:r>
            <a:endParaRPr lang="es-MX" sz="2400" dirty="0"/>
          </a:p>
          <a:p>
            <a:pPr algn="ctr"/>
            <a:r>
              <a:rPr lang="en-US" sz="2400" i="1" dirty="0"/>
              <a:t>Love is like a roller coaster</a:t>
            </a:r>
            <a:r>
              <a:rPr lang="en-US" sz="2400" dirty="0"/>
              <a:t>.</a:t>
            </a:r>
            <a:endParaRPr lang="es-MX" sz="2400" dirty="0"/>
          </a:p>
          <a:p>
            <a:pPr algn="ctr"/>
            <a:r>
              <a:rPr lang="en-US" sz="2400" dirty="0"/>
              <a:t> </a:t>
            </a:r>
            <a:endParaRPr lang="es-MX" sz="2400" dirty="0"/>
          </a:p>
          <a:p>
            <a:pPr algn="ctr"/>
            <a:r>
              <a:rPr lang="en-US" sz="2400" dirty="0"/>
              <a:t>Perhaps you have noticed that is the same example given to illustrate what a metaphor is. </a:t>
            </a:r>
            <a:endParaRPr lang="es-MX" sz="2400" dirty="0"/>
          </a:p>
          <a:p>
            <a:pPr algn="ctr"/>
            <a:r>
              <a:rPr lang="en-US" sz="2400" dirty="0"/>
              <a:t> </a:t>
            </a:r>
            <a:endParaRPr lang="es-MX" sz="2400" dirty="0"/>
          </a:p>
          <a:p>
            <a:pPr marL="342900" lvl="0" indent="-342900">
              <a:buFont typeface="Arial" panose="020B0604020202020204" pitchFamily="34" charset="0"/>
              <a:buChar char="•"/>
            </a:pPr>
            <a:r>
              <a:rPr lang="en-US" sz="2400" dirty="0"/>
              <a:t>What makes the two figures different?</a:t>
            </a:r>
            <a:endParaRPr lang="es-MX" sz="2400" dirty="0"/>
          </a:p>
          <a:p>
            <a:pPr marL="342900" lvl="0" indent="-342900">
              <a:buFont typeface="Arial" panose="020B0604020202020204" pitchFamily="34" charset="0"/>
              <a:buChar char="•"/>
            </a:pPr>
            <a:r>
              <a:rPr lang="en-US" sz="2400" dirty="0"/>
              <a:t>What important word is present here?</a:t>
            </a:r>
            <a:endParaRPr lang="es-MX" sz="2400" dirty="0"/>
          </a:p>
          <a:p>
            <a:pPr marL="342900" lvl="0" indent="-342900">
              <a:buFont typeface="Arial" panose="020B0604020202020204" pitchFamily="34" charset="0"/>
              <a:buChar char="•"/>
            </a:pPr>
            <a:r>
              <a:rPr lang="en-US" sz="2400" b="1" dirty="0"/>
              <a:t>Do similes have a tenor, ground and vehicle?</a:t>
            </a:r>
            <a:endParaRPr lang="es-MX" sz="2400" b="1" dirty="0"/>
          </a:p>
          <a:p>
            <a:r>
              <a:rPr lang="en-US" sz="2400" b="1" dirty="0"/>
              <a:t> </a:t>
            </a:r>
            <a:endParaRPr lang="es-MX" sz="2400" b="1" dirty="0"/>
          </a:p>
        </p:txBody>
      </p:sp>
    </p:spTree>
    <p:extLst>
      <p:ext uri="{BB962C8B-B14F-4D97-AF65-F5344CB8AC3E}">
        <p14:creationId xmlns:p14="http://schemas.microsoft.com/office/powerpoint/2010/main" val="36801446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428179"/>
            <a:ext cx="7344816" cy="3785652"/>
          </a:xfrm>
          <a:prstGeom prst="rect">
            <a:avLst/>
          </a:prstGeom>
        </p:spPr>
        <p:txBody>
          <a:bodyPr wrap="square">
            <a:spAutoFit/>
          </a:bodyPr>
          <a:lstStyle/>
          <a:p>
            <a:pPr algn="ctr"/>
            <a:r>
              <a:rPr lang="en-US" sz="2400" dirty="0"/>
              <a:t>A Few </a:t>
            </a:r>
            <a:r>
              <a:rPr lang="en-US" sz="2400" dirty="0" smtClean="0"/>
              <a:t>Answers UC, 2, 3.</a:t>
            </a:r>
            <a:endParaRPr lang="es-MX" sz="2400" dirty="0"/>
          </a:p>
          <a:p>
            <a:pPr marL="342900" lvl="0" indent="-342900" algn="just">
              <a:buFont typeface="Arial" panose="020B0604020202020204" pitchFamily="34" charset="0"/>
              <a:buChar char="•"/>
            </a:pPr>
            <a:r>
              <a:rPr lang="en-US" sz="2400" dirty="0"/>
              <a:t>The two figures are different because the </a:t>
            </a:r>
            <a:r>
              <a:rPr lang="en-US" sz="2400" dirty="0" smtClean="0"/>
              <a:t>comparison, </a:t>
            </a:r>
            <a:r>
              <a:rPr lang="en-US" sz="2400" dirty="0"/>
              <a:t>in the case of a metaphor is less direct, less obvious</a:t>
            </a:r>
            <a:r>
              <a:rPr lang="en-US" sz="2400" dirty="0" smtClean="0"/>
              <a:t>.</a:t>
            </a:r>
          </a:p>
          <a:p>
            <a:pPr lvl="0" algn="just"/>
            <a:endParaRPr lang="es-MX" sz="2400" dirty="0"/>
          </a:p>
          <a:p>
            <a:pPr marL="342900" lvl="0" indent="-342900" algn="just">
              <a:buFont typeface="Arial" panose="020B0604020202020204" pitchFamily="34" charset="0"/>
              <a:buChar char="•"/>
            </a:pPr>
            <a:r>
              <a:rPr lang="en-US" sz="2400" dirty="0"/>
              <a:t>The word present here that makes the two figures different is the </a:t>
            </a:r>
            <a:r>
              <a:rPr lang="en-US" sz="2400" i="1" dirty="0"/>
              <a:t>like</a:t>
            </a:r>
            <a:r>
              <a:rPr lang="en-US" sz="2400" dirty="0"/>
              <a:t>. This word makes the comparison </a:t>
            </a:r>
            <a:r>
              <a:rPr lang="en-US" sz="2400" dirty="0" err="1"/>
              <a:t>mor</a:t>
            </a:r>
            <a:r>
              <a:rPr lang="en-US" sz="2400" dirty="0"/>
              <a:t> direct and clear</a:t>
            </a:r>
            <a:r>
              <a:rPr lang="en-US" sz="2400" dirty="0" smtClean="0"/>
              <a:t>.</a:t>
            </a:r>
          </a:p>
          <a:p>
            <a:pPr marL="342900" lvl="0" indent="-342900" algn="just">
              <a:buFont typeface="Arial" panose="020B0604020202020204" pitchFamily="34" charset="0"/>
              <a:buChar char="•"/>
            </a:pPr>
            <a:endParaRPr lang="es-MX" sz="2400" dirty="0"/>
          </a:p>
          <a:p>
            <a:pPr marL="342900" lvl="0" indent="-342900" algn="just">
              <a:buFont typeface="Arial" panose="020B0604020202020204" pitchFamily="34" charset="0"/>
              <a:buChar char="•"/>
            </a:pPr>
            <a:r>
              <a:rPr lang="en-US" sz="2400" dirty="0"/>
              <a:t>Yes, both a metaphor and a simile have a tenor, ground and vehicle.</a:t>
            </a:r>
            <a:endParaRPr lang="es-MX" sz="2400" dirty="0"/>
          </a:p>
        </p:txBody>
      </p:sp>
      <p:pic>
        <p:nvPicPr>
          <p:cNvPr id="3" name="2 Imagen" descr="https://s-media-cache-ak0.pinimg.com/736x/7a/c9/29/7ac929eb237bf71b42e7be289fa403a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6260" y="4149080"/>
            <a:ext cx="3263732" cy="2392814"/>
          </a:xfrm>
          <a:prstGeom prst="rect">
            <a:avLst/>
          </a:prstGeom>
          <a:noFill/>
          <a:ln>
            <a:noFill/>
          </a:ln>
        </p:spPr>
      </p:pic>
      <p:sp>
        <p:nvSpPr>
          <p:cNvPr id="4" name="30 Llamada ovalada"/>
          <p:cNvSpPr/>
          <p:nvPr/>
        </p:nvSpPr>
        <p:spPr>
          <a:xfrm>
            <a:off x="4499992" y="4005064"/>
            <a:ext cx="2808312" cy="1512168"/>
          </a:xfrm>
          <a:prstGeom prst="wedgeEllipseCallout">
            <a:avLst>
              <a:gd name="adj1" fmla="val -65669"/>
              <a:gd name="adj2" fmla="val 14548"/>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s-MX" sz="1100" b="0" i="0" u="none" strike="noStrike" kern="0" cap="none" spc="0" normalizeH="0" baseline="0" noProof="0" dirty="0">
                <a:ln>
                  <a:noFill/>
                </a:ln>
                <a:solidFill>
                  <a:sysClr val="windowText" lastClr="000000"/>
                </a:solidFill>
                <a:effectLst/>
                <a:uLnTx/>
                <a:uFillTx/>
                <a:latin typeface="Arial Black"/>
                <a:ea typeface="Calibri"/>
                <a:cs typeface="Times New Roman"/>
              </a:rPr>
              <a:t>LIKE FATHER, LIKE SON...</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Tree>
    <p:extLst>
      <p:ext uri="{BB962C8B-B14F-4D97-AF65-F5344CB8AC3E}">
        <p14:creationId xmlns:p14="http://schemas.microsoft.com/office/powerpoint/2010/main" val="3871648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332656"/>
            <a:ext cx="8136904" cy="3880871"/>
          </a:xfrm>
          <a:prstGeom prst="rect">
            <a:avLst/>
          </a:prstGeom>
        </p:spPr>
        <p:txBody>
          <a:bodyPr wrap="square">
            <a:spAutoFit/>
          </a:bodyPr>
          <a:lstStyle/>
          <a:p>
            <a:pPr algn="just">
              <a:lnSpc>
                <a:spcPct val="115000"/>
              </a:lnSpc>
              <a:spcAft>
                <a:spcPts val="0"/>
              </a:spcAft>
            </a:pPr>
            <a:r>
              <a:rPr lang="en-US" sz="2400" dirty="0">
                <a:ea typeface="Calibri"/>
                <a:cs typeface="Times New Roman"/>
              </a:rPr>
              <a:t>A famous simile is this one from one of Shakespeare Sonnets:</a:t>
            </a:r>
            <a:endParaRPr lang="es-MX" sz="2400" dirty="0">
              <a:ea typeface="Calibri"/>
              <a:cs typeface="Times New Roman"/>
            </a:endParaRPr>
          </a:p>
          <a:p>
            <a:pPr algn="just">
              <a:lnSpc>
                <a:spcPct val="115000"/>
              </a:lnSpc>
              <a:spcAft>
                <a:spcPts val="0"/>
              </a:spcAft>
            </a:pPr>
            <a:r>
              <a:rPr lang="en-US" sz="2400" dirty="0">
                <a:ea typeface="Calibri"/>
                <a:cs typeface="Times New Roman"/>
              </a:rPr>
              <a:t> </a:t>
            </a:r>
            <a:r>
              <a:rPr lang="en-US" sz="2400" dirty="0" smtClean="0">
                <a:ea typeface="Calibri"/>
                <a:cs typeface="Times New Roman"/>
              </a:rPr>
              <a:t>UC: </a:t>
            </a:r>
            <a:r>
              <a:rPr lang="en-US" sz="2400" dirty="0" smtClean="0">
                <a:ea typeface="Calibri"/>
                <a:cs typeface="Times New Roman"/>
              </a:rPr>
              <a:t>II </a:t>
            </a:r>
            <a:r>
              <a:rPr lang="en-US" sz="2400" dirty="0" smtClean="0">
                <a:ea typeface="Calibri"/>
                <a:cs typeface="Times New Roman"/>
              </a:rPr>
              <a:t>y </a:t>
            </a:r>
            <a:r>
              <a:rPr lang="en-US" sz="2400" dirty="0" smtClean="0">
                <a:ea typeface="Calibri"/>
                <a:cs typeface="Times New Roman"/>
              </a:rPr>
              <a:t>III</a:t>
            </a:r>
            <a:endParaRPr lang="es-MX" sz="2400" dirty="0">
              <a:ea typeface="Calibri"/>
              <a:cs typeface="Times New Roman"/>
            </a:endParaRPr>
          </a:p>
          <a:p>
            <a:pPr algn="ctr">
              <a:lnSpc>
                <a:spcPct val="115000"/>
              </a:lnSpc>
              <a:spcAft>
                <a:spcPts val="0"/>
              </a:spcAft>
            </a:pPr>
            <a:r>
              <a:rPr lang="en-US" sz="2400" i="1" dirty="0">
                <a:ea typeface="Calibri"/>
                <a:cs typeface="Times New Roman"/>
              </a:rPr>
              <a:t>My mistress’ eyes are nothing like the sun</a:t>
            </a:r>
            <a:r>
              <a:rPr lang="en-US" sz="2400" dirty="0">
                <a:ea typeface="Calibri"/>
                <a:cs typeface="Times New Roman"/>
              </a:rPr>
              <a:t>. Sonnet 130. William Shakespeare (1564 – 1616)</a:t>
            </a:r>
            <a:endParaRPr lang="es-MX" sz="2400" dirty="0">
              <a:ea typeface="Calibri"/>
              <a:cs typeface="Times New Roman"/>
            </a:endParaRPr>
          </a:p>
          <a:p>
            <a:pPr algn="ctr">
              <a:lnSpc>
                <a:spcPct val="115000"/>
              </a:lnSpc>
              <a:spcAft>
                <a:spcPts val="0"/>
              </a:spcAft>
            </a:pPr>
            <a:r>
              <a:rPr lang="en-US" sz="2400" dirty="0">
                <a:ea typeface="Calibri"/>
                <a:cs typeface="Times New Roman"/>
              </a:rPr>
              <a:t> </a:t>
            </a:r>
            <a:endParaRPr lang="es-MX" sz="2400"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What’s the tenor here?</a:t>
            </a:r>
            <a:endParaRPr lang="es-MX" sz="2400"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What’s the ground here?</a:t>
            </a:r>
            <a:endParaRPr lang="es-MX" sz="2400"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What’s the vehicle?</a:t>
            </a:r>
            <a:endParaRPr lang="es-MX" sz="2400"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What is the poet really saying about his mistress here?</a:t>
            </a:r>
            <a:endParaRPr lang="es-MX" sz="2400" dirty="0">
              <a:effectLst/>
              <a:ea typeface="Calibri"/>
              <a:cs typeface="Times New Roman"/>
            </a:endParaRPr>
          </a:p>
        </p:txBody>
      </p:sp>
      <p:pic>
        <p:nvPicPr>
          <p:cNvPr id="3" name="2 Imagen" descr="http://1000funnypictures.com/wp-content/uploads/Ugly-Women-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4365104"/>
            <a:ext cx="1971675" cy="2247900"/>
          </a:xfrm>
          <a:prstGeom prst="rect">
            <a:avLst/>
          </a:prstGeom>
          <a:noFill/>
          <a:ln>
            <a:noFill/>
          </a:ln>
        </p:spPr>
      </p:pic>
      <p:sp>
        <p:nvSpPr>
          <p:cNvPr id="4" name="32 Llamada rectangular"/>
          <p:cNvSpPr/>
          <p:nvPr/>
        </p:nvSpPr>
        <p:spPr>
          <a:xfrm>
            <a:off x="4562380" y="4941168"/>
            <a:ext cx="2724150" cy="1390650"/>
          </a:xfrm>
          <a:prstGeom prst="wedgeRectCallout">
            <a:avLst>
              <a:gd name="adj1" fmla="val -93496"/>
              <a:gd name="adj2" fmla="val 12115"/>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Yeah, My mistress’ eyes are NOTHING like the sun...</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Tree>
    <p:extLst>
      <p:ext uri="{BB962C8B-B14F-4D97-AF65-F5344CB8AC3E}">
        <p14:creationId xmlns:p14="http://schemas.microsoft.com/office/powerpoint/2010/main" val="1121934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5113" y="1412776"/>
            <a:ext cx="8064896" cy="2677656"/>
          </a:xfrm>
          <a:prstGeom prst="rect">
            <a:avLst/>
          </a:prstGeom>
        </p:spPr>
        <p:txBody>
          <a:bodyPr wrap="square">
            <a:spAutoFit/>
          </a:bodyPr>
          <a:lstStyle/>
          <a:p>
            <a:pPr algn="ctr"/>
            <a:r>
              <a:rPr lang="es-MX" sz="2400" b="1" dirty="0"/>
              <a:t>GUION DE USO PARA MATERIAL PROYECTABLE</a:t>
            </a:r>
          </a:p>
          <a:p>
            <a:pPr algn="ctr"/>
            <a:r>
              <a:rPr lang="es-MX" sz="2400" b="1" dirty="0"/>
              <a:t>ANÁLISIS LITERARIO EN INGLÉS</a:t>
            </a:r>
          </a:p>
          <a:p>
            <a:pPr algn="ctr"/>
            <a:endParaRPr lang="es-MX" sz="2400" b="1" dirty="0"/>
          </a:p>
          <a:p>
            <a:pPr algn="just"/>
            <a:r>
              <a:rPr lang="es-MX" sz="2400" dirty="0"/>
              <a:t>El presente material tiene una función primordial: apoyar al estudiante a adquirir habilidades lectoras avanzadas en el idioma inglés. </a:t>
            </a:r>
            <a:r>
              <a:rPr lang="es-MX" sz="2400" dirty="0" smtClean="0"/>
              <a:t>Esta destreza es parte </a:t>
            </a:r>
            <a:r>
              <a:rPr lang="es-MX" sz="2400" dirty="0"/>
              <a:t>fundamental de su formación </a:t>
            </a:r>
            <a:r>
              <a:rPr lang="es-MX" sz="2400" dirty="0" smtClean="0"/>
              <a:t>con </a:t>
            </a:r>
            <a:r>
              <a:rPr lang="es-MX" sz="2400" dirty="0"/>
              <a:t>un perfil de egreso centrado en la </a:t>
            </a:r>
            <a:r>
              <a:rPr lang="es-MX" sz="2400" dirty="0" smtClean="0"/>
              <a:t>traducción.</a:t>
            </a:r>
            <a:endParaRPr lang="es-MX" sz="2400" dirty="0"/>
          </a:p>
        </p:txBody>
      </p:sp>
    </p:spTree>
    <p:extLst>
      <p:ext uri="{BB962C8B-B14F-4D97-AF65-F5344CB8AC3E}">
        <p14:creationId xmlns:p14="http://schemas.microsoft.com/office/powerpoint/2010/main" val="33934002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ih1.redbubble.net/image.5162602.6731/fc,550x550,whit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2780928"/>
            <a:ext cx="2298100" cy="2628900"/>
          </a:xfrm>
          <a:prstGeom prst="rect">
            <a:avLst/>
          </a:prstGeom>
          <a:noFill/>
          <a:ln>
            <a:noFill/>
          </a:ln>
        </p:spPr>
      </p:pic>
      <p:sp>
        <p:nvSpPr>
          <p:cNvPr id="2" name="1 Rectángulo"/>
          <p:cNvSpPr/>
          <p:nvPr/>
        </p:nvSpPr>
        <p:spPr>
          <a:xfrm>
            <a:off x="971600" y="332656"/>
            <a:ext cx="7056784" cy="2215991"/>
          </a:xfrm>
          <a:prstGeom prst="rect">
            <a:avLst/>
          </a:prstGeom>
        </p:spPr>
        <p:txBody>
          <a:bodyPr wrap="square">
            <a:spAutoFit/>
          </a:bodyPr>
          <a:lstStyle/>
          <a:p>
            <a:pPr marL="457200" algn="ctr">
              <a:lnSpc>
                <a:spcPct val="115000"/>
              </a:lnSpc>
              <a:spcAft>
                <a:spcPts val="0"/>
              </a:spcAft>
            </a:pPr>
            <a:r>
              <a:rPr lang="en-US" sz="2400" b="1" dirty="0">
                <a:ea typeface="Calibri"/>
                <a:cs typeface="Times New Roman"/>
              </a:rPr>
              <a:t>A Further Look at the Poem</a:t>
            </a:r>
            <a:r>
              <a:rPr lang="en-US" sz="2400" b="1" dirty="0" smtClean="0">
                <a:ea typeface="Calibri"/>
                <a:cs typeface="Times New Roman"/>
              </a:rPr>
              <a:t>… </a:t>
            </a:r>
            <a:r>
              <a:rPr lang="en-US" sz="2400" dirty="0" smtClean="0">
                <a:ea typeface="Calibri"/>
                <a:cs typeface="Times New Roman"/>
              </a:rPr>
              <a:t>UC </a:t>
            </a:r>
            <a:r>
              <a:rPr lang="en-US" sz="2400" dirty="0" smtClean="0">
                <a:ea typeface="Calibri"/>
                <a:cs typeface="Times New Roman"/>
              </a:rPr>
              <a:t>I, II, III, IV.</a:t>
            </a:r>
            <a:endParaRPr lang="es-MX" sz="2400" dirty="0">
              <a:ea typeface="Calibri"/>
              <a:cs typeface="Times New Roman"/>
            </a:endParaRPr>
          </a:p>
          <a:p>
            <a:pPr marL="457200" algn="just">
              <a:lnSpc>
                <a:spcPct val="115000"/>
              </a:lnSpc>
              <a:spcAft>
                <a:spcPts val="0"/>
              </a:spcAft>
            </a:pPr>
            <a:r>
              <a:rPr lang="en-US" sz="2400" b="1" dirty="0">
                <a:ea typeface="Calibri"/>
                <a:cs typeface="Times New Roman"/>
              </a:rPr>
              <a:t> </a:t>
            </a:r>
            <a:r>
              <a:rPr lang="en-US" sz="2400" b="1" dirty="0" smtClean="0">
                <a:ea typeface="Calibri"/>
                <a:cs typeface="Times New Roman"/>
              </a:rPr>
              <a:t>Or at any other text in </a:t>
            </a:r>
            <a:r>
              <a:rPr lang="en-US" sz="2400" b="1" dirty="0" err="1" smtClean="0">
                <a:ea typeface="Calibri"/>
                <a:cs typeface="Times New Roman"/>
              </a:rPr>
              <a:t>classs</a:t>
            </a:r>
            <a:endParaRPr lang="es-MX" sz="2400" b="1"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Underline all the metaphors you can find.</a:t>
            </a:r>
            <a:endParaRPr lang="es-MX" sz="2400"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Can you spot a simile?</a:t>
            </a:r>
            <a:endParaRPr lang="es-MX" sz="2400" dirty="0">
              <a:ea typeface="Calibri"/>
              <a:cs typeface="Times New Roman"/>
            </a:endParaRPr>
          </a:p>
          <a:p>
            <a:pPr marL="342900" lvl="0" indent="-342900" algn="just">
              <a:lnSpc>
                <a:spcPct val="115000"/>
              </a:lnSpc>
              <a:spcAft>
                <a:spcPts val="0"/>
              </a:spcAft>
              <a:buFont typeface="Symbol"/>
              <a:buChar char=""/>
            </a:pPr>
            <a:r>
              <a:rPr lang="en-US" sz="2400" dirty="0">
                <a:ea typeface="Calibri"/>
                <a:cs typeface="Times New Roman"/>
              </a:rPr>
              <a:t>Choose a few of the metaphors and </a:t>
            </a:r>
            <a:r>
              <a:rPr lang="en-US" sz="2400" dirty="0" smtClean="0">
                <a:ea typeface="Calibri"/>
                <a:cs typeface="Times New Roman"/>
              </a:rPr>
              <a:t>analyze </a:t>
            </a:r>
            <a:r>
              <a:rPr lang="en-US" sz="2400" dirty="0">
                <a:ea typeface="Calibri"/>
                <a:cs typeface="Times New Roman"/>
              </a:rPr>
              <a:t>it.</a:t>
            </a:r>
            <a:endParaRPr lang="es-MX" sz="2400" dirty="0">
              <a:effectLst/>
              <a:ea typeface="Calibri"/>
              <a:cs typeface="Times New Roman"/>
            </a:endParaRPr>
          </a:p>
        </p:txBody>
      </p:sp>
      <p:sp>
        <p:nvSpPr>
          <p:cNvPr id="3" name="36 Llamada rectangular"/>
          <p:cNvSpPr/>
          <p:nvPr/>
        </p:nvSpPr>
        <p:spPr>
          <a:xfrm>
            <a:off x="3984410" y="2564904"/>
            <a:ext cx="4057650" cy="2628900"/>
          </a:xfrm>
          <a:prstGeom prst="wedgeRectCallout">
            <a:avLst>
              <a:gd name="adj1" fmla="val -74504"/>
              <a:gd name="adj2" fmla="val -19442"/>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0340" marR="0" lvl="0" indent="0" defTabSz="914400" eaLnBrk="1" fontAlgn="auto" latinLnBrk="0" hangingPunct="1">
              <a:lnSpc>
                <a:spcPct val="115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Is the lady pretty?</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180340" marR="0" lvl="0" indent="0" defTabSz="914400" eaLnBrk="1" fontAlgn="auto" latinLnBrk="0" hangingPunct="1">
              <a:lnSpc>
                <a:spcPct val="115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Is her breath delicious?</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180340" marR="0" lvl="0" indent="0" defTabSz="914400" eaLnBrk="1" fontAlgn="auto" latinLnBrk="0" hangingPunct="1">
              <a:lnSpc>
                <a:spcPct val="115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Are her cheeks rosy?</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180340" marR="0" lvl="0" indent="0" defTabSz="914400" eaLnBrk="1" fontAlgn="auto" latinLnBrk="0" hangingPunct="1">
              <a:lnSpc>
                <a:spcPct val="115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Is she a goddess?</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180340" marR="0" lvl="0" indent="0" defTabSz="914400" eaLnBrk="1" fontAlgn="auto" latinLnBrk="0" hangingPunct="1">
              <a:lnSpc>
                <a:spcPct val="115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Does she have a pleasant voice?</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180340" marR="0" lvl="0" indent="0" defTabSz="914400" eaLnBrk="1" fontAlgn="auto" latinLnBrk="0" hangingPunct="1">
              <a:lnSpc>
                <a:spcPct val="115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Does the poet love her?</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1050" b="0" i="0" u="none" strike="noStrike" kern="0" cap="none" spc="0" normalizeH="0" baseline="0" noProof="0" dirty="0">
                <a:ln>
                  <a:noFill/>
                </a:ln>
                <a:solidFill>
                  <a:sysClr val="windowText" lastClr="000000"/>
                </a:solidFill>
                <a:effectLst/>
                <a:uLnTx/>
                <a:uFillTx/>
                <a:latin typeface="Calibri"/>
                <a:ea typeface="Calibri"/>
                <a:cs typeface="Times New Roman"/>
              </a:rPr>
              <a:t> </a:t>
            </a:r>
            <a:endParaRPr kumimoji="0" lang="es-MX" sz="105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
        <p:nvSpPr>
          <p:cNvPr id="4" name="3 Rectángulo"/>
          <p:cNvSpPr/>
          <p:nvPr/>
        </p:nvSpPr>
        <p:spPr>
          <a:xfrm>
            <a:off x="1547664" y="5659411"/>
            <a:ext cx="5805628" cy="483017"/>
          </a:xfrm>
          <a:prstGeom prst="rect">
            <a:avLst/>
          </a:prstGeom>
        </p:spPr>
        <p:txBody>
          <a:bodyPr wrap="none">
            <a:spAutoFit/>
          </a:bodyPr>
          <a:lstStyle/>
          <a:p>
            <a:pPr marL="457200" algn="just">
              <a:lnSpc>
                <a:spcPct val="115000"/>
              </a:lnSpc>
              <a:spcAft>
                <a:spcPts val="0"/>
              </a:spcAft>
            </a:pPr>
            <a:r>
              <a:rPr lang="en-US" sz="2400" b="1" u="sng" dirty="0">
                <a:ea typeface="Calibri"/>
                <a:cs typeface="Times New Roman"/>
              </a:rPr>
              <a:t>Find evidence to support your answers</a:t>
            </a:r>
            <a:r>
              <a:rPr lang="en-US" sz="2400" b="1" dirty="0">
                <a:ea typeface="Calibri"/>
                <a:cs typeface="Times New Roman"/>
              </a:rPr>
              <a:t>.</a:t>
            </a:r>
            <a:endParaRPr lang="es-MX" sz="2400" b="1" dirty="0">
              <a:effectLst/>
              <a:ea typeface="Calibri"/>
              <a:cs typeface="Times New Roman"/>
            </a:endParaRPr>
          </a:p>
        </p:txBody>
      </p:sp>
    </p:spTree>
    <p:extLst>
      <p:ext uri="{BB962C8B-B14F-4D97-AF65-F5344CB8AC3E}">
        <p14:creationId xmlns:p14="http://schemas.microsoft.com/office/powerpoint/2010/main" val="40494960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980728"/>
            <a:ext cx="8208912" cy="3065455"/>
          </a:xfrm>
          <a:prstGeom prst="rect">
            <a:avLst/>
          </a:prstGeom>
        </p:spPr>
        <p:txBody>
          <a:bodyPr wrap="square">
            <a:spAutoFit/>
          </a:bodyPr>
          <a:lstStyle/>
          <a:p>
            <a:pPr algn="ctr">
              <a:lnSpc>
                <a:spcPct val="115000"/>
              </a:lnSpc>
              <a:spcAft>
                <a:spcPts val="0"/>
              </a:spcAft>
            </a:pPr>
            <a:r>
              <a:rPr lang="en-US" sz="2400" dirty="0" smtClean="0">
                <a:ea typeface="Calibri"/>
                <a:cs typeface="Times New Roman"/>
              </a:rPr>
              <a:t>NIVEL ORACIONAL/RETÓRICO </a:t>
            </a:r>
            <a:r>
              <a:rPr lang="en-US" sz="2400" dirty="0" smtClean="0">
                <a:ea typeface="Calibri"/>
                <a:cs typeface="Times New Roman"/>
              </a:rPr>
              <a:t>UC II, III</a:t>
            </a:r>
            <a:endParaRPr lang="es-MX" sz="2400" dirty="0">
              <a:ea typeface="Calibri"/>
              <a:cs typeface="Times New Roman"/>
            </a:endParaRPr>
          </a:p>
          <a:p>
            <a:pPr algn="ctr">
              <a:lnSpc>
                <a:spcPct val="115000"/>
              </a:lnSpc>
              <a:spcAft>
                <a:spcPts val="0"/>
              </a:spcAft>
            </a:pPr>
            <a:r>
              <a:rPr lang="en-US" sz="2400" i="1" dirty="0">
                <a:ea typeface="Calibri"/>
                <a:cs typeface="Times New Roman"/>
              </a:rPr>
              <a:t>Synecdoche</a:t>
            </a:r>
            <a:endParaRPr lang="es-MX" sz="2400" dirty="0">
              <a:ea typeface="Calibri"/>
              <a:cs typeface="Times New Roman"/>
            </a:endParaRPr>
          </a:p>
          <a:p>
            <a:pPr algn="just">
              <a:lnSpc>
                <a:spcPct val="115000"/>
              </a:lnSpc>
              <a:spcAft>
                <a:spcPts val="0"/>
              </a:spcAft>
            </a:pPr>
            <a:r>
              <a:rPr lang="en-US" sz="2400" u="sng" dirty="0">
                <a:ea typeface="Calibri"/>
                <a:cs typeface="Times New Roman"/>
              </a:rPr>
              <a:t>Definition</a:t>
            </a:r>
            <a:r>
              <a:rPr lang="en-US" sz="2400" dirty="0">
                <a:ea typeface="Calibri"/>
                <a:cs typeface="Times New Roman"/>
              </a:rPr>
              <a:t>: From the Greek meaning “taking together”, it is a figure of speech that consists of taking one part to signify the </a:t>
            </a:r>
            <a:r>
              <a:rPr lang="en-US" sz="2400" dirty="0" smtClean="0">
                <a:ea typeface="Calibri"/>
                <a:cs typeface="Times New Roman"/>
              </a:rPr>
              <a:t>whole </a:t>
            </a:r>
            <a:r>
              <a:rPr lang="en-US" sz="2400" dirty="0">
                <a:ea typeface="Calibri"/>
                <a:cs typeface="Times New Roman"/>
              </a:rPr>
              <a:t>(or </a:t>
            </a:r>
            <a:r>
              <a:rPr lang="en-US" sz="2400" dirty="0" smtClean="0">
                <a:ea typeface="Calibri"/>
                <a:cs typeface="Times New Roman"/>
              </a:rPr>
              <a:t>vice versa </a:t>
            </a:r>
            <a:r>
              <a:rPr lang="en-US" sz="2400" dirty="0">
                <a:ea typeface="Calibri"/>
                <a:cs typeface="Times New Roman"/>
              </a:rPr>
              <a:t>sometimes). </a:t>
            </a:r>
            <a:endParaRPr lang="es-MX" sz="2400" dirty="0">
              <a:ea typeface="Calibri"/>
              <a:cs typeface="Times New Roman"/>
            </a:endParaRPr>
          </a:p>
          <a:p>
            <a:pPr algn="just">
              <a:lnSpc>
                <a:spcPct val="115000"/>
              </a:lnSpc>
              <a:spcAft>
                <a:spcPts val="0"/>
              </a:spcAft>
            </a:pPr>
            <a:r>
              <a:rPr lang="en-US" sz="2400" dirty="0">
                <a:ea typeface="Calibri"/>
                <a:cs typeface="Times New Roman"/>
              </a:rPr>
              <a:t> </a:t>
            </a:r>
            <a:r>
              <a:rPr lang="en-US" sz="2400" dirty="0" smtClean="0">
                <a:ea typeface="Calibri"/>
                <a:cs typeface="Times New Roman"/>
              </a:rPr>
              <a:t>TRANSLATE THIS EXAMPLE: </a:t>
            </a:r>
            <a:endParaRPr lang="es-MX" sz="2400" dirty="0">
              <a:ea typeface="Calibri"/>
              <a:cs typeface="Times New Roman"/>
            </a:endParaRPr>
          </a:p>
          <a:p>
            <a:pPr algn="ctr">
              <a:lnSpc>
                <a:spcPct val="115000"/>
              </a:lnSpc>
              <a:spcAft>
                <a:spcPts val="0"/>
              </a:spcAft>
            </a:pPr>
            <a:r>
              <a:rPr lang="en-US" sz="2400" i="1" dirty="0" smtClean="0">
                <a:ea typeface="Calibri"/>
                <a:cs typeface="Times New Roman"/>
              </a:rPr>
              <a:t>Many </a:t>
            </a:r>
            <a:r>
              <a:rPr lang="en-US" sz="2400" i="1" dirty="0">
                <a:ea typeface="Calibri"/>
                <a:cs typeface="Times New Roman"/>
              </a:rPr>
              <a:t>hands make light work</a:t>
            </a:r>
            <a:endParaRPr lang="es-MX" sz="2400" dirty="0">
              <a:effectLst/>
              <a:ea typeface="Calibri"/>
              <a:cs typeface="Times New Roman"/>
            </a:endParaRPr>
          </a:p>
        </p:txBody>
      </p:sp>
    </p:spTree>
    <p:extLst>
      <p:ext uri="{BB962C8B-B14F-4D97-AF65-F5344CB8AC3E}">
        <p14:creationId xmlns:p14="http://schemas.microsoft.com/office/powerpoint/2010/main" val="1819464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agcnoticias.com/wp-content/uploads/2015/04/mairos.jpg"/>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756852"/>
            <a:ext cx="4739977" cy="3630513"/>
          </a:xfrm>
          <a:prstGeom prst="rect">
            <a:avLst/>
          </a:prstGeom>
          <a:noFill/>
          <a:ln>
            <a:noFill/>
          </a:ln>
        </p:spPr>
      </p:pic>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38 Llamada ovalada"/>
          <p:cNvSpPr/>
          <p:nvPr/>
        </p:nvSpPr>
        <p:spPr>
          <a:xfrm>
            <a:off x="2943225" y="1742440"/>
            <a:ext cx="4314825" cy="2028825"/>
          </a:xfrm>
          <a:prstGeom prst="wedgeEllipseCallout">
            <a:avLst>
              <a:gd name="adj1" fmla="val -47742"/>
              <a:gd name="adj2" fmla="val 63074"/>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2200" dirty="0">
                <a:effectLst/>
                <a:latin typeface="Arial Black"/>
                <a:ea typeface="Calibri"/>
                <a:cs typeface="Times New Roman"/>
              </a:rPr>
              <a:t>Many people working together work faster…</a:t>
            </a:r>
            <a:endParaRPr lang="es-MX" sz="1100" dirty="0">
              <a:effectLst/>
              <a:ea typeface="Calibri"/>
              <a:cs typeface="Times New Roman"/>
            </a:endParaRPr>
          </a:p>
        </p:txBody>
      </p:sp>
      <p:sp>
        <p:nvSpPr>
          <p:cNvPr id="4" name="Rectangle 4"/>
          <p:cNvSpPr>
            <a:spLocks noChangeArrowheads="1"/>
          </p:cNvSpPr>
          <p:nvPr/>
        </p:nvSpPr>
        <p:spPr bwMode="auto">
          <a:xfrm>
            <a:off x="239534" y="772943"/>
            <a:ext cx="866493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UC</a:t>
            </a:r>
            <a:r>
              <a:rPr kumimoji="0" lang="en-US" altLang="es-MX" sz="2400" i="0" u="none" strike="noStrike" cap="none" normalizeH="0" dirty="0" smtClean="0">
                <a:ln>
                  <a:noFill/>
                </a:ln>
                <a:solidFill>
                  <a:schemeClr val="tx1"/>
                </a:solidFill>
                <a:effectLst/>
                <a:ea typeface="Calibri" pitchFamily="34" charset="0"/>
                <a:cs typeface="Times New Roman" pitchFamily="18" charset="0"/>
              </a:rPr>
              <a:t> </a:t>
            </a:r>
            <a:r>
              <a:rPr kumimoji="0" lang="en-US" altLang="es-MX" sz="2400" i="0" u="none" strike="noStrike" cap="none" normalizeH="0" dirty="0" smtClean="0">
                <a:ln>
                  <a:noFill/>
                </a:ln>
                <a:solidFill>
                  <a:schemeClr val="tx1"/>
                </a:solidFill>
                <a:effectLst/>
                <a:ea typeface="Calibri" pitchFamily="34" charset="0"/>
                <a:cs typeface="Times New Roman" pitchFamily="18" charset="0"/>
              </a:rPr>
              <a:t>II, III </a:t>
            </a:r>
            <a:r>
              <a:rPr lang="en-US" altLang="es-MX" sz="2400" dirty="0" smtClean="0">
                <a:ea typeface="Calibri" pitchFamily="34" charset="0"/>
                <a:cs typeface="Times New Roman" pitchFamily="18" charset="0"/>
              </a:rPr>
              <a:t>y </a:t>
            </a:r>
            <a:r>
              <a:rPr lang="en-US" altLang="es-MX" sz="2400" dirty="0" smtClean="0">
                <a:ea typeface="Calibri" pitchFamily="34" charset="0"/>
                <a:cs typeface="Times New Roman" pitchFamily="18" charset="0"/>
              </a:rPr>
              <a:t>IV. </a:t>
            </a: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Here the word hands refers not just to this body part,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but to the whole person working. In other words: </a:t>
            </a:r>
            <a:endParaRPr kumimoji="0" lang="en-US" altLang="es-MX" sz="200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35523017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s://s-media-cache-ak0.pinimg.com/236x/ce/c4/1d/cec41df6f561e3fb17fff31e24d63c1b.jpg"/>
          <p:cNvPicPr/>
          <p:nvPr/>
        </p:nvPicPr>
        <p:blipFill>
          <a:blip r:embed="rId2">
            <a:extLst>
              <a:ext uri="{28A0092B-C50C-407E-A947-70E740481C1C}">
                <a14:useLocalDpi xmlns:a14="http://schemas.microsoft.com/office/drawing/2010/main" val="0"/>
              </a:ext>
            </a:extLst>
          </a:blip>
          <a:srcRect/>
          <a:stretch>
            <a:fillRect/>
          </a:stretch>
        </p:blipFill>
        <p:spPr bwMode="auto">
          <a:xfrm>
            <a:off x="3143897" y="4007886"/>
            <a:ext cx="2247900" cy="2524125"/>
          </a:xfrm>
          <a:prstGeom prst="rect">
            <a:avLst/>
          </a:prstGeom>
          <a:noFill/>
          <a:ln>
            <a:noFill/>
          </a:ln>
        </p:spPr>
      </p:pic>
      <p:sp>
        <p:nvSpPr>
          <p:cNvPr id="2" name="1 Rectángulo"/>
          <p:cNvSpPr/>
          <p:nvPr/>
        </p:nvSpPr>
        <p:spPr>
          <a:xfrm>
            <a:off x="323528" y="404664"/>
            <a:ext cx="8280920" cy="3065455"/>
          </a:xfrm>
          <a:prstGeom prst="rect">
            <a:avLst/>
          </a:prstGeom>
        </p:spPr>
        <p:txBody>
          <a:bodyPr wrap="square">
            <a:spAutoFit/>
          </a:bodyPr>
          <a:lstStyle/>
          <a:p>
            <a:pPr algn="ctr">
              <a:lnSpc>
                <a:spcPct val="115000"/>
              </a:lnSpc>
              <a:spcAft>
                <a:spcPts val="0"/>
              </a:spcAft>
            </a:pPr>
            <a:r>
              <a:rPr lang="en-US" sz="2400" b="1" dirty="0">
                <a:ea typeface="Calibri"/>
                <a:cs typeface="Times New Roman"/>
              </a:rPr>
              <a:t>Another Example</a:t>
            </a:r>
            <a:endParaRPr lang="es-MX" sz="2400" b="1" dirty="0">
              <a:ea typeface="Calibri"/>
              <a:cs typeface="Times New Roman"/>
            </a:endParaRPr>
          </a:p>
          <a:p>
            <a:pPr algn="just">
              <a:lnSpc>
                <a:spcPct val="115000"/>
              </a:lnSpc>
              <a:spcAft>
                <a:spcPts val="0"/>
              </a:spcAft>
            </a:pPr>
            <a:r>
              <a:rPr lang="en-US" sz="2400" dirty="0">
                <a:ea typeface="Calibri"/>
                <a:cs typeface="Times New Roman"/>
              </a:rPr>
              <a:t>In this case, the whole </a:t>
            </a:r>
            <a:r>
              <a:rPr lang="en-US" sz="2400" dirty="0" err="1" smtClean="0">
                <a:ea typeface="Calibri"/>
                <a:cs typeface="Times New Roman"/>
              </a:rPr>
              <a:t>reprensents</a:t>
            </a:r>
            <a:r>
              <a:rPr lang="en-US" sz="2400" dirty="0" smtClean="0">
                <a:ea typeface="Calibri"/>
                <a:cs typeface="Times New Roman"/>
              </a:rPr>
              <a:t> </a:t>
            </a:r>
            <a:r>
              <a:rPr lang="en-US" sz="2400" dirty="0">
                <a:ea typeface="Calibri"/>
                <a:cs typeface="Times New Roman"/>
              </a:rPr>
              <a:t>the part:</a:t>
            </a:r>
            <a:endParaRPr lang="es-MX" sz="2400" dirty="0">
              <a:ea typeface="Calibri"/>
              <a:cs typeface="Times New Roman"/>
            </a:endParaRPr>
          </a:p>
          <a:p>
            <a:pPr algn="ctr">
              <a:lnSpc>
                <a:spcPct val="115000"/>
              </a:lnSpc>
              <a:spcAft>
                <a:spcPts val="0"/>
              </a:spcAft>
            </a:pPr>
            <a:r>
              <a:rPr lang="en-US" sz="2400" b="1" dirty="0">
                <a:ea typeface="Calibri"/>
                <a:cs typeface="Times New Roman"/>
              </a:rPr>
              <a:t> </a:t>
            </a:r>
            <a:endParaRPr lang="es-MX" sz="2400" b="1" dirty="0">
              <a:ea typeface="Calibri"/>
              <a:cs typeface="Times New Roman"/>
            </a:endParaRPr>
          </a:p>
          <a:p>
            <a:pPr algn="ctr">
              <a:lnSpc>
                <a:spcPct val="115000"/>
              </a:lnSpc>
              <a:spcAft>
                <a:spcPts val="0"/>
              </a:spcAft>
            </a:pPr>
            <a:r>
              <a:rPr lang="en-US" sz="2400" b="1" i="1" dirty="0">
                <a:ea typeface="Calibri"/>
                <a:cs typeface="Times New Roman"/>
              </a:rPr>
              <a:t>I’m reading Dickens</a:t>
            </a:r>
            <a:endParaRPr lang="es-MX" sz="2400" b="1" dirty="0">
              <a:ea typeface="Calibri"/>
              <a:cs typeface="Times New Roman"/>
            </a:endParaRPr>
          </a:p>
          <a:p>
            <a:pPr algn="ctr">
              <a:lnSpc>
                <a:spcPct val="115000"/>
              </a:lnSpc>
              <a:spcAft>
                <a:spcPts val="0"/>
              </a:spcAft>
            </a:pPr>
            <a:r>
              <a:rPr lang="en-US" sz="2400" b="1" dirty="0">
                <a:ea typeface="Calibri"/>
                <a:cs typeface="Times New Roman"/>
              </a:rPr>
              <a:t> </a:t>
            </a:r>
            <a:endParaRPr lang="es-MX" sz="2400" b="1" dirty="0">
              <a:ea typeface="Calibri"/>
              <a:cs typeface="Times New Roman"/>
            </a:endParaRPr>
          </a:p>
          <a:p>
            <a:pPr algn="just">
              <a:lnSpc>
                <a:spcPct val="115000"/>
              </a:lnSpc>
              <a:spcAft>
                <a:spcPts val="0"/>
              </a:spcAft>
            </a:pPr>
            <a:r>
              <a:rPr lang="en-US" sz="2400" i="1" dirty="0">
                <a:ea typeface="Calibri"/>
                <a:cs typeface="Times New Roman"/>
              </a:rPr>
              <a:t>Dickens</a:t>
            </a:r>
            <a:r>
              <a:rPr lang="en-US" sz="2400" dirty="0">
                <a:ea typeface="Calibri"/>
                <a:cs typeface="Times New Roman"/>
              </a:rPr>
              <a:t> here refers to his </a:t>
            </a:r>
            <a:r>
              <a:rPr lang="en-US" sz="2400" i="1" u="sng" dirty="0">
                <a:ea typeface="Calibri"/>
                <a:cs typeface="Times New Roman"/>
              </a:rPr>
              <a:t>whole literary output</a:t>
            </a:r>
            <a:r>
              <a:rPr lang="en-US" sz="2400" dirty="0">
                <a:ea typeface="Calibri"/>
                <a:cs typeface="Times New Roman"/>
              </a:rPr>
              <a:t>. But the reader means that he has been reading </a:t>
            </a:r>
            <a:r>
              <a:rPr lang="en-US" sz="2400" i="1" u="sng" dirty="0">
                <a:ea typeface="Calibri"/>
                <a:cs typeface="Times New Roman"/>
              </a:rPr>
              <a:t>a</a:t>
            </a:r>
            <a:r>
              <a:rPr lang="en-US" sz="2400" dirty="0">
                <a:ea typeface="Calibri"/>
                <a:cs typeface="Times New Roman"/>
              </a:rPr>
              <a:t> </a:t>
            </a:r>
            <a:r>
              <a:rPr lang="en-US" sz="2400" i="1" u="sng" dirty="0">
                <a:ea typeface="Calibri"/>
                <a:cs typeface="Times New Roman"/>
              </a:rPr>
              <a:t>novel</a:t>
            </a:r>
            <a:r>
              <a:rPr lang="en-US" sz="2400" dirty="0">
                <a:ea typeface="Calibri"/>
                <a:cs typeface="Times New Roman"/>
              </a:rPr>
              <a:t>, or </a:t>
            </a:r>
            <a:r>
              <a:rPr lang="en-US" sz="2400" i="1" u="sng" dirty="0">
                <a:ea typeface="Calibri"/>
                <a:cs typeface="Times New Roman"/>
              </a:rPr>
              <a:t>story</a:t>
            </a:r>
            <a:r>
              <a:rPr lang="en-US" sz="2400" dirty="0">
                <a:ea typeface="Calibri"/>
                <a:cs typeface="Times New Roman"/>
              </a:rPr>
              <a:t>, by Dickens.</a:t>
            </a:r>
            <a:endParaRPr lang="es-MX" sz="2400" dirty="0">
              <a:effectLst/>
              <a:ea typeface="Calibri"/>
              <a:cs typeface="Times New Roman"/>
            </a:endParaRPr>
          </a:p>
        </p:txBody>
      </p:sp>
      <p:sp>
        <p:nvSpPr>
          <p:cNvPr id="3" name="40 Llamada de nube"/>
          <p:cNvSpPr/>
          <p:nvPr/>
        </p:nvSpPr>
        <p:spPr>
          <a:xfrm>
            <a:off x="5580112" y="3955498"/>
            <a:ext cx="2647950" cy="1314450"/>
          </a:xfrm>
          <a:prstGeom prst="cloudCallout">
            <a:avLst>
              <a:gd name="adj1" fmla="val -87972"/>
              <a:gd name="adj2" fmla="val 18357"/>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s-MX" sz="2200" b="0" i="0" u="none" strike="noStrike" kern="0" cap="none" spc="0" normalizeH="0" baseline="0" noProof="0" dirty="0">
                <a:ln>
                  <a:noFill/>
                </a:ln>
                <a:solidFill>
                  <a:sysClr val="windowText" lastClr="000000"/>
                </a:solidFill>
                <a:effectLst/>
                <a:uLnTx/>
                <a:uFillTx/>
                <a:latin typeface="Bernard MT Condensed"/>
                <a:ea typeface="Calibri"/>
                <a:cs typeface="Times New Roman"/>
              </a:rPr>
              <a:t>I’M READING DICKENS</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Tree>
    <p:extLst>
      <p:ext uri="{BB962C8B-B14F-4D97-AF65-F5344CB8AC3E}">
        <p14:creationId xmlns:p14="http://schemas.microsoft.com/office/powerpoint/2010/main" val="14166428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69231" y="404664"/>
            <a:ext cx="5363584" cy="517065"/>
          </a:xfrm>
          <a:prstGeom prst="rect">
            <a:avLst/>
          </a:prstGeom>
        </p:spPr>
        <p:txBody>
          <a:bodyPr wrap="none">
            <a:spAutoFit/>
          </a:bodyPr>
          <a:lstStyle/>
          <a:p>
            <a:pPr algn="ctr">
              <a:lnSpc>
                <a:spcPct val="115000"/>
              </a:lnSpc>
              <a:spcAft>
                <a:spcPts val="0"/>
              </a:spcAft>
            </a:pPr>
            <a:r>
              <a:rPr lang="en-US" sz="2400" b="1" dirty="0" err="1" smtClean="0">
                <a:ea typeface="Calibri"/>
                <a:cs typeface="Times New Roman"/>
              </a:rPr>
              <a:t>Traduece</a:t>
            </a:r>
            <a:r>
              <a:rPr lang="en-US" sz="2400" b="1" dirty="0" smtClean="0">
                <a:ea typeface="Calibri"/>
                <a:cs typeface="Times New Roman"/>
              </a:rPr>
              <a:t> </a:t>
            </a:r>
            <a:r>
              <a:rPr lang="en-US" sz="2400" b="1" dirty="0" err="1" smtClean="0">
                <a:ea typeface="Calibri"/>
                <a:cs typeface="Times New Roman"/>
              </a:rPr>
              <a:t>estos</a:t>
            </a:r>
            <a:r>
              <a:rPr lang="en-US" sz="2400" b="1" dirty="0" smtClean="0">
                <a:ea typeface="Calibri"/>
                <a:cs typeface="Times New Roman"/>
              </a:rPr>
              <a:t> </a:t>
            </a:r>
            <a:r>
              <a:rPr lang="en-US" sz="2400" b="1" dirty="0" err="1" smtClean="0">
                <a:ea typeface="Calibri"/>
                <a:cs typeface="Times New Roman"/>
              </a:rPr>
              <a:t>ejemplos</a:t>
            </a:r>
            <a:r>
              <a:rPr lang="en-US" sz="2400" b="1" dirty="0" smtClean="0">
                <a:ea typeface="Calibri"/>
                <a:cs typeface="Times New Roman"/>
              </a:rPr>
              <a:t> UC </a:t>
            </a:r>
            <a:r>
              <a:rPr lang="en-US" sz="2400" b="1" dirty="0" smtClean="0">
                <a:ea typeface="Calibri"/>
                <a:cs typeface="Times New Roman"/>
              </a:rPr>
              <a:t>II</a:t>
            </a:r>
            <a:r>
              <a:rPr lang="en-US" sz="2400" b="1" dirty="0" smtClean="0">
                <a:ea typeface="Calibri"/>
                <a:cs typeface="Times New Roman"/>
              </a:rPr>
              <a:t>, III </a:t>
            </a:r>
            <a:r>
              <a:rPr lang="en-US" sz="2400" b="1" dirty="0" smtClean="0">
                <a:ea typeface="Calibri"/>
                <a:cs typeface="Times New Roman"/>
              </a:rPr>
              <a:t>y </a:t>
            </a:r>
            <a:r>
              <a:rPr lang="en-US" sz="2400" b="1" dirty="0" smtClean="0">
                <a:ea typeface="Calibri"/>
                <a:cs typeface="Times New Roman"/>
              </a:rPr>
              <a:t>IV</a:t>
            </a:r>
            <a:endParaRPr lang="es-MX" sz="2400" b="1" dirty="0">
              <a:effectLst/>
              <a:ea typeface="Calibri"/>
              <a:cs typeface="Times New Roman"/>
            </a:endParaRPr>
          </a:p>
        </p:txBody>
      </p:sp>
      <p:pic>
        <p:nvPicPr>
          <p:cNvPr id="3" name="2 Imagen" descr="http://essentialoildude.com/wp-content/uploads/2015/02/Beard.jpg"/>
          <p:cNvPicPr/>
          <p:nvPr/>
        </p:nvPicPr>
        <p:blipFill>
          <a:blip r:embed="rId2">
            <a:extLst>
              <a:ext uri="{28A0092B-C50C-407E-A947-70E740481C1C}">
                <a14:useLocalDpi xmlns:a14="http://schemas.microsoft.com/office/drawing/2010/main" val="0"/>
              </a:ext>
            </a:extLst>
          </a:blip>
          <a:srcRect/>
          <a:stretch>
            <a:fillRect/>
          </a:stretch>
        </p:blipFill>
        <p:spPr bwMode="auto">
          <a:xfrm>
            <a:off x="670395" y="1311027"/>
            <a:ext cx="1609725" cy="1685925"/>
          </a:xfrm>
          <a:prstGeom prst="rect">
            <a:avLst/>
          </a:prstGeom>
          <a:noFill/>
          <a:ln>
            <a:noFill/>
          </a:ln>
        </p:spPr>
      </p:pic>
      <p:pic>
        <p:nvPicPr>
          <p:cNvPr id="4" name="3 Imagen" descr="http://vintagehandbook.files.wordpress.com/2014/04/1930s-mens-fashion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0724" y="3280949"/>
            <a:ext cx="2181225" cy="1552575"/>
          </a:xfrm>
          <a:prstGeom prst="rect">
            <a:avLst/>
          </a:prstGeom>
          <a:noFill/>
          <a:ln>
            <a:noFill/>
          </a:ln>
        </p:spPr>
      </p:pic>
      <p:pic>
        <p:nvPicPr>
          <p:cNvPr id="5" name="4 Imagen" descr="https://img0.etsystatic.com/024/1/6778127/il_170x135.496853150_rmf9.jpg"/>
          <p:cNvPicPr/>
          <p:nvPr/>
        </p:nvPicPr>
        <p:blipFill>
          <a:blip r:embed="rId4">
            <a:extLst>
              <a:ext uri="{28A0092B-C50C-407E-A947-70E740481C1C}">
                <a14:useLocalDpi xmlns:a14="http://schemas.microsoft.com/office/drawing/2010/main" val="0"/>
              </a:ext>
            </a:extLst>
          </a:blip>
          <a:srcRect/>
          <a:stretch>
            <a:fillRect/>
          </a:stretch>
        </p:blipFill>
        <p:spPr bwMode="auto">
          <a:xfrm>
            <a:off x="3767137" y="5003334"/>
            <a:ext cx="1619250" cy="1285875"/>
          </a:xfrm>
          <a:prstGeom prst="rect">
            <a:avLst/>
          </a:prstGeom>
          <a:noFill/>
          <a:ln>
            <a:noFill/>
          </a:ln>
        </p:spPr>
      </p:pic>
      <p:sp>
        <p:nvSpPr>
          <p:cNvPr id="6" name="42 Llamada ovalada"/>
          <p:cNvSpPr/>
          <p:nvPr/>
        </p:nvSpPr>
        <p:spPr>
          <a:xfrm>
            <a:off x="2447924" y="1361957"/>
            <a:ext cx="2638425" cy="1447800"/>
          </a:xfrm>
          <a:prstGeom prst="wedgeEllipseCallout">
            <a:avLst>
              <a:gd name="adj1" fmla="val -54790"/>
              <a:gd name="adj2" fmla="val -4140"/>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0340" marR="0" lvl="0" indent="0" defTabSz="914400" eaLnBrk="1" fontAlgn="auto" latinLnBrk="0" hangingPunct="1">
              <a:lnSpc>
                <a:spcPct val="115000"/>
              </a:lnSpc>
              <a:spcBef>
                <a:spcPts val="0"/>
              </a:spcBef>
              <a:spcAft>
                <a:spcPts val="0"/>
              </a:spcAft>
              <a:buClrTx/>
              <a:buSzTx/>
              <a:buFontTx/>
              <a:buNone/>
              <a:tabLst/>
              <a:defRPr/>
            </a:pPr>
            <a:r>
              <a:rPr kumimoji="0" lang="en-US" sz="2200" b="0" i="0" u="none" strike="noStrike" kern="0" cap="none" spc="0" normalizeH="0" baseline="0" noProof="0">
                <a:ln>
                  <a:noFill/>
                </a:ln>
                <a:solidFill>
                  <a:sysClr val="windowText" lastClr="000000"/>
                </a:solidFill>
                <a:effectLst/>
                <a:uLnTx/>
                <a:uFillTx/>
                <a:latin typeface="Berlin Sans FB"/>
                <a:ea typeface="Calibri"/>
                <a:cs typeface="Times New Roman"/>
              </a:rPr>
              <a:t>Mr Thomas is now a </a:t>
            </a:r>
            <a:r>
              <a:rPr kumimoji="0" lang="en-US" sz="2200" b="0" i="1" u="none" strike="noStrike" kern="0" cap="none" spc="0" normalizeH="0" baseline="0" noProof="0">
                <a:ln>
                  <a:noFill/>
                </a:ln>
                <a:solidFill>
                  <a:sysClr val="windowText" lastClr="000000"/>
                </a:solidFill>
                <a:effectLst/>
                <a:uLnTx/>
                <a:uFillTx/>
                <a:latin typeface="Berlin Sans FB"/>
                <a:ea typeface="Calibri"/>
                <a:cs typeface="Times New Roman"/>
              </a:rPr>
              <a:t>gray beard</a:t>
            </a:r>
            <a:r>
              <a:rPr kumimoji="0" lang="en-US" sz="2200" b="0" i="0" u="none" strike="noStrike" kern="0" cap="none" spc="0" normalizeH="0" baseline="0" noProof="0">
                <a:ln>
                  <a:noFill/>
                </a:ln>
                <a:solidFill>
                  <a:sysClr val="windowText" lastClr="000000"/>
                </a:solidFill>
                <a:effectLst/>
                <a:uLnTx/>
                <a:uFillTx/>
                <a:latin typeface="Calibri"/>
                <a:ea typeface="Calibri"/>
                <a:cs typeface="Times New Roman"/>
              </a:rPr>
              <a:t>.</a:t>
            </a:r>
            <a:endParaRPr kumimoji="0" lang="es-MX" sz="1100" b="0" i="0" u="none" strike="noStrike" kern="0" cap="none" spc="0" normalizeH="0" baseline="0" noProof="0">
              <a:ln>
                <a:noFill/>
              </a:ln>
              <a:solidFill>
                <a:sysClr val="windowText" lastClr="000000"/>
              </a:solidFill>
              <a:effectLst/>
              <a:uLnTx/>
              <a:uFillTx/>
              <a:latin typeface="Calibri"/>
              <a:ea typeface="Calibri"/>
              <a:cs typeface="Times New Roman"/>
            </a:endParaRPr>
          </a:p>
          <a:p>
            <a:pPr marL="0" marR="0" lvl="0" indent="0" defTabSz="914400" eaLnBrk="1" fontAlgn="auto" latinLnBrk="0" hangingPunct="1">
              <a:lnSpc>
                <a:spcPct val="115000"/>
              </a:lnSpc>
              <a:spcBef>
                <a:spcPts val="0"/>
              </a:spcBef>
              <a:spcAft>
                <a:spcPts val="100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Calibri"/>
                <a:cs typeface="Times New Roman"/>
              </a:rPr>
              <a:t> </a:t>
            </a:r>
            <a:endParaRPr kumimoji="0" lang="es-MX" sz="1100" b="0" i="0" u="none" strike="noStrike" kern="0" cap="none" spc="0" normalizeH="0" baseline="0" noProof="0">
              <a:ln>
                <a:noFill/>
              </a:ln>
              <a:solidFill>
                <a:sysClr val="windowText" lastClr="000000"/>
              </a:solidFill>
              <a:effectLst/>
              <a:uLnTx/>
              <a:uFillTx/>
              <a:latin typeface="Calibri"/>
              <a:ea typeface="Calibri"/>
              <a:cs typeface="Times New Roman"/>
            </a:endParaRPr>
          </a:p>
        </p:txBody>
      </p:sp>
      <p:sp>
        <p:nvSpPr>
          <p:cNvPr id="7" name="44 Llamada de nube"/>
          <p:cNvSpPr/>
          <p:nvPr/>
        </p:nvSpPr>
        <p:spPr>
          <a:xfrm>
            <a:off x="4171949" y="2652712"/>
            <a:ext cx="2981325" cy="1724025"/>
          </a:xfrm>
          <a:prstGeom prst="cloudCallout">
            <a:avLst>
              <a:gd name="adj1" fmla="val -61650"/>
              <a:gd name="adj2" fmla="val -2732"/>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2000" b="0" i="0" u="none" strike="noStrike" kern="0" cap="none" spc="0" normalizeH="0" baseline="0" noProof="0" dirty="0">
                <a:ln>
                  <a:noFill/>
                </a:ln>
                <a:solidFill>
                  <a:sysClr val="windowText" lastClr="000000"/>
                </a:solidFill>
                <a:effectLst/>
                <a:uLnTx/>
                <a:uFillTx/>
                <a:latin typeface="Calibri"/>
                <a:ea typeface="Calibri"/>
                <a:cs typeface="Times New Roman"/>
              </a:rPr>
              <a:t>The street was crowded with suits…</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
        <p:nvSpPr>
          <p:cNvPr id="8" name="46 Llamada rectangular"/>
          <p:cNvSpPr/>
          <p:nvPr/>
        </p:nvSpPr>
        <p:spPr>
          <a:xfrm>
            <a:off x="5579485" y="5013176"/>
            <a:ext cx="2705100" cy="657225"/>
          </a:xfrm>
          <a:prstGeom prst="wedgeRectCallout">
            <a:avLst>
              <a:gd name="adj1" fmla="val -76378"/>
              <a:gd name="adj2" fmla="val 93355"/>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15000"/>
              </a:lnSpc>
              <a:spcBef>
                <a:spcPts val="0"/>
              </a:spcBef>
              <a:spcAft>
                <a:spcPts val="1000"/>
              </a:spcAft>
              <a:buClrTx/>
              <a:buSzTx/>
              <a:buFontTx/>
              <a:buNone/>
              <a:tabLst/>
              <a:defRPr/>
            </a:pPr>
            <a:r>
              <a:rPr kumimoji="0" lang="en-GB" sz="1100" b="1" i="0" u="none" strike="noStrike" kern="0" cap="none" spc="0" normalizeH="0" baseline="0" noProof="0" dirty="0">
                <a:ln>
                  <a:noFill/>
                </a:ln>
                <a:solidFill>
                  <a:sysClr val="windowText" lastClr="000000"/>
                </a:solidFill>
                <a:effectLst/>
                <a:uLnTx/>
                <a:uFillTx/>
                <a:latin typeface="Arial Black"/>
                <a:ea typeface="Calibri"/>
                <a:cs typeface="Times New Roman"/>
              </a:rPr>
              <a:t>This is a possibility being considered by the  Pentagon.</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100" b="0" i="0" u="none" strike="noStrike" kern="0" cap="none" spc="0" normalizeH="0" baseline="0" noProof="0" dirty="0">
                <a:ln>
                  <a:noFill/>
                </a:ln>
                <a:solidFill>
                  <a:sysClr val="windowText" lastClr="000000"/>
                </a:solidFill>
                <a:effectLst/>
                <a:uLnTx/>
                <a:uFillTx/>
                <a:latin typeface="Calibri"/>
                <a:ea typeface="Calibri"/>
                <a:cs typeface="Times New Roman"/>
              </a:rPr>
              <a:t> </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Tree>
    <p:extLst>
      <p:ext uri="{BB962C8B-B14F-4D97-AF65-F5344CB8AC3E}">
        <p14:creationId xmlns:p14="http://schemas.microsoft.com/office/powerpoint/2010/main" val="7333243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arts-wallpapers.com/asian_art_wallpapers/hokusai_katsushika_wall/hokusai_1680_105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4605176"/>
            <a:ext cx="3981450" cy="2135505"/>
          </a:xfrm>
          <a:prstGeom prst="rect">
            <a:avLst/>
          </a:prstGeom>
          <a:noFill/>
          <a:ln>
            <a:noFill/>
          </a:ln>
        </p:spPr>
      </p:pic>
      <p:sp>
        <p:nvSpPr>
          <p:cNvPr id="2" name="1 Rectángulo"/>
          <p:cNvSpPr/>
          <p:nvPr/>
        </p:nvSpPr>
        <p:spPr>
          <a:xfrm>
            <a:off x="467544" y="548681"/>
            <a:ext cx="8496944" cy="3207032"/>
          </a:xfrm>
          <a:prstGeom prst="rect">
            <a:avLst/>
          </a:prstGeom>
        </p:spPr>
        <p:txBody>
          <a:bodyPr wrap="square">
            <a:spAutoFit/>
          </a:bodyPr>
          <a:lstStyle/>
          <a:p>
            <a:pPr algn="ctr">
              <a:lnSpc>
                <a:spcPct val="115000"/>
              </a:lnSpc>
              <a:spcAft>
                <a:spcPts val="0"/>
              </a:spcAft>
            </a:pPr>
            <a:r>
              <a:rPr lang="en-US" sz="2800" dirty="0" smtClean="0">
                <a:ea typeface="Calibri"/>
                <a:cs typeface="Times New Roman"/>
              </a:rPr>
              <a:t>Traduce </a:t>
            </a:r>
            <a:r>
              <a:rPr lang="en-US" sz="2800" dirty="0" err="1" smtClean="0">
                <a:ea typeface="Calibri"/>
                <a:cs typeface="Times New Roman"/>
              </a:rPr>
              <a:t>esto</a:t>
            </a:r>
            <a:r>
              <a:rPr lang="en-US" sz="2800" dirty="0" err="1" smtClean="0">
                <a:ea typeface="Calibri"/>
                <a:cs typeface="Times New Roman"/>
              </a:rPr>
              <a:t>s</a:t>
            </a:r>
            <a:r>
              <a:rPr lang="en-US" sz="2800" dirty="0" smtClean="0">
                <a:ea typeface="Calibri"/>
                <a:cs typeface="Times New Roman"/>
              </a:rPr>
              <a:t> </a:t>
            </a:r>
            <a:r>
              <a:rPr lang="en-US" sz="2800" dirty="0" err="1" smtClean="0">
                <a:ea typeface="Calibri"/>
                <a:cs typeface="Times New Roman"/>
              </a:rPr>
              <a:t>ejemplos</a:t>
            </a:r>
            <a:r>
              <a:rPr lang="en-US" sz="2800" dirty="0" smtClean="0">
                <a:ea typeface="Calibri"/>
                <a:cs typeface="Times New Roman"/>
              </a:rPr>
              <a:t>.</a:t>
            </a:r>
            <a:r>
              <a:rPr lang="en-US" sz="2800" dirty="0" smtClean="0">
                <a:ea typeface="Calibri"/>
                <a:cs typeface="Times New Roman"/>
              </a:rPr>
              <a:t> </a:t>
            </a:r>
            <a:r>
              <a:rPr lang="en-US" sz="2800" dirty="0" smtClean="0">
                <a:ea typeface="Calibri"/>
                <a:cs typeface="Times New Roman"/>
              </a:rPr>
              <a:t>UC </a:t>
            </a:r>
            <a:r>
              <a:rPr lang="en-US" sz="2800" dirty="0" smtClean="0">
                <a:ea typeface="Calibri"/>
                <a:cs typeface="Times New Roman"/>
              </a:rPr>
              <a:t>II, III </a:t>
            </a:r>
            <a:r>
              <a:rPr lang="en-US" sz="2800" dirty="0" smtClean="0">
                <a:ea typeface="Calibri"/>
                <a:cs typeface="Times New Roman"/>
              </a:rPr>
              <a:t>y </a:t>
            </a:r>
            <a:r>
              <a:rPr lang="en-US" sz="2800" dirty="0" smtClean="0">
                <a:ea typeface="Calibri"/>
                <a:cs typeface="Times New Roman"/>
              </a:rPr>
              <a:t>IV</a:t>
            </a:r>
            <a:endParaRPr lang="es-MX" sz="1100" dirty="0">
              <a:ea typeface="Calibri"/>
              <a:cs typeface="Times New Roman"/>
            </a:endParaRPr>
          </a:p>
          <a:p>
            <a:pPr algn="just">
              <a:lnSpc>
                <a:spcPct val="115000"/>
              </a:lnSpc>
              <a:spcAft>
                <a:spcPts val="0"/>
              </a:spcAft>
            </a:pPr>
            <a:r>
              <a:rPr lang="en-US" sz="2800" dirty="0">
                <a:ea typeface="Calibri"/>
                <a:cs typeface="Times New Roman"/>
              </a:rPr>
              <a:t> </a:t>
            </a:r>
            <a:r>
              <a:rPr lang="en-US" sz="2400" dirty="0" smtClean="0">
                <a:ea typeface="Calibri"/>
                <a:cs typeface="Times New Roman"/>
              </a:rPr>
              <a:t>The </a:t>
            </a:r>
            <a:r>
              <a:rPr lang="en-US" sz="2400" dirty="0">
                <a:ea typeface="Calibri"/>
                <a:cs typeface="Times New Roman"/>
              </a:rPr>
              <a:t>first one from </a:t>
            </a:r>
            <a:r>
              <a:rPr lang="en-US" sz="2400" i="1" dirty="0">
                <a:ea typeface="Calibri"/>
                <a:cs typeface="Times New Roman"/>
              </a:rPr>
              <a:t>The Rime of the Ancient Mariner</a:t>
            </a:r>
            <a:r>
              <a:rPr lang="en-US" sz="2400" dirty="0">
                <a:ea typeface="Calibri"/>
                <a:cs typeface="Times New Roman"/>
              </a:rPr>
              <a:t>, by Coleridge.</a:t>
            </a:r>
            <a:endParaRPr lang="es-MX" sz="1100" dirty="0">
              <a:ea typeface="Calibri"/>
              <a:cs typeface="Times New Roman"/>
            </a:endParaRPr>
          </a:p>
          <a:p>
            <a:pPr algn="ctr">
              <a:lnSpc>
                <a:spcPct val="115000"/>
              </a:lnSpc>
              <a:spcAft>
                <a:spcPts val="0"/>
              </a:spcAft>
            </a:pPr>
            <a:r>
              <a:rPr lang="en-US" sz="2400" dirty="0">
                <a:ea typeface="Calibri"/>
                <a:cs typeface="Times New Roman"/>
              </a:rPr>
              <a:t> </a:t>
            </a:r>
            <a:endParaRPr lang="es-MX" sz="1100" dirty="0">
              <a:ea typeface="Calibri"/>
              <a:cs typeface="Times New Roman"/>
            </a:endParaRPr>
          </a:p>
          <a:p>
            <a:pPr algn="ctr">
              <a:lnSpc>
                <a:spcPct val="115000"/>
              </a:lnSpc>
              <a:spcAft>
                <a:spcPts val="0"/>
              </a:spcAft>
            </a:pPr>
            <a:r>
              <a:rPr lang="en-US" sz="2400" dirty="0">
                <a:ea typeface="Calibri"/>
                <a:cs typeface="Times New Roman"/>
              </a:rPr>
              <a:t>The western </a:t>
            </a:r>
            <a:r>
              <a:rPr lang="en-US" sz="2400" i="1" dirty="0">
                <a:ea typeface="Calibri"/>
                <a:cs typeface="Times New Roman"/>
              </a:rPr>
              <a:t>wave</a:t>
            </a:r>
            <a:r>
              <a:rPr lang="en-US" sz="2400" dirty="0">
                <a:ea typeface="Calibri"/>
                <a:cs typeface="Times New Roman"/>
              </a:rPr>
              <a:t> was all a-flame.</a:t>
            </a:r>
            <a:endParaRPr lang="es-MX" sz="1100" dirty="0">
              <a:ea typeface="Calibri"/>
              <a:cs typeface="Times New Roman"/>
            </a:endParaRPr>
          </a:p>
          <a:p>
            <a:pPr algn="ctr">
              <a:lnSpc>
                <a:spcPct val="115000"/>
              </a:lnSpc>
              <a:spcAft>
                <a:spcPts val="0"/>
              </a:spcAft>
            </a:pPr>
            <a:r>
              <a:rPr lang="en-US" sz="2400" dirty="0">
                <a:ea typeface="Calibri"/>
                <a:cs typeface="Times New Roman"/>
              </a:rPr>
              <a:t>The day was well was nigh done!</a:t>
            </a:r>
            <a:endParaRPr lang="es-MX" sz="1100" dirty="0">
              <a:ea typeface="Calibri"/>
              <a:cs typeface="Times New Roman"/>
            </a:endParaRPr>
          </a:p>
          <a:p>
            <a:pPr algn="ctr">
              <a:lnSpc>
                <a:spcPct val="115000"/>
              </a:lnSpc>
              <a:spcAft>
                <a:spcPts val="0"/>
              </a:spcAft>
            </a:pPr>
            <a:r>
              <a:rPr lang="en-US" sz="2400" dirty="0">
                <a:ea typeface="Calibri"/>
                <a:cs typeface="Times New Roman"/>
              </a:rPr>
              <a:t>Almost upon the western </a:t>
            </a:r>
            <a:r>
              <a:rPr lang="en-US" sz="2400" i="1" dirty="0">
                <a:ea typeface="Calibri"/>
                <a:cs typeface="Times New Roman"/>
              </a:rPr>
              <a:t>wave</a:t>
            </a:r>
            <a:endParaRPr lang="es-MX" sz="1100" dirty="0">
              <a:ea typeface="Calibri"/>
              <a:cs typeface="Times New Roman"/>
            </a:endParaRPr>
          </a:p>
          <a:p>
            <a:pPr algn="ctr">
              <a:lnSpc>
                <a:spcPct val="115000"/>
              </a:lnSpc>
              <a:spcAft>
                <a:spcPts val="0"/>
              </a:spcAft>
            </a:pPr>
            <a:r>
              <a:rPr lang="en-US" sz="2400" dirty="0">
                <a:ea typeface="Calibri"/>
                <a:cs typeface="Times New Roman"/>
              </a:rPr>
              <a:t>Rested the broad bright Sun.</a:t>
            </a:r>
            <a:endParaRPr lang="es-MX" sz="1100" dirty="0">
              <a:effectLst/>
              <a:ea typeface="Calibri"/>
              <a:cs typeface="Times New Roman"/>
            </a:endParaRPr>
          </a:p>
        </p:txBody>
      </p:sp>
      <p:sp>
        <p:nvSpPr>
          <p:cNvPr id="3" name="48 Llamada rectangular"/>
          <p:cNvSpPr/>
          <p:nvPr/>
        </p:nvSpPr>
        <p:spPr>
          <a:xfrm>
            <a:off x="3347864" y="4797152"/>
            <a:ext cx="4924425" cy="1304925"/>
          </a:xfrm>
          <a:prstGeom prst="wedgeRectCallout">
            <a:avLst>
              <a:gd name="adj1" fmla="val -46562"/>
              <a:gd name="adj2" fmla="val 79154"/>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15000"/>
              </a:lnSpc>
              <a:spcBef>
                <a:spcPts val="0"/>
              </a:spcBef>
              <a:spcAft>
                <a:spcPts val="1000"/>
              </a:spcAft>
              <a:buClrTx/>
              <a:buSzTx/>
              <a:buFontTx/>
              <a:buNone/>
              <a:tabLst/>
              <a:defRPr/>
            </a:pPr>
            <a:r>
              <a:rPr kumimoji="0" lang="en-GB"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What do you think</a:t>
            </a:r>
            <a:r>
              <a:rPr kumimoji="0" lang="en-GB" sz="2000" b="0" i="1" u="none" strike="noStrike" kern="0" cap="none" spc="0" normalizeH="0" baseline="0" noProof="0" dirty="0">
                <a:ln>
                  <a:noFill/>
                </a:ln>
                <a:solidFill>
                  <a:sysClr val="windowText" lastClr="000000"/>
                </a:solidFill>
                <a:effectLst/>
                <a:uLnTx/>
                <a:uFillTx/>
                <a:latin typeface="Berlin Sans FB Demi"/>
                <a:ea typeface="Calibri"/>
                <a:cs typeface="Times New Roman"/>
              </a:rPr>
              <a:t> wave</a:t>
            </a:r>
            <a:r>
              <a:rPr kumimoji="0" lang="en-GB"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 refers to?</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a:p>
            <a:pPr marL="0" marR="0" lvl="0" indent="0" defTabSz="914400" eaLnBrk="1" fontAlgn="auto" latinLnBrk="0" hangingPunct="1">
              <a:lnSpc>
                <a:spcPct val="115000"/>
              </a:lnSpc>
              <a:spcBef>
                <a:spcPts val="0"/>
              </a:spcBef>
              <a:spcAft>
                <a:spcPts val="1000"/>
              </a:spcAft>
              <a:buClrTx/>
              <a:buSzTx/>
              <a:buFontTx/>
              <a:buNone/>
              <a:tabLst/>
              <a:defRPr/>
            </a:pPr>
            <a:r>
              <a:rPr kumimoji="0" lang="en-GB"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Does </a:t>
            </a:r>
            <a:r>
              <a:rPr kumimoji="0" lang="en-GB" sz="2000" b="0" i="1" u="none" strike="noStrike" kern="0" cap="none" spc="0" normalizeH="0" baseline="0" noProof="0" dirty="0">
                <a:ln>
                  <a:noFill/>
                </a:ln>
                <a:solidFill>
                  <a:sysClr val="windowText" lastClr="000000"/>
                </a:solidFill>
                <a:effectLst/>
                <a:uLnTx/>
                <a:uFillTx/>
                <a:latin typeface="Berlin Sans FB Demi"/>
                <a:ea typeface="Calibri"/>
                <a:cs typeface="Times New Roman"/>
              </a:rPr>
              <a:t>wave  </a:t>
            </a:r>
            <a:r>
              <a:rPr kumimoji="0" lang="en-GB" sz="2000" b="0" i="0" u="none" strike="noStrike" kern="0" cap="none" spc="0" normalizeH="0" baseline="0" noProof="0" dirty="0">
                <a:ln>
                  <a:noFill/>
                </a:ln>
                <a:solidFill>
                  <a:sysClr val="windowText" lastClr="000000"/>
                </a:solidFill>
                <a:effectLst/>
                <a:uLnTx/>
                <a:uFillTx/>
                <a:latin typeface="Berlin Sans FB Demi"/>
                <a:ea typeface="Calibri"/>
                <a:cs typeface="Times New Roman"/>
              </a:rPr>
              <a:t>refer to the part or the whole?</a:t>
            </a:r>
            <a:endParaRPr kumimoji="0" lang="es-MX" sz="1100" b="0" i="0" u="none" strike="noStrike" kern="0" cap="none" spc="0" normalizeH="0" baseline="0" noProof="0" dirty="0">
              <a:ln>
                <a:noFill/>
              </a:ln>
              <a:solidFill>
                <a:sysClr val="windowText" lastClr="000000"/>
              </a:solidFill>
              <a:effectLst/>
              <a:uLnTx/>
              <a:uFillTx/>
              <a:latin typeface="Calibri"/>
              <a:ea typeface="Calibri"/>
              <a:cs typeface="Times New Roman"/>
            </a:endParaRPr>
          </a:p>
        </p:txBody>
      </p:sp>
    </p:spTree>
    <p:extLst>
      <p:ext uri="{BB962C8B-B14F-4D97-AF65-F5344CB8AC3E}">
        <p14:creationId xmlns:p14="http://schemas.microsoft.com/office/powerpoint/2010/main" val="30556036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Imagen 49" descr="https://encrypted-tbn3.gstatic.com/images?q=tbn:ANd9GcT7_fYDvkXAAJqxRckFYsztxCNfNg7Z3lkO3Q5geab1BdpDKqqM-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366" y="3601206"/>
            <a:ext cx="4524375" cy="1638300"/>
          </a:xfrm>
          <a:prstGeom prst="rect">
            <a:avLst/>
          </a:prstGeom>
          <a:noFill/>
          <a:extLst>
            <a:ext uri="{909E8E84-426E-40DD-AFC4-6F175D3DCCD1}">
              <a14:hiddenFill xmlns:a14="http://schemas.microsoft.com/office/drawing/2010/main">
                <a:solidFill>
                  <a:srgbClr val="FFFFFF"/>
                </a:solidFill>
              </a14:hiddenFill>
            </a:ext>
          </a:extLst>
        </p:spPr>
      </p:pic>
      <p:sp>
        <p:nvSpPr>
          <p:cNvPr id="3" name="50 Llamada rectangular redondeada"/>
          <p:cNvSpPr/>
          <p:nvPr/>
        </p:nvSpPr>
        <p:spPr>
          <a:xfrm rot="11056169" flipV="1">
            <a:off x="5259536" y="2593162"/>
            <a:ext cx="3506470" cy="2205737"/>
          </a:xfrm>
          <a:prstGeom prst="wedgeRoundRectCallout">
            <a:avLst>
              <a:gd name="adj1" fmla="val 88811"/>
              <a:gd name="adj2" fmla="val 58507"/>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0"/>
              </a:spcAft>
            </a:pPr>
            <a:r>
              <a:rPr lang="en-GB" sz="2000" dirty="0">
                <a:effectLst/>
                <a:latin typeface="Arial Unicode MS" panose="020B0604020202020204" pitchFamily="34" charset="-128"/>
                <a:ea typeface="Arial Unicode MS" panose="020B0604020202020204" pitchFamily="34" charset="-128"/>
                <a:cs typeface="Arial Unicode MS" panose="020B0604020202020204" pitchFamily="34" charset="-128"/>
              </a:rPr>
              <a:t>His eye met hers as she sat there paler </a:t>
            </a:r>
            <a:endParaRPr lang="es-MX" sz="11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nSpc>
                <a:spcPct val="115000"/>
              </a:lnSpc>
              <a:spcAft>
                <a:spcPts val="0"/>
              </a:spcAft>
            </a:pPr>
            <a:r>
              <a:rPr lang="en-GB" sz="2000" dirty="0">
                <a:effectLst/>
                <a:latin typeface="Arial Unicode MS" panose="020B0604020202020204" pitchFamily="34" charset="-128"/>
                <a:ea typeface="Arial Unicode MS" panose="020B0604020202020204" pitchFamily="34" charset="-128"/>
                <a:cs typeface="Arial Unicode MS" panose="020B0604020202020204" pitchFamily="34" charset="-128"/>
              </a:rPr>
              <a:t>and whiter than anyone in the vast ocean of anxious faces about her…</a:t>
            </a:r>
            <a:endParaRPr lang="es-MX" sz="11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a:lnSpc>
                <a:spcPct val="115000"/>
              </a:lnSpc>
              <a:spcAft>
                <a:spcPts val="1000"/>
              </a:spcAft>
            </a:pPr>
            <a:r>
              <a:rPr lang="en-GB" sz="2000" dirty="0">
                <a:effectLst/>
                <a:latin typeface="Berlin Sans FB Demi"/>
                <a:ea typeface="Calibri"/>
                <a:cs typeface="Times New Roman"/>
              </a:rPr>
              <a:t> </a:t>
            </a:r>
            <a:endParaRPr lang="es-MX" sz="1100" dirty="0">
              <a:effectLst/>
              <a:ea typeface="Calibri"/>
              <a:cs typeface="Times New Roman"/>
            </a:endParaRPr>
          </a:p>
        </p:txBody>
      </p:sp>
      <p:sp>
        <p:nvSpPr>
          <p:cNvPr id="2" name="Rectangle 3"/>
          <p:cNvSpPr>
            <a:spLocks noChangeArrowheads="1"/>
          </p:cNvSpPr>
          <p:nvPr/>
        </p:nvSpPr>
        <p:spPr bwMode="auto">
          <a:xfrm>
            <a:off x="-7315" y="386664"/>
            <a:ext cx="8683771" cy="190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2800" i="0" u="none" strike="noStrike" cap="none" normalizeH="0" baseline="0" dirty="0" smtClean="0">
                <a:ln>
                  <a:noFill/>
                </a:ln>
                <a:solidFill>
                  <a:schemeClr val="tx1"/>
                </a:solidFill>
                <a:effectLst/>
                <a:ea typeface="Calibri" pitchFamily="34" charset="0"/>
                <a:cs typeface="Times New Roman" pitchFamily="18" charset="0"/>
              </a:rPr>
              <a:t>Traduce </a:t>
            </a:r>
            <a:r>
              <a:rPr kumimoji="0" lang="en-US" altLang="es-MX" sz="2800" i="0" u="none" strike="noStrike" cap="none" normalizeH="0" baseline="0" dirty="0" err="1" smtClean="0">
                <a:ln>
                  <a:noFill/>
                </a:ln>
                <a:solidFill>
                  <a:schemeClr val="tx1"/>
                </a:solidFill>
                <a:effectLst/>
                <a:ea typeface="Calibri" pitchFamily="34" charset="0"/>
                <a:cs typeface="Times New Roman" pitchFamily="18" charset="0"/>
              </a:rPr>
              <a:t>este</a:t>
            </a:r>
            <a:r>
              <a:rPr kumimoji="0" lang="en-US" altLang="es-MX" sz="2800" i="0" u="none" strike="noStrike" cap="none" normalizeH="0" baseline="0" dirty="0" smtClean="0">
                <a:ln>
                  <a:noFill/>
                </a:ln>
                <a:solidFill>
                  <a:schemeClr val="tx1"/>
                </a:solidFill>
                <a:effectLst/>
                <a:ea typeface="Calibri" pitchFamily="34" charset="0"/>
                <a:cs typeface="Times New Roman" pitchFamily="18" charset="0"/>
              </a:rPr>
              <a:t> </a:t>
            </a:r>
            <a:r>
              <a:rPr kumimoji="0" lang="en-US" altLang="es-MX" sz="2800" i="0" u="none" strike="noStrike" cap="none" normalizeH="0" baseline="0" dirty="0" err="1" smtClean="0">
                <a:ln>
                  <a:noFill/>
                </a:ln>
                <a:solidFill>
                  <a:schemeClr val="tx1"/>
                </a:solidFill>
                <a:effectLst/>
                <a:ea typeface="Calibri" pitchFamily="34" charset="0"/>
                <a:cs typeface="Times New Roman" pitchFamily="18" charset="0"/>
              </a:rPr>
              <a:t>ejemplo</a:t>
            </a:r>
            <a:r>
              <a:rPr lang="en-US" altLang="es-MX" sz="2800" dirty="0" smtClean="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s-MX" sz="2800" i="0" u="none" strike="noStrike" cap="none" normalizeH="0" baseline="0" dirty="0" smtClean="0">
                <a:ln>
                  <a:noFill/>
                </a:ln>
                <a:solidFill>
                  <a:schemeClr val="tx1"/>
                </a:solidFill>
                <a:effectLst/>
                <a:ea typeface="Calibri" pitchFamily="34" charset="0"/>
                <a:cs typeface="Times New Roman" pitchFamily="18" charset="0"/>
              </a:rPr>
              <a:t>UC </a:t>
            </a:r>
            <a:r>
              <a:rPr kumimoji="0" lang="en-US" altLang="es-MX" sz="2800" i="0" u="none" strike="noStrike" cap="none" normalizeH="0" baseline="0" dirty="0" smtClean="0">
                <a:ln>
                  <a:noFill/>
                </a:ln>
                <a:solidFill>
                  <a:schemeClr val="tx1"/>
                </a:solidFill>
                <a:effectLst/>
                <a:ea typeface="Calibri" pitchFamily="34" charset="0"/>
                <a:cs typeface="Times New Roman" pitchFamily="18" charset="0"/>
              </a:rPr>
              <a:t>2, 3, 4</a:t>
            </a:r>
            <a:endParaRPr kumimoji="0" lang="es-MX" altLang="es-MX" sz="80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200" i="0" u="none" strike="noStrike" cap="none" normalizeH="0" baseline="0" dirty="0" smtClean="0">
                <a:ln>
                  <a:noFill/>
                </a:ln>
                <a:solidFill>
                  <a:schemeClr val="tx1"/>
                </a:solidFill>
                <a:effectLst/>
                <a:ea typeface="Calibri" pitchFamily="34" charset="0"/>
                <a:cs typeface="Times New Roman" pitchFamily="18" charset="0"/>
              </a:rPr>
              <a:t>Note the use of synecdoche in </a:t>
            </a:r>
            <a:r>
              <a:rPr kumimoji="0" lang="en-US" altLang="es-MX" sz="2200" i="1" u="none" strike="noStrike" cap="none" normalizeH="0" baseline="0" dirty="0" smtClean="0">
                <a:ln>
                  <a:noFill/>
                </a:ln>
                <a:solidFill>
                  <a:schemeClr val="tx1"/>
                </a:solidFill>
                <a:effectLst/>
                <a:ea typeface="Calibri" pitchFamily="34" charset="0"/>
                <a:cs typeface="Times New Roman" pitchFamily="18" charset="0"/>
              </a:rPr>
              <a:t>The Lady or the Tiger?</a:t>
            </a:r>
            <a:r>
              <a:rPr kumimoji="0" lang="en-US" altLang="es-MX" sz="2200" i="0" u="none" strike="noStrike" cap="none" normalizeH="0" baseline="0" dirty="0" smtClean="0">
                <a:ln>
                  <a:noFill/>
                </a:ln>
                <a:solidFill>
                  <a:schemeClr val="tx1"/>
                </a:solidFill>
                <a:effectLst/>
                <a:ea typeface="Calibri" pitchFamily="34" charset="0"/>
                <a:cs typeface="Times New Roman" pitchFamily="18" charset="0"/>
              </a:rPr>
              <a:t> by Frank R. Stockton:</a:t>
            </a:r>
            <a:endParaRPr kumimoji="0" lang="es-MX" altLang="es-MX" sz="80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1" i="0" u="none" strike="noStrike" cap="none" normalizeH="0" baseline="0" dirty="0" smtClean="0">
              <a:ln>
                <a:noFill/>
              </a:ln>
              <a:solidFill>
                <a:schemeClr val="tx1"/>
              </a:solidFill>
              <a:effectLst/>
              <a:cs typeface="Arial" pitchFamily="34" charset="0"/>
            </a:endParaRPr>
          </a:p>
        </p:txBody>
      </p:sp>
      <p:sp>
        <p:nvSpPr>
          <p:cNvPr id="4" name="Rectangle 5"/>
          <p:cNvSpPr>
            <a:spLocks noChangeArrowheads="1"/>
          </p:cNvSpPr>
          <p:nvPr/>
        </p:nvSpPr>
        <p:spPr bwMode="auto">
          <a:xfrm>
            <a:off x="45085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pitchFamily="34" charset="0"/>
                <a:cs typeface="Arial" pitchFamily="34" charset="0"/>
              </a:rPr>
              <a:t/>
            </a:r>
            <a:br>
              <a:rPr kumimoji="0" lang="es-MX" altLang="es-MX" sz="1800" b="0" i="0" u="none" strike="noStrike" cap="none" normalizeH="0" baseline="0" smtClean="0">
                <a:ln>
                  <a:noFill/>
                </a:ln>
                <a:solidFill>
                  <a:schemeClr val="tx1"/>
                </a:solidFill>
                <a:effectLst/>
                <a:latin typeface="Arial" pitchFamily="34" charset="0"/>
                <a:cs typeface="Arial" pitchFamily="34" charset="0"/>
              </a:rPr>
            </a:b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6"/>
          <p:cNvSpPr>
            <a:spLocks noChangeArrowheads="1"/>
          </p:cNvSpPr>
          <p:nvPr/>
        </p:nvSpPr>
        <p:spPr bwMode="auto">
          <a:xfrm>
            <a:off x="689819" y="5551408"/>
            <a:ext cx="72895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altLang="es-MX" sz="2400" b="1" i="0" u="none" strike="noStrike" cap="none" normalizeH="0" baseline="0" dirty="0" smtClean="0">
                <a:ln>
                  <a:noFill/>
                </a:ln>
                <a:solidFill>
                  <a:schemeClr val="tx1"/>
                </a:solidFill>
                <a:effectLst/>
                <a:latin typeface="+mn-lt"/>
                <a:ea typeface="Calibri" pitchFamily="34" charset="0"/>
                <a:cs typeface="Times New Roman" pitchFamily="18" charset="0"/>
              </a:rPr>
              <a:t>What does the word </a:t>
            </a:r>
            <a:r>
              <a:rPr kumimoji="0" lang="en-US" altLang="es-MX" sz="2400" b="1" i="1" u="none" strike="noStrike" cap="none" normalizeH="0" baseline="0" dirty="0" smtClean="0">
                <a:ln>
                  <a:noFill/>
                </a:ln>
                <a:solidFill>
                  <a:schemeClr val="tx1"/>
                </a:solidFill>
                <a:effectLst/>
                <a:latin typeface="+mn-lt"/>
                <a:ea typeface="Calibri" pitchFamily="34" charset="0"/>
                <a:cs typeface="Times New Roman" pitchFamily="18" charset="0"/>
              </a:rPr>
              <a:t>faces</a:t>
            </a:r>
            <a:r>
              <a:rPr kumimoji="0" lang="en-US" altLang="es-MX" sz="2400" b="1" i="0" u="none" strike="noStrike" cap="none" normalizeH="0" baseline="0" dirty="0" smtClean="0">
                <a:ln>
                  <a:noFill/>
                </a:ln>
                <a:solidFill>
                  <a:schemeClr val="tx1"/>
                </a:solidFill>
                <a:effectLst/>
                <a:latin typeface="+mn-lt"/>
                <a:ea typeface="Calibri" pitchFamily="34" charset="0"/>
                <a:cs typeface="Times New Roman" pitchFamily="18" charset="0"/>
              </a:rPr>
              <a:t> refer to?</a:t>
            </a:r>
            <a:endParaRPr kumimoji="0" lang="en-US" altLang="es-MX" sz="2000" b="1" i="0" u="none" strike="noStrike" cap="none" normalizeH="0" baseline="0" dirty="0" smtClean="0">
              <a:ln>
                <a:noFill/>
              </a:ln>
              <a:solidFill>
                <a:schemeClr val="tx1"/>
              </a:solidFill>
              <a:effectLst/>
              <a:latin typeface="+mn-lt"/>
            </a:endParaRPr>
          </a:p>
        </p:txBody>
      </p:sp>
    </p:spTree>
    <p:extLst>
      <p:ext uri="{BB962C8B-B14F-4D97-AF65-F5344CB8AC3E}">
        <p14:creationId xmlns:p14="http://schemas.microsoft.com/office/powerpoint/2010/main" val="13496056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47056" y="227112"/>
            <a:ext cx="8496944" cy="3831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UC </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II, III </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y </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IV. </a:t>
            </a:r>
            <a:endParaRPr kumimoji="0" lang="es-MX" altLang="es-MX"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Elegy Written in a Country Churchyard</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by Thomas Gray.</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Nor you, ye Proud, impute to these the Fault</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If </a:t>
            </a:r>
            <a:r>
              <a:rPr kumimoji="0" lang="en-US" altLang="es-MX" sz="2400" b="0" i="1" u="none" strike="noStrike" cap="none" normalizeH="0" baseline="0" dirty="0" err="1" smtClean="0">
                <a:ln>
                  <a:noFill/>
                </a:ln>
                <a:solidFill>
                  <a:schemeClr val="tx1"/>
                </a:solidFill>
                <a:effectLst/>
                <a:latin typeface="Book Antiqua" pitchFamily="18" charset="0"/>
                <a:ea typeface="Calibri" pitchFamily="34" charset="0"/>
                <a:cs typeface="Times New Roman" pitchFamily="18" charset="0"/>
              </a:rPr>
              <a:t>Mem</a:t>
            </a:r>
            <a:r>
              <a:rPr kumimoji="0" lang="en-US" altLang="es-MX" sz="2400" b="0" i="1" u="none" strike="noStrike" cap="none" normalizeH="0" baseline="0" dirty="0" err="1" smtClean="0">
                <a:ln>
                  <a:noFill/>
                </a:ln>
                <a:solidFill>
                  <a:schemeClr val="tx1"/>
                </a:solidFill>
                <a:effectLst/>
                <a:latin typeface="Calibri"/>
                <a:ea typeface="Calibri" pitchFamily="34" charset="0"/>
                <a:cs typeface="Times New Roman" pitchFamily="18" charset="0"/>
              </a:rPr>
              <a:t>’</a:t>
            </a:r>
            <a:r>
              <a:rPr kumimoji="0" lang="en-US" altLang="es-MX" sz="2400" b="0" i="1" u="none" strike="noStrike" cap="none" normalizeH="0" baseline="0" dirty="0" err="1" smtClean="0">
                <a:ln>
                  <a:noFill/>
                </a:ln>
                <a:solidFill>
                  <a:schemeClr val="tx1"/>
                </a:solidFill>
                <a:effectLst/>
                <a:latin typeface="Book Antiqua" pitchFamily="18" charset="0"/>
                <a:ea typeface="Calibri" pitchFamily="34" charset="0"/>
                <a:cs typeface="Times New Roman" pitchFamily="18" charset="0"/>
              </a:rPr>
              <a:t>ry</a:t>
            </a: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 o</a:t>
            </a:r>
            <a:r>
              <a:rPr kumimoji="0" lang="en-US" altLang="es-MX" sz="2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er their Tomb no Trophies raise,</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Where thro</a:t>
            </a:r>
            <a:r>
              <a:rPr kumimoji="0" lang="en-US" altLang="es-MX" sz="2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 the long-drawn Isle and fretted Vault</a:t>
            </a: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The pealing Anthem swells the Note of Praise</a:t>
            </a:r>
            <a:r>
              <a:rPr kumimoji="0" lang="en-US" altLang="es-MX"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Traduce, </a:t>
            </a:r>
            <a:r>
              <a:rPr kumimoji="0" lang="en-US" altLang="es-MX"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en</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clase</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r>
              <a:rPr kumimoji="0" lang="en-US" altLang="es-MX" sz="2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el </a:t>
            </a:r>
            <a:r>
              <a:rPr kumimoji="0" lang="en-US" altLang="es-MX" sz="2400" b="1"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ejemplo</a:t>
            </a:r>
            <a:r>
              <a:rPr kumimoji="0" lang="en-US" altLang="es-MX" sz="2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anterior</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Identifica</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las </a:t>
            </a:r>
            <a:r>
              <a:rPr kumimoji="0" lang="en-US" altLang="es-MX" sz="2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sinécdoques</a:t>
            </a: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s-MX" altLang="es-MX" sz="900" b="1" i="0" u="none" strike="noStrike" cap="none" normalizeH="0" baseline="0" dirty="0" smtClean="0">
              <a:ln>
                <a:noFill/>
              </a:ln>
              <a:solidFill>
                <a:schemeClr val="tx1"/>
              </a:solidFill>
              <a:effectLst/>
              <a:latin typeface="Arial" pitchFamily="34" charset="0"/>
              <a:cs typeface="Arial" pitchFamily="34" charset="0"/>
            </a:endParaRPr>
          </a:p>
        </p:txBody>
      </p:sp>
      <p:pic>
        <p:nvPicPr>
          <p:cNvPr id="4097" name="Imagen 51" descr="http://static6.depositphotos.com/1041725/671/v/950/depositphotos_6718934-Cotton-Chapel-Saint-Botolphs-Church-vintage-engrav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4116978"/>
            <a:ext cx="2493284" cy="259546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611491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394693"/>
            <a:ext cx="8640960" cy="4693593"/>
          </a:xfrm>
          <a:prstGeom prst="rect">
            <a:avLst/>
          </a:prstGeom>
        </p:spPr>
        <p:txBody>
          <a:bodyPr wrap="square">
            <a:spAutoFit/>
          </a:bodyPr>
          <a:lstStyle/>
          <a:p>
            <a:pPr algn="ctr">
              <a:lnSpc>
                <a:spcPct val="115000"/>
              </a:lnSpc>
              <a:spcAft>
                <a:spcPts val="0"/>
              </a:spcAft>
            </a:pPr>
            <a:r>
              <a:rPr lang="en-US" sz="2400" b="1" dirty="0" smtClean="0">
                <a:ea typeface="Calibri"/>
                <a:cs typeface="Times New Roman"/>
              </a:rPr>
              <a:t>NIVELES</a:t>
            </a:r>
          </a:p>
          <a:p>
            <a:pPr algn="ctr">
              <a:lnSpc>
                <a:spcPct val="115000"/>
              </a:lnSpc>
              <a:spcAft>
                <a:spcPts val="0"/>
              </a:spcAft>
            </a:pPr>
            <a:r>
              <a:rPr lang="en-US" sz="2800" dirty="0" err="1" smtClean="0">
                <a:ea typeface="Calibri"/>
                <a:cs typeface="Times New Roman"/>
              </a:rPr>
              <a:t>Identifica</a:t>
            </a:r>
            <a:r>
              <a:rPr lang="en-US" sz="2800" dirty="0" smtClean="0">
                <a:ea typeface="Calibri"/>
                <a:cs typeface="Times New Roman"/>
              </a:rPr>
              <a:t> </a:t>
            </a:r>
            <a:r>
              <a:rPr lang="en-US" sz="2800" dirty="0" err="1" smtClean="0">
                <a:ea typeface="Calibri"/>
                <a:cs typeface="Times New Roman"/>
              </a:rPr>
              <a:t>este</a:t>
            </a:r>
            <a:r>
              <a:rPr lang="en-US" sz="2800" dirty="0" smtClean="0">
                <a:ea typeface="Calibri"/>
                <a:cs typeface="Times New Roman"/>
              </a:rPr>
              <a:t> </a:t>
            </a:r>
            <a:r>
              <a:rPr lang="en-US" sz="2800" dirty="0" err="1" smtClean="0">
                <a:ea typeface="Calibri"/>
                <a:cs typeface="Times New Roman"/>
              </a:rPr>
              <a:t>concepto</a:t>
            </a:r>
            <a:r>
              <a:rPr lang="en-US" sz="2800" dirty="0" smtClean="0">
                <a:ea typeface="Calibri"/>
                <a:cs typeface="Times New Roman"/>
              </a:rPr>
              <a:t> </a:t>
            </a:r>
            <a:r>
              <a:rPr lang="en-US" sz="2800" dirty="0" err="1" smtClean="0">
                <a:ea typeface="Calibri"/>
                <a:cs typeface="Times New Roman"/>
              </a:rPr>
              <a:t>en</a:t>
            </a:r>
            <a:r>
              <a:rPr lang="en-US" sz="2800" dirty="0" smtClean="0">
                <a:ea typeface="Calibri"/>
                <a:cs typeface="Times New Roman"/>
              </a:rPr>
              <a:t> </a:t>
            </a:r>
            <a:r>
              <a:rPr lang="en-US" sz="2800" dirty="0" err="1" smtClean="0">
                <a:ea typeface="Calibri"/>
                <a:cs typeface="Times New Roman"/>
              </a:rPr>
              <a:t>clase</a:t>
            </a:r>
            <a:r>
              <a:rPr lang="en-US" sz="2800" dirty="0" smtClean="0">
                <a:ea typeface="Calibri"/>
                <a:cs typeface="Times New Roman"/>
              </a:rPr>
              <a:t>, con el </a:t>
            </a:r>
            <a:r>
              <a:rPr lang="en-US" sz="2800" dirty="0" err="1" smtClean="0">
                <a:ea typeface="Calibri"/>
                <a:cs typeface="Times New Roman"/>
              </a:rPr>
              <a:t>texto</a:t>
            </a:r>
            <a:r>
              <a:rPr lang="en-US" sz="2800" dirty="0" smtClean="0">
                <a:ea typeface="Calibri"/>
                <a:cs typeface="Times New Roman"/>
              </a:rPr>
              <a:t> que </a:t>
            </a:r>
            <a:r>
              <a:rPr lang="en-US" sz="2800" dirty="0" err="1" smtClean="0">
                <a:ea typeface="Calibri"/>
                <a:cs typeface="Times New Roman"/>
              </a:rPr>
              <a:t>estés</a:t>
            </a:r>
            <a:r>
              <a:rPr lang="en-US" sz="2800" dirty="0" smtClean="0">
                <a:ea typeface="Calibri"/>
                <a:cs typeface="Times New Roman"/>
              </a:rPr>
              <a:t> </a:t>
            </a:r>
            <a:r>
              <a:rPr lang="en-US" sz="2800" dirty="0" err="1" smtClean="0">
                <a:ea typeface="Calibri"/>
                <a:cs typeface="Times New Roman"/>
              </a:rPr>
              <a:t>traduciendo</a:t>
            </a:r>
            <a:r>
              <a:rPr lang="en-US" sz="2800" dirty="0" smtClean="0">
                <a:ea typeface="Calibri"/>
                <a:cs typeface="Times New Roman"/>
              </a:rPr>
              <a:t>. </a:t>
            </a:r>
            <a:r>
              <a:rPr lang="en-US" sz="2800" dirty="0" smtClean="0">
                <a:ea typeface="Calibri"/>
                <a:cs typeface="Times New Roman"/>
              </a:rPr>
              <a:t>UC I, II, III, IV</a:t>
            </a:r>
            <a:endParaRPr lang="es-MX" sz="2800" dirty="0">
              <a:ea typeface="Calibri"/>
              <a:cs typeface="Times New Roman"/>
            </a:endParaRPr>
          </a:p>
          <a:p>
            <a:pPr algn="ctr">
              <a:lnSpc>
                <a:spcPct val="115000"/>
              </a:lnSpc>
              <a:spcAft>
                <a:spcPts val="0"/>
              </a:spcAft>
            </a:pPr>
            <a:endParaRPr lang="en-US" sz="2000" i="1" dirty="0" smtClean="0">
              <a:ea typeface="Calibri"/>
              <a:cs typeface="Times New Roman"/>
            </a:endParaRPr>
          </a:p>
          <a:p>
            <a:pPr algn="just">
              <a:lnSpc>
                <a:spcPct val="115000"/>
              </a:lnSpc>
              <a:spcAft>
                <a:spcPts val="0"/>
              </a:spcAft>
            </a:pPr>
            <a:r>
              <a:rPr lang="en-US" sz="2000" dirty="0" smtClean="0">
                <a:ea typeface="Calibri"/>
                <a:cs typeface="Times New Roman"/>
              </a:rPr>
              <a:t>Definition</a:t>
            </a:r>
            <a:r>
              <a:rPr lang="en-US" sz="2000" dirty="0">
                <a:ea typeface="Calibri"/>
                <a:cs typeface="Times New Roman"/>
              </a:rPr>
              <a:t>: This word comes from the Greek meaning “change of name”. This figure of speech refers to one concept by giving to it the name for another thing. </a:t>
            </a:r>
            <a:endParaRPr lang="es-MX" sz="2000" dirty="0">
              <a:ea typeface="Calibri"/>
              <a:cs typeface="Times New Roman"/>
            </a:endParaRPr>
          </a:p>
          <a:p>
            <a:pPr algn="just">
              <a:lnSpc>
                <a:spcPct val="115000"/>
              </a:lnSpc>
              <a:spcAft>
                <a:spcPts val="0"/>
              </a:spcAft>
            </a:pPr>
            <a:r>
              <a:rPr lang="en-US" sz="2000" dirty="0">
                <a:ea typeface="Calibri"/>
                <a:cs typeface="Times New Roman"/>
              </a:rPr>
              <a:t>Example: The </a:t>
            </a:r>
            <a:r>
              <a:rPr lang="en-US" sz="2000" i="1" dirty="0">
                <a:ea typeface="Calibri"/>
                <a:cs typeface="Times New Roman"/>
              </a:rPr>
              <a:t>Crown</a:t>
            </a:r>
            <a:r>
              <a:rPr lang="en-US" sz="2000" dirty="0">
                <a:ea typeface="Calibri"/>
                <a:cs typeface="Times New Roman"/>
              </a:rPr>
              <a:t> = The </a:t>
            </a:r>
            <a:r>
              <a:rPr lang="en-US" sz="2000" i="1" dirty="0">
                <a:ea typeface="Calibri"/>
                <a:cs typeface="Times New Roman"/>
              </a:rPr>
              <a:t>King</a:t>
            </a:r>
            <a:r>
              <a:rPr lang="en-US" sz="2000" dirty="0">
                <a:ea typeface="Calibri"/>
                <a:cs typeface="Times New Roman"/>
              </a:rPr>
              <a:t>.</a:t>
            </a:r>
            <a:endParaRPr lang="es-MX" sz="2000" dirty="0">
              <a:ea typeface="Calibri"/>
              <a:cs typeface="Times New Roman"/>
            </a:endParaRPr>
          </a:p>
          <a:p>
            <a:pPr algn="just">
              <a:lnSpc>
                <a:spcPct val="115000"/>
              </a:lnSpc>
              <a:spcAft>
                <a:spcPts val="0"/>
              </a:spcAft>
            </a:pPr>
            <a:r>
              <a:rPr lang="en-US" sz="2000" dirty="0">
                <a:ea typeface="Calibri"/>
                <a:cs typeface="Times New Roman"/>
              </a:rPr>
              <a:t> </a:t>
            </a:r>
            <a:endParaRPr lang="es-MX" sz="2000" dirty="0">
              <a:ea typeface="Calibri"/>
              <a:cs typeface="Times New Roman"/>
            </a:endParaRPr>
          </a:p>
          <a:p>
            <a:pPr algn="just">
              <a:lnSpc>
                <a:spcPct val="115000"/>
              </a:lnSpc>
              <a:spcAft>
                <a:spcPts val="0"/>
              </a:spcAft>
            </a:pPr>
            <a:r>
              <a:rPr lang="en-US" sz="2000" dirty="0">
                <a:ea typeface="Calibri"/>
                <a:cs typeface="Times New Roman"/>
              </a:rPr>
              <a:t>Notice that the </a:t>
            </a:r>
            <a:r>
              <a:rPr lang="en-US" sz="2000" i="1" dirty="0">
                <a:ea typeface="Calibri"/>
                <a:cs typeface="Times New Roman"/>
              </a:rPr>
              <a:t>crown</a:t>
            </a:r>
            <a:r>
              <a:rPr lang="en-US" sz="2000" dirty="0">
                <a:ea typeface="Calibri"/>
                <a:cs typeface="Times New Roman"/>
              </a:rPr>
              <a:t> is NOT a part of the </a:t>
            </a:r>
            <a:r>
              <a:rPr lang="en-US" sz="2000" i="1" dirty="0">
                <a:ea typeface="Calibri"/>
                <a:cs typeface="Times New Roman"/>
              </a:rPr>
              <a:t>king</a:t>
            </a:r>
            <a:r>
              <a:rPr lang="en-US" sz="2000" dirty="0">
                <a:ea typeface="Calibri"/>
                <a:cs typeface="Times New Roman"/>
              </a:rPr>
              <a:t> as are his hands, head, etc. However, metonymy </a:t>
            </a:r>
            <a:r>
              <a:rPr lang="en-US" sz="2000" u="sng" dirty="0">
                <a:ea typeface="Calibri"/>
                <a:cs typeface="Times New Roman"/>
              </a:rPr>
              <a:t>always </a:t>
            </a:r>
            <a:r>
              <a:rPr lang="en-US" sz="2000" dirty="0">
                <a:ea typeface="Calibri"/>
                <a:cs typeface="Times New Roman"/>
              </a:rPr>
              <a:t>implies some kind of connection or proximity to the thing described.</a:t>
            </a:r>
            <a:endParaRPr lang="es-MX" sz="2000" dirty="0">
              <a:ea typeface="Calibri"/>
              <a:cs typeface="Times New Roman"/>
            </a:endParaRPr>
          </a:p>
          <a:p>
            <a:pPr marL="342900" lvl="0" indent="-342900" algn="just">
              <a:lnSpc>
                <a:spcPct val="115000"/>
              </a:lnSpc>
              <a:spcAft>
                <a:spcPts val="0"/>
              </a:spcAft>
              <a:buFont typeface="Symbol"/>
              <a:buChar char=""/>
            </a:pPr>
            <a:r>
              <a:rPr lang="en-US" sz="2000" dirty="0">
                <a:ea typeface="Calibri"/>
                <a:cs typeface="Times New Roman"/>
              </a:rPr>
              <a:t>What’s the connection between </a:t>
            </a:r>
            <a:r>
              <a:rPr lang="en-US" sz="2000" i="1" dirty="0">
                <a:ea typeface="Calibri"/>
                <a:cs typeface="Times New Roman"/>
              </a:rPr>
              <a:t>crown</a:t>
            </a:r>
            <a:r>
              <a:rPr lang="en-US" sz="2000" dirty="0">
                <a:ea typeface="Calibri"/>
                <a:cs typeface="Times New Roman"/>
              </a:rPr>
              <a:t> and </a:t>
            </a:r>
            <a:r>
              <a:rPr lang="en-US" sz="2000" i="1" dirty="0">
                <a:ea typeface="Calibri"/>
                <a:cs typeface="Times New Roman"/>
              </a:rPr>
              <a:t>king</a:t>
            </a:r>
            <a:r>
              <a:rPr lang="en-US" sz="2000" dirty="0">
                <a:ea typeface="Calibri"/>
                <a:cs typeface="Times New Roman"/>
              </a:rPr>
              <a:t>?</a:t>
            </a:r>
            <a:endParaRPr lang="es-MX" sz="2000" dirty="0">
              <a:effectLst/>
              <a:ea typeface="Calibri"/>
              <a:cs typeface="Times New Roman"/>
            </a:endParaRPr>
          </a:p>
        </p:txBody>
      </p:sp>
    </p:spTree>
    <p:extLst>
      <p:ext uri="{BB962C8B-B14F-4D97-AF65-F5344CB8AC3E}">
        <p14:creationId xmlns:p14="http://schemas.microsoft.com/office/powerpoint/2010/main" val="14278434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476672"/>
            <a:ext cx="8640960" cy="4905958"/>
          </a:xfrm>
          <a:prstGeom prst="rect">
            <a:avLst/>
          </a:prstGeom>
        </p:spPr>
        <p:txBody>
          <a:bodyPr wrap="square">
            <a:spAutoFit/>
          </a:bodyPr>
          <a:lstStyle/>
          <a:p>
            <a:pPr algn="ctr">
              <a:lnSpc>
                <a:spcPct val="115000"/>
              </a:lnSpc>
              <a:spcAft>
                <a:spcPts val="0"/>
              </a:spcAft>
            </a:pPr>
            <a:r>
              <a:rPr lang="en-US" sz="2400" dirty="0" smtClean="0">
                <a:ea typeface="Calibri"/>
                <a:cs typeface="Times New Roman"/>
              </a:rPr>
              <a:t>In </a:t>
            </a:r>
            <a:r>
              <a:rPr lang="en-US" sz="2400" dirty="0">
                <a:ea typeface="Calibri"/>
                <a:cs typeface="Times New Roman"/>
              </a:rPr>
              <a:t>everyday speech </a:t>
            </a:r>
            <a:r>
              <a:rPr lang="en-US" sz="2400" dirty="0" smtClean="0">
                <a:ea typeface="Calibri"/>
                <a:cs typeface="Times New Roman"/>
              </a:rPr>
              <a:t>metonymy </a:t>
            </a:r>
            <a:r>
              <a:rPr lang="en-US" sz="2400" dirty="0">
                <a:ea typeface="Calibri"/>
                <a:cs typeface="Times New Roman"/>
              </a:rPr>
              <a:t>abounds.</a:t>
            </a:r>
            <a:endParaRPr lang="es-MX" sz="1200" dirty="0">
              <a:ea typeface="Calibri"/>
              <a:cs typeface="Times New Roman"/>
            </a:endParaRPr>
          </a:p>
          <a:p>
            <a:pPr algn="ctr">
              <a:lnSpc>
                <a:spcPct val="115000"/>
              </a:lnSpc>
              <a:spcAft>
                <a:spcPts val="0"/>
              </a:spcAft>
            </a:pPr>
            <a:r>
              <a:rPr lang="en-US" sz="2400" dirty="0">
                <a:ea typeface="Calibri"/>
                <a:cs typeface="Times New Roman"/>
              </a:rPr>
              <a:t>Look at these examples:</a:t>
            </a:r>
            <a:endParaRPr lang="es-MX" sz="1200" dirty="0">
              <a:ea typeface="Calibri"/>
              <a:cs typeface="Times New Roman"/>
            </a:endParaRPr>
          </a:p>
          <a:p>
            <a:pPr algn="ctr">
              <a:lnSpc>
                <a:spcPct val="115000"/>
              </a:lnSpc>
              <a:spcAft>
                <a:spcPts val="0"/>
              </a:spcAft>
            </a:pPr>
            <a:r>
              <a:rPr lang="en-US" sz="2400" dirty="0" smtClean="0">
                <a:ea typeface="Calibri"/>
                <a:cs typeface="Times New Roman"/>
              </a:rPr>
              <a:t>UC </a:t>
            </a:r>
            <a:r>
              <a:rPr lang="en-US" sz="2400" dirty="0" smtClean="0">
                <a:ea typeface="Calibri"/>
                <a:cs typeface="Times New Roman"/>
              </a:rPr>
              <a:t>I, II, III, IV</a:t>
            </a:r>
            <a:r>
              <a:rPr lang="en-US" sz="2400" dirty="0">
                <a:ea typeface="Calibri"/>
                <a:cs typeface="Times New Roman"/>
              </a:rPr>
              <a:t> </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1. The </a:t>
            </a:r>
            <a:r>
              <a:rPr lang="en-US" sz="2000" i="1" dirty="0">
                <a:ea typeface="Calibri"/>
                <a:cs typeface="Times New Roman"/>
              </a:rPr>
              <a:t>White House</a:t>
            </a:r>
            <a:r>
              <a:rPr lang="en-US" sz="2000" dirty="0">
                <a:ea typeface="Calibri"/>
                <a:cs typeface="Times New Roman"/>
              </a:rPr>
              <a:t> is concerned about immigration.</a:t>
            </a:r>
            <a:endParaRPr lang="es-MX" sz="1200" dirty="0">
              <a:ea typeface="Calibri"/>
              <a:cs typeface="Times New Roman"/>
            </a:endParaRPr>
          </a:p>
          <a:p>
            <a:pPr marL="457200" algn="just">
              <a:lnSpc>
                <a:spcPct val="115000"/>
              </a:lnSpc>
              <a:spcAft>
                <a:spcPts val="0"/>
              </a:spcAft>
            </a:pPr>
            <a:r>
              <a:rPr lang="en-US" sz="2000" i="1" dirty="0">
                <a:ea typeface="Calibri"/>
                <a:cs typeface="Times New Roman"/>
              </a:rPr>
              <a:t> </a:t>
            </a:r>
            <a:endParaRPr lang="es-MX" sz="1200" dirty="0">
              <a:ea typeface="Calibri"/>
              <a:cs typeface="Times New Roman"/>
            </a:endParaRPr>
          </a:p>
          <a:p>
            <a:pPr marL="457200" algn="just">
              <a:lnSpc>
                <a:spcPct val="115000"/>
              </a:lnSpc>
              <a:spcAft>
                <a:spcPts val="0"/>
              </a:spcAft>
            </a:pPr>
            <a:r>
              <a:rPr lang="en-US" sz="2000" i="1" dirty="0">
                <a:ea typeface="Calibri"/>
                <a:cs typeface="Times New Roman"/>
              </a:rPr>
              <a:t>White House</a:t>
            </a:r>
            <a:r>
              <a:rPr lang="en-US" sz="2000" dirty="0">
                <a:ea typeface="Calibri"/>
                <a:cs typeface="Times New Roman"/>
              </a:rPr>
              <a:t> is not the building, but the President and his advisors.</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 </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2. </a:t>
            </a:r>
            <a:r>
              <a:rPr lang="en-US" sz="2000" i="1" dirty="0">
                <a:ea typeface="Calibri"/>
                <a:cs typeface="Times New Roman"/>
              </a:rPr>
              <a:t>England</a:t>
            </a:r>
            <a:r>
              <a:rPr lang="en-US" sz="2000" dirty="0">
                <a:ea typeface="Calibri"/>
                <a:cs typeface="Times New Roman"/>
              </a:rPr>
              <a:t> decides to keep check on pollution.</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This does not refer to the island nation, but to the government.</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 </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3. The </a:t>
            </a:r>
            <a:r>
              <a:rPr lang="en-US" sz="2000" i="1" dirty="0">
                <a:ea typeface="Calibri"/>
                <a:cs typeface="Times New Roman"/>
              </a:rPr>
              <a:t>pen</a:t>
            </a:r>
            <a:r>
              <a:rPr lang="en-US" sz="2000" dirty="0">
                <a:ea typeface="Calibri"/>
                <a:cs typeface="Times New Roman"/>
              </a:rPr>
              <a:t> is mightier than the </a:t>
            </a:r>
            <a:r>
              <a:rPr lang="en-US" sz="2000" i="1" dirty="0">
                <a:ea typeface="Calibri"/>
                <a:cs typeface="Times New Roman"/>
              </a:rPr>
              <a:t>sword</a:t>
            </a:r>
            <a:r>
              <a:rPr lang="en-US" sz="2000" dirty="0">
                <a:ea typeface="Calibri"/>
                <a:cs typeface="Times New Roman"/>
              </a:rPr>
              <a:t>.</a:t>
            </a:r>
            <a:endParaRPr lang="es-MX" sz="1200" dirty="0">
              <a:ea typeface="Calibri"/>
              <a:cs typeface="Times New Roman"/>
            </a:endParaRPr>
          </a:p>
          <a:p>
            <a:pPr marL="457200" algn="just">
              <a:lnSpc>
                <a:spcPct val="115000"/>
              </a:lnSpc>
              <a:spcAft>
                <a:spcPts val="0"/>
              </a:spcAft>
            </a:pPr>
            <a:r>
              <a:rPr lang="en-US" sz="2000" dirty="0">
                <a:ea typeface="Calibri"/>
                <a:cs typeface="Times New Roman"/>
              </a:rPr>
              <a:t>Here </a:t>
            </a:r>
            <a:r>
              <a:rPr lang="en-US" sz="2000" i="1" dirty="0">
                <a:ea typeface="Calibri"/>
                <a:cs typeface="Times New Roman"/>
              </a:rPr>
              <a:t>pen</a:t>
            </a:r>
            <a:r>
              <a:rPr lang="en-US" sz="2000" dirty="0">
                <a:ea typeface="Calibri"/>
                <a:cs typeface="Times New Roman"/>
              </a:rPr>
              <a:t> refers to the written word, not the thing used for writing. The </a:t>
            </a:r>
            <a:r>
              <a:rPr lang="en-US" sz="2000" i="1" dirty="0">
                <a:ea typeface="Calibri"/>
                <a:cs typeface="Times New Roman"/>
              </a:rPr>
              <a:t>sword </a:t>
            </a:r>
            <a:r>
              <a:rPr lang="en-US" sz="2000" dirty="0">
                <a:ea typeface="Calibri"/>
                <a:cs typeface="Times New Roman"/>
              </a:rPr>
              <a:t>is not the weapon itself, but violence, war, aggression</a:t>
            </a:r>
            <a:r>
              <a:rPr lang="en-US" sz="2000" dirty="0" smtClean="0">
                <a:ea typeface="Calibri"/>
                <a:cs typeface="Times New Roman"/>
              </a:rPr>
              <a:t>.</a:t>
            </a:r>
            <a:endParaRPr lang="es-MX" sz="1200" dirty="0">
              <a:ea typeface="Calibri"/>
              <a:cs typeface="Times New Roman"/>
            </a:endParaRPr>
          </a:p>
        </p:txBody>
      </p:sp>
    </p:spTree>
    <p:extLst>
      <p:ext uri="{BB962C8B-B14F-4D97-AF65-F5344CB8AC3E}">
        <p14:creationId xmlns:p14="http://schemas.microsoft.com/office/powerpoint/2010/main" val="602727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7544" y="620688"/>
            <a:ext cx="8136904" cy="3416320"/>
          </a:xfrm>
          <a:prstGeom prst="rect">
            <a:avLst/>
          </a:prstGeom>
        </p:spPr>
        <p:txBody>
          <a:bodyPr wrap="square">
            <a:spAutoFit/>
          </a:bodyPr>
          <a:lstStyle/>
          <a:p>
            <a:pPr algn="ctr"/>
            <a:r>
              <a:rPr lang="es-MX" sz="2400" b="1" dirty="0" smtClean="0"/>
              <a:t>GUION </a:t>
            </a:r>
            <a:r>
              <a:rPr lang="es-MX" sz="1400" b="1" dirty="0" smtClean="0"/>
              <a:t>(CONTINUACIÓN)</a:t>
            </a:r>
          </a:p>
          <a:p>
            <a:pPr algn="just"/>
            <a:r>
              <a:rPr lang="es-MX" sz="2400" dirty="0" smtClean="0"/>
              <a:t>Este material profundiza el Programa vigente de la UA Traducción literaria del Inglés. Es importante destacar que cubre los cuatro UNIDADES del programa </a:t>
            </a:r>
            <a:r>
              <a:rPr lang="es-MX" sz="2400" dirty="0" smtClean="0"/>
              <a:t>vigente. Con especial énfasis en las tres primeras. </a:t>
            </a:r>
            <a:r>
              <a:rPr lang="es-MX" sz="2400" dirty="0" smtClean="0"/>
              <a:t>Esto significa que puede emplearse para cualquier </a:t>
            </a:r>
            <a:r>
              <a:rPr lang="es-MX" sz="2400" dirty="0" smtClean="0"/>
              <a:t>género literario considerado en el programa </a:t>
            </a:r>
            <a:r>
              <a:rPr lang="es-MX" sz="2400" dirty="0" smtClean="0"/>
              <a:t>(cuento, novela, etc.). Este material ofrece </a:t>
            </a:r>
            <a:r>
              <a:rPr lang="es-MX" sz="2400" dirty="0"/>
              <a:t>al estudiante una serie de recursos analíticos con los que debe contar un lector eficiente de inglés a nivel avanzado</a:t>
            </a:r>
            <a:r>
              <a:rPr lang="es-MX" sz="2400" dirty="0" smtClean="0"/>
              <a:t>. </a:t>
            </a:r>
            <a:endParaRPr lang="es-MX" sz="2400" dirty="0"/>
          </a:p>
        </p:txBody>
      </p:sp>
    </p:spTree>
    <p:extLst>
      <p:ext uri="{BB962C8B-B14F-4D97-AF65-F5344CB8AC3E}">
        <p14:creationId xmlns:p14="http://schemas.microsoft.com/office/powerpoint/2010/main" val="15815205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1124744"/>
            <a:ext cx="7776864" cy="5118324"/>
          </a:xfrm>
          <a:prstGeom prst="rect">
            <a:avLst/>
          </a:prstGeom>
        </p:spPr>
        <p:txBody>
          <a:bodyPr wrap="square">
            <a:spAutoFit/>
          </a:bodyPr>
          <a:lstStyle/>
          <a:p>
            <a:pPr marL="457200" algn="ctr">
              <a:lnSpc>
                <a:spcPct val="115000"/>
              </a:lnSpc>
              <a:spcAft>
                <a:spcPts val="0"/>
              </a:spcAft>
            </a:pPr>
            <a:r>
              <a:rPr lang="en-US" sz="3600" dirty="0" smtClean="0">
                <a:ea typeface="Calibri"/>
                <a:cs typeface="Times New Roman"/>
              </a:rPr>
              <a:t>Examples </a:t>
            </a:r>
            <a:r>
              <a:rPr lang="en-US" sz="3600" dirty="0">
                <a:ea typeface="Calibri"/>
                <a:cs typeface="Times New Roman"/>
              </a:rPr>
              <a:t>from Literature</a:t>
            </a:r>
            <a:endParaRPr lang="es-MX" sz="1600" dirty="0">
              <a:ea typeface="Calibri"/>
              <a:cs typeface="Times New Roman"/>
            </a:endParaRPr>
          </a:p>
          <a:p>
            <a:pPr marL="457200" algn="just">
              <a:lnSpc>
                <a:spcPct val="115000"/>
              </a:lnSpc>
              <a:spcAft>
                <a:spcPts val="0"/>
              </a:spcAft>
            </a:pPr>
            <a:r>
              <a:rPr lang="en-US" sz="2800" dirty="0">
                <a:ea typeface="Calibri"/>
                <a:cs typeface="Times New Roman"/>
              </a:rPr>
              <a:t> </a:t>
            </a:r>
            <a:endParaRPr lang="es-MX" sz="1600" dirty="0">
              <a:ea typeface="Calibri"/>
              <a:cs typeface="Times New Roman"/>
            </a:endParaRPr>
          </a:p>
          <a:p>
            <a:pPr marL="457200" algn="just">
              <a:lnSpc>
                <a:spcPct val="115000"/>
              </a:lnSpc>
              <a:spcAft>
                <a:spcPts val="0"/>
              </a:spcAft>
            </a:pPr>
            <a:r>
              <a:rPr lang="en-US" sz="2800" dirty="0">
                <a:ea typeface="Calibri"/>
                <a:cs typeface="Times New Roman"/>
              </a:rPr>
              <a:t> </a:t>
            </a:r>
            <a:r>
              <a:rPr lang="en-US" sz="2800" dirty="0" smtClean="0">
                <a:ea typeface="Calibri"/>
                <a:cs typeface="Times New Roman"/>
              </a:rPr>
              <a:t>UC 2, 3, y 4</a:t>
            </a:r>
            <a:endParaRPr lang="es-MX" sz="1600" dirty="0">
              <a:ea typeface="Calibri"/>
              <a:cs typeface="Times New Roman"/>
            </a:endParaRPr>
          </a:p>
          <a:p>
            <a:pPr algn="just">
              <a:lnSpc>
                <a:spcPct val="115000"/>
              </a:lnSpc>
              <a:spcAft>
                <a:spcPts val="0"/>
              </a:spcAft>
            </a:pPr>
            <a:r>
              <a:rPr lang="en-US" sz="2400" dirty="0">
                <a:ea typeface="Calibri"/>
                <a:cs typeface="Times New Roman"/>
              </a:rPr>
              <a:t>1. From Shakespeare’s “Julies Caesar” Act I.</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endParaRPr lang="es-MX" sz="1600" dirty="0">
              <a:ea typeface="Calibri"/>
              <a:cs typeface="Times New Roman"/>
            </a:endParaRPr>
          </a:p>
          <a:p>
            <a:pPr algn="just">
              <a:lnSpc>
                <a:spcPct val="115000"/>
              </a:lnSpc>
              <a:spcAft>
                <a:spcPts val="0"/>
              </a:spcAft>
            </a:pPr>
            <a:r>
              <a:rPr lang="en-US" sz="2400" dirty="0">
                <a:ea typeface="Calibri"/>
                <a:cs typeface="Times New Roman"/>
              </a:rPr>
              <a:t>    Friends, Romans, countrymen, lend me your </a:t>
            </a:r>
            <a:r>
              <a:rPr lang="en-US" sz="2400" i="1" dirty="0">
                <a:ea typeface="Calibri"/>
                <a:cs typeface="Times New Roman"/>
              </a:rPr>
              <a:t>ears</a:t>
            </a:r>
            <a:r>
              <a:rPr lang="en-US" sz="2400" dirty="0">
                <a:ea typeface="Calibri"/>
                <a:cs typeface="Times New Roman"/>
              </a:rPr>
              <a:t>.</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endParaRPr lang="es-MX" sz="1600" dirty="0">
              <a:ea typeface="Calibri"/>
              <a:cs typeface="Times New Roman"/>
            </a:endParaRPr>
          </a:p>
          <a:p>
            <a:pPr algn="just">
              <a:lnSpc>
                <a:spcPct val="115000"/>
              </a:lnSpc>
              <a:spcAft>
                <a:spcPts val="0"/>
              </a:spcAft>
            </a:pPr>
            <a:r>
              <a:rPr lang="en-US" sz="2400" b="1" dirty="0">
                <a:ea typeface="Calibri"/>
                <a:cs typeface="Times New Roman"/>
              </a:rPr>
              <a:t>Explanation</a:t>
            </a:r>
            <a:r>
              <a:rPr lang="en-US" sz="2400" dirty="0">
                <a:ea typeface="Calibri"/>
                <a:cs typeface="Times New Roman"/>
              </a:rPr>
              <a:t>: Mark Anthony uses “ears”, but he </a:t>
            </a:r>
            <a:r>
              <a:rPr lang="en-US" sz="2400" dirty="0" err="1">
                <a:ea typeface="Calibri"/>
                <a:cs typeface="Times New Roman"/>
              </a:rPr>
              <a:t>he</a:t>
            </a:r>
            <a:r>
              <a:rPr lang="en-US" sz="2400" dirty="0">
                <a:ea typeface="Calibri"/>
                <a:cs typeface="Times New Roman"/>
              </a:rPr>
              <a:t> wants the people present there to listen to him attentively. It is a metonymy because the word “ears” replaces the concept of </a:t>
            </a:r>
            <a:r>
              <a:rPr lang="en-US" sz="2400" i="1" dirty="0">
                <a:ea typeface="Calibri"/>
                <a:cs typeface="Times New Roman"/>
              </a:rPr>
              <a:t>attention</a:t>
            </a:r>
            <a:r>
              <a:rPr lang="en-US" sz="2400" dirty="0" smtClean="0">
                <a:ea typeface="Calibri"/>
                <a:cs typeface="Times New Roman"/>
              </a:rPr>
              <a:t>.</a:t>
            </a:r>
            <a:endParaRPr lang="es-MX" sz="1600" dirty="0">
              <a:ea typeface="Calibri"/>
              <a:cs typeface="Times New Roman"/>
            </a:endParaRPr>
          </a:p>
        </p:txBody>
      </p:sp>
    </p:spTree>
    <p:extLst>
      <p:ext uri="{BB962C8B-B14F-4D97-AF65-F5344CB8AC3E}">
        <p14:creationId xmlns:p14="http://schemas.microsoft.com/office/powerpoint/2010/main" val="161342428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504" y="1340768"/>
            <a:ext cx="8856984" cy="4339650"/>
          </a:xfrm>
          <a:prstGeom prst="rect">
            <a:avLst/>
          </a:prstGeom>
        </p:spPr>
        <p:txBody>
          <a:bodyPr wrap="square">
            <a:spAutoFit/>
          </a:bodyPr>
          <a:lstStyle/>
          <a:p>
            <a:pPr lvl="0" algn="just">
              <a:lnSpc>
                <a:spcPct val="115000"/>
              </a:lnSpc>
            </a:pPr>
            <a:r>
              <a:rPr lang="en-US" sz="2400" dirty="0">
                <a:solidFill>
                  <a:prstClr val="black"/>
                </a:solidFill>
                <a:ea typeface="Calibri"/>
                <a:cs typeface="Times New Roman"/>
              </a:rPr>
              <a:t> </a:t>
            </a:r>
            <a:r>
              <a:rPr lang="en-US" sz="2400" dirty="0" smtClean="0">
                <a:solidFill>
                  <a:prstClr val="black"/>
                </a:solidFill>
                <a:ea typeface="Calibri"/>
                <a:cs typeface="Times New Roman"/>
              </a:rPr>
              <a:t>UC </a:t>
            </a:r>
            <a:r>
              <a:rPr lang="en-US" sz="2400" dirty="0" smtClean="0">
                <a:solidFill>
                  <a:prstClr val="black"/>
                </a:solidFill>
                <a:ea typeface="Calibri"/>
                <a:cs typeface="Times New Roman"/>
              </a:rPr>
              <a:t>II, III, IV. </a:t>
            </a:r>
            <a:r>
              <a:rPr lang="en-US" sz="2400" b="1" dirty="0" smtClean="0">
                <a:solidFill>
                  <a:prstClr val="black"/>
                </a:solidFill>
                <a:ea typeface="Calibri"/>
                <a:cs typeface="Times New Roman"/>
              </a:rPr>
              <a:t>Traduce </a:t>
            </a:r>
            <a:r>
              <a:rPr lang="en-US" sz="2400" b="1" dirty="0" err="1" smtClean="0">
                <a:solidFill>
                  <a:prstClr val="black"/>
                </a:solidFill>
                <a:ea typeface="Calibri"/>
                <a:cs typeface="Times New Roman"/>
              </a:rPr>
              <a:t>estos</a:t>
            </a:r>
            <a:r>
              <a:rPr lang="en-US" sz="2400" b="1" dirty="0" smtClean="0">
                <a:solidFill>
                  <a:prstClr val="black"/>
                </a:solidFill>
                <a:ea typeface="Calibri"/>
                <a:cs typeface="Times New Roman"/>
              </a:rPr>
              <a:t> </a:t>
            </a:r>
            <a:r>
              <a:rPr lang="en-US" sz="2400" b="1" dirty="0" err="1" smtClean="0">
                <a:solidFill>
                  <a:prstClr val="black"/>
                </a:solidFill>
                <a:ea typeface="Calibri"/>
                <a:cs typeface="Times New Roman"/>
              </a:rPr>
              <a:t>ejemplos</a:t>
            </a:r>
            <a:r>
              <a:rPr lang="en-US" sz="2400" dirty="0" smtClean="0">
                <a:solidFill>
                  <a:prstClr val="black"/>
                </a:solidFill>
                <a:ea typeface="Calibri"/>
                <a:cs typeface="Times New Roman"/>
              </a:rPr>
              <a:t>: </a:t>
            </a:r>
            <a:endParaRPr lang="en-US" sz="2400" dirty="0" smtClean="0">
              <a:solidFill>
                <a:prstClr val="black"/>
              </a:solidFill>
              <a:ea typeface="Calibri"/>
              <a:cs typeface="Times New Roman"/>
            </a:endParaRPr>
          </a:p>
          <a:p>
            <a:pPr lvl="0" algn="just">
              <a:lnSpc>
                <a:spcPct val="115000"/>
              </a:lnSpc>
            </a:pPr>
            <a:endParaRPr lang="en-US" sz="2400" dirty="0" smtClean="0">
              <a:solidFill>
                <a:prstClr val="black"/>
              </a:solidFill>
              <a:ea typeface="Calibri"/>
              <a:cs typeface="Times New Roman"/>
            </a:endParaRPr>
          </a:p>
          <a:p>
            <a:pPr lvl="0" algn="just">
              <a:lnSpc>
                <a:spcPct val="115000"/>
              </a:lnSpc>
            </a:pPr>
            <a:r>
              <a:rPr lang="en-US" sz="2400" dirty="0" smtClean="0">
                <a:solidFill>
                  <a:prstClr val="black"/>
                </a:solidFill>
                <a:ea typeface="Calibri"/>
                <a:cs typeface="Times New Roman"/>
              </a:rPr>
              <a:t>2</a:t>
            </a:r>
            <a:r>
              <a:rPr lang="en-US" sz="2400" dirty="0">
                <a:solidFill>
                  <a:prstClr val="black"/>
                </a:solidFill>
                <a:ea typeface="Calibri"/>
                <a:cs typeface="Times New Roman"/>
              </a:rPr>
              <a:t>. From Margaret Mitchell’s novel “Gone with the Wind”.</a:t>
            </a:r>
            <a:endParaRPr lang="es-MX" sz="1600" dirty="0">
              <a:solidFill>
                <a:prstClr val="black"/>
              </a:solidFill>
              <a:ea typeface="Calibri"/>
              <a:cs typeface="Times New Roman"/>
            </a:endParaRPr>
          </a:p>
          <a:p>
            <a:pPr lvl="0" algn="just">
              <a:lnSpc>
                <a:spcPct val="115000"/>
              </a:lnSpc>
            </a:pPr>
            <a:r>
              <a:rPr lang="en-US" sz="2400" dirty="0">
                <a:solidFill>
                  <a:prstClr val="black"/>
                </a:solidFill>
                <a:ea typeface="Calibri"/>
                <a:cs typeface="Times New Roman"/>
              </a:rPr>
              <a:t> </a:t>
            </a:r>
            <a:endParaRPr lang="es-MX" sz="1600" dirty="0">
              <a:solidFill>
                <a:prstClr val="black"/>
              </a:solidFill>
              <a:ea typeface="Calibri"/>
              <a:cs typeface="Times New Roman"/>
            </a:endParaRPr>
          </a:p>
          <a:p>
            <a:pPr lvl="0">
              <a:lnSpc>
                <a:spcPct val="115000"/>
              </a:lnSpc>
            </a:pPr>
            <a:r>
              <a:rPr lang="en-US" sz="2400" dirty="0">
                <a:solidFill>
                  <a:prstClr val="black"/>
                </a:solidFill>
                <a:ea typeface="Calibri"/>
                <a:cs typeface="Times New Roman"/>
              </a:rPr>
              <a:t>I’m mighty glad </a:t>
            </a:r>
            <a:r>
              <a:rPr lang="en-US" sz="2400" i="1" dirty="0">
                <a:solidFill>
                  <a:prstClr val="black"/>
                </a:solidFill>
                <a:ea typeface="Calibri"/>
                <a:cs typeface="Times New Roman"/>
              </a:rPr>
              <a:t>Georgia</a:t>
            </a:r>
            <a:r>
              <a:rPr lang="en-US" sz="2400" dirty="0">
                <a:solidFill>
                  <a:prstClr val="black"/>
                </a:solidFill>
                <a:ea typeface="Calibri"/>
                <a:cs typeface="Times New Roman"/>
              </a:rPr>
              <a:t> waited till after Christmas before it secedes or it would have ruined the Christmas parties.</a:t>
            </a:r>
            <a:endParaRPr lang="es-MX" sz="1600" dirty="0">
              <a:solidFill>
                <a:prstClr val="black"/>
              </a:solidFill>
              <a:ea typeface="Calibri"/>
              <a:cs typeface="Times New Roman"/>
            </a:endParaRPr>
          </a:p>
          <a:p>
            <a:pPr lvl="0">
              <a:lnSpc>
                <a:spcPct val="115000"/>
              </a:lnSpc>
            </a:pPr>
            <a:r>
              <a:rPr lang="en-US" sz="2400" dirty="0">
                <a:solidFill>
                  <a:prstClr val="black"/>
                </a:solidFill>
                <a:ea typeface="Calibri"/>
                <a:cs typeface="Times New Roman"/>
              </a:rPr>
              <a:t> </a:t>
            </a:r>
            <a:endParaRPr lang="es-MX" sz="1600" dirty="0">
              <a:solidFill>
                <a:prstClr val="black"/>
              </a:solidFill>
              <a:ea typeface="Calibri"/>
              <a:cs typeface="Times New Roman"/>
            </a:endParaRPr>
          </a:p>
          <a:p>
            <a:pPr lvl="0" algn="just">
              <a:lnSpc>
                <a:spcPct val="115000"/>
              </a:lnSpc>
            </a:pPr>
            <a:r>
              <a:rPr lang="en-US" sz="2400" b="1" dirty="0">
                <a:solidFill>
                  <a:prstClr val="black"/>
                </a:solidFill>
                <a:ea typeface="Calibri"/>
                <a:cs typeface="Times New Roman"/>
              </a:rPr>
              <a:t>Explanation</a:t>
            </a:r>
            <a:r>
              <a:rPr lang="en-US" sz="2400" dirty="0">
                <a:solidFill>
                  <a:prstClr val="black"/>
                </a:solidFill>
                <a:ea typeface="Calibri"/>
                <a:cs typeface="Times New Roman"/>
              </a:rPr>
              <a:t>: Scarlett uses “Georgia” to refer to everything that makes up the state: citizens, politicians, government etc. The name of a country or state refers to a whole nation and its government. </a:t>
            </a:r>
            <a:endParaRPr lang="es-MX" sz="1600" dirty="0">
              <a:solidFill>
                <a:prstClr val="black"/>
              </a:solidFill>
              <a:ea typeface="Calibri"/>
              <a:cs typeface="Times New Roman"/>
            </a:endParaRPr>
          </a:p>
        </p:txBody>
      </p:sp>
    </p:spTree>
    <p:extLst>
      <p:ext uri="{BB962C8B-B14F-4D97-AF65-F5344CB8AC3E}">
        <p14:creationId xmlns:p14="http://schemas.microsoft.com/office/powerpoint/2010/main" val="40195777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489239"/>
            <a:ext cx="8208912" cy="4056495"/>
          </a:xfrm>
          <a:prstGeom prst="rect">
            <a:avLst/>
          </a:prstGeom>
        </p:spPr>
        <p:txBody>
          <a:bodyPr wrap="square">
            <a:spAutoFit/>
          </a:bodyPr>
          <a:lstStyle/>
          <a:p>
            <a:pPr lvl="0" algn="ctr">
              <a:lnSpc>
                <a:spcPct val="115000"/>
              </a:lnSpc>
            </a:pPr>
            <a:r>
              <a:rPr lang="en-US" sz="2400" dirty="0" smtClean="0">
                <a:solidFill>
                  <a:prstClr val="black"/>
                </a:solidFill>
                <a:ea typeface="Calibri"/>
                <a:cs typeface="Times New Roman"/>
              </a:rPr>
              <a:t>UC </a:t>
            </a:r>
            <a:r>
              <a:rPr lang="en-US" sz="2400" dirty="0" smtClean="0">
                <a:solidFill>
                  <a:prstClr val="black"/>
                </a:solidFill>
                <a:ea typeface="Calibri"/>
                <a:cs typeface="Times New Roman"/>
              </a:rPr>
              <a:t>II</a:t>
            </a:r>
            <a:r>
              <a:rPr lang="en-US" sz="2400" dirty="0" smtClean="0">
                <a:solidFill>
                  <a:prstClr val="black"/>
                </a:solidFill>
                <a:ea typeface="Calibri"/>
                <a:cs typeface="Times New Roman"/>
              </a:rPr>
              <a:t>, III </a:t>
            </a:r>
            <a:r>
              <a:rPr lang="en-US" sz="2400" dirty="0" smtClean="0">
                <a:solidFill>
                  <a:prstClr val="black"/>
                </a:solidFill>
                <a:ea typeface="Calibri"/>
                <a:cs typeface="Times New Roman"/>
              </a:rPr>
              <a:t>y </a:t>
            </a:r>
            <a:r>
              <a:rPr lang="en-US" sz="2400" dirty="0" smtClean="0">
                <a:solidFill>
                  <a:prstClr val="black"/>
                </a:solidFill>
                <a:ea typeface="Calibri"/>
                <a:cs typeface="Times New Roman"/>
              </a:rPr>
              <a:t>IV</a:t>
            </a:r>
            <a:endParaRPr lang="en-US" sz="2400" dirty="0" smtClean="0">
              <a:solidFill>
                <a:prstClr val="black"/>
              </a:solidFill>
              <a:ea typeface="Calibri"/>
              <a:cs typeface="Times New Roman"/>
            </a:endParaRPr>
          </a:p>
          <a:p>
            <a:pPr lvl="0" algn="just">
              <a:lnSpc>
                <a:spcPct val="115000"/>
              </a:lnSpc>
            </a:pPr>
            <a:r>
              <a:rPr lang="en-US" sz="2400" dirty="0" smtClean="0">
                <a:solidFill>
                  <a:prstClr val="black"/>
                </a:solidFill>
                <a:ea typeface="Calibri"/>
                <a:cs typeface="Times New Roman"/>
              </a:rPr>
              <a:t>3</a:t>
            </a:r>
            <a:r>
              <a:rPr lang="en-US" sz="2400" dirty="0">
                <a:solidFill>
                  <a:prstClr val="black"/>
                </a:solidFill>
                <a:ea typeface="Calibri"/>
                <a:cs typeface="Times New Roman"/>
              </a:rPr>
              <a:t>. From “Out, Out” by Robert Frost.</a:t>
            </a:r>
            <a:endParaRPr lang="es-MX" sz="1600" dirty="0">
              <a:solidFill>
                <a:prstClr val="black"/>
              </a:solidFill>
              <a:ea typeface="Calibri"/>
              <a:cs typeface="Times New Roman"/>
            </a:endParaRPr>
          </a:p>
          <a:p>
            <a:pPr lvl="0" algn="just">
              <a:lnSpc>
                <a:spcPct val="115000"/>
              </a:lnSpc>
            </a:pPr>
            <a:r>
              <a:rPr lang="en-US" sz="2400" dirty="0">
                <a:solidFill>
                  <a:prstClr val="black"/>
                </a:solidFill>
                <a:ea typeface="Calibri"/>
                <a:cs typeface="Times New Roman"/>
              </a:rPr>
              <a:t> </a:t>
            </a:r>
            <a:endParaRPr lang="es-MX" sz="1600" dirty="0">
              <a:solidFill>
                <a:prstClr val="black"/>
              </a:solidFill>
              <a:ea typeface="Calibri"/>
              <a:cs typeface="Times New Roman"/>
            </a:endParaRPr>
          </a:p>
          <a:p>
            <a:pPr lvl="0" algn="ctr">
              <a:lnSpc>
                <a:spcPct val="115000"/>
              </a:lnSpc>
            </a:pPr>
            <a:r>
              <a:rPr lang="en-US" sz="2400" dirty="0">
                <a:solidFill>
                  <a:prstClr val="black"/>
                </a:solidFill>
                <a:ea typeface="Calibri"/>
                <a:cs typeface="Times New Roman"/>
              </a:rPr>
              <a:t>As he swung toward them holding up the hand</a:t>
            </a:r>
            <a:endParaRPr lang="es-MX" sz="1600" dirty="0">
              <a:solidFill>
                <a:prstClr val="black"/>
              </a:solidFill>
              <a:ea typeface="Calibri"/>
              <a:cs typeface="Times New Roman"/>
            </a:endParaRPr>
          </a:p>
          <a:p>
            <a:pPr lvl="0" algn="ctr">
              <a:lnSpc>
                <a:spcPct val="115000"/>
              </a:lnSpc>
            </a:pPr>
            <a:r>
              <a:rPr lang="en-US" sz="2400" dirty="0">
                <a:solidFill>
                  <a:prstClr val="black"/>
                </a:solidFill>
                <a:ea typeface="Calibri"/>
                <a:cs typeface="Times New Roman"/>
              </a:rPr>
              <a:t>Half in appeal, but half as if to keep</a:t>
            </a:r>
            <a:endParaRPr lang="es-MX" sz="1600" dirty="0">
              <a:solidFill>
                <a:prstClr val="black"/>
              </a:solidFill>
              <a:ea typeface="Calibri"/>
              <a:cs typeface="Times New Roman"/>
            </a:endParaRPr>
          </a:p>
          <a:p>
            <a:pPr lvl="0" algn="ctr">
              <a:lnSpc>
                <a:spcPct val="115000"/>
              </a:lnSpc>
            </a:pPr>
            <a:r>
              <a:rPr lang="en-US" sz="2400" dirty="0">
                <a:solidFill>
                  <a:prstClr val="black"/>
                </a:solidFill>
                <a:ea typeface="Calibri"/>
                <a:cs typeface="Times New Roman"/>
              </a:rPr>
              <a:t>The </a:t>
            </a:r>
            <a:r>
              <a:rPr lang="en-US" sz="2400" i="1" dirty="0">
                <a:solidFill>
                  <a:prstClr val="black"/>
                </a:solidFill>
                <a:ea typeface="Calibri"/>
                <a:cs typeface="Times New Roman"/>
              </a:rPr>
              <a:t>life </a:t>
            </a:r>
            <a:r>
              <a:rPr lang="en-US" sz="2400" dirty="0">
                <a:solidFill>
                  <a:prstClr val="black"/>
                </a:solidFill>
                <a:ea typeface="Calibri"/>
                <a:cs typeface="Times New Roman"/>
              </a:rPr>
              <a:t>from spilling.</a:t>
            </a:r>
            <a:endParaRPr lang="es-MX" sz="1600" dirty="0">
              <a:solidFill>
                <a:prstClr val="black"/>
              </a:solidFill>
              <a:ea typeface="Calibri"/>
              <a:cs typeface="Times New Roman"/>
            </a:endParaRPr>
          </a:p>
          <a:p>
            <a:pPr lvl="0" algn="just">
              <a:lnSpc>
                <a:spcPct val="115000"/>
              </a:lnSpc>
            </a:pPr>
            <a:r>
              <a:rPr lang="en-US" sz="2400" dirty="0">
                <a:solidFill>
                  <a:prstClr val="black"/>
                </a:solidFill>
                <a:ea typeface="Calibri"/>
                <a:cs typeface="Times New Roman"/>
              </a:rPr>
              <a:t> </a:t>
            </a:r>
            <a:r>
              <a:rPr lang="en-US" sz="2400" b="1" u="sng" dirty="0" smtClean="0">
                <a:solidFill>
                  <a:prstClr val="black"/>
                </a:solidFill>
                <a:ea typeface="Calibri"/>
                <a:cs typeface="Times New Roman"/>
              </a:rPr>
              <a:t>Traduce el </a:t>
            </a:r>
            <a:r>
              <a:rPr lang="en-US" sz="2400" b="1" u="sng" dirty="0" err="1" smtClean="0">
                <a:solidFill>
                  <a:prstClr val="black"/>
                </a:solidFill>
                <a:ea typeface="Calibri"/>
                <a:cs typeface="Times New Roman"/>
              </a:rPr>
              <a:t>ejemplo</a:t>
            </a:r>
            <a:r>
              <a:rPr lang="en-US" sz="2400" b="1" u="sng" dirty="0" smtClean="0">
                <a:solidFill>
                  <a:prstClr val="black"/>
                </a:solidFill>
                <a:ea typeface="Calibri"/>
                <a:cs typeface="Times New Roman"/>
              </a:rPr>
              <a:t> anterior. Lee la </a:t>
            </a:r>
            <a:r>
              <a:rPr lang="en-US" sz="2400" b="1" u="sng" dirty="0" err="1" smtClean="0">
                <a:solidFill>
                  <a:prstClr val="black"/>
                </a:solidFill>
                <a:ea typeface="Calibri"/>
                <a:cs typeface="Times New Roman"/>
              </a:rPr>
              <a:t>explicación</a:t>
            </a:r>
            <a:r>
              <a:rPr lang="en-US" sz="2400" dirty="0" smtClean="0">
                <a:solidFill>
                  <a:prstClr val="black"/>
                </a:solidFill>
                <a:ea typeface="Calibri"/>
                <a:cs typeface="Times New Roman"/>
              </a:rPr>
              <a:t>:</a:t>
            </a:r>
          </a:p>
          <a:p>
            <a:pPr lvl="0" algn="just">
              <a:lnSpc>
                <a:spcPct val="115000"/>
              </a:lnSpc>
            </a:pPr>
            <a:endParaRPr lang="es-MX" sz="1600" dirty="0">
              <a:solidFill>
                <a:prstClr val="black"/>
              </a:solidFill>
              <a:ea typeface="Calibri"/>
              <a:cs typeface="Times New Roman"/>
            </a:endParaRPr>
          </a:p>
          <a:p>
            <a:pPr lvl="0" algn="just">
              <a:lnSpc>
                <a:spcPct val="115000"/>
              </a:lnSpc>
            </a:pPr>
            <a:r>
              <a:rPr lang="en-US" sz="2000" b="1" dirty="0">
                <a:solidFill>
                  <a:prstClr val="black"/>
                </a:solidFill>
                <a:ea typeface="Calibri"/>
                <a:cs typeface="Times New Roman"/>
              </a:rPr>
              <a:t>Explanation</a:t>
            </a:r>
            <a:r>
              <a:rPr lang="en-US" sz="2000" dirty="0">
                <a:solidFill>
                  <a:prstClr val="black"/>
                </a:solidFill>
                <a:ea typeface="Calibri"/>
                <a:cs typeface="Times New Roman"/>
              </a:rPr>
              <a:t>: life is a metonymy that refers to the spilling of blood. It develops a link between life and blood. </a:t>
            </a:r>
            <a:endParaRPr lang="es-MX" sz="2000" dirty="0">
              <a:solidFill>
                <a:prstClr val="black"/>
              </a:solidFill>
              <a:ea typeface="Calibri"/>
              <a:cs typeface="Times New Roman"/>
            </a:endParaRPr>
          </a:p>
        </p:txBody>
      </p:sp>
    </p:spTree>
    <p:extLst>
      <p:ext uri="{BB962C8B-B14F-4D97-AF65-F5344CB8AC3E}">
        <p14:creationId xmlns:p14="http://schemas.microsoft.com/office/powerpoint/2010/main" val="3064639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476672"/>
            <a:ext cx="8892480" cy="4268861"/>
          </a:xfrm>
          <a:prstGeom prst="rect">
            <a:avLst/>
          </a:prstGeom>
        </p:spPr>
        <p:txBody>
          <a:bodyPr wrap="square">
            <a:spAutoFit/>
          </a:bodyPr>
          <a:lstStyle/>
          <a:p>
            <a:pPr algn="ctr">
              <a:lnSpc>
                <a:spcPct val="115000"/>
              </a:lnSpc>
              <a:spcAft>
                <a:spcPts val="0"/>
              </a:spcAft>
            </a:pPr>
            <a:r>
              <a:rPr lang="en-US" sz="3600" dirty="0">
                <a:ea typeface="Calibri"/>
                <a:cs typeface="Times New Roman"/>
              </a:rPr>
              <a:t>A Few More </a:t>
            </a:r>
            <a:r>
              <a:rPr lang="en-US" sz="3600" dirty="0" smtClean="0">
                <a:ea typeface="Calibri"/>
                <a:cs typeface="Times New Roman"/>
              </a:rPr>
              <a:t>Examples, UC </a:t>
            </a:r>
            <a:r>
              <a:rPr lang="en-US" sz="3600" dirty="0" smtClean="0">
                <a:ea typeface="Calibri"/>
                <a:cs typeface="Times New Roman"/>
              </a:rPr>
              <a:t>II</a:t>
            </a:r>
            <a:r>
              <a:rPr lang="en-US" sz="3600" dirty="0" smtClean="0">
                <a:ea typeface="Calibri"/>
                <a:cs typeface="Times New Roman"/>
              </a:rPr>
              <a:t>, III </a:t>
            </a:r>
            <a:r>
              <a:rPr lang="en-US" sz="3600" dirty="0" smtClean="0">
                <a:ea typeface="Calibri"/>
                <a:cs typeface="Times New Roman"/>
              </a:rPr>
              <a:t>y </a:t>
            </a:r>
            <a:r>
              <a:rPr lang="en-US" sz="3600" dirty="0" smtClean="0">
                <a:ea typeface="Calibri"/>
                <a:cs typeface="Times New Roman"/>
              </a:rPr>
              <a:t>IV</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endParaRPr lang="es-MX" sz="1600" dirty="0">
              <a:ea typeface="Calibri"/>
              <a:cs typeface="Times New Roman"/>
            </a:endParaRPr>
          </a:p>
          <a:p>
            <a:pPr algn="just">
              <a:lnSpc>
                <a:spcPct val="115000"/>
              </a:lnSpc>
              <a:spcAft>
                <a:spcPts val="0"/>
              </a:spcAft>
            </a:pPr>
            <a:r>
              <a:rPr lang="en-US" sz="2400" dirty="0">
                <a:ea typeface="Calibri"/>
                <a:cs typeface="Times New Roman"/>
              </a:rPr>
              <a:t>4. These lines are from the poem “Yet Do I Marvel”, by Cullen.</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endParaRPr lang="es-MX" sz="1600" dirty="0">
              <a:ea typeface="Calibri"/>
              <a:cs typeface="Times New Roman"/>
            </a:endParaRPr>
          </a:p>
          <a:p>
            <a:pPr algn="just">
              <a:lnSpc>
                <a:spcPct val="115000"/>
              </a:lnSpc>
              <a:spcAft>
                <a:spcPts val="0"/>
              </a:spcAft>
            </a:pPr>
            <a:r>
              <a:rPr lang="en-US" sz="2400" dirty="0">
                <a:ea typeface="Calibri"/>
                <a:cs typeface="Times New Roman"/>
              </a:rPr>
              <a:t>    The little buried mole continues blind,</a:t>
            </a:r>
            <a:endParaRPr lang="es-MX" sz="1600" dirty="0">
              <a:ea typeface="Calibri"/>
              <a:cs typeface="Times New Roman"/>
            </a:endParaRPr>
          </a:p>
          <a:p>
            <a:pPr algn="just">
              <a:lnSpc>
                <a:spcPct val="115000"/>
              </a:lnSpc>
              <a:spcAft>
                <a:spcPts val="0"/>
              </a:spcAft>
            </a:pPr>
            <a:r>
              <a:rPr lang="en-US" sz="2400" dirty="0">
                <a:ea typeface="Calibri"/>
                <a:cs typeface="Times New Roman"/>
              </a:rPr>
              <a:t>    Why </a:t>
            </a:r>
            <a:r>
              <a:rPr lang="en-US" sz="2400" i="1" dirty="0">
                <a:ea typeface="Calibri"/>
                <a:cs typeface="Times New Roman"/>
              </a:rPr>
              <a:t>flesh</a:t>
            </a:r>
            <a:r>
              <a:rPr lang="en-US" sz="2400" dirty="0">
                <a:ea typeface="Calibri"/>
                <a:cs typeface="Times New Roman"/>
              </a:rPr>
              <a:t> that mirror Him must someday die,</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r>
              <a:rPr lang="en-US" sz="2400" dirty="0" smtClean="0">
                <a:ea typeface="Calibri"/>
                <a:cs typeface="Times New Roman"/>
              </a:rPr>
              <a:t>Traduce el </a:t>
            </a:r>
            <a:r>
              <a:rPr lang="en-US" sz="2400" dirty="0" err="1" smtClean="0">
                <a:ea typeface="Calibri"/>
                <a:cs typeface="Times New Roman"/>
              </a:rPr>
              <a:t>ejmplo</a:t>
            </a:r>
            <a:r>
              <a:rPr lang="en-US" sz="2400" dirty="0" smtClean="0">
                <a:ea typeface="Calibri"/>
                <a:cs typeface="Times New Roman"/>
              </a:rPr>
              <a:t> </a:t>
            </a:r>
            <a:r>
              <a:rPr lang="en-US" sz="2400" dirty="0" err="1" smtClean="0">
                <a:ea typeface="Calibri"/>
                <a:cs typeface="Times New Roman"/>
              </a:rPr>
              <a:t>anterio</a:t>
            </a:r>
            <a:r>
              <a:rPr lang="en-US" sz="2400" dirty="0" smtClean="0">
                <a:ea typeface="Calibri"/>
                <a:cs typeface="Times New Roman"/>
              </a:rPr>
              <a:t> y lee la </a:t>
            </a:r>
            <a:r>
              <a:rPr lang="en-US" sz="2400" dirty="0" err="1" smtClean="0">
                <a:ea typeface="Calibri"/>
                <a:cs typeface="Times New Roman"/>
              </a:rPr>
              <a:t>explicación</a:t>
            </a:r>
            <a:r>
              <a:rPr lang="en-US" sz="2400" dirty="0" smtClean="0">
                <a:ea typeface="Calibri"/>
                <a:cs typeface="Times New Roman"/>
              </a:rPr>
              <a:t>:</a:t>
            </a:r>
          </a:p>
          <a:p>
            <a:pPr algn="just">
              <a:lnSpc>
                <a:spcPct val="115000"/>
              </a:lnSpc>
              <a:spcAft>
                <a:spcPts val="0"/>
              </a:spcAft>
            </a:pPr>
            <a:endParaRPr lang="es-MX" sz="1600" dirty="0">
              <a:ea typeface="Calibri"/>
              <a:cs typeface="Times New Roman"/>
            </a:endParaRPr>
          </a:p>
          <a:p>
            <a:pPr algn="just">
              <a:lnSpc>
                <a:spcPct val="115000"/>
              </a:lnSpc>
              <a:spcAft>
                <a:spcPts val="0"/>
              </a:spcAft>
            </a:pPr>
            <a:r>
              <a:rPr lang="en-US" sz="2000" b="1" dirty="0">
                <a:ea typeface="Calibri"/>
                <a:cs typeface="Times New Roman"/>
              </a:rPr>
              <a:t>Explanation</a:t>
            </a:r>
            <a:r>
              <a:rPr lang="en-US" sz="2000" dirty="0">
                <a:ea typeface="Calibri"/>
                <a:cs typeface="Times New Roman"/>
              </a:rPr>
              <a:t>: </a:t>
            </a:r>
            <a:r>
              <a:rPr lang="en-US" sz="2000" i="1" dirty="0">
                <a:ea typeface="Calibri"/>
                <a:cs typeface="Times New Roman"/>
              </a:rPr>
              <a:t>Flesh</a:t>
            </a:r>
            <a:r>
              <a:rPr lang="en-US" sz="2000" dirty="0">
                <a:ea typeface="Calibri"/>
                <a:cs typeface="Times New Roman"/>
              </a:rPr>
              <a:t> represents the human body, humans. The poem questions God why we have to die when we are created in His likeness.</a:t>
            </a:r>
            <a:endParaRPr lang="es-MX" sz="2000" dirty="0">
              <a:effectLst/>
              <a:ea typeface="Calibri"/>
              <a:cs typeface="Times New Roman"/>
            </a:endParaRPr>
          </a:p>
        </p:txBody>
      </p:sp>
    </p:spTree>
    <p:extLst>
      <p:ext uri="{BB962C8B-B14F-4D97-AF65-F5344CB8AC3E}">
        <p14:creationId xmlns:p14="http://schemas.microsoft.com/office/powerpoint/2010/main" val="22035125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908720"/>
            <a:ext cx="8280920" cy="4552015"/>
          </a:xfrm>
          <a:prstGeom prst="rect">
            <a:avLst/>
          </a:prstGeom>
        </p:spPr>
        <p:txBody>
          <a:bodyPr wrap="square">
            <a:spAutoFit/>
          </a:bodyPr>
          <a:lstStyle/>
          <a:p>
            <a:pPr algn="just">
              <a:lnSpc>
                <a:spcPct val="115000"/>
              </a:lnSpc>
              <a:spcAft>
                <a:spcPts val="0"/>
              </a:spcAft>
            </a:pPr>
            <a:r>
              <a:rPr lang="en-US" sz="2400" dirty="0">
                <a:ea typeface="Calibri"/>
                <a:cs typeface="Times New Roman"/>
              </a:rPr>
              <a:t>5. These lines are from </a:t>
            </a:r>
            <a:r>
              <a:rPr lang="en-US" sz="2400" i="1" dirty="0" err="1">
                <a:ea typeface="Calibri"/>
                <a:cs typeface="Times New Roman"/>
              </a:rPr>
              <a:t>Lycidas</a:t>
            </a:r>
            <a:r>
              <a:rPr lang="en-US" sz="2400" i="1" dirty="0">
                <a:ea typeface="Calibri"/>
                <a:cs typeface="Times New Roman"/>
              </a:rPr>
              <a:t>, </a:t>
            </a:r>
            <a:r>
              <a:rPr lang="en-US" sz="2400" dirty="0">
                <a:ea typeface="Calibri"/>
                <a:cs typeface="Times New Roman"/>
              </a:rPr>
              <a:t>by John Milton</a:t>
            </a:r>
            <a:r>
              <a:rPr lang="en-US" sz="2400" dirty="0" smtClean="0">
                <a:ea typeface="Calibri"/>
                <a:cs typeface="Times New Roman"/>
              </a:rPr>
              <a:t>. UC 4</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r>
              <a:rPr lang="en-US" sz="2400" dirty="0" smtClean="0">
                <a:ea typeface="Calibri"/>
                <a:cs typeface="Times New Roman"/>
              </a:rPr>
              <a:t>Traduce </a:t>
            </a:r>
            <a:r>
              <a:rPr lang="en-US" sz="2400" dirty="0" err="1" smtClean="0">
                <a:ea typeface="Calibri"/>
                <a:cs typeface="Times New Roman"/>
              </a:rPr>
              <a:t>en</a:t>
            </a:r>
            <a:r>
              <a:rPr lang="en-US" sz="2400" dirty="0" smtClean="0">
                <a:ea typeface="Calibri"/>
                <a:cs typeface="Times New Roman"/>
              </a:rPr>
              <a:t> </a:t>
            </a:r>
            <a:r>
              <a:rPr lang="en-US" sz="2400" dirty="0" err="1" smtClean="0">
                <a:ea typeface="Calibri"/>
                <a:cs typeface="Times New Roman"/>
              </a:rPr>
              <a:t>clase</a:t>
            </a:r>
            <a:r>
              <a:rPr lang="en-US" sz="2400" dirty="0" smtClean="0">
                <a:ea typeface="Calibri"/>
                <a:cs typeface="Times New Roman"/>
              </a:rPr>
              <a:t> </a:t>
            </a:r>
            <a:r>
              <a:rPr lang="en-US" sz="2400" dirty="0" err="1" smtClean="0">
                <a:ea typeface="Calibri"/>
                <a:cs typeface="Times New Roman"/>
              </a:rPr>
              <a:t>este</a:t>
            </a:r>
            <a:r>
              <a:rPr lang="en-US" sz="2400" dirty="0" smtClean="0">
                <a:ea typeface="Calibri"/>
                <a:cs typeface="Times New Roman"/>
              </a:rPr>
              <a:t> </a:t>
            </a:r>
            <a:r>
              <a:rPr lang="en-US" sz="2400" dirty="0" err="1" smtClean="0">
                <a:ea typeface="Calibri"/>
                <a:cs typeface="Times New Roman"/>
              </a:rPr>
              <a:t>ejemplo</a:t>
            </a:r>
            <a:r>
              <a:rPr lang="en-US" sz="2400" dirty="0" smtClean="0">
                <a:ea typeface="Calibri"/>
                <a:cs typeface="Times New Roman"/>
              </a:rPr>
              <a:t>:</a:t>
            </a:r>
            <a:endParaRPr lang="es-MX" sz="1600" dirty="0">
              <a:ea typeface="Calibri"/>
              <a:cs typeface="Times New Roman"/>
            </a:endParaRPr>
          </a:p>
          <a:p>
            <a:pPr algn="just">
              <a:lnSpc>
                <a:spcPct val="115000"/>
              </a:lnSpc>
              <a:spcAft>
                <a:spcPts val="0"/>
              </a:spcAft>
            </a:pPr>
            <a:r>
              <a:rPr lang="en-US" sz="2400" i="1" dirty="0">
                <a:ea typeface="Calibri"/>
                <a:cs typeface="Times New Roman"/>
              </a:rPr>
              <a:t>But now my oat proceeds,</a:t>
            </a:r>
            <a:endParaRPr lang="es-MX" sz="1600" dirty="0">
              <a:ea typeface="Calibri"/>
              <a:cs typeface="Times New Roman"/>
            </a:endParaRPr>
          </a:p>
          <a:p>
            <a:pPr algn="just">
              <a:lnSpc>
                <a:spcPct val="115000"/>
              </a:lnSpc>
              <a:spcAft>
                <a:spcPts val="0"/>
              </a:spcAft>
            </a:pPr>
            <a:r>
              <a:rPr lang="en-US" sz="2400" i="1" dirty="0">
                <a:ea typeface="Calibri"/>
                <a:cs typeface="Times New Roman"/>
              </a:rPr>
              <a:t>And listens to the herald of the sea</a:t>
            </a:r>
            <a:endParaRPr lang="es-MX" sz="1600" dirty="0">
              <a:ea typeface="Calibri"/>
              <a:cs typeface="Times New Roman"/>
            </a:endParaRPr>
          </a:p>
          <a:p>
            <a:pPr algn="just">
              <a:lnSpc>
                <a:spcPct val="115000"/>
              </a:lnSpc>
              <a:spcAft>
                <a:spcPts val="0"/>
              </a:spcAft>
            </a:pPr>
            <a:r>
              <a:rPr lang="en-US" sz="2400" i="1" dirty="0">
                <a:ea typeface="Calibri"/>
                <a:cs typeface="Times New Roman"/>
              </a:rPr>
              <a:t>That came in Neptune’s plea,</a:t>
            </a:r>
            <a:endParaRPr lang="es-MX" sz="1600" dirty="0">
              <a:ea typeface="Calibri"/>
              <a:cs typeface="Times New Roman"/>
            </a:endParaRPr>
          </a:p>
          <a:p>
            <a:pPr algn="just">
              <a:lnSpc>
                <a:spcPct val="115000"/>
              </a:lnSpc>
              <a:spcAft>
                <a:spcPts val="0"/>
              </a:spcAft>
            </a:pPr>
            <a:r>
              <a:rPr lang="en-US" sz="2400" i="1" dirty="0">
                <a:ea typeface="Calibri"/>
                <a:cs typeface="Times New Roman"/>
              </a:rPr>
              <a:t>He asked the waves, and asked the felon winds,</a:t>
            </a:r>
            <a:endParaRPr lang="es-MX" sz="1600" dirty="0">
              <a:ea typeface="Calibri"/>
              <a:cs typeface="Times New Roman"/>
            </a:endParaRPr>
          </a:p>
          <a:p>
            <a:pPr algn="just">
              <a:lnSpc>
                <a:spcPct val="115000"/>
              </a:lnSpc>
              <a:spcAft>
                <a:spcPts val="0"/>
              </a:spcAft>
            </a:pPr>
            <a:r>
              <a:rPr lang="en-US" sz="2400" i="1" dirty="0">
                <a:ea typeface="Calibri"/>
                <a:cs typeface="Times New Roman"/>
              </a:rPr>
              <a:t>What hard mishap hath doomed this gentle swain?</a:t>
            </a:r>
            <a:endParaRPr lang="es-MX" sz="1600" dirty="0">
              <a:ea typeface="Calibri"/>
              <a:cs typeface="Times New Roman"/>
            </a:endParaRPr>
          </a:p>
          <a:p>
            <a:pPr algn="just">
              <a:lnSpc>
                <a:spcPct val="115000"/>
              </a:lnSpc>
              <a:spcAft>
                <a:spcPts val="0"/>
              </a:spcAft>
            </a:pPr>
            <a:r>
              <a:rPr lang="en-US" sz="2400" dirty="0">
                <a:ea typeface="Calibri"/>
                <a:cs typeface="Times New Roman"/>
              </a:rPr>
              <a:t> </a:t>
            </a:r>
            <a:r>
              <a:rPr lang="en-US" sz="2400" dirty="0" smtClean="0">
                <a:ea typeface="Calibri"/>
                <a:cs typeface="Times New Roman"/>
              </a:rPr>
              <a:t>Lee la </a:t>
            </a:r>
            <a:r>
              <a:rPr lang="en-US" sz="2400" dirty="0" err="1" smtClean="0">
                <a:ea typeface="Calibri"/>
                <a:cs typeface="Times New Roman"/>
              </a:rPr>
              <a:t>explicación</a:t>
            </a:r>
            <a:r>
              <a:rPr lang="en-US" sz="2400" dirty="0" smtClean="0">
                <a:ea typeface="Calibri"/>
                <a:cs typeface="Times New Roman"/>
              </a:rPr>
              <a:t>: </a:t>
            </a:r>
            <a:endParaRPr lang="es-MX" sz="1600" dirty="0">
              <a:ea typeface="Calibri"/>
              <a:cs typeface="Times New Roman"/>
            </a:endParaRPr>
          </a:p>
          <a:p>
            <a:pPr algn="just">
              <a:lnSpc>
                <a:spcPct val="115000"/>
              </a:lnSpc>
              <a:spcAft>
                <a:spcPts val="0"/>
              </a:spcAft>
            </a:pPr>
            <a:r>
              <a:rPr lang="en-US" sz="2000" b="1" dirty="0">
                <a:ea typeface="Calibri"/>
                <a:cs typeface="Times New Roman"/>
              </a:rPr>
              <a:t>Explanation</a:t>
            </a:r>
            <a:r>
              <a:rPr lang="en-US" sz="2000" dirty="0">
                <a:ea typeface="Calibri"/>
                <a:cs typeface="Times New Roman"/>
              </a:rPr>
              <a:t>: In the above lines, Milton uses “oat” for a musical instrument made out of an oak-stalk. “Oat” represents the song that the poet is composing next to the ocean.</a:t>
            </a:r>
            <a:endParaRPr lang="es-MX" sz="2000" dirty="0">
              <a:effectLst/>
              <a:ea typeface="Calibri"/>
              <a:cs typeface="Times New Roman"/>
            </a:endParaRPr>
          </a:p>
        </p:txBody>
      </p:sp>
    </p:spTree>
    <p:extLst>
      <p:ext uri="{BB962C8B-B14F-4D97-AF65-F5344CB8AC3E}">
        <p14:creationId xmlns:p14="http://schemas.microsoft.com/office/powerpoint/2010/main" val="9261873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689816"/>
            <a:ext cx="9144000" cy="273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Consider this example.</a:t>
            </a:r>
            <a:r>
              <a:rPr kumimoji="0" lang="en-US" altLang="es-MX" sz="36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6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UC II, III y IV</a:t>
            </a:r>
            <a:r>
              <a:rPr kumimoji="0" lang="en-US" altLang="es-MX"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s-MX" altLang="es-MX"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8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Rifles</a:t>
            </a:r>
            <a:r>
              <a:rPr kumimoji="0" lang="en-US" altLang="es-MX" sz="2800" b="0" i="0"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 were guarding the gate</a:t>
            </a:r>
            <a:endParaRPr kumimoji="0" lang="es-MX" altLang="es-MX"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Compared to…</a:t>
            </a:r>
            <a:endParaRPr kumimoji="0" lang="es-MX" altLang="es-MX"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8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The guards with rifles in their hands </a:t>
            </a:r>
            <a:r>
              <a:rPr kumimoji="0" lang="en-US" altLang="es-MX" sz="2800" b="0" i="0"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were guarding the gate</a:t>
            </a:r>
            <a:r>
              <a:rPr kumimoji="0" lang="en-US" altLang="es-MX"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s-MX" altLang="es-MX"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1" name="Imagen 16" descr="The Coldstream Guar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5790" y="3389068"/>
            <a:ext cx="1825361" cy="183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56571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Imagen 14" descr="nothing left to fear poster 202x300 New Nothing Left To Fear 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3628" y="4324350"/>
            <a:ext cx="1656184" cy="2459679"/>
          </a:xfrm>
          <a:prstGeom prst="rect">
            <a:avLst/>
          </a:prstGeom>
          <a:noFill/>
          <a:extLst>
            <a:ext uri="{909E8E84-426E-40DD-AFC4-6F175D3DCCD1}">
              <a14:hiddenFill xmlns:a14="http://schemas.microsoft.com/office/drawing/2010/main">
                <a:solidFill>
                  <a:srgbClr val="FFFFFF"/>
                </a:solidFill>
              </a14:hiddenFill>
            </a:ext>
          </a:extLst>
        </p:spPr>
      </p:pic>
      <p:sp>
        <p:nvSpPr>
          <p:cNvPr id="3" name="15 Llamada rectangular redondeada"/>
          <p:cNvSpPr/>
          <p:nvPr/>
        </p:nvSpPr>
        <p:spPr>
          <a:xfrm>
            <a:off x="3347864" y="4230469"/>
            <a:ext cx="3305175" cy="1009650"/>
          </a:xfrm>
          <a:prstGeom prst="wedgeRoundRectCallout">
            <a:avLst>
              <a:gd name="adj1" fmla="val -82510"/>
              <a:gd name="adj2" fmla="val 102845"/>
              <a:gd name="adj3" fmla="val 16667"/>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en-GB" sz="2800" dirty="0">
                <a:effectLst/>
                <a:latin typeface="Chiller"/>
                <a:ea typeface="Calibri"/>
                <a:cs typeface="Times New Roman"/>
              </a:rPr>
              <a:t>FEAR KNOCKED ON THE DOOR!</a:t>
            </a:r>
            <a:endParaRPr lang="es-MX" sz="1100" dirty="0">
              <a:effectLst/>
              <a:ea typeface="Calibri"/>
              <a:cs typeface="Times New Roman"/>
            </a:endParaRPr>
          </a:p>
          <a:p>
            <a:pPr>
              <a:lnSpc>
                <a:spcPct val="115000"/>
              </a:lnSpc>
              <a:spcAft>
                <a:spcPts val="1000"/>
              </a:spcAft>
            </a:pPr>
            <a:r>
              <a:rPr lang="en-GB" sz="1100" dirty="0">
                <a:effectLst/>
                <a:ea typeface="Calibri"/>
                <a:cs typeface="Times New Roman"/>
              </a:rPr>
              <a:t> </a:t>
            </a:r>
            <a:endParaRPr lang="es-MX" sz="1100" dirty="0">
              <a:effectLst/>
              <a:ea typeface="Calibri"/>
              <a:cs typeface="Times New Roman"/>
            </a:endParaRPr>
          </a:p>
        </p:txBody>
      </p:sp>
      <p:sp>
        <p:nvSpPr>
          <p:cNvPr id="2" name="Rectangle 3"/>
          <p:cNvSpPr>
            <a:spLocks noChangeArrowheads="1"/>
          </p:cNvSpPr>
          <p:nvPr/>
        </p:nvSpPr>
        <p:spPr bwMode="auto">
          <a:xfrm>
            <a:off x="164998" y="814645"/>
            <a:ext cx="8694712"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MX" altLang="es-MX" sz="2800" b="1" dirty="0" smtClean="0">
                <a:cs typeface="Arial" pitchFamily="34" charset="0"/>
              </a:rPr>
              <a:t>Niveles, UC </a:t>
            </a:r>
            <a:r>
              <a:rPr lang="es-MX" altLang="es-MX" sz="2800" b="1" dirty="0" smtClean="0">
                <a:cs typeface="Arial" pitchFamily="34" charset="0"/>
              </a:rPr>
              <a:t>II, III </a:t>
            </a:r>
            <a:r>
              <a:rPr lang="es-MX" altLang="es-MX" sz="2800" b="1" dirty="0" smtClean="0">
                <a:cs typeface="Arial" pitchFamily="34" charset="0"/>
              </a:rPr>
              <a:t>y </a:t>
            </a:r>
            <a:r>
              <a:rPr lang="es-MX" altLang="es-MX" sz="2800" b="1" dirty="0" smtClean="0">
                <a:cs typeface="Arial" pitchFamily="34" charset="0"/>
              </a:rPr>
              <a:t>IV</a:t>
            </a:r>
            <a:endParaRPr kumimoji="0" lang="es-MX" altLang="es-MX" sz="2800" b="1"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1" i="1" u="none" strike="noStrike" cap="none" normalizeH="0" baseline="0" dirty="0" smtClean="0">
                <a:ln>
                  <a:noFill/>
                </a:ln>
                <a:solidFill>
                  <a:schemeClr val="tx1"/>
                </a:solidFill>
                <a:effectLst/>
                <a:ea typeface="Calibri" pitchFamily="34" charset="0"/>
                <a:cs typeface="Times New Roman" pitchFamily="18" charset="0"/>
              </a:rPr>
              <a:t>Personification</a:t>
            </a:r>
            <a:endParaRPr kumimoji="0" lang="es-MX" altLang="es-MX" sz="1050"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i="1" u="none" strike="noStrike" cap="none" normalizeH="0" baseline="0" dirty="0" smtClean="0">
                <a:ln>
                  <a:noFill/>
                </a:ln>
                <a:solidFill>
                  <a:schemeClr val="tx1"/>
                </a:solidFill>
                <a:effectLst/>
                <a:ea typeface="Calibri" pitchFamily="34" charset="0"/>
                <a:cs typeface="Times New Roman" pitchFamily="18" charset="0"/>
              </a:rPr>
              <a:t>Fear knocked on the door. Faith answered. There was no one there</a:t>
            </a: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 - Proverb -</a:t>
            </a:r>
            <a:endParaRPr kumimoji="0" lang="es-MX" altLang="es-MX" sz="105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ea typeface="Calibri" pitchFamily="34" charset="0"/>
                <a:cs typeface="Times New Roman" pitchFamily="18" charset="0"/>
              </a:rPr>
              <a:t>Traduce</a:t>
            </a:r>
            <a:r>
              <a:rPr kumimoji="0" lang="en-US" altLang="es-MX" sz="2400" b="1" i="0" u="none" strike="noStrike" cap="none" normalizeH="0" dirty="0" smtClean="0">
                <a:ln>
                  <a:noFill/>
                </a:ln>
                <a:solidFill>
                  <a:schemeClr val="tx1"/>
                </a:solidFill>
                <a:effectLst/>
                <a:ea typeface="Calibri" pitchFamily="34" charset="0"/>
                <a:cs typeface="Times New Roman" pitchFamily="18" charset="0"/>
              </a:rPr>
              <a:t> </a:t>
            </a:r>
            <a:r>
              <a:rPr kumimoji="0" lang="en-US" altLang="es-MX" sz="2400" b="1" i="0" u="none" strike="noStrike" cap="none" normalizeH="0" dirty="0" err="1" smtClean="0">
                <a:ln>
                  <a:noFill/>
                </a:ln>
                <a:solidFill>
                  <a:schemeClr val="tx1"/>
                </a:solidFill>
                <a:effectLst/>
                <a:ea typeface="Calibri" pitchFamily="34" charset="0"/>
                <a:cs typeface="Times New Roman" pitchFamily="18" charset="0"/>
              </a:rPr>
              <a:t>en</a:t>
            </a:r>
            <a:r>
              <a:rPr kumimoji="0" lang="en-US" altLang="es-MX" sz="2400" b="1" i="0" u="none" strike="noStrike" cap="none" normalizeH="0" dirty="0" smtClean="0">
                <a:ln>
                  <a:noFill/>
                </a:ln>
                <a:solidFill>
                  <a:schemeClr val="tx1"/>
                </a:solidFill>
                <a:effectLst/>
                <a:ea typeface="Calibri" pitchFamily="34" charset="0"/>
                <a:cs typeface="Times New Roman" pitchFamily="18" charset="0"/>
              </a:rPr>
              <a:t> </a:t>
            </a:r>
            <a:r>
              <a:rPr kumimoji="0" lang="en-US" altLang="es-MX" sz="2400" b="1" i="0" u="none" strike="noStrike" cap="none" normalizeH="0" dirty="0" err="1" smtClean="0">
                <a:ln>
                  <a:noFill/>
                </a:ln>
                <a:solidFill>
                  <a:schemeClr val="tx1"/>
                </a:solidFill>
                <a:effectLst/>
                <a:ea typeface="Calibri" pitchFamily="34" charset="0"/>
                <a:cs typeface="Times New Roman" pitchFamily="18" charset="0"/>
              </a:rPr>
              <a:t>clase</a:t>
            </a:r>
            <a:r>
              <a:rPr kumimoji="0" lang="en-US" altLang="es-MX" sz="2400" b="1" i="0" u="none" strike="noStrike" cap="none" normalizeH="0" dirty="0" smtClean="0">
                <a:ln>
                  <a:noFill/>
                </a:ln>
                <a:solidFill>
                  <a:schemeClr val="tx1"/>
                </a:solidFill>
                <a:effectLst/>
                <a:ea typeface="Calibri" pitchFamily="34" charset="0"/>
                <a:cs typeface="Times New Roman" pitchFamily="18" charset="0"/>
              </a:rPr>
              <a:t> el </a:t>
            </a:r>
            <a:r>
              <a:rPr kumimoji="0" lang="en-US" altLang="es-MX" sz="2400" b="1" i="0" u="none" strike="noStrike" cap="none" normalizeH="0" dirty="0" err="1" smtClean="0">
                <a:ln>
                  <a:noFill/>
                </a:ln>
                <a:solidFill>
                  <a:schemeClr val="tx1"/>
                </a:solidFill>
                <a:effectLst/>
                <a:ea typeface="Calibri" pitchFamily="34" charset="0"/>
                <a:cs typeface="Times New Roman" pitchFamily="18" charset="0"/>
              </a:rPr>
              <a:t>ejemplo</a:t>
            </a:r>
            <a:r>
              <a:rPr kumimoji="0" lang="en-US" altLang="es-MX" sz="2400" b="1" i="0" u="none" strike="noStrike" cap="none" normalizeH="0" dirty="0" smtClean="0">
                <a:ln>
                  <a:noFill/>
                </a:ln>
                <a:solidFill>
                  <a:schemeClr val="tx1"/>
                </a:solidFill>
                <a:effectLst/>
                <a:ea typeface="Calibri" pitchFamily="34" charset="0"/>
                <a:cs typeface="Times New Roman" pitchFamily="18" charset="0"/>
              </a:rPr>
              <a:t> anterior</a:t>
            </a:r>
            <a:r>
              <a:rPr kumimoji="0" lang="en-US" altLang="es-MX" sz="2400" i="0" u="none" strike="noStrike" cap="none" normalizeH="0" dirty="0" smtClean="0">
                <a:ln>
                  <a:noFill/>
                </a:ln>
                <a:solidFill>
                  <a:schemeClr val="tx1"/>
                </a:solidFill>
                <a:effectLst/>
                <a:ea typeface="Calibri" pitchFamily="34" charset="0"/>
                <a:cs typeface="Times New Roman" pitchFamily="18" charset="0"/>
              </a:rPr>
              <a:t>.</a:t>
            </a:r>
            <a:endParaRPr kumimoji="0" lang="en-US" altLang="es-MX" sz="2400" i="0"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In </a:t>
            </a: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the example above, fear and faith carry out actions that can only be performed by human beings: </a:t>
            </a:r>
            <a:r>
              <a:rPr kumimoji="0" lang="en-US" altLang="es-MX" sz="2400" i="1" u="none" strike="noStrike" cap="none" normalizeH="0" baseline="0" dirty="0" smtClean="0">
                <a:ln>
                  <a:noFill/>
                </a:ln>
                <a:solidFill>
                  <a:schemeClr val="tx1"/>
                </a:solidFill>
                <a:effectLst/>
                <a:ea typeface="Calibri" pitchFamily="34" charset="0"/>
                <a:cs typeface="Times New Roman" pitchFamily="18" charset="0"/>
              </a:rPr>
              <a:t>knock</a:t>
            </a: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 and </a:t>
            </a:r>
            <a:r>
              <a:rPr kumimoji="0" lang="en-US" altLang="es-MX" sz="2400" i="1" u="none" strike="noStrike" cap="none" normalizeH="0" baseline="0" dirty="0" smtClean="0">
                <a:ln>
                  <a:noFill/>
                </a:ln>
                <a:solidFill>
                  <a:schemeClr val="tx1"/>
                </a:solidFill>
                <a:effectLst/>
                <a:ea typeface="Calibri" pitchFamily="34" charset="0"/>
                <a:cs typeface="Times New Roman" pitchFamily="18" charset="0"/>
              </a:rPr>
              <a:t>answer</a:t>
            </a: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a:t>
            </a:r>
            <a:endParaRPr kumimoji="0" lang="es-MX" altLang="es-MX" sz="105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800" b="0" i="0" u="none" strike="noStrike" cap="none" normalizeH="0" baseline="0" dirty="0" smtClean="0">
              <a:ln>
                <a:noFill/>
              </a:ln>
              <a:solidFill>
                <a:schemeClr val="tx1"/>
              </a:solidFill>
              <a:effectLst/>
              <a:cs typeface="Arial" pitchFamily="34" charset="0"/>
            </a:endParaRPr>
          </a:p>
        </p:txBody>
      </p:sp>
      <p:sp>
        <p:nvSpPr>
          <p:cNvPr id="4" name="Rectangle 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pitchFamily="34" charset="0"/>
                <a:cs typeface="Arial" pitchFamily="34" charset="0"/>
              </a:rPr>
              <a:t/>
            </a:r>
            <a:br>
              <a:rPr kumimoji="0" lang="es-MX" altLang="es-MX" sz="1800" b="0" i="0" u="none" strike="noStrike" cap="none" normalizeH="0" baseline="0" smtClean="0">
                <a:ln>
                  <a:noFill/>
                </a:ln>
                <a:solidFill>
                  <a:schemeClr val="tx1"/>
                </a:solidFill>
                <a:effectLst/>
                <a:latin typeface="Arial" pitchFamily="34" charset="0"/>
                <a:cs typeface="Arial" pitchFamily="34" charset="0"/>
              </a:rPr>
            </a:b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6"/>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82025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Imagen 1" descr="http://1.bp.blogspot.com/-J9yzq5Ky1dI/Toxv7IOnkuI/AAAAAAAAABs/K31QfefHwvQ/s1600/Homer+gets+the+axe.gif"/>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364" b="98636" l="0" r="98788">
                        <a14:foregroundMark x1="15758" y1="6591" x2="24040" y2="13409"/>
                        <a14:foregroundMark x1="46869" y1="20000" x2="57980" y2="19318"/>
                        <a14:foregroundMark x1="26465" y1="17727" x2="30303" y2="18864"/>
                        <a14:foregroundMark x1="35556" y1="96364" x2="46869" y2="78409"/>
                        <a14:foregroundMark x1="38586" y1="75227" x2="74949" y2="97955"/>
                        <a14:foregroundMark x1="39596" y1="55455" x2="73535" y2="61364"/>
                        <a14:foregroundMark x1="75556" y1="94318" x2="93535" y2="97500"/>
                        <a14:foregroundMark x1="38990" y1="78409" x2="38586" y2="67727"/>
                        <a14:foregroundMark x1="64242" y1="57045" x2="63838" y2="52955"/>
                      </a14:backgroundRemoval>
                    </a14:imgEffect>
                  </a14:imgLayer>
                </a14:imgProps>
              </a:ext>
              <a:ext uri="{28A0092B-C50C-407E-A947-70E740481C1C}">
                <a14:useLocalDpi xmlns:a14="http://schemas.microsoft.com/office/drawing/2010/main" val="0"/>
              </a:ext>
            </a:extLst>
          </a:blip>
          <a:srcRect/>
          <a:stretch>
            <a:fillRect/>
          </a:stretch>
        </p:blipFill>
        <p:spPr bwMode="auto">
          <a:xfrm>
            <a:off x="2411760" y="2681666"/>
            <a:ext cx="2849488" cy="2606978"/>
          </a:xfrm>
          <a:prstGeom prst="rect">
            <a:avLst/>
          </a:prstGeom>
          <a:noFill/>
          <a:extLst>
            <a:ext uri="{909E8E84-426E-40DD-AFC4-6F175D3DCCD1}">
              <a14:hiddenFill xmlns:a14="http://schemas.microsoft.com/office/drawing/2010/main">
                <a:solidFill>
                  <a:srgbClr val="FFFFFF"/>
                </a:solidFill>
              </a14:hiddenFill>
            </a:ext>
          </a:extLst>
        </p:spPr>
      </p:pic>
      <p:sp>
        <p:nvSpPr>
          <p:cNvPr id="3" name="2 Llamada rectangular redondeada"/>
          <p:cNvSpPr/>
          <p:nvPr/>
        </p:nvSpPr>
        <p:spPr>
          <a:xfrm>
            <a:off x="4938712" y="2708275"/>
            <a:ext cx="3019425" cy="1733550"/>
          </a:xfrm>
          <a:prstGeom prst="wedgeRoundRectCallout">
            <a:avLst>
              <a:gd name="adj1" fmla="val -74635"/>
              <a:gd name="adj2" fmla="val -3032"/>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400" dirty="0">
                <a:effectLst/>
                <a:latin typeface="Arial Unicode MS" panose="020B0604020202020204" pitchFamily="34" charset="-128"/>
                <a:ea typeface="Arial Unicode MS" panose="020B0604020202020204" pitchFamily="34" charset="-128"/>
                <a:cs typeface="Arial Unicode MS" panose="020B0604020202020204" pitchFamily="34" charset="-128"/>
              </a:rPr>
              <a:t>The only monster here is the gambling monster that has enslaved your mother! I call him </a:t>
            </a:r>
            <a:r>
              <a:rPr lang="en-GB" sz="1400" dirty="0" err="1">
                <a:effectLst/>
                <a:latin typeface="Arial Unicode MS" panose="020B0604020202020204" pitchFamily="34" charset="-128"/>
                <a:ea typeface="Arial Unicode MS" panose="020B0604020202020204" pitchFamily="34" charset="-128"/>
                <a:cs typeface="Arial Unicode MS" panose="020B0604020202020204" pitchFamily="34" charset="-128"/>
              </a:rPr>
              <a:t>Gamblor</a:t>
            </a:r>
            <a:r>
              <a:rPr lang="en-GB" sz="1400" dirty="0">
                <a:effectLst/>
                <a:latin typeface="Arial Unicode MS" panose="020B0604020202020204" pitchFamily="34" charset="-128"/>
                <a:ea typeface="Arial Unicode MS" panose="020B0604020202020204" pitchFamily="34" charset="-128"/>
                <a:cs typeface="Arial Unicode MS" panose="020B0604020202020204" pitchFamily="34" charset="-128"/>
              </a:rPr>
              <a:t>, and it's time to snatch your mother from his neon claws!</a:t>
            </a:r>
            <a:endParaRPr lang="es-MX" sz="14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Rectangle 3"/>
          <p:cNvSpPr>
            <a:spLocks noChangeArrowheads="1"/>
          </p:cNvSpPr>
          <p:nvPr/>
        </p:nvSpPr>
        <p:spPr bwMode="auto">
          <a:xfrm>
            <a:off x="1153889" y="345338"/>
            <a:ext cx="6804248"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One More Example of Personification (but not from literature…) UC</a:t>
            </a:r>
            <a:r>
              <a:rPr kumimoji="0" lang="en-US" altLang="es-MX" sz="2400" i="0" u="none" strike="noStrike" cap="none" normalizeH="0" dirty="0" smtClean="0">
                <a:ln>
                  <a:noFill/>
                </a:ln>
                <a:solidFill>
                  <a:schemeClr val="tx1"/>
                </a:solidFill>
                <a:effectLst/>
                <a:ea typeface="Calibri" pitchFamily="34" charset="0"/>
                <a:cs typeface="Times New Roman" pitchFamily="18" charset="0"/>
              </a:rPr>
              <a:t> </a:t>
            </a:r>
            <a:r>
              <a:rPr kumimoji="0" lang="en-US" altLang="es-MX" sz="2400" i="0" u="none" strike="noStrike" cap="none" normalizeH="0" dirty="0" smtClean="0">
                <a:ln>
                  <a:noFill/>
                </a:ln>
                <a:solidFill>
                  <a:schemeClr val="tx1"/>
                </a:solidFill>
                <a:effectLst/>
                <a:ea typeface="Calibri" pitchFamily="34" charset="0"/>
                <a:cs typeface="Times New Roman" pitchFamily="18" charset="0"/>
              </a:rPr>
              <a:t>II, III, IV</a:t>
            </a:r>
          </a:p>
          <a:p>
            <a:pPr marL="0" marR="0" lvl="0" indent="0" algn="l" defTabSz="914400" rtl="0" eaLnBrk="1" fontAlgn="base" latinLnBrk="0" hangingPunct="1">
              <a:lnSpc>
                <a:spcPct val="100000"/>
              </a:lnSpc>
              <a:spcBef>
                <a:spcPct val="0"/>
              </a:spcBef>
              <a:spcAft>
                <a:spcPct val="0"/>
              </a:spcAft>
              <a:buClrTx/>
              <a:buSzTx/>
              <a:buFontTx/>
              <a:buNone/>
              <a:tabLst/>
            </a:pPr>
            <a:endParaRPr lang="en-US" altLang="es-MX" sz="2400" baseline="0" dirty="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2400" i="0" u="none" strike="noStrike" cap="none" normalizeH="0" dirty="0" smtClean="0">
                <a:ln>
                  <a:noFill/>
                </a:ln>
                <a:solidFill>
                  <a:schemeClr val="tx1"/>
                </a:solidFill>
                <a:effectLst/>
                <a:cs typeface="Times New Roman" pitchFamily="18" charset="0"/>
              </a:rPr>
              <a:t>Traduce </a:t>
            </a:r>
            <a:r>
              <a:rPr kumimoji="0" lang="en-US" altLang="es-MX" sz="2400" i="0" u="none" strike="noStrike" cap="none" normalizeH="0" dirty="0" err="1" smtClean="0">
                <a:ln>
                  <a:noFill/>
                </a:ln>
                <a:solidFill>
                  <a:schemeClr val="tx1"/>
                </a:solidFill>
                <a:effectLst/>
                <a:cs typeface="Times New Roman" pitchFamily="18" charset="0"/>
              </a:rPr>
              <a:t>en</a:t>
            </a:r>
            <a:r>
              <a:rPr kumimoji="0" lang="en-US" altLang="es-MX" sz="2400" i="0" u="none" strike="noStrike" cap="none" normalizeH="0" dirty="0" smtClean="0">
                <a:ln>
                  <a:noFill/>
                </a:ln>
                <a:solidFill>
                  <a:schemeClr val="tx1"/>
                </a:solidFill>
                <a:effectLst/>
                <a:cs typeface="Times New Roman" pitchFamily="18" charset="0"/>
              </a:rPr>
              <a:t> </a:t>
            </a:r>
            <a:r>
              <a:rPr kumimoji="0" lang="en-US" altLang="es-MX" sz="2400" i="0" u="none" strike="noStrike" cap="none" normalizeH="0" dirty="0" err="1" smtClean="0">
                <a:ln>
                  <a:noFill/>
                </a:ln>
                <a:solidFill>
                  <a:schemeClr val="tx1"/>
                </a:solidFill>
                <a:effectLst/>
                <a:cs typeface="Times New Roman" pitchFamily="18" charset="0"/>
              </a:rPr>
              <a:t>clase</a:t>
            </a:r>
            <a:r>
              <a:rPr kumimoji="0" lang="en-US" altLang="es-MX" sz="2400" i="0" u="none" strike="noStrike" cap="none" normalizeH="0" dirty="0" smtClean="0">
                <a:ln>
                  <a:noFill/>
                </a:ln>
                <a:solidFill>
                  <a:schemeClr val="tx1"/>
                </a:solidFill>
                <a:effectLst/>
                <a:cs typeface="Times New Roman" pitchFamily="18" charset="0"/>
              </a:rPr>
              <a:t> el </a:t>
            </a:r>
            <a:r>
              <a:rPr kumimoji="0" lang="en-US" altLang="es-MX" sz="2400" i="0" u="none" strike="noStrike" cap="none" normalizeH="0" dirty="0" err="1" smtClean="0">
                <a:ln>
                  <a:noFill/>
                </a:ln>
                <a:solidFill>
                  <a:schemeClr val="tx1"/>
                </a:solidFill>
                <a:effectLst/>
                <a:cs typeface="Times New Roman" pitchFamily="18" charset="0"/>
              </a:rPr>
              <a:t>ejemplo</a:t>
            </a:r>
            <a:r>
              <a:rPr kumimoji="0" lang="en-US" altLang="es-MX" sz="2400" i="0" u="none" strike="noStrike" cap="none" normalizeH="0" dirty="0" smtClean="0">
                <a:ln>
                  <a:noFill/>
                </a:ln>
                <a:solidFill>
                  <a:schemeClr val="tx1"/>
                </a:solidFill>
                <a:effectLst/>
                <a:cs typeface="Times New Roman" pitchFamily="18" charset="0"/>
              </a:rPr>
              <a:t> </a:t>
            </a:r>
            <a:r>
              <a:rPr kumimoji="0" lang="en-US" altLang="es-MX" sz="2400" i="0" u="none" strike="noStrike" cap="none" normalizeH="0" dirty="0" err="1" smtClean="0">
                <a:ln>
                  <a:noFill/>
                </a:ln>
                <a:solidFill>
                  <a:schemeClr val="tx1"/>
                </a:solidFill>
                <a:effectLst/>
                <a:cs typeface="Times New Roman" pitchFamily="18" charset="0"/>
              </a:rPr>
              <a:t>siguiente</a:t>
            </a:r>
            <a:r>
              <a:rPr lang="en-US" altLang="es-MX" sz="2400" dirty="0">
                <a:cs typeface="Times New Roman" pitchFamily="18" charset="0"/>
              </a:rPr>
              <a:t> </a:t>
            </a:r>
            <a:r>
              <a:rPr lang="en-US" altLang="es-MX" sz="2400" dirty="0" smtClean="0">
                <a:cs typeface="Times New Roman" pitchFamily="18" charset="0"/>
              </a:rPr>
              <a:t>y lee la </a:t>
            </a:r>
            <a:r>
              <a:rPr lang="en-US" altLang="es-MX" sz="2400" dirty="0" err="1" smtClean="0">
                <a:cs typeface="Times New Roman" pitchFamily="18" charset="0"/>
              </a:rPr>
              <a:t>explicación</a:t>
            </a:r>
            <a:r>
              <a:rPr lang="en-US" altLang="es-MX" sz="2400" dirty="0" smtClean="0">
                <a:cs typeface="Times New Roman" pitchFamily="18" charset="0"/>
              </a:rPr>
              <a:t>:</a:t>
            </a:r>
            <a:endParaRPr kumimoji="0" lang="es-MX" altLang="es-MX" sz="1000" i="0" u="none" strike="noStrike" cap="none" normalizeH="0" baseline="0" dirty="0" smtClean="0">
              <a:ln>
                <a:noFill/>
              </a:ln>
              <a:solidFill>
                <a:schemeClr val="tx1"/>
              </a:solidFill>
              <a:effectLst/>
              <a:cs typeface="Arial" pitchFamily="34" charset="0"/>
            </a:endParaRPr>
          </a:p>
        </p:txBody>
      </p:sp>
      <p:sp>
        <p:nvSpPr>
          <p:cNvPr id="4" name="Rectangle 5"/>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smtClean="0">
                <a:ln>
                  <a:noFill/>
                </a:ln>
                <a:solidFill>
                  <a:schemeClr val="tx1"/>
                </a:solidFill>
                <a:effectLst/>
                <a:latin typeface="Arial" pitchFamily="34" charset="0"/>
                <a:cs typeface="Arial" pitchFamily="34" charset="0"/>
              </a:rPr>
              <a:t/>
            </a:r>
            <a:br>
              <a:rPr kumimoji="0" lang="es-MX" altLang="es-MX" sz="800" b="0" i="0" u="none" strike="noStrike" cap="none" normalizeH="0" baseline="0" smtClean="0">
                <a:ln>
                  <a:noFill/>
                </a:ln>
                <a:solidFill>
                  <a:schemeClr val="tx1"/>
                </a:solidFill>
                <a:effectLst/>
                <a:latin typeface="Arial" pitchFamily="34" charset="0"/>
                <a:cs typeface="Arial" pitchFamily="34" charset="0"/>
              </a:rPr>
            </a:b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6"/>
          <p:cNvSpPr>
            <a:spLocks noChangeArrowheads="1"/>
          </p:cNvSpPr>
          <p:nvPr/>
        </p:nvSpPr>
        <p:spPr bwMode="auto">
          <a:xfrm>
            <a:off x="1115616" y="5394122"/>
            <a:ext cx="641905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ea typeface="Calibri" pitchFamily="34" charset="0"/>
                <a:cs typeface="Times New Roman" pitchFamily="18" charset="0"/>
              </a:rPr>
              <a:t>Why is this an example of personification?</a:t>
            </a:r>
            <a:endParaRPr kumimoji="0" lang="es-MX" altLang="es-MX" sz="1050" b="1"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ea typeface="Calibri" pitchFamily="34" charset="0"/>
                <a:cs typeface="Times New Roman" pitchFamily="18" charset="0"/>
              </a:rPr>
              <a:t>Can you make up a few examples?</a:t>
            </a:r>
            <a:endParaRPr kumimoji="0" lang="en-US" altLang="es-MX" sz="2800" b="1"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40266889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Imagen 12" descr="http://flashbak.com/wp-content/uploads/2011/12/Radium-but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570978"/>
            <a:ext cx="2741416" cy="1658222"/>
          </a:xfrm>
          <a:prstGeom prst="rect">
            <a:avLst/>
          </a:prstGeom>
          <a:noFill/>
          <a:extLst>
            <a:ext uri="{909E8E84-426E-40DD-AFC4-6F175D3DCCD1}">
              <a14:hiddenFill xmlns:a14="http://schemas.microsoft.com/office/drawing/2010/main">
                <a:solidFill>
                  <a:srgbClr val="FFFFFF"/>
                </a:solidFill>
              </a14:hiddenFill>
            </a:ext>
          </a:extLst>
        </p:spPr>
      </p:pic>
      <p:sp>
        <p:nvSpPr>
          <p:cNvPr id="3" name="13 Llamada rectangular"/>
          <p:cNvSpPr/>
          <p:nvPr/>
        </p:nvSpPr>
        <p:spPr>
          <a:xfrm>
            <a:off x="4714874" y="3570978"/>
            <a:ext cx="2310109" cy="1370190"/>
          </a:xfrm>
          <a:prstGeom prst="wedgeRectCallout">
            <a:avLst>
              <a:gd name="adj1" fmla="val -98509"/>
              <a:gd name="adj2" fmla="val 24505"/>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600" i="1" dirty="0">
                <a:effectLst/>
                <a:latin typeface="Arial Black"/>
                <a:ea typeface="Calibri"/>
                <a:cs typeface="Times New Roman"/>
              </a:rPr>
              <a:t>But a better butter makes a batter better</a:t>
            </a:r>
            <a:r>
              <a:rPr lang="en-GB" sz="1600" dirty="0">
                <a:effectLst/>
                <a:ea typeface="Calibri"/>
                <a:cs typeface="Times New Roman"/>
              </a:rPr>
              <a:t>.</a:t>
            </a:r>
            <a:endParaRPr lang="es-MX" sz="1600" dirty="0">
              <a:effectLst/>
              <a:ea typeface="Calibri"/>
              <a:cs typeface="Times New Roman"/>
            </a:endParaRPr>
          </a:p>
        </p:txBody>
      </p:sp>
      <p:sp>
        <p:nvSpPr>
          <p:cNvPr id="2" name="Rectangle 3"/>
          <p:cNvSpPr>
            <a:spLocks noChangeArrowheads="1"/>
          </p:cNvSpPr>
          <p:nvPr/>
        </p:nvSpPr>
        <p:spPr bwMode="auto">
          <a:xfrm>
            <a:off x="700682" y="847169"/>
            <a:ext cx="8028384"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2400" b="1" i="0" u="none" strike="noStrike" cap="none" normalizeH="0" dirty="0" smtClean="0">
                <a:ln>
                  <a:noFill/>
                </a:ln>
                <a:solidFill>
                  <a:schemeClr val="tx1"/>
                </a:solidFill>
                <a:effectLst/>
                <a:latin typeface="+mn-lt"/>
                <a:ea typeface="Calibri" pitchFamily="34" charset="0"/>
                <a:cs typeface="Times New Roman" pitchFamily="18" charset="0"/>
              </a:rPr>
              <a:t>UC </a:t>
            </a:r>
            <a:r>
              <a:rPr lang="en-US" altLang="es-MX" sz="2400" b="1" dirty="0" smtClean="0">
                <a:latin typeface="+mn-lt"/>
                <a:ea typeface="Calibri" pitchFamily="34" charset="0"/>
                <a:cs typeface="Times New Roman" pitchFamily="18" charset="0"/>
              </a:rPr>
              <a:t>II</a:t>
            </a:r>
            <a:r>
              <a:rPr kumimoji="0" lang="en-US" altLang="es-MX" sz="2400" b="1" i="0" u="none" strike="noStrike" cap="none" normalizeH="0" dirty="0" smtClean="0">
                <a:ln>
                  <a:noFill/>
                </a:ln>
                <a:solidFill>
                  <a:schemeClr val="tx1"/>
                </a:solidFill>
                <a:effectLst/>
                <a:latin typeface="+mn-lt"/>
                <a:ea typeface="Calibri" pitchFamily="34" charset="0"/>
                <a:cs typeface="Times New Roman" pitchFamily="18" charset="0"/>
              </a:rPr>
              <a:t>, III </a:t>
            </a:r>
            <a:r>
              <a:rPr kumimoji="0" lang="en-US" altLang="es-MX" sz="2400" b="1" i="0" u="none" strike="noStrike" cap="none" normalizeH="0" dirty="0" smtClean="0">
                <a:ln>
                  <a:noFill/>
                </a:ln>
                <a:solidFill>
                  <a:schemeClr val="tx1"/>
                </a:solidFill>
                <a:effectLst/>
                <a:latin typeface="+mn-lt"/>
                <a:ea typeface="Calibri" pitchFamily="34" charset="0"/>
                <a:cs typeface="Times New Roman" pitchFamily="18" charset="0"/>
              </a:rPr>
              <a:t>y </a:t>
            </a:r>
            <a:r>
              <a:rPr kumimoji="0" lang="en-US" altLang="es-MX" sz="2400" b="1" i="0" u="none" strike="noStrike" cap="none" normalizeH="0" dirty="0" smtClean="0">
                <a:ln>
                  <a:noFill/>
                </a:ln>
                <a:solidFill>
                  <a:schemeClr val="tx1"/>
                </a:solidFill>
                <a:effectLst/>
                <a:latin typeface="+mn-lt"/>
                <a:ea typeface="Calibri" pitchFamily="34" charset="0"/>
                <a:cs typeface="Times New Roman" pitchFamily="18" charset="0"/>
              </a:rPr>
              <a:t>IV</a:t>
            </a:r>
            <a:endParaRPr kumimoji="0" lang="es-MX" altLang="es-MX" sz="1000" b="1" i="0" u="none" strike="noStrike" cap="none" normalizeH="0" baseline="0" dirty="0" smtClean="0">
              <a:ln>
                <a:noFill/>
              </a:ln>
              <a:solidFill>
                <a:schemeClr val="tx1"/>
              </a:solidFill>
              <a:effectLst/>
              <a:latin typeface="+mn-l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1" i="1" u="none" strike="noStrike" cap="none" normalizeH="0" baseline="0" dirty="0" smtClean="0">
                <a:ln>
                  <a:noFill/>
                </a:ln>
                <a:solidFill>
                  <a:schemeClr val="tx1"/>
                </a:solidFill>
                <a:effectLst/>
                <a:latin typeface="+mn-lt"/>
                <a:ea typeface="Calibri" pitchFamily="34" charset="0"/>
                <a:cs typeface="Times New Roman" pitchFamily="18" charset="0"/>
              </a:rPr>
              <a:t>Alliteration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000" b="1"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000" b="0" i="0" u="none" strike="noStrike" cap="none" normalizeH="0" baseline="0" dirty="0" smtClean="0">
                <a:ln>
                  <a:noFill/>
                </a:ln>
                <a:solidFill>
                  <a:schemeClr val="tx1"/>
                </a:solidFill>
                <a:effectLst/>
                <a:latin typeface="+mn-lt"/>
                <a:ea typeface="Calibri" pitchFamily="34" charset="0"/>
                <a:cs typeface="Times New Roman" pitchFamily="18" charset="0"/>
              </a:rPr>
              <a:t>Let’s have a look at some examples:</a:t>
            </a:r>
            <a:endParaRPr kumimoji="0" lang="es-MX" altLang="es-MX" sz="1000" b="0"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s-MX" sz="2000" b="0" i="1" u="none" strike="noStrike" cap="none" normalizeH="0" baseline="0" dirty="0" smtClean="0">
              <a:ln>
                <a:noFill/>
              </a:ln>
              <a:solidFill>
                <a:schemeClr val="tx1"/>
              </a:solidFill>
              <a:effectLst/>
              <a:latin typeface="+mn-l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s-MX" sz="2000" b="0" i="1" u="none" strike="noStrike" cap="none" normalizeH="0" baseline="0" dirty="0" smtClean="0">
                <a:ln>
                  <a:noFill/>
                </a:ln>
                <a:solidFill>
                  <a:schemeClr val="tx1"/>
                </a:solidFill>
                <a:effectLst/>
                <a:latin typeface="+mn-lt"/>
                <a:ea typeface="Calibri" pitchFamily="34" charset="0"/>
                <a:cs typeface="Times New Roman" pitchFamily="18" charset="0"/>
              </a:rPr>
              <a:t>A big bully beats a baby boy</a:t>
            </a:r>
            <a:r>
              <a:rPr kumimoji="0" lang="en-US" altLang="es-MX" sz="2000" b="0" i="0" u="none" strike="noStrike" cap="none" normalizeH="0" baseline="0" dirty="0" smtClean="0">
                <a:ln>
                  <a:noFill/>
                </a:ln>
                <a:solidFill>
                  <a:schemeClr val="tx1"/>
                </a:solidFill>
                <a:effectLst/>
                <a:latin typeface="+mn-lt"/>
                <a:ea typeface="Calibri" pitchFamily="34" charset="0"/>
                <a:cs typeface="Times New Roman" pitchFamily="18" charset="0"/>
              </a:rPr>
              <a:t>.</a:t>
            </a:r>
            <a:endParaRPr kumimoji="0" lang="es-MX" altLang="es-MX" sz="1000" b="0" i="0" u="none" strike="noStrike" cap="none"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0" i="0" u="none" strike="noStrike" cap="none" normalizeH="0" baseline="0" dirty="0" smtClean="0">
              <a:ln>
                <a:noFill/>
              </a:ln>
              <a:solidFill>
                <a:schemeClr val="tx1"/>
              </a:solidFill>
              <a:effectLst/>
              <a:latin typeface="+mn-lt"/>
            </a:endParaRPr>
          </a:p>
        </p:txBody>
      </p:sp>
      <p:sp>
        <p:nvSpPr>
          <p:cNvPr id="4" name="Rectangle 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6"/>
          <p:cNvSpPr>
            <a:spLocks noChangeArrowheads="1"/>
          </p:cNvSpPr>
          <p:nvPr/>
        </p:nvSpPr>
        <p:spPr bwMode="auto">
          <a:xfrm>
            <a:off x="467544" y="5387171"/>
            <a:ext cx="826152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Why are these examples of alliteration?</a:t>
            </a:r>
            <a:endParaRPr kumimoji="0" lang="es-MX" altLang="es-MX" sz="105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What sounds are repeated for effect?</a:t>
            </a:r>
            <a:endParaRPr kumimoji="0" lang="en-US" altLang="es-MX" sz="280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19193040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259632" y="801508"/>
            <a:ext cx="6588224" cy="5093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s-MX"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altLang="es-MX" sz="3200" dirty="0" smtClean="0">
                <a:latin typeface="Calibri" pitchFamily="34" charset="0"/>
                <a:ea typeface="Calibri" pitchFamily="34" charset="0"/>
                <a:cs typeface="Times New Roman" pitchFamily="18" charset="0"/>
              </a:rPr>
              <a:t>NIVELES, UC </a:t>
            </a:r>
            <a:r>
              <a:rPr lang="en-US" altLang="es-MX" sz="3200" dirty="0" smtClean="0">
                <a:latin typeface="Calibri" pitchFamily="34" charset="0"/>
                <a:ea typeface="Calibri" pitchFamily="34" charset="0"/>
                <a:cs typeface="Times New Roman" pitchFamily="18" charset="0"/>
              </a:rPr>
              <a:t>I, III, </a:t>
            </a:r>
            <a:r>
              <a:rPr lang="en-US" altLang="es-MX" sz="3200" dirty="0" smtClean="0">
                <a:latin typeface="Calibri" pitchFamily="34" charset="0"/>
                <a:ea typeface="Calibri" pitchFamily="34" charset="0"/>
                <a:cs typeface="Times New Roman" pitchFamily="18" charset="0"/>
              </a:rPr>
              <a:t>IV</a:t>
            </a:r>
            <a:r>
              <a:rPr lang="en-US" altLang="es-MX" sz="3200" dirty="0" smtClean="0">
                <a:latin typeface="Calibri" pitchFamily="34" charset="0"/>
                <a:ea typeface="Calibri" pitchFamily="34" charset="0"/>
                <a:cs typeface="Times New Roman" pitchFamily="18" charset="0"/>
              </a:rPr>
              <a:t>:</a:t>
            </a:r>
            <a:endParaRPr lang="en-US" altLang="es-MX" sz="3200" dirty="0" smtClean="0">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3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Identifica</a:t>
            </a:r>
            <a:r>
              <a:rPr kumimoji="0" lang="en-US" altLang="es-MX"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este</a:t>
            </a:r>
            <a:r>
              <a:rPr kumimoji="0" lang="en-US" altLang="es-MX"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nivel</a:t>
            </a:r>
            <a:r>
              <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2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en</a:t>
            </a:r>
            <a:r>
              <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el </a:t>
            </a:r>
            <a:r>
              <a:rPr kumimoji="0" lang="en-US" altLang="es-MX" sz="32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texto</a:t>
            </a:r>
            <a:r>
              <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que </a:t>
            </a:r>
            <a:r>
              <a:rPr kumimoji="0" lang="en-US" altLang="es-MX" sz="32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estés</a:t>
            </a:r>
            <a:r>
              <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2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traduciendo</a:t>
            </a:r>
            <a:r>
              <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2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en</a:t>
            </a:r>
            <a:r>
              <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altLang="es-MX" sz="3200" b="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clase</a:t>
            </a:r>
            <a:endParaRPr kumimoji="0" lang="en-US" altLang="es-MX" sz="3200" b="0" i="0" u="none" strike="noStrike" cap="none" normalizeH="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32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Alliteration</a:t>
            </a:r>
            <a:endParaRPr kumimoji="0" lang="en-US" altLang="es-MX"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s-MX"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The fair breeze blew, the white foam flew,</a:t>
            </a:r>
            <a:endParaRPr kumimoji="0" lang="es-MX" altLang="es-MX"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The furrow followed free;</a:t>
            </a:r>
            <a:endParaRPr kumimoji="0" lang="es-MX" altLang="es-MX"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We were the first that ever burst</a:t>
            </a:r>
            <a:endParaRPr kumimoji="0" lang="es-MX" altLang="es-MX"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i="1"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Into that silent sea</a:t>
            </a:r>
            <a:r>
              <a:rPr kumimoji="0" lang="en-US" altLang="es-MX" sz="2400" i="0" u="none" strike="noStrike" cap="none" normalizeH="0" baseline="0" dirty="0" smtClean="0">
                <a:ln>
                  <a:noFill/>
                </a:ln>
                <a:solidFill>
                  <a:schemeClr val="tx1"/>
                </a:solidFill>
                <a:effectLst/>
                <a:latin typeface="Book Antiqua" pitchFamily="18" charset="0"/>
                <a:ea typeface="Calibri" pitchFamily="34" charset="0"/>
                <a:cs typeface="Times New Roman" pitchFamily="18" charset="0"/>
              </a:rPr>
              <a:t>.</a:t>
            </a:r>
            <a:endParaRPr kumimoji="0" lang="es-MX" altLang="es-MX" sz="105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From Samuel Taylor Coleridge’s “The Rime of the Ancient Mariner”</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05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5"/>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6"/>
          <p:cNvSpPr>
            <a:spLocks noChangeArrowheads="1"/>
          </p:cNvSpPr>
          <p:nvPr/>
        </p:nvSpPr>
        <p:spPr bwMode="auto">
          <a:xfrm>
            <a:off x="45720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23789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988840"/>
            <a:ext cx="8424936" cy="1938992"/>
          </a:xfrm>
          <a:prstGeom prst="rect">
            <a:avLst/>
          </a:prstGeom>
        </p:spPr>
        <p:txBody>
          <a:bodyPr wrap="square">
            <a:spAutoFit/>
          </a:bodyPr>
          <a:lstStyle/>
          <a:p>
            <a:pPr algn="ctr"/>
            <a:r>
              <a:rPr lang="es-MX" sz="2400" dirty="0" smtClean="0"/>
              <a:t>Guion (continuación)</a:t>
            </a:r>
          </a:p>
          <a:p>
            <a:pPr algn="just"/>
            <a:r>
              <a:rPr lang="es-MX" sz="2400" dirty="0" smtClean="0"/>
              <a:t>Este </a:t>
            </a:r>
            <a:r>
              <a:rPr lang="es-MX" sz="2400" dirty="0"/>
              <a:t>material, cabe aclarar, no pretende ser un sustituto de la clase o del docente. Más bien, es una herramienta que ayuda al docente y al alumno a comprender mejor los usos y características generales de cada figura. Para su uso se sugiere lo siguiente:</a:t>
            </a:r>
          </a:p>
        </p:txBody>
      </p:sp>
    </p:spTree>
    <p:extLst>
      <p:ext uri="{BB962C8B-B14F-4D97-AF65-F5344CB8AC3E}">
        <p14:creationId xmlns:p14="http://schemas.microsoft.com/office/powerpoint/2010/main" val="35068358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95736" y="3140968"/>
            <a:ext cx="4572000" cy="707886"/>
          </a:xfrm>
          <a:prstGeom prst="rect">
            <a:avLst/>
          </a:prstGeom>
        </p:spPr>
        <p:txBody>
          <a:bodyPr>
            <a:spAutoFit/>
          </a:bodyPr>
          <a:lstStyle/>
          <a:p>
            <a:pPr lvl="0" algn="ctr" eaLnBrk="0" fontAlgn="base" hangingPunct="0">
              <a:spcBef>
                <a:spcPct val="0"/>
              </a:spcBef>
              <a:spcAft>
                <a:spcPct val="0"/>
              </a:spcAft>
            </a:pPr>
            <a:r>
              <a:rPr lang="en-US" altLang="es-MX" sz="2000" b="1" dirty="0">
                <a:solidFill>
                  <a:prstClr val="black"/>
                </a:solidFill>
                <a:ea typeface="Calibri" pitchFamily="34" charset="0"/>
                <a:cs typeface="Times New Roman" pitchFamily="18" charset="0"/>
              </a:rPr>
              <a:t>And another example from Shakespeare’s </a:t>
            </a:r>
            <a:r>
              <a:rPr lang="en-US" altLang="es-MX" sz="2000" b="1" i="1" dirty="0">
                <a:solidFill>
                  <a:prstClr val="black"/>
                </a:solidFill>
                <a:ea typeface="Calibri" pitchFamily="34" charset="0"/>
                <a:cs typeface="Times New Roman" pitchFamily="18" charset="0"/>
              </a:rPr>
              <a:t>Romeo and Juliet:</a:t>
            </a:r>
            <a:endParaRPr lang="es-MX" altLang="es-MX" sz="1000" b="1" dirty="0">
              <a:solidFill>
                <a:prstClr val="black"/>
              </a:solidFill>
              <a:cs typeface="Arial" pitchFamily="34" charset="0"/>
            </a:endParaRPr>
          </a:p>
        </p:txBody>
      </p:sp>
      <p:pic>
        <p:nvPicPr>
          <p:cNvPr id="3" name="Imagen 10" descr="Image result for shakespe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4077180"/>
            <a:ext cx="1482977" cy="1593854"/>
          </a:xfrm>
          <a:prstGeom prst="rect">
            <a:avLst/>
          </a:prstGeom>
          <a:noFill/>
          <a:extLst>
            <a:ext uri="{909E8E84-426E-40DD-AFC4-6F175D3DCCD1}">
              <a14:hiddenFill xmlns:a14="http://schemas.microsoft.com/office/drawing/2010/main">
                <a:solidFill>
                  <a:srgbClr val="FFFFFF"/>
                </a:solidFill>
              </a14:hiddenFill>
            </a:ext>
          </a:extLst>
        </p:spPr>
      </p:pic>
      <p:sp>
        <p:nvSpPr>
          <p:cNvPr id="4" name="11 Llamada rectangular redondeada"/>
          <p:cNvSpPr/>
          <p:nvPr/>
        </p:nvSpPr>
        <p:spPr>
          <a:xfrm>
            <a:off x="3563888" y="4293096"/>
            <a:ext cx="4490510" cy="792088"/>
          </a:xfrm>
          <a:prstGeom prst="wedgeRoundRectCallout">
            <a:avLst>
              <a:gd name="adj1" fmla="val -71671"/>
              <a:gd name="adj2" fmla="val 37302"/>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en-GB" sz="1600" dirty="0">
                <a:effectLst/>
                <a:latin typeface="Bernard MT Condensed"/>
                <a:ea typeface="Calibri"/>
                <a:cs typeface="Times New Roman"/>
              </a:rPr>
              <a:t>From forth the fatal loins of these two foes;</a:t>
            </a:r>
            <a:endParaRPr lang="es-MX" sz="1600" dirty="0">
              <a:effectLst/>
              <a:ea typeface="Calibri"/>
              <a:cs typeface="Times New Roman"/>
            </a:endParaRPr>
          </a:p>
          <a:p>
            <a:pPr algn="ctr">
              <a:lnSpc>
                <a:spcPct val="115000"/>
              </a:lnSpc>
              <a:spcAft>
                <a:spcPts val="0"/>
              </a:spcAft>
            </a:pPr>
            <a:r>
              <a:rPr lang="en-GB" sz="1600" dirty="0">
                <a:effectLst/>
                <a:latin typeface="Bernard MT Condensed"/>
                <a:ea typeface="Calibri"/>
                <a:cs typeface="Times New Roman"/>
              </a:rPr>
              <a:t>A pair of star-</a:t>
            </a:r>
            <a:r>
              <a:rPr lang="en-GB" sz="1600" dirty="0" err="1">
                <a:effectLst/>
                <a:latin typeface="Bernard MT Condensed"/>
                <a:ea typeface="Calibri"/>
                <a:cs typeface="Times New Roman"/>
              </a:rPr>
              <a:t>cross’d</a:t>
            </a:r>
            <a:r>
              <a:rPr lang="en-GB" sz="1600" dirty="0">
                <a:effectLst/>
                <a:latin typeface="Bernard MT Condensed"/>
                <a:ea typeface="Calibri"/>
                <a:cs typeface="Times New Roman"/>
              </a:rPr>
              <a:t> lovers take their life.</a:t>
            </a:r>
            <a:endParaRPr lang="es-MX" sz="1600" dirty="0">
              <a:effectLst/>
              <a:ea typeface="Calibri"/>
              <a:cs typeface="Times New Roman"/>
            </a:endParaRPr>
          </a:p>
        </p:txBody>
      </p:sp>
      <p:sp>
        <p:nvSpPr>
          <p:cNvPr id="5" name="4 Rectángulo"/>
          <p:cNvSpPr/>
          <p:nvPr/>
        </p:nvSpPr>
        <p:spPr>
          <a:xfrm>
            <a:off x="467544" y="620688"/>
            <a:ext cx="7920880" cy="2308324"/>
          </a:xfrm>
          <a:prstGeom prst="rect">
            <a:avLst/>
          </a:prstGeom>
        </p:spPr>
        <p:txBody>
          <a:bodyPr wrap="square">
            <a:spAutoFit/>
          </a:bodyPr>
          <a:lstStyle/>
          <a:p>
            <a:pPr lvl="0" algn="ctr" eaLnBrk="0" fontAlgn="base" hangingPunct="0">
              <a:spcBef>
                <a:spcPct val="0"/>
              </a:spcBef>
              <a:spcAft>
                <a:spcPct val="0"/>
              </a:spcAft>
            </a:pPr>
            <a:r>
              <a:rPr lang="en-US" altLang="es-MX" sz="2400" b="1" dirty="0">
                <a:solidFill>
                  <a:prstClr val="black"/>
                </a:solidFill>
                <a:latin typeface="Calibri" pitchFamily="34" charset="0"/>
                <a:ea typeface="Calibri" pitchFamily="34" charset="0"/>
                <a:cs typeface="Times New Roman" pitchFamily="18" charset="0"/>
              </a:rPr>
              <a:t>And this one by Maya </a:t>
            </a:r>
            <a:r>
              <a:rPr lang="en-US" altLang="es-MX" sz="2400" b="1" dirty="0" smtClean="0">
                <a:solidFill>
                  <a:prstClr val="black"/>
                </a:solidFill>
                <a:latin typeface="Calibri" pitchFamily="34" charset="0"/>
                <a:ea typeface="Calibri" pitchFamily="34" charset="0"/>
                <a:cs typeface="Times New Roman" pitchFamily="18" charset="0"/>
              </a:rPr>
              <a:t>Angelou </a:t>
            </a:r>
          </a:p>
          <a:p>
            <a:pPr lvl="0" algn="ctr" eaLnBrk="0" fontAlgn="base" hangingPunct="0">
              <a:spcBef>
                <a:spcPct val="0"/>
              </a:spcBef>
              <a:spcAft>
                <a:spcPct val="0"/>
              </a:spcAft>
            </a:pPr>
            <a:r>
              <a:rPr lang="en-US" altLang="es-MX" sz="2400" b="1" dirty="0" smtClean="0">
                <a:solidFill>
                  <a:prstClr val="black"/>
                </a:solidFill>
                <a:latin typeface="Calibri" pitchFamily="34" charset="0"/>
                <a:ea typeface="Calibri" pitchFamily="34" charset="0"/>
                <a:cs typeface="Times New Roman" pitchFamily="18" charset="0"/>
              </a:rPr>
              <a:t>UC 2, 3 Y 4</a:t>
            </a:r>
            <a:endParaRPr lang="es-MX" altLang="es-MX" sz="1050" b="1" dirty="0">
              <a:solidFill>
                <a:prstClr val="black"/>
              </a:solidFill>
              <a:latin typeface="Arial" pitchFamily="34" charset="0"/>
              <a:cs typeface="Arial" pitchFamily="34" charset="0"/>
            </a:endParaRPr>
          </a:p>
          <a:p>
            <a:pPr lvl="0" algn="ctr" eaLnBrk="0" fontAlgn="base" hangingPunct="0">
              <a:spcBef>
                <a:spcPct val="0"/>
              </a:spcBef>
              <a:spcAft>
                <a:spcPct val="0"/>
              </a:spcAft>
            </a:pPr>
            <a:r>
              <a:rPr lang="en-US" altLang="es-MX" sz="2400" i="1" dirty="0">
                <a:solidFill>
                  <a:prstClr val="black"/>
                </a:solidFill>
                <a:latin typeface="Book Antiqua" pitchFamily="18" charset="0"/>
                <a:ea typeface="Calibri" pitchFamily="34" charset="0"/>
                <a:cs typeface="Times New Roman" pitchFamily="18" charset="0"/>
              </a:rPr>
              <a:t>Up the aisle, the moans and screams merged with the sickening smell of woolen black clothes worn in summer weather and green leaves wilting over yellow flowers</a:t>
            </a:r>
            <a:r>
              <a:rPr lang="en-US" altLang="es-MX" sz="2400" dirty="0" smtClean="0">
                <a:solidFill>
                  <a:prstClr val="black"/>
                </a:solidFill>
                <a:latin typeface="Calibri" pitchFamily="34" charset="0"/>
                <a:ea typeface="Calibri" pitchFamily="34" charset="0"/>
                <a:cs typeface="Times New Roman" pitchFamily="18" charset="0"/>
              </a:rPr>
              <a:t>.</a:t>
            </a:r>
          </a:p>
          <a:p>
            <a:pPr lvl="0" algn="ctr" eaLnBrk="0" fontAlgn="base" hangingPunct="0">
              <a:spcBef>
                <a:spcPct val="0"/>
              </a:spcBef>
              <a:spcAft>
                <a:spcPct val="0"/>
              </a:spcAft>
            </a:pPr>
            <a:r>
              <a:rPr lang="en-US" altLang="es-MX" sz="2400" u="sng" dirty="0" smtClean="0">
                <a:solidFill>
                  <a:prstClr val="black"/>
                </a:solidFill>
                <a:latin typeface="Calibri" pitchFamily="34" charset="0"/>
                <a:cs typeface="Times New Roman" pitchFamily="18" charset="0"/>
              </a:rPr>
              <a:t>Traduce </a:t>
            </a:r>
            <a:r>
              <a:rPr lang="en-US" altLang="es-MX" sz="2400" u="sng" dirty="0" err="1" smtClean="0">
                <a:solidFill>
                  <a:prstClr val="black"/>
                </a:solidFill>
                <a:latin typeface="Calibri" pitchFamily="34" charset="0"/>
                <a:cs typeface="Times New Roman" pitchFamily="18" charset="0"/>
              </a:rPr>
              <a:t>en</a:t>
            </a:r>
            <a:r>
              <a:rPr lang="en-US" altLang="es-MX" sz="2400" u="sng" dirty="0" smtClean="0">
                <a:solidFill>
                  <a:prstClr val="black"/>
                </a:solidFill>
                <a:latin typeface="Calibri" pitchFamily="34" charset="0"/>
                <a:cs typeface="Times New Roman" pitchFamily="18" charset="0"/>
              </a:rPr>
              <a:t> </a:t>
            </a:r>
            <a:r>
              <a:rPr lang="en-US" altLang="es-MX" sz="2400" u="sng" dirty="0" err="1" smtClean="0">
                <a:solidFill>
                  <a:prstClr val="black"/>
                </a:solidFill>
                <a:latin typeface="Calibri" pitchFamily="34" charset="0"/>
                <a:cs typeface="Times New Roman" pitchFamily="18" charset="0"/>
              </a:rPr>
              <a:t>clase</a:t>
            </a:r>
            <a:r>
              <a:rPr lang="en-US" altLang="es-MX" sz="2400" u="sng" dirty="0" smtClean="0">
                <a:solidFill>
                  <a:prstClr val="black"/>
                </a:solidFill>
                <a:latin typeface="Calibri" pitchFamily="34" charset="0"/>
                <a:cs typeface="Times New Roman" pitchFamily="18" charset="0"/>
              </a:rPr>
              <a:t> el </a:t>
            </a:r>
            <a:r>
              <a:rPr lang="en-US" altLang="es-MX" sz="2400" u="sng" dirty="0" err="1" smtClean="0">
                <a:solidFill>
                  <a:prstClr val="black"/>
                </a:solidFill>
                <a:latin typeface="Calibri" pitchFamily="34" charset="0"/>
                <a:cs typeface="Times New Roman" pitchFamily="18" charset="0"/>
              </a:rPr>
              <a:t>ejemplo</a:t>
            </a:r>
            <a:r>
              <a:rPr lang="en-US" altLang="es-MX" sz="2400" u="sng" dirty="0" smtClean="0">
                <a:solidFill>
                  <a:prstClr val="black"/>
                </a:solidFill>
                <a:latin typeface="Calibri" pitchFamily="34" charset="0"/>
                <a:cs typeface="Times New Roman" pitchFamily="18" charset="0"/>
              </a:rPr>
              <a:t> anterior</a:t>
            </a:r>
            <a:endParaRPr lang="es-MX" altLang="es-MX" sz="1050" u="sng"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0062138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Imagen 8" descr="https://img0.etsystatic.com/054/1/9589769/il_340x270.743452242_lon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645024"/>
            <a:ext cx="3238500" cy="2571750"/>
          </a:xfrm>
          <a:prstGeom prst="rect">
            <a:avLst/>
          </a:prstGeom>
          <a:noFill/>
          <a:extLst>
            <a:ext uri="{909E8E84-426E-40DD-AFC4-6F175D3DCCD1}">
              <a14:hiddenFill xmlns:a14="http://schemas.microsoft.com/office/drawing/2010/main">
                <a:solidFill>
                  <a:srgbClr val="FFFFFF"/>
                </a:solidFill>
              </a14:hiddenFill>
            </a:ext>
          </a:extLst>
        </p:spPr>
      </p:pic>
      <p:sp>
        <p:nvSpPr>
          <p:cNvPr id="3" name="9 Llamada rectangular"/>
          <p:cNvSpPr/>
          <p:nvPr/>
        </p:nvSpPr>
        <p:spPr>
          <a:xfrm>
            <a:off x="4257675" y="4020820"/>
            <a:ext cx="2362200" cy="1085850"/>
          </a:xfrm>
          <a:prstGeom prst="wedgeRectCallout">
            <a:avLst>
              <a:gd name="adj1" fmla="val -80673"/>
              <a:gd name="adj2" fmla="val -14294"/>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2000">
                <a:effectLst/>
                <a:latin typeface="Bernard MT Condensed"/>
                <a:ea typeface="Calibri"/>
                <a:cs typeface="Times New Roman"/>
              </a:rPr>
              <a:t>Silenciosa y con sigilo, silba en la selva la serpiente....</a:t>
            </a:r>
            <a:endParaRPr lang="es-MX" sz="1100">
              <a:effectLst/>
              <a:ea typeface="Calibri"/>
              <a:cs typeface="Times New Roman"/>
            </a:endParaRPr>
          </a:p>
        </p:txBody>
      </p:sp>
      <p:sp>
        <p:nvSpPr>
          <p:cNvPr id="2" name="Rectangle 3"/>
          <p:cNvSpPr>
            <a:spLocks noChangeArrowheads="1"/>
          </p:cNvSpPr>
          <p:nvPr/>
        </p:nvSpPr>
        <p:spPr bwMode="auto">
          <a:xfrm>
            <a:off x="179512" y="930407"/>
            <a:ext cx="8460432" cy="253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WHY USE ALLITERATION? UC 2, 3 y 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s-MX"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s-MX" sz="2400" b="0" i="0" u="none" strike="noStrike" cap="none" normalizeH="0" baseline="0" dirty="0" smtClean="0">
                <a:ln>
                  <a:noFill/>
                </a:ln>
                <a:solidFill>
                  <a:schemeClr val="tx1"/>
                </a:solidFill>
                <a:effectLst/>
                <a:latin typeface="Calibri" pitchFamily="34" charset="0"/>
                <a:ea typeface="Calibri" pitchFamily="34" charset="0"/>
                <a:cs typeface="Aharoni" pitchFamily="2" charset="-79"/>
              </a:rPr>
              <a:t>Alliteration also makes reading and recitation of the poems much more attractive and appealing. This helps us learn them by heart. We must not forget fact that it adds flow and beauty to a piece of writing.</a:t>
            </a:r>
            <a:endParaRPr kumimoji="0" lang="es-MX" altLang="es-MX"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5"/>
          <p:cNvSpPr>
            <a:spLocks noChangeArrowheads="1"/>
          </p:cNvSpPr>
          <p:nvPr/>
        </p:nvSpPr>
        <p:spPr bwMode="auto">
          <a:xfrm>
            <a:off x="45720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smtClean="0">
                <a:ln>
                  <a:noFill/>
                </a:ln>
                <a:solidFill>
                  <a:schemeClr val="tx1"/>
                </a:solidFill>
                <a:effectLst/>
                <a:latin typeface="Arial" pitchFamily="34" charset="0"/>
                <a:cs typeface="Arial" pitchFamily="34" charset="0"/>
              </a:rPr>
              <a:t/>
            </a:r>
            <a:br>
              <a:rPr kumimoji="0" lang="es-MX" altLang="es-MX" sz="800" b="0" i="0" u="none" strike="noStrike" cap="none" normalizeH="0" baseline="0" smtClean="0">
                <a:ln>
                  <a:noFill/>
                </a:ln>
                <a:solidFill>
                  <a:schemeClr val="tx1"/>
                </a:solidFill>
                <a:effectLst/>
                <a:latin typeface="Arial" pitchFamily="34" charset="0"/>
                <a:cs typeface="Arial" pitchFamily="34" charset="0"/>
              </a:rPr>
            </a:b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6"/>
          <p:cNvSpPr>
            <a:spLocks noChangeArrowheads="1"/>
          </p:cNvSpPr>
          <p:nvPr/>
        </p:nvSpPr>
        <p:spPr bwMode="auto">
          <a:xfrm>
            <a:off x="457200" y="3028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016774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57200" y="591073"/>
            <a:ext cx="483488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 Few More Notes.</a:t>
            </a:r>
            <a:r>
              <a:rPr kumimoji="0" lang="en-US" altLang="es-MX" sz="2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lang="en-US" altLang="es-MX" sz="2400" b="1" dirty="0" smtClean="0">
                <a:latin typeface="Calibri" pitchFamily="34" charset="0"/>
                <a:ea typeface="Calibri" pitchFamily="34" charset="0"/>
                <a:cs typeface="Times New Roman" pitchFamily="18" charset="0"/>
              </a:rPr>
              <a:t>UC </a:t>
            </a:r>
            <a:r>
              <a:rPr lang="en-US" altLang="es-MX" sz="2400" b="1" dirty="0" smtClean="0">
                <a:latin typeface="Calibri" pitchFamily="34" charset="0"/>
                <a:ea typeface="Calibri" pitchFamily="34" charset="0"/>
                <a:cs typeface="Times New Roman" pitchFamily="18" charset="0"/>
              </a:rPr>
              <a:t>II, III </a:t>
            </a:r>
            <a:r>
              <a:rPr lang="en-US" altLang="es-MX" sz="2400" b="1" dirty="0" smtClean="0">
                <a:latin typeface="Calibri" pitchFamily="34" charset="0"/>
                <a:ea typeface="Calibri" pitchFamily="34" charset="0"/>
                <a:cs typeface="Times New Roman" pitchFamily="18" charset="0"/>
              </a:rPr>
              <a:t>y </a:t>
            </a:r>
            <a:r>
              <a:rPr lang="en-US" altLang="es-MX" sz="2400" b="1" dirty="0" smtClean="0">
                <a:latin typeface="Calibri" pitchFamily="34" charset="0"/>
                <a:ea typeface="Calibri" pitchFamily="34" charset="0"/>
                <a:cs typeface="Times New Roman" pitchFamily="18" charset="0"/>
              </a:rPr>
              <a:t>IV</a:t>
            </a:r>
            <a:endParaRPr kumimoji="0" lang="es-MX" altLang="es-MX" sz="1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2289" name="Imagen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643063">
            <a:off x="701633" y="1400352"/>
            <a:ext cx="1146175" cy="87788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505833" y="1700808"/>
            <a:ext cx="6347048" cy="4108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lvl="1" algn="just"/>
            <a:r>
              <a:rPr kumimoji="0" lang="en-US" altLang="es-MX" sz="240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Alliteration</a:t>
            </a: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is so colorful and musical that the marketing industry has, for decades, used this device. It makes brand names interesting and easier to remember, which helps attract customers and enhance sales.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altLang="es-MX" sz="105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 Few Examples: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5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Bed, Bath &amp; Beyond</a:t>
            </a:r>
            <a:endParaRPr kumimoji="0" lang="es-MX" altLang="es-MX" sz="105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s-MX" sz="240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Chuckee</a:t>
            </a: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Cheese</a:t>
            </a:r>
            <a:endParaRPr kumimoji="0" lang="es-MX" altLang="es-MX" sz="105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Krispy Kreme</a:t>
            </a:r>
            <a:endParaRPr kumimoji="0" lang="es-MX" altLang="es-MX" sz="105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es-MX" sz="240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Don't dream it. Drive it</a:t>
            </a:r>
            <a:r>
              <a:rPr kumimoji="0" lang="en-US" altLang="es-MX" sz="240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Jaguar</a:t>
            </a:r>
            <a:endParaRPr kumimoji="0" lang="en-US" altLang="es-MX" sz="280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8636822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n 3" descr="http://thegraphicsfairy.com/wp-content/uploads/blogger/-mW4ecVnH-54/TjqdL7FY6oI/AAAAAAAANoE/KkX0e8xz634/s400/pointing%2Bhand%2Bvintage%2Bimage%2Bgraphicsfairy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9827" y="3782938"/>
            <a:ext cx="1143000" cy="876300"/>
          </a:xfrm>
          <a:prstGeom prst="rect">
            <a:avLst/>
          </a:prstGeom>
          <a:noFill/>
          <a:extLst>
            <a:ext uri="{909E8E84-426E-40DD-AFC4-6F175D3DCCD1}">
              <a14:hiddenFill xmlns:a14="http://schemas.microsoft.com/office/drawing/2010/main">
                <a:solidFill>
                  <a:srgbClr val="FFFFFF"/>
                </a:solidFill>
              </a14:hiddenFill>
            </a:ext>
          </a:extLst>
        </p:spPr>
      </p:pic>
      <p:sp>
        <p:nvSpPr>
          <p:cNvPr id="3" name="4 Llamada rectangular"/>
          <p:cNvSpPr/>
          <p:nvPr/>
        </p:nvSpPr>
        <p:spPr>
          <a:xfrm>
            <a:off x="2886197" y="3980698"/>
            <a:ext cx="3031604" cy="850950"/>
          </a:xfrm>
          <a:prstGeom prst="wedgeRectCallout">
            <a:avLst>
              <a:gd name="adj1" fmla="val -62158"/>
              <a:gd name="adj2" fmla="val -22246"/>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2400" dirty="0">
                <a:effectLst/>
                <a:latin typeface="Bernard MT Condensed"/>
                <a:ea typeface="Calibri"/>
                <a:cs typeface="Times New Roman"/>
              </a:rPr>
              <a:t>Men sell the wedding bells</a:t>
            </a:r>
            <a:r>
              <a:rPr lang="en-GB" sz="2400" dirty="0">
                <a:effectLst/>
                <a:ea typeface="Calibri"/>
                <a:cs typeface="Times New Roman"/>
              </a:rPr>
              <a:t>.</a:t>
            </a:r>
            <a:endParaRPr lang="es-MX" sz="2400" dirty="0">
              <a:effectLst/>
              <a:ea typeface="Calibri"/>
              <a:cs typeface="Times New Roman"/>
            </a:endParaRPr>
          </a:p>
        </p:txBody>
      </p:sp>
      <p:sp>
        <p:nvSpPr>
          <p:cNvPr id="2" name="Rectangle 3"/>
          <p:cNvSpPr>
            <a:spLocks noChangeArrowheads="1"/>
          </p:cNvSpPr>
          <p:nvPr/>
        </p:nvSpPr>
        <p:spPr bwMode="auto">
          <a:xfrm>
            <a:off x="747847" y="685800"/>
            <a:ext cx="7308304" cy="2777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MX" sz="3200" b="0" i="0" u="none" strike="noStrike" cap="none" normalizeH="0" baseline="0" dirty="0" smtClean="0">
                <a:ln>
                  <a:noFill/>
                </a:ln>
                <a:solidFill>
                  <a:schemeClr val="tx1"/>
                </a:solidFill>
                <a:effectLst/>
                <a:ea typeface="Calibri" pitchFamily="34" charset="0"/>
                <a:cs typeface="Times New Roman" pitchFamily="18" charset="0"/>
              </a:rPr>
              <a:t>UC. </a:t>
            </a:r>
            <a:r>
              <a:rPr kumimoji="0" lang="en-US" altLang="es-MX" sz="3200" b="0" i="0" u="none" strike="noStrike" cap="none" normalizeH="0" baseline="0" dirty="0" smtClean="0">
                <a:ln>
                  <a:noFill/>
                </a:ln>
                <a:solidFill>
                  <a:schemeClr val="tx1"/>
                </a:solidFill>
                <a:effectLst/>
                <a:ea typeface="Calibri" pitchFamily="34" charset="0"/>
                <a:cs typeface="Times New Roman" pitchFamily="18" charset="0"/>
              </a:rPr>
              <a:t>II, III, IV. </a:t>
            </a:r>
            <a:endParaRPr kumimoji="0" lang="es-MX" altLang="es-MX" sz="1050" b="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3200" b="0" i="1" u="none" strike="noStrike" cap="none" normalizeH="0" baseline="0" dirty="0" smtClean="0">
                <a:ln>
                  <a:noFill/>
                </a:ln>
                <a:solidFill>
                  <a:schemeClr val="tx1"/>
                </a:solidFill>
                <a:effectLst/>
                <a:ea typeface="Calibri" pitchFamily="34" charset="0"/>
                <a:cs typeface="Times New Roman" pitchFamily="18" charset="0"/>
              </a:rPr>
              <a:t>Assonance</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sz="105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2400" b="1" i="0" u="none" strike="noStrike" cap="none" normalizeH="0" baseline="0" dirty="0" smtClean="0">
                <a:ln>
                  <a:noFill/>
                </a:ln>
                <a:solidFill>
                  <a:schemeClr val="tx1"/>
                </a:solidFill>
                <a:effectLst/>
                <a:ea typeface="Calibri" pitchFamily="34" charset="0"/>
                <a:cs typeface="Times New Roman" pitchFamily="18" charset="0"/>
              </a:rPr>
              <a:t>DEFINITION</a:t>
            </a:r>
            <a:r>
              <a:rPr kumimoji="0" lang="en-US" altLang="es-MX" sz="2400" b="0" i="0" u="none" strike="noStrike" cap="none" normalizeH="0" baseline="0" dirty="0" smtClean="0">
                <a:ln>
                  <a:noFill/>
                </a:ln>
                <a:solidFill>
                  <a:schemeClr val="tx1"/>
                </a:solidFill>
                <a:effectLst/>
                <a:ea typeface="Calibri" pitchFamily="34" charset="0"/>
                <a:cs typeface="Times New Roman" pitchFamily="18" charset="0"/>
              </a:rPr>
              <a:t>: Assonance occurs when two, or more, words close to one another repeat the same </a:t>
            </a:r>
            <a:r>
              <a:rPr kumimoji="0" lang="en-US" altLang="es-MX" sz="2400" b="1" i="0" u="sng" strike="noStrike" cap="none" normalizeH="0" baseline="0" dirty="0" smtClean="0">
                <a:ln>
                  <a:noFill/>
                </a:ln>
                <a:solidFill>
                  <a:schemeClr val="tx1"/>
                </a:solidFill>
                <a:effectLst/>
                <a:ea typeface="Calibri" pitchFamily="34" charset="0"/>
                <a:cs typeface="Times New Roman" pitchFamily="18" charset="0"/>
              </a:rPr>
              <a:t>vowel sound</a:t>
            </a:r>
            <a:r>
              <a:rPr kumimoji="0" lang="en-US" altLang="es-MX" sz="2400" b="0" i="0" u="none" strike="noStrike" cap="none" normalizeH="0" baseline="0" dirty="0" smtClean="0">
                <a:ln>
                  <a:noFill/>
                </a:ln>
                <a:solidFill>
                  <a:schemeClr val="tx1"/>
                </a:solidFill>
                <a:effectLst/>
                <a:ea typeface="Calibri" pitchFamily="34" charset="0"/>
                <a:cs typeface="Times New Roman" pitchFamily="18" charset="0"/>
              </a:rPr>
              <a:t> but start with different consonant sounds.</a:t>
            </a:r>
            <a:endParaRPr kumimoji="0" lang="es-MX" altLang="es-MX" sz="105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800" b="0" i="0" u="none" strike="noStrike" cap="none" normalizeH="0" baseline="0" dirty="0" smtClean="0">
              <a:ln>
                <a:noFill/>
              </a:ln>
              <a:solidFill>
                <a:schemeClr val="tx1"/>
              </a:solidFill>
              <a:effectLst/>
              <a:cs typeface="Arial" pitchFamily="34" charset="0"/>
            </a:endParaRPr>
          </a:p>
        </p:txBody>
      </p:sp>
      <p:sp>
        <p:nvSpPr>
          <p:cNvPr id="4" name="Rectangle 5"/>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6"/>
          <p:cNvSpPr>
            <a:spLocks noChangeArrowheads="1"/>
          </p:cNvSpPr>
          <p:nvPr/>
        </p:nvSpPr>
        <p:spPr bwMode="auto">
          <a:xfrm>
            <a:off x="759144" y="5086925"/>
            <a:ext cx="692311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Can you find assonance in this example</a:t>
            </a:r>
            <a:r>
              <a:rPr kumimoji="0" lang="en-US" altLang="es-MX" sz="2400" i="0" u="none" strike="noStrike" cap="none" normalizeH="0" baseline="0" dirty="0" smtClean="0">
                <a:ln>
                  <a:noFill/>
                </a:ln>
                <a:solidFill>
                  <a:schemeClr val="tx1"/>
                </a:solidFill>
                <a:effectLst/>
                <a:ea typeface="Calibri" pitchFamily="34" charset="0"/>
                <a:cs typeface="Times New Roman" pitchFamily="18"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s-MX" sz="2400" b="1" dirty="0" smtClean="0">
                <a:cs typeface="Times New Roman" pitchFamily="18" charset="0"/>
              </a:rPr>
              <a:t>Traduce </a:t>
            </a:r>
            <a:r>
              <a:rPr lang="en-US" altLang="es-MX" sz="2400" b="1" dirty="0" err="1" smtClean="0">
                <a:cs typeface="Times New Roman" pitchFamily="18" charset="0"/>
              </a:rPr>
              <a:t>en</a:t>
            </a:r>
            <a:r>
              <a:rPr lang="en-US" altLang="es-MX" sz="2400" b="1" dirty="0" smtClean="0">
                <a:cs typeface="Times New Roman" pitchFamily="18" charset="0"/>
              </a:rPr>
              <a:t> </a:t>
            </a:r>
            <a:r>
              <a:rPr lang="en-US" altLang="es-MX" sz="2400" b="1" dirty="0" err="1" smtClean="0">
                <a:cs typeface="Times New Roman" pitchFamily="18" charset="0"/>
              </a:rPr>
              <a:t>clase</a:t>
            </a:r>
            <a:r>
              <a:rPr lang="en-US" altLang="es-MX" sz="2400" b="1" dirty="0" smtClean="0">
                <a:cs typeface="Times New Roman" pitchFamily="18" charset="0"/>
              </a:rPr>
              <a:t> el </a:t>
            </a:r>
            <a:r>
              <a:rPr lang="en-US" altLang="es-MX" sz="2400" b="1" dirty="0" err="1" smtClean="0">
                <a:cs typeface="Times New Roman" pitchFamily="18" charset="0"/>
              </a:rPr>
              <a:t>ejemplo</a:t>
            </a:r>
            <a:r>
              <a:rPr lang="en-US" altLang="es-MX" sz="2400" b="1" dirty="0" smtClean="0">
                <a:cs typeface="Times New Roman" pitchFamily="18" charset="0"/>
              </a:rPr>
              <a:t> anterior</a:t>
            </a:r>
            <a:endParaRPr kumimoji="0" lang="en-US" altLang="es-MX" sz="2800" b="1"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13454504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908720"/>
            <a:ext cx="8676456" cy="8309967"/>
          </a:xfrm>
          <a:prstGeom prst="rect">
            <a:avLst/>
          </a:prstGeom>
        </p:spPr>
        <p:txBody>
          <a:bodyPr wrap="square">
            <a:spAutoFit/>
          </a:bodyPr>
          <a:lstStyle/>
          <a:p>
            <a:pPr algn="ctr"/>
            <a:r>
              <a:rPr lang="es-MX" b="1" dirty="0" smtClean="0"/>
              <a:t>BIBLIOGRAFÍA: </a:t>
            </a:r>
            <a:r>
              <a:rPr lang="es-MX" b="1" dirty="0" smtClean="0"/>
              <a:t>FUENTES </a:t>
            </a:r>
            <a:r>
              <a:rPr lang="es-MX" b="1" dirty="0"/>
              <a:t>Y REFERENCIAS EMPLEADAS</a:t>
            </a:r>
          </a:p>
          <a:p>
            <a:r>
              <a:rPr lang="es-MX" dirty="0"/>
              <a:t> </a:t>
            </a:r>
          </a:p>
          <a:p>
            <a:r>
              <a:rPr lang="es-MX" sz="2400" dirty="0" err="1" smtClean="0"/>
              <a:t>Jago</a:t>
            </a:r>
            <a:r>
              <a:rPr lang="es-MX" sz="2400" dirty="0"/>
              <a:t>, Carol </a:t>
            </a:r>
            <a:r>
              <a:rPr lang="es-MX" sz="2400" i="1" dirty="0"/>
              <a:t>et al</a:t>
            </a:r>
            <a:r>
              <a:rPr lang="es-MX" sz="2400" dirty="0"/>
              <a:t>. </a:t>
            </a:r>
            <a:r>
              <a:rPr lang="en-GB" sz="2400" i="1" dirty="0"/>
              <a:t>Literature &amp; Composition: Reading - Writing – Thinking</a:t>
            </a:r>
            <a:r>
              <a:rPr lang="en-GB" sz="2400" dirty="0"/>
              <a:t>, Bedford/St. Martin's, USA, 2011</a:t>
            </a:r>
            <a:endParaRPr lang="es-MX" sz="2400" dirty="0"/>
          </a:p>
          <a:p>
            <a:r>
              <a:rPr lang="en-GB" sz="2400" dirty="0"/>
              <a:t> </a:t>
            </a:r>
            <a:endParaRPr lang="es-MX" sz="2400" dirty="0"/>
          </a:p>
          <a:p>
            <a:r>
              <a:rPr lang="es-MX" sz="2400" dirty="0"/>
              <a:t>Pike, David L., Costa, Ana. </a:t>
            </a:r>
            <a:r>
              <a:rPr lang="en-GB" sz="2400" i="1" dirty="0"/>
              <a:t>Literature: A World of Writing Stories, Poems, Plays, and Essays</a:t>
            </a:r>
            <a:r>
              <a:rPr lang="en-GB" sz="2400" dirty="0"/>
              <a:t>, Pearson, USA, 2011.</a:t>
            </a:r>
            <a:endParaRPr lang="es-MX" sz="2400" dirty="0"/>
          </a:p>
          <a:p>
            <a:r>
              <a:rPr lang="en-GB" sz="2400" dirty="0"/>
              <a:t> </a:t>
            </a:r>
            <a:endParaRPr lang="en-GB" sz="2400" dirty="0" smtClean="0"/>
          </a:p>
          <a:p>
            <a:r>
              <a:rPr lang="en-GB" sz="2400" dirty="0" err="1" smtClean="0"/>
              <a:t>Raffel</a:t>
            </a:r>
            <a:r>
              <a:rPr lang="en-GB" sz="2400" dirty="0" smtClean="0"/>
              <a:t>, Burton. </a:t>
            </a:r>
            <a:r>
              <a:rPr lang="en-GB" sz="2400" i="1" dirty="0" smtClean="0"/>
              <a:t>The Art of Translating Prose</a:t>
            </a:r>
            <a:r>
              <a:rPr lang="en-GB" sz="2400" dirty="0" smtClean="0"/>
              <a:t>. Pennsylvania  University Press, USA, 2015.</a:t>
            </a:r>
          </a:p>
          <a:p>
            <a:endParaRPr lang="es-MX" sz="2400" dirty="0"/>
          </a:p>
          <a:p>
            <a:r>
              <a:rPr lang="en-GB" sz="2400" dirty="0" smtClean="0"/>
              <a:t>	</a:t>
            </a:r>
            <a:r>
              <a:rPr lang="en-GB" sz="2400" i="1" dirty="0" smtClean="0"/>
              <a:t>The Art of Translating Poetry</a:t>
            </a:r>
            <a:r>
              <a:rPr lang="en-GB" sz="2400" dirty="0" smtClean="0"/>
              <a:t>, Pennsylvania University Press, USA, 2014.</a:t>
            </a:r>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r>
              <a:rPr lang="en-GB" dirty="0" smtClean="0"/>
              <a:t>.</a:t>
            </a:r>
            <a:endParaRPr lang="es-MX" dirty="0"/>
          </a:p>
        </p:txBody>
      </p:sp>
    </p:spTree>
    <p:extLst>
      <p:ext uri="{BB962C8B-B14F-4D97-AF65-F5344CB8AC3E}">
        <p14:creationId xmlns:p14="http://schemas.microsoft.com/office/powerpoint/2010/main" val="262443518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889844"/>
            <a:ext cx="8280920" cy="5262979"/>
          </a:xfrm>
          <a:prstGeom prst="rect">
            <a:avLst/>
          </a:prstGeom>
        </p:spPr>
        <p:txBody>
          <a:bodyPr wrap="square">
            <a:spAutoFit/>
          </a:bodyPr>
          <a:lstStyle/>
          <a:p>
            <a:pPr lvl="0"/>
            <a:r>
              <a:rPr lang="en-GB" sz="2400" dirty="0" err="1">
                <a:solidFill>
                  <a:prstClr val="black"/>
                </a:solidFill>
              </a:rPr>
              <a:t>Reaske</a:t>
            </a:r>
            <a:r>
              <a:rPr lang="en-GB" sz="2400" dirty="0">
                <a:solidFill>
                  <a:prstClr val="black"/>
                </a:solidFill>
              </a:rPr>
              <a:t>, Christopher. </a:t>
            </a:r>
            <a:r>
              <a:rPr lang="en-GB" sz="2400" i="1" dirty="0">
                <a:solidFill>
                  <a:prstClr val="black"/>
                </a:solidFill>
              </a:rPr>
              <a:t>How to </a:t>
            </a:r>
            <a:r>
              <a:rPr lang="en-GB" sz="2400" i="1" dirty="0" err="1">
                <a:solidFill>
                  <a:prstClr val="black"/>
                </a:solidFill>
              </a:rPr>
              <a:t>Analize</a:t>
            </a:r>
            <a:r>
              <a:rPr lang="en-GB" sz="2400" i="1" dirty="0">
                <a:solidFill>
                  <a:prstClr val="black"/>
                </a:solidFill>
              </a:rPr>
              <a:t> Poetry</a:t>
            </a:r>
            <a:r>
              <a:rPr lang="en-GB" sz="2400" dirty="0">
                <a:solidFill>
                  <a:prstClr val="black"/>
                </a:solidFill>
              </a:rPr>
              <a:t>, Monarch Books, USA, 2014.</a:t>
            </a:r>
            <a:endParaRPr lang="es-MX" sz="2400" dirty="0">
              <a:solidFill>
                <a:prstClr val="black"/>
              </a:solidFill>
            </a:endParaRPr>
          </a:p>
          <a:p>
            <a:pPr lvl="0"/>
            <a:r>
              <a:rPr lang="en-GB" sz="2400" dirty="0">
                <a:solidFill>
                  <a:prstClr val="black"/>
                </a:solidFill>
              </a:rPr>
              <a:t> </a:t>
            </a:r>
            <a:endParaRPr lang="es-MX" sz="2400" dirty="0">
              <a:solidFill>
                <a:prstClr val="black"/>
              </a:solidFill>
            </a:endParaRPr>
          </a:p>
          <a:p>
            <a:pPr lvl="0"/>
            <a:r>
              <a:rPr lang="en-GB" sz="2400" dirty="0" err="1">
                <a:solidFill>
                  <a:prstClr val="black"/>
                </a:solidFill>
              </a:rPr>
              <a:t>Roza</a:t>
            </a:r>
            <a:r>
              <a:rPr lang="en-GB" sz="2400" dirty="0">
                <a:solidFill>
                  <a:prstClr val="black"/>
                </a:solidFill>
              </a:rPr>
              <a:t>, Greg. </a:t>
            </a:r>
            <a:r>
              <a:rPr lang="en-GB" sz="2400" i="1" dirty="0">
                <a:solidFill>
                  <a:prstClr val="black"/>
                </a:solidFill>
              </a:rPr>
              <a:t>Patterns in Poetry: Recognizing and </a:t>
            </a:r>
            <a:r>
              <a:rPr lang="en-GB" sz="2400" i="1" dirty="0" err="1">
                <a:solidFill>
                  <a:prstClr val="black"/>
                </a:solidFill>
              </a:rPr>
              <a:t>Analyzing</a:t>
            </a:r>
            <a:r>
              <a:rPr lang="en-GB" sz="2400" i="1" dirty="0">
                <a:solidFill>
                  <a:prstClr val="black"/>
                </a:solidFill>
              </a:rPr>
              <a:t> Poetic Form and Meter</a:t>
            </a:r>
            <a:r>
              <a:rPr lang="en-GB" sz="2400" dirty="0">
                <a:solidFill>
                  <a:prstClr val="black"/>
                </a:solidFill>
              </a:rPr>
              <a:t>, Rosen Publishing Group, USA, 2005.</a:t>
            </a:r>
            <a:endParaRPr lang="es-MX" sz="2400" dirty="0">
              <a:solidFill>
                <a:prstClr val="black"/>
              </a:solidFill>
            </a:endParaRPr>
          </a:p>
          <a:p>
            <a:pPr lvl="0"/>
            <a:r>
              <a:rPr lang="en-GB" sz="2400" dirty="0">
                <a:solidFill>
                  <a:prstClr val="black"/>
                </a:solidFill>
              </a:rPr>
              <a:t> </a:t>
            </a:r>
            <a:endParaRPr lang="es-MX" sz="2400" dirty="0">
              <a:solidFill>
                <a:prstClr val="black"/>
              </a:solidFill>
            </a:endParaRPr>
          </a:p>
          <a:p>
            <a:pPr lvl="0"/>
            <a:r>
              <a:rPr lang="en-GB" sz="2400" dirty="0" err="1">
                <a:solidFill>
                  <a:prstClr val="black"/>
                </a:solidFill>
              </a:rPr>
              <a:t>Shanafelt</a:t>
            </a:r>
            <a:r>
              <a:rPr lang="en-GB" sz="2400" dirty="0">
                <a:solidFill>
                  <a:prstClr val="black"/>
                </a:solidFill>
              </a:rPr>
              <a:t>, Collin. </a:t>
            </a:r>
            <a:r>
              <a:rPr lang="en-GB" sz="2400" i="1" dirty="0">
                <a:solidFill>
                  <a:prstClr val="black"/>
                </a:solidFill>
              </a:rPr>
              <a:t>Literary Analysis &amp; Essay Writing Guide</a:t>
            </a:r>
            <a:r>
              <a:rPr lang="en-GB" sz="2400" dirty="0">
                <a:solidFill>
                  <a:prstClr val="black"/>
                </a:solidFill>
              </a:rPr>
              <a:t>, Gatsby's Light Publications, New York, 2012.</a:t>
            </a:r>
            <a:endParaRPr lang="es-MX" sz="2400" dirty="0">
              <a:solidFill>
                <a:prstClr val="black"/>
              </a:solidFill>
            </a:endParaRPr>
          </a:p>
          <a:p>
            <a:pPr lvl="0"/>
            <a:r>
              <a:rPr lang="en-GB" sz="2400" dirty="0">
                <a:solidFill>
                  <a:prstClr val="black"/>
                </a:solidFill>
              </a:rPr>
              <a:t> </a:t>
            </a:r>
            <a:endParaRPr lang="es-MX" sz="2400" dirty="0">
              <a:solidFill>
                <a:prstClr val="black"/>
              </a:solidFill>
            </a:endParaRPr>
          </a:p>
          <a:p>
            <a:pPr lvl="0"/>
            <a:r>
              <a:rPr lang="en-GB" sz="2400" dirty="0" err="1">
                <a:solidFill>
                  <a:prstClr val="black"/>
                </a:solidFill>
              </a:rPr>
              <a:t>Stopbaugh</a:t>
            </a:r>
            <a:r>
              <a:rPr lang="en-GB" sz="2400" dirty="0">
                <a:solidFill>
                  <a:prstClr val="black"/>
                </a:solidFill>
              </a:rPr>
              <a:t>, James P. </a:t>
            </a:r>
            <a:r>
              <a:rPr lang="en-GB" sz="2400" i="1" dirty="0">
                <a:solidFill>
                  <a:prstClr val="black"/>
                </a:solidFill>
              </a:rPr>
              <a:t>Skills for Literary Analysis, Student’s Book</a:t>
            </a:r>
            <a:r>
              <a:rPr lang="en-GB" sz="2400" dirty="0">
                <a:solidFill>
                  <a:prstClr val="black"/>
                </a:solidFill>
              </a:rPr>
              <a:t>, Master Books, USA, 2013.</a:t>
            </a:r>
            <a:endParaRPr lang="es-MX" sz="2400" dirty="0">
              <a:solidFill>
                <a:prstClr val="black"/>
              </a:solidFill>
            </a:endParaRPr>
          </a:p>
          <a:p>
            <a:pPr lvl="0"/>
            <a:r>
              <a:rPr lang="en-GB" sz="2400" dirty="0">
                <a:solidFill>
                  <a:prstClr val="black"/>
                </a:solidFill>
              </a:rPr>
              <a:t> </a:t>
            </a:r>
            <a:endParaRPr lang="es-MX" sz="2400" dirty="0">
              <a:solidFill>
                <a:prstClr val="black"/>
              </a:solidFill>
            </a:endParaRPr>
          </a:p>
          <a:p>
            <a:pPr lvl="0"/>
            <a:r>
              <a:rPr lang="en-GB" sz="2400" dirty="0" err="1">
                <a:solidFill>
                  <a:prstClr val="black"/>
                </a:solidFill>
              </a:rPr>
              <a:t>Stopbaugh</a:t>
            </a:r>
            <a:r>
              <a:rPr lang="en-GB" sz="2400" dirty="0">
                <a:solidFill>
                  <a:prstClr val="black"/>
                </a:solidFill>
              </a:rPr>
              <a:t>, James P. </a:t>
            </a:r>
            <a:r>
              <a:rPr lang="en-GB" sz="2400" i="1" dirty="0">
                <a:solidFill>
                  <a:prstClr val="black"/>
                </a:solidFill>
              </a:rPr>
              <a:t>Skills for Literary Analysis, Teacher’s Book</a:t>
            </a:r>
            <a:r>
              <a:rPr lang="en-GB" sz="2400" dirty="0">
                <a:solidFill>
                  <a:prstClr val="black"/>
                </a:solidFill>
              </a:rPr>
              <a:t>, Master Books, USA, 2013</a:t>
            </a:r>
            <a:endParaRPr lang="es-MX" sz="2400" dirty="0"/>
          </a:p>
        </p:txBody>
      </p:sp>
    </p:spTree>
    <p:extLst>
      <p:ext uri="{BB962C8B-B14F-4D97-AF65-F5344CB8AC3E}">
        <p14:creationId xmlns:p14="http://schemas.microsoft.com/office/powerpoint/2010/main" val="1184052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1298084"/>
            <a:ext cx="7992888" cy="2554545"/>
          </a:xfrm>
          <a:prstGeom prst="rect">
            <a:avLst/>
          </a:prstGeom>
        </p:spPr>
        <p:txBody>
          <a:bodyPr wrap="square">
            <a:spAutoFit/>
          </a:bodyPr>
          <a:lstStyle/>
          <a:p>
            <a:pPr marL="457200" indent="-457200" algn="just">
              <a:buFont typeface="Arial" panose="020B0604020202020204" pitchFamily="34" charset="0"/>
              <a:buChar char="•"/>
            </a:pPr>
            <a:r>
              <a:rPr lang="es-MX" sz="3200" dirty="0" smtClean="0"/>
              <a:t>Comenzar </a:t>
            </a:r>
            <a:r>
              <a:rPr lang="es-MX" sz="3200" dirty="0"/>
              <a:t>siempre con un encuadre temático. Esto significa que las diapositivas se usan como complemento didáctico </a:t>
            </a:r>
            <a:r>
              <a:rPr lang="es-MX" sz="3200" dirty="0" smtClean="0"/>
              <a:t>introductorio de </a:t>
            </a:r>
            <a:r>
              <a:rPr lang="es-MX" sz="3200" dirty="0"/>
              <a:t>los ejemplos y explicaciones del docente</a:t>
            </a:r>
            <a:r>
              <a:rPr lang="es-MX" sz="3200" dirty="0" smtClean="0"/>
              <a:t>.</a:t>
            </a:r>
            <a:endParaRPr lang="es-MX" sz="3200" dirty="0"/>
          </a:p>
        </p:txBody>
      </p:sp>
    </p:spTree>
    <p:extLst>
      <p:ext uri="{BB962C8B-B14F-4D97-AF65-F5344CB8AC3E}">
        <p14:creationId xmlns:p14="http://schemas.microsoft.com/office/powerpoint/2010/main" val="1474902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137870"/>
            <a:ext cx="8208912" cy="3970318"/>
          </a:xfrm>
          <a:prstGeom prst="rect">
            <a:avLst/>
          </a:prstGeom>
        </p:spPr>
        <p:txBody>
          <a:bodyPr wrap="square">
            <a:spAutoFit/>
          </a:bodyPr>
          <a:lstStyle/>
          <a:p>
            <a:pPr algn="just"/>
            <a:r>
              <a:rPr lang="es-MX" sz="2400" dirty="0" smtClean="0"/>
              <a:t>•</a:t>
            </a:r>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Cada </a:t>
            </a:r>
            <a:r>
              <a:rPr lang="es-MX" sz="3600" dirty="0">
                <a:latin typeface="Arial Unicode MS" panose="020B0604020202020204" pitchFamily="34" charset="-128"/>
                <a:ea typeface="Arial Unicode MS" panose="020B0604020202020204" pitchFamily="34" charset="-128"/>
                <a:cs typeface="Arial Unicode MS" panose="020B0604020202020204" pitchFamily="34" charset="-128"/>
              </a:rPr>
              <a:t>diapositiva constituye un punto de partida que puede ampliarse con más ejemplos, tanto del docente como de los alumnos, con base en la lectura específica </a:t>
            </a:r>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del texto</a:t>
            </a:r>
            <a:r>
              <a:rPr lang="es-MX" sz="36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que, en ese momento, se esté traduciendo en clase.</a:t>
            </a:r>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205067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443841"/>
            <a:ext cx="8280920" cy="2862322"/>
          </a:xfrm>
          <a:prstGeom prst="rect">
            <a:avLst/>
          </a:prstGeom>
        </p:spPr>
        <p:txBody>
          <a:bodyPr wrap="square">
            <a:spAutoFit/>
          </a:bodyPr>
          <a:lstStyle/>
          <a:p>
            <a:pPr algn="just"/>
            <a:r>
              <a:rPr lang="es-MX" dirty="0" smtClean="0"/>
              <a:t>•</a:t>
            </a:r>
            <a:r>
              <a:rPr lang="es-MX" sz="3600" dirty="0" smtClean="0"/>
              <a:t>Una </a:t>
            </a:r>
            <a:r>
              <a:rPr lang="es-MX" sz="3600" dirty="0" smtClean="0"/>
              <a:t>característica de este material es que puede emplearse con diversas clases de textos (narrativa, poesía, teatro, etcétera). De esta manera, se da lugar al estudio de cada uno de los contenidos del programa</a:t>
            </a:r>
            <a:endParaRPr lang="es-MX" sz="3600" dirty="0"/>
          </a:p>
        </p:txBody>
      </p:sp>
    </p:spTree>
    <p:extLst>
      <p:ext uri="{BB962C8B-B14F-4D97-AF65-F5344CB8AC3E}">
        <p14:creationId xmlns:p14="http://schemas.microsoft.com/office/powerpoint/2010/main" val="2654415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124744"/>
            <a:ext cx="8712968" cy="4062651"/>
          </a:xfrm>
          <a:prstGeom prst="rect">
            <a:avLst/>
          </a:prstGeom>
        </p:spPr>
        <p:txBody>
          <a:bodyPr wrap="square">
            <a:spAutoFit/>
          </a:bodyPr>
          <a:lstStyle/>
          <a:p>
            <a:pPr marL="285750" indent="-285750" algn="just">
              <a:buFont typeface="Arial" panose="020B0604020202020204" pitchFamily="34" charset="0"/>
              <a:buChar char="•"/>
            </a:pPr>
            <a:r>
              <a:rPr lang="es-MX" sz="2800" dirty="0" smtClean="0"/>
              <a:t>En </a:t>
            </a:r>
            <a:r>
              <a:rPr lang="es-MX" sz="2800" dirty="0"/>
              <a:t>la medida de lo posible, el docente deberá aportar ejemplos de las figuras fuera de la órbita del texto </a:t>
            </a:r>
            <a:r>
              <a:rPr lang="es-MX" sz="2800" dirty="0" smtClean="0"/>
              <a:t>literario</a:t>
            </a:r>
            <a:r>
              <a:rPr lang="es-MX" sz="2800" dirty="0"/>
              <a:t>. Por ejemplo, hará hincapié en el hecho de que la metáfora, el símil o la metonimia, </a:t>
            </a:r>
            <a:r>
              <a:rPr lang="es-MX" sz="2800" dirty="0" smtClean="0"/>
              <a:t>por mencionar </a:t>
            </a:r>
            <a:r>
              <a:rPr lang="es-MX" sz="2800" dirty="0"/>
              <a:t>solo tres casos, también ocurren en contextos no literarios y de la vida cotidiana. </a:t>
            </a:r>
          </a:p>
          <a:p>
            <a:pPr algn="just"/>
            <a:r>
              <a:rPr lang="es-MX" sz="2400" dirty="0"/>
              <a:t>Por ejemplo, la metáfora a </a:t>
            </a:r>
            <a:r>
              <a:rPr lang="es-MX" sz="2400" i="1" dirty="0" err="1"/>
              <a:t>bull</a:t>
            </a:r>
            <a:r>
              <a:rPr lang="es-MX" sz="2400" i="1" dirty="0"/>
              <a:t> </a:t>
            </a:r>
            <a:r>
              <a:rPr lang="es-MX" sz="2400" i="1" dirty="0" err="1"/>
              <a:t>market</a:t>
            </a:r>
            <a:r>
              <a:rPr lang="es-MX" sz="2400" i="1" dirty="0"/>
              <a:t> </a:t>
            </a:r>
            <a:r>
              <a:rPr lang="es-MX" sz="2400" dirty="0"/>
              <a:t>o a </a:t>
            </a:r>
            <a:r>
              <a:rPr lang="es-MX" sz="2400" i="1" dirty="0" err="1"/>
              <a:t>bear</a:t>
            </a:r>
            <a:r>
              <a:rPr lang="es-MX" sz="2400" i="1" dirty="0"/>
              <a:t> </a:t>
            </a:r>
            <a:r>
              <a:rPr lang="es-MX" sz="2400" i="1" dirty="0" err="1"/>
              <a:t>market</a:t>
            </a:r>
            <a:r>
              <a:rPr lang="es-MX" sz="2400" i="1" dirty="0"/>
              <a:t> </a:t>
            </a:r>
            <a:r>
              <a:rPr lang="es-MX" sz="2400" dirty="0"/>
              <a:t>se usan en el contexto de las finanzas. Lo mismo puede decirse del símil: </a:t>
            </a:r>
            <a:r>
              <a:rPr lang="es-MX" sz="2400" i="1" dirty="0" err="1"/>
              <a:t>like</a:t>
            </a:r>
            <a:r>
              <a:rPr lang="es-MX" sz="2400" i="1" dirty="0"/>
              <a:t> </a:t>
            </a:r>
            <a:r>
              <a:rPr lang="es-MX" sz="2400" i="1" dirty="0" err="1"/>
              <a:t>father</a:t>
            </a:r>
            <a:r>
              <a:rPr lang="es-MX" sz="2400" i="1" dirty="0"/>
              <a:t> </a:t>
            </a:r>
            <a:r>
              <a:rPr lang="es-MX" sz="2400" i="1" dirty="0" err="1"/>
              <a:t>like</a:t>
            </a:r>
            <a:r>
              <a:rPr lang="es-MX" sz="2400" i="1" dirty="0"/>
              <a:t> son </a:t>
            </a:r>
            <a:r>
              <a:rPr lang="es-MX" sz="2400" dirty="0"/>
              <a:t>= </a:t>
            </a:r>
            <a:r>
              <a:rPr lang="es-MX" sz="2400" i="1" dirty="0"/>
              <a:t>de tal palo tal astilla</a:t>
            </a:r>
            <a:r>
              <a:rPr lang="es-MX" sz="2400" dirty="0"/>
              <a:t>. </a:t>
            </a:r>
          </a:p>
          <a:p>
            <a:endParaRPr lang="es-MX" dirty="0"/>
          </a:p>
        </p:txBody>
      </p:sp>
    </p:spTree>
    <p:extLst>
      <p:ext uri="{BB962C8B-B14F-4D97-AF65-F5344CB8AC3E}">
        <p14:creationId xmlns:p14="http://schemas.microsoft.com/office/powerpoint/2010/main" val="7619835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611</TotalTime>
  <Words>2074</Words>
  <Application>Microsoft Office PowerPoint</Application>
  <PresentationFormat>Presentación en pantalla (4:3)</PresentationFormat>
  <Paragraphs>383</Paragraphs>
  <Slides>55</Slides>
  <Notes>0</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55</vt:i4>
      </vt:variant>
    </vt:vector>
  </HeadingPairs>
  <TitlesOfParts>
    <vt:vector size="70" baseType="lpstr">
      <vt:lpstr>Arial Unicode MS</vt:lpstr>
      <vt:lpstr>Aharoni</vt:lpstr>
      <vt:lpstr>Arial</vt:lpstr>
      <vt:lpstr>Arial Black</vt:lpstr>
      <vt:lpstr>Berlin Sans FB</vt:lpstr>
      <vt:lpstr>Berlin Sans FB Demi</vt:lpstr>
      <vt:lpstr>Bernard MT Condensed</vt:lpstr>
      <vt:lpstr>Book Antiqua</vt:lpstr>
      <vt:lpstr>Calibri</vt:lpstr>
      <vt:lpstr>Century Gothic</vt:lpstr>
      <vt:lpstr>Chiller</vt:lpstr>
      <vt:lpstr>Impact</vt:lpstr>
      <vt:lpstr>Symbol</vt:lpstr>
      <vt:lpstr>Times New Roman</vt:lpstr>
      <vt:lpstr>NewsPrint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elektra</dc:creator>
  <cp:lastModifiedBy>Usuario</cp:lastModifiedBy>
  <cp:revision>48</cp:revision>
  <dcterms:created xsi:type="dcterms:W3CDTF">2015-08-29T23:17:27Z</dcterms:created>
  <dcterms:modified xsi:type="dcterms:W3CDTF">2017-09-17T17:09:02Z</dcterms:modified>
</cp:coreProperties>
</file>