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4" r:id="rId2"/>
    <p:sldId id="311" r:id="rId3"/>
    <p:sldId id="285" r:id="rId4"/>
    <p:sldId id="286" r:id="rId5"/>
    <p:sldId id="287" r:id="rId6"/>
    <p:sldId id="288" r:id="rId7"/>
    <p:sldId id="310" r:id="rId8"/>
    <p:sldId id="289" r:id="rId9"/>
    <p:sldId id="256" r:id="rId10"/>
    <p:sldId id="257" r:id="rId11"/>
    <p:sldId id="274" r:id="rId12"/>
    <p:sldId id="259" r:id="rId13"/>
    <p:sldId id="260" r:id="rId14"/>
    <p:sldId id="262" r:id="rId15"/>
    <p:sldId id="290" r:id="rId16"/>
    <p:sldId id="263" r:id="rId17"/>
    <p:sldId id="264" r:id="rId18"/>
    <p:sldId id="291" r:id="rId19"/>
    <p:sldId id="265" r:id="rId20"/>
    <p:sldId id="268" r:id="rId21"/>
    <p:sldId id="269" r:id="rId22"/>
    <p:sldId id="270" r:id="rId23"/>
    <p:sldId id="271" r:id="rId24"/>
    <p:sldId id="272" r:id="rId25"/>
    <p:sldId id="273" r:id="rId26"/>
    <p:sldId id="283" r:id="rId27"/>
    <p:sldId id="276" r:id="rId28"/>
    <p:sldId id="277" r:id="rId29"/>
    <p:sldId id="292" r:id="rId30"/>
    <p:sldId id="278" r:id="rId31"/>
    <p:sldId id="293" r:id="rId32"/>
    <p:sldId id="280" r:id="rId33"/>
    <p:sldId id="281" r:id="rId34"/>
    <p:sldId id="297" r:id="rId35"/>
    <p:sldId id="298" r:id="rId36"/>
    <p:sldId id="312" r:id="rId37"/>
    <p:sldId id="299" r:id="rId38"/>
    <p:sldId id="300" r:id="rId39"/>
    <p:sldId id="301" r:id="rId40"/>
    <p:sldId id="302" r:id="rId41"/>
    <p:sldId id="303" r:id="rId42"/>
    <p:sldId id="309" r:id="rId43"/>
    <p:sldId id="304" r:id="rId44"/>
    <p:sldId id="305" r:id="rId45"/>
    <p:sldId id="306" r:id="rId46"/>
    <p:sldId id="307" r:id="rId47"/>
    <p:sldId id="308" r:id="rId48"/>
    <p:sldId id="294" r:id="rId49"/>
    <p:sldId id="296" r:id="rId50"/>
    <p:sldId id="295" r:id="rId5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n-US"/>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a:p>
        </p:txBody>
      </p:sp>
      <p:sp>
        <p:nvSpPr>
          <p:cNvPr id="4" name="Marcador de fecha 3"/>
          <p:cNvSpPr>
            <a:spLocks noGrp="1"/>
          </p:cNvSpPr>
          <p:nvPr>
            <p:ph type="dt" sz="half" idx="10"/>
          </p:nvPr>
        </p:nvSpPr>
        <p:spPr/>
        <p:txBody>
          <a:bodyPr/>
          <a:lstStyle/>
          <a:p>
            <a:fld id="{BED1EEDE-5D0D-4CBE-B0D9-13E2DB267E2D}" type="datetimeFigureOut">
              <a:rPr lang="en-US" smtClean="0"/>
              <a:t>10/16/2017</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3F2DCCFD-96E1-454B-A305-0452CACA8A0F}" type="slidenum">
              <a:rPr lang="en-US" smtClean="0"/>
              <a:t>‹Nº›</a:t>
            </a:fld>
            <a:endParaRPr lang="en-US"/>
          </a:p>
        </p:txBody>
      </p:sp>
    </p:spTree>
    <p:extLst>
      <p:ext uri="{BB962C8B-B14F-4D97-AF65-F5344CB8AC3E}">
        <p14:creationId xmlns:p14="http://schemas.microsoft.com/office/powerpoint/2010/main" val="22520783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n-US"/>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fecha 3"/>
          <p:cNvSpPr>
            <a:spLocks noGrp="1"/>
          </p:cNvSpPr>
          <p:nvPr>
            <p:ph type="dt" sz="half" idx="10"/>
          </p:nvPr>
        </p:nvSpPr>
        <p:spPr/>
        <p:txBody>
          <a:bodyPr/>
          <a:lstStyle/>
          <a:p>
            <a:fld id="{BED1EEDE-5D0D-4CBE-B0D9-13E2DB267E2D}" type="datetimeFigureOut">
              <a:rPr lang="en-US" smtClean="0"/>
              <a:t>10/16/2017</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3F2DCCFD-96E1-454B-A305-0452CACA8A0F}" type="slidenum">
              <a:rPr lang="en-US" smtClean="0"/>
              <a:t>‹Nº›</a:t>
            </a:fld>
            <a:endParaRPr lang="en-US"/>
          </a:p>
        </p:txBody>
      </p:sp>
    </p:spTree>
    <p:extLst>
      <p:ext uri="{BB962C8B-B14F-4D97-AF65-F5344CB8AC3E}">
        <p14:creationId xmlns:p14="http://schemas.microsoft.com/office/powerpoint/2010/main" val="4867166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n-US"/>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fecha 3"/>
          <p:cNvSpPr>
            <a:spLocks noGrp="1"/>
          </p:cNvSpPr>
          <p:nvPr>
            <p:ph type="dt" sz="half" idx="10"/>
          </p:nvPr>
        </p:nvSpPr>
        <p:spPr/>
        <p:txBody>
          <a:bodyPr/>
          <a:lstStyle/>
          <a:p>
            <a:fld id="{BED1EEDE-5D0D-4CBE-B0D9-13E2DB267E2D}" type="datetimeFigureOut">
              <a:rPr lang="en-US" smtClean="0"/>
              <a:t>10/16/2017</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3F2DCCFD-96E1-454B-A305-0452CACA8A0F}" type="slidenum">
              <a:rPr lang="en-US" smtClean="0"/>
              <a:t>‹Nº›</a:t>
            </a:fld>
            <a:endParaRPr lang="en-US"/>
          </a:p>
        </p:txBody>
      </p:sp>
    </p:spTree>
    <p:extLst>
      <p:ext uri="{BB962C8B-B14F-4D97-AF65-F5344CB8AC3E}">
        <p14:creationId xmlns:p14="http://schemas.microsoft.com/office/powerpoint/2010/main" val="1958467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n-US"/>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fecha 3"/>
          <p:cNvSpPr>
            <a:spLocks noGrp="1"/>
          </p:cNvSpPr>
          <p:nvPr>
            <p:ph type="dt" sz="half" idx="10"/>
          </p:nvPr>
        </p:nvSpPr>
        <p:spPr/>
        <p:txBody>
          <a:bodyPr/>
          <a:lstStyle/>
          <a:p>
            <a:fld id="{BED1EEDE-5D0D-4CBE-B0D9-13E2DB267E2D}" type="datetimeFigureOut">
              <a:rPr lang="en-US" smtClean="0"/>
              <a:t>10/16/2017</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3F2DCCFD-96E1-454B-A305-0452CACA8A0F}" type="slidenum">
              <a:rPr lang="en-US" smtClean="0"/>
              <a:t>‹Nº›</a:t>
            </a:fld>
            <a:endParaRPr lang="en-US"/>
          </a:p>
        </p:txBody>
      </p:sp>
    </p:spTree>
    <p:extLst>
      <p:ext uri="{BB962C8B-B14F-4D97-AF65-F5344CB8AC3E}">
        <p14:creationId xmlns:p14="http://schemas.microsoft.com/office/powerpoint/2010/main" val="2663186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n-US"/>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BED1EEDE-5D0D-4CBE-B0D9-13E2DB267E2D}" type="datetimeFigureOut">
              <a:rPr lang="en-US" smtClean="0"/>
              <a:t>10/16/2017</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3F2DCCFD-96E1-454B-A305-0452CACA8A0F}" type="slidenum">
              <a:rPr lang="en-US" smtClean="0"/>
              <a:t>‹Nº›</a:t>
            </a:fld>
            <a:endParaRPr lang="en-US"/>
          </a:p>
        </p:txBody>
      </p:sp>
    </p:spTree>
    <p:extLst>
      <p:ext uri="{BB962C8B-B14F-4D97-AF65-F5344CB8AC3E}">
        <p14:creationId xmlns:p14="http://schemas.microsoft.com/office/powerpoint/2010/main" val="32794186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n-US"/>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Marcador de fecha 4"/>
          <p:cNvSpPr>
            <a:spLocks noGrp="1"/>
          </p:cNvSpPr>
          <p:nvPr>
            <p:ph type="dt" sz="half" idx="10"/>
          </p:nvPr>
        </p:nvSpPr>
        <p:spPr/>
        <p:txBody>
          <a:bodyPr/>
          <a:lstStyle/>
          <a:p>
            <a:fld id="{BED1EEDE-5D0D-4CBE-B0D9-13E2DB267E2D}" type="datetimeFigureOut">
              <a:rPr lang="en-US" smtClean="0"/>
              <a:t>10/16/2017</a:t>
            </a:fld>
            <a:endParaRPr lang="en-US"/>
          </a:p>
        </p:txBody>
      </p:sp>
      <p:sp>
        <p:nvSpPr>
          <p:cNvPr id="6" name="Marcador de pie de página 5"/>
          <p:cNvSpPr>
            <a:spLocks noGrp="1"/>
          </p:cNvSpPr>
          <p:nvPr>
            <p:ph type="ftr" sz="quarter" idx="11"/>
          </p:nvPr>
        </p:nvSpPr>
        <p:spPr/>
        <p:txBody>
          <a:bodyPr/>
          <a:lstStyle/>
          <a:p>
            <a:endParaRPr lang="en-US"/>
          </a:p>
        </p:txBody>
      </p:sp>
      <p:sp>
        <p:nvSpPr>
          <p:cNvPr id="7" name="Marcador de número de diapositiva 6"/>
          <p:cNvSpPr>
            <a:spLocks noGrp="1"/>
          </p:cNvSpPr>
          <p:nvPr>
            <p:ph type="sldNum" sz="quarter" idx="12"/>
          </p:nvPr>
        </p:nvSpPr>
        <p:spPr/>
        <p:txBody>
          <a:bodyPr/>
          <a:lstStyle/>
          <a:p>
            <a:fld id="{3F2DCCFD-96E1-454B-A305-0452CACA8A0F}" type="slidenum">
              <a:rPr lang="en-US" smtClean="0"/>
              <a:t>‹Nº›</a:t>
            </a:fld>
            <a:endParaRPr lang="en-US"/>
          </a:p>
        </p:txBody>
      </p:sp>
    </p:spTree>
    <p:extLst>
      <p:ext uri="{BB962C8B-B14F-4D97-AF65-F5344CB8AC3E}">
        <p14:creationId xmlns:p14="http://schemas.microsoft.com/office/powerpoint/2010/main" val="16057171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n-US"/>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Marcador de fecha 6"/>
          <p:cNvSpPr>
            <a:spLocks noGrp="1"/>
          </p:cNvSpPr>
          <p:nvPr>
            <p:ph type="dt" sz="half" idx="10"/>
          </p:nvPr>
        </p:nvSpPr>
        <p:spPr/>
        <p:txBody>
          <a:bodyPr/>
          <a:lstStyle/>
          <a:p>
            <a:fld id="{BED1EEDE-5D0D-4CBE-B0D9-13E2DB267E2D}" type="datetimeFigureOut">
              <a:rPr lang="en-US" smtClean="0"/>
              <a:t>10/16/2017</a:t>
            </a:fld>
            <a:endParaRPr lang="en-US"/>
          </a:p>
        </p:txBody>
      </p:sp>
      <p:sp>
        <p:nvSpPr>
          <p:cNvPr id="8" name="Marcador de pie de página 7"/>
          <p:cNvSpPr>
            <a:spLocks noGrp="1"/>
          </p:cNvSpPr>
          <p:nvPr>
            <p:ph type="ftr" sz="quarter" idx="11"/>
          </p:nvPr>
        </p:nvSpPr>
        <p:spPr/>
        <p:txBody>
          <a:bodyPr/>
          <a:lstStyle/>
          <a:p>
            <a:endParaRPr lang="en-US"/>
          </a:p>
        </p:txBody>
      </p:sp>
      <p:sp>
        <p:nvSpPr>
          <p:cNvPr id="9" name="Marcador de número de diapositiva 8"/>
          <p:cNvSpPr>
            <a:spLocks noGrp="1"/>
          </p:cNvSpPr>
          <p:nvPr>
            <p:ph type="sldNum" sz="quarter" idx="12"/>
          </p:nvPr>
        </p:nvSpPr>
        <p:spPr/>
        <p:txBody>
          <a:bodyPr/>
          <a:lstStyle/>
          <a:p>
            <a:fld id="{3F2DCCFD-96E1-454B-A305-0452CACA8A0F}" type="slidenum">
              <a:rPr lang="en-US" smtClean="0"/>
              <a:t>‹Nº›</a:t>
            </a:fld>
            <a:endParaRPr lang="en-US"/>
          </a:p>
        </p:txBody>
      </p:sp>
    </p:spTree>
    <p:extLst>
      <p:ext uri="{BB962C8B-B14F-4D97-AF65-F5344CB8AC3E}">
        <p14:creationId xmlns:p14="http://schemas.microsoft.com/office/powerpoint/2010/main" val="42910658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n-US"/>
          </a:p>
        </p:txBody>
      </p:sp>
      <p:sp>
        <p:nvSpPr>
          <p:cNvPr id="3" name="Marcador de fecha 2"/>
          <p:cNvSpPr>
            <a:spLocks noGrp="1"/>
          </p:cNvSpPr>
          <p:nvPr>
            <p:ph type="dt" sz="half" idx="10"/>
          </p:nvPr>
        </p:nvSpPr>
        <p:spPr/>
        <p:txBody>
          <a:bodyPr/>
          <a:lstStyle/>
          <a:p>
            <a:fld id="{BED1EEDE-5D0D-4CBE-B0D9-13E2DB267E2D}" type="datetimeFigureOut">
              <a:rPr lang="en-US" smtClean="0"/>
              <a:t>10/16/2017</a:t>
            </a:fld>
            <a:endParaRPr lang="en-US"/>
          </a:p>
        </p:txBody>
      </p:sp>
      <p:sp>
        <p:nvSpPr>
          <p:cNvPr id="4" name="Marcador de pie de página 3"/>
          <p:cNvSpPr>
            <a:spLocks noGrp="1"/>
          </p:cNvSpPr>
          <p:nvPr>
            <p:ph type="ftr" sz="quarter" idx="11"/>
          </p:nvPr>
        </p:nvSpPr>
        <p:spPr/>
        <p:txBody>
          <a:bodyPr/>
          <a:lstStyle/>
          <a:p>
            <a:endParaRPr lang="en-US"/>
          </a:p>
        </p:txBody>
      </p:sp>
      <p:sp>
        <p:nvSpPr>
          <p:cNvPr id="5" name="Marcador de número de diapositiva 4"/>
          <p:cNvSpPr>
            <a:spLocks noGrp="1"/>
          </p:cNvSpPr>
          <p:nvPr>
            <p:ph type="sldNum" sz="quarter" idx="12"/>
          </p:nvPr>
        </p:nvSpPr>
        <p:spPr/>
        <p:txBody>
          <a:bodyPr/>
          <a:lstStyle/>
          <a:p>
            <a:fld id="{3F2DCCFD-96E1-454B-A305-0452CACA8A0F}" type="slidenum">
              <a:rPr lang="en-US" smtClean="0"/>
              <a:t>‹Nº›</a:t>
            </a:fld>
            <a:endParaRPr lang="en-US"/>
          </a:p>
        </p:txBody>
      </p:sp>
    </p:spTree>
    <p:extLst>
      <p:ext uri="{BB962C8B-B14F-4D97-AF65-F5344CB8AC3E}">
        <p14:creationId xmlns:p14="http://schemas.microsoft.com/office/powerpoint/2010/main" val="33790373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BED1EEDE-5D0D-4CBE-B0D9-13E2DB267E2D}" type="datetimeFigureOut">
              <a:rPr lang="en-US" smtClean="0"/>
              <a:t>10/16/2017</a:t>
            </a:fld>
            <a:endParaRPr lang="en-US"/>
          </a:p>
        </p:txBody>
      </p:sp>
      <p:sp>
        <p:nvSpPr>
          <p:cNvPr id="3" name="Marcador de pie de página 2"/>
          <p:cNvSpPr>
            <a:spLocks noGrp="1"/>
          </p:cNvSpPr>
          <p:nvPr>
            <p:ph type="ftr" sz="quarter" idx="11"/>
          </p:nvPr>
        </p:nvSpPr>
        <p:spPr/>
        <p:txBody>
          <a:bodyPr/>
          <a:lstStyle/>
          <a:p>
            <a:endParaRPr lang="en-US"/>
          </a:p>
        </p:txBody>
      </p:sp>
      <p:sp>
        <p:nvSpPr>
          <p:cNvPr id="4" name="Marcador de número de diapositiva 3"/>
          <p:cNvSpPr>
            <a:spLocks noGrp="1"/>
          </p:cNvSpPr>
          <p:nvPr>
            <p:ph type="sldNum" sz="quarter" idx="12"/>
          </p:nvPr>
        </p:nvSpPr>
        <p:spPr/>
        <p:txBody>
          <a:bodyPr/>
          <a:lstStyle/>
          <a:p>
            <a:fld id="{3F2DCCFD-96E1-454B-A305-0452CACA8A0F}" type="slidenum">
              <a:rPr lang="en-US" smtClean="0"/>
              <a:t>‹Nº›</a:t>
            </a:fld>
            <a:endParaRPr lang="en-US"/>
          </a:p>
        </p:txBody>
      </p:sp>
    </p:spTree>
    <p:extLst>
      <p:ext uri="{BB962C8B-B14F-4D97-AF65-F5344CB8AC3E}">
        <p14:creationId xmlns:p14="http://schemas.microsoft.com/office/powerpoint/2010/main" val="12913657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n-US"/>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BED1EEDE-5D0D-4CBE-B0D9-13E2DB267E2D}" type="datetimeFigureOut">
              <a:rPr lang="en-US" smtClean="0"/>
              <a:t>10/16/2017</a:t>
            </a:fld>
            <a:endParaRPr lang="en-US"/>
          </a:p>
        </p:txBody>
      </p:sp>
      <p:sp>
        <p:nvSpPr>
          <p:cNvPr id="6" name="Marcador de pie de página 5"/>
          <p:cNvSpPr>
            <a:spLocks noGrp="1"/>
          </p:cNvSpPr>
          <p:nvPr>
            <p:ph type="ftr" sz="quarter" idx="11"/>
          </p:nvPr>
        </p:nvSpPr>
        <p:spPr/>
        <p:txBody>
          <a:bodyPr/>
          <a:lstStyle/>
          <a:p>
            <a:endParaRPr lang="en-US"/>
          </a:p>
        </p:txBody>
      </p:sp>
      <p:sp>
        <p:nvSpPr>
          <p:cNvPr id="7" name="Marcador de número de diapositiva 6"/>
          <p:cNvSpPr>
            <a:spLocks noGrp="1"/>
          </p:cNvSpPr>
          <p:nvPr>
            <p:ph type="sldNum" sz="quarter" idx="12"/>
          </p:nvPr>
        </p:nvSpPr>
        <p:spPr/>
        <p:txBody>
          <a:bodyPr/>
          <a:lstStyle/>
          <a:p>
            <a:fld id="{3F2DCCFD-96E1-454B-A305-0452CACA8A0F}" type="slidenum">
              <a:rPr lang="en-US" smtClean="0"/>
              <a:t>‹Nº›</a:t>
            </a:fld>
            <a:endParaRPr lang="en-US"/>
          </a:p>
        </p:txBody>
      </p:sp>
    </p:spTree>
    <p:extLst>
      <p:ext uri="{BB962C8B-B14F-4D97-AF65-F5344CB8AC3E}">
        <p14:creationId xmlns:p14="http://schemas.microsoft.com/office/powerpoint/2010/main" val="12632646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n-US"/>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BED1EEDE-5D0D-4CBE-B0D9-13E2DB267E2D}" type="datetimeFigureOut">
              <a:rPr lang="en-US" smtClean="0"/>
              <a:t>10/16/2017</a:t>
            </a:fld>
            <a:endParaRPr lang="en-US"/>
          </a:p>
        </p:txBody>
      </p:sp>
      <p:sp>
        <p:nvSpPr>
          <p:cNvPr id="6" name="Marcador de pie de página 5"/>
          <p:cNvSpPr>
            <a:spLocks noGrp="1"/>
          </p:cNvSpPr>
          <p:nvPr>
            <p:ph type="ftr" sz="quarter" idx="11"/>
          </p:nvPr>
        </p:nvSpPr>
        <p:spPr/>
        <p:txBody>
          <a:bodyPr/>
          <a:lstStyle/>
          <a:p>
            <a:endParaRPr lang="en-US"/>
          </a:p>
        </p:txBody>
      </p:sp>
      <p:sp>
        <p:nvSpPr>
          <p:cNvPr id="7" name="Marcador de número de diapositiva 6"/>
          <p:cNvSpPr>
            <a:spLocks noGrp="1"/>
          </p:cNvSpPr>
          <p:nvPr>
            <p:ph type="sldNum" sz="quarter" idx="12"/>
          </p:nvPr>
        </p:nvSpPr>
        <p:spPr/>
        <p:txBody>
          <a:bodyPr/>
          <a:lstStyle/>
          <a:p>
            <a:fld id="{3F2DCCFD-96E1-454B-A305-0452CACA8A0F}" type="slidenum">
              <a:rPr lang="en-US" smtClean="0"/>
              <a:t>‹Nº›</a:t>
            </a:fld>
            <a:endParaRPr lang="en-US"/>
          </a:p>
        </p:txBody>
      </p:sp>
    </p:spTree>
    <p:extLst>
      <p:ext uri="{BB962C8B-B14F-4D97-AF65-F5344CB8AC3E}">
        <p14:creationId xmlns:p14="http://schemas.microsoft.com/office/powerpoint/2010/main" val="28205003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D1EEDE-5D0D-4CBE-B0D9-13E2DB267E2D}" type="datetimeFigureOut">
              <a:rPr lang="en-US" smtClean="0"/>
              <a:t>10/16/2017</a:t>
            </a:fld>
            <a:endParaRPr lang="en-US"/>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2DCCFD-96E1-454B-A305-0452CACA8A0F}" type="slidenum">
              <a:rPr lang="en-US" smtClean="0"/>
              <a:t>‹Nº›</a:t>
            </a:fld>
            <a:endParaRPr lang="en-US"/>
          </a:p>
        </p:txBody>
      </p:sp>
    </p:spTree>
    <p:extLst>
      <p:ext uri="{BB962C8B-B14F-4D97-AF65-F5344CB8AC3E}">
        <p14:creationId xmlns:p14="http://schemas.microsoft.com/office/powerpoint/2010/main" val="3799731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hyperlink" Target="http://www.filos.unam.mx/mis_archivos/u8/04_dalall.pdf" TargetMode="Externa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1"/>
          </a:solidFill>
        </p:spPr>
        <p:txBody>
          <a:bodyPr/>
          <a:lstStyle/>
          <a:p>
            <a:pPr algn="ctr"/>
            <a:r>
              <a:rPr lang="es-MX" dirty="0" smtClean="0"/>
              <a:t>Ejercicios de apoyo a UA “Traducción periodística del inglés”</a:t>
            </a:r>
            <a:endParaRPr lang="es-MX" dirty="0"/>
          </a:p>
        </p:txBody>
      </p:sp>
      <p:sp>
        <p:nvSpPr>
          <p:cNvPr id="3" name="Marcador de contenido 2"/>
          <p:cNvSpPr>
            <a:spLocks noGrp="1"/>
          </p:cNvSpPr>
          <p:nvPr>
            <p:ph idx="1"/>
          </p:nvPr>
        </p:nvSpPr>
        <p:spPr>
          <a:solidFill>
            <a:srgbClr val="92D050"/>
          </a:solidFill>
        </p:spPr>
        <p:txBody>
          <a:bodyPr/>
          <a:lstStyle/>
          <a:p>
            <a:pPr marL="0" indent="0">
              <a:buNone/>
            </a:pPr>
            <a:r>
              <a:rPr lang="es-MX" dirty="0" smtClean="0"/>
              <a:t>Elaboró: Dr. Luis Juan Solís Carrillo</a:t>
            </a:r>
          </a:p>
          <a:p>
            <a:pPr marL="0" indent="0">
              <a:buNone/>
            </a:pPr>
            <a:r>
              <a:rPr lang="es-MX" dirty="0" smtClean="0"/>
              <a:t>Material </a:t>
            </a:r>
            <a:r>
              <a:rPr lang="es-MX" u="sng" dirty="0" smtClean="0"/>
              <a:t>empleado y desarrollado en semestre 2017-A</a:t>
            </a:r>
          </a:p>
          <a:p>
            <a:pPr marL="0" indent="0">
              <a:buNone/>
            </a:pPr>
            <a:r>
              <a:rPr lang="es-MX" dirty="0" smtClean="0"/>
              <a:t>Clave de UA: L00182</a:t>
            </a:r>
          </a:p>
          <a:p>
            <a:pPr marL="0" indent="0">
              <a:buNone/>
            </a:pPr>
            <a:r>
              <a:rPr lang="es-MX" dirty="0" smtClean="0"/>
              <a:t>Espacio: Facultad de lenguas, UAEMEX.</a:t>
            </a:r>
          </a:p>
          <a:p>
            <a:pPr marL="0" indent="0">
              <a:buNone/>
            </a:pPr>
            <a:r>
              <a:rPr lang="es-MX" dirty="0" smtClean="0"/>
              <a:t>Créditos: 8</a:t>
            </a:r>
          </a:p>
          <a:p>
            <a:pPr marL="0" indent="0">
              <a:buNone/>
            </a:pPr>
            <a:endParaRPr lang="es-MX" dirty="0" smtClean="0"/>
          </a:p>
          <a:p>
            <a:pPr marL="0" indent="0">
              <a:buNone/>
            </a:pPr>
            <a:endParaRPr lang="es-MX" dirty="0"/>
          </a:p>
        </p:txBody>
      </p:sp>
    </p:spTree>
    <p:extLst>
      <p:ext uri="{BB962C8B-B14F-4D97-AF65-F5344CB8AC3E}">
        <p14:creationId xmlns:p14="http://schemas.microsoft.com/office/powerpoint/2010/main" val="40563394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873125"/>
            <a:ext cx="10515600" cy="1325563"/>
          </a:xfrm>
          <a:solidFill>
            <a:schemeClr val="accent4"/>
          </a:solidFill>
        </p:spPr>
        <p:txBody>
          <a:bodyPr>
            <a:normAutofit/>
          </a:bodyPr>
          <a:lstStyle/>
          <a:p>
            <a:pPr algn="ctr"/>
            <a:r>
              <a:rPr lang="es-MX" dirty="0" smtClean="0"/>
              <a:t>LOS GÉNEROS PERIODÍSTICOS</a:t>
            </a:r>
            <a:br>
              <a:rPr lang="es-MX" dirty="0" smtClean="0"/>
            </a:br>
            <a:r>
              <a:rPr lang="es-MX" dirty="0" smtClean="0"/>
              <a:t>Los Géneros Informativos C1</a:t>
            </a:r>
            <a:endParaRPr lang="en-US" dirty="0"/>
          </a:p>
        </p:txBody>
      </p:sp>
      <p:sp>
        <p:nvSpPr>
          <p:cNvPr id="3" name="Marcador de contenido 2"/>
          <p:cNvSpPr>
            <a:spLocks noGrp="1"/>
          </p:cNvSpPr>
          <p:nvPr>
            <p:ph idx="1"/>
          </p:nvPr>
        </p:nvSpPr>
        <p:spPr>
          <a:xfrm>
            <a:off x="838200" y="2305318"/>
            <a:ext cx="10515600" cy="4005330"/>
          </a:xfrm>
          <a:solidFill>
            <a:schemeClr val="tx2">
              <a:lumMod val="40000"/>
              <a:lumOff val="60000"/>
            </a:schemeClr>
          </a:solidFill>
        </p:spPr>
        <p:txBody>
          <a:bodyPr/>
          <a:lstStyle/>
          <a:p>
            <a:r>
              <a:rPr lang="es-MX" dirty="0" smtClean="0"/>
              <a:t>Los tres principales </a:t>
            </a:r>
            <a:r>
              <a:rPr lang="es-MX" u="sng" dirty="0" smtClean="0"/>
              <a:t>géneros informativos </a:t>
            </a:r>
            <a:r>
              <a:rPr lang="es-MX" dirty="0" smtClean="0"/>
              <a:t>son:</a:t>
            </a:r>
          </a:p>
          <a:p>
            <a:pPr marL="0" indent="0">
              <a:buNone/>
            </a:pPr>
            <a:r>
              <a:rPr lang="es-MX" dirty="0" smtClean="0"/>
              <a:t>NOTICIA</a:t>
            </a:r>
          </a:p>
          <a:p>
            <a:pPr marL="0" indent="0">
              <a:buNone/>
            </a:pPr>
            <a:r>
              <a:rPr lang="es-MX" dirty="0" smtClean="0"/>
              <a:t>REPORTAJE</a:t>
            </a:r>
          </a:p>
          <a:p>
            <a:pPr marL="0" indent="0">
              <a:buNone/>
            </a:pPr>
            <a:r>
              <a:rPr lang="es-MX" dirty="0" smtClean="0"/>
              <a:t>CRÓNICA (en ocasiones catalogado como género “híbrido”, por mezclar rasgos de otros géneros además del informativo).</a:t>
            </a:r>
          </a:p>
          <a:p>
            <a:pPr marL="0" indent="0">
              <a:buNone/>
            </a:pPr>
            <a:r>
              <a:rPr lang="es-MX" dirty="0" smtClean="0"/>
              <a:t> Estos géneros deben cumplir una serie de características lingüísticas:</a:t>
            </a:r>
          </a:p>
          <a:p>
            <a:pPr marL="0" indent="0">
              <a:buNone/>
            </a:pPr>
            <a:endParaRPr lang="es-MX" dirty="0" smtClean="0"/>
          </a:p>
        </p:txBody>
      </p:sp>
    </p:spTree>
    <p:extLst>
      <p:ext uri="{BB962C8B-B14F-4D97-AF65-F5344CB8AC3E}">
        <p14:creationId xmlns:p14="http://schemas.microsoft.com/office/powerpoint/2010/main" val="10870922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54547"/>
            <a:ext cx="10515600" cy="948540"/>
          </a:xfrm>
          <a:solidFill>
            <a:schemeClr val="accent6">
              <a:lumMod val="40000"/>
              <a:lumOff val="60000"/>
            </a:schemeClr>
          </a:solidFill>
        </p:spPr>
        <p:txBody>
          <a:bodyPr>
            <a:normAutofit fontScale="90000"/>
          </a:bodyPr>
          <a:lstStyle/>
          <a:p>
            <a:pPr algn="ctr"/>
            <a:r>
              <a:rPr lang="es-MX" dirty="0" smtClean="0"/>
              <a:t/>
            </a:r>
            <a:br>
              <a:rPr lang="es-MX" dirty="0" smtClean="0"/>
            </a:br>
            <a:r>
              <a:rPr lang="es-MX" dirty="0" smtClean="0"/>
              <a:t>A. Plano léxico-semántico C1</a:t>
            </a:r>
            <a:r>
              <a:rPr lang="en-US" dirty="0" smtClean="0"/>
              <a:t/>
            </a:r>
            <a:br>
              <a:rPr lang="en-US" dirty="0" smtClean="0"/>
            </a:br>
            <a:endParaRPr lang="en-US" dirty="0"/>
          </a:p>
        </p:txBody>
      </p:sp>
      <p:sp>
        <p:nvSpPr>
          <p:cNvPr id="3" name="Marcador de contenido 2"/>
          <p:cNvSpPr>
            <a:spLocks noGrp="1"/>
          </p:cNvSpPr>
          <p:nvPr>
            <p:ph idx="1"/>
          </p:nvPr>
        </p:nvSpPr>
        <p:spPr>
          <a:xfrm>
            <a:off x="838200" y="1103086"/>
            <a:ext cx="10515600" cy="5073877"/>
          </a:xfrm>
        </p:spPr>
        <p:txBody>
          <a:bodyPr>
            <a:normAutofit/>
          </a:bodyPr>
          <a:lstStyle/>
          <a:p>
            <a:pPr algn="just"/>
            <a:r>
              <a:rPr lang="es-MX" dirty="0" smtClean="0"/>
              <a:t>Léxico claro, conciso y correcto. </a:t>
            </a:r>
          </a:p>
          <a:p>
            <a:pPr algn="just"/>
            <a:r>
              <a:rPr lang="es-MX" dirty="0"/>
              <a:t>L</a:t>
            </a:r>
            <a:r>
              <a:rPr lang="es-MX" dirty="0" smtClean="0"/>
              <a:t>enguaje con adjetivos descriptivos y no valorativos.</a:t>
            </a:r>
          </a:p>
          <a:p>
            <a:pPr algn="just"/>
            <a:r>
              <a:rPr lang="es-MX" dirty="0" smtClean="0"/>
              <a:t>Léxico, en la medida de lo posible, objetivo. </a:t>
            </a:r>
          </a:p>
          <a:p>
            <a:pPr marL="0" indent="0" algn="just">
              <a:buNone/>
            </a:pPr>
            <a:endParaRPr lang="es-MX" dirty="0"/>
          </a:p>
          <a:p>
            <a:pPr marL="0" indent="0" algn="just">
              <a:buNone/>
            </a:pPr>
            <a:r>
              <a:rPr lang="es-MX" dirty="0" smtClean="0"/>
              <a:t>No es extraño encontrar en las noticias léxico valorativo y otros recursos selectivos de la información (entrecomillados, subrayados, etc...) que hacen que se pierda la objetividad:</a:t>
            </a:r>
          </a:p>
          <a:p>
            <a:pPr marL="0" indent="0" algn="just">
              <a:buNone/>
            </a:pPr>
            <a:endParaRPr lang="es-MX" dirty="0" smtClean="0"/>
          </a:p>
          <a:p>
            <a:pPr algn="just"/>
            <a:endParaRPr lang="es-MX" dirty="0" smtClean="0"/>
          </a:p>
          <a:p>
            <a:endParaRPr lang="en-US" dirty="0"/>
          </a:p>
        </p:txBody>
      </p:sp>
      <p:pic>
        <p:nvPicPr>
          <p:cNvPr id="4" name="Imagen 3"/>
          <p:cNvPicPr>
            <a:picLocks noChangeAspect="1"/>
          </p:cNvPicPr>
          <p:nvPr/>
        </p:nvPicPr>
        <p:blipFill>
          <a:blip r:embed="rId2"/>
          <a:stretch>
            <a:fillRect/>
          </a:stretch>
        </p:blipFill>
        <p:spPr>
          <a:xfrm>
            <a:off x="4250028" y="4956086"/>
            <a:ext cx="3048000" cy="1504950"/>
          </a:xfrm>
          <a:prstGeom prst="rect">
            <a:avLst/>
          </a:prstGeom>
        </p:spPr>
      </p:pic>
    </p:spTree>
    <p:extLst>
      <p:ext uri="{BB962C8B-B14F-4D97-AF65-F5344CB8AC3E}">
        <p14:creationId xmlns:p14="http://schemas.microsoft.com/office/powerpoint/2010/main" val="33042484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93183"/>
            <a:ext cx="10515600" cy="1816819"/>
          </a:xfrm>
          <a:solidFill>
            <a:schemeClr val="accent3">
              <a:lumMod val="40000"/>
              <a:lumOff val="60000"/>
            </a:schemeClr>
          </a:solidFill>
        </p:spPr>
        <p:txBody>
          <a:bodyPr>
            <a:normAutofit fontScale="90000"/>
          </a:bodyPr>
          <a:lstStyle/>
          <a:p>
            <a:pPr algn="ctr"/>
            <a:r>
              <a:rPr lang="es-MX" dirty="0" smtClean="0"/>
              <a:t>A veces, condicionado por la materia que trata, el periodista usa un léxico especializado. C1</a:t>
            </a:r>
            <a:br>
              <a:rPr lang="es-MX" dirty="0" smtClean="0"/>
            </a:br>
            <a:endParaRPr lang="en-US" dirty="0"/>
          </a:p>
        </p:txBody>
      </p:sp>
      <p:sp>
        <p:nvSpPr>
          <p:cNvPr id="3" name="Marcador de contenido 2"/>
          <p:cNvSpPr>
            <a:spLocks noGrp="1"/>
          </p:cNvSpPr>
          <p:nvPr>
            <p:ph idx="1"/>
          </p:nvPr>
        </p:nvSpPr>
        <p:spPr>
          <a:xfrm>
            <a:off x="838200" y="2261054"/>
            <a:ext cx="10515600" cy="4351338"/>
          </a:xfrm>
          <a:solidFill>
            <a:schemeClr val="accent5">
              <a:lumMod val="20000"/>
              <a:lumOff val="80000"/>
            </a:schemeClr>
          </a:solidFill>
        </p:spPr>
        <p:txBody>
          <a:bodyPr>
            <a:normAutofit/>
          </a:bodyPr>
          <a:lstStyle/>
          <a:p>
            <a:pPr algn="just"/>
            <a:r>
              <a:rPr lang="es-MX" dirty="0" smtClean="0"/>
              <a:t>Tampoco es extraño encontrar barbarismos, siglas, léxico impuesto por el uso, aunque no sea del todo correcto:</a:t>
            </a:r>
          </a:p>
          <a:p>
            <a:pPr algn="ctr"/>
            <a:r>
              <a:rPr lang="es-MX" dirty="0" smtClean="0"/>
              <a:t> También suele ser corriente el empleo de abundantes sinónimos para evitar repeticiones.</a:t>
            </a:r>
          </a:p>
        </p:txBody>
      </p:sp>
      <p:pic>
        <p:nvPicPr>
          <p:cNvPr id="4" name="Imagen 3"/>
          <p:cNvPicPr>
            <a:picLocks noChangeAspect="1"/>
          </p:cNvPicPr>
          <p:nvPr/>
        </p:nvPicPr>
        <p:blipFill>
          <a:blip r:embed="rId2"/>
          <a:stretch>
            <a:fillRect/>
          </a:stretch>
        </p:blipFill>
        <p:spPr>
          <a:xfrm>
            <a:off x="4752975" y="4436723"/>
            <a:ext cx="2686050" cy="1704975"/>
          </a:xfrm>
          <a:prstGeom prst="rect">
            <a:avLst/>
          </a:prstGeom>
          <a:ln>
            <a:solidFill>
              <a:schemeClr val="tx2"/>
            </a:solidFill>
          </a:ln>
        </p:spPr>
      </p:pic>
    </p:spTree>
    <p:extLst>
      <p:ext uri="{BB962C8B-B14F-4D97-AF65-F5344CB8AC3E}">
        <p14:creationId xmlns:p14="http://schemas.microsoft.com/office/powerpoint/2010/main" val="3609008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5">
              <a:lumMod val="20000"/>
              <a:lumOff val="80000"/>
            </a:schemeClr>
          </a:solidFill>
        </p:spPr>
        <p:txBody>
          <a:bodyPr/>
          <a:lstStyle/>
          <a:p>
            <a:pPr algn="ctr"/>
            <a:r>
              <a:rPr lang="es-MX" dirty="0" smtClean="0"/>
              <a:t>B. Plano morfosintáctico. C1</a:t>
            </a:r>
            <a:endParaRPr lang="en-US" dirty="0"/>
          </a:p>
        </p:txBody>
      </p:sp>
      <p:sp>
        <p:nvSpPr>
          <p:cNvPr id="3" name="Marcador de contenido 2"/>
          <p:cNvSpPr>
            <a:spLocks noGrp="1"/>
          </p:cNvSpPr>
          <p:nvPr>
            <p:ph idx="1"/>
          </p:nvPr>
        </p:nvSpPr>
        <p:spPr>
          <a:solidFill>
            <a:schemeClr val="accent6">
              <a:lumMod val="40000"/>
              <a:lumOff val="60000"/>
            </a:schemeClr>
          </a:solidFill>
        </p:spPr>
        <p:txBody>
          <a:bodyPr>
            <a:normAutofit/>
          </a:bodyPr>
          <a:lstStyle/>
          <a:p>
            <a:pPr algn="just"/>
            <a:r>
              <a:rPr lang="es-MX" dirty="0" smtClean="0"/>
              <a:t>Los sintagmas nominales se construyen normalmente con Adyacentes de intención aclaratoria.</a:t>
            </a:r>
          </a:p>
          <a:p>
            <a:pPr algn="just"/>
            <a:r>
              <a:rPr lang="es-MX" dirty="0" smtClean="0"/>
              <a:t> En los determinantes predomina el uso de demostrativos y posesivos.</a:t>
            </a:r>
          </a:p>
          <a:p>
            <a:pPr algn="just"/>
            <a:r>
              <a:rPr lang="es-MX" dirty="0" smtClean="0"/>
              <a:t>El tiempo verbal más corriente es el pretérito perfecto simple de indicativo.</a:t>
            </a:r>
          </a:p>
          <a:p>
            <a:pPr algn="just"/>
            <a:r>
              <a:rPr lang="es-MX" dirty="0" smtClean="0"/>
              <a:t> Abundan los predicados transitivos con muchas extensiones (Circunstanciales de lugar, tiempo, modo, etc...).</a:t>
            </a:r>
          </a:p>
          <a:p>
            <a:pPr algn="just"/>
            <a:r>
              <a:rPr lang="es-MX" dirty="0" smtClean="0"/>
              <a:t>Es frecuente el uso de la subordinación adjetiva.</a:t>
            </a:r>
            <a:endParaRPr lang="en-US" dirty="0"/>
          </a:p>
        </p:txBody>
      </p:sp>
    </p:spTree>
    <p:extLst>
      <p:ext uri="{BB962C8B-B14F-4D97-AF65-F5344CB8AC3E}">
        <p14:creationId xmlns:p14="http://schemas.microsoft.com/office/powerpoint/2010/main" val="37253773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rgbClr val="92D050"/>
          </a:solidFill>
        </p:spPr>
        <p:txBody>
          <a:bodyPr/>
          <a:lstStyle/>
          <a:p>
            <a:pPr algn="ctr"/>
            <a:r>
              <a:rPr lang="en-US" dirty="0" smtClean="0"/>
              <a:t>La </a:t>
            </a:r>
            <a:r>
              <a:rPr lang="en-US" dirty="0" err="1" smtClean="0"/>
              <a:t>noticia</a:t>
            </a:r>
            <a:r>
              <a:rPr lang="en-US" dirty="0" smtClean="0"/>
              <a:t> C1</a:t>
            </a:r>
            <a:endParaRPr lang="en-US" dirty="0"/>
          </a:p>
        </p:txBody>
      </p:sp>
      <p:sp>
        <p:nvSpPr>
          <p:cNvPr id="3" name="Marcador de contenido 2"/>
          <p:cNvSpPr>
            <a:spLocks noGrp="1"/>
          </p:cNvSpPr>
          <p:nvPr>
            <p:ph idx="1"/>
          </p:nvPr>
        </p:nvSpPr>
        <p:spPr>
          <a:xfrm>
            <a:off x="708338" y="2060620"/>
            <a:ext cx="10645462" cy="4348571"/>
          </a:xfrm>
          <a:solidFill>
            <a:schemeClr val="accent1">
              <a:lumMod val="60000"/>
              <a:lumOff val="40000"/>
            </a:schemeClr>
          </a:solidFill>
        </p:spPr>
        <p:txBody>
          <a:bodyPr>
            <a:normAutofit lnSpcReduction="10000"/>
          </a:bodyPr>
          <a:lstStyle/>
          <a:p>
            <a:pPr algn="just"/>
            <a:r>
              <a:rPr lang="es-MX" dirty="0" smtClean="0"/>
              <a:t>Base de la información periodística. Podemos definirla de la siguiente manera:</a:t>
            </a:r>
          </a:p>
          <a:p>
            <a:pPr algn="just"/>
            <a:r>
              <a:rPr lang="es-MX" dirty="0" smtClean="0"/>
              <a:t>Un acontecimiento novedoso, de actualidad, que tenga interés para un gran número de lectores.</a:t>
            </a:r>
          </a:p>
          <a:p>
            <a:pPr algn="just"/>
            <a:endParaRPr lang="es-MX" dirty="0" smtClean="0"/>
          </a:p>
          <a:p>
            <a:pPr algn="just"/>
            <a:r>
              <a:rPr lang="es-MX" dirty="0" smtClean="0"/>
              <a:t>De esta definición podemos extraer las tres características básicas:  </a:t>
            </a:r>
          </a:p>
          <a:p>
            <a:pPr algn="just"/>
            <a:r>
              <a:rPr lang="es-MX" dirty="0" smtClean="0"/>
              <a:t>1. Actualidad</a:t>
            </a:r>
          </a:p>
          <a:p>
            <a:pPr algn="just"/>
            <a:r>
              <a:rPr lang="es-MX" dirty="0" smtClean="0"/>
              <a:t>2. Novedad</a:t>
            </a:r>
          </a:p>
          <a:p>
            <a:pPr algn="just"/>
            <a:r>
              <a:rPr lang="es-MX" dirty="0" smtClean="0"/>
              <a:t>3. </a:t>
            </a:r>
            <a:r>
              <a:rPr lang="es-MX" dirty="0" err="1" smtClean="0"/>
              <a:t>Genericidad</a:t>
            </a:r>
            <a:r>
              <a:rPr lang="es-MX" dirty="0" smtClean="0"/>
              <a:t>, es decir, que tenga interés para la mayoría de los lectores.</a:t>
            </a:r>
          </a:p>
        </p:txBody>
      </p:sp>
    </p:spTree>
    <p:extLst>
      <p:ext uri="{BB962C8B-B14F-4D97-AF65-F5344CB8AC3E}">
        <p14:creationId xmlns:p14="http://schemas.microsoft.com/office/powerpoint/2010/main" val="13649993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1">
              <a:lumMod val="60000"/>
              <a:lumOff val="40000"/>
            </a:schemeClr>
          </a:solidFill>
        </p:spPr>
        <p:txBody>
          <a:bodyPr/>
          <a:lstStyle/>
          <a:p>
            <a:pPr algn="ctr"/>
            <a:r>
              <a:rPr lang="es-MX" dirty="0" err="1" smtClean="0"/>
              <a:t>Who</a:t>
            </a:r>
            <a:r>
              <a:rPr lang="es-MX" dirty="0" smtClean="0"/>
              <a:t>, </a:t>
            </a:r>
            <a:r>
              <a:rPr lang="es-MX" dirty="0" err="1" smtClean="0"/>
              <a:t>what</a:t>
            </a:r>
            <a:r>
              <a:rPr lang="es-MX" dirty="0" smtClean="0"/>
              <a:t>, </a:t>
            </a:r>
            <a:r>
              <a:rPr lang="es-MX" dirty="0" err="1" smtClean="0"/>
              <a:t>where</a:t>
            </a:r>
            <a:r>
              <a:rPr lang="es-MX" dirty="0" smtClean="0"/>
              <a:t>, </a:t>
            </a:r>
            <a:r>
              <a:rPr lang="es-MX" dirty="0" err="1" smtClean="0"/>
              <a:t>when</a:t>
            </a:r>
            <a:r>
              <a:rPr lang="es-MX" dirty="0" smtClean="0"/>
              <a:t>, cómo, dónde, quién, etcétera. C1</a:t>
            </a:r>
            <a:endParaRPr lang="es-MX" dirty="0"/>
          </a:p>
        </p:txBody>
      </p:sp>
      <p:sp>
        <p:nvSpPr>
          <p:cNvPr id="3" name="Marcador de contenido 2"/>
          <p:cNvSpPr>
            <a:spLocks noGrp="1"/>
          </p:cNvSpPr>
          <p:nvPr>
            <p:ph idx="1"/>
          </p:nvPr>
        </p:nvSpPr>
        <p:spPr>
          <a:xfrm>
            <a:off x="838200" y="1825624"/>
            <a:ext cx="10515600" cy="5032375"/>
          </a:xfrm>
          <a:solidFill>
            <a:schemeClr val="bg2"/>
          </a:solidFill>
        </p:spPr>
        <p:txBody>
          <a:bodyPr/>
          <a:lstStyle/>
          <a:p>
            <a:r>
              <a:rPr lang="es-MX" dirty="0"/>
              <a:t>Los elementos que debe reunir una noticia se conocen en el argot periodístico con el nombre de “6 W” (</a:t>
            </a:r>
            <a:r>
              <a:rPr lang="es-MX" i="1" dirty="0" err="1"/>
              <a:t>What</a:t>
            </a:r>
            <a:r>
              <a:rPr lang="es-MX" i="1" dirty="0"/>
              <a:t>, </a:t>
            </a:r>
            <a:r>
              <a:rPr lang="es-MX" i="1" dirty="0" err="1"/>
              <a:t>Who</a:t>
            </a:r>
            <a:r>
              <a:rPr lang="es-MX" i="1" dirty="0"/>
              <a:t>, </a:t>
            </a:r>
            <a:r>
              <a:rPr lang="es-MX" i="1" dirty="0" err="1"/>
              <a:t>When</a:t>
            </a:r>
            <a:r>
              <a:rPr lang="es-MX" i="1" dirty="0"/>
              <a:t>, </a:t>
            </a:r>
            <a:r>
              <a:rPr lang="es-MX" i="1" dirty="0" err="1"/>
              <a:t>Where</a:t>
            </a:r>
            <a:r>
              <a:rPr lang="es-MX" i="1" dirty="0"/>
              <a:t>, </a:t>
            </a:r>
            <a:r>
              <a:rPr lang="es-MX" i="1" dirty="0" err="1"/>
              <a:t>Why</a:t>
            </a:r>
            <a:r>
              <a:rPr lang="es-MX" i="1" dirty="0"/>
              <a:t>, </a:t>
            </a:r>
            <a:r>
              <a:rPr lang="es-MX" i="1" dirty="0" err="1"/>
              <a:t>How</a:t>
            </a:r>
            <a:r>
              <a:rPr lang="es-MX" dirty="0"/>
              <a:t>): qué, quién, cuándo, dónde, por qué, cómo.</a:t>
            </a:r>
          </a:p>
          <a:p>
            <a:r>
              <a:rPr lang="es-MX" dirty="0"/>
              <a:t>Estos seis elementos no serán necesarios en todas las noticias, sino que pueden faltar algunos o amalgamarse</a:t>
            </a:r>
            <a:r>
              <a:rPr lang="es-MX" dirty="0" smtClean="0"/>
              <a:t>.</a:t>
            </a:r>
          </a:p>
          <a:p>
            <a:pPr marL="0" indent="0">
              <a:buNone/>
            </a:pPr>
            <a:endParaRPr lang="es-MX" dirty="0"/>
          </a:p>
        </p:txBody>
      </p:sp>
      <p:pic>
        <p:nvPicPr>
          <p:cNvPr id="4" name="Imagen 3"/>
          <p:cNvPicPr>
            <a:picLocks noChangeAspect="1"/>
          </p:cNvPicPr>
          <p:nvPr/>
        </p:nvPicPr>
        <p:blipFill>
          <a:blip r:embed="rId2"/>
          <a:stretch>
            <a:fillRect/>
          </a:stretch>
        </p:blipFill>
        <p:spPr>
          <a:xfrm>
            <a:off x="3966692" y="4250028"/>
            <a:ext cx="3760631" cy="2215166"/>
          </a:xfrm>
          <a:prstGeom prst="rect">
            <a:avLst/>
          </a:prstGeom>
        </p:spPr>
      </p:pic>
    </p:spTree>
    <p:extLst>
      <p:ext uri="{BB962C8B-B14F-4D97-AF65-F5344CB8AC3E}">
        <p14:creationId xmlns:p14="http://schemas.microsoft.com/office/powerpoint/2010/main" val="9512943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C1. La noticia suele presentarse también según una estructura determinada:</a:t>
            </a:r>
            <a:endParaRPr lang="en-US" dirty="0"/>
          </a:p>
        </p:txBody>
      </p:sp>
      <p:pic>
        <p:nvPicPr>
          <p:cNvPr id="4" name="Marcador de contenido 3"/>
          <p:cNvPicPr>
            <a:picLocks noGrp="1" noChangeAspect="1"/>
          </p:cNvPicPr>
          <p:nvPr>
            <p:ph idx="1"/>
          </p:nvPr>
        </p:nvPicPr>
        <p:blipFill>
          <a:blip r:embed="rId2"/>
          <a:stretch>
            <a:fillRect/>
          </a:stretch>
        </p:blipFill>
        <p:spPr>
          <a:xfrm>
            <a:off x="1609860" y="1519929"/>
            <a:ext cx="7415145" cy="5157767"/>
          </a:xfrm>
          <a:prstGeom prst="rect">
            <a:avLst/>
          </a:prstGeom>
        </p:spPr>
      </p:pic>
    </p:spTree>
    <p:extLst>
      <p:ext uri="{BB962C8B-B14F-4D97-AF65-F5344CB8AC3E}">
        <p14:creationId xmlns:p14="http://schemas.microsoft.com/office/powerpoint/2010/main" val="3700685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48048" y="206062"/>
            <a:ext cx="10515600" cy="2405174"/>
          </a:xfrm>
          <a:solidFill>
            <a:schemeClr val="accent3">
              <a:lumMod val="60000"/>
              <a:lumOff val="40000"/>
            </a:schemeClr>
          </a:solidFill>
        </p:spPr>
        <p:txBody>
          <a:bodyPr>
            <a:noAutofit/>
          </a:bodyPr>
          <a:lstStyle/>
          <a:p>
            <a:pPr algn="just"/>
            <a:r>
              <a:rPr lang="es-MX" sz="3200" b="1" dirty="0" smtClean="0"/>
              <a:t>C1. Los titulares de la noticia (antetítulo, título y subtítulo) recogen lo esencial de la noticia; atraen atención de los lectores. </a:t>
            </a:r>
            <a:endParaRPr lang="en-US" sz="3200" b="1" dirty="0"/>
          </a:p>
        </p:txBody>
      </p:sp>
      <p:sp>
        <p:nvSpPr>
          <p:cNvPr id="3" name="Marcador de contenido 2"/>
          <p:cNvSpPr>
            <a:spLocks noGrp="1"/>
          </p:cNvSpPr>
          <p:nvPr>
            <p:ph idx="1"/>
          </p:nvPr>
        </p:nvSpPr>
        <p:spPr>
          <a:xfrm>
            <a:off x="748048" y="2228045"/>
            <a:ext cx="10515600" cy="4494727"/>
          </a:xfrm>
          <a:solidFill>
            <a:schemeClr val="accent5">
              <a:lumMod val="20000"/>
              <a:lumOff val="80000"/>
            </a:schemeClr>
          </a:solidFill>
        </p:spPr>
        <p:txBody>
          <a:bodyPr>
            <a:normAutofit/>
          </a:bodyPr>
          <a:lstStyle/>
          <a:p>
            <a:r>
              <a:rPr lang="es-MX" dirty="0" smtClean="0"/>
              <a:t>Usan, preferentemente, verbos en presente de indicativo:</a:t>
            </a:r>
          </a:p>
          <a:p>
            <a:pPr marL="0" indent="0" algn="ctr">
              <a:buNone/>
            </a:pPr>
            <a:r>
              <a:rPr lang="es-MX" b="1" dirty="0" smtClean="0"/>
              <a:t>Rusia y Ucrania negocian el futuro de la flota</a:t>
            </a:r>
          </a:p>
          <a:p>
            <a:pPr algn="ctr"/>
            <a:endParaRPr lang="es-MX" b="1" dirty="0" smtClean="0"/>
          </a:p>
          <a:p>
            <a:r>
              <a:rPr lang="es-MX" dirty="0" smtClean="0"/>
              <a:t>Los verbos ser, estar o cualquier otro de fácil elipsis se omiten:</a:t>
            </a:r>
          </a:p>
          <a:p>
            <a:pPr marL="0" indent="0" algn="ctr">
              <a:buNone/>
            </a:pPr>
            <a:r>
              <a:rPr lang="es-MX" b="1" dirty="0" smtClean="0"/>
              <a:t>La culpa, de Japón</a:t>
            </a:r>
          </a:p>
          <a:p>
            <a:endParaRPr lang="es-MX" dirty="0" smtClean="0"/>
          </a:p>
          <a:p>
            <a:r>
              <a:rPr lang="es-MX" dirty="0" smtClean="0"/>
              <a:t>A veces se suprime el verbo </a:t>
            </a:r>
            <a:r>
              <a:rPr lang="es-MX" dirty="0" err="1" smtClean="0"/>
              <a:t>dicendi</a:t>
            </a:r>
            <a:r>
              <a:rPr lang="es-MX" dirty="0" smtClean="0"/>
              <a:t> para introducir el estilo directo:</a:t>
            </a:r>
          </a:p>
          <a:p>
            <a:pPr marL="0" indent="0" algn="ctr">
              <a:buNone/>
            </a:pPr>
            <a:r>
              <a:rPr lang="es-MX" dirty="0" smtClean="0"/>
              <a:t> </a:t>
            </a:r>
            <a:r>
              <a:rPr lang="es-MX" b="1" dirty="0" smtClean="0"/>
              <a:t>García </a:t>
            </a:r>
            <a:r>
              <a:rPr lang="es-MX" b="1" dirty="0" err="1" smtClean="0"/>
              <a:t>Bloise</a:t>
            </a:r>
            <a:r>
              <a:rPr lang="es-MX" b="1" dirty="0" smtClean="0"/>
              <a:t>: “En el PSOE no sabemos hacer relevos”</a:t>
            </a:r>
            <a:endParaRPr lang="en-US" b="1" dirty="0"/>
          </a:p>
        </p:txBody>
      </p:sp>
    </p:spTree>
    <p:extLst>
      <p:ext uri="{BB962C8B-B14F-4D97-AF65-F5344CB8AC3E}">
        <p14:creationId xmlns:p14="http://schemas.microsoft.com/office/powerpoint/2010/main" val="29714509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4">
              <a:lumMod val="60000"/>
              <a:lumOff val="40000"/>
            </a:schemeClr>
          </a:solidFill>
        </p:spPr>
        <p:txBody>
          <a:bodyPr/>
          <a:lstStyle/>
          <a:p>
            <a:pPr algn="ctr"/>
            <a:r>
              <a:rPr lang="es-MX" dirty="0" smtClean="0"/>
              <a:t>ENCABEZADOS DE NOTICIA. C1</a:t>
            </a:r>
            <a:endParaRPr lang="es-MX" dirty="0"/>
          </a:p>
        </p:txBody>
      </p:sp>
      <p:pic>
        <p:nvPicPr>
          <p:cNvPr id="4" name="Marcador de contenido 3"/>
          <p:cNvPicPr>
            <a:picLocks noGrp="1" noChangeAspect="1"/>
          </p:cNvPicPr>
          <p:nvPr>
            <p:ph idx="1"/>
          </p:nvPr>
        </p:nvPicPr>
        <p:blipFill>
          <a:blip r:embed="rId2"/>
          <a:stretch>
            <a:fillRect/>
          </a:stretch>
        </p:blipFill>
        <p:spPr>
          <a:xfrm>
            <a:off x="4694416" y="2099256"/>
            <a:ext cx="3354880" cy="2673027"/>
          </a:xfrm>
          <a:prstGeom prst="rect">
            <a:avLst/>
          </a:prstGeom>
        </p:spPr>
      </p:pic>
      <p:pic>
        <p:nvPicPr>
          <p:cNvPr id="5" name="Imagen 4"/>
          <p:cNvPicPr>
            <a:picLocks noChangeAspect="1"/>
          </p:cNvPicPr>
          <p:nvPr/>
        </p:nvPicPr>
        <p:blipFill>
          <a:blip r:embed="rId3"/>
          <a:stretch>
            <a:fillRect/>
          </a:stretch>
        </p:blipFill>
        <p:spPr>
          <a:xfrm>
            <a:off x="1425731" y="2178469"/>
            <a:ext cx="2489446" cy="3642782"/>
          </a:xfrm>
          <a:prstGeom prst="rect">
            <a:avLst/>
          </a:prstGeom>
        </p:spPr>
      </p:pic>
      <p:pic>
        <p:nvPicPr>
          <p:cNvPr id="6" name="Imagen 5"/>
          <p:cNvPicPr>
            <a:picLocks noChangeAspect="1"/>
          </p:cNvPicPr>
          <p:nvPr/>
        </p:nvPicPr>
        <p:blipFill>
          <a:blip r:embed="rId4"/>
          <a:stretch>
            <a:fillRect/>
          </a:stretch>
        </p:blipFill>
        <p:spPr>
          <a:xfrm>
            <a:off x="8216721" y="2314907"/>
            <a:ext cx="3137079" cy="3369905"/>
          </a:xfrm>
          <a:prstGeom prst="rect">
            <a:avLst/>
          </a:prstGeom>
        </p:spPr>
      </p:pic>
    </p:spTree>
    <p:extLst>
      <p:ext uri="{BB962C8B-B14F-4D97-AF65-F5344CB8AC3E}">
        <p14:creationId xmlns:p14="http://schemas.microsoft.com/office/powerpoint/2010/main" val="32413949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54743" y="696686"/>
            <a:ext cx="11042305" cy="5935934"/>
          </a:xfrm>
          <a:solidFill>
            <a:schemeClr val="accent6">
              <a:lumMod val="40000"/>
              <a:lumOff val="60000"/>
            </a:schemeClr>
          </a:solidFill>
        </p:spPr>
        <p:txBody>
          <a:bodyPr>
            <a:normAutofit/>
          </a:bodyPr>
          <a:lstStyle/>
          <a:p>
            <a:pPr marL="0" indent="0" algn="ctr">
              <a:buNone/>
            </a:pPr>
            <a:r>
              <a:rPr lang="es-MX" dirty="0" smtClean="0"/>
              <a:t>C1. EN LOS ENCABEZADOS ES…</a:t>
            </a:r>
          </a:p>
          <a:p>
            <a:pPr marL="0" indent="0">
              <a:buNone/>
            </a:pPr>
            <a:r>
              <a:rPr lang="es-MX" dirty="0" smtClean="0"/>
              <a:t>1. Es corriente la supresión de los artículos y de otros determinantes:</a:t>
            </a:r>
          </a:p>
          <a:p>
            <a:pPr marL="0" indent="0" algn="ctr">
              <a:buNone/>
            </a:pPr>
            <a:r>
              <a:rPr lang="es-MX" b="1" dirty="0"/>
              <a:t>R</a:t>
            </a:r>
            <a:r>
              <a:rPr lang="es-MX" b="1" dirty="0" smtClean="0"/>
              <a:t>égimen de Pinochet pidió pena de muerte para opositores</a:t>
            </a:r>
          </a:p>
          <a:p>
            <a:pPr marL="0" indent="0">
              <a:buNone/>
            </a:pPr>
            <a:r>
              <a:rPr lang="es-MX" dirty="0" smtClean="0"/>
              <a:t>2. Es corriente la anteposición del Complemento Circunstancial de Lugar:</a:t>
            </a:r>
          </a:p>
          <a:p>
            <a:pPr marL="0" indent="0" algn="ctr">
              <a:buNone/>
            </a:pPr>
            <a:r>
              <a:rPr lang="es-MX" b="1" dirty="0" smtClean="0"/>
              <a:t>En Bilbao una concentración de HB pide la Independencia de Euskadi</a:t>
            </a:r>
          </a:p>
          <a:p>
            <a:pPr marL="0" indent="0">
              <a:buNone/>
            </a:pPr>
            <a:r>
              <a:rPr lang="es-MX" dirty="0" smtClean="0"/>
              <a:t>3. Es habitual el estilo nominal:</a:t>
            </a:r>
          </a:p>
          <a:p>
            <a:pPr marL="0" indent="0" algn="ctr">
              <a:buNone/>
            </a:pPr>
            <a:r>
              <a:rPr lang="es-MX" b="1" dirty="0" smtClean="0"/>
              <a:t>Incidentes entre la Guardia Nacional y los “</a:t>
            </a:r>
            <a:r>
              <a:rPr lang="es-MX" b="1" dirty="0" err="1" smtClean="0"/>
              <a:t>Gamsajurdistas</a:t>
            </a:r>
            <a:r>
              <a:rPr lang="es-MX" b="1" dirty="0" smtClean="0"/>
              <a:t>”</a:t>
            </a:r>
          </a:p>
          <a:p>
            <a:pPr marL="0" indent="0">
              <a:buNone/>
            </a:pPr>
            <a:endParaRPr lang="en-US" dirty="0"/>
          </a:p>
        </p:txBody>
      </p:sp>
      <p:pic>
        <p:nvPicPr>
          <p:cNvPr id="2" name="Imagen 1"/>
          <p:cNvPicPr>
            <a:picLocks noChangeAspect="1"/>
          </p:cNvPicPr>
          <p:nvPr/>
        </p:nvPicPr>
        <p:blipFill>
          <a:blip r:embed="rId2"/>
          <a:stretch>
            <a:fillRect/>
          </a:stretch>
        </p:blipFill>
        <p:spPr>
          <a:xfrm>
            <a:off x="3193960" y="4700788"/>
            <a:ext cx="5370491" cy="1728318"/>
          </a:xfrm>
          <a:prstGeom prst="rect">
            <a:avLst/>
          </a:prstGeom>
        </p:spPr>
      </p:pic>
    </p:spTree>
    <p:extLst>
      <p:ext uri="{BB962C8B-B14F-4D97-AF65-F5344CB8AC3E}">
        <p14:creationId xmlns:p14="http://schemas.microsoft.com/office/powerpoint/2010/main" val="29836133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tx2">
              <a:lumMod val="40000"/>
              <a:lumOff val="60000"/>
            </a:schemeClr>
          </a:solidFill>
        </p:spPr>
        <p:txBody>
          <a:bodyPr/>
          <a:lstStyle/>
          <a:p>
            <a:pPr algn="ctr"/>
            <a:r>
              <a:rPr lang="es-MX" dirty="0" smtClean="0"/>
              <a:t>ÍNDICE TEMÁTICO</a:t>
            </a:r>
            <a:endParaRPr lang="es-MX" dirty="0"/>
          </a:p>
        </p:txBody>
      </p:sp>
      <p:sp>
        <p:nvSpPr>
          <p:cNvPr id="3" name="Marcador de contenido 2"/>
          <p:cNvSpPr>
            <a:spLocks noGrp="1"/>
          </p:cNvSpPr>
          <p:nvPr>
            <p:ph idx="1"/>
          </p:nvPr>
        </p:nvSpPr>
        <p:spPr>
          <a:xfrm>
            <a:off x="838200" y="2186234"/>
            <a:ext cx="10515600" cy="4351338"/>
          </a:xfrm>
        </p:spPr>
        <p:txBody>
          <a:bodyPr>
            <a:normAutofit fontScale="85000" lnSpcReduction="20000"/>
          </a:bodyPr>
          <a:lstStyle/>
          <a:p>
            <a:pPr marL="0" indent="0">
              <a:buNone/>
            </a:pPr>
            <a:r>
              <a:rPr lang="es-MX" dirty="0" smtClean="0"/>
              <a:t>Guion de uso:						Diapositivas 3 a 7</a:t>
            </a:r>
          </a:p>
          <a:p>
            <a:pPr marL="0" indent="0">
              <a:buNone/>
            </a:pPr>
            <a:r>
              <a:rPr lang="es-MX" dirty="0" smtClean="0"/>
              <a:t>Contenidos programáticos de la UA</a:t>
            </a:r>
            <a:r>
              <a:rPr lang="es-MX" dirty="0"/>
              <a:t>: 		</a:t>
            </a:r>
            <a:r>
              <a:rPr lang="es-MX" dirty="0" smtClean="0"/>
              <a:t>	Diapositiva 8</a:t>
            </a:r>
          </a:p>
          <a:p>
            <a:pPr marL="0" indent="0">
              <a:buNone/>
            </a:pPr>
            <a:r>
              <a:rPr lang="es-MX" dirty="0"/>
              <a:t>Contenidos C1:					</a:t>
            </a:r>
            <a:r>
              <a:rPr lang="es-MX" dirty="0" smtClean="0"/>
              <a:t>Diapositivas 9 a 33</a:t>
            </a:r>
          </a:p>
          <a:p>
            <a:pPr marL="0" indent="0">
              <a:buNone/>
            </a:pPr>
            <a:r>
              <a:rPr lang="es-MX" dirty="0" smtClean="0"/>
              <a:t>Ejercicios de traducción, </a:t>
            </a:r>
            <a:r>
              <a:rPr lang="es-MX" dirty="0"/>
              <a:t>c</a:t>
            </a:r>
            <a:r>
              <a:rPr lang="es-MX" dirty="0" smtClean="0"/>
              <a:t>ontenidos C2</a:t>
            </a:r>
            <a:r>
              <a:rPr lang="es-MX" dirty="0"/>
              <a:t>, </a:t>
            </a:r>
            <a:r>
              <a:rPr lang="es-MX" dirty="0" smtClean="0"/>
              <a:t>C3,</a:t>
            </a:r>
            <a:r>
              <a:rPr lang="es-MX" dirty="0"/>
              <a:t>	</a:t>
            </a:r>
            <a:endParaRPr lang="es-MX" dirty="0" smtClean="0"/>
          </a:p>
          <a:p>
            <a:pPr marL="0" indent="0">
              <a:buNone/>
            </a:pPr>
            <a:r>
              <a:rPr lang="es-MX" dirty="0" smtClean="0"/>
              <a:t>Ejercicio 1						Diapositivas 34 a 35</a:t>
            </a:r>
          </a:p>
          <a:p>
            <a:pPr marL="0" indent="0">
              <a:buNone/>
            </a:pPr>
            <a:r>
              <a:rPr lang="es-MX" dirty="0" smtClean="0"/>
              <a:t>Respuestas de Ejercicio 1				Diapositiva 36</a:t>
            </a:r>
          </a:p>
          <a:p>
            <a:pPr marL="0" indent="0">
              <a:buNone/>
            </a:pPr>
            <a:r>
              <a:rPr lang="es-MX" dirty="0" smtClean="0"/>
              <a:t>Ejercicio 2						Diapositivas 37 a 41</a:t>
            </a:r>
          </a:p>
          <a:p>
            <a:pPr marL="0" indent="0">
              <a:buNone/>
            </a:pPr>
            <a:r>
              <a:rPr lang="es-MX" dirty="0" smtClean="0"/>
              <a:t>Respuestas de Ejercicio 2				Diapositiva 42</a:t>
            </a:r>
          </a:p>
          <a:p>
            <a:pPr marL="0" indent="0">
              <a:buNone/>
            </a:pPr>
            <a:r>
              <a:rPr lang="es-MX" dirty="0" smtClean="0"/>
              <a:t>Ejercicio 3						Diapositivas 43 a 46</a:t>
            </a:r>
          </a:p>
          <a:p>
            <a:pPr marL="0" indent="0">
              <a:buNone/>
            </a:pPr>
            <a:r>
              <a:rPr lang="es-MX" dirty="0" smtClean="0"/>
              <a:t>Respuestas de Ejercicio 3				Diapositiva 47</a:t>
            </a:r>
          </a:p>
          <a:p>
            <a:pPr marL="0" indent="0">
              <a:buNone/>
            </a:pPr>
            <a:r>
              <a:rPr lang="es-MX" dirty="0" smtClean="0"/>
              <a:t>Referencias Bibliográficas				Diapositivas 48 a 50		</a:t>
            </a:r>
          </a:p>
          <a:p>
            <a:pPr marL="0" indent="0">
              <a:buNone/>
            </a:pPr>
            <a:endParaRPr lang="es-MX" dirty="0" smtClean="0"/>
          </a:p>
          <a:p>
            <a:pPr marL="0" indent="0">
              <a:buNone/>
            </a:pPr>
            <a:endParaRPr lang="es-MX" dirty="0"/>
          </a:p>
          <a:p>
            <a:pPr marL="0" indent="0">
              <a:buNone/>
            </a:pPr>
            <a:endParaRPr lang="es-MX" dirty="0"/>
          </a:p>
          <a:p>
            <a:pPr marL="0" indent="0">
              <a:buNone/>
            </a:pPr>
            <a:endParaRPr lang="es-MX" dirty="0"/>
          </a:p>
          <a:p>
            <a:pPr marL="0" indent="0">
              <a:buNone/>
            </a:pPr>
            <a:endParaRPr lang="es-MX" dirty="0" smtClean="0"/>
          </a:p>
          <a:p>
            <a:pPr marL="0" indent="0">
              <a:buNone/>
            </a:pPr>
            <a:endParaRPr lang="es-MX" dirty="0"/>
          </a:p>
        </p:txBody>
      </p:sp>
    </p:spTree>
    <p:extLst>
      <p:ext uri="{BB962C8B-B14F-4D97-AF65-F5344CB8AC3E}">
        <p14:creationId xmlns:p14="http://schemas.microsoft.com/office/powerpoint/2010/main" val="17337730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27314" y="711200"/>
            <a:ext cx="10526486" cy="5895662"/>
          </a:xfrm>
          <a:solidFill>
            <a:srgbClr val="FFC000"/>
          </a:solidFill>
        </p:spPr>
        <p:txBody>
          <a:bodyPr>
            <a:normAutofit/>
          </a:bodyPr>
          <a:lstStyle/>
          <a:p>
            <a:pPr marL="0" indent="0" algn="ctr">
              <a:buNone/>
            </a:pPr>
            <a:r>
              <a:rPr lang="es-MX" dirty="0" smtClean="0"/>
              <a:t>C1. PARTES DE LA NOTICIA</a:t>
            </a:r>
          </a:p>
          <a:p>
            <a:pPr algn="just"/>
            <a:r>
              <a:rPr lang="es-MX" dirty="0" smtClean="0"/>
              <a:t>El Lead o Entrada: párrafo que, ampliando los titulares, reúne las “W” principales de la noticia. </a:t>
            </a:r>
          </a:p>
          <a:p>
            <a:pPr algn="just"/>
            <a:r>
              <a:rPr lang="es-MX" dirty="0" smtClean="0"/>
              <a:t>El cuerpo es el desarrollo de la información</a:t>
            </a:r>
          </a:p>
          <a:p>
            <a:pPr algn="just"/>
            <a:r>
              <a:rPr lang="es-MX" dirty="0" smtClean="0"/>
              <a:t>Para terminar, debemos tener claro cuáles son los tres principios básicos que rigen una noticia:</a:t>
            </a:r>
          </a:p>
          <a:p>
            <a:pPr marL="0" indent="0" algn="ctr">
              <a:buNone/>
            </a:pPr>
            <a:r>
              <a:rPr lang="es-MX" dirty="0"/>
              <a:t> </a:t>
            </a:r>
            <a:r>
              <a:rPr lang="es-MX" dirty="0" smtClean="0"/>
              <a:t>  brevedad, objetividad y claridad.</a:t>
            </a:r>
            <a:endParaRPr lang="en-US" dirty="0"/>
          </a:p>
        </p:txBody>
      </p:sp>
      <p:pic>
        <p:nvPicPr>
          <p:cNvPr id="2" name="Imagen 1"/>
          <p:cNvPicPr>
            <a:picLocks noChangeAspect="1"/>
          </p:cNvPicPr>
          <p:nvPr/>
        </p:nvPicPr>
        <p:blipFill>
          <a:blip r:embed="rId2"/>
          <a:stretch>
            <a:fillRect/>
          </a:stretch>
        </p:blipFill>
        <p:spPr>
          <a:xfrm>
            <a:off x="9051433" y="3324628"/>
            <a:ext cx="1790700" cy="2552700"/>
          </a:xfrm>
          <a:prstGeom prst="rect">
            <a:avLst/>
          </a:prstGeom>
        </p:spPr>
      </p:pic>
    </p:spTree>
    <p:extLst>
      <p:ext uri="{BB962C8B-B14F-4D97-AF65-F5344CB8AC3E}">
        <p14:creationId xmlns:p14="http://schemas.microsoft.com/office/powerpoint/2010/main" val="3071502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1">
              <a:lumMod val="40000"/>
              <a:lumOff val="60000"/>
            </a:schemeClr>
          </a:solidFill>
        </p:spPr>
        <p:txBody>
          <a:bodyPr/>
          <a:lstStyle/>
          <a:p>
            <a:pPr algn="ctr"/>
            <a:r>
              <a:rPr lang="en-US" dirty="0" smtClean="0"/>
              <a:t>C1. El </a:t>
            </a:r>
            <a:r>
              <a:rPr lang="en-US" dirty="0" err="1" smtClean="0"/>
              <a:t>reportaje</a:t>
            </a:r>
            <a:endParaRPr lang="en-US" dirty="0"/>
          </a:p>
        </p:txBody>
      </p:sp>
      <p:sp>
        <p:nvSpPr>
          <p:cNvPr id="3" name="Marcador de contenido 2"/>
          <p:cNvSpPr>
            <a:spLocks noGrp="1"/>
          </p:cNvSpPr>
          <p:nvPr>
            <p:ph idx="1"/>
          </p:nvPr>
        </p:nvSpPr>
        <p:spPr>
          <a:xfrm>
            <a:off x="838200" y="1825625"/>
            <a:ext cx="10515600" cy="4794116"/>
          </a:xfrm>
        </p:spPr>
        <p:txBody>
          <a:bodyPr>
            <a:normAutofit/>
          </a:bodyPr>
          <a:lstStyle/>
          <a:p>
            <a:pPr algn="just"/>
            <a:r>
              <a:rPr lang="es-MX" dirty="0" smtClean="0"/>
              <a:t>Es ampliación de una noticia, que no ha de ser necesariamente de actualidad. El reportaje se distingue por las siguientes características:</a:t>
            </a:r>
          </a:p>
          <a:p>
            <a:pPr algn="just"/>
            <a:r>
              <a:rPr lang="es-MX" dirty="0" smtClean="0"/>
              <a:t> Mayor extensión, libertad expresiva, aun cuando se ven las opiniones particulares del periodista, debe predominar la objetividad.</a:t>
            </a:r>
            <a:endParaRPr lang="en-US" dirty="0"/>
          </a:p>
        </p:txBody>
      </p:sp>
      <p:pic>
        <p:nvPicPr>
          <p:cNvPr id="4" name="Imagen 3"/>
          <p:cNvPicPr>
            <a:picLocks noChangeAspect="1"/>
          </p:cNvPicPr>
          <p:nvPr/>
        </p:nvPicPr>
        <p:blipFill>
          <a:blip r:embed="rId2"/>
          <a:stretch>
            <a:fillRect/>
          </a:stretch>
        </p:blipFill>
        <p:spPr>
          <a:xfrm>
            <a:off x="4056845" y="3696237"/>
            <a:ext cx="4533363" cy="2923504"/>
          </a:xfrm>
          <a:prstGeom prst="rect">
            <a:avLst/>
          </a:prstGeom>
          <a:ln>
            <a:solidFill>
              <a:schemeClr val="tx2"/>
            </a:solidFill>
          </a:ln>
        </p:spPr>
      </p:pic>
    </p:spTree>
    <p:extLst>
      <p:ext uri="{BB962C8B-B14F-4D97-AF65-F5344CB8AC3E}">
        <p14:creationId xmlns:p14="http://schemas.microsoft.com/office/powerpoint/2010/main" val="8615975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C1. La estructura típica de los reportajes es como sigue:</a:t>
            </a:r>
            <a:endParaRPr lang="en-US" dirty="0"/>
          </a:p>
        </p:txBody>
      </p:sp>
      <p:pic>
        <p:nvPicPr>
          <p:cNvPr id="4" name="Marcador de contenido 3"/>
          <p:cNvPicPr>
            <a:picLocks noGrp="1" noChangeAspect="1"/>
          </p:cNvPicPr>
          <p:nvPr>
            <p:ph idx="1"/>
          </p:nvPr>
        </p:nvPicPr>
        <p:blipFill>
          <a:blip r:embed="rId2"/>
          <a:stretch>
            <a:fillRect/>
          </a:stretch>
        </p:blipFill>
        <p:spPr>
          <a:xfrm>
            <a:off x="1986700" y="1690688"/>
            <a:ext cx="7543666" cy="4667093"/>
          </a:xfrm>
          <a:prstGeom prst="rect">
            <a:avLst/>
          </a:prstGeom>
        </p:spPr>
      </p:pic>
    </p:spTree>
    <p:extLst>
      <p:ext uri="{BB962C8B-B14F-4D97-AF65-F5344CB8AC3E}">
        <p14:creationId xmlns:p14="http://schemas.microsoft.com/office/powerpoint/2010/main" val="3127673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856772"/>
            <a:ext cx="10515600" cy="2066732"/>
          </a:xfrm>
          <a:solidFill>
            <a:srgbClr val="92D050"/>
          </a:solidFill>
        </p:spPr>
        <p:txBody>
          <a:bodyPr>
            <a:normAutofit fontScale="90000"/>
          </a:bodyPr>
          <a:lstStyle/>
          <a:p>
            <a:pPr algn="just"/>
            <a:r>
              <a:rPr lang="es-MX" dirty="0" smtClean="0"/>
              <a:t>C1. El reportaje de acontecimiento es aquel en el que el periodista presenta los hechos desde el exterior de una forma estática. Su esquema fundamental será:</a:t>
            </a:r>
            <a:endParaRPr lang="en-US" dirty="0"/>
          </a:p>
        </p:txBody>
      </p:sp>
      <p:sp>
        <p:nvSpPr>
          <p:cNvPr id="3" name="Marcador de contenido 2"/>
          <p:cNvSpPr>
            <a:spLocks noGrp="1"/>
          </p:cNvSpPr>
          <p:nvPr>
            <p:ph idx="1"/>
          </p:nvPr>
        </p:nvSpPr>
        <p:spPr>
          <a:xfrm>
            <a:off x="838200" y="2923504"/>
            <a:ext cx="10515600" cy="3934495"/>
          </a:xfrm>
          <a:solidFill>
            <a:schemeClr val="accent1"/>
          </a:solidFill>
        </p:spPr>
        <p:txBody>
          <a:bodyPr/>
          <a:lstStyle/>
          <a:p>
            <a:r>
              <a:rPr lang="es-MX" dirty="0" smtClean="0"/>
              <a:t>Hecho fundamental y más importante.</a:t>
            </a:r>
          </a:p>
          <a:p>
            <a:r>
              <a:rPr lang="es-MX" dirty="0" smtClean="0"/>
              <a:t>Segundo hecho en importancia.</a:t>
            </a:r>
          </a:p>
          <a:p>
            <a:r>
              <a:rPr lang="es-MX" dirty="0" smtClean="0"/>
              <a:t>Tercer hecho...</a:t>
            </a:r>
          </a:p>
          <a:p>
            <a:r>
              <a:rPr lang="es-MX" dirty="0" smtClean="0"/>
              <a:t>Etcétera...</a:t>
            </a:r>
            <a:endParaRPr lang="en-US" dirty="0"/>
          </a:p>
        </p:txBody>
      </p:sp>
      <p:pic>
        <p:nvPicPr>
          <p:cNvPr id="4" name="Imagen 3"/>
          <p:cNvPicPr>
            <a:picLocks noChangeAspect="1"/>
          </p:cNvPicPr>
          <p:nvPr/>
        </p:nvPicPr>
        <p:blipFill>
          <a:blip r:embed="rId2"/>
          <a:stretch>
            <a:fillRect/>
          </a:stretch>
        </p:blipFill>
        <p:spPr>
          <a:xfrm>
            <a:off x="6800045" y="3103808"/>
            <a:ext cx="3425780" cy="3013657"/>
          </a:xfrm>
          <a:prstGeom prst="rect">
            <a:avLst/>
          </a:prstGeom>
        </p:spPr>
      </p:pic>
    </p:spTree>
    <p:extLst>
      <p:ext uri="{BB962C8B-B14F-4D97-AF65-F5344CB8AC3E}">
        <p14:creationId xmlns:p14="http://schemas.microsoft.com/office/powerpoint/2010/main" val="3589349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319314"/>
            <a:ext cx="10515600" cy="5857649"/>
          </a:xfrm>
          <a:solidFill>
            <a:schemeClr val="accent1">
              <a:lumMod val="40000"/>
              <a:lumOff val="60000"/>
            </a:schemeClr>
          </a:solidFill>
        </p:spPr>
        <p:txBody>
          <a:bodyPr>
            <a:normAutofit/>
          </a:bodyPr>
          <a:lstStyle/>
          <a:p>
            <a:pPr marL="0" indent="0" algn="ctr">
              <a:buNone/>
            </a:pPr>
            <a:r>
              <a:rPr lang="es-MX" sz="4000" dirty="0" smtClean="0"/>
              <a:t>C1. El segundo tipo de reportaje es el de acción</a:t>
            </a:r>
          </a:p>
          <a:p>
            <a:pPr algn="just"/>
            <a:r>
              <a:rPr lang="es-MX" dirty="0" smtClean="0"/>
              <a:t>El periodista ofrece los hechos de forma dinámica. El periodista narra desde dentro de los acontecimientos, viviendo su desarrollo. Su presentación más frecuente es la que sigue:</a:t>
            </a:r>
          </a:p>
          <a:p>
            <a:pPr algn="just"/>
            <a:r>
              <a:rPr lang="es-MX" dirty="0" smtClean="0"/>
              <a:t>Incidente inicial.</a:t>
            </a:r>
          </a:p>
          <a:p>
            <a:pPr algn="just"/>
            <a:r>
              <a:rPr lang="es-MX" dirty="0" smtClean="0"/>
              <a:t>Reanudación del relato con más detalles ambientales.</a:t>
            </a:r>
          </a:p>
          <a:p>
            <a:pPr algn="just"/>
            <a:r>
              <a:rPr lang="es-MX" dirty="0" smtClean="0"/>
              <a:t>Nueva relación ambiental</a:t>
            </a:r>
          </a:p>
          <a:p>
            <a:pPr algn="just"/>
            <a:r>
              <a:rPr lang="es-MX" dirty="0" smtClean="0"/>
              <a:t>Cierre.</a:t>
            </a:r>
            <a:endParaRPr lang="en-US" dirty="0"/>
          </a:p>
        </p:txBody>
      </p:sp>
      <p:pic>
        <p:nvPicPr>
          <p:cNvPr id="2" name="Imagen 1"/>
          <p:cNvPicPr>
            <a:picLocks noChangeAspect="1"/>
          </p:cNvPicPr>
          <p:nvPr/>
        </p:nvPicPr>
        <p:blipFill>
          <a:blip r:embed="rId2"/>
          <a:stretch>
            <a:fillRect/>
          </a:stretch>
        </p:blipFill>
        <p:spPr>
          <a:xfrm>
            <a:off x="5563673" y="3335628"/>
            <a:ext cx="4932609" cy="2550017"/>
          </a:xfrm>
          <a:prstGeom prst="rect">
            <a:avLst/>
          </a:prstGeom>
        </p:spPr>
      </p:pic>
    </p:spTree>
    <p:extLst>
      <p:ext uri="{BB962C8B-B14F-4D97-AF65-F5344CB8AC3E}">
        <p14:creationId xmlns:p14="http://schemas.microsoft.com/office/powerpoint/2010/main" val="13881290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93502" y="280159"/>
            <a:ext cx="10515600" cy="6275187"/>
          </a:xfrm>
          <a:solidFill>
            <a:schemeClr val="accent2">
              <a:lumMod val="40000"/>
              <a:lumOff val="60000"/>
            </a:schemeClr>
          </a:solidFill>
        </p:spPr>
        <p:txBody>
          <a:bodyPr>
            <a:normAutofit/>
          </a:bodyPr>
          <a:lstStyle/>
          <a:p>
            <a:pPr marL="0" indent="0" algn="ctr">
              <a:buNone/>
            </a:pPr>
            <a:r>
              <a:rPr lang="es-MX" sz="3200" dirty="0" smtClean="0"/>
              <a:t>C1. Reportaje tipo entrevista</a:t>
            </a:r>
          </a:p>
          <a:p>
            <a:pPr marL="0" indent="0" algn="just">
              <a:buNone/>
            </a:pPr>
            <a:r>
              <a:rPr lang="es-MX" sz="3200" dirty="0" smtClean="0"/>
              <a:t>En esta modalidad se alternan las palabras textuales del entrevistado con descripciones o narraciones del periodista. Puede adoptar también la forma de pregunta/respuesta.</a:t>
            </a:r>
            <a:endParaRPr lang="en-US" sz="3200" dirty="0"/>
          </a:p>
        </p:txBody>
      </p:sp>
      <p:pic>
        <p:nvPicPr>
          <p:cNvPr id="2" name="Imagen 1"/>
          <p:cNvPicPr>
            <a:picLocks noChangeAspect="1"/>
          </p:cNvPicPr>
          <p:nvPr/>
        </p:nvPicPr>
        <p:blipFill>
          <a:blip r:embed="rId2"/>
          <a:stretch>
            <a:fillRect/>
          </a:stretch>
        </p:blipFill>
        <p:spPr>
          <a:xfrm>
            <a:off x="3005070" y="2562896"/>
            <a:ext cx="5250287" cy="2485624"/>
          </a:xfrm>
          <a:prstGeom prst="rect">
            <a:avLst/>
          </a:prstGeom>
          <a:ln>
            <a:solidFill>
              <a:schemeClr val="tx1"/>
            </a:solidFill>
          </a:ln>
        </p:spPr>
      </p:pic>
    </p:spTree>
    <p:extLst>
      <p:ext uri="{BB962C8B-B14F-4D97-AF65-F5344CB8AC3E}">
        <p14:creationId xmlns:p14="http://schemas.microsoft.com/office/powerpoint/2010/main" val="36082746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A74B2633-DCFF-4D00-BA91-6FA603B7AB4D}"/>
              </a:ext>
            </a:extLst>
          </p:cNvPr>
          <p:cNvSpPr>
            <a:spLocks noGrp="1"/>
          </p:cNvSpPr>
          <p:nvPr>
            <p:ph type="ctrTitle"/>
          </p:nvPr>
        </p:nvSpPr>
        <p:spPr>
          <a:solidFill>
            <a:schemeClr val="accent1">
              <a:lumMod val="60000"/>
              <a:lumOff val="40000"/>
            </a:schemeClr>
          </a:solidFill>
        </p:spPr>
        <p:txBody>
          <a:bodyPr/>
          <a:lstStyle/>
          <a:p>
            <a:r>
              <a:rPr lang="es-MX" dirty="0" smtClean="0"/>
              <a:t>C1. TEXTOS PERIODISTICOS: </a:t>
            </a:r>
            <a:br>
              <a:rPr lang="es-MX" dirty="0" smtClean="0"/>
            </a:br>
            <a:r>
              <a:rPr lang="es-MX" dirty="0" smtClean="0"/>
              <a:t>DE OPINIÓN </a:t>
            </a:r>
            <a:endParaRPr lang="es-MX" dirty="0"/>
          </a:p>
        </p:txBody>
      </p:sp>
      <p:pic>
        <p:nvPicPr>
          <p:cNvPr id="4" name="Imagen 3"/>
          <p:cNvPicPr>
            <a:picLocks noChangeAspect="1"/>
          </p:cNvPicPr>
          <p:nvPr/>
        </p:nvPicPr>
        <p:blipFill>
          <a:blip r:embed="rId2"/>
          <a:stretch>
            <a:fillRect/>
          </a:stretch>
        </p:blipFill>
        <p:spPr>
          <a:xfrm>
            <a:off x="4593129" y="3787104"/>
            <a:ext cx="2619375" cy="1743075"/>
          </a:xfrm>
          <a:prstGeom prst="rect">
            <a:avLst/>
          </a:prstGeom>
        </p:spPr>
      </p:pic>
      <p:sp>
        <p:nvSpPr>
          <p:cNvPr id="3" name="Subtítulo 2">
            <a:extLst>
              <a:ext uri="{FF2B5EF4-FFF2-40B4-BE49-F238E27FC236}">
                <a16:creationId xmlns="" xmlns:a16="http://schemas.microsoft.com/office/drawing/2014/main" id="{726BEE96-F62D-4B92-BA8D-61CBC3E69E9D}"/>
              </a:ext>
            </a:extLst>
          </p:cNvPr>
          <p:cNvSpPr>
            <a:spLocks noGrp="1"/>
          </p:cNvSpPr>
          <p:nvPr>
            <p:ph type="subTitle" idx="1"/>
          </p:nvPr>
        </p:nvSpPr>
        <p:spPr>
          <a:xfrm>
            <a:off x="1524000" y="3602037"/>
            <a:ext cx="9144000" cy="2695731"/>
          </a:xfrm>
        </p:spPr>
        <p:txBody>
          <a:bodyPr/>
          <a:lstStyle/>
          <a:p>
            <a:endParaRPr lang="es-MX" dirty="0"/>
          </a:p>
        </p:txBody>
      </p:sp>
    </p:spTree>
    <p:extLst>
      <p:ext uri="{BB962C8B-B14F-4D97-AF65-F5344CB8AC3E}">
        <p14:creationId xmlns:p14="http://schemas.microsoft.com/office/powerpoint/2010/main" val="29471816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D3098E48-B870-4A2E-9A77-0A91B93A03B8}"/>
              </a:ext>
            </a:extLst>
          </p:cNvPr>
          <p:cNvSpPr>
            <a:spLocks noGrp="1"/>
          </p:cNvSpPr>
          <p:nvPr>
            <p:ph type="title"/>
          </p:nvPr>
        </p:nvSpPr>
        <p:spPr>
          <a:xfrm>
            <a:off x="838200" y="365125"/>
            <a:ext cx="10515600" cy="871247"/>
          </a:xfrm>
          <a:solidFill>
            <a:schemeClr val="accent6">
              <a:lumMod val="40000"/>
              <a:lumOff val="60000"/>
            </a:schemeClr>
          </a:solidFill>
        </p:spPr>
        <p:txBody>
          <a:bodyPr/>
          <a:lstStyle/>
          <a:p>
            <a:pPr algn="ctr"/>
            <a:r>
              <a:rPr lang="es-MX" dirty="0" smtClean="0"/>
              <a:t>C1. Editorial </a:t>
            </a:r>
            <a:endParaRPr lang="es-MX" dirty="0"/>
          </a:p>
        </p:txBody>
      </p:sp>
      <p:sp>
        <p:nvSpPr>
          <p:cNvPr id="3" name="Marcador de contenido 2">
            <a:extLst>
              <a:ext uri="{FF2B5EF4-FFF2-40B4-BE49-F238E27FC236}">
                <a16:creationId xmlns="" xmlns:a16="http://schemas.microsoft.com/office/drawing/2014/main" id="{7D69FDFA-81D2-4CB2-B9DC-437956536EE2}"/>
              </a:ext>
            </a:extLst>
          </p:cNvPr>
          <p:cNvSpPr>
            <a:spLocks noGrp="1"/>
          </p:cNvSpPr>
          <p:nvPr>
            <p:ph idx="1"/>
          </p:nvPr>
        </p:nvSpPr>
        <p:spPr>
          <a:xfrm>
            <a:off x="838200" y="1457738"/>
            <a:ext cx="10515600" cy="5062331"/>
          </a:xfrm>
          <a:solidFill>
            <a:schemeClr val="bg2"/>
          </a:solidFill>
        </p:spPr>
        <p:txBody>
          <a:bodyPr>
            <a:normAutofit/>
          </a:bodyPr>
          <a:lstStyle/>
          <a:p>
            <a:pPr algn="just"/>
            <a:r>
              <a:rPr lang="es-MX" dirty="0" smtClean="0"/>
              <a:t>Sin </a:t>
            </a:r>
            <a:r>
              <a:rPr lang="es-MX" dirty="0"/>
              <a:t>firma </a:t>
            </a:r>
            <a:r>
              <a:rPr lang="es-MX" dirty="0" smtClean="0"/>
              <a:t>normalmente; explica</a:t>
            </a:r>
            <a:r>
              <a:rPr lang="es-MX" dirty="0"/>
              <a:t>, valora e interpreta un hecho de actualidad de especial transcendencia y que representa la postura ideológica del periódico. </a:t>
            </a:r>
            <a:endParaRPr lang="es-MX" dirty="0" smtClean="0"/>
          </a:p>
          <a:p>
            <a:pPr marL="0" indent="0" algn="just">
              <a:buNone/>
            </a:pPr>
            <a:r>
              <a:rPr lang="es-MX" dirty="0" smtClean="0"/>
              <a:t>1. Temas </a:t>
            </a:r>
            <a:r>
              <a:rPr lang="es-MX" dirty="0"/>
              <a:t>de actualidad.</a:t>
            </a:r>
          </a:p>
          <a:p>
            <a:pPr marL="0" indent="0" algn="just">
              <a:buNone/>
            </a:pPr>
            <a:r>
              <a:rPr lang="es-MX" dirty="0" smtClean="0"/>
              <a:t>2. Lugar </a:t>
            </a:r>
            <a:r>
              <a:rPr lang="es-MX" dirty="0"/>
              <a:t>preferente en el </a:t>
            </a:r>
            <a:r>
              <a:rPr lang="es-MX" dirty="0" smtClean="0"/>
              <a:t>periódico.</a:t>
            </a:r>
          </a:p>
          <a:p>
            <a:pPr marL="0" indent="0" algn="just">
              <a:buNone/>
            </a:pPr>
            <a:r>
              <a:rPr lang="es-MX" dirty="0" smtClean="0"/>
              <a:t>3. Postura </a:t>
            </a:r>
            <a:r>
              <a:rPr lang="es-MX" dirty="0"/>
              <a:t>ideológica de la empresa editora del periódico.</a:t>
            </a:r>
          </a:p>
          <a:p>
            <a:pPr marL="0" indent="0" algn="just">
              <a:buNone/>
            </a:pPr>
            <a:endParaRPr lang="es-MX" dirty="0"/>
          </a:p>
        </p:txBody>
      </p:sp>
    </p:spTree>
    <p:extLst>
      <p:ext uri="{BB962C8B-B14F-4D97-AF65-F5344CB8AC3E}">
        <p14:creationId xmlns:p14="http://schemas.microsoft.com/office/powerpoint/2010/main" val="35355861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F6AE7A5D-A2B7-438F-B67B-C5B34A58C9AC}"/>
              </a:ext>
            </a:extLst>
          </p:cNvPr>
          <p:cNvSpPr>
            <a:spLocks noGrp="1"/>
          </p:cNvSpPr>
          <p:nvPr>
            <p:ph idx="1"/>
          </p:nvPr>
        </p:nvSpPr>
        <p:spPr>
          <a:xfrm>
            <a:off x="824948" y="450761"/>
            <a:ext cx="10515600" cy="5143107"/>
          </a:xfrm>
          <a:solidFill>
            <a:schemeClr val="accent1">
              <a:lumMod val="60000"/>
              <a:lumOff val="40000"/>
            </a:schemeClr>
          </a:solidFill>
        </p:spPr>
        <p:txBody>
          <a:bodyPr anchor="ctr">
            <a:normAutofit/>
          </a:bodyPr>
          <a:lstStyle/>
          <a:p>
            <a:pPr marL="0" indent="0" algn="ctr">
              <a:buNone/>
            </a:pPr>
            <a:r>
              <a:rPr lang="es-MX" sz="3600" dirty="0" smtClean="0"/>
              <a:t>C1. EDITORIAL</a:t>
            </a:r>
          </a:p>
          <a:p>
            <a:pPr marL="0" indent="0">
              <a:buNone/>
            </a:pPr>
            <a:r>
              <a:rPr lang="es-MX" sz="3600" dirty="0" smtClean="0"/>
              <a:t>4. Tiene </a:t>
            </a:r>
            <a:r>
              <a:rPr lang="es-MX" sz="3600" dirty="0"/>
              <a:t>aspiraciones de objetividad, pero su tendencia ideológica introduce elementos subjetivos que la rompen.</a:t>
            </a:r>
          </a:p>
          <a:p>
            <a:pPr marL="0" indent="0">
              <a:buNone/>
            </a:pPr>
            <a:r>
              <a:rPr lang="es-MX" sz="3600" dirty="0" smtClean="0"/>
              <a:t>5.</a:t>
            </a:r>
            <a:r>
              <a:rPr lang="es-MX" sz="3600" dirty="0"/>
              <a:t>	El título, que suele ser únicamente un sintagma nominal, muestra intenciones valorativas o creativas.</a:t>
            </a:r>
          </a:p>
        </p:txBody>
      </p:sp>
    </p:spTree>
    <p:extLst>
      <p:ext uri="{BB962C8B-B14F-4D97-AF65-F5344CB8AC3E}">
        <p14:creationId xmlns:p14="http://schemas.microsoft.com/office/powerpoint/2010/main" val="21574189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6">
              <a:lumMod val="40000"/>
              <a:lumOff val="60000"/>
            </a:schemeClr>
          </a:solidFill>
        </p:spPr>
        <p:txBody>
          <a:bodyPr/>
          <a:lstStyle/>
          <a:p>
            <a:pPr algn="ctr"/>
            <a:r>
              <a:rPr lang="es-MX" dirty="0" smtClean="0"/>
              <a:t>C1. EDITORIAL</a:t>
            </a:r>
            <a:endParaRPr lang="es-MX" dirty="0"/>
          </a:p>
        </p:txBody>
      </p:sp>
      <p:sp>
        <p:nvSpPr>
          <p:cNvPr id="3" name="Marcador de contenido 2"/>
          <p:cNvSpPr>
            <a:spLocks noGrp="1"/>
          </p:cNvSpPr>
          <p:nvPr>
            <p:ph idx="1"/>
          </p:nvPr>
        </p:nvSpPr>
        <p:spPr>
          <a:xfrm>
            <a:off x="838200" y="1825625"/>
            <a:ext cx="10515600" cy="4884268"/>
          </a:xfrm>
          <a:solidFill>
            <a:schemeClr val="accent1">
              <a:lumMod val="40000"/>
              <a:lumOff val="60000"/>
            </a:schemeClr>
          </a:solidFill>
        </p:spPr>
        <p:txBody>
          <a:bodyPr/>
          <a:lstStyle/>
          <a:p>
            <a:r>
              <a:rPr lang="es-MX" dirty="0"/>
              <a:t>La estructura no es fija, pero suele responder a un esquema piramidal con el clímax al final:</a:t>
            </a:r>
          </a:p>
          <a:p>
            <a:r>
              <a:rPr lang="es-MX" dirty="0"/>
              <a:t> Exposición de los hechos.</a:t>
            </a:r>
          </a:p>
          <a:p>
            <a:r>
              <a:rPr lang="es-MX" dirty="0"/>
              <a:t>Explicación crítica.</a:t>
            </a:r>
          </a:p>
          <a:p>
            <a:r>
              <a:rPr lang="es-MX" dirty="0"/>
              <a:t>Justificación de los juicios emitidos.</a:t>
            </a:r>
          </a:p>
          <a:p>
            <a:r>
              <a:rPr lang="es-MX" dirty="0"/>
              <a:t> Conclusión.</a:t>
            </a:r>
          </a:p>
          <a:p>
            <a:endParaRPr lang="es-MX" dirty="0"/>
          </a:p>
        </p:txBody>
      </p:sp>
      <p:pic>
        <p:nvPicPr>
          <p:cNvPr id="4" name="Imagen 3"/>
          <p:cNvPicPr>
            <a:picLocks noChangeAspect="1"/>
          </p:cNvPicPr>
          <p:nvPr/>
        </p:nvPicPr>
        <p:blipFill>
          <a:blip r:embed="rId2"/>
          <a:stretch>
            <a:fillRect/>
          </a:stretch>
        </p:blipFill>
        <p:spPr>
          <a:xfrm>
            <a:off x="7343037" y="2537138"/>
            <a:ext cx="3552490" cy="3219718"/>
          </a:xfrm>
          <a:prstGeom prst="rect">
            <a:avLst/>
          </a:prstGeom>
          <a:ln>
            <a:solidFill>
              <a:schemeClr val="tx1">
                <a:lumMod val="50000"/>
                <a:lumOff val="50000"/>
              </a:schemeClr>
            </a:solidFill>
          </a:ln>
        </p:spPr>
      </p:pic>
    </p:spTree>
    <p:extLst>
      <p:ext uri="{BB962C8B-B14F-4D97-AF65-F5344CB8AC3E}">
        <p14:creationId xmlns:p14="http://schemas.microsoft.com/office/powerpoint/2010/main" val="8334126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2">
              <a:lumMod val="40000"/>
              <a:lumOff val="60000"/>
            </a:schemeClr>
          </a:solidFill>
        </p:spPr>
        <p:txBody>
          <a:bodyPr/>
          <a:lstStyle/>
          <a:p>
            <a:pPr algn="ctr"/>
            <a:r>
              <a:rPr lang="es-MX" dirty="0" smtClean="0"/>
              <a:t>Guion de uso de este material de apoyo</a:t>
            </a:r>
            <a:endParaRPr lang="es-MX" dirty="0"/>
          </a:p>
        </p:txBody>
      </p:sp>
      <p:sp>
        <p:nvSpPr>
          <p:cNvPr id="3" name="Marcador de contenido 2"/>
          <p:cNvSpPr>
            <a:spLocks noGrp="1"/>
          </p:cNvSpPr>
          <p:nvPr>
            <p:ph idx="1"/>
          </p:nvPr>
        </p:nvSpPr>
        <p:spPr/>
        <p:txBody>
          <a:bodyPr/>
          <a:lstStyle/>
          <a:p>
            <a:r>
              <a:rPr lang="es-MX" dirty="0" smtClean="0"/>
              <a:t>Este material proporciona una serie de ejercicios de aplicación práctica, utilizable a lo largo de las distintas partes que integran un programa destinado a la traducción de textos periodísticos.</a:t>
            </a:r>
          </a:p>
          <a:p>
            <a:r>
              <a:rPr lang="es-MX" dirty="0" smtClean="0"/>
              <a:t>Por la propia naturaleza de la UA, el material que aquí se presenta busca ayudar al estudiante en temas muy importantes para un óptimo desempeño académico.</a:t>
            </a:r>
          </a:p>
          <a:p>
            <a:r>
              <a:rPr lang="es-MX" dirty="0" smtClean="0"/>
              <a:t>Por una parte, este material comienza con un planteamiento general de lo que se entiende como “texto periodístico”. Para ello, será preciso comenzar desde las diferentes clases o géneros, hasta llegar a una mayor comprensión de sus contenidos y rasgos formales.</a:t>
            </a:r>
            <a:endParaRPr lang="es-MX" dirty="0"/>
          </a:p>
        </p:txBody>
      </p:sp>
    </p:spTree>
    <p:extLst>
      <p:ext uri="{BB962C8B-B14F-4D97-AF65-F5344CB8AC3E}">
        <p14:creationId xmlns:p14="http://schemas.microsoft.com/office/powerpoint/2010/main" val="42445199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28C2B2C6-6B08-4670-A070-BAFA810F140E}"/>
              </a:ext>
            </a:extLst>
          </p:cNvPr>
          <p:cNvSpPr>
            <a:spLocks noGrp="1"/>
          </p:cNvSpPr>
          <p:nvPr>
            <p:ph type="title"/>
          </p:nvPr>
        </p:nvSpPr>
        <p:spPr>
          <a:solidFill>
            <a:schemeClr val="bg2"/>
          </a:solidFill>
        </p:spPr>
        <p:txBody>
          <a:bodyPr/>
          <a:lstStyle/>
          <a:p>
            <a:pPr algn="ctr"/>
            <a:r>
              <a:rPr lang="es-MX" dirty="0" smtClean="0"/>
              <a:t>C1. Artículo </a:t>
            </a:r>
            <a:endParaRPr lang="es-MX" dirty="0"/>
          </a:p>
        </p:txBody>
      </p:sp>
      <p:sp>
        <p:nvSpPr>
          <p:cNvPr id="3" name="Marcador de contenido 2">
            <a:extLst>
              <a:ext uri="{FF2B5EF4-FFF2-40B4-BE49-F238E27FC236}">
                <a16:creationId xmlns="" xmlns:a16="http://schemas.microsoft.com/office/drawing/2014/main" id="{CA96A6A5-92E4-4541-99A3-3290E0602EE8}"/>
              </a:ext>
            </a:extLst>
          </p:cNvPr>
          <p:cNvSpPr>
            <a:spLocks noGrp="1"/>
          </p:cNvSpPr>
          <p:nvPr>
            <p:ph idx="1"/>
          </p:nvPr>
        </p:nvSpPr>
        <p:spPr>
          <a:xfrm>
            <a:off x="838200" y="1391478"/>
            <a:ext cx="10515600" cy="5340625"/>
          </a:xfrm>
          <a:solidFill>
            <a:schemeClr val="accent5">
              <a:lumMod val="40000"/>
              <a:lumOff val="60000"/>
            </a:schemeClr>
          </a:solidFill>
        </p:spPr>
        <p:txBody>
          <a:bodyPr anchor="ctr">
            <a:normAutofit/>
          </a:bodyPr>
          <a:lstStyle/>
          <a:p>
            <a:pPr algn="just"/>
            <a:r>
              <a:rPr lang="es-MX" dirty="0"/>
              <a:t>Consiste en la expresión de la opinión individual que se difunde a través de un periódico. Debe aparecer firmado y no es necesario que trate temas de actualidad</a:t>
            </a:r>
            <a:r>
              <a:rPr lang="es-MX" dirty="0" smtClean="0"/>
              <a:t>. </a:t>
            </a:r>
          </a:p>
          <a:p>
            <a:pPr algn="just"/>
            <a:endParaRPr lang="es-MX" dirty="0"/>
          </a:p>
          <a:p>
            <a:pPr algn="just"/>
            <a:endParaRPr lang="es-MX" dirty="0" smtClean="0"/>
          </a:p>
          <a:p>
            <a:pPr algn="just"/>
            <a:endParaRPr lang="es-MX" dirty="0"/>
          </a:p>
          <a:p>
            <a:pPr algn="just"/>
            <a:endParaRPr lang="es-MX" dirty="0" smtClean="0"/>
          </a:p>
          <a:p>
            <a:pPr algn="just"/>
            <a:endParaRPr lang="es-MX" dirty="0"/>
          </a:p>
        </p:txBody>
      </p:sp>
      <p:pic>
        <p:nvPicPr>
          <p:cNvPr id="4" name="Imagen 3"/>
          <p:cNvPicPr>
            <a:picLocks noChangeAspect="1"/>
          </p:cNvPicPr>
          <p:nvPr/>
        </p:nvPicPr>
        <p:blipFill>
          <a:blip r:embed="rId2"/>
          <a:stretch>
            <a:fillRect/>
          </a:stretch>
        </p:blipFill>
        <p:spPr>
          <a:xfrm>
            <a:off x="3258356" y="3451539"/>
            <a:ext cx="5537914" cy="2293042"/>
          </a:xfrm>
          <a:prstGeom prst="rect">
            <a:avLst/>
          </a:prstGeom>
        </p:spPr>
      </p:pic>
    </p:spTree>
    <p:extLst>
      <p:ext uri="{BB962C8B-B14F-4D97-AF65-F5344CB8AC3E}">
        <p14:creationId xmlns:p14="http://schemas.microsoft.com/office/powerpoint/2010/main" val="42078847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2">
              <a:lumMod val="60000"/>
              <a:lumOff val="40000"/>
            </a:schemeClr>
          </a:solidFill>
        </p:spPr>
        <p:txBody>
          <a:bodyPr/>
          <a:lstStyle/>
          <a:p>
            <a:pPr algn="ctr"/>
            <a:r>
              <a:rPr lang="es-MX" dirty="0" smtClean="0"/>
              <a:t>C1. Géneros “Híbridos”</a:t>
            </a:r>
            <a:br>
              <a:rPr lang="es-MX" dirty="0" smtClean="0"/>
            </a:br>
            <a:r>
              <a:rPr lang="es-MX" dirty="0" smtClean="0"/>
              <a:t>LA CRÓNICA</a:t>
            </a:r>
            <a:endParaRPr lang="es-MX" dirty="0"/>
          </a:p>
        </p:txBody>
      </p:sp>
      <p:sp>
        <p:nvSpPr>
          <p:cNvPr id="3" name="Marcador de contenido 2"/>
          <p:cNvSpPr>
            <a:spLocks noGrp="1"/>
          </p:cNvSpPr>
          <p:nvPr>
            <p:ph idx="1"/>
          </p:nvPr>
        </p:nvSpPr>
        <p:spPr>
          <a:solidFill>
            <a:schemeClr val="accent1">
              <a:lumMod val="60000"/>
              <a:lumOff val="40000"/>
            </a:schemeClr>
          </a:solidFill>
        </p:spPr>
        <p:txBody>
          <a:bodyPr/>
          <a:lstStyle/>
          <a:p>
            <a:r>
              <a:rPr lang="es-MX" dirty="0" smtClean="0"/>
              <a:t>Personal</a:t>
            </a:r>
          </a:p>
          <a:p>
            <a:r>
              <a:rPr lang="es-MX" dirty="0" smtClean="0"/>
              <a:t>Con firma</a:t>
            </a:r>
          </a:p>
          <a:p>
            <a:r>
              <a:rPr lang="es-MX" dirty="0" smtClean="0"/>
              <a:t>Estilo individual</a:t>
            </a:r>
          </a:p>
          <a:p>
            <a:r>
              <a:rPr lang="es-MX" dirty="0" smtClean="0"/>
              <a:t>Regularidad de frecuencia</a:t>
            </a:r>
            <a:endParaRPr lang="es-MX" dirty="0"/>
          </a:p>
        </p:txBody>
      </p:sp>
      <p:pic>
        <p:nvPicPr>
          <p:cNvPr id="4" name="Imagen 3"/>
          <p:cNvPicPr>
            <a:picLocks noChangeAspect="1"/>
          </p:cNvPicPr>
          <p:nvPr/>
        </p:nvPicPr>
        <p:blipFill>
          <a:blip r:embed="rId2"/>
          <a:stretch>
            <a:fillRect/>
          </a:stretch>
        </p:blipFill>
        <p:spPr>
          <a:xfrm>
            <a:off x="6096000" y="2347510"/>
            <a:ext cx="4146058" cy="3600249"/>
          </a:xfrm>
          <a:prstGeom prst="rect">
            <a:avLst/>
          </a:prstGeom>
          <a:ln>
            <a:solidFill>
              <a:schemeClr val="tx1"/>
            </a:solidFill>
          </a:ln>
        </p:spPr>
      </p:pic>
    </p:spTree>
    <p:extLst>
      <p:ext uri="{BB962C8B-B14F-4D97-AF65-F5344CB8AC3E}">
        <p14:creationId xmlns:p14="http://schemas.microsoft.com/office/powerpoint/2010/main" val="163260042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68C89F73-679D-4AC7-8A10-8EB0D0D8C87C}"/>
              </a:ext>
            </a:extLst>
          </p:cNvPr>
          <p:cNvSpPr>
            <a:spLocks noGrp="1"/>
          </p:cNvSpPr>
          <p:nvPr>
            <p:ph type="title"/>
          </p:nvPr>
        </p:nvSpPr>
        <p:spPr>
          <a:solidFill>
            <a:schemeClr val="accent3">
              <a:lumMod val="20000"/>
              <a:lumOff val="80000"/>
            </a:schemeClr>
          </a:solidFill>
        </p:spPr>
        <p:txBody>
          <a:bodyPr/>
          <a:lstStyle/>
          <a:p>
            <a:pPr algn="ctr"/>
            <a:r>
              <a:rPr lang="es-MX" dirty="0" smtClean="0"/>
              <a:t>Crónica, C1</a:t>
            </a:r>
            <a:endParaRPr lang="es-MX" dirty="0"/>
          </a:p>
        </p:txBody>
      </p:sp>
      <p:sp>
        <p:nvSpPr>
          <p:cNvPr id="3" name="Marcador de contenido 2">
            <a:extLst>
              <a:ext uri="{FF2B5EF4-FFF2-40B4-BE49-F238E27FC236}">
                <a16:creationId xmlns="" xmlns:a16="http://schemas.microsoft.com/office/drawing/2014/main" id="{0EE20DB0-E403-40E2-A2C4-520B468E4AA2}"/>
              </a:ext>
            </a:extLst>
          </p:cNvPr>
          <p:cNvSpPr>
            <a:spLocks noGrp="1"/>
          </p:cNvSpPr>
          <p:nvPr>
            <p:ph idx="1"/>
          </p:nvPr>
        </p:nvSpPr>
        <p:spPr>
          <a:xfrm>
            <a:off x="838200" y="1298714"/>
            <a:ext cx="10515600" cy="5274364"/>
          </a:xfrm>
          <a:solidFill>
            <a:schemeClr val="accent6">
              <a:lumMod val="40000"/>
              <a:lumOff val="60000"/>
            </a:schemeClr>
          </a:solidFill>
        </p:spPr>
        <p:txBody>
          <a:bodyPr anchor="ctr">
            <a:normAutofit/>
          </a:bodyPr>
          <a:lstStyle/>
          <a:p>
            <a:pPr algn="just"/>
            <a:r>
              <a:rPr lang="es-MX" dirty="0" smtClean="0"/>
              <a:t>Valoración </a:t>
            </a:r>
            <a:r>
              <a:rPr lang="es-MX" dirty="0"/>
              <a:t>de hechos </a:t>
            </a:r>
            <a:r>
              <a:rPr lang="es-MX" dirty="0" smtClean="0"/>
              <a:t>actuales, por </a:t>
            </a:r>
            <a:r>
              <a:rPr lang="es-MX" dirty="0"/>
              <a:t>una persona cercana al acontecimiento o con información primaria.</a:t>
            </a:r>
          </a:p>
          <a:p>
            <a:pPr algn="just"/>
            <a:r>
              <a:rPr lang="es-MX" dirty="0" smtClean="0"/>
              <a:t>Narración </a:t>
            </a:r>
            <a:r>
              <a:rPr lang="es-MX" dirty="0"/>
              <a:t>cronológica de los distintos aspectos de un suceso de actualidad: sus causas y circunstancias, opiniones de los implicados y otros datos de interés. </a:t>
            </a:r>
            <a:endParaRPr lang="es-MX" dirty="0" smtClean="0"/>
          </a:p>
          <a:p>
            <a:pPr algn="just"/>
            <a:r>
              <a:rPr lang="es-MX" dirty="0" smtClean="0"/>
              <a:t>Seguimiento </a:t>
            </a:r>
            <a:r>
              <a:rPr lang="es-MX" dirty="0"/>
              <a:t>de un suceso importante </a:t>
            </a:r>
            <a:r>
              <a:rPr lang="es-MX" dirty="0" smtClean="0"/>
              <a:t>en </a:t>
            </a:r>
            <a:r>
              <a:rPr lang="es-MX" dirty="0"/>
              <a:t>el tiempo. </a:t>
            </a:r>
            <a:endParaRPr lang="es-MX" dirty="0" smtClean="0"/>
          </a:p>
          <a:p>
            <a:pPr algn="just"/>
            <a:r>
              <a:rPr lang="es-MX" dirty="0" smtClean="0"/>
              <a:t>El </a:t>
            </a:r>
            <a:r>
              <a:rPr lang="es-MX" dirty="0"/>
              <a:t>periodista cobra más protagonismo en la crónica, y ofrece su valoración </a:t>
            </a:r>
            <a:r>
              <a:rPr lang="es-MX" dirty="0" smtClean="0"/>
              <a:t>personal. </a:t>
            </a:r>
            <a:endParaRPr lang="es-MX" dirty="0"/>
          </a:p>
        </p:txBody>
      </p:sp>
    </p:spTree>
    <p:extLst>
      <p:ext uri="{BB962C8B-B14F-4D97-AF65-F5344CB8AC3E}">
        <p14:creationId xmlns:p14="http://schemas.microsoft.com/office/powerpoint/2010/main" val="75531245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02FEDB20-0394-4274-9020-9593E3D6C514}"/>
              </a:ext>
            </a:extLst>
          </p:cNvPr>
          <p:cNvSpPr>
            <a:spLocks noGrp="1"/>
          </p:cNvSpPr>
          <p:nvPr>
            <p:ph idx="1"/>
          </p:nvPr>
        </p:nvSpPr>
        <p:spPr>
          <a:xfrm>
            <a:off x="838200" y="0"/>
            <a:ext cx="10515600" cy="6176964"/>
          </a:xfrm>
          <a:solidFill>
            <a:schemeClr val="accent4">
              <a:lumMod val="40000"/>
              <a:lumOff val="60000"/>
            </a:schemeClr>
          </a:solidFill>
        </p:spPr>
        <p:txBody>
          <a:bodyPr anchor="ctr">
            <a:normAutofit/>
          </a:bodyPr>
          <a:lstStyle/>
          <a:p>
            <a:pPr marL="0" indent="0" algn="ctr">
              <a:buNone/>
            </a:pPr>
            <a:r>
              <a:rPr lang="es-MX" sz="3500" b="1" dirty="0"/>
              <a:t>La crítica </a:t>
            </a:r>
            <a:r>
              <a:rPr lang="es-MX" sz="3500" b="1" dirty="0" smtClean="0"/>
              <a:t>cultural o reseña, C1</a:t>
            </a:r>
          </a:p>
          <a:p>
            <a:pPr marL="0" indent="0" algn="ctr">
              <a:buNone/>
            </a:pPr>
            <a:endParaRPr lang="es-MX" sz="3500" b="1" dirty="0"/>
          </a:p>
          <a:p>
            <a:pPr marL="0" indent="0" algn="ctr">
              <a:buNone/>
            </a:pPr>
            <a:endParaRPr lang="es-MX" sz="3500" b="1" dirty="0" smtClean="0"/>
          </a:p>
          <a:p>
            <a:pPr algn="just"/>
            <a:endParaRPr lang="es-MX" sz="3500" b="1" dirty="0" smtClean="0"/>
          </a:p>
          <a:p>
            <a:pPr algn="just"/>
            <a:r>
              <a:rPr lang="es-MX" sz="3500" b="1" dirty="0" smtClean="0"/>
              <a:t>V</a:t>
            </a:r>
            <a:r>
              <a:rPr lang="es-MX" sz="3500" dirty="0" smtClean="0"/>
              <a:t>ariedad </a:t>
            </a:r>
            <a:r>
              <a:rPr lang="es-MX" sz="3500" dirty="0"/>
              <a:t>de la crónica que versa sobre hechos culturales de actualidad (estrenos de cine y teatro, novedades editoriales, conciertos, exposiciones…). </a:t>
            </a:r>
            <a:endParaRPr lang="es-MX" sz="3500" dirty="0" smtClean="0"/>
          </a:p>
          <a:p>
            <a:pPr algn="just"/>
            <a:r>
              <a:rPr lang="es-MX" sz="3500" dirty="0" smtClean="0"/>
              <a:t>No </a:t>
            </a:r>
            <a:r>
              <a:rPr lang="es-MX" sz="3500" dirty="0"/>
              <a:t>sólo informa sino que </a:t>
            </a:r>
            <a:r>
              <a:rPr lang="es-MX" sz="3500" dirty="0" smtClean="0"/>
              <a:t>analiza </a:t>
            </a:r>
            <a:r>
              <a:rPr lang="es-MX" sz="3500" dirty="0"/>
              <a:t>y valora diversos aspectos del evento o la obra en cuestión. </a:t>
            </a:r>
          </a:p>
        </p:txBody>
      </p:sp>
      <p:pic>
        <p:nvPicPr>
          <p:cNvPr id="2" name="Imagen 1"/>
          <p:cNvPicPr>
            <a:picLocks noChangeAspect="1"/>
          </p:cNvPicPr>
          <p:nvPr/>
        </p:nvPicPr>
        <p:blipFill>
          <a:blip r:embed="rId2"/>
          <a:stretch>
            <a:fillRect/>
          </a:stretch>
        </p:blipFill>
        <p:spPr>
          <a:xfrm>
            <a:off x="4581525" y="1319480"/>
            <a:ext cx="3028950" cy="1514475"/>
          </a:xfrm>
          <a:prstGeom prst="rect">
            <a:avLst/>
          </a:prstGeom>
        </p:spPr>
      </p:pic>
    </p:spTree>
    <p:extLst>
      <p:ext uri="{BB962C8B-B14F-4D97-AF65-F5344CB8AC3E}">
        <p14:creationId xmlns:p14="http://schemas.microsoft.com/office/powerpoint/2010/main" val="360840505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2">
              <a:lumMod val="40000"/>
              <a:lumOff val="60000"/>
            </a:schemeClr>
          </a:solidFill>
        </p:spPr>
        <p:txBody>
          <a:bodyPr/>
          <a:lstStyle/>
          <a:p>
            <a:pPr algn="ctr"/>
            <a:r>
              <a:rPr lang="es-MX" dirty="0" smtClean="0"/>
              <a:t>EJERCICIOS DE TRADUCCIÓN C2. C3</a:t>
            </a:r>
            <a:endParaRPr lang="es-MX" dirty="0"/>
          </a:p>
        </p:txBody>
      </p:sp>
      <p:sp>
        <p:nvSpPr>
          <p:cNvPr id="3" name="Marcador de contenido 2"/>
          <p:cNvSpPr>
            <a:spLocks noGrp="1"/>
          </p:cNvSpPr>
          <p:nvPr>
            <p:ph idx="1"/>
          </p:nvPr>
        </p:nvSpPr>
        <p:spPr/>
        <p:txBody>
          <a:bodyPr>
            <a:normAutofit fontScale="92500" lnSpcReduction="10000"/>
          </a:bodyPr>
          <a:lstStyle/>
          <a:p>
            <a:r>
              <a:rPr lang="es-MX" sz="4200" dirty="0"/>
              <a:t>III. Encabezados. Traduce los siguientes encabezados al español.  </a:t>
            </a:r>
          </a:p>
          <a:p>
            <a:r>
              <a:rPr lang="es-MX" dirty="0" smtClean="0"/>
              <a:t>1. </a:t>
            </a:r>
            <a:r>
              <a:rPr lang="es-MX" dirty="0" err="1"/>
              <a:t>If</a:t>
            </a:r>
            <a:r>
              <a:rPr lang="es-MX" dirty="0"/>
              <a:t> </a:t>
            </a:r>
            <a:r>
              <a:rPr lang="es-MX" dirty="0" err="1"/>
              <a:t>Trump</a:t>
            </a:r>
            <a:r>
              <a:rPr lang="es-MX" dirty="0"/>
              <a:t> </a:t>
            </a:r>
            <a:r>
              <a:rPr lang="es-MX" dirty="0" err="1"/>
              <a:t>Pardons</a:t>
            </a:r>
            <a:r>
              <a:rPr lang="es-MX" dirty="0"/>
              <a:t>, </a:t>
            </a:r>
            <a:r>
              <a:rPr lang="es-MX" dirty="0" err="1"/>
              <a:t>It</a:t>
            </a:r>
            <a:r>
              <a:rPr lang="es-MX" dirty="0"/>
              <a:t> </a:t>
            </a:r>
            <a:r>
              <a:rPr lang="es-MX" dirty="0" err="1"/>
              <a:t>Could</a:t>
            </a:r>
            <a:r>
              <a:rPr lang="es-MX" dirty="0"/>
              <a:t> Be a </a:t>
            </a:r>
            <a:r>
              <a:rPr lang="es-MX" dirty="0" err="1" smtClean="0"/>
              <a:t>Crime</a:t>
            </a:r>
            <a:endParaRPr lang="es-MX" dirty="0" smtClean="0"/>
          </a:p>
          <a:p>
            <a:pPr marL="0" indent="0">
              <a:buNone/>
            </a:pPr>
            <a:endParaRPr lang="es-MX" dirty="0"/>
          </a:p>
          <a:p>
            <a:r>
              <a:rPr lang="es-MX" dirty="0" smtClean="0"/>
              <a:t>2. </a:t>
            </a:r>
            <a:r>
              <a:rPr lang="es-MX" dirty="0" err="1"/>
              <a:t>Sessions-Trump</a:t>
            </a:r>
            <a:r>
              <a:rPr lang="es-MX" dirty="0"/>
              <a:t> </a:t>
            </a:r>
            <a:r>
              <a:rPr lang="es-MX" dirty="0" err="1"/>
              <a:t>Feud</a:t>
            </a:r>
            <a:r>
              <a:rPr lang="es-MX" dirty="0"/>
              <a:t> </a:t>
            </a:r>
            <a:r>
              <a:rPr lang="es-MX" dirty="0" err="1"/>
              <a:t>Goes</a:t>
            </a:r>
            <a:r>
              <a:rPr lang="es-MX" dirty="0"/>
              <a:t> </a:t>
            </a:r>
            <a:r>
              <a:rPr lang="es-MX" dirty="0" err="1"/>
              <a:t>Beyond</a:t>
            </a:r>
            <a:r>
              <a:rPr lang="es-MX" dirty="0"/>
              <a:t> Usual </a:t>
            </a:r>
            <a:r>
              <a:rPr lang="es-MX" dirty="0" err="1"/>
              <a:t>Administration</a:t>
            </a:r>
            <a:r>
              <a:rPr lang="es-MX" dirty="0"/>
              <a:t> </a:t>
            </a:r>
            <a:r>
              <a:rPr lang="es-MX" dirty="0" err="1" smtClean="0"/>
              <a:t>Rift</a:t>
            </a:r>
            <a:endParaRPr lang="es-MX" dirty="0" smtClean="0"/>
          </a:p>
          <a:p>
            <a:pPr marL="0" indent="0">
              <a:buNone/>
            </a:pPr>
            <a:endParaRPr lang="es-MX" dirty="0"/>
          </a:p>
          <a:p>
            <a:r>
              <a:rPr lang="es-MX" dirty="0"/>
              <a:t>3</a:t>
            </a:r>
            <a:r>
              <a:rPr lang="es-MX" dirty="0" smtClean="0"/>
              <a:t>. </a:t>
            </a:r>
            <a:r>
              <a:rPr lang="es-MX" dirty="0" err="1"/>
              <a:t>They</a:t>
            </a:r>
            <a:r>
              <a:rPr lang="es-MX" dirty="0"/>
              <a:t> </a:t>
            </a:r>
            <a:r>
              <a:rPr lang="es-MX" dirty="0" err="1"/>
              <a:t>Hated</a:t>
            </a:r>
            <a:r>
              <a:rPr lang="es-MX" dirty="0"/>
              <a:t> </a:t>
            </a:r>
            <a:r>
              <a:rPr lang="es-MX" dirty="0" err="1"/>
              <a:t>the</a:t>
            </a:r>
            <a:r>
              <a:rPr lang="es-MX" dirty="0"/>
              <a:t> </a:t>
            </a:r>
            <a:r>
              <a:rPr lang="es-MX" dirty="0" err="1"/>
              <a:t>Health</a:t>
            </a:r>
            <a:r>
              <a:rPr lang="es-MX" dirty="0"/>
              <a:t> </a:t>
            </a:r>
            <a:r>
              <a:rPr lang="es-MX" dirty="0" err="1"/>
              <a:t>Law</a:t>
            </a:r>
            <a:r>
              <a:rPr lang="es-MX" dirty="0"/>
              <a:t> </a:t>
            </a:r>
            <a:r>
              <a:rPr lang="es-MX" dirty="0" err="1"/>
              <a:t>until</a:t>
            </a:r>
            <a:r>
              <a:rPr lang="es-MX" dirty="0"/>
              <a:t> </a:t>
            </a:r>
            <a:r>
              <a:rPr lang="es-MX" dirty="0" err="1"/>
              <a:t>the</a:t>
            </a:r>
            <a:r>
              <a:rPr lang="es-MX" dirty="0"/>
              <a:t> Idea of </a:t>
            </a:r>
            <a:r>
              <a:rPr lang="es-MX" dirty="0" err="1" smtClean="0"/>
              <a:t>Repeal</a:t>
            </a:r>
            <a:endParaRPr lang="es-MX" dirty="0" smtClean="0"/>
          </a:p>
          <a:p>
            <a:pPr marL="0" indent="0">
              <a:buNone/>
            </a:pPr>
            <a:endParaRPr lang="es-MX" dirty="0"/>
          </a:p>
          <a:p>
            <a:r>
              <a:rPr lang="es-MX" dirty="0" smtClean="0"/>
              <a:t>4. </a:t>
            </a:r>
            <a:r>
              <a:rPr lang="es-MX" dirty="0"/>
              <a:t>Australia to </a:t>
            </a:r>
            <a:r>
              <a:rPr lang="es-MX" dirty="0" err="1"/>
              <a:t>Extend</a:t>
            </a:r>
            <a:r>
              <a:rPr lang="es-MX" dirty="0"/>
              <a:t> </a:t>
            </a:r>
            <a:r>
              <a:rPr lang="es-MX" dirty="0" err="1"/>
              <a:t>Commercial</a:t>
            </a:r>
            <a:r>
              <a:rPr lang="es-MX" dirty="0"/>
              <a:t> </a:t>
            </a:r>
            <a:r>
              <a:rPr lang="es-MX" dirty="0" err="1"/>
              <a:t>Fishing</a:t>
            </a:r>
            <a:r>
              <a:rPr lang="es-MX" dirty="0"/>
              <a:t> in </a:t>
            </a:r>
            <a:r>
              <a:rPr lang="es-MX" dirty="0" err="1"/>
              <a:t>Protected</a:t>
            </a:r>
            <a:r>
              <a:rPr lang="es-MX" dirty="0"/>
              <a:t> </a:t>
            </a:r>
            <a:r>
              <a:rPr lang="es-MX" dirty="0" err="1"/>
              <a:t>Waters</a:t>
            </a:r>
            <a:endParaRPr lang="es-MX" dirty="0"/>
          </a:p>
          <a:p>
            <a:endParaRPr lang="es-MX" dirty="0"/>
          </a:p>
          <a:p>
            <a:endParaRPr lang="es-MX" dirty="0"/>
          </a:p>
        </p:txBody>
      </p:sp>
    </p:spTree>
    <p:extLst>
      <p:ext uri="{BB962C8B-B14F-4D97-AF65-F5344CB8AC3E}">
        <p14:creationId xmlns:p14="http://schemas.microsoft.com/office/powerpoint/2010/main" val="301198679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2">
              <a:lumMod val="40000"/>
              <a:lumOff val="60000"/>
            </a:schemeClr>
          </a:solidFill>
        </p:spPr>
        <p:txBody>
          <a:bodyPr/>
          <a:lstStyle/>
          <a:p>
            <a:pPr algn="ctr"/>
            <a:r>
              <a:rPr lang="es-MX" dirty="0" smtClean="0"/>
              <a:t>EJERCICIÓS DE TRADUCCIÓN, C2. C3.</a:t>
            </a:r>
            <a:endParaRPr lang="es-MX" dirty="0"/>
          </a:p>
        </p:txBody>
      </p:sp>
      <p:sp>
        <p:nvSpPr>
          <p:cNvPr id="3" name="Marcador de contenido 2"/>
          <p:cNvSpPr>
            <a:spLocks noGrp="1"/>
          </p:cNvSpPr>
          <p:nvPr>
            <p:ph idx="1"/>
          </p:nvPr>
        </p:nvSpPr>
        <p:spPr/>
        <p:txBody>
          <a:bodyPr/>
          <a:lstStyle/>
          <a:p>
            <a:r>
              <a:rPr lang="es-MX" dirty="0" smtClean="0"/>
              <a:t>5. </a:t>
            </a:r>
            <a:r>
              <a:rPr lang="es-MX" dirty="0" err="1"/>
              <a:t>Mexican</a:t>
            </a:r>
            <a:r>
              <a:rPr lang="es-MX" dirty="0"/>
              <a:t> Hacking Case </a:t>
            </a:r>
            <a:r>
              <a:rPr lang="es-MX" dirty="0" err="1"/>
              <a:t>Deserves</a:t>
            </a:r>
            <a:r>
              <a:rPr lang="es-MX" dirty="0"/>
              <a:t> </a:t>
            </a:r>
            <a:r>
              <a:rPr lang="es-MX" dirty="0" err="1"/>
              <a:t>Independent</a:t>
            </a:r>
            <a:r>
              <a:rPr lang="es-MX" dirty="0"/>
              <a:t> </a:t>
            </a:r>
            <a:r>
              <a:rPr lang="es-MX" dirty="0" err="1"/>
              <a:t>Inquiry</a:t>
            </a:r>
            <a:r>
              <a:rPr lang="es-MX" dirty="0"/>
              <a:t>, UN, </a:t>
            </a:r>
            <a:r>
              <a:rPr lang="es-MX" dirty="0" err="1"/>
              <a:t>Envoy</a:t>
            </a:r>
            <a:r>
              <a:rPr lang="es-MX" dirty="0"/>
              <a:t> </a:t>
            </a:r>
            <a:r>
              <a:rPr lang="es-MX" dirty="0" err="1"/>
              <a:t>Says</a:t>
            </a:r>
            <a:endParaRPr lang="es-MX" dirty="0"/>
          </a:p>
          <a:p>
            <a:r>
              <a:rPr lang="es-MX" dirty="0" smtClean="0"/>
              <a:t>6. </a:t>
            </a:r>
            <a:r>
              <a:rPr lang="es-MX" dirty="0" err="1"/>
              <a:t>Venezuelans</a:t>
            </a:r>
            <a:r>
              <a:rPr lang="es-MX" dirty="0"/>
              <a:t> </a:t>
            </a:r>
            <a:r>
              <a:rPr lang="es-MX" dirty="0" err="1"/>
              <a:t>Rebuke</a:t>
            </a:r>
            <a:r>
              <a:rPr lang="es-MX" dirty="0"/>
              <a:t> </a:t>
            </a:r>
            <a:r>
              <a:rPr lang="es-MX" dirty="0" err="1"/>
              <a:t>their</a:t>
            </a:r>
            <a:r>
              <a:rPr lang="es-MX" dirty="0"/>
              <a:t> </a:t>
            </a:r>
            <a:r>
              <a:rPr lang="es-MX" dirty="0" err="1"/>
              <a:t>President</a:t>
            </a:r>
            <a:r>
              <a:rPr lang="es-MX" dirty="0"/>
              <a:t> </a:t>
            </a:r>
            <a:r>
              <a:rPr lang="es-MX" dirty="0" err="1"/>
              <a:t>by</a:t>
            </a:r>
            <a:r>
              <a:rPr lang="es-MX" dirty="0"/>
              <a:t> </a:t>
            </a:r>
            <a:r>
              <a:rPr lang="es-MX" dirty="0" err="1"/>
              <a:t>Staggering</a:t>
            </a:r>
            <a:r>
              <a:rPr lang="es-MX" dirty="0"/>
              <a:t> </a:t>
            </a:r>
            <a:r>
              <a:rPr lang="es-MX" dirty="0" err="1" smtClean="0"/>
              <a:t>Margin</a:t>
            </a:r>
            <a:endParaRPr lang="es-MX" dirty="0" smtClean="0"/>
          </a:p>
          <a:p>
            <a:pPr marL="0" indent="0">
              <a:buNone/>
            </a:pPr>
            <a:endParaRPr lang="es-MX" dirty="0"/>
          </a:p>
          <a:p>
            <a:r>
              <a:rPr lang="es-MX" dirty="0" smtClean="0"/>
              <a:t>7. </a:t>
            </a:r>
            <a:r>
              <a:rPr lang="es-MX" dirty="0"/>
              <a:t>In </a:t>
            </a:r>
            <a:r>
              <a:rPr lang="es-MX" dirty="0" err="1"/>
              <a:t>Lula’s</a:t>
            </a:r>
            <a:r>
              <a:rPr lang="es-MX" dirty="0"/>
              <a:t> Shadow, </a:t>
            </a:r>
            <a:r>
              <a:rPr lang="es-MX" dirty="0" err="1"/>
              <a:t>Brazil’s</a:t>
            </a:r>
            <a:r>
              <a:rPr lang="es-MX" dirty="0"/>
              <a:t> </a:t>
            </a:r>
            <a:r>
              <a:rPr lang="es-MX" dirty="0" err="1"/>
              <a:t>Shipbuilders</a:t>
            </a:r>
            <a:r>
              <a:rPr lang="es-MX" dirty="0"/>
              <a:t> </a:t>
            </a:r>
            <a:r>
              <a:rPr lang="es-MX" dirty="0" err="1"/>
              <a:t>Struggle</a:t>
            </a:r>
            <a:r>
              <a:rPr lang="es-MX" dirty="0"/>
              <a:t> to </a:t>
            </a:r>
            <a:r>
              <a:rPr lang="es-MX" dirty="0" err="1"/>
              <a:t>Right</a:t>
            </a:r>
            <a:r>
              <a:rPr lang="es-MX" dirty="0"/>
              <a:t> </a:t>
            </a:r>
            <a:r>
              <a:rPr lang="es-MX" dirty="0" err="1" smtClean="0"/>
              <a:t>Themselves</a:t>
            </a:r>
            <a:endParaRPr lang="es-MX" dirty="0" smtClean="0"/>
          </a:p>
          <a:p>
            <a:pPr marL="0" indent="0">
              <a:buNone/>
            </a:pPr>
            <a:endParaRPr lang="es-MX" dirty="0"/>
          </a:p>
          <a:p>
            <a:r>
              <a:rPr lang="es-MX" dirty="0" smtClean="0"/>
              <a:t>8. </a:t>
            </a:r>
            <a:r>
              <a:rPr lang="es-MX" dirty="0" err="1"/>
              <a:t>Oil</a:t>
            </a:r>
            <a:r>
              <a:rPr lang="es-MX" dirty="0"/>
              <a:t> </a:t>
            </a:r>
            <a:r>
              <a:rPr lang="es-MX" dirty="0" err="1"/>
              <a:t>Discoveries</a:t>
            </a:r>
            <a:r>
              <a:rPr lang="es-MX" dirty="0"/>
              <a:t> </a:t>
            </a:r>
            <a:r>
              <a:rPr lang="es-MX" dirty="0" err="1"/>
              <a:t>Suggest</a:t>
            </a:r>
            <a:r>
              <a:rPr lang="es-MX" dirty="0"/>
              <a:t> </a:t>
            </a:r>
            <a:r>
              <a:rPr lang="es-MX" dirty="0" err="1"/>
              <a:t>Mexico’s</a:t>
            </a:r>
            <a:r>
              <a:rPr lang="es-MX" dirty="0"/>
              <a:t> </a:t>
            </a:r>
            <a:r>
              <a:rPr lang="es-MX" dirty="0" err="1"/>
              <a:t>Bet</a:t>
            </a:r>
            <a:r>
              <a:rPr lang="es-MX" dirty="0"/>
              <a:t> to Open </a:t>
            </a:r>
            <a:r>
              <a:rPr lang="es-MX" dirty="0" err="1"/>
              <a:t>Energy</a:t>
            </a:r>
            <a:r>
              <a:rPr lang="es-MX" dirty="0"/>
              <a:t> Sector </a:t>
            </a:r>
            <a:r>
              <a:rPr lang="es-MX" dirty="0" err="1"/>
              <a:t>is</a:t>
            </a:r>
            <a:r>
              <a:rPr lang="es-MX" dirty="0"/>
              <a:t> </a:t>
            </a:r>
            <a:r>
              <a:rPr lang="es-MX" dirty="0" err="1"/>
              <a:t>Paying</a:t>
            </a:r>
            <a:r>
              <a:rPr lang="es-MX" dirty="0"/>
              <a:t> Off</a:t>
            </a:r>
          </a:p>
          <a:p>
            <a:endParaRPr lang="es-MX" dirty="0"/>
          </a:p>
        </p:txBody>
      </p:sp>
    </p:spTree>
    <p:extLst>
      <p:ext uri="{BB962C8B-B14F-4D97-AF65-F5344CB8AC3E}">
        <p14:creationId xmlns:p14="http://schemas.microsoft.com/office/powerpoint/2010/main" val="96150854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2">
              <a:lumMod val="40000"/>
              <a:lumOff val="60000"/>
            </a:schemeClr>
          </a:solidFill>
        </p:spPr>
        <p:txBody>
          <a:bodyPr/>
          <a:lstStyle/>
          <a:p>
            <a:pPr algn="ctr"/>
            <a:r>
              <a:rPr lang="es-MX" dirty="0" smtClean="0"/>
              <a:t>Ejercicio 1, Respuestas</a:t>
            </a:r>
            <a:endParaRPr lang="es-MX" dirty="0"/>
          </a:p>
        </p:txBody>
      </p:sp>
      <p:sp>
        <p:nvSpPr>
          <p:cNvPr id="3" name="Marcador de contenido 2"/>
          <p:cNvSpPr>
            <a:spLocks noGrp="1"/>
          </p:cNvSpPr>
          <p:nvPr>
            <p:ph idx="1"/>
          </p:nvPr>
        </p:nvSpPr>
        <p:spPr/>
        <p:txBody>
          <a:bodyPr/>
          <a:lstStyle/>
          <a:p>
            <a:pPr marL="0" indent="0">
              <a:buNone/>
            </a:pPr>
            <a:r>
              <a:rPr lang="es-MX" dirty="0"/>
              <a:t>1: columna</a:t>
            </a:r>
          </a:p>
          <a:p>
            <a:pPr marL="0" indent="0">
              <a:buNone/>
            </a:pPr>
            <a:r>
              <a:rPr lang="es-MX" dirty="0"/>
              <a:t>2: editorial</a:t>
            </a:r>
          </a:p>
          <a:p>
            <a:pPr marL="0" indent="0">
              <a:buNone/>
            </a:pPr>
            <a:r>
              <a:rPr lang="es-MX" dirty="0"/>
              <a:t>3: noticia</a:t>
            </a:r>
          </a:p>
          <a:p>
            <a:pPr marL="0" indent="0">
              <a:buNone/>
            </a:pPr>
            <a:r>
              <a:rPr lang="es-MX" dirty="0"/>
              <a:t>4: reportaje</a:t>
            </a:r>
          </a:p>
          <a:p>
            <a:pPr marL="0" indent="0">
              <a:buNone/>
            </a:pPr>
            <a:r>
              <a:rPr lang="es-MX" dirty="0"/>
              <a:t>5: crónica</a:t>
            </a:r>
          </a:p>
          <a:p>
            <a:pPr marL="0" indent="0">
              <a:buNone/>
            </a:pPr>
            <a:r>
              <a:rPr lang="es-MX" dirty="0"/>
              <a:t>6: entrevista</a:t>
            </a:r>
          </a:p>
          <a:p>
            <a:pPr marL="0" indent="0">
              <a:buNone/>
            </a:pPr>
            <a:r>
              <a:rPr lang="es-MX" dirty="0"/>
              <a:t>7: reseña</a:t>
            </a:r>
          </a:p>
          <a:p>
            <a:pPr marL="0" indent="0" algn="ctr">
              <a:buNone/>
            </a:pPr>
            <a:r>
              <a:rPr lang="es-MX" dirty="0" smtClean="0"/>
              <a:t>Analiza las razones detrás de estas respuestas</a:t>
            </a:r>
            <a:endParaRPr lang="es-MX" dirty="0"/>
          </a:p>
        </p:txBody>
      </p:sp>
    </p:spTree>
    <p:extLst>
      <p:ext uri="{BB962C8B-B14F-4D97-AF65-F5344CB8AC3E}">
        <p14:creationId xmlns:p14="http://schemas.microsoft.com/office/powerpoint/2010/main" val="114090113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tx2">
              <a:lumMod val="40000"/>
              <a:lumOff val="60000"/>
            </a:schemeClr>
          </a:solidFill>
        </p:spPr>
        <p:txBody>
          <a:bodyPr/>
          <a:lstStyle/>
          <a:p>
            <a:pPr algn="ctr"/>
            <a:r>
              <a:rPr lang="es-MX" dirty="0" smtClean="0"/>
              <a:t>EJERCICIOS DE TRADUCCIÓN, C2. C3.</a:t>
            </a:r>
            <a:br>
              <a:rPr lang="es-MX" dirty="0" smtClean="0"/>
            </a:br>
            <a:r>
              <a:rPr lang="es-MX" dirty="0" smtClean="0"/>
              <a:t>Ejercicio 2</a:t>
            </a:r>
            <a:endParaRPr lang="es-MX" dirty="0"/>
          </a:p>
        </p:txBody>
      </p:sp>
      <p:sp>
        <p:nvSpPr>
          <p:cNvPr id="3" name="Marcador de contenido 2"/>
          <p:cNvSpPr>
            <a:spLocks noGrp="1"/>
          </p:cNvSpPr>
          <p:nvPr>
            <p:ph idx="1"/>
          </p:nvPr>
        </p:nvSpPr>
        <p:spPr/>
        <p:txBody>
          <a:bodyPr/>
          <a:lstStyle/>
          <a:p>
            <a:pPr marL="0" indent="0">
              <a:buNone/>
            </a:pPr>
            <a:r>
              <a:rPr lang="es-MX" dirty="0" smtClean="0"/>
              <a:t>1. </a:t>
            </a:r>
            <a:r>
              <a:rPr lang="es-MX" dirty="0"/>
              <a:t>Elige la opción que mejor traduce los contenidos de cada uno de los encabezados </a:t>
            </a:r>
            <a:r>
              <a:rPr lang="es-MX" dirty="0" smtClean="0"/>
              <a:t>siguientes</a:t>
            </a:r>
            <a:r>
              <a:rPr lang="es-MX" dirty="0"/>
              <a:t>.</a:t>
            </a:r>
          </a:p>
          <a:p>
            <a:r>
              <a:rPr lang="es-MX" dirty="0" smtClean="0"/>
              <a:t>1. </a:t>
            </a:r>
            <a:r>
              <a:rPr lang="es-MX" i="1" dirty="0" err="1"/>
              <a:t>Psychiatrist</a:t>
            </a:r>
            <a:r>
              <a:rPr lang="es-MX" i="1" dirty="0"/>
              <a:t> </a:t>
            </a:r>
            <a:r>
              <a:rPr lang="es-MX" i="1" dirty="0" err="1"/>
              <a:t>Group</a:t>
            </a:r>
            <a:r>
              <a:rPr lang="es-MX" i="1" dirty="0"/>
              <a:t> </a:t>
            </a:r>
            <a:r>
              <a:rPr lang="es-MX" i="1" dirty="0" err="1"/>
              <a:t>Drops</a:t>
            </a:r>
            <a:r>
              <a:rPr lang="es-MX" i="1" dirty="0"/>
              <a:t> Gag-Rule </a:t>
            </a:r>
            <a:r>
              <a:rPr lang="es-MX" i="1" dirty="0" err="1"/>
              <a:t>on</a:t>
            </a:r>
            <a:r>
              <a:rPr lang="es-MX" i="1" dirty="0"/>
              <a:t> </a:t>
            </a:r>
            <a:r>
              <a:rPr lang="es-MX" i="1" dirty="0" err="1" smtClean="0"/>
              <a:t>Trump</a:t>
            </a:r>
            <a:endParaRPr lang="es-MX" i="1" dirty="0"/>
          </a:p>
          <a:p>
            <a:pPr marL="0" indent="0">
              <a:buNone/>
            </a:pPr>
            <a:endParaRPr lang="es-MX" i="1" dirty="0"/>
          </a:p>
          <a:p>
            <a:r>
              <a:rPr lang="es-MX" dirty="0"/>
              <a:t>A. Psiquiatras bromean a expensas de </a:t>
            </a:r>
            <a:r>
              <a:rPr lang="es-MX" dirty="0" err="1"/>
              <a:t>Trump</a:t>
            </a:r>
            <a:endParaRPr lang="es-MX" dirty="0"/>
          </a:p>
          <a:p>
            <a:r>
              <a:rPr lang="es-MX" dirty="0"/>
              <a:t>B. Psiquiatras abandonan código ético y hablan de </a:t>
            </a:r>
            <a:r>
              <a:rPr lang="es-MX" dirty="0" err="1"/>
              <a:t>Trump</a:t>
            </a:r>
            <a:endParaRPr lang="es-MX" dirty="0"/>
          </a:p>
          <a:p>
            <a:r>
              <a:rPr lang="es-MX" dirty="0"/>
              <a:t>C. Psiquiatras deciden no hablar de </a:t>
            </a:r>
            <a:r>
              <a:rPr lang="es-MX" dirty="0" err="1"/>
              <a:t>Trump</a:t>
            </a:r>
            <a:r>
              <a:rPr lang="es-MX" dirty="0"/>
              <a:t> por razones éticas</a:t>
            </a:r>
          </a:p>
          <a:p>
            <a:r>
              <a:rPr lang="es-MX" dirty="0"/>
              <a:t>D. </a:t>
            </a:r>
            <a:r>
              <a:rPr lang="es-MX" dirty="0" err="1"/>
              <a:t>Trump</a:t>
            </a:r>
            <a:r>
              <a:rPr lang="es-MX" dirty="0"/>
              <a:t> prohíbe que psiquiatras lo critiquen</a:t>
            </a:r>
          </a:p>
          <a:p>
            <a:endParaRPr lang="es-MX" dirty="0"/>
          </a:p>
        </p:txBody>
      </p:sp>
      <p:pic>
        <p:nvPicPr>
          <p:cNvPr id="4" name="Imagen 3"/>
          <p:cNvPicPr>
            <a:picLocks noChangeAspect="1"/>
          </p:cNvPicPr>
          <p:nvPr/>
        </p:nvPicPr>
        <p:blipFill>
          <a:blip r:embed="rId2"/>
          <a:stretch>
            <a:fillRect/>
          </a:stretch>
        </p:blipFill>
        <p:spPr>
          <a:xfrm>
            <a:off x="8362212" y="2263731"/>
            <a:ext cx="2447925" cy="1866900"/>
          </a:xfrm>
          <a:prstGeom prst="rect">
            <a:avLst/>
          </a:prstGeom>
        </p:spPr>
      </p:pic>
    </p:spTree>
    <p:extLst>
      <p:ext uri="{BB962C8B-B14F-4D97-AF65-F5344CB8AC3E}">
        <p14:creationId xmlns:p14="http://schemas.microsoft.com/office/powerpoint/2010/main" val="4035059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tx2">
              <a:lumMod val="40000"/>
              <a:lumOff val="60000"/>
            </a:schemeClr>
          </a:solidFill>
        </p:spPr>
        <p:txBody>
          <a:bodyPr/>
          <a:lstStyle/>
          <a:p>
            <a:pPr algn="ctr"/>
            <a:r>
              <a:rPr lang="es-MX" dirty="0" smtClean="0"/>
              <a:t>EJERCICIOS DE TRADUCCIÓN, C2, C3.</a:t>
            </a:r>
            <a:endParaRPr lang="es-MX" dirty="0"/>
          </a:p>
        </p:txBody>
      </p:sp>
      <p:sp>
        <p:nvSpPr>
          <p:cNvPr id="3" name="Marcador de contenido 2"/>
          <p:cNvSpPr>
            <a:spLocks noGrp="1"/>
          </p:cNvSpPr>
          <p:nvPr>
            <p:ph idx="1"/>
          </p:nvPr>
        </p:nvSpPr>
        <p:spPr/>
        <p:txBody>
          <a:bodyPr/>
          <a:lstStyle/>
          <a:p>
            <a:pPr marL="0" indent="0" algn="ctr">
              <a:buNone/>
            </a:pPr>
            <a:r>
              <a:rPr lang="es-MX" i="1" dirty="0" smtClean="0"/>
              <a:t>2. McCain </a:t>
            </a:r>
            <a:r>
              <a:rPr lang="es-MX" i="1" dirty="0" err="1"/>
              <a:t>on</a:t>
            </a:r>
            <a:r>
              <a:rPr lang="es-MX" i="1" dirty="0"/>
              <a:t> </a:t>
            </a:r>
            <a:r>
              <a:rPr lang="es-MX" i="1" dirty="0" err="1"/>
              <a:t>the</a:t>
            </a:r>
            <a:r>
              <a:rPr lang="es-MX" i="1" dirty="0"/>
              <a:t> </a:t>
            </a:r>
            <a:r>
              <a:rPr lang="es-MX" i="1" dirty="0" err="1"/>
              <a:t>Way</a:t>
            </a:r>
            <a:r>
              <a:rPr lang="es-MX" i="1" dirty="0"/>
              <a:t> </a:t>
            </a:r>
            <a:r>
              <a:rPr lang="es-MX" i="1" dirty="0" err="1"/>
              <a:t>for</a:t>
            </a:r>
            <a:r>
              <a:rPr lang="es-MX" i="1" dirty="0"/>
              <a:t> </a:t>
            </a:r>
            <a:r>
              <a:rPr lang="es-MX" i="1" dirty="0" err="1"/>
              <a:t>Senate</a:t>
            </a:r>
            <a:r>
              <a:rPr lang="es-MX" i="1" dirty="0"/>
              <a:t> </a:t>
            </a:r>
            <a:r>
              <a:rPr lang="es-MX" i="1" dirty="0" err="1"/>
              <a:t>Showdown</a:t>
            </a:r>
            <a:r>
              <a:rPr lang="es-MX" i="1" dirty="0"/>
              <a:t> </a:t>
            </a:r>
            <a:r>
              <a:rPr lang="es-MX" i="1" dirty="0" err="1"/>
              <a:t>on</a:t>
            </a:r>
            <a:r>
              <a:rPr lang="es-MX" i="1" dirty="0"/>
              <a:t> </a:t>
            </a:r>
            <a:r>
              <a:rPr lang="es-MX" i="1" dirty="0" err="1"/>
              <a:t>Health</a:t>
            </a:r>
            <a:r>
              <a:rPr lang="es-MX" i="1" dirty="0"/>
              <a:t> </a:t>
            </a:r>
            <a:r>
              <a:rPr lang="es-MX" i="1" dirty="0" err="1"/>
              <a:t>Care</a:t>
            </a:r>
            <a:endParaRPr lang="es-MX" i="1" dirty="0"/>
          </a:p>
          <a:p>
            <a:r>
              <a:rPr lang="es-MX" dirty="0"/>
              <a:t>A. McCain va a Senado para dura votación en plan de salud</a:t>
            </a:r>
          </a:p>
          <a:p>
            <a:r>
              <a:rPr lang="es-MX" dirty="0"/>
              <a:t>B. McCain en contra de Senado en plan de salud</a:t>
            </a:r>
          </a:p>
          <a:p>
            <a:r>
              <a:rPr lang="es-MX" dirty="0"/>
              <a:t>C. Senado condena oposición de McCain a plan de salud</a:t>
            </a:r>
          </a:p>
          <a:p>
            <a:r>
              <a:rPr lang="es-MX" dirty="0"/>
              <a:t>D. Senado en dura discusión con McCain sobre plan de salud</a:t>
            </a:r>
          </a:p>
          <a:p>
            <a:endParaRPr lang="es-MX" dirty="0"/>
          </a:p>
          <a:p>
            <a:endParaRPr lang="es-MX" dirty="0"/>
          </a:p>
        </p:txBody>
      </p:sp>
      <p:pic>
        <p:nvPicPr>
          <p:cNvPr id="4" name="Imagen 3"/>
          <p:cNvPicPr>
            <a:picLocks noChangeAspect="1"/>
          </p:cNvPicPr>
          <p:nvPr/>
        </p:nvPicPr>
        <p:blipFill>
          <a:blip r:embed="rId2"/>
          <a:stretch>
            <a:fillRect/>
          </a:stretch>
        </p:blipFill>
        <p:spPr>
          <a:xfrm>
            <a:off x="4474067" y="4576763"/>
            <a:ext cx="2857500" cy="1600200"/>
          </a:xfrm>
          <a:prstGeom prst="rect">
            <a:avLst/>
          </a:prstGeom>
        </p:spPr>
      </p:pic>
    </p:spTree>
    <p:extLst>
      <p:ext uri="{BB962C8B-B14F-4D97-AF65-F5344CB8AC3E}">
        <p14:creationId xmlns:p14="http://schemas.microsoft.com/office/powerpoint/2010/main" val="29555400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tx2">
              <a:lumMod val="40000"/>
              <a:lumOff val="60000"/>
            </a:schemeClr>
          </a:solidFill>
        </p:spPr>
        <p:txBody>
          <a:bodyPr/>
          <a:lstStyle/>
          <a:p>
            <a:pPr algn="ctr"/>
            <a:r>
              <a:rPr lang="es-MX" dirty="0" smtClean="0"/>
              <a:t>EJERCICIOS DE TRADUCCIÓN, C2, C3.</a:t>
            </a:r>
            <a:endParaRPr lang="es-MX" dirty="0"/>
          </a:p>
        </p:txBody>
      </p:sp>
      <p:sp>
        <p:nvSpPr>
          <p:cNvPr id="3" name="Marcador de contenido 2"/>
          <p:cNvSpPr>
            <a:spLocks noGrp="1"/>
          </p:cNvSpPr>
          <p:nvPr>
            <p:ph idx="1"/>
          </p:nvPr>
        </p:nvSpPr>
        <p:spPr>
          <a:xfrm>
            <a:off x="838200" y="1825625"/>
            <a:ext cx="10907332" cy="4768358"/>
          </a:xfrm>
        </p:spPr>
        <p:txBody>
          <a:bodyPr>
            <a:normAutofit/>
          </a:bodyPr>
          <a:lstStyle/>
          <a:p>
            <a:pPr marL="0" indent="0" algn="ctr">
              <a:buNone/>
            </a:pPr>
            <a:r>
              <a:rPr lang="es-MX" i="1" dirty="0" smtClean="0"/>
              <a:t>3. </a:t>
            </a:r>
            <a:r>
              <a:rPr lang="es-MX" i="1" dirty="0" err="1" smtClean="0"/>
              <a:t>Mexico</a:t>
            </a:r>
            <a:r>
              <a:rPr lang="es-MX" i="1" dirty="0"/>
              <a:t>: </a:t>
            </a:r>
            <a:r>
              <a:rPr lang="es-MX" i="1" dirty="0" err="1"/>
              <a:t>Presidential</a:t>
            </a:r>
            <a:r>
              <a:rPr lang="es-MX" i="1" dirty="0"/>
              <a:t> </a:t>
            </a:r>
            <a:r>
              <a:rPr lang="es-MX" i="1" dirty="0" err="1"/>
              <a:t>Candidate</a:t>
            </a:r>
            <a:r>
              <a:rPr lang="es-MX" i="1" dirty="0"/>
              <a:t> </a:t>
            </a:r>
            <a:r>
              <a:rPr lang="es-MX" i="1" dirty="0" err="1"/>
              <a:t>is</a:t>
            </a:r>
            <a:r>
              <a:rPr lang="es-MX" i="1" dirty="0"/>
              <a:t> </a:t>
            </a:r>
            <a:r>
              <a:rPr lang="es-MX" i="1" dirty="0" err="1"/>
              <a:t>Asked</a:t>
            </a:r>
            <a:r>
              <a:rPr lang="es-MX" i="1" dirty="0"/>
              <a:t> to </a:t>
            </a:r>
            <a:r>
              <a:rPr lang="es-MX" i="1" dirty="0" err="1"/>
              <a:t>Name</a:t>
            </a:r>
            <a:r>
              <a:rPr lang="es-MX" i="1" dirty="0"/>
              <a:t> </a:t>
            </a:r>
            <a:r>
              <a:rPr lang="es-MX" i="1" dirty="0" err="1"/>
              <a:t>Favourite</a:t>
            </a:r>
            <a:r>
              <a:rPr lang="es-MX" i="1" dirty="0"/>
              <a:t> </a:t>
            </a:r>
            <a:r>
              <a:rPr lang="es-MX" i="1" dirty="0" err="1"/>
              <a:t>Books</a:t>
            </a:r>
            <a:r>
              <a:rPr lang="es-MX" i="1" dirty="0"/>
              <a:t>: </a:t>
            </a:r>
            <a:r>
              <a:rPr lang="es-MX" i="1" dirty="0" err="1"/>
              <a:t>Oops</a:t>
            </a:r>
            <a:r>
              <a:rPr lang="es-MX" i="1" dirty="0"/>
              <a:t>!</a:t>
            </a:r>
          </a:p>
          <a:p>
            <a:r>
              <a:rPr lang="es-MX" sz="2400" dirty="0"/>
              <a:t>A. ¡Atención! Candidato a la presidencia de México habla de libros preferidos</a:t>
            </a:r>
          </a:p>
          <a:p>
            <a:r>
              <a:rPr lang="es-MX" sz="2400" dirty="0"/>
              <a:t>B. México: Ni modo, candidato a presidente pide no hablar de libros favoritos</a:t>
            </a:r>
          </a:p>
          <a:p>
            <a:r>
              <a:rPr lang="es-MX" sz="2400" dirty="0"/>
              <a:t>C. Candidato a presidente de México se niega a hablar de libros que le gustan</a:t>
            </a:r>
          </a:p>
          <a:p>
            <a:r>
              <a:rPr lang="es-MX" sz="2400" dirty="0"/>
              <a:t>D. ¡Vergüenza! Candidato a presidencia de México no puede nombrar libros favoritos</a:t>
            </a:r>
          </a:p>
          <a:p>
            <a:endParaRPr lang="es-MX" dirty="0"/>
          </a:p>
        </p:txBody>
      </p:sp>
      <p:pic>
        <p:nvPicPr>
          <p:cNvPr id="4" name="Imagen 3"/>
          <p:cNvPicPr>
            <a:picLocks noChangeAspect="1"/>
          </p:cNvPicPr>
          <p:nvPr/>
        </p:nvPicPr>
        <p:blipFill>
          <a:blip r:embed="rId2"/>
          <a:stretch>
            <a:fillRect/>
          </a:stretch>
        </p:blipFill>
        <p:spPr>
          <a:xfrm>
            <a:off x="4145924" y="4737681"/>
            <a:ext cx="2895600" cy="1581150"/>
          </a:xfrm>
          <a:prstGeom prst="rect">
            <a:avLst/>
          </a:prstGeom>
        </p:spPr>
      </p:pic>
    </p:spTree>
    <p:extLst>
      <p:ext uri="{BB962C8B-B14F-4D97-AF65-F5344CB8AC3E}">
        <p14:creationId xmlns:p14="http://schemas.microsoft.com/office/powerpoint/2010/main" val="33838742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2">
              <a:lumMod val="40000"/>
              <a:lumOff val="60000"/>
            </a:schemeClr>
          </a:solidFill>
        </p:spPr>
        <p:txBody>
          <a:bodyPr/>
          <a:lstStyle/>
          <a:p>
            <a:pPr algn="ctr"/>
            <a:r>
              <a:rPr lang="es-MX" dirty="0" smtClean="0"/>
              <a:t>Guion de uso de este material didáctico</a:t>
            </a:r>
            <a:endParaRPr lang="es-MX" dirty="0"/>
          </a:p>
        </p:txBody>
      </p:sp>
      <p:sp>
        <p:nvSpPr>
          <p:cNvPr id="3" name="Marcador de contenido 2"/>
          <p:cNvSpPr>
            <a:spLocks noGrp="1"/>
          </p:cNvSpPr>
          <p:nvPr>
            <p:ph idx="1"/>
          </p:nvPr>
        </p:nvSpPr>
        <p:spPr/>
        <p:txBody>
          <a:bodyPr/>
          <a:lstStyle/>
          <a:p>
            <a:r>
              <a:rPr lang="es-MX" dirty="0" smtClean="0"/>
              <a:t>Se sugiere que el material se emplee conforme se avanza en el programa de la UA. Esto, por supuesto, es una mera recomendación para facilitar el uso del material. Por esta razón, el docente tendrá la libertad de elegir el momento idóneo para la aplicación de estos ejercicios. </a:t>
            </a:r>
          </a:p>
          <a:p>
            <a:r>
              <a:rPr lang="es-MX" dirty="0" smtClean="0"/>
              <a:t>De cualquier manera se sugieren los siguientes pasos para la aplicación y uso de este material:</a:t>
            </a:r>
          </a:p>
          <a:p>
            <a:pPr marL="0" indent="0">
              <a:buNone/>
            </a:pPr>
            <a:r>
              <a:rPr lang="es-MX" dirty="0" smtClean="0"/>
              <a:t>1. Es importante que haya una introducción al tema por parte del docente antes de usar cada uno de los temas contenidos en los ejercicios. </a:t>
            </a:r>
            <a:endParaRPr lang="es-MX" dirty="0"/>
          </a:p>
        </p:txBody>
      </p:sp>
    </p:spTree>
    <p:extLst>
      <p:ext uri="{BB962C8B-B14F-4D97-AF65-F5344CB8AC3E}">
        <p14:creationId xmlns:p14="http://schemas.microsoft.com/office/powerpoint/2010/main" val="330956413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tx2">
              <a:lumMod val="40000"/>
              <a:lumOff val="60000"/>
            </a:schemeClr>
          </a:solidFill>
        </p:spPr>
        <p:txBody>
          <a:bodyPr/>
          <a:lstStyle/>
          <a:p>
            <a:pPr algn="ctr"/>
            <a:r>
              <a:rPr lang="es-MX" dirty="0" smtClean="0"/>
              <a:t>EJERCICIOS DE TRADUCCIÓN, C2, C3.</a:t>
            </a:r>
            <a:endParaRPr lang="es-MX" dirty="0"/>
          </a:p>
        </p:txBody>
      </p:sp>
      <p:sp>
        <p:nvSpPr>
          <p:cNvPr id="3" name="Marcador de contenido 2"/>
          <p:cNvSpPr>
            <a:spLocks noGrp="1"/>
          </p:cNvSpPr>
          <p:nvPr>
            <p:ph idx="1"/>
          </p:nvPr>
        </p:nvSpPr>
        <p:spPr>
          <a:xfrm>
            <a:off x="838200" y="1786989"/>
            <a:ext cx="10515600" cy="4351338"/>
          </a:xfrm>
        </p:spPr>
        <p:txBody>
          <a:bodyPr/>
          <a:lstStyle/>
          <a:p>
            <a:pPr marL="0" indent="0" algn="ctr">
              <a:buNone/>
            </a:pPr>
            <a:r>
              <a:rPr lang="es-MX" i="1" dirty="0" smtClean="0"/>
              <a:t>4. </a:t>
            </a:r>
            <a:r>
              <a:rPr lang="es-MX" i="1" dirty="0" err="1" smtClean="0"/>
              <a:t>Clashes</a:t>
            </a:r>
            <a:r>
              <a:rPr lang="es-MX" i="1" dirty="0" smtClean="0"/>
              <a:t> </a:t>
            </a:r>
            <a:r>
              <a:rPr lang="es-MX" i="1" dirty="0" err="1"/>
              <a:t>Draw</a:t>
            </a:r>
            <a:r>
              <a:rPr lang="es-MX" i="1" dirty="0"/>
              <a:t> </a:t>
            </a:r>
            <a:r>
              <a:rPr lang="es-MX" i="1" dirty="0" err="1"/>
              <a:t>Support</a:t>
            </a:r>
            <a:r>
              <a:rPr lang="es-MX" i="1" dirty="0"/>
              <a:t> </a:t>
            </a:r>
            <a:r>
              <a:rPr lang="es-MX" i="1" dirty="0" err="1"/>
              <a:t>for</a:t>
            </a:r>
            <a:r>
              <a:rPr lang="es-MX" i="1" dirty="0"/>
              <a:t> </a:t>
            </a:r>
            <a:r>
              <a:rPr lang="es-MX" i="1" dirty="0" err="1"/>
              <a:t>Teachers</a:t>
            </a:r>
            <a:r>
              <a:rPr lang="es-MX" i="1" dirty="0"/>
              <a:t>’ </a:t>
            </a:r>
            <a:r>
              <a:rPr lang="es-MX" i="1" dirty="0" err="1"/>
              <a:t>Protest</a:t>
            </a:r>
            <a:endParaRPr lang="es-MX" i="1" dirty="0"/>
          </a:p>
          <a:p>
            <a:r>
              <a:rPr lang="es-MX" dirty="0"/>
              <a:t>A. Maestros pierden apoyo tras enfrentamientos</a:t>
            </a:r>
          </a:p>
          <a:p>
            <a:r>
              <a:rPr lang="es-MX" dirty="0"/>
              <a:t>B. Enfrentamientos restan apoyo a protesta magisterial</a:t>
            </a:r>
          </a:p>
          <a:p>
            <a:r>
              <a:rPr lang="es-MX" dirty="0"/>
              <a:t>C. Protesta magisterial gana apoyo tras enfrentamientos</a:t>
            </a:r>
          </a:p>
          <a:p>
            <a:r>
              <a:rPr lang="es-MX" dirty="0"/>
              <a:t>D. Ni apoyo ni condena a maestros tras enfrentamientos</a:t>
            </a:r>
          </a:p>
        </p:txBody>
      </p:sp>
      <p:pic>
        <p:nvPicPr>
          <p:cNvPr id="4" name="Imagen 3"/>
          <p:cNvPicPr>
            <a:picLocks noChangeAspect="1"/>
          </p:cNvPicPr>
          <p:nvPr/>
        </p:nvPicPr>
        <p:blipFill>
          <a:blip r:embed="rId2"/>
          <a:stretch>
            <a:fillRect/>
          </a:stretch>
        </p:blipFill>
        <p:spPr>
          <a:xfrm>
            <a:off x="5030139" y="4342327"/>
            <a:ext cx="2724150" cy="1676400"/>
          </a:xfrm>
          <a:prstGeom prst="rect">
            <a:avLst/>
          </a:prstGeom>
        </p:spPr>
      </p:pic>
    </p:spTree>
    <p:extLst>
      <p:ext uri="{BB962C8B-B14F-4D97-AF65-F5344CB8AC3E}">
        <p14:creationId xmlns:p14="http://schemas.microsoft.com/office/powerpoint/2010/main" val="237712135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tx2">
              <a:lumMod val="40000"/>
              <a:lumOff val="60000"/>
            </a:schemeClr>
          </a:solidFill>
        </p:spPr>
        <p:txBody>
          <a:bodyPr/>
          <a:lstStyle/>
          <a:p>
            <a:pPr algn="ctr"/>
            <a:r>
              <a:rPr lang="es-MX" dirty="0" smtClean="0"/>
              <a:t>EJERCICIOS DE TRADUCCIÓN, C2, C3.</a:t>
            </a:r>
            <a:endParaRPr lang="es-MX" dirty="0"/>
          </a:p>
        </p:txBody>
      </p:sp>
      <p:sp>
        <p:nvSpPr>
          <p:cNvPr id="3" name="Marcador de contenido 2"/>
          <p:cNvSpPr>
            <a:spLocks noGrp="1"/>
          </p:cNvSpPr>
          <p:nvPr>
            <p:ph idx="1"/>
          </p:nvPr>
        </p:nvSpPr>
        <p:spPr/>
        <p:txBody>
          <a:bodyPr/>
          <a:lstStyle/>
          <a:p>
            <a:pPr marL="0" indent="0" algn="ctr">
              <a:buNone/>
            </a:pPr>
            <a:r>
              <a:rPr lang="es-MX" i="1" dirty="0" smtClean="0"/>
              <a:t>5. </a:t>
            </a:r>
            <a:r>
              <a:rPr lang="es-MX" i="1" dirty="0" err="1" smtClean="0"/>
              <a:t>Clues</a:t>
            </a:r>
            <a:r>
              <a:rPr lang="es-MX" i="1" dirty="0" smtClean="0"/>
              <a:t> </a:t>
            </a:r>
            <a:r>
              <a:rPr lang="es-MX" i="1" dirty="0"/>
              <a:t>to </a:t>
            </a:r>
            <a:r>
              <a:rPr lang="es-MX" i="1" dirty="0" err="1"/>
              <a:t>Zika</a:t>
            </a:r>
            <a:r>
              <a:rPr lang="es-MX" i="1" dirty="0"/>
              <a:t> </a:t>
            </a:r>
            <a:r>
              <a:rPr lang="es-MX" i="1" dirty="0" err="1"/>
              <a:t>Damage</a:t>
            </a:r>
            <a:r>
              <a:rPr lang="es-MX" i="1" dirty="0"/>
              <a:t> </a:t>
            </a:r>
            <a:r>
              <a:rPr lang="es-MX" i="1" dirty="0" err="1"/>
              <a:t>Might</a:t>
            </a:r>
            <a:r>
              <a:rPr lang="es-MX" i="1" dirty="0"/>
              <a:t> Lie in Cases of </a:t>
            </a:r>
            <a:r>
              <a:rPr lang="es-MX" i="1" dirty="0" err="1"/>
              <a:t>Twins</a:t>
            </a:r>
            <a:endParaRPr lang="es-MX" i="1" dirty="0"/>
          </a:p>
          <a:p>
            <a:r>
              <a:rPr lang="es-MX" dirty="0"/>
              <a:t>A. Casos de gemelos hallan datos acerca de </a:t>
            </a:r>
            <a:r>
              <a:rPr lang="es-MX" dirty="0" err="1" smtClean="0"/>
              <a:t>Zika</a:t>
            </a:r>
            <a:endParaRPr lang="es-MX" dirty="0"/>
          </a:p>
          <a:p>
            <a:r>
              <a:rPr lang="es-MX" dirty="0"/>
              <a:t>B. Gemelos probable pista en lucha contra </a:t>
            </a:r>
            <a:r>
              <a:rPr lang="es-MX" dirty="0" err="1" smtClean="0"/>
              <a:t>Zika</a:t>
            </a:r>
            <a:endParaRPr lang="es-MX" dirty="0"/>
          </a:p>
          <a:p>
            <a:r>
              <a:rPr lang="es-MX" dirty="0"/>
              <a:t>C. Datos con gemelos con </a:t>
            </a:r>
            <a:r>
              <a:rPr lang="es-MX" dirty="0" err="1" smtClean="0"/>
              <a:t>Zika</a:t>
            </a:r>
            <a:r>
              <a:rPr lang="es-MX" dirty="0" smtClean="0"/>
              <a:t> </a:t>
            </a:r>
            <a:r>
              <a:rPr lang="es-MX" dirty="0"/>
              <a:t>no dan resultados confiables</a:t>
            </a:r>
          </a:p>
          <a:p>
            <a:r>
              <a:rPr lang="es-MX" dirty="0"/>
              <a:t>D. Casos de gemelos afectan investigación sobre </a:t>
            </a:r>
            <a:r>
              <a:rPr lang="es-MX" dirty="0" err="1" smtClean="0"/>
              <a:t>Zika</a:t>
            </a:r>
            <a:endParaRPr lang="es-MX" dirty="0"/>
          </a:p>
          <a:p>
            <a:endParaRPr lang="es-MX" dirty="0"/>
          </a:p>
        </p:txBody>
      </p:sp>
      <p:pic>
        <p:nvPicPr>
          <p:cNvPr id="4" name="Imagen 3"/>
          <p:cNvPicPr>
            <a:picLocks noChangeAspect="1"/>
          </p:cNvPicPr>
          <p:nvPr/>
        </p:nvPicPr>
        <p:blipFill>
          <a:blip r:embed="rId2"/>
          <a:stretch>
            <a:fillRect/>
          </a:stretch>
        </p:blipFill>
        <p:spPr>
          <a:xfrm>
            <a:off x="4296043" y="4500563"/>
            <a:ext cx="2724150" cy="1676400"/>
          </a:xfrm>
          <a:prstGeom prst="rect">
            <a:avLst/>
          </a:prstGeom>
        </p:spPr>
      </p:pic>
    </p:spTree>
    <p:extLst>
      <p:ext uri="{BB962C8B-B14F-4D97-AF65-F5344CB8AC3E}">
        <p14:creationId xmlns:p14="http://schemas.microsoft.com/office/powerpoint/2010/main" val="389784417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5">
              <a:lumMod val="40000"/>
              <a:lumOff val="60000"/>
            </a:schemeClr>
          </a:solidFill>
        </p:spPr>
        <p:txBody>
          <a:bodyPr/>
          <a:lstStyle/>
          <a:p>
            <a:pPr algn="ctr"/>
            <a:r>
              <a:rPr lang="es-MX" dirty="0" smtClean="0"/>
              <a:t>RESPUESTAS</a:t>
            </a:r>
            <a:endParaRPr lang="es-MX" dirty="0"/>
          </a:p>
        </p:txBody>
      </p:sp>
      <p:sp>
        <p:nvSpPr>
          <p:cNvPr id="3" name="Marcador de contenido 2"/>
          <p:cNvSpPr>
            <a:spLocks noGrp="1"/>
          </p:cNvSpPr>
          <p:nvPr>
            <p:ph idx="1"/>
          </p:nvPr>
        </p:nvSpPr>
        <p:spPr>
          <a:solidFill>
            <a:schemeClr val="accent6">
              <a:lumMod val="60000"/>
              <a:lumOff val="40000"/>
            </a:schemeClr>
          </a:solidFill>
        </p:spPr>
        <p:txBody>
          <a:bodyPr/>
          <a:lstStyle/>
          <a:p>
            <a:r>
              <a:rPr lang="pt-BR" dirty="0" smtClean="0"/>
              <a:t>1: </a:t>
            </a:r>
            <a:r>
              <a:rPr lang="pt-BR" dirty="0"/>
              <a:t>B</a:t>
            </a:r>
          </a:p>
          <a:p>
            <a:r>
              <a:rPr lang="pt-BR" dirty="0" smtClean="0"/>
              <a:t>2: </a:t>
            </a:r>
            <a:r>
              <a:rPr lang="pt-BR" dirty="0"/>
              <a:t>A</a:t>
            </a:r>
          </a:p>
          <a:p>
            <a:r>
              <a:rPr lang="pt-BR" dirty="0" smtClean="0"/>
              <a:t>3: </a:t>
            </a:r>
            <a:r>
              <a:rPr lang="pt-BR" dirty="0"/>
              <a:t>D</a:t>
            </a:r>
          </a:p>
          <a:p>
            <a:r>
              <a:rPr lang="pt-BR" dirty="0" smtClean="0"/>
              <a:t>4: </a:t>
            </a:r>
            <a:r>
              <a:rPr lang="pt-BR" dirty="0"/>
              <a:t>C</a:t>
            </a:r>
          </a:p>
          <a:p>
            <a:r>
              <a:rPr lang="pt-BR" dirty="0" smtClean="0"/>
              <a:t>5: </a:t>
            </a:r>
            <a:r>
              <a:rPr lang="pt-BR" dirty="0"/>
              <a:t>B</a:t>
            </a:r>
          </a:p>
          <a:p>
            <a:pPr marL="0" indent="0" algn="ctr">
              <a:buNone/>
            </a:pPr>
            <a:r>
              <a:rPr lang="pt-BR" dirty="0" err="1" smtClean="0"/>
              <a:t>Analiza</a:t>
            </a:r>
            <a:r>
              <a:rPr lang="pt-BR" dirty="0" smtClean="0"/>
              <a:t> </a:t>
            </a:r>
            <a:r>
              <a:rPr lang="pt-BR" dirty="0" err="1" smtClean="0"/>
              <a:t>las</a:t>
            </a:r>
            <a:r>
              <a:rPr lang="pt-BR" dirty="0" smtClean="0"/>
              <a:t> </a:t>
            </a:r>
            <a:r>
              <a:rPr lang="pt-BR" dirty="0" err="1" smtClean="0"/>
              <a:t>razones</a:t>
            </a:r>
            <a:r>
              <a:rPr lang="pt-BR" dirty="0" smtClean="0"/>
              <a:t> detrás de estas </a:t>
            </a:r>
            <a:r>
              <a:rPr lang="pt-BR" dirty="0" err="1" smtClean="0"/>
              <a:t>respuestas</a:t>
            </a:r>
            <a:endParaRPr lang="pt-BR" dirty="0"/>
          </a:p>
          <a:p>
            <a:endParaRPr lang="es-MX" dirty="0"/>
          </a:p>
        </p:txBody>
      </p:sp>
    </p:spTree>
    <p:extLst>
      <p:ext uri="{BB962C8B-B14F-4D97-AF65-F5344CB8AC3E}">
        <p14:creationId xmlns:p14="http://schemas.microsoft.com/office/powerpoint/2010/main" val="153972984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1579585"/>
          </a:xfrm>
          <a:solidFill>
            <a:schemeClr val="accent6">
              <a:lumMod val="40000"/>
              <a:lumOff val="60000"/>
            </a:schemeClr>
          </a:solidFill>
        </p:spPr>
        <p:txBody>
          <a:bodyPr>
            <a:normAutofit fontScale="90000"/>
          </a:bodyPr>
          <a:lstStyle/>
          <a:p>
            <a:pPr algn="ctr"/>
            <a:r>
              <a:rPr lang="es-MX" dirty="0" smtClean="0"/>
              <a:t/>
            </a:r>
            <a:br>
              <a:rPr lang="es-MX" dirty="0" smtClean="0"/>
            </a:br>
            <a:r>
              <a:rPr lang="es-MX" dirty="0"/>
              <a:t/>
            </a:r>
            <a:br>
              <a:rPr lang="es-MX" dirty="0"/>
            </a:br>
            <a:r>
              <a:rPr lang="es-MX" dirty="0" smtClean="0"/>
              <a:t/>
            </a:r>
            <a:br>
              <a:rPr lang="es-MX" dirty="0" smtClean="0"/>
            </a:br>
            <a:r>
              <a:rPr lang="es-MX" dirty="0" smtClean="0"/>
              <a:t/>
            </a:r>
            <a:br>
              <a:rPr lang="es-MX" dirty="0" smtClean="0"/>
            </a:br>
            <a:r>
              <a:rPr lang="es-MX" dirty="0" smtClean="0"/>
              <a:t/>
            </a:r>
            <a:br>
              <a:rPr lang="es-MX" dirty="0" smtClean="0"/>
            </a:br>
            <a:r>
              <a:rPr lang="es-MX" dirty="0" smtClean="0"/>
              <a:t>Ejercicio 3. ¿Qué clase de texto introducen los siguientes títulos?</a:t>
            </a:r>
            <a:r>
              <a:rPr lang="es-MX" dirty="0"/>
              <a:t/>
            </a:r>
            <a:br>
              <a:rPr lang="es-MX" dirty="0"/>
            </a:br>
            <a:r>
              <a:rPr lang="es-MX" dirty="0" smtClean="0"/>
              <a:t/>
            </a:r>
            <a:br>
              <a:rPr lang="es-MX" dirty="0" smtClean="0"/>
            </a:br>
            <a:r>
              <a:rPr lang="es-MX" dirty="0"/>
              <a:t/>
            </a:r>
            <a:br>
              <a:rPr lang="es-MX" dirty="0"/>
            </a:br>
            <a:r>
              <a:rPr lang="es-MX" dirty="0" smtClean="0"/>
              <a:t/>
            </a:r>
            <a:br>
              <a:rPr lang="es-MX" dirty="0" smtClean="0"/>
            </a:br>
            <a:endParaRPr lang="es-MX" dirty="0"/>
          </a:p>
        </p:txBody>
      </p:sp>
      <p:sp>
        <p:nvSpPr>
          <p:cNvPr id="3" name="Marcador de contenido 2"/>
          <p:cNvSpPr>
            <a:spLocks noGrp="1"/>
          </p:cNvSpPr>
          <p:nvPr>
            <p:ph idx="1"/>
          </p:nvPr>
        </p:nvSpPr>
        <p:spPr/>
        <p:txBody>
          <a:bodyPr>
            <a:normAutofit lnSpcReduction="10000"/>
          </a:bodyPr>
          <a:lstStyle/>
          <a:p>
            <a:pPr marL="0" indent="0">
              <a:buNone/>
            </a:pPr>
            <a:endParaRPr lang="es-MX" dirty="0" smtClean="0"/>
          </a:p>
          <a:p>
            <a:pPr marL="0" indent="0">
              <a:buNone/>
            </a:pPr>
            <a:r>
              <a:rPr lang="es-MX" dirty="0" smtClean="0"/>
              <a:t>Elige entre las siguientes opciones:</a:t>
            </a:r>
          </a:p>
          <a:p>
            <a:r>
              <a:rPr lang="es-MX" dirty="0"/>
              <a:t>reportaje     </a:t>
            </a:r>
            <a:endParaRPr lang="es-MX" dirty="0" smtClean="0"/>
          </a:p>
          <a:p>
            <a:r>
              <a:rPr lang="es-MX" dirty="0" smtClean="0"/>
              <a:t>entrevista     </a:t>
            </a:r>
          </a:p>
          <a:p>
            <a:r>
              <a:rPr lang="es-MX" dirty="0" smtClean="0"/>
              <a:t>noticia      </a:t>
            </a:r>
          </a:p>
          <a:p>
            <a:r>
              <a:rPr lang="es-MX" dirty="0" smtClean="0"/>
              <a:t>reseña       </a:t>
            </a:r>
          </a:p>
          <a:p>
            <a:r>
              <a:rPr lang="es-MX" dirty="0" smtClean="0"/>
              <a:t>editorial      </a:t>
            </a:r>
          </a:p>
          <a:p>
            <a:r>
              <a:rPr lang="es-MX" dirty="0" smtClean="0"/>
              <a:t>columna </a:t>
            </a:r>
          </a:p>
          <a:p>
            <a:pPr marL="0" indent="0" algn="ctr">
              <a:buNone/>
            </a:pPr>
            <a:r>
              <a:rPr lang="es-MX" dirty="0" smtClean="0"/>
              <a:t>Es posible emplear las opciones más de una vez</a:t>
            </a:r>
            <a:endParaRPr lang="es-MX" dirty="0"/>
          </a:p>
        </p:txBody>
      </p:sp>
      <p:pic>
        <p:nvPicPr>
          <p:cNvPr id="4" name="Imagen 3"/>
          <p:cNvPicPr>
            <a:picLocks noChangeAspect="1"/>
          </p:cNvPicPr>
          <p:nvPr/>
        </p:nvPicPr>
        <p:blipFill>
          <a:blip r:embed="rId2"/>
          <a:stretch>
            <a:fillRect/>
          </a:stretch>
        </p:blipFill>
        <p:spPr>
          <a:xfrm>
            <a:off x="5023432" y="2975757"/>
            <a:ext cx="2686050" cy="1704975"/>
          </a:xfrm>
          <a:prstGeom prst="rect">
            <a:avLst/>
          </a:prstGeom>
        </p:spPr>
      </p:pic>
    </p:spTree>
    <p:extLst>
      <p:ext uri="{BB962C8B-B14F-4D97-AF65-F5344CB8AC3E}">
        <p14:creationId xmlns:p14="http://schemas.microsoft.com/office/powerpoint/2010/main" val="240245905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6">
              <a:lumMod val="40000"/>
              <a:lumOff val="60000"/>
            </a:schemeClr>
          </a:solidFill>
        </p:spPr>
        <p:txBody>
          <a:bodyPr/>
          <a:lstStyle/>
          <a:p>
            <a:pPr algn="ctr"/>
            <a:r>
              <a:rPr lang="es-MX" dirty="0" smtClean="0"/>
              <a:t>Identifica la clase de texto que introducen los siguientes títulos</a:t>
            </a:r>
            <a:endParaRPr lang="es-MX" dirty="0"/>
          </a:p>
        </p:txBody>
      </p:sp>
      <p:sp>
        <p:nvSpPr>
          <p:cNvPr id="3" name="Marcador de contenido 2"/>
          <p:cNvSpPr>
            <a:spLocks noGrp="1"/>
          </p:cNvSpPr>
          <p:nvPr>
            <p:ph idx="1"/>
          </p:nvPr>
        </p:nvSpPr>
        <p:spPr>
          <a:xfrm>
            <a:off x="838200" y="1825624"/>
            <a:ext cx="10515600" cy="4897147"/>
          </a:xfrm>
        </p:spPr>
        <p:txBody>
          <a:bodyPr/>
          <a:lstStyle/>
          <a:p>
            <a:pPr marL="0" indent="0">
              <a:buNone/>
            </a:pPr>
            <a:r>
              <a:rPr lang="en-US" dirty="0" smtClean="0"/>
              <a:t>1. </a:t>
            </a:r>
            <a:r>
              <a:rPr lang="en-US" b="1" i="1" dirty="0"/>
              <a:t>The Democrats’ Agenda and the Art of the Possible</a:t>
            </a:r>
            <a:r>
              <a:rPr lang="en-US" dirty="0"/>
              <a:t>, from the New York Times Board.</a:t>
            </a:r>
          </a:p>
          <a:p>
            <a:pPr marL="0" indent="0">
              <a:buNone/>
            </a:pPr>
            <a:endParaRPr lang="en-US" dirty="0" smtClean="0"/>
          </a:p>
          <a:p>
            <a:pPr marL="0" indent="0">
              <a:buNone/>
            </a:pPr>
            <a:r>
              <a:rPr lang="en-US" dirty="0" smtClean="0"/>
              <a:t>2. </a:t>
            </a:r>
            <a:r>
              <a:rPr lang="en-US" b="1" i="1" dirty="0"/>
              <a:t>Jared Kushner, the Prince of Having Both Ways</a:t>
            </a:r>
            <a:r>
              <a:rPr lang="en-US" dirty="0"/>
              <a:t>, by Frank </a:t>
            </a:r>
            <a:r>
              <a:rPr lang="en-US" dirty="0" err="1"/>
              <a:t>Bruni</a:t>
            </a:r>
            <a:endParaRPr lang="en-US" dirty="0"/>
          </a:p>
          <a:p>
            <a:pPr marL="0" indent="0">
              <a:buNone/>
            </a:pPr>
            <a:endParaRPr lang="en-US" dirty="0" smtClean="0"/>
          </a:p>
          <a:p>
            <a:pPr marL="0" indent="0">
              <a:buNone/>
            </a:pPr>
            <a:r>
              <a:rPr lang="en-US" dirty="0" smtClean="0"/>
              <a:t>3. </a:t>
            </a:r>
            <a:r>
              <a:rPr lang="en-US" b="1" i="1" dirty="0"/>
              <a:t>‘Dunkirk’ Exceeds Box Office Expectations as ‘Valerian’ Bombs</a:t>
            </a:r>
          </a:p>
          <a:p>
            <a:pPr marL="0" indent="0">
              <a:buNone/>
            </a:pPr>
            <a:endParaRPr lang="es-MX" dirty="0"/>
          </a:p>
        </p:txBody>
      </p:sp>
      <p:pic>
        <p:nvPicPr>
          <p:cNvPr id="4" name="Imagen 3"/>
          <p:cNvPicPr>
            <a:picLocks noChangeAspect="1"/>
          </p:cNvPicPr>
          <p:nvPr/>
        </p:nvPicPr>
        <p:blipFill>
          <a:blip r:embed="rId2"/>
          <a:stretch>
            <a:fillRect/>
          </a:stretch>
        </p:blipFill>
        <p:spPr>
          <a:xfrm>
            <a:off x="4292890" y="4904370"/>
            <a:ext cx="2962275" cy="1543050"/>
          </a:xfrm>
          <a:prstGeom prst="rect">
            <a:avLst/>
          </a:prstGeom>
        </p:spPr>
      </p:pic>
    </p:spTree>
    <p:extLst>
      <p:ext uri="{BB962C8B-B14F-4D97-AF65-F5344CB8AC3E}">
        <p14:creationId xmlns:p14="http://schemas.microsoft.com/office/powerpoint/2010/main" val="398717844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6">
              <a:lumMod val="40000"/>
              <a:lumOff val="60000"/>
            </a:schemeClr>
          </a:solidFill>
        </p:spPr>
        <p:txBody>
          <a:bodyPr/>
          <a:lstStyle/>
          <a:p>
            <a:pPr algn="ctr"/>
            <a:r>
              <a:rPr lang="es-MX" dirty="0"/>
              <a:t>Identifica la clase de texto que introducen los siguientes títulos</a:t>
            </a:r>
          </a:p>
        </p:txBody>
      </p:sp>
      <p:sp>
        <p:nvSpPr>
          <p:cNvPr id="3" name="Marcador de contenido 2"/>
          <p:cNvSpPr>
            <a:spLocks noGrp="1"/>
          </p:cNvSpPr>
          <p:nvPr>
            <p:ph idx="1"/>
          </p:nvPr>
        </p:nvSpPr>
        <p:spPr/>
        <p:txBody>
          <a:bodyPr/>
          <a:lstStyle/>
          <a:p>
            <a:r>
              <a:rPr lang="en-US" dirty="0" smtClean="0"/>
              <a:t>4. </a:t>
            </a:r>
            <a:r>
              <a:rPr lang="en-US" b="1" i="1" dirty="0"/>
              <a:t>Delta Flight Detained by Argument between Pilot, Attendant</a:t>
            </a:r>
            <a:r>
              <a:rPr lang="en-US" dirty="0"/>
              <a:t>, by Associated Press, July 25, 2107, 1.33. PM. E.D.T</a:t>
            </a:r>
            <a:r>
              <a:rPr lang="en-US" dirty="0" smtClean="0"/>
              <a:t>.</a:t>
            </a:r>
          </a:p>
          <a:p>
            <a:pPr marL="0" indent="0">
              <a:buNone/>
            </a:pPr>
            <a:r>
              <a:rPr lang="en-US" dirty="0" smtClean="0"/>
              <a:t> </a:t>
            </a:r>
            <a:endParaRPr lang="en-US" dirty="0"/>
          </a:p>
          <a:p>
            <a:r>
              <a:rPr lang="en-US" dirty="0" smtClean="0"/>
              <a:t>5. </a:t>
            </a:r>
            <a:r>
              <a:rPr lang="en-US" b="1" i="1" dirty="0"/>
              <a:t>S&amp;P Hits Record on Strong Earnings</a:t>
            </a:r>
            <a:r>
              <a:rPr lang="en-US" dirty="0"/>
              <a:t>, by Reuters, May 18, 2017, 1.33. PM, E.D.T.</a:t>
            </a:r>
          </a:p>
          <a:p>
            <a:endParaRPr lang="en-US" dirty="0"/>
          </a:p>
          <a:p>
            <a:r>
              <a:rPr lang="en-US" dirty="0" smtClean="0"/>
              <a:t>6. </a:t>
            </a:r>
            <a:r>
              <a:rPr lang="en-US" b="1" i="1" dirty="0"/>
              <a:t>Where Else Does the USA Have an Infrastructure Problem? </a:t>
            </a:r>
            <a:r>
              <a:rPr lang="en-US" dirty="0"/>
              <a:t>Antarctica, by Justin Gillis and Jonathan </a:t>
            </a:r>
            <a:r>
              <a:rPr lang="en-US" dirty="0" err="1"/>
              <a:t>Corum</a:t>
            </a:r>
            <a:r>
              <a:rPr lang="en-US" dirty="0"/>
              <a:t>, March 21, 2017. </a:t>
            </a:r>
          </a:p>
          <a:p>
            <a:endParaRPr lang="es-MX" dirty="0"/>
          </a:p>
        </p:txBody>
      </p:sp>
    </p:spTree>
    <p:extLst>
      <p:ext uri="{BB962C8B-B14F-4D97-AF65-F5344CB8AC3E}">
        <p14:creationId xmlns:p14="http://schemas.microsoft.com/office/powerpoint/2010/main" val="257363632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6">
              <a:lumMod val="40000"/>
              <a:lumOff val="60000"/>
            </a:schemeClr>
          </a:solidFill>
        </p:spPr>
        <p:txBody>
          <a:bodyPr/>
          <a:lstStyle/>
          <a:p>
            <a:pPr algn="ctr"/>
            <a:r>
              <a:rPr lang="es-MX" dirty="0"/>
              <a:t>Identifica la clase de texto que introducen los siguientes títulos</a:t>
            </a:r>
          </a:p>
        </p:txBody>
      </p:sp>
      <p:sp>
        <p:nvSpPr>
          <p:cNvPr id="3" name="Marcador de contenido 2"/>
          <p:cNvSpPr>
            <a:spLocks noGrp="1"/>
          </p:cNvSpPr>
          <p:nvPr>
            <p:ph idx="1"/>
          </p:nvPr>
        </p:nvSpPr>
        <p:spPr/>
        <p:txBody>
          <a:bodyPr/>
          <a:lstStyle/>
          <a:p>
            <a:r>
              <a:rPr lang="en-US" dirty="0" smtClean="0"/>
              <a:t>7. </a:t>
            </a:r>
            <a:r>
              <a:rPr lang="en-US" b="1" i="1" dirty="0"/>
              <a:t>The Dutch Have Solutions to Rising Seas. The World is Watching</a:t>
            </a:r>
            <a:r>
              <a:rPr lang="en-US" dirty="0"/>
              <a:t>, by Michael </a:t>
            </a:r>
            <a:r>
              <a:rPr lang="en-US" dirty="0" err="1"/>
              <a:t>Kimmelman</a:t>
            </a:r>
            <a:r>
              <a:rPr lang="en-US" dirty="0"/>
              <a:t>. Photographs by Josh </a:t>
            </a:r>
            <a:r>
              <a:rPr lang="en-US" dirty="0" err="1"/>
              <a:t>Haner</a:t>
            </a:r>
            <a:r>
              <a:rPr lang="en-US" dirty="0"/>
              <a:t>, June 15, 2017.</a:t>
            </a:r>
          </a:p>
          <a:p>
            <a:pPr marL="0" indent="0">
              <a:buNone/>
            </a:pPr>
            <a:endParaRPr lang="en-US" dirty="0"/>
          </a:p>
          <a:p>
            <a:r>
              <a:rPr lang="en-US" dirty="0" smtClean="0"/>
              <a:t>8. </a:t>
            </a:r>
            <a:r>
              <a:rPr lang="en-US" b="1" i="1" dirty="0"/>
              <a:t>Q &amp; A.: Grey Worm and </a:t>
            </a:r>
            <a:r>
              <a:rPr lang="en-US" b="1" i="1" dirty="0" err="1"/>
              <a:t>Missandei’s</a:t>
            </a:r>
            <a:r>
              <a:rPr lang="en-US" b="1" i="1" dirty="0"/>
              <a:t> Tender moment on ‘Game of Thrones’</a:t>
            </a:r>
            <a:r>
              <a:rPr lang="en-US" dirty="0"/>
              <a:t>, by Jennifer Vineyard, July 24, 2017.</a:t>
            </a:r>
          </a:p>
          <a:p>
            <a:pPr marL="0" indent="0">
              <a:buNone/>
            </a:pPr>
            <a:endParaRPr lang="es-MX" dirty="0"/>
          </a:p>
        </p:txBody>
      </p:sp>
      <p:pic>
        <p:nvPicPr>
          <p:cNvPr id="4" name="Imagen 3"/>
          <p:cNvPicPr>
            <a:picLocks noChangeAspect="1"/>
          </p:cNvPicPr>
          <p:nvPr/>
        </p:nvPicPr>
        <p:blipFill>
          <a:blip r:embed="rId2"/>
          <a:stretch>
            <a:fillRect/>
          </a:stretch>
        </p:blipFill>
        <p:spPr>
          <a:xfrm>
            <a:off x="7959143" y="3863662"/>
            <a:ext cx="3008290" cy="2556456"/>
          </a:xfrm>
          <a:prstGeom prst="rect">
            <a:avLst/>
          </a:prstGeom>
        </p:spPr>
      </p:pic>
    </p:spTree>
    <p:extLst>
      <p:ext uri="{BB962C8B-B14F-4D97-AF65-F5344CB8AC3E}">
        <p14:creationId xmlns:p14="http://schemas.microsoft.com/office/powerpoint/2010/main" val="310445657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6">
              <a:lumMod val="60000"/>
              <a:lumOff val="40000"/>
            </a:schemeClr>
          </a:solidFill>
        </p:spPr>
        <p:txBody>
          <a:bodyPr/>
          <a:lstStyle/>
          <a:p>
            <a:pPr algn="ctr"/>
            <a:r>
              <a:rPr lang="es-MX" dirty="0" smtClean="0"/>
              <a:t>RESPUESTAS</a:t>
            </a:r>
            <a:endParaRPr lang="es-MX" dirty="0"/>
          </a:p>
        </p:txBody>
      </p:sp>
      <p:sp>
        <p:nvSpPr>
          <p:cNvPr id="3" name="Marcador de contenido 2"/>
          <p:cNvSpPr>
            <a:spLocks noGrp="1"/>
          </p:cNvSpPr>
          <p:nvPr>
            <p:ph idx="1"/>
          </p:nvPr>
        </p:nvSpPr>
        <p:spPr>
          <a:xfrm>
            <a:off x="838200" y="1825625"/>
            <a:ext cx="10515600" cy="4832752"/>
          </a:xfrm>
        </p:spPr>
        <p:txBody>
          <a:bodyPr/>
          <a:lstStyle/>
          <a:p>
            <a:r>
              <a:rPr lang="es-MX" dirty="0" smtClean="0"/>
              <a:t>1: </a:t>
            </a:r>
            <a:r>
              <a:rPr lang="es-MX" dirty="0"/>
              <a:t>Editorial</a:t>
            </a:r>
          </a:p>
          <a:p>
            <a:r>
              <a:rPr lang="es-MX" dirty="0" smtClean="0"/>
              <a:t>2: </a:t>
            </a:r>
            <a:r>
              <a:rPr lang="es-MX" dirty="0"/>
              <a:t>Columna</a:t>
            </a:r>
          </a:p>
          <a:p>
            <a:r>
              <a:rPr lang="es-MX" dirty="0" smtClean="0"/>
              <a:t>3: </a:t>
            </a:r>
            <a:r>
              <a:rPr lang="es-MX" dirty="0"/>
              <a:t>Reseña</a:t>
            </a:r>
          </a:p>
          <a:p>
            <a:r>
              <a:rPr lang="es-MX" dirty="0" smtClean="0"/>
              <a:t>4: </a:t>
            </a:r>
            <a:r>
              <a:rPr lang="es-MX" dirty="0"/>
              <a:t>Noticia</a:t>
            </a:r>
          </a:p>
          <a:p>
            <a:r>
              <a:rPr lang="es-MX" dirty="0" smtClean="0"/>
              <a:t>5: </a:t>
            </a:r>
            <a:r>
              <a:rPr lang="es-MX" dirty="0"/>
              <a:t>Noticia</a:t>
            </a:r>
          </a:p>
          <a:p>
            <a:r>
              <a:rPr lang="es-MX" dirty="0" smtClean="0"/>
              <a:t>6: </a:t>
            </a:r>
            <a:r>
              <a:rPr lang="es-MX" dirty="0"/>
              <a:t>Reportaje</a:t>
            </a:r>
          </a:p>
          <a:p>
            <a:r>
              <a:rPr lang="es-MX" dirty="0" smtClean="0"/>
              <a:t>7: </a:t>
            </a:r>
            <a:r>
              <a:rPr lang="es-MX" dirty="0"/>
              <a:t>Reportaje</a:t>
            </a:r>
          </a:p>
          <a:p>
            <a:r>
              <a:rPr lang="es-MX" dirty="0" smtClean="0"/>
              <a:t>8: Entrevista</a:t>
            </a:r>
          </a:p>
          <a:p>
            <a:pPr marL="0" indent="0" algn="ctr">
              <a:buNone/>
            </a:pPr>
            <a:r>
              <a:rPr lang="es-MX" dirty="0" smtClean="0"/>
              <a:t>Analiza las razones detrás de estas respuestas</a:t>
            </a:r>
            <a:endParaRPr lang="es-MX" dirty="0"/>
          </a:p>
          <a:p>
            <a:endParaRPr lang="es-MX" dirty="0"/>
          </a:p>
        </p:txBody>
      </p:sp>
    </p:spTree>
    <p:extLst>
      <p:ext uri="{BB962C8B-B14F-4D97-AF65-F5344CB8AC3E}">
        <p14:creationId xmlns:p14="http://schemas.microsoft.com/office/powerpoint/2010/main" val="93400996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33305"/>
            <a:ext cx="10515600" cy="1325563"/>
          </a:xfrm>
          <a:solidFill>
            <a:schemeClr val="accent1">
              <a:lumMod val="60000"/>
              <a:lumOff val="40000"/>
            </a:schemeClr>
          </a:solidFill>
        </p:spPr>
        <p:txBody>
          <a:bodyPr/>
          <a:lstStyle/>
          <a:p>
            <a:pPr algn="ctr"/>
            <a:r>
              <a:rPr lang="es-MX" dirty="0" smtClean="0"/>
              <a:t>Referencias bibliográficas</a:t>
            </a:r>
            <a:endParaRPr lang="es-MX" dirty="0"/>
          </a:p>
        </p:txBody>
      </p:sp>
      <p:sp>
        <p:nvSpPr>
          <p:cNvPr id="3" name="Marcador de contenido 2"/>
          <p:cNvSpPr>
            <a:spLocks noGrp="1"/>
          </p:cNvSpPr>
          <p:nvPr>
            <p:ph idx="1"/>
          </p:nvPr>
        </p:nvSpPr>
        <p:spPr>
          <a:xfrm>
            <a:off x="502276" y="1825625"/>
            <a:ext cx="11294772" cy="4351338"/>
          </a:xfrm>
        </p:spPr>
        <p:txBody>
          <a:bodyPr>
            <a:normAutofit fontScale="92500" lnSpcReduction="10000"/>
          </a:bodyPr>
          <a:lstStyle/>
          <a:p>
            <a:r>
              <a:rPr lang="es-MX" dirty="0"/>
              <a:t>DALLAI, Alberto (1988). Tipos de textos y géneros periodísticos. Recuperado el 5 de febrero del 2015. Colegio de Letras. </a:t>
            </a:r>
            <a:r>
              <a:rPr lang="es-MX" dirty="0">
                <a:hlinkClick r:id="rId2"/>
              </a:rPr>
              <a:t>http://</a:t>
            </a:r>
            <a:r>
              <a:rPr lang="es-MX" dirty="0" smtClean="0">
                <a:hlinkClick r:id="rId2"/>
              </a:rPr>
              <a:t>www.filos.unam.mx/mis_archivos/u8/04_dalall.pdf</a:t>
            </a:r>
            <a:endParaRPr lang="es-MX" dirty="0" smtClean="0"/>
          </a:p>
          <a:p>
            <a:pPr marL="0" indent="0">
              <a:buNone/>
            </a:pPr>
            <a:endParaRPr lang="es-MX" dirty="0"/>
          </a:p>
          <a:p>
            <a:r>
              <a:rPr lang="es-MX" dirty="0"/>
              <a:t>DELLAMEA, Amalia B (1995). El Discurso Informativo: Géneros Periodísticos. Fundación Universidad a Distancia »Hernandarias » </a:t>
            </a:r>
            <a:endParaRPr lang="es-MX" dirty="0" smtClean="0"/>
          </a:p>
          <a:p>
            <a:pPr marL="0" indent="0">
              <a:buNone/>
            </a:pPr>
            <a:endParaRPr lang="es-MX" dirty="0"/>
          </a:p>
          <a:p>
            <a:r>
              <a:rPr lang="es-MX" dirty="0"/>
              <a:t>CAMACHO, Jorge Gallardo. El redactor-traductor en los grandes medios de comunicación con mercado multilingües: caso CNN. </a:t>
            </a:r>
            <a:r>
              <a:rPr lang="es-MX" dirty="0" err="1"/>
              <a:t>Zer</a:t>
            </a:r>
            <a:r>
              <a:rPr lang="es-MX" dirty="0"/>
              <a:t>: Revista de estudios de comunicación= </a:t>
            </a:r>
            <a:r>
              <a:rPr lang="es-MX" dirty="0" err="1"/>
              <a:t>Komunikazio</a:t>
            </a:r>
            <a:r>
              <a:rPr lang="es-MX" dirty="0"/>
              <a:t> </a:t>
            </a:r>
            <a:r>
              <a:rPr lang="es-MX" dirty="0" err="1"/>
              <a:t>ikasketen</a:t>
            </a:r>
            <a:r>
              <a:rPr lang="es-MX" dirty="0"/>
              <a:t> </a:t>
            </a:r>
            <a:r>
              <a:rPr lang="es-MX" dirty="0" err="1"/>
              <a:t>aldizkaria</a:t>
            </a:r>
            <a:r>
              <a:rPr lang="es-MX" dirty="0"/>
              <a:t>, 2005, no 19, p. 77-87. (disponible en línea</a:t>
            </a:r>
            <a:r>
              <a:rPr lang="es-MX" dirty="0" smtClean="0"/>
              <a:t>).</a:t>
            </a:r>
            <a:endParaRPr lang="es-MX" dirty="0"/>
          </a:p>
        </p:txBody>
      </p:sp>
    </p:spTree>
    <p:extLst>
      <p:ext uri="{BB962C8B-B14F-4D97-AF65-F5344CB8AC3E}">
        <p14:creationId xmlns:p14="http://schemas.microsoft.com/office/powerpoint/2010/main" val="362540792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1">
              <a:lumMod val="60000"/>
              <a:lumOff val="40000"/>
            </a:schemeClr>
          </a:solidFill>
        </p:spPr>
        <p:txBody>
          <a:bodyPr/>
          <a:lstStyle/>
          <a:p>
            <a:pPr algn="ctr"/>
            <a:r>
              <a:rPr lang="es-MX" dirty="0" smtClean="0"/>
              <a:t>Referencias bibliográficas</a:t>
            </a:r>
            <a:endParaRPr lang="es-MX" dirty="0"/>
          </a:p>
        </p:txBody>
      </p:sp>
      <p:sp>
        <p:nvSpPr>
          <p:cNvPr id="3" name="Marcador de contenido 2"/>
          <p:cNvSpPr>
            <a:spLocks noGrp="1"/>
          </p:cNvSpPr>
          <p:nvPr>
            <p:ph idx="1"/>
          </p:nvPr>
        </p:nvSpPr>
        <p:spPr/>
        <p:txBody>
          <a:bodyPr/>
          <a:lstStyle/>
          <a:p>
            <a:r>
              <a:rPr lang="es-MX" dirty="0"/>
              <a:t>CASASÚS, J.M.: NÚÑEZ LADEVÉZE, L. Estilos y géneros periodísticos. Ariel, Barcelona, 1991</a:t>
            </a:r>
            <a:r>
              <a:rPr lang="es-MX" dirty="0" smtClean="0"/>
              <a:t>.</a:t>
            </a:r>
          </a:p>
          <a:p>
            <a:pPr marL="0" indent="0">
              <a:buNone/>
            </a:pPr>
            <a:endParaRPr lang="es-MX" dirty="0"/>
          </a:p>
          <a:p>
            <a:r>
              <a:rPr lang="es-MX" dirty="0"/>
              <a:t>DE COFFEY, </a:t>
            </a:r>
            <a:r>
              <a:rPr lang="es-MX" dirty="0" err="1"/>
              <a:t>Sasot</a:t>
            </a:r>
            <a:r>
              <a:rPr lang="es-MX" dirty="0"/>
              <a:t>; TAPIA, </a:t>
            </a:r>
            <a:r>
              <a:rPr lang="es-MX" dirty="0" err="1"/>
              <a:t>Maria</a:t>
            </a:r>
            <a:r>
              <a:rPr lang="es-MX" dirty="0"/>
              <a:t> Josefina. La traducción en los medios de prensa. Babel, 1992, vol. 38, no 1, p. 59-63. (disponible en línea</a:t>
            </a:r>
            <a:r>
              <a:rPr lang="es-MX" dirty="0" smtClean="0"/>
              <a:t>).</a:t>
            </a:r>
          </a:p>
          <a:p>
            <a:pPr marL="0" indent="0">
              <a:buNone/>
            </a:pPr>
            <a:endParaRPr lang="es-MX" dirty="0"/>
          </a:p>
          <a:p>
            <a:r>
              <a:rPr lang="es-MX" dirty="0"/>
              <a:t>EDO, Concha (2009). Periodismo Informativo e interpretativo. </a:t>
            </a:r>
            <a:r>
              <a:rPr lang="es-MX" dirty="0" err="1"/>
              <a:t>Alfaomega</a:t>
            </a:r>
            <a:r>
              <a:rPr lang="es-MX" dirty="0"/>
              <a:t>.</a:t>
            </a:r>
          </a:p>
          <a:p>
            <a:endParaRPr lang="es-MX" dirty="0"/>
          </a:p>
        </p:txBody>
      </p:sp>
    </p:spTree>
    <p:extLst>
      <p:ext uri="{BB962C8B-B14F-4D97-AF65-F5344CB8AC3E}">
        <p14:creationId xmlns:p14="http://schemas.microsoft.com/office/powerpoint/2010/main" val="4637022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2">
              <a:lumMod val="40000"/>
              <a:lumOff val="60000"/>
            </a:schemeClr>
          </a:solidFill>
        </p:spPr>
        <p:txBody>
          <a:bodyPr/>
          <a:lstStyle/>
          <a:p>
            <a:pPr algn="ctr"/>
            <a:r>
              <a:rPr lang="es-MX" dirty="0"/>
              <a:t>Guion de uso de este material didáctico</a:t>
            </a:r>
          </a:p>
        </p:txBody>
      </p:sp>
      <p:sp>
        <p:nvSpPr>
          <p:cNvPr id="3" name="Marcador de contenido 2"/>
          <p:cNvSpPr>
            <a:spLocks noGrp="1"/>
          </p:cNvSpPr>
          <p:nvPr>
            <p:ph idx="1"/>
          </p:nvPr>
        </p:nvSpPr>
        <p:spPr/>
        <p:txBody>
          <a:bodyPr/>
          <a:lstStyle/>
          <a:p>
            <a:pPr marL="0" indent="0">
              <a:buNone/>
            </a:pPr>
            <a:r>
              <a:rPr lang="es-MX" dirty="0" smtClean="0"/>
              <a:t>2. Una vez que el docente ha explicado cada punto de los contenidos programáticos, será más conveniente el uso de las diapositivas con los ejercicios.</a:t>
            </a:r>
          </a:p>
          <a:p>
            <a:pPr marL="0" indent="0">
              <a:buNone/>
            </a:pPr>
            <a:r>
              <a:rPr lang="es-MX" dirty="0" smtClean="0"/>
              <a:t>3. Por supuesto que la presentación del docente no es la única forma de introducir cada tema. Otras posibilidades pueden ser:</a:t>
            </a:r>
          </a:p>
          <a:p>
            <a:pPr marL="514350" indent="-514350">
              <a:buAutoNum type="alphaLcParenR"/>
            </a:pPr>
            <a:r>
              <a:rPr lang="es-MX" dirty="0" smtClean="0"/>
              <a:t>Consultas directas en Internet</a:t>
            </a:r>
          </a:p>
          <a:p>
            <a:pPr marL="514350" indent="-514350">
              <a:buAutoNum type="alphaLcParenR"/>
            </a:pPr>
            <a:r>
              <a:rPr lang="es-MX" dirty="0" smtClean="0"/>
              <a:t>Visita a sitios web de los principales diarios nacionales e internacionales: BBC, Reuters, </a:t>
            </a:r>
            <a:r>
              <a:rPr lang="es-MX" dirty="0" err="1" smtClean="0"/>
              <a:t>The</a:t>
            </a:r>
            <a:r>
              <a:rPr lang="es-MX" dirty="0" smtClean="0"/>
              <a:t> New York Times, El País, El Financiero, entre otros. De esta manera, se tiene una visión más real de cada uno de los géneros y de sus características formales.</a:t>
            </a:r>
            <a:endParaRPr lang="es-MX" dirty="0"/>
          </a:p>
        </p:txBody>
      </p:sp>
    </p:spTree>
    <p:extLst>
      <p:ext uri="{BB962C8B-B14F-4D97-AF65-F5344CB8AC3E}">
        <p14:creationId xmlns:p14="http://schemas.microsoft.com/office/powerpoint/2010/main" val="225305237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1">
              <a:lumMod val="60000"/>
              <a:lumOff val="40000"/>
            </a:schemeClr>
          </a:solidFill>
        </p:spPr>
        <p:txBody>
          <a:bodyPr/>
          <a:lstStyle/>
          <a:p>
            <a:pPr algn="ctr"/>
            <a:r>
              <a:rPr lang="es-MX" dirty="0" smtClean="0"/>
              <a:t>Referencias bibliográficas</a:t>
            </a:r>
            <a:endParaRPr lang="es-MX" dirty="0"/>
          </a:p>
        </p:txBody>
      </p:sp>
      <p:sp>
        <p:nvSpPr>
          <p:cNvPr id="3" name="Marcador de contenido 2"/>
          <p:cNvSpPr>
            <a:spLocks noGrp="1"/>
          </p:cNvSpPr>
          <p:nvPr>
            <p:ph idx="1"/>
          </p:nvPr>
        </p:nvSpPr>
        <p:spPr/>
        <p:txBody>
          <a:bodyPr>
            <a:normAutofit fontScale="92500"/>
          </a:bodyPr>
          <a:lstStyle/>
          <a:p>
            <a:r>
              <a:rPr lang="es-MX" dirty="0"/>
              <a:t>GUERRERO, M. J. H. (2006). Técnicas específicas de la traducción periodística. </a:t>
            </a:r>
            <a:r>
              <a:rPr lang="es-MX" dirty="0" err="1"/>
              <a:t>Quaderns</a:t>
            </a:r>
            <a:r>
              <a:rPr lang="es-MX" dirty="0"/>
              <a:t>: revista de </a:t>
            </a:r>
            <a:r>
              <a:rPr lang="es-MX" dirty="0" err="1"/>
              <a:t>traducció</a:t>
            </a:r>
            <a:r>
              <a:rPr lang="es-MX" dirty="0"/>
              <a:t>, (13), 125-139. (disponible en línea)</a:t>
            </a:r>
          </a:p>
          <a:p>
            <a:r>
              <a:rPr lang="es-MX" dirty="0"/>
              <a:t>GUERRERO, María José Hernández. Traducción y periodismo. Peter </a:t>
            </a:r>
            <a:r>
              <a:rPr lang="es-MX" dirty="0" err="1"/>
              <a:t>Lang</a:t>
            </a:r>
            <a:r>
              <a:rPr lang="es-MX" dirty="0"/>
              <a:t>, 2009.</a:t>
            </a:r>
          </a:p>
          <a:p>
            <a:r>
              <a:rPr lang="es-MX" dirty="0"/>
              <a:t>HERNANDEZ GUERRERO, María J.(2006). Técnicas específicas de la traducción periodística. Recuperado el 29 de enero del 2015. Universidad de Málaga. http://ddd.uab.cat/pub/quaderns/11385790n13/11385790n13p125.pdf</a:t>
            </a:r>
          </a:p>
          <a:p>
            <a:r>
              <a:rPr lang="es-MX" dirty="0"/>
              <a:t>HERVEY, </a:t>
            </a:r>
            <a:r>
              <a:rPr lang="es-MX" dirty="0" err="1"/>
              <a:t>Sandor</a:t>
            </a:r>
            <a:r>
              <a:rPr lang="es-MX" dirty="0"/>
              <a:t>. </a:t>
            </a:r>
            <a:r>
              <a:rPr lang="es-MX" dirty="0" err="1"/>
              <a:t>Thinking</a:t>
            </a:r>
            <a:r>
              <a:rPr lang="es-MX" dirty="0"/>
              <a:t> </a:t>
            </a:r>
            <a:r>
              <a:rPr lang="es-MX" dirty="0" err="1"/>
              <a:t>Spanish</a:t>
            </a:r>
            <a:r>
              <a:rPr lang="es-MX" dirty="0"/>
              <a:t> </a:t>
            </a:r>
            <a:r>
              <a:rPr lang="es-MX" dirty="0" err="1"/>
              <a:t>Translation</a:t>
            </a:r>
            <a:r>
              <a:rPr lang="es-MX" dirty="0"/>
              <a:t>, </a:t>
            </a:r>
            <a:r>
              <a:rPr lang="es-MX" dirty="0" err="1"/>
              <a:t>Routledge</a:t>
            </a:r>
            <a:r>
              <a:rPr lang="es-MX" dirty="0"/>
              <a:t>,  New York, 1992.</a:t>
            </a:r>
          </a:p>
          <a:p>
            <a:endParaRPr lang="es-MX" dirty="0"/>
          </a:p>
        </p:txBody>
      </p:sp>
    </p:spTree>
    <p:extLst>
      <p:ext uri="{BB962C8B-B14F-4D97-AF65-F5344CB8AC3E}">
        <p14:creationId xmlns:p14="http://schemas.microsoft.com/office/powerpoint/2010/main" val="30170775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2">
              <a:lumMod val="40000"/>
              <a:lumOff val="60000"/>
            </a:schemeClr>
          </a:solidFill>
        </p:spPr>
        <p:txBody>
          <a:bodyPr/>
          <a:lstStyle/>
          <a:p>
            <a:pPr algn="ctr"/>
            <a:r>
              <a:rPr lang="es-MX" dirty="0"/>
              <a:t>Guion de uso de este material didáctico</a:t>
            </a:r>
          </a:p>
        </p:txBody>
      </p:sp>
      <p:sp>
        <p:nvSpPr>
          <p:cNvPr id="3" name="Marcador de contenido 2"/>
          <p:cNvSpPr>
            <a:spLocks noGrp="1"/>
          </p:cNvSpPr>
          <p:nvPr>
            <p:ph idx="1"/>
          </p:nvPr>
        </p:nvSpPr>
        <p:spPr/>
        <p:txBody>
          <a:bodyPr/>
          <a:lstStyle/>
          <a:p>
            <a:r>
              <a:rPr lang="es-MX" dirty="0" smtClean="0"/>
              <a:t>c) Lecturas de textos periodísticos, con el fin de que el acercamiento a los diversos tipos de texto sea manipulable de forma más “física”.</a:t>
            </a:r>
          </a:p>
          <a:p>
            <a:r>
              <a:rPr lang="es-MX" dirty="0"/>
              <a:t>d</a:t>
            </a:r>
            <a:r>
              <a:rPr lang="es-MX" dirty="0" smtClean="0"/>
              <a:t>) Redacción por parte de los alumnos de textos de diversos géneros para una mejor apreciación e identificación de los rasgos formales de cada una de las variedades genéricas.</a:t>
            </a:r>
          </a:p>
          <a:p>
            <a:r>
              <a:rPr lang="es-MX" dirty="0" smtClean="0"/>
              <a:t>e) Una combinación de los puntos antes señalados.</a:t>
            </a:r>
          </a:p>
          <a:p>
            <a:r>
              <a:rPr lang="es-MX" dirty="0"/>
              <a:t>f</a:t>
            </a:r>
            <a:r>
              <a:rPr lang="es-MX" dirty="0" smtClean="0"/>
              <a:t>). Los contenidos de cada diapositiva, con respecto a los avances en el programa de la UA, se abrevian así: C1, C2, C3, que corresponden al orden secuencial de los temas del programa</a:t>
            </a:r>
            <a:endParaRPr lang="es-MX" dirty="0"/>
          </a:p>
        </p:txBody>
      </p:sp>
    </p:spTree>
    <p:extLst>
      <p:ext uri="{BB962C8B-B14F-4D97-AF65-F5344CB8AC3E}">
        <p14:creationId xmlns:p14="http://schemas.microsoft.com/office/powerpoint/2010/main" val="4477622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2">
              <a:lumMod val="40000"/>
              <a:lumOff val="60000"/>
            </a:schemeClr>
          </a:solidFill>
        </p:spPr>
        <p:txBody>
          <a:bodyPr/>
          <a:lstStyle/>
          <a:p>
            <a:pPr algn="ctr"/>
            <a:r>
              <a:rPr lang="es-MX" dirty="0" smtClean="0"/>
              <a:t>Guion de uso de este material didáctico</a:t>
            </a:r>
            <a:br>
              <a:rPr lang="es-MX" dirty="0" smtClean="0"/>
            </a:br>
            <a:r>
              <a:rPr lang="es-MX" dirty="0" smtClean="0"/>
              <a:t>Punto fundamental</a:t>
            </a:r>
            <a:endParaRPr lang="es-MX" dirty="0"/>
          </a:p>
        </p:txBody>
      </p:sp>
      <p:sp>
        <p:nvSpPr>
          <p:cNvPr id="3" name="Marcador de contenido 2"/>
          <p:cNvSpPr>
            <a:spLocks noGrp="1"/>
          </p:cNvSpPr>
          <p:nvPr>
            <p:ph idx="1"/>
          </p:nvPr>
        </p:nvSpPr>
        <p:spPr/>
        <p:txBody>
          <a:bodyPr/>
          <a:lstStyle/>
          <a:p>
            <a:pPr marL="0" indent="0" algn="just">
              <a:buNone/>
            </a:pPr>
            <a:r>
              <a:rPr lang="es-MX" dirty="0" smtClean="0"/>
              <a:t>Nunca debe de perderse de vista que este material solo es un complemento, un apoyo, a los recursos didácticos que el docente emplee en clase. Es evidente que no se trata de un material exhaustivo; el docente empleará diversos textos que correspondan a la naturaleza y los objetivos de la UA.</a:t>
            </a:r>
          </a:p>
          <a:p>
            <a:pPr marL="0" indent="0" algn="just">
              <a:buNone/>
            </a:pPr>
            <a:endParaRPr lang="es-MX" dirty="0"/>
          </a:p>
        </p:txBody>
      </p:sp>
      <p:pic>
        <p:nvPicPr>
          <p:cNvPr id="4" name="Imagen 3"/>
          <p:cNvPicPr>
            <a:picLocks noChangeAspect="1"/>
          </p:cNvPicPr>
          <p:nvPr/>
        </p:nvPicPr>
        <p:blipFill>
          <a:blip r:embed="rId2"/>
          <a:stretch>
            <a:fillRect/>
          </a:stretch>
        </p:blipFill>
        <p:spPr>
          <a:xfrm>
            <a:off x="7498388" y="3475283"/>
            <a:ext cx="1857375" cy="2457450"/>
          </a:xfrm>
          <a:prstGeom prst="rect">
            <a:avLst/>
          </a:prstGeom>
        </p:spPr>
      </p:pic>
    </p:spTree>
    <p:extLst>
      <p:ext uri="{BB962C8B-B14F-4D97-AF65-F5344CB8AC3E}">
        <p14:creationId xmlns:p14="http://schemas.microsoft.com/office/powerpoint/2010/main" val="31056836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1">
              <a:lumMod val="40000"/>
              <a:lumOff val="60000"/>
            </a:schemeClr>
          </a:solidFill>
        </p:spPr>
        <p:txBody>
          <a:bodyPr/>
          <a:lstStyle/>
          <a:p>
            <a:pPr algn="ctr"/>
            <a:r>
              <a:rPr lang="es-MX" dirty="0" smtClean="0"/>
              <a:t>CONTENIDOS PROGRAMÁTICOS DE LA UA</a:t>
            </a:r>
            <a:endParaRPr lang="es-MX" dirty="0"/>
          </a:p>
        </p:txBody>
      </p:sp>
      <p:sp>
        <p:nvSpPr>
          <p:cNvPr id="3" name="Marcador de contenido 2"/>
          <p:cNvSpPr>
            <a:spLocks noGrp="1"/>
          </p:cNvSpPr>
          <p:nvPr>
            <p:ph idx="1"/>
          </p:nvPr>
        </p:nvSpPr>
        <p:spPr>
          <a:solidFill>
            <a:schemeClr val="accent5">
              <a:lumMod val="60000"/>
              <a:lumOff val="40000"/>
            </a:schemeClr>
          </a:solidFill>
        </p:spPr>
        <p:txBody>
          <a:bodyPr/>
          <a:lstStyle/>
          <a:p>
            <a:r>
              <a:rPr lang="es-MX" dirty="0"/>
              <a:t>El curso consiste en tres unidades de competencia:</a:t>
            </a:r>
          </a:p>
          <a:p>
            <a:pPr marL="0" indent="0">
              <a:buNone/>
            </a:pPr>
            <a:r>
              <a:rPr lang="es-MX" dirty="0"/>
              <a:t>1.	Criterios de clasificación de los textos periodísticos</a:t>
            </a:r>
          </a:p>
          <a:p>
            <a:pPr marL="0" indent="0">
              <a:buNone/>
            </a:pPr>
            <a:r>
              <a:rPr lang="es-MX" dirty="0"/>
              <a:t>2.	Periodismo y traducción</a:t>
            </a:r>
          </a:p>
          <a:p>
            <a:pPr marL="0" indent="0">
              <a:buNone/>
            </a:pPr>
            <a:r>
              <a:rPr lang="es-MX" dirty="0"/>
              <a:t>3.	Técnicas de la traducción periodística</a:t>
            </a:r>
          </a:p>
          <a:p>
            <a:endParaRPr lang="es-MX" dirty="0"/>
          </a:p>
        </p:txBody>
      </p:sp>
      <p:pic>
        <p:nvPicPr>
          <p:cNvPr id="4" name="Imagen 3"/>
          <p:cNvPicPr>
            <a:picLocks noChangeAspect="1"/>
          </p:cNvPicPr>
          <p:nvPr/>
        </p:nvPicPr>
        <p:blipFill>
          <a:blip r:embed="rId2"/>
          <a:stretch>
            <a:fillRect/>
          </a:stretch>
        </p:blipFill>
        <p:spPr>
          <a:xfrm>
            <a:off x="3473942" y="4152833"/>
            <a:ext cx="3028950" cy="1514475"/>
          </a:xfrm>
          <a:prstGeom prst="rect">
            <a:avLst/>
          </a:prstGeom>
        </p:spPr>
      </p:pic>
    </p:spTree>
    <p:extLst>
      <p:ext uri="{BB962C8B-B14F-4D97-AF65-F5344CB8AC3E}">
        <p14:creationId xmlns:p14="http://schemas.microsoft.com/office/powerpoint/2010/main" val="7180521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23999" y="1122363"/>
            <a:ext cx="9757893" cy="2387600"/>
          </a:xfrm>
          <a:solidFill>
            <a:schemeClr val="accent3">
              <a:lumMod val="60000"/>
              <a:lumOff val="40000"/>
            </a:schemeClr>
          </a:solidFill>
        </p:spPr>
        <p:txBody>
          <a:bodyPr>
            <a:normAutofit fontScale="90000"/>
          </a:bodyPr>
          <a:lstStyle/>
          <a:p>
            <a:r>
              <a:rPr lang="en-US" dirty="0" err="1" smtClean="0"/>
              <a:t>Contenido</a:t>
            </a:r>
            <a:r>
              <a:rPr lang="en-US" dirty="0" smtClean="0"/>
              <a:t> </a:t>
            </a:r>
            <a:r>
              <a:rPr lang="en-US" dirty="0" err="1" smtClean="0"/>
              <a:t>programático</a:t>
            </a:r>
            <a:r>
              <a:rPr lang="en-US" dirty="0" smtClean="0"/>
              <a:t> C1</a:t>
            </a:r>
            <a:br>
              <a:rPr lang="en-US" dirty="0" smtClean="0"/>
            </a:br>
            <a:r>
              <a:rPr lang="en-US" i="1" dirty="0" err="1" smtClean="0"/>
              <a:t>Criterios</a:t>
            </a:r>
            <a:r>
              <a:rPr lang="en-US" i="1" dirty="0" smtClean="0"/>
              <a:t> de </a:t>
            </a:r>
            <a:r>
              <a:rPr lang="en-US" i="1" dirty="0" err="1" smtClean="0"/>
              <a:t>clasificación</a:t>
            </a:r>
            <a:r>
              <a:rPr lang="en-US" i="1" dirty="0" smtClean="0"/>
              <a:t> de </a:t>
            </a:r>
            <a:r>
              <a:rPr lang="en-US" i="1" dirty="0" err="1" smtClean="0"/>
              <a:t>los</a:t>
            </a:r>
            <a:r>
              <a:rPr lang="en-US" i="1" dirty="0" smtClean="0"/>
              <a:t> </a:t>
            </a:r>
            <a:r>
              <a:rPr lang="en-US" i="1" dirty="0" err="1" smtClean="0"/>
              <a:t>textos</a:t>
            </a:r>
            <a:r>
              <a:rPr lang="en-US" i="1" dirty="0" smtClean="0"/>
              <a:t> </a:t>
            </a:r>
            <a:r>
              <a:rPr lang="en-US" i="1" dirty="0" err="1" smtClean="0"/>
              <a:t>periodísticos</a:t>
            </a:r>
            <a:endParaRPr lang="en-US" i="1" dirty="0"/>
          </a:p>
        </p:txBody>
      </p:sp>
      <p:pic>
        <p:nvPicPr>
          <p:cNvPr id="3" name="Imagen 2"/>
          <p:cNvPicPr>
            <a:picLocks noChangeAspect="1"/>
          </p:cNvPicPr>
          <p:nvPr/>
        </p:nvPicPr>
        <p:blipFill>
          <a:blip r:embed="rId2"/>
          <a:stretch>
            <a:fillRect/>
          </a:stretch>
        </p:blipFill>
        <p:spPr>
          <a:xfrm>
            <a:off x="3515933" y="3930739"/>
            <a:ext cx="5370490" cy="2508698"/>
          </a:xfrm>
          <a:prstGeom prst="rect">
            <a:avLst/>
          </a:prstGeom>
          <a:ln>
            <a:solidFill>
              <a:srgbClr val="002060"/>
            </a:solidFill>
          </a:ln>
        </p:spPr>
      </p:pic>
    </p:spTree>
    <p:extLst>
      <p:ext uri="{BB962C8B-B14F-4D97-AF65-F5344CB8AC3E}">
        <p14:creationId xmlns:p14="http://schemas.microsoft.com/office/powerpoint/2010/main" val="3086718612"/>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199</TotalTime>
  <Words>2708</Words>
  <Application>Microsoft Office PowerPoint</Application>
  <PresentationFormat>Panorámica</PresentationFormat>
  <Paragraphs>274</Paragraphs>
  <Slides>50</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50</vt:i4>
      </vt:variant>
    </vt:vector>
  </HeadingPairs>
  <TitlesOfParts>
    <vt:vector size="54" baseType="lpstr">
      <vt:lpstr>Arial</vt:lpstr>
      <vt:lpstr>Calibri</vt:lpstr>
      <vt:lpstr>Calibri Light</vt:lpstr>
      <vt:lpstr>Tema de Office</vt:lpstr>
      <vt:lpstr>Ejercicios de apoyo a UA “Traducción periodística del inglés”</vt:lpstr>
      <vt:lpstr>ÍNDICE TEMÁTICO</vt:lpstr>
      <vt:lpstr>Guion de uso de este material de apoyo</vt:lpstr>
      <vt:lpstr>Guion de uso de este material didáctico</vt:lpstr>
      <vt:lpstr>Guion de uso de este material didáctico</vt:lpstr>
      <vt:lpstr>Guion de uso de este material didáctico</vt:lpstr>
      <vt:lpstr>Guion de uso de este material didáctico Punto fundamental</vt:lpstr>
      <vt:lpstr>CONTENIDOS PROGRAMÁTICOS DE LA UA</vt:lpstr>
      <vt:lpstr>Contenido programático C1 Criterios de clasificación de los textos periodísticos</vt:lpstr>
      <vt:lpstr>LOS GÉNEROS PERIODÍSTICOS Los Géneros Informativos C1</vt:lpstr>
      <vt:lpstr> A. Plano léxico-semántico C1 </vt:lpstr>
      <vt:lpstr>A veces, condicionado por la materia que trata, el periodista usa un léxico especializado. C1 </vt:lpstr>
      <vt:lpstr>B. Plano morfosintáctico. C1</vt:lpstr>
      <vt:lpstr>La noticia C1</vt:lpstr>
      <vt:lpstr>Who, what, where, when, cómo, dónde, quién, etcétera. C1</vt:lpstr>
      <vt:lpstr>C1. La noticia suele presentarse también según una estructura determinada:</vt:lpstr>
      <vt:lpstr>C1. Los titulares de la noticia (antetítulo, título y subtítulo) recogen lo esencial de la noticia; atraen atención de los lectores. </vt:lpstr>
      <vt:lpstr>ENCABEZADOS DE NOTICIA. C1</vt:lpstr>
      <vt:lpstr>Presentación de PowerPoint</vt:lpstr>
      <vt:lpstr>Presentación de PowerPoint</vt:lpstr>
      <vt:lpstr>C1. El reportaje</vt:lpstr>
      <vt:lpstr>C1. La estructura típica de los reportajes es como sigue:</vt:lpstr>
      <vt:lpstr>C1. El reportaje de acontecimiento es aquel en el que el periodista presenta los hechos desde el exterior de una forma estática. Su esquema fundamental será:</vt:lpstr>
      <vt:lpstr>Presentación de PowerPoint</vt:lpstr>
      <vt:lpstr>Presentación de PowerPoint</vt:lpstr>
      <vt:lpstr>C1. TEXTOS PERIODISTICOS:  DE OPINIÓN </vt:lpstr>
      <vt:lpstr>C1. Editorial </vt:lpstr>
      <vt:lpstr>Presentación de PowerPoint</vt:lpstr>
      <vt:lpstr>C1. EDITORIAL</vt:lpstr>
      <vt:lpstr>C1. Artículo </vt:lpstr>
      <vt:lpstr>C1. Géneros “Híbridos” LA CRÓNICA</vt:lpstr>
      <vt:lpstr>Crónica, C1</vt:lpstr>
      <vt:lpstr>Presentación de PowerPoint</vt:lpstr>
      <vt:lpstr>EJERCICIOS DE TRADUCCIÓN C2. C3</vt:lpstr>
      <vt:lpstr>EJERCICIÓS DE TRADUCCIÓN, C2. C3.</vt:lpstr>
      <vt:lpstr>Ejercicio 1, Respuestas</vt:lpstr>
      <vt:lpstr>EJERCICIOS DE TRADUCCIÓN, C2. C3. Ejercicio 2</vt:lpstr>
      <vt:lpstr>EJERCICIOS DE TRADUCCIÓN, C2, C3.</vt:lpstr>
      <vt:lpstr>EJERCICIOS DE TRADUCCIÓN, C2, C3.</vt:lpstr>
      <vt:lpstr>EJERCICIOS DE TRADUCCIÓN, C2, C3.</vt:lpstr>
      <vt:lpstr>EJERCICIOS DE TRADUCCIÓN, C2, C3.</vt:lpstr>
      <vt:lpstr>RESPUESTAS</vt:lpstr>
      <vt:lpstr>     Ejercicio 3. ¿Qué clase de texto introducen los siguientes títulos?    </vt:lpstr>
      <vt:lpstr>Identifica la clase de texto que introducen los siguientes títulos</vt:lpstr>
      <vt:lpstr>Identifica la clase de texto que introducen los siguientes títulos</vt:lpstr>
      <vt:lpstr>Identifica la clase de texto que introducen los siguientes títulos</vt:lpstr>
      <vt:lpstr>RESPUESTAS</vt:lpstr>
      <vt:lpstr>Referencias bibliográficas</vt:lpstr>
      <vt:lpstr>Referencias bibliográficas</vt:lpstr>
      <vt:lpstr>Referencias bibliográficas</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LOS TEXTOS PERIODÍSTICOS</dc:title>
  <dc:creator>eduardo arroyo</dc:creator>
  <cp:lastModifiedBy>Usuario</cp:lastModifiedBy>
  <cp:revision>28</cp:revision>
  <dcterms:created xsi:type="dcterms:W3CDTF">2017-10-04T23:45:50Z</dcterms:created>
  <dcterms:modified xsi:type="dcterms:W3CDTF">2017-10-16T17:14:04Z</dcterms:modified>
</cp:coreProperties>
</file>