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92" r:id="rId3"/>
    <p:sldId id="293" r:id="rId4"/>
    <p:sldId id="294" r:id="rId5"/>
    <p:sldId id="295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4E21B-F68B-488B-8674-AD8513B604B2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3DB28-73B0-4ACF-8842-AC7A3B0536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4349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39853-4610-4A58-A5E5-CF2BD5E30BD9}" type="datetimeFigureOut">
              <a:rPr lang="es-MX" smtClean="0"/>
              <a:t>18/09/2017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1ACBF-B4E1-4CD5-AACD-E39A5CB9C8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20409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08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58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80AB-C57D-486F-B674-274B2325F258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95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D112-89AD-483B-8E05-45AB80698B37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10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F4FAE-A2B1-46A4-965F-77F26CDD22D9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018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8FC5-E51E-4C3D-9912-4DFDE55E268E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9748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294B-4F5D-4CC0-8DC3-34E3BD919BEB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13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99D15-1DE9-4C34-87E1-C3D99C79BDA9}" type="datetime1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636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7617-460D-4BFF-8413-180B528BDB87}" type="datetime1">
              <a:rPr lang="es-MX" smtClean="0"/>
              <a:t>18/09/2017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422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DFECC-5180-4990-936B-F3C1C778D606}" type="datetime1">
              <a:rPr lang="es-MX" smtClean="0"/>
              <a:t>18/09/2017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269776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7517-FC82-4EA0-89F8-474F4A1DB819}" type="datetime1">
              <a:rPr lang="es-MX" smtClean="0"/>
              <a:t>18/09/2017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032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415E389-90AB-4988-8A29-7A87FFDE4FC1}" type="datetime1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446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D9D3F-BDE9-4D58-846E-ED7912B3B6B5}" type="datetime1">
              <a:rPr lang="es-MX" smtClean="0"/>
              <a:t>18/09/2017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111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8DFECC-5180-4990-936B-F3C1C778D606}" type="datetime1">
              <a:rPr lang="es-MX" smtClean="0"/>
              <a:t>18/09/2017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D9AE90-D702-46C2-BB74-BCE2AFD42C96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4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roble.unizar.es/record=b1407516~S1" TargetMode="External"/><Relationship Id="rId2" Type="http://schemas.openxmlformats.org/officeDocument/2006/relationships/hyperlink" Target="http://roble.unizar.es/record=b1179511~S1*sp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1052736"/>
            <a:ext cx="822550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FICHA DE DATOS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Créditos Institucionales: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8 créditos.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 Titulo de la guía para la Unidad de Aprendizaje:</a:t>
            </a:r>
          </a:p>
          <a:p>
            <a:pPr algn="just"/>
            <a:r>
              <a:rPr lang="es-MX" dirty="0" smtClean="0">
                <a:latin typeface="Arial" pitchFamily="34" charset="0"/>
                <a:cs typeface="Arial" pitchFamily="34" charset="0"/>
              </a:rPr>
              <a:t>			“Arboles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binarios 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endParaRPr lang="es-MX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 Nombre del programa educativo: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Ingeniería en Computación.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Unidad de Aprendizaje: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Estructura de Datos.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b="1" dirty="0" smtClean="0">
                <a:latin typeface="Arial" pitchFamily="34" charset="0"/>
                <a:cs typeface="Arial" pitchFamily="34" charset="0"/>
              </a:rPr>
              <a:t>Espacio Académico 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Centro Universitario UAEM Valle de Teotihuacán.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Nombre del Responsable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			M. en S.C. Jaqueline Sánchez Espinoza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50" y="17480"/>
            <a:ext cx="103663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1 CuadroTexto"/>
          <p:cNvSpPr txBox="1">
            <a:spLocks noChangeArrowheads="1"/>
          </p:cNvSpPr>
          <p:nvPr/>
        </p:nvSpPr>
        <p:spPr bwMode="auto">
          <a:xfrm>
            <a:off x="1871217" y="17480"/>
            <a:ext cx="687724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Tx/>
              <a:buNone/>
            </a:pPr>
            <a:r>
              <a:rPr lang="es-ES" altLang="es-MX" sz="2800" b="1" dirty="0">
                <a:latin typeface="Arial Narrow" panose="020B0606020202030204" pitchFamily="34" charset="0"/>
              </a:rPr>
              <a:t>Universidad Autónoma del Estado de México</a:t>
            </a:r>
          </a:p>
          <a:p>
            <a:pPr>
              <a:buFontTx/>
              <a:buNone/>
            </a:pPr>
            <a:r>
              <a:rPr lang="es-ES" altLang="es-MX" sz="1800" b="1" i="1" dirty="0">
                <a:latin typeface="Arial Narrow" panose="020B0606020202030204" pitchFamily="34" charset="0"/>
              </a:rPr>
              <a:t>Centro Universitario UAEM Valle de Teotihuacán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732240" y="1268760"/>
            <a:ext cx="2104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13 de octubre 2017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Ruta y largo de una ruta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1336" y="1916832"/>
            <a:ext cx="8229600" cy="2044823"/>
          </a:xfrm>
        </p:spPr>
        <p:txBody>
          <a:bodyPr>
            <a:normAutofit lnSpcReduction="10000"/>
          </a:bodyPr>
          <a:lstStyle/>
          <a:p>
            <a:pPr marL="365760" indent="-182880" algn="just">
              <a:lnSpc>
                <a:spcPct val="95999"/>
              </a:lnSpc>
              <a:tabLst>
                <a:tab pos="3491865" algn="l"/>
              </a:tabLst>
            </a:pP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Si n</a:t>
            </a:r>
            <a:r>
              <a:rPr lang="es-MX" sz="2400" spc="0" baseline="-25000" dirty="0" smtClean="0">
                <a:solidFill>
                  <a:srgbClr val="000000"/>
                </a:solidFill>
                <a:cs typeface="Calibri" pitchFamily="34" charset="0"/>
              </a:rPr>
              <a:t>1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, n</a:t>
            </a:r>
            <a:r>
              <a:rPr lang="es-MX" sz="2400" spc="0" baseline="-25000" dirty="0" smtClean="0">
                <a:solidFill>
                  <a:srgbClr val="000000"/>
                </a:solidFill>
                <a:cs typeface="Calibri" pitchFamily="34" charset="0"/>
              </a:rPr>
              <a:t>2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,... </a:t>
            </a:r>
            <a:r>
              <a:rPr lang="es-MX" sz="2400" spc="0" dirty="0" err="1" smtClean="0">
                <a:solidFill>
                  <a:srgbClr val="000000"/>
                </a:solidFill>
                <a:cs typeface="Calibri" pitchFamily="34" charset="0"/>
              </a:rPr>
              <a:t>n</a:t>
            </a:r>
            <a:r>
              <a:rPr lang="es-MX" sz="2400" spc="0" baseline="-25000" dirty="0" err="1" smtClean="0">
                <a:solidFill>
                  <a:srgbClr val="000000"/>
                </a:solidFill>
                <a:cs typeface="Calibri" pitchFamily="34" charset="0"/>
              </a:rPr>
              <a:t>k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 es una secuencia de nodos en un </a:t>
            </a:r>
            <a:r>
              <a:rPr lang="es-MX" sz="2400" spc="-20" dirty="0" err="1" smtClean="0">
                <a:solidFill>
                  <a:srgbClr val="000000"/>
                </a:solidFill>
                <a:cs typeface="Calibri" pitchFamily="34" charset="0"/>
              </a:rPr>
              <a:t>arbol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, de modo que n</a:t>
            </a:r>
            <a:r>
              <a:rPr lang="es-MX" sz="2400" spc="-20" baseline="-25000" dirty="0" smtClean="0">
                <a:solidFill>
                  <a:srgbClr val="000000"/>
                </a:solidFill>
                <a:cs typeface="Calibri" pitchFamily="34" charset="0"/>
              </a:rPr>
              <a:t>i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 es padre de n</a:t>
            </a:r>
            <a:r>
              <a:rPr lang="es-MX" sz="2400" spc="-20" baseline="-25000" dirty="0" smtClean="0">
                <a:solidFill>
                  <a:srgbClr val="000000"/>
                </a:solidFill>
                <a:cs typeface="Calibri" pitchFamily="34" charset="0"/>
              </a:rPr>
              <a:t>i</a:t>
            </a:r>
            <a:r>
              <a:rPr lang="es-MX" sz="2400" spc="-20" dirty="0" smtClean="0">
                <a:solidFill>
                  <a:srgbClr val="000000"/>
                </a:solidFill>
                <a:cs typeface="Calibri" pitchFamily="34" charset="0"/>
              </a:rPr>
              <a:t> 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para </a:t>
            </a:r>
            <a:r>
              <a:rPr lang="es-MX" sz="2400" dirty="0" smtClean="0">
                <a:cs typeface="Calibri" pitchFamily="34" charset="0"/>
              </a:rPr>
              <a:t/>
            </a:r>
            <a:br>
              <a:rPr lang="es-MX" sz="2400" dirty="0" smtClean="0">
                <a:cs typeface="Calibri" pitchFamily="34" charset="0"/>
              </a:rPr>
            </a:br>
            <a:r>
              <a:rPr lang="es-MX" sz="2400" spc="-35" dirty="0" smtClean="0">
                <a:solidFill>
                  <a:srgbClr val="000000"/>
                </a:solidFill>
                <a:cs typeface="Calibri" pitchFamily="34" charset="0"/>
              </a:rPr>
              <a:t>1&lt;=i&lt;=k, entonces esta secuencia se llama</a:t>
            </a:r>
            <a:r>
              <a:rPr lang="es-MX" sz="2400" spc="-85" dirty="0" smtClean="0">
                <a:solidFill>
                  <a:srgbClr val="3333CC"/>
                </a:solidFill>
                <a:cs typeface="Calibri" pitchFamily="34" charset="0"/>
              </a:rPr>
              <a:t> ruta 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desde n</a:t>
            </a:r>
            <a:r>
              <a:rPr lang="es-MX" sz="2400" spc="-40" baseline="-25000" dirty="0" smtClean="0">
                <a:solidFill>
                  <a:srgbClr val="000000"/>
                </a:solidFill>
                <a:cs typeface="Calibri" pitchFamily="34" charset="0"/>
              </a:rPr>
              <a:t>1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 a </a:t>
            </a:r>
            <a:r>
              <a:rPr lang="es-MX" sz="2400" spc="-40" dirty="0" err="1" smtClean="0">
                <a:solidFill>
                  <a:srgbClr val="000000"/>
                </a:solidFill>
                <a:cs typeface="Calibri" pitchFamily="34" charset="0"/>
              </a:rPr>
              <a:t>n</a:t>
            </a:r>
            <a:r>
              <a:rPr lang="es-MX" sz="2400" spc="-40" baseline="-25000" dirty="0" err="1" smtClean="0">
                <a:solidFill>
                  <a:srgbClr val="000000"/>
                </a:solidFill>
                <a:cs typeface="Calibri" pitchFamily="34" charset="0"/>
              </a:rPr>
              <a:t>k</a:t>
            </a:r>
            <a:r>
              <a:rPr lang="es-MX" sz="2400" spc="-40" dirty="0" smtClean="0">
                <a:solidFill>
                  <a:srgbClr val="000000"/>
                </a:solidFill>
                <a:cs typeface="Calibri" pitchFamily="34" charset="0"/>
              </a:rPr>
              <a:t>. </a:t>
            </a:r>
          </a:p>
          <a:p>
            <a:pPr marL="365760" indent="-182880" algn="just">
              <a:lnSpc>
                <a:spcPct val="95999"/>
              </a:lnSpc>
              <a:buNone/>
              <a:tabLst>
                <a:tab pos="3491865" algn="l"/>
              </a:tabLst>
            </a:pPr>
            <a:endParaRPr lang="es-MX" sz="2400" spc="-40" dirty="0" smtClean="0">
              <a:solidFill>
                <a:srgbClr val="000000"/>
              </a:solidFill>
              <a:cs typeface="Calibri" pitchFamily="34" charset="0"/>
            </a:endParaRPr>
          </a:p>
          <a:p>
            <a:pPr marL="182880" indent="0" algn="just">
              <a:lnSpc>
                <a:spcPct val="77759"/>
              </a:lnSpc>
              <a:spcBef>
                <a:spcPts val="360"/>
              </a:spcBef>
              <a:spcAft>
                <a:spcPts val="180"/>
              </a:spcAft>
            </a:pP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El</a:t>
            </a:r>
            <a:r>
              <a:rPr lang="es-MX" sz="2400" spc="-50" dirty="0" smtClean="0">
                <a:solidFill>
                  <a:srgbClr val="3333CC"/>
                </a:solidFill>
                <a:cs typeface="Calibri" pitchFamily="34" charset="0"/>
              </a:rPr>
              <a:t> largo</a:t>
            </a:r>
            <a:r>
              <a:rPr lang="es-MX" sz="2400" spc="0" dirty="0" smtClean="0">
                <a:solidFill>
                  <a:srgbClr val="000000"/>
                </a:solidFill>
                <a:cs typeface="Calibri" pitchFamily="34" charset="0"/>
              </a:rPr>
              <a:t> de esta ruta es k. </a:t>
            </a:r>
          </a:p>
          <a:p>
            <a:pPr>
              <a:buNone/>
            </a:pP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212976"/>
            <a:ext cx="4608512" cy="303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1859280" indent="0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spc="-65" dirty="0" err="1" smtClean="0">
                <a:latin typeface="Calibri" pitchFamily="34" charset="0"/>
                <a:cs typeface="Calibri" pitchFamily="34" charset="0"/>
              </a:rPr>
              <a:t>Ancestros</a:t>
            </a:r>
            <a:r>
              <a:rPr lang="en-US" sz="4000" b="1" spc="-65" dirty="0" smtClean="0">
                <a:latin typeface="Calibri" pitchFamily="34" charset="0"/>
                <a:cs typeface="Calibri" pitchFamily="34" charset="0"/>
              </a:rPr>
              <a:t> y  </a:t>
            </a:r>
            <a:r>
              <a:rPr lang="en-US" sz="4000" b="1" spc="-65" dirty="0" err="1" smtClean="0">
                <a:latin typeface="Calibri" pitchFamily="34" charset="0"/>
                <a:cs typeface="Calibri" pitchFamily="34" charset="0"/>
              </a:rPr>
              <a:t>descendientes</a:t>
            </a:r>
            <a:r>
              <a:rPr lang="en-US" sz="4000" b="1" spc="-65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4000" b="1" spc="-65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128 Marcador de texto"/>
          <p:cNvSpPr txBox="1">
            <a:spLocks/>
          </p:cNvSpPr>
          <p:nvPr/>
        </p:nvSpPr>
        <p:spPr>
          <a:xfrm>
            <a:off x="899592" y="2348880"/>
            <a:ext cx="6912768" cy="25202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137160" marR="320040" lvl="0" indent="-13716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Si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existe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ruta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desde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entonces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B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descendiente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A. </a:t>
            </a:r>
          </a:p>
          <a:p>
            <a:pPr marL="137160" marR="320040" lvl="0" indent="-13716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2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ts val="1500"/>
              </a:lnSpc>
              <a:spcBef>
                <a:spcPts val="54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Luego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son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descendientes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la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mientras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la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el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ancestro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1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Altura</a:t>
            </a:r>
            <a:endParaRPr lang="es-MX" dirty="0"/>
          </a:p>
        </p:txBody>
      </p:sp>
      <p:sp>
        <p:nvSpPr>
          <p:cNvPr id="4" name="136 Marcador de texto"/>
          <p:cNvSpPr txBox="1">
            <a:spLocks/>
          </p:cNvSpPr>
          <p:nvPr/>
        </p:nvSpPr>
        <p:spPr>
          <a:xfrm>
            <a:off x="467544" y="1737361"/>
            <a:ext cx="7488832" cy="1380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1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M 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corresponde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namero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la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ruta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desde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la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hasta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M. </a:t>
            </a: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14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La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s-MX" sz="2000" i="0" u="none" strike="noStrike" kern="1200" cap="none" spc="-85" normalizeH="0" baseline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corresponde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la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mas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profundo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56992"/>
            <a:ext cx="5314160" cy="206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Niveles</a:t>
            </a:r>
            <a:endParaRPr lang="es-MX" dirty="0"/>
          </a:p>
        </p:txBody>
      </p:sp>
      <p:sp>
        <p:nvSpPr>
          <p:cNvPr id="4" name="145 Marcador de texto"/>
          <p:cNvSpPr txBox="1">
            <a:spLocks/>
          </p:cNvSpPr>
          <p:nvPr/>
        </p:nvSpPr>
        <p:spPr>
          <a:xfrm>
            <a:off x="822960" y="1838519"/>
            <a:ext cx="7416824" cy="790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estan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nivel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1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 </a:t>
            </a:r>
            <a:r>
              <a:rPr kumimoji="0" lang="en-US" sz="2000" i="0" u="none" strike="noStrike" kern="1200" cap="none" spc="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en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20040" marR="274320" lvl="0" indent="-320040" algn="just" defTabSz="914400" rtl="0" eaLnBrk="1" fontAlgn="auto" latinLnBrk="0" hangingPunct="1">
              <a:lnSpc>
                <a:spcPct val="8063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nivel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1, y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altura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1.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80928"/>
            <a:ext cx="4104456" cy="272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</a:t>
            </a:r>
            <a:endParaRPr lang="es-MX" dirty="0"/>
          </a:p>
        </p:txBody>
      </p:sp>
      <p:sp>
        <p:nvSpPr>
          <p:cNvPr id="4" name="174 Marcador de texto"/>
          <p:cNvSpPr txBox="1">
            <a:spLocks/>
          </p:cNvSpPr>
          <p:nvPr/>
        </p:nvSpPr>
        <p:spPr>
          <a:xfrm>
            <a:off x="539552" y="1988840"/>
            <a:ext cx="7992888" cy="5137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8580" rIns="0" bIns="0" rtlCol="0" anchor="t">
            <a:noAutofit/>
          </a:bodyPr>
          <a:lstStyle/>
          <a:p>
            <a:pPr marL="137160" marR="0" lvl="0" indent="-13716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9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 A.B.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constituido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por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conjunto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finito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elementos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 </a:t>
            </a:r>
            <a:r>
              <a:rPr kumimoji="0" lang="en-US" sz="2000" i="0" u="none" strike="noStrike" kern="1200" cap="none" spc="-114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14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114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cs typeface="Calibri" pitchFamily="34" charset="0"/>
            </a:endParaRPr>
          </a:p>
        </p:txBody>
      </p:sp>
      <p:sp>
        <p:nvSpPr>
          <p:cNvPr id="5" name="175 Marcador de texto"/>
          <p:cNvSpPr txBox="1">
            <a:spLocks/>
          </p:cNvSpPr>
          <p:nvPr/>
        </p:nvSpPr>
        <p:spPr>
          <a:xfrm>
            <a:off x="539552" y="2708920"/>
            <a:ext cx="7704856" cy="16090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spc="-75" dirty="0" smtClean="0">
                <a:cs typeface="Calibri" pitchFamily="34" charset="0"/>
              </a:rPr>
              <a:t>A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rbol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75" dirty="0"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spc="-15" dirty="0" smtClean="0">
                <a:cs typeface="Calibri" pitchFamily="34" charset="0"/>
              </a:rPr>
              <a:t>N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(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esta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vacio</a:t>
            </a:r>
            <a:r>
              <a:rPr kumimoji="0" lang="en-US" sz="2000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); o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junto con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otros</a:t>
            </a:r>
            <a:r>
              <a:rPr kumimoji="0" lang="en-US" sz="2000" i="0" u="none" strike="noStrike" kern="1200" cap="none" spc="-7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dos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arboles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binarios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Ilamados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subarboles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derecho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-55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un Árbol Binario I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7354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un Árbol Binario II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32856"/>
            <a:ext cx="6546469" cy="347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Igualdad de Arboles Binarios</a:t>
            </a:r>
            <a:endParaRPr lang="es-MX" dirty="0"/>
          </a:p>
        </p:txBody>
      </p:sp>
      <p:sp>
        <p:nvSpPr>
          <p:cNvPr id="4" name="192 Marcador de texto"/>
          <p:cNvSpPr txBox="1">
            <a:spLocks/>
          </p:cNvSpPr>
          <p:nvPr/>
        </p:nvSpPr>
        <p:spPr>
          <a:xfrm>
            <a:off x="1066468" y="1988840"/>
            <a:ext cx="7056784" cy="544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8447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i="0" u="none" strike="noStrike" kern="1200" cap="none" spc="-6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Para ser iguales, dos arboles deben tener tanto </a:t>
            </a:r>
            <a:r>
              <a:rPr kumimoji="0" lang="es-MX" sz="2000" i="0" u="none" strike="noStrike" kern="1200" cap="none" spc="-6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Ia</a:t>
            </a:r>
            <a:r>
              <a:rPr kumimoji="0" lang="es-MX" sz="2000" i="0" u="none" strike="noStrike" kern="1200" cap="none" spc="-6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Calibri" pitchFamily="34" charset="0"/>
              </a:rPr>
              <a:t/>
            </a:r>
            <a:b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cs typeface="Calibri" pitchFamily="34" charset="0"/>
              </a:rPr>
            </a:br>
            <a:r>
              <a:rPr kumimoji="0" lang="es-MX" sz="2000" i="0" u="none" strike="noStrike" kern="1200" cap="none" spc="-7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misma estructura, como el mismo contenido. </a:t>
            </a:r>
            <a:endParaRPr kumimoji="0" lang="es-MX" sz="2000" i="0" u="none" strike="noStrike" kern="1200" cap="none" spc="-7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3988079" cy="200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 llenos</a:t>
            </a:r>
            <a:endParaRPr lang="es-MX" dirty="0"/>
          </a:p>
        </p:txBody>
      </p:sp>
      <p:sp>
        <p:nvSpPr>
          <p:cNvPr id="4" name="226 Marcador de texto"/>
          <p:cNvSpPr txBox="1">
            <a:spLocks/>
          </p:cNvSpPr>
          <p:nvPr/>
        </p:nvSpPr>
        <p:spPr>
          <a:xfrm>
            <a:off x="611560" y="1916832"/>
            <a:ext cx="7632848" cy="756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82880" marR="9144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36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Ileno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aquel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cada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interno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con dos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hijos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no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vacios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, o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hoja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852936"/>
            <a:ext cx="583513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Arboles Binarios complejos</a:t>
            </a:r>
            <a:endParaRPr lang="es-MX" dirty="0"/>
          </a:p>
        </p:txBody>
      </p:sp>
      <p:sp>
        <p:nvSpPr>
          <p:cNvPr id="4" name="231 Marcador de texto"/>
          <p:cNvSpPr txBox="1">
            <a:spLocks/>
          </p:cNvSpPr>
          <p:nvPr/>
        </p:nvSpPr>
        <p:spPr>
          <a:xfrm>
            <a:off x="683568" y="1831092"/>
            <a:ext cx="7560840" cy="1165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Autofit/>
          </a:bodyPr>
          <a:lstStyle/>
          <a:p>
            <a:pPr marL="18288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tiene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una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forma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restringida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se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obtiene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al ser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Ilenado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izquierda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a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derecha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En un A.B.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altura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d,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todos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los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niveles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excepto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posiblemente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nivel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1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estan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completamente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Ilenos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-4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4"/>
            <a:ext cx="5494412" cy="242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/>
              <a:t>Conocer la estructura de árbol binario y sus principales propiedades, operaciones y objetivos en función  de lo Equilibrado que este el árbol</a:t>
            </a:r>
          </a:p>
        </p:txBody>
      </p:sp>
    </p:spTree>
    <p:extLst>
      <p:ext uri="{BB962C8B-B14F-4D97-AF65-F5344CB8AC3E}">
        <p14:creationId xmlns:p14="http://schemas.microsoft.com/office/powerpoint/2010/main" val="3768968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Numero de nodos en un árbol binario</a:t>
            </a:r>
            <a:endParaRPr lang="es-MX" dirty="0"/>
          </a:p>
        </p:txBody>
      </p:sp>
      <p:sp>
        <p:nvSpPr>
          <p:cNvPr id="4" name="238 Marcador de texto"/>
          <p:cNvSpPr txBox="1">
            <a:spLocks/>
          </p:cNvSpPr>
          <p:nvPr/>
        </p:nvSpPr>
        <p:spPr>
          <a:xfrm>
            <a:off x="827584" y="2348880"/>
            <a:ext cx="7272808" cy="967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82880" marR="91440" lvl="0" indent="18288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El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maximo</a:t>
            </a:r>
            <a:r>
              <a:rPr kumimoji="0" lang="en-US" sz="2000" i="0" u="none" strike="noStrike" kern="1200" cap="none" spc="-5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numero</a:t>
            </a:r>
            <a:r>
              <a:rPr kumimoji="0" lang="en-US" sz="2000" i="0" u="none" strike="noStrike" kern="1200" cap="none" spc="-5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nodos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en el </a:t>
            </a:r>
            <a:r>
              <a:rPr kumimoji="0" lang="en-US" sz="2000" i="0" u="none" strike="noStrike" kern="120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nivel</a:t>
            </a:r>
            <a:r>
              <a:rPr kumimoji="0" lang="en-US" sz="2000" i="0" u="none" strike="noStrike" kern="120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"de un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es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20</a:t>
            </a:r>
            <a:r>
              <a:rPr kumimoji="0" lang="en-US" sz="2000" i="0" u="none" strike="noStrike" kern="1200" cap="none" spc="-80" normalizeH="0" baseline="3000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-1</a:t>
            </a: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).</a:t>
            </a:r>
          </a:p>
          <a:p>
            <a:pPr marL="182880" marR="91440" lvl="0" indent="18288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8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182880" marR="0" lvl="0" indent="182880" algn="just" defTabSz="914400" rtl="0" eaLnBrk="1" fontAlgn="auto" latinLnBrk="0" hangingPunct="1">
              <a:lnSpc>
                <a:spcPts val="1500"/>
              </a:lnSpc>
              <a:spcBef>
                <a:spcPts val="54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El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maximo</a:t>
            </a:r>
            <a:r>
              <a:rPr kumimoji="0" lang="en-US" sz="2000" i="0" u="none" strike="noStrike" kern="1200" cap="none" spc="-45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numero</a:t>
            </a:r>
            <a:r>
              <a:rPr kumimoji="0" lang="en-US" sz="2000" i="0" u="none" strike="noStrike" kern="1200" cap="none" spc="-45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nodos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altura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Kes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2N-1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3371" y="332656"/>
            <a:ext cx="7543800" cy="1450757"/>
          </a:xfrm>
        </p:spPr>
        <p:txBody>
          <a:bodyPr>
            <a:normAutofit/>
          </a:bodyPr>
          <a:lstStyle/>
          <a:p>
            <a:r>
              <a:rPr lang="es-MX" dirty="0"/>
              <a:t>A</a:t>
            </a:r>
            <a:r>
              <a:rPr lang="es-MX" dirty="0" smtClean="0"/>
              <a:t>rboles binarios mediante nodos</a:t>
            </a:r>
            <a:endParaRPr lang="es-MX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458990" cy="37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Diagramas de clases de un árbol</a:t>
            </a:r>
            <a:endParaRPr lang="es-MX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877445" cy="312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Diagrama de objetos de un árbol binario</a:t>
            </a:r>
            <a:endParaRPr lang="es-MX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780" y="1916832"/>
            <a:ext cx="5786159" cy="373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Representación de arboles binarios mediante arreglos</a:t>
            </a:r>
            <a:endParaRPr lang="es-MX" dirty="0"/>
          </a:p>
        </p:txBody>
      </p:sp>
      <p:sp>
        <p:nvSpPr>
          <p:cNvPr id="4" name="302 Marcador de texto"/>
          <p:cNvSpPr txBox="1">
            <a:spLocks/>
          </p:cNvSpPr>
          <p:nvPr/>
        </p:nvSpPr>
        <p:spPr>
          <a:xfrm>
            <a:off x="971600" y="1844824"/>
            <a:ext cx="7488832" cy="746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18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Si la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se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almacena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],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se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almacena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A[2*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],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y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sz="2000" i="0" u="none" strike="noStrike" kern="120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A[2*i+1]. </a:t>
            </a:r>
            <a:endParaRPr kumimoji="0" lang="en-US" sz="2000" i="0" u="none" strike="noStrike" kern="1200" cap="none" spc="-1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7357" y="2852936"/>
            <a:ext cx="527500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Recorridos de arboles binarios</a:t>
            </a:r>
            <a:endParaRPr lang="es-MX" dirty="0"/>
          </a:p>
        </p:txBody>
      </p:sp>
      <p:sp>
        <p:nvSpPr>
          <p:cNvPr id="4" name="310 Marcador de texto"/>
          <p:cNvSpPr txBox="1">
            <a:spLocks/>
          </p:cNvSpPr>
          <p:nvPr/>
        </p:nvSpPr>
        <p:spPr>
          <a:xfrm>
            <a:off x="1043608" y="2060848"/>
            <a:ext cx="7416824" cy="352839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spc="-45" dirty="0" smtClean="0">
              <a:cs typeface="Calibri" pitchFamily="34" charset="0"/>
            </a:endParaRP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</a:t>
            </a:r>
            <a:r>
              <a:rPr kumimoji="0" lang="en-US" sz="2000" i="0" u="none" strike="noStrike" kern="1200" cap="none" spc="-9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9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cualquier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proceso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destinado</a:t>
            </a:r>
            <a:r>
              <a:rPr kumimoji="0" lang="en-US" sz="2000" i="0" u="none" strike="noStrike" kern="1200" cap="none" spc="-4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visitar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un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un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determinado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orden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</a:p>
          <a:p>
            <a:pPr marL="365760" marR="457200" lvl="0" indent="-18288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Cualquier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visite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cada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2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-2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exactamente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vez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, se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denomina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una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9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enumeracion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los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. </a:t>
            </a:r>
          </a:p>
          <a:p>
            <a:pPr marL="365760" marR="960120" lvl="0" indent="-18288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4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Recorridos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enumeracion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a </a:t>
            </a:r>
            <a:r>
              <a:rPr kumimoji="0" lang="en-US" sz="2000" i="0" u="none" strike="noStrike" kern="1200" cap="none" spc="-3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analizar</a:t>
            </a:r>
            <a:r>
              <a:rPr kumimoji="0" lang="en-US" sz="2000" i="0" u="none" strike="noStrike" kern="1200" cap="none" spc="-3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: </a:t>
            </a:r>
          </a:p>
          <a:p>
            <a:pPr marL="182880" marR="0" lvl="0" indent="0" algn="just" defTabSz="914400" rtl="0" eaLnBrk="1" fontAlgn="auto" latinLnBrk="0" hangingPunct="1">
              <a:lnSpc>
                <a:spcPts val="14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-3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Preorden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Inorden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</a:p>
          <a:p>
            <a:pPr marL="411480" marR="0" lvl="0" indent="182880" algn="just" defTabSz="914400" rtl="0" eaLnBrk="1" fontAlgn="auto" latinLnBrk="0" hangingPunct="1">
              <a:lnSpc>
                <a:spcPts val="11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/>
              <a:buChar char="n"/>
              <a:tabLst/>
              <a:defRPr/>
            </a:pP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en </a:t>
            </a:r>
            <a:r>
              <a:rPr lang="es-MX" dirty="0" err="1" smtClean="0"/>
              <a:t>Preorden</a:t>
            </a:r>
            <a:endParaRPr lang="es-MX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8525" y="3645024"/>
            <a:ext cx="3052669" cy="18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359 Marcador de texto"/>
          <p:cNvSpPr txBox="1">
            <a:spLocks/>
          </p:cNvSpPr>
          <p:nvPr/>
        </p:nvSpPr>
        <p:spPr>
          <a:xfrm>
            <a:off x="804773" y="2749897"/>
            <a:ext cx="54006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Autofit/>
          </a:bodyPr>
          <a:lstStyle/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Visitar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8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raiz</a:t>
            </a:r>
            <a:r>
              <a:rPr kumimoji="0" lang="en-US" sz="2000" i="0" u="none" strike="noStrike" kern="1200" cap="none" spc="-8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preorden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izquierdo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182880" marR="0" lvl="0" indent="228600" algn="l" defTabSz="914400" rtl="0" eaLnBrk="1" fontAlgn="auto" latinLnBrk="0" hangingPunct="1">
              <a:lnSpc>
                <a:spcPct val="95999"/>
              </a:lnSpc>
              <a:spcBef>
                <a:spcPts val="180"/>
              </a:spcBef>
              <a:spcAft>
                <a:spcPts val="36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preorden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derecho</a:t>
            </a:r>
            <a:r>
              <a:rPr kumimoji="0" lang="en-US" sz="20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  <a:endParaRPr kumimoji="0" lang="en-US" sz="2000" i="0" u="none" strike="noStrike" kern="1200" cap="none" spc="-65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358 Marcador de texto"/>
          <p:cNvSpPr txBox="1">
            <a:spLocks/>
          </p:cNvSpPr>
          <p:nvPr/>
        </p:nvSpPr>
        <p:spPr>
          <a:xfrm>
            <a:off x="899592" y="1769886"/>
            <a:ext cx="4032448" cy="354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7160" rIns="0" bIns="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000" b="1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endParaRPr kumimoji="0" lang="en-US" sz="2000" b="1" i="0" u="none" strike="noStrike" kern="1200" cap="none" spc="-65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Código para recorrido </a:t>
            </a:r>
            <a:r>
              <a:rPr lang="es-MX" dirty="0" err="1" smtClean="0"/>
              <a:t>preorde</a:t>
            </a:r>
            <a:r>
              <a:rPr lang="es-MX" dirty="0" err="1"/>
              <a:t>n</a:t>
            </a:r>
            <a:endParaRPr lang="es-MX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778164" cy="27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 recorrido </a:t>
            </a:r>
            <a:r>
              <a:rPr lang="es-MX" dirty="0" err="1" smtClean="0"/>
              <a:t>preorden</a:t>
            </a:r>
            <a:endParaRPr lang="es-MX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5455292" cy="375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en </a:t>
            </a:r>
            <a:r>
              <a:rPr lang="es-MX" dirty="0" err="1" smtClean="0"/>
              <a:t>Inorden</a:t>
            </a:r>
            <a:endParaRPr lang="es-MX" dirty="0"/>
          </a:p>
        </p:txBody>
      </p:sp>
      <p:sp>
        <p:nvSpPr>
          <p:cNvPr id="4" name="380 Marcador de texto"/>
          <p:cNvSpPr txBox="1">
            <a:spLocks/>
          </p:cNvSpPr>
          <p:nvPr/>
        </p:nvSpPr>
        <p:spPr>
          <a:xfrm>
            <a:off x="899591" y="2560953"/>
            <a:ext cx="7200800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5000"/>
          </a:bodyPr>
          <a:lstStyle/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inorden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izquierdo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Visitar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raiz</a:t>
            </a:r>
            <a:r>
              <a:rPr kumimoji="0" lang="en-US" sz="2100" i="0" u="none" strike="noStrike" kern="1200" cap="none" spc="-10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</a:p>
          <a:p>
            <a:pPr marL="45720" marR="0" lvl="0" indent="22860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Arial"/>
              <a:buAutoNum type="arabicPeriod"/>
              <a:tabLst/>
              <a:defRPr/>
            </a:pP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Recorrer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en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inorden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subarbol</a:t>
            </a:r>
            <a:r>
              <a:rPr kumimoji="0" lang="en-US" sz="2100" i="0" u="none" strike="noStrike" kern="1200" cap="none" spc="-7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7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derecho</a:t>
            </a:r>
            <a:r>
              <a:rPr kumimoji="0" lang="en-US" sz="1400" b="1" i="0" u="none" strike="noStrike" kern="1200" cap="none" spc="-7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22635452340000000000" pitchFamily="2"/>
                <a:ea typeface="+mn-ea"/>
                <a:cs typeface="+mn-cs"/>
              </a:rPr>
              <a:t>. </a:t>
            </a:r>
            <a:endParaRPr kumimoji="0" lang="en-US" sz="1400" b="1" i="0" u="none" strike="noStrike" kern="1200" cap="none" spc="-7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22635452340000000000" pitchFamily="2"/>
              <a:ea typeface="+mn-ea"/>
              <a:cs typeface="+mn-cs"/>
            </a:endParaRPr>
          </a:p>
        </p:txBody>
      </p:sp>
      <p:sp>
        <p:nvSpPr>
          <p:cNvPr id="5" name="379 Marcador de texto"/>
          <p:cNvSpPr txBox="1">
            <a:spLocks/>
          </p:cNvSpPr>
          <p:nvPr/>
        </p:nvSpPr>
        <p:spPr>
          <a:xfrm>
            <a:off x="934669" y="1899012"/>
            <a:ext cx="4199890" cy="515744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5000"/>
          </a:bodyPr>
          <a:lstStyle/>
          <a:p>
            <a:pPr marL="0" marR="0" lvl="0" indent="0" algn="l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234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100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100" i="0" u="none" strike="noStrike" kern="1200" cap="none" spc="-6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1400" b="1" i="0" u="none" strike="noStrike" kern="1200" cap="none" spc="-6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22635452340000000000" pitchFamily="2"/>
                <a:ea typeface="+mn-ea"/>
                <a:cs typeface="+mn-cs"/>
              </a:rPr>
              <a:t>: </a:t>
            </a:r>
            <a:endParaRPr kumimoji="0" lang="en-US" sz="1400" b="1" i="0" u="none" strike="noStrike" kern="1200" cap="none" spc="-65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22635452340000000000" pitchFamily="2"/>
              <a:ea typeface="+mn-ea"/>
              <a:cs typeface="+mn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4614" y="3645024"/>
            <a:ext cx="2930755" cy="253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/>
              <a:t>En el ámbito de la informática se utiliza el método de árboles binarios en varios ámbitos ya se para organizar la información en un disco solido agrupados en directorios y subdirectorios en forma de </a:t>
            </a:r>
            <a:r>
              <a:rPr lang="es-MX" sz="2400" dirty="0" smtClean="0"/>
              <a:t>árbol </a:t>
            </a:r>
            <a:r>
              <a:rPr lang="es-MX" sz="2400" dirty="0"/>
              <a:t>como también se hace uso de este en diversos algoritmos de programación entonces es cuando nos referimos a estructuras de datos en los cuales entran en juego las pilas, colas y listas las cuales eran estructuras lineales ya que tenían un elemento anterior y un elemento posterior. Con un solo propósito de ordenar números por medio en una estructura como es el árbol binario.</a:t>
            </a:r>
          </a:p>
        </p:txBody>
      </p:sp>
    </p:spTree>
    <p:extLst>
      <p:ext uri="{BB962C8B-B14F-4D97-AF65-F5344CB8AC3E}">
        <p14:creationId xmlns:p14="http://schemas.microsoft.com/office/powerpoint/2010/main" val="2550604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Código para recorrido </a:t>
            </a:r>
            <a:r>
              <a:rPr lang="es-MX" dirty="0" err="1" smtClean="0"/>
              <a:t>Inorden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6980461" cy="262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 del recorrido </a:t>
            </a:r>
            <a:r>
              <a:rPr lang="es-MX" dirty="0" err="1" smtClean="0"/>
              <a:t>Inorden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13672" y="2276872"/>
            <a:ext cx="37623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sp>
        <p:nvSpPr>
          <p:cNvPr id="5" name="429 Marcador de texto"/>
          <p:cNvSpPr txBox="1">
            <a:spLocks/>
          </p:cNvSpPr>
          <p:nvPr/>
        </p:nvSpPr>
        <p:spPr>
          <a:xfrm>
            <a:off x="906644" y="2067303"/>
            <a:ext cx="3312368" cy="7086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0020" rIns="0" bIns="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83519"/>
              </a:lnSpc>
              <a:spcBef>
                <a:spcPts val="0"/>
              </a:spcBef>
              <a:spcAft>
                <a:spcPts val="216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Dado un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binario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endParaRPr kumimoji="0" lang="en-US" sz="2000" i="0" u="none" strike="noStrike" kern="1200" cap="none" spc="-4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430 Marcador de texto"/>
          <p:cNvSpPr txBox="1">
            <a:spLocks/>
          </p:cNvSpPr>
          <p:nvPr/>
        </p:nvSpPr>
        <p:spPr>
          <a:xfrm>
            <a:off x="822960" y="2924944"/>
            <a:ext cx="6768752" cy="1024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 fontScale="97500"/>
          </a:bodyPr>
          <a:lstStyle/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Recorrer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en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postorden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3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3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45720" marR="0" lvl="0" indent="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540"/>
              </a:spcAft>
              <a:buClrTx/>
              <a:buSzTx/>
              <a:buFont typeface="Tahoma"/>
              <a:buAutoNum type="arabicPeriod"/>
              <a:tabLst/>
              <a:defRPr/>
            </a:pP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Visitar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6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raiz</a:t>
            </a:r>
            <a:r>
              <a:rPr kumimoji="0" lang="en-US" sz="2000" i="0" u="none" strike="noStrike" kern="1200" cap="none" spc="-6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  <a:endParaRPr kumimoji="0" lang="en-US" sz="2000" i="0" u="none" strike="noStrike" kern="1200" cap="none" spc="-6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47170"/>
            <a:ext cx="2164829" cy="182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Código para el 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648036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 del recorrido </a:t>
            </a:r>
            <a:r>
              <a:rPr lang="es-MX" dirty="0" err="1" smtClean="0"/>
              <a:t>Postorden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213" y="2060848"/>
            <a:ext cx="5439294" cy="3872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Árbol binario de búsqueda</a:t>
            </a:r>
            <a:endParaRPr lang="es-MX" dirty="0"/>
          </a:p>
        </p:txBody>
      </p:sp>
      <p:sp>
        <p:nvSpPr>
          <p:cNvPr id="4" name="472 Marcador de texto"/>
          <p:cNvSpPr txBox="1">
            <a:spLocks/>
          </p:cNvSpPr>
          <p:nvPr/>
        </p:nvSpPr>
        <p:spPr>
          <a:xfrm>
            <a:off x="1043608" y="2132856"/>
            <a:ext cx="7128792" cy="2749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•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Supongamos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tenemos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un </a:t>
            </a:r>
            <a:r>
              <a:rPr kumimoji="0" lang="en-US" sz="2000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conjunto</a:t>
            </a:r>
            <a:r>
              <a:rPr kumimoji="0" lang="en-US" sz="2000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1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elementos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pueden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ser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ordenados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por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alguna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clave. </a:t>
            </a:r>
          </a:p>
          <a:p>
            <a:pPr marL="137160" marR="137160" lvl="0" indent="-13716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cs typeface="Calibri" pitchFamily="34" charset="0"/>
            </a:endParaRPr>
          </a:p>
          <a:p>
            <a:pPr marL="137160" marR="0" lvl="0" indent="-137160" algn="just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5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En un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s-MX" sz="2000" i="0" u="none" strike="noStrike" kern="1200" cap="none" spc="-55" normalizeH="0" baseline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arbol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binario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busqueda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(ABB), </a:t>
            </a:r>
            <a:r>
              <a:rPr kumimoji="0" lang="en-US" sz="2000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los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almacenados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izquierdo</a:t>
            </a:r>
            <a:r>
              <a:rPr kumimoji="0" lang="en-US" sz="2000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de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un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cuyo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valor clave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Ctienen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menores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mientras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los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nodos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ubicados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en el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subarbol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derecho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-4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tienen</a:t>
            </a:r>
            <a:r>
              <a:rPr kumimoji="0" lang="en-US" sz="2000" i="0" u="none" strike="noStrike" kern="1200" cap="none" spc="-4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claves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mayores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que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itchFamily="34" charset="0"/>
              </a:rPr>
              <a:t> 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Ejemplos de arboles binarios de búsqueda</a:t>
            </a:r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88840"/>
            <a:ext cx="5853526" cy="385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Ingreso de elementos a un árbol binario de búsqueda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88840"/>
            <a:ext cx="6207102" cy="369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59" y="1988840"/>
            <a:ext cx="7543801" cy="4023360"/>
          </a:xfrm>
        </p:spPr>
        <p:txBody>
          <a:bodyPr>
            <a:normAutofit/>
          </a:bodyPr>
          <a:lstStyle/>
          <a:p>
            <a:r>
              <a:rPr lang="es-MX" dirty="0" err="1" smtClean="0">
                <a:solidFill>
                  <a:schemeClr val="tx1"/>
                </a:solidFill>
              </a:rPr>
              <a:t>Franch</a:t>
            </a:r>
            <a:r>
              <a:rPr lang="es-MX" dirty="0" smtClean="0">
                <a:solidFill>
                  <a:schemeClr val="tx1"/>
                </a:solidFill>
              </a:rPr>
              <a:t> Gutiérrez, X.: </a:t>
            </a:r>
            <a:r>
              <a:rPr lang="es-MX" i="1" dirty="0" smtClean="0">
                <a:solidFill>
                  <a:schemeClr val="tx1"/>
                </a:solidFill>
                <a:hlinkClick r:id="rId2"/>
              </a:rPr>
              <a:t>Estructuras de Datos. Especificación, Diseño e Implementación</a:t>
            </a:r>
            <a:r>
              <a:rPr lang="es-MX" dirty="0" smtClean="0">
                <a:solidFill>
                  <a:schemeClr val="tx1"/>
                </a:solidFill>
              </a:rPr>
              <a:t>, 3ª edición, Ed. </a:t>
            </a:r>
            <a:r>
              <a:rPr lang="es-MX" dirty="0" err="1" smtClean="0">
                <a:solidFill>
                  <a:schemeClr val="tx1"/>
                </a:solidFill>
              </a:rPr>
              <a:t>Edicions</a:t>
            </a:r>
            <a:r>
              <a:rPr lang="es-MX" dirty="0" smtClean="0">
                <a:solidFill>
                  <a:schemeClr val="tx1"/>
                </a:solidFill>
              </a:rPr>
              <a:t> UPC, 2001.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Martí </a:t>
            </a:r>
            <a:r>
              <a:rPr lang="es-MX" dirty="0" err="1" smtClean="0">
                <a:solidFill>
                  <a:schemeClr val="tx1"/>
                </a:solidFill>
              </a:rPr>
              <a:t>Ollet</a:t>
            </a:r>
            <a:r>
              <a:rPr lang="es-MX" dirty="0" smtClean="0">
                <a:solidFill>
                  <a:schemeClr val="tx1"/>
                </a:solidFill>
              </a:rPr>
              <a:t>, N., Ortega </a:t>
            </a:r>
            <a:r>
              <a:rPr lang="es-MX" dirty="0" err="1" smtClean="0">
                <a:solidFill>
                  <a:schemeClr val="tx1"/>
                </a:solidFill>
              </a:rPr>
              <a:t>Mallén</a:t>
            </a:r>
            <a:r>
              <a:rPr lang="es-MX" dirty="0" smtClean="0">
                <a:solidFill>
                  <a:schemeClr val="tx1"/>
                </a:solidFill>
              </a:rPr>
              <a:t>, Y., Verdejo López, J.A.: </a:t>
            </a:r>
            <a:r>
              <a:rPr lang="es-MX" i="1" dirty="0" smtClean="0">
                <a:solidFill>
                  <a:schemeClr val="tx1"/>
                </a:solidFill>
                <a:hlinkClick r:id="rId3"/>
              </a:rPr>
              <a:t>Estructura de datos y algoritmos. Ejercicios y problemas resueltos</a:t>
            </a:r>
            <a:r>
              <a:rPr lang="es-MX" dirty="0" smtClean="0">
                <a:solidFill>
                  <a:schemeClr val="tx1"/>
                </a:solidFill>
              </a:rPr>
              <a:t>, Pearson Prentice Hall, 2003.</a:t>
            </a:r>
          </a:p>
          <a:p>
            <a:r>
              <a:rPr lang="es-MX" dirty="0" smtClean="0"/>
              <a:t>Estructuras de Datos con Jaba. Diseño de Estructuras y Algoritmos, </a:t>
            </a:r>
            <a:r>
              <a:rPr lang="es-MX" dirty="0" err="1" smtClean="0"/>
              <a:t>Pearson</a:t>
            </a:r>
            <a:r>
              <a:rPr lang="es-MX" dirty="0" smtClean="0"/>
              <a:t>. </a:t>
            </a:r>
            <a:r>
              <a:rPr lang="es-MX" dirty="0" err="1" smtClean="0"/>
              <a:t>Addison</a:t>
            </a:r>
            <a:r>
              <a:rPr lang="es-MX" dirty="0" smtClean="0"/>
              <a:t> </a:t>
            </a:r>
            <a:r>
              <a:rPr lang="es-MX" dirty="0" err="1" smtClean="0"/>
              <a:t>Wesley</a:t>
            </a:r>
            <a:r>
              <a:rPr lang="es-MX" dirty="0" smtClean="0"/>
              <a:t>, 2006.</a:t>
            </a:r>
          </a:p>
          <a:p>
            <a:r>
              <a:rPr lang="es-MX" dirty="0" err="1" smtClean="0"/>
              <a:t>Cairó</a:t>
            </a:r>
            <a:r>
              <a:rPr lang="es-MX" dirty="0" smtClean="0"/>
              <a:t>, Osvaldo y Silvia </a:t>
            </a:r>
            <a:r>
              <a:rPr lang="es-MX" dirty="0" err="1" smtClean="0"/>
              <a:t>Guardati</a:t>
            </a:r>
            <a:r>
              <a:rPr lang="es-MX" dirty="0" smtClean="0"/>
              <a:t>, Estructura de Datos, Mc </a:t>
            </a:r>
            <a:r>
              <a:rPr lang="es-MX" dirty="0" err="1" smtClean="0"/>
              <a:t>Graw</a:t>
            </a:r>
            <a:r>
              <a:rPr lang="es-MX" dirty="0" smtClean="0"/>
              <a:t> Hill</a:t>
            </a:r>
          </a:p>
          <a:p>
            <a:pPr>
              <a:buNone/>
            </a:pPr>
            <a:r>
              <a:rPr lang="es-MX" dirty="0" smtClean="0"/>
              <a:t>	2006.</a:t>
            </a:r>
          </a:p>
          <a:p>
            <a:r>
              <a:rPr lang="es-MX" dirty="0" smtClean="0"/>
              <a:t>Hernández, Roberto; Lázaro, Juan Carlos, Estructura de Datos y Algoritmos, </a:t>
            </a:r>
            <a:r>
              <a:rPr lang="es-MX" dirty="0" err="1" smtClean="0"/>
              <a:t>Prentice</a:t>
            </a:r>
            <a:r>
              <a:rPr lang="es-MX" dirty="0" smtClean="0"/>
              <a:t> Hall, 2001.</a:t>
            </a:r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99592" y="1844824"/>
            <a:ext cx="7543801" cy="4023360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Hojas y nodos internos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Representación de un árbol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Nodos , padres e hijos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Rutas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Altura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Niveles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Arboles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800" dirty="0"/>
              <a:t>Representación de un árbol </a:t>
            </a:r>
            <a:r>
              <a:rPr lang="es-MX" sz="2800" dirty="0" smtClean="0"/>
              <a:t>binario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076108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Igualdad de árboles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 llenos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 complejos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Nodos en un árbol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binarios- nodos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Diagramas de clases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Diagramas de objetos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Arboles binarios-arreglos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/>
              <a:t>Recorridos arboles binarios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2400" dirty="0" err="1"/>
              <a:t>Preorden</a:t>
            </a:r>
            <a:r>
              <a:rPr lang="es-MX" sz="2400" dirty="0"/>
              <a:t>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5136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004841"/>
            <a:ext cx="7543800" cy="1044665"/>
          </a:xfrm>
        </p:spPr>
        <p:txBody>
          <a:bodyPr>
            <a:normAutofit fontScale="90000"/>
          </a:bodyPr>
          <a:lstStyle/>
          <a:p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Hojas</a:t>
            </a:r>
            <a:r>
              <a:rPr lang="en-US" sz="4400" spc="-50" dirty="0" smtClean="0">
                <a:latin typeface="Calibri" pitchFamily="34" charset="0"/>
                <a:cs typeface="Calibri" pitchFamily="34" charset="0"/>
              </a:rPr>
              <a:t> y </a:t>
            </a:r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nodos</a:t>
            </a:r>
            <a:r>
              <a:rPr lang="en-US" sz="4400" spc="-5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spc="-50" dirty="0" err="1" smtClean="0">
                <a:latin typeface="Calibri" pitchFamily="34" charset="0"/>
                <a:cs typeface="Calibri" pitchFamily="34" charset="0"/>
              </a:rPr>
              <a:t>Internos</a:t>
            </a:r>
            <a:r>
              <a:rPr lang="en-US" b="1" spc="-50" dirty="0" smtClean="0">
                <a:solidFill>
                  <a:srgbClr val="99009A"/>
                </a:solidFill>
                <a:latin typeface="Arial" panose="22635452340000000000" pitchFamily="2"/>
              </a:rPr>
              <a:t/>
            </a:r>
            <a:br>
              <a:rPr lang="en-US" b="1" spc="-50" dirty="0" smtClean="0">
                <a:solidFill>
                  <a:srgbClr val="99009A"/>
                </a:solidFill>
                <a:latin typeface="Arial" panose="22635452340000000000" pitchFamily="2"/>
              </a:rPr>
            </a:br>
            <a:endParaRPr lang="es-MX" dirty="0"/>
          </a:p>
        </p:txBody>
      </p:sp>
      <p:pic>
        <p:nvPicPr>
          <p:cNvPr id="4" name="Imag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72" y="2649542"/>
            <a:ext cx="6017907" cy="2687647"/>
          </a:xfrm>
          <a:prstGeom prst="rect">
            <a:avLst/>
          </a:prstGeom>
        </p:spPr>
      </p:pic>
      <p:sp>
        <p:nvSpPr>
          <p:cNvPr id="5" name="61 Marcador de texto"/>
          <p:cNvSpPr txBox="1">
            <a:spLocks/>
          </p:cNvSpPr>
          <p:nvPr/>
        </p:nvSpPr>
        <p:spPr>
          <a:xfrm>
            <a:off x="1043608" y="1628800"/>
            <a:ext cx="6749427" cy="18159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91440" rIns="0" bIns="0" rtlCol="0" anchor="t">
            <a:normAutofit fontScale="97500"/>
          </a:bodyPr>
          <a:lstStyle/>
          <a:p>
            <a:pPr marL="274320" marR="228600" lvl="0" indent="-182880" algn="just" defTabSz="914400" rtl="0" eaLnBrk="1" fontAlgn="auto" latinLnBrk="0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Una</a:t>
            </a:r>
            <a:r>
              <a:rPr kumimoji="0" lang="en-US" i="0" u="none" strike="noStrike" kern="1200" cap="none" spc="-5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hoja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cualquier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que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tiene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sus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hijos</a:t>
            </a:r>
            <a:r>
              <a:rPr kumimoji="0" lang="en-US" i="0" u="none" strike="noStrike" kern="120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vacios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. </a:t>
            </a:r>
          </a:p>
          <a:p>
            <a:pPr marL="274320" marR="0" lvl="0" indent="-182880" algn="just" defTabSz="914400" rtl="0" eaLnBrk="1" fontAlgn="auto" latinLnBrk="0" hangingPunct="1">
              <a:lnSpc>
                <a:spcPct val="95999"/>
              </a:lnSpc>
              <a:spcBef>
                <a:spcPts val="5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</a:t>
            </a:r>
            <a:r>
              <a:rPr kumimoji="0" lang="en-US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6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6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interno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es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cualquier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nodo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con al </a:t>
            </a:r>
            <a:r>
              <a:rPr kumimoji="0" lang="en-US" i="0" u="none" strike="noStrike" kern="1200" cap="none" spc="-15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menos</a:t>
            </a:r>
            <a:r>
              <a:rPr kumimoji="0" lang="en-US" i="0" u="none" strike="noStrike" kern="1200" cap="none" spc="-15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  <a:r>
              <a:rPr kumimoji="0" lang="en-US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un </a:t>
            </a:r>
            <a:r>
              <a:rPr kumimoji="0" lang="en-US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hijo</a:t>
            </a:r>
            <a:r>
              <a:rPr kumimoji="0" lang="en-US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 no </a:t>
            </a:r>
            <a:r>
              <a:rPr kumimoji="0" lang="en-US" i="0" u="none" strike="noStrike" kern="1200" cap="none" spc="-1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vacio</a:t>
            </a:r>
            <a:r>
              <a:rPr kumimoji="0" lang="en-US" sz="1350" b="1" i="0" u="none" strike="noStrike" kern="1200" cap="none" spc="-10" normalizeH="0" baseline="0" noProof="0" dirty="0" smtClean="0">
                <a:ln>
                  <a:noFill/>
                </a:ln>
                <a:effectLst/>
                <a:uLnTx/>
                <a:uFillTx/>
                <a:latin typeface="Tahoma" panose="22635452340000000000" pitchFamily="2"/>
                <a:ea typeface="+mn-ea"/>
                <a:cs typeface="+mn-cs"/>
              </a:rPr>
              <a:t>. </a:t>
            </a:r>
            <a:endParaRPr kumimoji="0" lang="en-US" sz="1350" b="1" i="0" u="none" strike="noStrike" kern="1200" cap="none" spc="-10" normalizeH="0" baseline="0" noProof="0" dirty="0">
              <a:ln>
                <a:noFill/>
              </a:ln>
              <a:effectLst/>
              <a:uLnTx/>
              <a:uFillTx/>
              <a:latin typeface="Tahoma" panose="22635452340000000000" pitchFamily="2"/>
              <a:ea typeface="+mn-ea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99592" y="49411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Hojas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1052736"/>
            <a:ext cx="7543800" cy="684625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de un árbol</a:t>
            </a:r>
            <a:endParaRPr lang="es-MX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98776" y="1988840"/>
            <a:ext cx="5792167" cy="366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Representación de un árbol (</a:t>
            </a:r>
            <a:r>
              <a:rPr lang="es-MX" sz="4000" dirty="0" err="1" smtClean="0"/>
              <a:t>cont</a:t>
            </a:r>
            <a:r>
              <a:rPr lang="es-MX" sz="4000" dirty="0" smtClean="0"/>
              <a:t>)</a:t>
            </a:r>
            <a:endParaRPr lang="es-MX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2060848"/>
            <a:ext cx="581113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 smtClean="0"/>
              <a:t>Nodos padres e hijos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4883" y="2708920"/>
            <a:ext cx="7543801" cy="4023360"/>
          </a:xfrm>
        </p:spPr>
        <p:txBody>
          <a:bodyPr/>
          <a:lstStyle/>
          <a:p>
            <a:pPr marL="274320" marR="182880" indent="-182880" algn="just">
              <a:lnSpc>
                <a:spcPct val="95999"/>
              </a:lnSpc>
            </a:pPr>
            <a:r>
              <a:rPr lang="en-US" sz="2000" spc="-15" dirty="0" smtClean="0"/>
              <a:t>Las </a:t>
            </a:r>
            <a:r>
              <a:rPr lang="en-US" sz="2000" spc="-15" dirty="0" err="1" smtClean="0"/>
              <a:t>raices</a:t>
            </a:r>
            <a:r>
              <a:rPr lang="en-US" sz="2000" spc="-15" dirty="0" smtClean="0"/>
              <a:t> de los </a:t>
            </a:r>
            <a:r>
              <a:rPr lang="en-US" sz="2000" spc="-15" dirty="0" err="1" smtClean="0"/>
              <a:t>subarboles</a:t>
            </a:r>
            <a:r>
              <a:rPr lang="en-US" sz="2000" spc="-15" dirty="0" smtClean="0"/>
              <a:t> de un </a:t>
            </a:r>
            <a:r>
              <a:rPr lang="en-US" sz="2000" spc="-15" dirty="0" err="1" smtClean="0"/>
              <a:t>arbol</a:t>
            </a:r>
            <a:r>
              <a:rPr lang="en-US" sz="2000" spc="-15" dirty="0" smtClean="0"/>
              <a:t> son</a:t>
            </a:r>
            <a:r>
              <a:rPr lang="en-US" sz="2000" spc="-65" dirty="0" smtClean="0"/>
              <a:t> </a:t>
            </a:r>
            <a:r>
              <a:rPr lang="en-US" sz="2000" spc="-65" dirty="0" err="1" smtClean="0"/>
              <a:t>hijos</a:t>
            </a:r>
            <a:r>
              <a:rPr lang="en-US" sz="2000" spc="-65" dirty="0" smtClean="0"/>
              <a:t> </a:t>
            </a:r>
            <a:r>
              <a:rPr lang="en-US" sz="2000" spc="-10" dirty="0" smtClean="0"/>
              <a:t>de la </a:t>
            </a:r>
            <a:r>
              <a:rPr lang="en-US" sz="2000" spc="-10" dirty="0" err="1" smtClean="0"/>
              <a:t>raiz</a:t>
            </a:r>
            <a:r>
              <a:rPr lang="en-US" sz="2000" spc="-10" dirty="0" smtClean="0"/>
              <a:t> del </a:t>
            </a:r>
            <a:r>
              <a:rPr lang="en-US" sz="2000" spc="-10" dirty="0" err="1" smtClean="0"/>
              <a:t>arbol</a:t>
            </a:r>
            <a:r>
              <a:rPr lang="en-US" sz="2000" spc="-10" dirty="0" smtClean="0"/>
              <a:t>. </a:t>
            </a:r>
          </a:p>
          <a:p>
            <a:pPr marL="274320" marR="182880" indent="-182880" algn="just">
              <a:lnSpc>
                <a:spcPct val="95999"/>
              </a:lnSpc>
            </a:pPr>
            <a:endParaRPr lang="en-US" sz="2000" spc="-10" dirty="0" smtClean="0"/>
          </a:p>
          <a:p>
            <a:pPr marL="274320" marR="182880" indent="-182880" algn="just">
              <a:lnSpc>
                <a:spcPct val="95999"/>
              </a:lnSpc>
              <a:spcBef>
                <a:spcPts val="540"/>
              </a:spcBef>
              <a:spcAft>
                <a:spcPts val="11700"/>
              </a:spcAft>
            </a:pPr>
            <a:r>
              <a:rPr lang="en-US" sz="2000" spc="-25" dirty="0" err="1" smtClean="0"/>
              <a:t>Existe</a:t>
            </a:r>
            <a:r>
              <a:rPr lang="en-US" sz="2000" spc="-25" dirty="0" smtClean="0"/>
              <a:t> un </a:t>
            </a:r>
            <a:r>
              <a:rPr lang="en-US" sz="2000" spc="-25" dirty="0" err="1" smtClean="0"/>
              <a:t>arco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desde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cada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nodo</a:t>
            </a:r>
            <a:r>
              <a:rPr lang="en-US" sz="2000" spc="-25" dirty="0" smtClean="0"/>
              <a:t> a </a:t>
            </a:r>
            <a:r>
              <a:rPr lang="en-US" sz="2000" spc="-25" dirty="0" err="1" smtClean="0"/>
              <a:t>cada</a:t>
            </a:r>
            <a:r>
              <a:rPr lang="en-US" sz="2000" spc="-25" dirty="0" smtClean="0"/>
              <a:t> </a:t>
            </a:r>
            <a:r>
              <a:rPr lang="en-US" sz="2000" spc="-25" dirty="0" err="1" smtClean="0"/>
              <a:t>uno</a:t>
            </a:r>
            <a:r>
              <a:rPr lang="en-US" sz="2000" spc="-25" dirty="0" smtClean="0"/>
              <a:t> de </a:t>
            </a:r>
            <a:r>
              <a:rPr lang="en-US" sz="2000" spc="-25" dirty="0" err="1" smtClean="0"/>
              <a:t>sus</a:t>
            </a:r>
            <a:r>
              <a:rPr lang="en-US" sz="2000" spc="-25" dirty="0" smtClean="0"/>
              <a:t> </a:t>
            </a:r>
            <a:r>
              <a:rPr lang="en-US" sz="2000" spc="5" dirty="0" err="1" smtClean="0"/>
              <a:t>hijos</a:t>
            </a:r>
            <a:r>
              <a:rPr lang="en-US" sz="2000" spc="5" dirty="0" smtClean="0"/>
              <a:t>, y se dice </a:t>
            </a:r>
            <a:r>
              <a:rPr lang="en-US" sz="2000" spc="5" dirty="0" err="1" smtClean="0"/>
              <a:t>que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este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nodo</a:t>
            </a:r>
            <a:r>
              <a:rPr lang="en-US" sz="2000" spc="5" dirty="0" smtClean="0"/>
              <a:t> </a:t>
            </a:r>
            <a:r>
              <a:rPr lang="en-US" sz="2000" spc="5" dirty="0" err="1" smtClean="0"/>
              <a:t>es</a:t>
            </a:r>
            <a:r>
              <a:rPr lang="en-US" sz="2000" spc="5" dirty="0" smtClean="0"/>
              <a:t> padre de </a:t>
            </a:r>
            <a:r>
              <a:rPr lang="en-US" sz="2000" spc="5" dirty="0" err="1" smtClean="0"/>
              <a:t>sus</a:t>
            </a:r>
            <a:r>
              <a:rPr lang="en-US" sz="2000" spc="5" dirty="0" smtClean="0"/>
              <a:t> </a:t>
            </a:r>
            <a:r>
              <a:rPr lang="en-US" sz="2000" spc="0" dirty="0" err="1" smtClean="0"/>
              <a:t>hijos</a:t>
            </a:r>
            <a:r>
              <a:rPr lang="en-US" sz="2000" spc="0" dirty="0" smtClean="0"/>
              <a:t>. 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361</TotalTime>
  <Words>998</Words>
  <Application>Microsoft Office PowerPoint</Application>
  <PresentationFormat>Presentación en pantalla (4:3)</PresentationFormat>
  <Paragraphs>138</Paragraphs>
  <Slides>38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5" baseType="lpstr">
      <vt:lpstr>Arial</vt:lpstr>
      <vt:lpstr>Arial Narrow</vt:lpstr>
      <vt:lpstr>Calibri</vt:lpstr>
      <vt:lpstr>Calibri Light</vt:lpstr>
      <vt:lpstr>Tahoma</vt:lpstr>
      <vt:lpstr>Wingdings</vt:lpstr>
      <vt:lpstr>Retrospección</vt:lpstr>
      <vt:lpstr>Presentación de PowerPoint</vt:lpstr>
      <vt:lpstr>Objetivo</vt:lpstr>
      <vt:lpstr>Justificación</vt:lpstr>
      <vt:lpstr>Índice</vt:lpstr>
      <vt:lpstr>Índice</vt:lpstr>
      <vt:lpstr>Hojas y nodos Internos </vt:lpstr>
      <vt:lpstr>Representación de un árbol</vt:lpstr>
      <vt:lpstr>Representación de un árbol (cont)</vt:lpstr>
      <vt:lpstr>Nodos padres e hijos</vt:lpstr>
      <vt:lpstr>Ruta y largo de una ruta</vt:lpstr>
      <vt:lpstr>Ancestros y  descendientes </vt:lpstr>
      <vt:lpstr>Altura</vt:lpstr>
      <vt:lpstr>Niveles</vt:lpstr>
      <vt:lpstr>Arboles Binarios</vt:lpstr>
      <vt:lpstr>Representación de un Árbol Binario I</vt:lpstr>
      <vt:lpstr>Representación de un Árbol Binario II</vt:lpstr>
      <vt:lpstr>Igualdad de Arboles Binarios</vt:lpstr>
      <vt:lpstr>Arboles Binarios llenos</vt:lpstr>
      <vt:lpstr>Arboles Binarios complejos</vt:lpstr>
      <vt:lpstr>Numero de nodos en un árbol binario</vt:lpstr>
      <vt:lpstr>Arboles binarios mediante nodos</vt:lpstr>
      <vt:lpstr>Diagramas de clases de un árbol</vt:lpstr>
      <vt:lpstr>Diagrama de objetos de un árbol binario</vt:lpstr>
      <vt:lpstr>Representación de arboles binarios mediante arreglos</vt:lpstr>
      <vt:lpstr>Recorridos de arboles binarios</vt:lpstr>
      <vt:lpstr>Recorrido en Preorden</vt:lpstr>
      <vt:lpstr>Código para recorrido preorden</vt:lpstr>
      <vt:lpstr>Ejemplo de recorrido preorden</vt:lpstr>
      <vt:lpstr>Recorrido en Inorden</vt:lpstr>
      <vt:lpstr>Código para recorrido Inorden</vt:lpstr>
      <vt:lpstr>Ejemplo del recorrido Inorden</vt:lpstr>
      <vt:lpstr>Recorrido Postorden</vt:lpstr>
      <vt:lpstr>Código para el recorrido Postorden</vt:lpstr>
      <vt:lpstr>Ejemplo del recorrido Postorden</vt:lpstr>
      <vt:lpstr>Árbol binario de búsqueda</vt:lpstr>
      <vt:lpstr>Ejemplos de arboles binarios de búsqueda</vt:lpstr>
      <vt:lpstr>Ingreso de elementos a un árbol binario de búsqueda</vt:lpstr>
      <vt:lpstr>Bibliografía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Lioni</dc:creator>
  <cp:lastModifiedBy>jaqueline sanchez espinoza</cp:lastModifiedBy>
  <cp:revision>40</cp:revision>
  <dcterms:created xsi:type="dcterms:W3CDTF">2010-10-11T15:11:13Z</dcterms:created>
  <dcterms:modified xsi:type="dcterms:W3CDTF">2017-09-18T14:55:46Z</dcterms:modified>
</cp:coreProperties>
</file>