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86" r:id="rId3"/>
    <p:sldId id="257" r:id="rId4"/>
    <p:sldId id="258" r:id="rId5"/>
    <p:sldId id="259" r:id="rId6"/>
    <p:sldId id="260" r:id="rId7"/>
    <p:sldId id="263" r:id="rId8"/>
    <p:sldId id="264" r:id="rId9"/>
    <p:sldId id="261" r:id="rId10"/>
    <p:sldId id="262" r:id="rId11"/>
    <p:sldId id="265" r:id="rId12"/>
    <p:sldId id="266" r:id="rId13"/>
    <p:sldId id="267" r:id="rId14"/>
    <p:sldId id="268" r:id="rId15"/>
    <p:sldId id="269" r:id="rId16"/>
    <p:sldId id="285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F98698-CBAB-48CE-9FBF-39394941133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F463896-6C9C-4245-BC3D-B56488B218A8}">
      <dgm:prSet phldrT="[Texto]" custT="1"/>
      <dgm:spPr/>
      <dgm:t>
        <a:bodyPr/>
        <a:lstStyle/>
        <a:p>
          <a:r>
            <a:rPr lang="es-ES" sz="3400" dirty="0">
              <a:solidFill>
                <a:schemeClr val="tx1"/>
              </a:solidFill>
            </a:rPr>
            <a:t>Capa externa</a:t>
          </a:r>
          <a:r>
            <a:rPr lang="es-ES" sz="4300" dirty="0"/>
            <a:t>	</a:t>
          </a:r>
        </a:p>
      </dgm:t>
    </dgm:pt>
    <dgm:pt modelId="{469FF0EF-70BC-4790-91F6-7D99C089C1A2}" type="parTrans" cxnId="{E45837AC-5E31-42D9-B199-2B962BCB351F}">
      <dgm:prSet/>
      <dgm:spPr/>
      <dgm:t>
        <a:bodyPr/>
        <a:lstStyle/>
        <a:p>
          <a:endParaRPr lang="es-ES"/>
        </a:p>
      </dgm:t>
    </dgm:pt>
    <dgm:pt modelId="{4E078699-0EA8-4709-BE8B-2B39849BC0ED}" type="sibTrans" cxnId="{E45837AC-5E31-42D9-B199-2B962BCB351F}">
      <dgm:prSet/>
      <dgm:spPr/>
      <dgm:t>
        <a:bodyPr/>
        <a:lstStyle/>
        <a:p>
          <a:endParaRPr lang="es-ES"/>
        </a:p>
      </dgm:t>
    </dgm:pt>
    <dgm:pt modelId="{CE458717-1965-4E9B-96E1-AFE2C352ED84}">
      <dgm:prSet phldrT="[Texto]" custT="1"/>
      <dgm:spPr/>
      <dgm:t>
        <a:bodyPr/>
        <a:lstStyle/>
        <a:p>
          <a:r>
            <a:rPr lang="es-ES" sz="3400" dirty="0"/>
            <a:t>Vistas</a:t>
          </a:r>
        </a:p>
      </dgm:t>
    </dgm:pt>
    <dgm:pt modelId="{9FF99E0A-26AB-4C30-AA49-208C4E71A41F}" type="parTrans" cxnId="{0FC431C2-E592-4A02-B533-29404C43982A}">
      <dgm:prSet/>
      <dgm:spPr/>
      <dgm:t>
        <a:bodyPr/>
        <a:lstStyle/>
        <a:p>
          <a:endParaRPr lang="es-ES"/>
        </a:p>
      </dgm:t>
    </dgm:pt>
    <dgm:pt modelId="{C3F9A98E-067A-4681-A098-D477B2F81C19}" type="sibTrans" cxnId="{0FC431C2-E592-4A02-B533-29404C43982A}">
      <dgm:prSet/>
      <dgm:spPr/>
      <dgm:t>
        <a:bodyPr/>
        <a:lstStyle/>
        <a:p>
          <a:endParaRPr lang="es-ES"/>
        </a:p>
      </dgm:t>
    </dgm:pt>
    <dgm:pt modelId="{7696B88B-48DC-41ED-BB66-BAA8BC7EBE6E}">
      <dgm:prSet phldrT="[Texto]" custT="1"/>
      <dgm:spPr/>
      <dgm:t>
        <a:bodyPr/>
        <a:lstStyle/>
        <a:p>
          <a:r>
            <a:rPr lang="es-ES" sz="3400" dirty="0">
              <a:solidFill>
                <a:schemeClr val="tx1"/>
              </a:solidFill>
            </a:rPr>
            <a:t>Capa lógica</a:t>
          </a:r>
        </a:p>
      </dgm:t>
    </dgm:pt>
    <dgm:pt modelId="{D456B6BD-3D9A-4D25-BAFD-F0F9089FDDB5}" type="parTrans" cxnId="{1517C98C-78FC-42FC-BB58-19BE1DB4E267}">
      <dgm:prSet/>
      <dgm:spPr/>
      <dgm:t>
        <a:bodyPr/>
        <a:lstStyle/>
        <a:p>
          <a:endParaRPr lang="es-ES"/>
        </a:p>
      </dgm:t>
    </dgm:pt>
    <dgm:pt modelId="{B74076B7-FDE7-4A96-91BC-4004AC1DF4FD}" type="sibTrans" cxnId="{1517C98C-78FC-42FC-BB58-19BE1DB4E267}">
      <dgm:prSet/>
      <dgm:spPr/>
      <dgm:t>
        <a:bodyPr/>
        <a:lstStyle/>
        <a:p>
          <a:endParaRPr lang="es-ES"/>
        </a:p>
      </dgm:t>
    </dgm:pt>
    <dgm:pt modelId="{28601515-EB25-4A64-8A48-8F2A411B9D27}">
      <dgm:prSet phldrT="[Texto]" custT="1"/>
      <dgm:spPr/>
      <dgm:t>
        <a:bodyPr/>
        <a:lstStyle/>
        <a:p>
          <a:pPr algn="l"/>
          <a:r>
            <a:rPr lang="es-ES" sz="3600" dirty="0"/>
            <a:t>Esquema interno(esquema lógico)</a:t>
          </a:r>
        </a:p>
      </dgm:t>
    </dgm:pt>
    <dgm:pt modelId="{E90E5A99-8BFC-4ABF-B7D3-72858B3D98D7}" type="parTrans" cxnId="{58F88D3A-724E-4B26-BA28-C241320C4B12}">
      <dgm:prSet/>
      <dgm:spPr/>
      <dgm:t>
        <a:bodyPr/>
        <a:lstStyle/>
        <a:p>
          <a:endParaRPr lang="es-ES"/>
        </a:p>
      </dgm:t>
    </dgm:pt>
    <dgm:pt modelId="{DBFD789B-6C28-4588-8921-FEF9645F61C9}" type="sibTrans" cxnId="{58F88D3A-724E-4B26-BA28-C241320C4B12}">
      <dgm:prSet/>
      <dgm:spPr/>
      <dgm:t>
        <a:bodyPr/>
        <a:lstStyle/>
        <a:p>
          <a:endParaRPr lang="es-ES"/>
        </a:p>
      </dgm:t>
    </dgm:pt>
    <dgm:pt modelId="{6598CA77-0F24-49EE-9D25-2D5CD6246F39}">
      <dgm:prSet phldrT="[Texto]" custT="1"/>
      <dgm:spPr/>
      <dgm:t>
        <a:bodyPr/>
        <a:lstStyle/>
        <a:p>
          <a:r>
            <a:rPr lang="es-ES" sz="3400" dirty="0">
              <a:solidFill>
                <a:schemeClr val="tx1"/>
              </a:solidFill>
            </a:rPr>
            <a:t>Capa física</a:t>
          </a:r>
        </a:p>
      </dgm:t>
    </dgm:pt>
    <dgm:pt modelId="{9A3259DC-CA14-4A60-A824-A543EDC68D17}" type="parTrans" cxnId="{3BEC1978-6EBF-4416-BBA1-0D9E40C545D4}">
      <dgm:prSet/>
      <dgm:spPr/>
      <dgm:t>
        <a:bodyPr/>
        <a:lstStyle/>
        <a:p>
          <a:endParaRPr lang="es-ES"/>
        </a:p>
      </dgm:t>
    </dgm:pt>
    <dgm:pt modelId="{8181D3BB-BEB0-45C5-A7BF-A1F9C992550E}" type="sibTrans" cxnId="{3BEC1978-6EBF-4416-BBA1-0D9E40C545D4}">
      <dgm:prSet/>
      <dgm:spPr/>
      <dgm:t>
        <a:bodyPr/>
        <a:lstStyle/>
        <a:p>
          <a:endParaRPr lang="es-ES"/>
        </a:p>
      </dgm:t>
    </dgm:pt>
    <dgm:pt modelId="{BED6E496-ECA4-44C0-86A8-8A8B8E299BF6}">
      <dgm:prSet phldrT="[Texto]" custT="1"/>
      <dgm:spPr/>
      <dgm:t>
        <a:bodyPr/>
        <a:lstStyle/>
        <a:p>
          <a:r>
            <a:rPr lang="es-ES" sz="3400" dirty="0"/>
            <a:t>Archivo de BD</a:t>
          </a:r>
        </a:p>
      </dgm:t>
    </dgm:pt>
    <dgm:pt modelId="{6DE0074F-69FB-4081-8C6E-3AAC152717E5}" type="parTrans" cxnId="{3D7F93E2-2D51-433D-A68C-C2DE6521AE4A}">
      <dgm:prSet/>
      <dgm:spPr/>
      <dgm:t>
        <a:bodyPr/>
        <a:lstStyle/>
        <a:p>
          <a:endParaRPr lang="es-ES"/>
        </a:p>
      </dgm:t>
    </dgm:pt>
    <dgm:pt modelId="{164727D9-CE94-4018-A684-FDF43453B03F}" type="sibTrans" cxnId="{3D7F93E2-2D51-433D-A68C-C2DE6521AE4A}">
      <dgm:prSet/>
      <dgm:spPr/>
      <dgm:t>
        <a:bodyPr/>
        <a:lstStyle/>
        <a:p>
          <a:endParaRPr lang="es-ES"/>
        </a:p>
      </dgm:t>
    </dgm:pt>
    <dgm:pt modelId="{AFC1B662-CE8D-472D-AC8F-C399C98B42B9}" type="pres">
      <dgm:prSet presAssocID="{06F98698-CBAB-48CE-9FBF-393949411339}" presName="Name0" presStyleCnt="0">
        <dgm:presLayoutVars>
          <dgm:dir/>
          <dgm:animLvl val="lvl"/>
          <dgm:resizeHandles val="exact"/>
        </dgm:presLayoutVars>
      </dgm:prSet>
      <dgm:spPr/>
    </dgm:pt>
    <dgm:pt modelId="{C49D0FC2-2F8D-49EF-946D-5A991800EF25}" type="pres">
      <dgm:prSet presAssocID="{1F463896-6C9C-4245-BC3D-B56488B218A8}" presName="linNode" presStyleCnt="0"/>
      <dgm:spPr/>
    </dgm:pt>
    <dgm:pt modelId="{22C12D4F-F9E1-4455-8B5B-DB79744F7ECF}" type="pres">
      <dgm:prSet presAssocID="{1F463896-6C9C-4245-BC3D-B56488B218A8}" presName="parentText" presStyleLbl="node1" presStyleIdx="0" presStyleCnt="3" custScaleY="83814" custLinFactNeighborX="247" custLinFactNeighborY="4762">
        <dgm:presLayoutVars>
          <dgm:chMax val="1"/>
          <dgm:bulletEnabled val="1"/>
        </dgm:presLayoutVars>
      </dgm:prSet>
      <dgm:spPr/>
    </dgm:pt>
    <dgm:pt modelId="{8AC21531-D204-49F9-B25C-60856DFED4C4}" type="pres">
      <dgm:prSet presAssocID="{1F463896-6C9C-4245-BC3D-B56488B218A8}" presName="descendantText" presStyleLbl="alignAccFollowNode1" presStyleIdx="0" presStyleCnt="3" custScaleY="97666" custLinFactNeighborX="875" custLinFactNeighborY="4310">
        <dgm:presLayoutVars>
          <dgm:bulletEnabled val="1"/>
        </dgm:presLayoutVars>
      </dgm:prSet>
      <dgm:spPr/>
    </dgm:pt>
    <dgm:pt modelId="{3615C823-49FF-4716-882D-255FA6A4073D}" type="pres">
      <dgm:prSet presAssocID="{4E078699-0EA8-4709-BE8B-2B39849BC0ED}" presName="sp" presStyleCnt="0"/>
      <dgm:spPr/>
    </dgm:pt>
    <dgm:pt modelId="{1AEE27C5-6562-428E-9EE6-2B8DAEA01E6E}" type="pres">
      <dgm:prSet presAssocID="{7696B88B-48DC-41ED-BB66-BAA8BC7EBE6E}" presName="linNode" presStyleCnt="0"/>
      <dgm:spPr/>
    </dgm:pt>
    <dgm:pt modelId="{94B1F044-BB88-47EF-97A8-EA3D2C4B69E2}" type="pres">
      <dgm:prSet presAssocID="{7696B88B-48DC-41ED-BB66-BAA8BC7EBE6E}" presName="parentText" presStyleLbl="node1" presStyleIdx="1" presStyleCnt="3" custScaleY="89779" custLinFactNeighborX="246" custLinFactNeighborY="878">
        <dgm:presLayoutVars>
          <dgm:chMax val="1"/>
          <dgm:bulletEnabled val="1"/>
        </dgm:presLayoutVars>
      </dgm:prSet>
      <dgm:spPr/>
    </dgm:pt>
    <dgm:pt modelId="{DC222673-A009-43AA-8666-A2B23AD6CE86}" type="pres">
      <dgm:prSet presAssocID="{7696B88B-48DC-41ED-BB66-BAA8BC7EBE6E}" presName="descendantText" presStyleLbl="alignAccFollowNode1" presStyleIdx="1" presStyleCnt="3" custScaleY="106194" custLinFactNeighborY="2101">
        <dgm:presLayoutVars>
          <dgm:bulletEnabled val="1"/>
        </dgm:presLayoutVars>
      </dgm:prSet>
      <dgm:spPr/>
    </dgm:pt>
    <dgm:pt modelId="{B2DD1CF4-FFA1-40C6-9499-F2C107354940}" type="pres">
      <dgm:prSet presAssocID="{B74076B7-FDE7-4A96-91BC-4004AC1DF4FD}" presName="sp" presStyleCnt="0"/>
      <dgm:spPr/>
    </dgm:pt>
    <dgm:pt modelId="{FE4F3A84-A10B-4B9A-B7EF-632B77BEE17A}" type="pres">
      <dgm:prSet presAssocID="{6598CA77-0F24-49EE-9D25-2D5CD6246F39}" presName="linNode" presStyleCnt="0"/>
      <dgm:spPr/>
    </dgm:pt>
    <dgm:pt modelId="{007BECE3-A38A-427C-ABA0-8C55CF933E83}" type="pres">
      <dgm:prSet presAssocID="{6598CA77-0F24-49EE-9D25-2D5CD6246F39}" presName="parentText" presStyleLbl="node1" presStyleIdx="2" presStyleCnt="3" custLinFactNeighborX="246" custLinFactNeighborY="-878">
        <dgm:presLayoutVars>
          <dgm:chMax val="1"/>
          <dgm:bulletEnabled val="1"/>
        </dgm:presLayoutVars>
      </dgm:prSet>
      <dgm:spPr/>
    </dgm:pt>
    <dgm:pt modelId="{4BC1149A-B0F9-44DF-BA83-771EBAD00887}" type="pres">
      <dgm:prSet presAssocID="{6598CA77-0F24-49EE-9D25-2D5CD6246F39}" presName="descendantText" presStyleLbl="alignAccFollowNode1" presStyleIdx="2" presStyleCnt="3" custScaleY="113420" custLinFactNeighborX="3502" custLinFactNeighborY="-2006">
        <dgm:presLayoutVars>
          <dgm:bulletEnabled val="1"/>
        </dgm:presLayoutVars>
      </dgm:prSet>
      <dgm:spPr/>
    </dgm:pt>
  </dgm:ptLst>
  <dgm:cxnLst>
    <dgm:cxn modelId="{6564AD0A-8E30-4333-AD6E-A066B6969ED9}" type="presOf" srcId="{1F463896-6C9C-4245-BC3D-B56488B218A8}" destId="{22C12D4F-F9E1-4455-8B5B-DB79744F7ECF}" srcOrd="0" destOrd="0" presId="urn:microsoft.com/office/officeart/2005/8/layout/vList5"/>
    <dgm:cxn modelId="{C522292B-A526-45FB-B2D9-FFED109E92A4}" type="presOf" srcId="{7696B88B-48DC-41ED-BB66-BAA8BC7EBE6E}" destId="{94B1F044-BB88-47EF-97A8-EA3D2C4B69E2}" srcOrd="0" destOrd="0" presId="urn:microsoft.com/office/officeart/2005/8/layout/vList5"/>
    <dgm:cxn modelId="{2260B635-8A2C-4A7C-9C92-531E2C84189E}" type="presOf" srcId="{CE458717-1965-4E9B-96E1-AFE2C352ED84}" destId="{8AC21531-D204-49F9-B25C-60856DFED4C4}" srcOrd="0" destOrd="0" presId="urn:microsoft.com/office/officeart/2005/8/layout/vList5"/>
    <dgm:cxn modelId="{58F88D3A-724E-4B26-BA28-C241320C4B12}" srcId="{7696B88B-48DC-41ED-BB66-BAA8BC7EBE6E}" destId="{28601515-EB25-4A64-8A48-8F2A411B9D27}" srcOrd="0" destOrd="0" parTransId="{E90E5A99-8BFC-4ABF-B7D3-72858B3D98D7}" sibTransId="{DBFD789B-6C28-4588-8921-FEF9645F61C9}"/>
    <dgm:cxn modelId="{400F4361-8A58-49A8-8DB0-9620B873C265}" type="presOf" srcId="{6598CA77-0F24-49EE-9D25-2D5CD6246F39}" destId="{007BECE3-A38A-427C-ABA0-8C55CF933E83}" srcOrd="0" destOrd="0" presId="urn:microsoft.com/office/officeart/2005/8/layout/vList5"/>
    <dgm:cxn modelId="{0D271B6A-062A-49BB-A868-C3464519CD7F}" type="presOf" srcId="{28601515-EB25-4A64-8A48-8F2A411B9D27}" destId="{DC222673-A009-43AA-8666-A2B23AD6CE86}" srcOrd="0" destOrd="0" presId="urn:microsoft.com/office/officeart/2005/8/layout/vList5"/>
    <dgm:cxn modelId="{3BEC1978-6EBF-4416-BBA1-0D9E40C545D4}" srcId="{06F98698-CBAB-48CE-9FBF-393949411339}" destId="{6598CA77-0F24-49EE-9D25-2D5CD6246F39}" srcOrd="2" destOrd="0" parTransId="{9A3259DC-CA14-4A60-A824-A543EDC68D17}" sibTransId="{8181D3BB-BEB0-45C5-A7BF-A1F9C992550E}"/>
    <dgm:cxn modelId="{1517C98C-78FC-42FC-BB58-19BE1DB4E267}" srcId="{06F98698-CBAB-48CE-9FBF-393949411339}" destId="{7696B88B-48DC-41ED-BB66-BAA8BC7EBE6E}" srcOrd="1" destOrd="0" parTransId="{D456B6BD-3D9A-4D25-BAFD-F0F9089FDDB5}" sibTransId="{B74076B7-FDE7-4A96-91BC-4004AC1DF4FD}"/>
    <dgm:cxn modelId="{3A4E4E94-9B46-4AFB-B417-32406D288B40}" type="presOf" srcId="{06F98698-CBAB-48CE-9FBF-393949411339}" destId="{AFC1B662-CE8D-472D-AC8F-C399C98B42B9}" srcOrd="0" destOrd="0" presId="urn:microsoft.com/office/officeart/2005/8/layout/vList5"/>
    <dgm:cxn modelId="{E45837AC-5E31-42D9-B199-2B962BCB351F}" srcId="{06F98698-CBAB-48CE-9FBF-393949411339}" destId="{1F463896-6C9C-4245-BC3D-B56488B218A8}" srcOrd="0" destOrd="0" parTransId="{469FF0EF-70BC-4790-91F6-7D99C089C1A2}" sibTransId="{4E078699-0EA8-4709-BE8B-2B39849BC0ED}"/>
    <dgm:cxn modelId="{F7016CB1-C9B5-4AF5-BA78-78DBBDF711F1}" type="presOf" srcId="{BED6E496-ECA4-44C0-86A8-8A8B8E299BF6}" destId="{4BC1149A-B0F9-44DF-BA83-771EBAD00887}" srcOrd="0" destOrd="0" presId="urn:microsoft.com/office/officeart/2005/8/layout/vList5"/>
    <dgm:cxn modelId="{0FC431C2-E592-4A02-B533-29404C43982A}" srcId="{1F463896-6C9C-4245-BC3D-B56488B218A8}" destId="{CE458717-1965-4E9B-96E1-AFE2C352ED84}" srcOrd="0" destOrd="0" parTransId="{9FF99E0A-26AB-4C30-AA49-208C4E71A41F}" sibTransId="{C3F9A98E-067A-4681-A098-D477B2F81C19}"/>
    <dgm:cxn modelId="{3D7F93E2-2D51-433D-A68C-C2DE6521AE4A}" srcId="{6598CA77-0F24-49EE-9D25-2D5CD6246F39}" destId="{BED6E496-ECA4-44C0-86A8-8A8B8E299BF6}" srcOrd="0" destOrd="0" parTransId="{6DE0074F-69FB-4081-8C6E-3AAC152717E5}" sibTransId="{164727D9-CE94-4018-A684-FDF43453B03F}"/>
    <dgm:cxn modelId="{80DFAA09-ED97-4E5F-98E2-49761BBA4181}" type="presParOf" srcId="{AFC1B662-CE8D-472D-AC8F-C399C98B42B9}" destId="{C49D0FC2-2F8D-49EF-946D-5A991800EF25}" srcOrd="0" destOrd="0" presId="urn:microsoft.com/office/officeart/2005/8/layout/vList5"/>
    <dgm:cxn modelId="{2A323114-D0B7-4751-9187-E2718B342B1F}" type="presParOf" srcId="{C49D0FC2-2F8D-49EF-946D-5A991800EF25}" destId="{22C12D4F-F9E1-4455-8B5B-DB79744F7ECF}" srcOrd="0" destOrd="0" presId="urn:microsoft.com/office/officeart/2005/8/layout/vList5"/>
    <dgm:cxn modelId="{E8F68830-D42B-46E6-85B7-DA5DAEC7399F}" type="presParOf" srcId="{C49D0FC2-2F8D-49EF-946D-5A991800EF25}" destId="{8AC21531-D204-49F9-B25C-60856DFED4C4}" srcOrd="1" destOrd="0" presId="urn:microsoft.com/office/officeart/2005/8/layout/vList5"/>
    <dgm:cxn modelId="{65D4A011-D7DC-491C-92CB-B7E729E09B3A}" type="presParOf" srcId="{AFC1B662-CE8D-472D-AC8F-C399C98B42B9}" destId="{3615C823-49FF-4716-882D-255FA6A4073D}" srcOrd="1" destOrd="0" presId="urn:microsoft.com/office/officeart/2005/8/layout/vList5"/>
    <dgm:cxn modelId="{AD81D468-CE65-428E-84C9-86E650131DF5}" type="presParOf" srcId="{AFC1B662-CE8D-472D-AC8F-C399C98B42B9}" destId="{1AEE27C5-6562-428E-9EE6-2B8DAEA01E6E}" srcOrd="2" destOrd="0" presId="urn:microsoft.com/office/officeart/2005/8/layout/vList5"/>
    <dgm:cxn modelId="{11A1CD7A-255E-43F4-A606-5C5B3786BEA3}" type="presParOf" srcId="{1AEE27C5-6562-428E-9EE6-2B8DAEA01E6E}" destId="{94B1F044-BB88-47EF-97A8-EA3D2C4B69E2}" srcOrd="0" destOrd="0" presId="urn:microsoft.com/office/officeart/2005/8/layout/vList5"/>
    <dgm:cxn modelId="{43C9B5B8-BC68-4AF7-97EA-BEBEFDAFF838}" type="presParOf" srcId="{1AEE27C5-6562-428E-9EE6-2B8DAEA01E6E}" destId="{DC222673-A009-43AA-8666-A2B23AD6CE86}" srcOrd="1" destOrd="0" presId="urn:microsoft.com/office/officeart/2005/8/layout/vList5"/>
    <dgm:cxn modelId="{6C58E2ED-0BAF-4470-9E2C-807977545729}" type="presParOf" srcId="{AFC1B662-CE8D-472D-AC8F-C399C98B42B9}" destId="{B2DD1CF4-FFA1-40C6-9499-F2C107354940}" srcOrd="3" destOrd="0" presId="urn:microsoft.com/office/officeart/2005/8/layout/vList5"/>
    <dgm:cxn modelId="{E0632571-0E18-4C58-9C07-73811A4D152E}" type="presParOf" srcId="{AFC1B662-CE8D-472D-AC8F-C399C98B42B9}" destId="{FE4F3A84-A10B-4B9A-B7EF-632B77BEE17A}" srcOrd="4" destOrd="0" presId="urn:microsoft.com/office/officeart/2005/8/layout/vList5"/>
    <dgm:cxn modelId="{8D4FBCBE-BA7E-4AE3-8780-3D67B230491B}" type="presParOf" srcId="{FE4F3A84-A10B-4B9A-B7EF-632B77BEE17A}" destId="{007BECE3-A38A-427C-ABA0-8C55CF933E83}" srcOrd="0" destOrd="0" presId="urn:microsoft.com/office/officeart/2005/8/layout/vList5"/>
    <dgm:cxn modelId="{479DCF35-E418-4B5D-92D9-5B3320E12487}" type="presParOf" srcId="{FE4F3A84-A10B-4B9A-B7EF-632B77BEE17A}" destId="{4BC1149A-B0F9-44DF-BA83-771EBAD0088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C21531-D204-49F9-B25C-60856DFED4C4}">
      <dsp:nvSpPr>
        <dsp:cNvPr id="0" name=""/>
        <dsp:cNvSpPr/>
      </dsp:nvSpPr>
      <dsp:spPr>
        <a:xfrm rot="5400000">
          <a:off x="5162422" y="-1993149"/>
          <a:ext cx="1262233" cy="545274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400" kern="1200" dirty="0"/>
            <a:t>Vistas</a:t>
          </a:r>
        </a:p>
      </dsp:txBody>
      <dsp:txXfrm rot="-5400000">
        <a:off x="3067168" y="163722"/>
        <a:ext cx="5391126" cy="1138999"/>
      </dsp:txXfrm>
    </dsp:sp>
    <dsp:sp modelId="{22C12D4F-F9E1-4455-8B5B-DB79744F7ECF}">
      <dsp:nvSpPr>
        <dsp:cNvPr id="0" name=""/>
        <dsp:cNvSpPr/>
      </dsp:nvSpPr>
      <dsp:spPr>
        <a:xfrm>
          <a:off x="13468" y="77443"/>
          <a:ext cx="3067167" cy="13540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400" kern="1200" dirty="0">
              <a:solidFill>
                <a:schemeClr val="tx1"/>
              </a:solidFill>
            </a:rPr>
            <a:t>Capa externa</a:t>
          </a:r>
          <a:r>
            <a:rPr lang="es-ES" sz="4300" kern="1200" dirty="0"/>
            <a:t>	</a:t>
          </a:r>
        </a:p>
      </dsp:txBody>
      <dsp:txXfrm>
        <a:off x="79565" y="143540"/>
        <a:ext cx="2934973" cy="1221819"/>
      </dsp:txXfrm>
    </dsp:sp>
    <dsp:sp modelId="{DC222673-A009-43AA-8666-A2B23AD6CE86}">
      <dsp:nvSpPr>
        <dsp:cNvPr id="0" name=""/>
        <dsp:cNvSpPr/>
      </dsp:nvSpPr>
      <dsp:spPr>
        <a:xfrm rot="5400000">
          <a:off x="5107314" y="-538727"/>
          <a:ext cx="1372449" cy="545274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600" kern="1200" dirty="0"/>
            <a:t>Esquema interno(esquema lógico)</a:t>
          </a:r>
        </a:p>
      </dsp:txBody>
      <dsp:txXfrm rot="-5400000">
        <a:off x="3067168" y="1568416"/>
        <a:ext cx="5385746" cy="1238455"/>
      </dsp:txXfrm>
    </dsp:sp>
    <dsp:sp modelId="{94B1F044-BB88-47EF-97A8-EA3D2C4B69E2}">
      <dsp:nvSpPr>
        <dsp:cNvPr id="0" name=""/>
        <dsp:cNvSpPr/>
      </dsp:nvSpPr>
      <dsp:spPr>
        <a:xfrm>
          <a:off x="13413" y="1449485"/>
          <a:ext cx="3067167" cy="14503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400" kern="1200" dirty="0">
              <a:solidFill>
                <a:schemeClr val="tx1"/>
              </a:solidFill>
            </a:rPr>
            <a:t>Capa lógica</a:t>
          </a:r>
        </a:p>
      </dsp:txBody>
      <dsp:txXfrm>
        <a:off x="84215" y="1520287"/>
        <a:ext cx="2925563" cy="1308773"/>
      </dsp:txXfrm>
    </dsp:sp>
    <dsp:sp modelId="{4BC1149A-B0F9-44DF-BA83-771EBAD00887}">
      <dsp:nvSpPr>
        <dsp:cNvPr id="0" name=""/>
        <dsp:cNvSpPr/>
      </dsp:nvSpPr>
      <dsp:spPr>
        <a:xfrm rot="5400000">
          <a:off x="5060620" y="1021906"/>
          <a:ext cx="1465838" cy="545274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400" kern="1200" dirty="0"/>
            <a:t>Archivo de BD</a:t>
          </a:r>
        </a:p>
      </dsp:txBody>
      <dsp:txXfrm rot="-5400000">
        <a:off x="3067168" y="3086914"/>
        <a:ext cx="5381187" cy="1322726"/>
      </dsp:txXfrm>
    </dsp:sp>
    <dsp:sp modelId="{007BECE3-A38A-427C-ABA0-8C55CF933E83}">
      <dsp:nvSpPr>
        <dsp:cNvPr id="0" name=""/>
        <dsp:cNvSpPr/>
      </dsp:nvSpPr>
      <dsp:spPr>
        <a:xfrm>
          <a:off x="13413" y="2952270"/>
          <a:ext cx="3067167" cy="16154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400" kern="1200" dirty="0">
              <a:solidFill>
                <a:schemeClr val="tx1"/>
              </a:solidFill>
            </a:rPr>
            <a:t>Capa física</a:t>
          </a:r>
        </a:p>
      </dsp:txBody>
      <dsp:txXfrm>
        <a:off x="92275" y="3031132"/>
        <a:ext cx="2909443" cy="14577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34F033-2B55-48AF-A3E0-E6390F8260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425" y="1563757"/>
            <a:ext cx="11101590" cy="4978711"/>
          </a:xfrm>
        </p:spPr>
        <p:txBody>
          <a:bodyPr/>
          <a:lstStyle/>
          <a:p>
            <a:pPr algn="ctr"/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br>
              <a:rPr lang="es-MX" sz="2000" b="1" dirty="0">
                <a:solidFill>
                  <a:schemeClr val="tx1"/>
                </a:solidFill>
              </a:rPr>
            </a:br>
            <a:r>
              <a:rPr lang="es-MX" sz="1800" b="1" dirty="0">
                <a:solidFill>
                  <a:schemeClr val="tx1"/>
                </a:solidFill>
              </a:rPr>
              <a:t>UNIVERSIDAD AUTÓNOMA DEL ESTADO DE MÉXIC0</a:t>
            </a:r>
            <a:br>
              <a:rPr lang="es-MX" sz="1800" b="1" dirty="0">
                <a:solidFill>
                  <a:schemeClr val="tx1"/>
                </a:solidFill>
              </a:rPr>
            </a:br>
            <a:br>
              <a:rPr lang="es-MX" sz="1800" b="1" dirty="0">
                <a:solidFill>
                  <a:schemeClr val="tx1"/>
                </a:solidFill>
              </a:rPr>
            </a:br>
            <a:r>
              <a:rPr lang="es-MX" sz="1800" b="1" dirty="0">
                <a:solidFill>
                  <a:schemeClr val="tx1"/>
                </a:solidFill>
              </a:rPr>
              <a:t>CENTRO UNIVERSITARIO UAEM ZUMPANGO</a:t>
            </a:r>
            <a:br>
              <a:rPr lang="es-MX" sz="1800" b="1" dirty="0">
                <a:solidFill>
                  <a:schemeClr val="tx1"/>
                </a:solidFill>
              </a:rPr>
            </a:br>
            <a:br>
              <a:rPr lang="es-MX" sz="1800" b="1" dirty="0">
                <a:solidFill>
                  <a:schemeClr val="tx1"/>
                </a:solidFill>
              </a:rPr>
            </a:br>
            <a:r>
              <a:rPr lang="es-MX" sz="1800" b="1" dirty="0">
                <a:solidFill>
                  <a:schemeClr val="tx1"/>
                </a:solidFill>
              </a:rPr>
              <a:t>INGENIERÍA EN COMPUTACIÓN</a:t>
            </a:r>
            <a:br>
              <a:rPr lang="es-MX" sz="1800" b="1" dirty="0">
                <a:solidFill>
                  <a:schemeClr val="tx1"/>
                </a:solidFill>
              </a:rPr>
            </a:br>
            <a:br>
              <a:rPr lang="es-MX" sz="1800" b="1" dirty="0">
                <a:solidFill>
                  <a:schemeClr val="tx1"/>
                </a:solidFill>
              </a:rPr>
            </a:br>
            <a:r>
              <a:rPr lang="es-MX" sz="1800" b="1" dirty="0">
                <a:solidFill>
                  <a:schemeClr val="tx1"/>
                </a:solidFill>
              </a:rPr>
              <a:t>FUNDAMENTOS DE BASES DE DATOS</a:t>
            </a:r>
            <a:br>
              <a:rPr lang="es-MX" sz="1800" b="1" dirty="0">
                <a:solidFill>
                  <a:schemeClr val="tx1"/>
                </a:solidFill>
              </a:rPr>
            </a:br>
            <a:br>
              <a:rPr lang="es-MX" sz="1800" b="1" dirty="0">
                <a:solidFill>
                  <a:schemeClr val="tx1"/>
                </a:solidFill>
              </a:rPr>
            </a:br>
            <a:r>
              <a:rPr lang="es-MX" sz="1800" b="1" dirty="0">
                <a:solidFill>
                  <a:schemeClr val="tx1"/>
                </a:solidFill>
              </a:rPr>
              <a:t>“Conceptos Fundamentales de las Bases de Datos”</a:t>
            </a:r>
            <a:br>
              <a:rPr lang="es-MX" sz="1800" b="1" dirty="0">
                <a:solidFill>
                  <a:schemeClr val="tx1"/>
                </a:solidFill>
              </a:rPr>
            </a:br>
            <a:br>
              <a:rPr lang="es-MX" sz="1800" b="1" dirty="0">
                <a:solidFill>
                  <a:schemeClr val="tx1"/>
                </a:solidFill>
              </a:rPr>
            </a:br>
            <a:r>
              <a:rPr lang="es-MX" sz="1800" b="1" dirty="0">
                <a:solidFill>
                  <a:schemeClr val="tx1"/>
                </a:solidFill>
              </a:rPr>
              <a:t>y  “Modelado de Datos”</a:t>
            </a:r>
            <a:br>
              <a:rPr lang="es-MX" sz="1800" b="1" dirty="0">
                <a:solidFill>
                  <a:schemeClr val="tx1"/>
                </a:solidFill>
              </a:rPr>
            </a:br>
            <a:br>
              <a:rPr lang="es-MX" sz="1800" b="1" dirty="0">
                <a:solidFill>
                  <a:schemeClr val="tx1"/>
                </a:solidFill>
              </a:rPr>
            </a:br>
            <a:r>
              <a:rPr lang="es-MX" sz="1800" b="1" dirty="0">
                <a:solidFill>
                  <a:schemeClr val="tx1"/>
                </a:solidFill>
              </a:rPr>
              <a:t>POR</a:t>
            </a:r>
            <a:br>
              <a:rPr lang="es-MX" sz="1800" b="1" dirty="0">
                <a:solidFill>
                  <a:schemeClr val="tx1"/>
                </a:solidFill>
              </a:rPr>
            </a:br>
            <a:r>
              <a:rPr lang="es-MX" sz="1800" b="1" dirty="0">
                <a:solidFill>
                  <a:schemeClr val="tx1"/>
                </a:solidFill>
              </a:rPr>
              <a:t>MTE-MI ROSA ERENDIRA LUNA</a:t>
            </a:r>
            <a:br>
              <a:rPr lang="es-MX" sz="1800" b="1" dirty="0">
                <a:solidFill>
                  <a:schemeClr val="tx1"/>
                </a:solidFill>
              </a:rPr>
            </a:br>
            <a:br>
              <a:rPr lang="es-MX" sz="1800" b="1" dirty="0">
                <a:solidFill>
                  <a:schemeClr val="tx1"/>
                </a:solidFill>
              </a:rPr>
            </a:br>
            <a:r>
              <a:rPr lang="es-MX" sz="1800" b="1" dirty="0">
                <a:solidFill>
                  <a:schemeClr val="tx1"/>
                </a:solidFill>
              </a:rPr>
              <a:t>20 DE OCTUBRE DE 2017</a:t>
            </a:r>
            <a:endParaRPr lang="es-MX" sz="2400" b="1" dirty="0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EE4F7EB2-3803-43E2-B3A9-D2F8BD8AB686}"/>
              </a:ext>
            </a:extLst>
          </p:cNvPr>
          <p:cNvGrpSpPr/>
          <p:nvPr/>
        </p:nvGrpSpPr>
        <p:grpSpPr>
          <a:xfrm>
            <a:off x="0" y="-51516"/>
            <a:ext cx="12192000" cy="1901825"/>
            <a:chOff x="0" y="0"/>
            <a:chExt cx="12192000" cy="1901825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197BA86A-E75E-4B63-AEEF-DF934C0419C4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1901825"/>
            </a:xfrm>
            <a:prstGeom prst="rect">
              <a:avLst/>
            </a:prstGeom>
          </p:spPr>
        </p:pic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FDCC1B94-7C5A-456E-9E3C-67F69A211C8E}"/>
                </a:ext>
              </a:extLst>
            </p:cNvPr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268778" y="637857"/>
              <a:ext cx="1488489" cy="78298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053100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0757FF-E3FD-43E0-9645-258995E45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0871" y="2125014"/>
            <a:ext cx="4359964" cy="3528809"/>
          </a:xfrm>
        </p:spPr>
        <p:txBody>
          <a:bodyPr>
            <a:normAutofit/>
          </a:bodyPr>
          <a:lstStyle/>
          <a:p>
            <a:pPr lvl="0"/>
            <a:r>
              <a:rPr lang="es-ES" sz="1800" dirty="0">
                <a:solidFill>
                  <a:schemeClr val="tx1"/>
                </a:solidFill>
                <a:latin typeface="+mn-lt"/>
              </a:rPr>
              <a:t>Entrada: captura o recolecta datos en bruto tanto del interior de la organización como de su entorno externo.</a:t>
            </a:r>
            <a:br>
              <a:rPr lang="es-MX" sz="1800" dirty="0">
                <a:solidFill>
                  <a:schemeClr val="tx1"/>
                </a:solidFill>
                <a:latin typeface="+mn-lt"/>
              </a:rPr>
            </a:br>
            <a:br>
              <a:rPr lang="es-MX" sz="1800" dirty="0">
                <a:solidFill>
                  <a:schemeClr val="tx1"/>
                </a:solidFill>
                <a:latin typeface="+mn-lt"/>
              </a:rPr>
            </a:br>
            <a:r>
              <a:rPr lang="es-ES" sz="1800" dirty="0">
                <a:solidFill>
                  <a:schemeClr val="tx1"/>
                </a:solidFill>
                <a:latin typeface="+mn-lt"/>
              </a:rPr>
              <a:t>Procesamiento: convierte esa entrada de datos en una forma más significativa.</a:t>
            </a:r>
            <a:br>
              <a:rPr lang="es-MX" sz="1800" dirty="0">
                <a:solidFill>
                  <a:schemeClr val="tx1"/>
                </a:solidFill>
                <a:latin typeface="+mn-lt"/>
              </a:rPr>
            </a:br>
            <a:br>
              <a:rPr lang="es-MX" sz="1800" dirty="0">
                <a:solidFill>
                  <a:schemeClr val="tx1"/>
                </a:solidFill>
                <a:latin typeface="+mn-lt"/>
              </a:rPr>
            </a:br>
            <a:r>
              <a:rPr lang="es-ES" sz="1800" dirty="0">
                <a:solidFill>
                  <a:schemeClr val="tx1"/>
                </a:solidFill>
                <a:latin typeface="+mn-lt"/>
              </a:rPr>
              <a:t>Salida: transfiere la información procesada a la gente que la usará o a las actividades para las que se utilizará.</a:t>
            </a:r>
            <a:endParaRPr lang="es-MX" sz="1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Picture 5" descr="http://biblioteca.itson.mx/oa/dip_ago/introduccion_sistemas/img/ORGANIZACION.jpg">
            <a:extLst>
              <a:ext uri="{FF2B5EF4-FFF2-40B4-BE49-F238E27FC236}">
                <a16:creationId xmlns:a16="http://schemas.microsoft.com/office/drawing/2014/main" id="{6FD7E7BE-1E65-4600-B487-C45717AC004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687131"/>
            <a:ext cx="4691270" cy="396669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Texto 2"/>
          <p:cNvSpPr txBox="1"/>
          <p:nvPr/>
        </p:nvSpPr>
        <p:spPr>
          <a:xfrm>
            <a:off x="609601" y="515155"/>
            <a:ext cx="713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/>
              <a:t>SISTEMA DE INFORMACIÓN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725510" y="5814707"/>
            <a:ext cx="537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>
                <a:latin typeface="Times" panose="02020603050405020304" pitchFamily="18" charset="0"/>
                <a:cs typeface="Times" panose="02020603050405020304" pitchFamily="18" charset="0"/>
              </a:rPr>
              <a:t>Imagen 2  factores que interactúan con los Sistemas de Información</a:t>
            </a:r>
          </a:p>
        </p:txBody>
      </p:sp>
    </p:spTree>
    <p:extLst>
      <p:ext uri="{BB962C8B-B14F-4D97-AF65-F5344CB8AC3E}">
        <p14:creationId xmlns:p14="http://schemas.microsoft.com/office/powerpoint/2010/main" val="3627561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E59C45-8BE6-43FD-AC39-0EBD664D9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3967"/>
          </a:xfrm>
        </p:spPr>
        <p:txBody>
          <a:bodyPr>
            <a:noAutofit/>
          </a:bodyPr>
          <a:lstStyle/>
          <a:p>
            <a:r>
              <a:rPr lang="es-MX" b="1" dirty="0">
                <a:solidFill>
                  <a:schemeClr val="tx1"/>
                </a:solidFill>
              </a:rPr>
              <a:t>Introducción a la Base de Datos </a:t>
            </a:r>
            <a:br>
              <a:rPr lang="es-MX" b="1" dirty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> </a:t>
            </a:r>
            <a:br>
              <a:rPr lang="es-MX" dirty="0">
                <a:solidFill>
                  <a:schemeClr val="tx1"/>
                </a:solidFill>
              </a:rPr>
            </a:b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B4E68541-6FEF-4363-A513-0F515C4CFC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831" t="22863" r="4800" b="16021"/>
          <a:stretch/>
        </p:blipFill>
        <p:spPr>
          <a:xfrm>
            <a:off x="947743" y="1665358"/>
            <a:ext cx="8055849" cy="3251199"/>
          </a:xfrm>
          <a:prstGeom prst="rect">
            <a:avLst/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CF4DC632-2B4D-42BE-A632-395A5CF78434}"/>
              </a:ext>
            </a:extLst>
          </p:cNvPr>
          <p:cNvSpPr/>
          <p:nvPr/>
        </p:nvSpPr>
        <p:spPr>
          <a:xfrm>
            <a:off x="503582" y="5168348"/>
            <a:ext cx="8892209" cy="9806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>
                <a:solidFill>
                  <a:schemeClr val="tx1"/>
                </a:solidFill>
              </a:rPr>
              <a:t>Para que se lleve a cabo el tratamiento de información es necesario contar con una organización, un sistema de información con múltiples accesos el cual debe de ser dinámica e incrementar Accesos Aleatorios, es necesario un Software /Hardware.</a:t>
            </a:r>
          </a:p>
        </p:txBody>
      </p:sp>
    </p:spTree>
    <p:extLst>
      <p:ext uri="{BB962C8B-B14F-4D97-AF65-F5344CB8AC3E}">
        <p14:creationId xmlns:p14="http://schemas.microsoft.com/office/powerpoint/2010/main" val="4061515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EF600B-B5EE-4A3F-B1E9-37782D65C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092" y="1021724"/>
            <a:ext cx="8596668" cy="807076"/>
          </a:xfrm>
        </p:spPr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Elementos para crear una base de datos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4196F26-5F93-4085-B633-6CB1D438B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092" y="2379531"/>
            <a:ext cx="8596668" cy="3880773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MX" dirty="0"/>
              <a:t>Dato: es el hecho o suceso el cual debe ser cuantificable o </a:t>
            </a:r>
            <a:r>
              <a:rPr lang="es-MX" dirty="0" err="1"/>
              <a:t>cualificable</a:t>
            </a:r>
            <a:r>
              <a:rPr lang="es-MX" dirty="0"/>
              <a:t> el cual se refiere a los atributos.</a:t>
            </a:r>
          </a:p>
          <a:p>
            <a:pPr marL="0" indent="0" algn="just">
              <a:buNone/>
            </a:pPr>
            <a:endParaRPr lang="es-MX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/>
              <a:t>Analista del sistema: Es el experto en el desarrollo del sistema.</a:t>
            </a:r>
          </a:p>
          <a:p>
            <a:pPr marL="0" indent="0" algn="just">
              <a:buNone/>
            </a:pPr>
            <a:endParaRPr lang="es-MX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/>
              <a:t>Tipos de Almacenamiento: un sistema gestor de base de datos el cual permite la comunicación contando con el CPU,BD Y SO </a:t>
            </a:r>
          </a:p>
          <a:p>
            <a:pPr>
              <a:buFont typeface="Wingdings" panose="05000000000000000000" pitchFamily="2" charset="2"/>
              <a:buChar char="Ø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98180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B16DE1-F2F6-4683-98D4-90B540126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24" y="669703"/>
            <a:ext cx="8565665" cy="1661374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Independencia de datos respecto a los procedimientos </a:t>
            </a:r>
            <a:br>
              <a:rPr lang="es-MX" dirty="0"/>
            </a:b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D2F3470-9DBE-44DD-A5D1-C33E06C60B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5120" y="2550016"/>
            <a:ext cx="8806761" cy="3629975"/>
          </a:xfrm>
        </p:spPr>
        <p:txBody>
          <a:bodyPr>
            <a:normAutofit/>
          </a:bodyPr>
          <a:lstStyle/>
          <a:p>
            <a:pPr algn="just"/>
            <a:r>
              <a:rPr lang="es-ES" dirty="0"/>
              <a:t>La independencia de datos es una forma de gestión de bases de datos que mantiene los datos separados de otros programas que podrían usar esos datos.</a:t>
            </a:r>
          </a:p>
          <a:p>
            <a:pPr algn="just"/>
            <a:endParaRPr lang="es-MX" dirty="0"/>
          </a:p>
          <a:p>
            <a:pPr algn="just"/>
            <a:endParaRPr lang="es-MX" dirty="0"/>
          </a:p>
          <a:p>
            <a:pPr algn="just"/>
            <a:r>
              <a:rPr lang="es-ES" dirty="0"/>
              <a:t>Una de las funciones de la independencia de datos es restringir acceso a la estructura de almacenamiento de los datos por aplicaciones de usuario.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Se requiere lo que es una vista conceptual y una estructura de datos.</a:t>
            </a:r>
          </a:p>
          <a:p>
            <a:pPr algn="just"/>
            <a:endParaRPr lang="es-ES" dirty="0"/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98122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BC0AF-0A2E-4E74-B258-04A11B97C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029373" cy="1247335"/>
          </a:xfrm>
        </p:spPr>
        <p:txBody>
          <a:bodyPr/>
          <a:lstStyle/>
          <a:p>
            <a:pPr algn="ctr"/>
            <a:r>
              <a:rPr lang="es-ES" dirty="0"/>
              <a:t>Uso de una Base de Datos 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BBC3A0-7677-4468-B43D-872E136120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236"/>
          <a:stretch/>
        </p:blipFill>
        <p:spPr>
          <a:xfrm>
            <a:off x="1534646" y="1925731"/>
            <a:ext cx="6986807" cy="3867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283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C2021-2709-423F-B7D6-929B3D4AD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156" y="695461"/>
            <a:ext cx="8386106" cy="875764"/>
          </a:xfrm>
        </p:spPr>
        <p:txBody>
          <a:bodyPr>
            <a:noAutofit/>
          </a:bodyPr>
          <a:lstStyle/>
          <a:p>
            <a:r>
              <a:rPr lang="es-ES" sz="3600" b="1" i="1" dirty="0">
                <a:solidFill>
                  <a:schemeClr val="tx1"/>
                </a:solidFill>
              </a:rPr>
              <a:t>Características para un SBD.</a:t>
            </a:r>
            <a:br>
              <a:rPr lang="es-ES" sz="3600" dirty="0">
                <a:solidFill>
                  <a:schemeClr val="tx1"/>
                </a:solidFill>
              </a:rPr>
            </a:br>
            <a:endParaRPr lang="es-ES" sz="3600" dirty="0">
              <a:solidFill>
                <a:schemeClr val="tx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3AA430-4A25-4937-ADA8-E1A702CAC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156" y="1965242"/>
            <a:ext cx="9556496" cy="4398092"/>
          </a:xfrm>
        </p:spPr>
        <p:txBody>
          <a:bodyPr>
            <a:normAutofit fontScale="92500" lnSpcReduction="20000"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Versatilidad</a:t>
            </a:r>
            <a:r>
              <a:rPr lang="es-ES" dirty="0">
                <a:solidFill>
                  <a:schemeClr val="tx1"/>
                </a:solidFill>
              </a:rPr>
              <a:t>: para la representación de la información </a:t>
            </a:r>
          </a:p>
          <a:p>
            <a:r>
              <a:rPr lang="es-ES" dirty="0">
                <a:solidFill>
                  <a:schemeClr val="tx1"/>
                </a:solidFill>
              </a:rPr>
              <a:t>Mundo real en donde se encuentra la visión parcial y la visión global.</a:t>
            </a:r>
          </a:p>
          <a:p>
            <a:endParaRPr lang="es-ES" b="1" dirty="0">
              <a:solidFill>
                <a:schemeClr val="tx1"/>
              </a:solidFill>
            </a:endParaRPr>
          </a:p>
          <a:p>
            <a:r>
              <a:rPr lang="es-ES" b="1" dirty="0">
                <a:solidFill>
                  <a:schemeClr val="tx1"/>
                </a:solidFill>
              </a:rPr>
              <a:t>Desempeño:</a:t>
            </a:r>
            <a:r>
              <a:rPr lang="es-ES" dirty="0">
                <a:solidFill>
                  <a:schemeClr val="tx1"/>
                </a:solidFill>
              </a:rPr>
              <a:t> habla sobre el rendimiento y la capacidad </a:t>
            </a:r>
          </a:p>
          <a:p>
            <a:endParaRPr lang="es-ES" b="1" dirty="0">
              <a:solidFill>
                <a:schemeClr val="tx1"/>
              </a:solidFill>
            </a:endParaRPr>
          </a:p>
          <a:p>
            <a:r>
              <a:rPr lang="es-ES" b="1" dirty="0">
                <a:solidFill>
                  <a:schemeClr val="tx1"/>
                </a:solidFill>
              </a:rPr>
              <a:t>Capacidad de Acceso</a:t>
            </a:r>
            <a:r>
              <a:rPr lang="es-ES" dirty="0">
                <a:solidFill>
                  <a:schemeClr val="tx1"/>
                </a:solidFill>
              </a:rPr>
              <a:t>: el cual se encarga de que el dato esté disponible.</a:t>
            </a:r>
          </a:p>
          <a:p>
            <a:endParaRPr lang="es-ES" b="1" dirty="0">
              <a:solidFill>
                <a:schemeClr val="tx1"/>
              </a:solidFill>
            </a:endParaRPr>
          </a:p>
          <a:p>
            <a:r>
              <a:rPr lang="es-ES" b="1" dirty="0">
                <a:solidFill>
                  <a:schemeClr val="tx1"/>
                </a:solidFill>
              </a:rPr>
              <a:t>Simplicidad:</a:t>
            </a:r>
            <a:r>
              <a:rPr lang="es-ES" dirty="0">
                <a:solidFill>
                  <a:schemeClr val="tx1"/>
                </a:solidFill>
              </a:rPr>
              <a:t> son los elementos necesarios para describir la función de un sistema.</a:t>
            </a:r>
          </a:p>
          <a:p>
            <a:endParaRPr lang="es-ES" b="1" dirty="0">
              <a:solidFill>
                <a:schemeClr val="tx1"/>
              </a:solidFill>
            </a:endParaRPr>
          </a:p>
          <a:p>
            <a:r>
              <a:rPr lang="es-ES" b="1" dirty="0">
                <a:solidFill>
                  <a:schemeClr val="tx1"/>
                </a:solidFill>
              </a:rPr>
              <a:t>Integridad</a:t>
            </a:r>
            <a:r>
              <a:rPr lang="es-ES" dirty="0">
                <a:solidFill>
                  <a:schemeClr val="tx1"/>
                </a:solidFill>
              </a:rPr>
              <a:t>: que haya datos incorrectos.</a:t>
            </a:r>
          </a:p>
          <a:p>
            <a:endParaRPr lang="es-ES" b="1" dirty="0">
              <a:solidFill>
                <a:schemeClr val="tx1"/>
              </a:solidFill>
            </a:endParaRPr>
          </a:p>
          <a:p>
            <a:r>
              <a:rPr lang="es-ES" b="1" dirty="0">
                <a:solidFill>
                  <a:schemeClr val="tx1"/>
                </a:solidFill>
              </a:rPr>
              <a:t>Seguridad y Privacidad</a:t>
            </a:r>
            <a:r>
              <a:rPr lang="es-ES" dirty="0">
                <a:solidFill>
                  <a:schemeClr val="tx1"/>
                </a:solidFill>
              </a:rPr>
              <a:t>: salvaguardar mecanismos para que los datos no sufran daños, S.O, H.D, Y RAM.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013710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5E501F3-181E-4221-820D-47E4A2865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Generar modelos lógicos/conceptuales de base de datos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67567E6-12DE-416F-A956-946E1AF59C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Unidad de Competencia II</a:t>
            </a:r>
          </a:p>
        </p:txBody>
      </p:sp>
    </p:spTree>
    <p:extLst>
      <p:ext uri="{BB962C8B-B14F-4D97-AF65-F5344CB8AC3E}">
        <p14:creationId xmlns:p14="http://schemas.microsoft.com/office/powerpoint/2010/main" val="2697992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2967FB-D540-47F5-8066-E39D5E8F3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365" y="1073239"/>
            <a:ext cx="8596668" cy="716924"/>
          </a:xfrm>
        </p:spPr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Temario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33C092-DDEA-4BB1-A82E-7B766698E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0365" y="2649987"/>
            <a:ext cx="8596668" cy="277202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s-MX" dirty="0">
                <a:solidFill>
                  <a:schemeClr val="tx1"/>
                </a:solidFill>
              </a:rPr>
              <a:t>Arquitectura de un Sistema de Base de Datos</a:t>
            </a:r>
          </a:p>
          <a:p>
            <a:pPr lvl="0"/>
            <a:endParaRPr lang="en-US" dirty="0">
              <a:solidFill>
                <a:schemeClr val="tx1"/>
              </a:solidFill>
            </a:endParaRPr>
          </a:p>
          <a:p>
            <a:pPr lvl="0"/>
            <a:r>
              <a:rPr lang="es-MX" dirty="0">
                <a:solidFill>
                  <a:schemeClr val="tx1"/>
                </a:solidFill>
              </a:rPr>
              <a:t>Tipos de modelos de Base de Datos</a:t>
            </a:r>
            <a:endParaRPr lang="en-US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1800" dirty="0">
                <a:solidFill>
                  <a:schemeClr val="tx1"/>
                </a:solidFill>
              </a:rPr>
              <a:t>Físico</a:t>
            </a:r>
            <a:endParaRPr lang="en-US" sz="18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1800" dirty="0">
                <a:solidFill>
                  <a:schemeClr val="tx1"/>
                </a:solidFill>
              </a:rPr>
              <a:t>Lógico</a:t>
            </a:r>
            <a:endParaRPr lang="en-US" sz="18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1800" dirty="0">
                <a:solidFill>
                  <a:schemeClr val="tx1"/>
                </a:solidFill>
              </a:rPr>
              <a:t>De vistas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tx1"/>
              </a:solidFill>
            </a:endParaRPr>
          </a:p>
          <a:p>
            <a:pPr lvl="0"/>
            <a:r>
              <a:rPr lang="es-MX" dirty="0">
                <a:solidFill>
                  <a:schemeClr val="tx1"/>
                </a:solidFill>
              </a:rPr>
              <a:t>Características de los modelos lógicos/conceptuales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9254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25A15F-FD39-4E5B-913D-984CEB157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213" y="1369454"/>
            <a:ext cx="8596668" cy="935864"/>
          </a:xfrm>
        </p:spPr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Objetivos		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39B893-5044-43FE-B84B-604B0A26F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0365" y="3065173"/>
            <a:ext cx="8596668" cy="1944710"/>
          </a:xfrm>
        </p:spPr>
        <p:txBody>
          <a:bodyPr>
            <a:normAutofit/>
          </a:bodyPr>
          <a:lstStyle/>
          <a:p>
            <a:r>
              <a:rPr lang="es-MX" sz="2000" dirty="0">
                <a:solidFill>
                  <a:schemeClr val="tx1"/>
                </a:solidFill>
              </a:rPr>
              <a:t>Que el alumno desarrolle de manera correcta la arquitectura de la base de datos, así como los diagramas, considerando de manera adecuada los esquemas a desarrollar.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5732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BA7729-8414-44D4-9416-35928C257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7" y="463446"/>
            <a:ext cx="8596668" cy="566864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Arquitectura de las Bases de Datos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0E9B73A-C432-458A-87D9-946136079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17378" y="1314824"/>
            <a:ext cx="2800896" cy="506976"/>
          </a:xfrm>
        </p:spPr>
        <p:txBody>
          <a:bodyPr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Centralizadas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83FBCDA-9CB1-4A71-9EE6-F43CACD87C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88451" y="1360735"/>
            <a:ext cx="3565397" cy="501154"/>
          </a:xfrm>
        </p:spPr>
        <p:txBody>
          <a:bodyPr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Cliente-Servidor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Resultado de imagen para base de datos centralizada">
            <a:extLst>
              <a:ext uri="{FF2B5EF4-FFF2-40B4-BE49-F238E27FC236}">
                <a16:creationId xmlns:a16="http://schemas.microsoft.com/office/drawing/2014/main" id="{508C8478-4F21-4772-882B-5AFC6E3DCE7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355" y="1758858"/>
            <a:ext cx="2731319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FA223B18-4C26-48C4-8743-79673BE43727}"/>
              </a:ext>
            </a:extLst>
          </p:cNvPr>
          <p:cNvSpPr/>
          <p:nvPr/>
        </p:nvSpPr>
        <p:spPr>
          <a:xfrm>
            <a:off x="257577" y="3966693"/>
            <a:ext cx="5230874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lnSpc>
                <a:spcPct val="150000"/>
              </a:lnSpc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s-MX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Monousuario: Es la unidad que es utilizada por una sola persona, y que trabaja con un solo sistema operativo que permite un único usuario.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50000"/>
              </a:lnSpc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s-MX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Multiusuario: Se encarga de dar servicio a varios usuarios, donde en la entrada de información pelean por el espacio en memoria</a:t>
            </a:r>
            <a:r>
              <a:rPr lang="es-MX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Resultado de imagen para base de datos cliente servidor">
            <a:extLst>
              <a:ext uri="{FF2B5EF4-FFF2-40B4-BE49-F238E27FC236}">
                <a16:creationId xmlns:a16="http://schemas.microsoft.com/office/drawing/2014/main" id="{E5386F00-F220-4D84-ABEA-0CFC2F62279F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029" y="2387674"/>
            <a:ext cx="4186237" cy="3158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743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4E2FEAB9-5A4A-455D-8D61-7B17FA7B1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Identificar y establecer los elementos de un Sistema de Base de Datos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9AA0655-3423-4FB9-9877-B7885B489E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Unidad de Competencia II</a:t>
            </a:r>
          </a:p>
        </p:txBody>
      </p:sp>
    </p:spTree>
    <p:extLst>
      <p:ext uri="{BB962C8B-B14F-4D97-AF65-F5344CB8AC3E}">
        <p14:creationId xmlns:p14="http://schemas.microsoft.com/office/powerpoint/2010/main" val="41440864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9A92B1-994D-4D04-B541-15D22411D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2682"/>
          </a:xfrm>
        </p:spPr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Modelo de las Bases de Datos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C43092FD-0EEA-422A-9455-78ECCC849A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8284721"/>
              </p:ext>
            </p:extLst>
          </p:nvPr>
        </p:nvGraphicFramePr>
        <p:xfrm>
          <a:off x="495299" y="1532586"/>
          <a:ext cx="8519911" cy="45824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80647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9E1569AA-6EC3-4A91-9632-4047C8A298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550" y="2489537"/>
            <a:ext cx="8596668" cy="2726407"/>
          </a:xfrm>
        </p:spPr>
        <p:txBody>
          <a:bodyPr/>
          <a:lstStyle/>
          <a:p>
            <a:pPr lvl="0" algn="just"/>
            <a:r>
              <a:rPr lang="es-MX" dirty="0">
                <a:solidFill>
                  <a:schemeClr val="tx1"/>
                </a:solidFill>
              </a:rPr>
              <a:t>Nivel físico: Describe detalladamente la forma de almacenar los datos, así como su estructura.</a:t>
            </a:r>
            <a:endParaRPr lang="en-US" dirty="0">
              <a:solidFill>
                <a:schemeClr val="tx1"/>
              </a:solidFill>
            </a:endParaRPr>
          </a:p>
          <a:p>
            <a:pPr lvl="0" algn="just"/>
            <a:r>
              <a:rPr lang="es-MX" dirty="0">
                <a:solidFill>
                  <a:schemeClr val="tx1"/>
                </a:solidFill>
              </a:rPr>
              <a:t>Nivel lógico: En este nivel se describirán los datos involucrados dentro de la BD, así como la relación que tienen entre ellos, en este nivel se ven involucrados los administradores de la BD.</a:t>
            </a:r>
            <a:endParaRPr lang="en-US" dirty="0">
              <a:solidFill>
                <a:schemeClr val="tx1"/>
              </a:solidFill>
            </a:endParaRPr>
          </a:p>
          <a:p>
            <a:pPr lvl="0" algn="just"/>
            <a:r>
              <a:rPr lang="es-MX" dirty="0">
                <a:solidFill>
                  <a:schemeClr val="tx1"/>
                </a:solidFill>
              </a:rPr>
              <a:t>Nivel de vistas: Se proporciona una parte de la BD a cada uno de los usuarios para así simplificar la interacción con la misma, debido a que no todos los usuarios necesitan de toda la información.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79550" y="953037"/>
            <a:ext cx="7074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/>
              <a:t>ESQUEMA DE BASE DE DATOS</a:t>
            </a:r>
          </a:p>
        </p:txBody>
      </p:sp>
    </p:spTree>
    <p:extLst>
      <p:ext uri="{BB962C8B-B14F-4D97-AF65-F5344CB8AC3E}">
        <p14:creationId xmlns:p14="http://schemas.microsoft.com/office/powerpoint/2010/main" val="1625335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7FE5CB-51B3-4FF3-8B15-FE72806FB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698" y="789904"/>
            <a:ext cx="8596668" cy="1320800"/>
          </a:xfrm>
        </p:spPr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Tipos de modelos de datos</a:t>
            </a:r>
            <a:br>
              <a:rPr lang="es-MX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DAA888CB-B7F3-4129-89A0-E1E1DD3366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-50" b="59959"/>
          <a:stretch/>
        </p:blipFill>
        <p:spPr>
          <a:xfrm>
            <a:off x="807727" y="2007674"/>
            <a:ext cx="8580972" cy="3406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1203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B8EEDD-CBEF-484F-AE78-ED1ED3020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1"/>
            <a:ext cx="8596668" cy="884348"/>
          </a:xfrm>
        </p:spPr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Modelo de datos jerárquico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A8BE660-F8D5-4474-AA0E-4D579EE9C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51528"/>
            <a:ext cx="8596668" cy="1416676"/>
          </a:xfrm>
        </p:spPr>
        <p:txBody>
          <a:bodyPr/>
          <a:lstStyle/>
          <a:p>
            <a:pPr algn="just"/>
            <a:r>
              <a:rPr lang="es-MX" dirty="0">
                <a:solidFill>
                  <a:schemeClr val="tx1"/>
                </a:solidFill>
              </a:rPr>
              <a:t>Su estructura es similar a la de un organigrama su estructura se conecta mediante puntadores que continúan la dirección del registro relacionado, pero surge un problema debido a que algunos datos se ajustan a una estructura estrictamente y este dato no puede ser modificado.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Marcador de contenido 4">
            <a:extLst>
              <a:ext uri="{FF2B5EF4-FFF2-40B4-BE49-F238E27FC236}">
                <a16:creationId xmlns:a16="http://schemas.microsoft.com/office/drawing/2014/main" id="{36865F80-EA8D-4444-BED2-3BF03DCAD8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50" b="59959"/>
          <a:stretch/>
        </p:blipFill>
        <p:spPr>
          <a:xfrm>
            <a:off x="1695496" y="3644722"/>
            <a:ext cx="6780387" cy="256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8642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90467F-B01C-4DD1-A893-D54153085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Modelo de datos de red 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C5E664-C1B5-470B-8A57-2AB95769BC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Este modelo es una versión mejorada del modelo jerárquico debido a que presenta la misma estructura, pero adopta la relación de las redes y puede tomar una relación uno a muchos. </a:t>
            </a:r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32147AC-6226-4CC0-BA4B-6EC8CBB396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1143" r="1911" b="31888"/>
          <a:stretch/>
        </p:blipFill>
        <p:spPr>
          <a:xfrm>
            <a:off x="1045346" y="3279226"/>
            <a:ext cx="7860644" cy="214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6288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CD4A5F-9E41-45B4-9B59-C93DC7643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84349"/>
          </a:xfrm>
        </p:spPr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Modelo de datos entidad-relación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A49913A-1226-4FFD-B32B-AD762E098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Su diagrama consta de distintos componentes como son el rectángulo que representa conjunto de entidades, elipses que representan atributos, rombos que representan relaciones entre conjunto de entidades y Líneas que una a los componentes.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D77C79B-7E5F-48A4-9908-ADD6FB0A26BF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2" t="29029" r="51009" b="56730"/>
          <a:stretch/>
        </p:blipFill>
        <p:spPr bwMode="auto">
          <a:xfrm>
            <a:off x="1983941" y="3752389"/>
            <a:ext cx="5485805" cy="22889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46113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7321CF-A447-4E0A-91F4-28AE4441E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455" y="764146"/>
            <a:ext cx="8596668" cy="884349"/>
          </a:xfrm>
        </p:spPr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Modelo de datos relacional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53B2EF-E077-453B-B030-A403385D4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455" y="1941648"/>
            <a:ext cx="8596668" cy="4304605"/>
          </a:xfrm>
        </p:spPr>
        <p:txBody>
          <a:bodyPr/>
          <a:lstStyle/>
          <a:p>
            <a:pPr algn="just"/>
            <a:r>
              <a:rPr lang="es-MX" dirty="0">
                <a:solidFill>
                  <a:schemeClr val="tx1"/>
                </a:solidFill>
              </a:rPr>
              <a:t>Este modelo está compuesto por tablas para representar los datos y la relación que existe entre ellos, cada tabla está compuesta por varias columnas y estas columnas tienen un nombre único.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Imagen 3" descr="Resultado de imagen para modelo relacional escuela">
            <a:extLst>
              <a:ext uri="{FF2B5EF4-FFF2-40B4-BE49-F238E27FC236}">
                <a16:creationId xmlns:a16="http://schemas.microsoft.com/office/drawing/2014/main" id="{575EB30F-5F45-485E-916D-3778F57E4FA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229" y="3412902"/>
            <a:ext cx="5335849" cy="27174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65096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330" y="957329"/>
            <a:ext cx="2052987" cy="485104"/>
          </a:xfrm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tx1"/>
                </a:solidFill>
              </a:rPr>
              <a:t>REFERENCIAS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6330" y="1687132"/>
            <a:ext cx="8596668" cy="3992451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Abelló, A., &amp; Rollón, E. (2006). </a:t>
            </a:r>
            <a:r>
              <a:rPr lang="es-ES" i="1" dirty="0"/>
              <a:t>Diseño y </a:t>
            </a:r>
            <a:r>
              <a:rPr lang="es-ES" i="1" dirty="0" err="1"/>
              <a:t>Administracion</a:t>
            </a:r>
            <a:r>
              <a:rPr lang="es-ES" i="1" dirty="0"/>
              <a:t> de Bases de Datos .</a:t>
            </a:r>
            <a:r>
              <a:rPr lang="es-ES" dirty="0"/>
              <a:t> Barcelona: </a:t>
            </a:r>
            <a:r>
              <a:rPr lang="es-ES" dirty="0" err="1"/>
              <a:t>Edicions</a:t>
            </a:r>
            <a:r>
              <a:rPr lang="es-ES" dirty="0"/>
              <a:t> UPC .</a:t>
            </a:r>
            <a:endParaRPr lang="es-MX" dirty="0"/>
          </a:p>
          <a:p>
            <a:pPr marL="0" indent="0">
              <a:buNone/>
            </a:pPr>
            <a:r>
              <a:rPr lang="es-ES" dirty="0"/>
              <a:t>Ayala, J. (2015). </a:t>
            </a:r>
            <a:r>
              <a:rPr lang="es-ES" i="1" dirty="0"/>
              <a:t>Apuntes de Fundamentos de Bases de Datos.</a:t>
            </a:r>
            <a:r>
              <a:rPr lang="es-ES" dirty="0"/>
              <a:t> Obtenido de http://ri.uaemex.mx/bitstream/handle/20.500.11799/33944/secme-19274.pdf?sequence</a:t>
            </a:r>
            <a:endParaRPr lang="es-MX" dirty="0"/>
          </a:p>
          <a:p>
            <a:pPr marL="0" indent="0">
              <a:buNone/>
            </a:pPr>
            <a:r>
              <a:rPr lang="es-ES" dirty="0"/>
              <a:t>Coronel, C., &amp; Morris, S. (2011). </a:t>
            </a:r>
            <a:r>
              <a:rPr lang="es-ES" i="1" dirty="0"/>
              <a:t>Bases de Datos .</a:t>
            </a:r>
            <a:r>
              <a:rPr lang="es-ES" dirty="0"/>
              <a:t> </a:t>
            </a:r>
            <a:r>
              <a:rPr lang="en-US" dirty="0"/>
              <a:t>Mexico, DF: CENGAGE Learning.</a:t>
            </a:r>
            <a:endParaRPr lang="es-MX" dirty="0"/>
          </a:p>
          <a:p>
            <a:pPr marL="0" indent="0">
              <a:buNone/>
            </a:pPr>
            <a:r>
              <a:rPr lang="en-US" dirty="0" err="1"/>
              <a:t>Elmasri</a:t>
            </a:r>
            <a:r>
              <a:rPr lang="en-US" dirty="0"/>
              <a:t>, R. A. (2007). </a:t>
            </a:r>
            <a:r>
              <a:rPr lang="es-ES" i="1" dirty="0"/>
              <a:t>Fundamentos de Sistemas de Bases de Datos.</a:t>
            </a:r>
            <a:r>
              <a:rPr lang="es-ES" dirty="0"/>
              <a:t> Madrid: Redes </a:t>
            </a:r>
            <a:r>
              <a:rPr lang="es-ES" dirty="0" err="1"/>
              <a:t>Informaticas</a:t>
            </a:r>
            <a:r>
              <a:rPr lang="es-ES" dirty="0"/>
              <a:t>.</a:t>
            </a:r>
            <a:endParaRPr lang="es-MX" dirty="0"/>
          </a:p>
          <a:p>
            <a:pPr marL="0" indent="0">
              <a:buNone/>
            </a:pPr>
            <a:r>
              <a:rPr lang="es-ES" dirty="0"/>
              <a:t>Escuela de </a:t>
            </a:r>
            <a:r>
              <a:rPr lang="es-ES" dirty="0" err="1"/>
              <a:t>Educacion</a:t>
            </a:r>
            <a:r>
              <a:rPr lang="es-ES" dirty="0"/>
              <a:t> </a:t>
            </a:r>
            <a:r>
              <a:rPr lang="es-ES" dirty="0" err="1"/>
              <a:t>Tecnica</a:t>
            </a:r>
            <a:r>
              <a:rPr lang="es-ES" dirty="0"/>
              <a:t> No. 2. (2003). </a:t>
            </a:r>
            <a:r>
              <a:rPr lang="es-ES" i="1" dirty="0" err="1"/>
              <a:t>Normalizacion</a:t>
            </a:r>
            <a:r>
              <a:rPr lang="es-ES" i="1" dirty="0"/>
              <a:t> de Base de Datos.</a:t>
            </a:r>
            <a:r>
              <a:rPr lang="es-ES" dirty="0"/>
              <a:t> Buenos Aires.</a:t>
            </a: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77533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1086118"/>
            <a:ext cx="2349201" cy="446468"/>
          </a:xfrm>
        </p:spPr>
        <p:txBody>
          <a:bodyPr>
            <a:normAutofit fontScale="90000"/>
          </a:bodyPr>
          <a:lstStyle/>
          <a:p>
            <a:r>
              <a:rPr lang="es-MX" sz="2400" dirty="0">
                <a:solidFill>
                  <a:schemeClr val="tx1"/>
                </a:solidFill>
              </a:rPr>
              <a:t>REFERENCIAS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33451" y="1928771"/>
            <a:ext cx="8596668" cy="2784898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Marques, M. (2011). </a:t>
            </a:r>
            <a:r>
              <a:rPr lang="es-ES" i="1" dirty="0"/>
              <a:t>Bases de Datos .</a:t>
            </a:r>
            <a:r>
              <a:rPr lang="es-ES" dirty="0"/>
              <a:t> Castelló de la Plana.</a:t>
            </a:r>
            <a:endParaRPr lang="es-MX" dirty="0"/>
          </a:p>
          <a:p>
            <a:pPr marL="0" indent="0">
              <a:buNone/>
            </a:pPr>
            <a:r>
              <a:rPr lang="es-ES" dirty="0" err="1"/>
              <a:t>Senn</a:t>
            </a:r>
            <a:r>
              <a:rPr lang="es-ES" dirty="0"/>
              <a:t>, J. (1992). </a:t>
            </a:r>
            <a:r>
              <a:rPr lang="es-ES" i="1" dirty="0"/>
              <a:t>Sistemas de Información.</a:t>
            </a:r>
            <a:r>
              <a:rPr lang="es-ES" dirty="0"/>
              <a:t> México: </a:t>
            </a:r>
            <a:r>
              <a:rPr lang="es-ES" dirty="0" err="1"/>
              <a:t>Iberoaméricana</a:t>
            </a:r>
            <a:r>
              <a:rPr lang="es-ES" dirty="0"/>
              <a:t>.</a:t>
            </a:r>
            <a:endParaRPr lang="es-MX" dirty="0"/>
          </a:p>
          <a:p>
            <a:pPr marL="0" indent="0">
              <a:buNone/>
            </a:pPr>
            <a:r>
              <a:rPr lang="es-ES" dirty="0" err="1"/>
              <a:t>Silberschatz</a:t>
            </a:r>
            <a:r>
              <a:rPr lang="es-ES" dirty="0"/>
              <a:t>, A., </a:t>
            </a:r>
            <a:r>
              <a:rPr lang="es-ES" dirty="0" err="1"/>
              <a:t>Korth</a:t>
            </a:r>
            <a:r>
              <a:rPr lang="es-ES" dirty="0"/>
              <a:t>, H., &amp; </a:t>
            </a:r>
            <a:r>
              <a:rPr lang="es-ES" dirty="0" err="1"/>
              <a:t>Sudarshan</a:t>
            </a:r>
            <a:r>
              <a:rPr lang="es-ES" dirty="0"/>
              <a:t>, S. (2002). </a:t>
            </a:r>
            <a:r>
              <a:rPr lang="es-ES" i="1" dirty="0"/>
              <a:t>Fundamentos de Bases de Datos.</a:t>
            </a:r>
            <a:r>
              <a:rPr lang="es-ES" dirty="0"/>
              <a:t> </a:t>
            </a:r>
            <a:r>
              <a:rPr lang="es-ES" dirty="0" err="1"/>
              <a:t>Aravaca</a:t>
            </a:r>
            <a:r>
              <a:rPr lang="es-ES" dirty="0"/>
              <a:t>(Madrid): </a:t>
            </a:r>
            <a:r>
              <a:rPr lang="es-ES" dirty="0" err="1"/>
              <a:t>McGRAW-HILL</a:t>
            </a:r>
            <a:r>
              <a:rPr lang="es-ES" dirty="0"/>
              <a:t>/INTERAMERICANA DE ESPAÑA.</a:t>
            </a:r>
            <a:endParaRPr lang="es-MX" dirty="0"/>
          </a:p>
          <a:p>
            <a:pPr marL="0" indent="0">
              <a:buNone/>
            </a:pPr>
            <a:r>
              <a:rPr lang="es-ES" dirty="0"/>
              <a:t>Universidad Autónoma del Estado de México. (2010). </a:t>
            </a:r>
            <a:r>
              <a:rPr lang="es-ES" i="1" dirty="0"/>
              <a:t>Programa de Estudios por Competencias Fundamentos de Bases de Datos.</a:t>
            </a:r>
            <a:r>
              <a:rPr lang="es-ES" dirty="0"/>
              <a:t> </a:t>
            </a: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08330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012185" y="1596980"/>
            <a:ext cx="8596668" cy="3696237"/>
          </a:xfrm>
        </p:spPr>
        <p:txBody>
          <a:bodyPr>
            <a:noAutofit/>
          </a:bodyPr>
          <a:lstStyle/>
          <a:p>
            <a:pPr algn="ctr"/>
            <a:r>
              <a:rPr lang="es-MX" sz="5000" dirty="0">
                <a:solidFill>
                  <a:schemeClr val="tx1"/>
                </a:solidFill>
              </a:rPr>
              <a:t>GUÍA DE USO</a:t>
            </a:r>
            <a:br>
              <a:rPr lang="es-MX" sz="5000" dirty="0">
                <a:solidFill>
                  <a:schemeClr val="tx1"/>
                </a:solidFill>
              </a:rPr>
            </a:br>
            <a:br>
              <a:rPr lang="es-MX" sz="5000" dirty="0">
                <a:solidFill>
                  <a:schemeClr val="tx1"/>
                </a:solidFill>
              </a:rPr>
            </a:br>
            <a:endParaRPr lang="es-MX" sz="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712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6180D9-63FA-477C-88D3-7F602E2E5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313644"/>
            <a:ext cx="8596668" cy="837127"/>
          </a:xfrm>
        </p:spPr>
        <p:txBody>
          <a:bodyPr>
            <a:normAutofit fontScale="90000"/>
          </a:bodyPr>
          <a:lstStyle/>
          <a:p>
            <a:r>
              <a:rPr lang="es-MX" dirty="0">
                <a:solidFill>
                  <a:schemeClr val="tx1"/>
                </a:solidFill>
              </a:rPr>
              <a:t>TEMARIO</a:t>
            </a:r>
            <a:br>
              <a:rPr lang="es-MX" dirty="0">
                <a:solidFill>
                  <a:schemeClr val="tx1"/>
                </a:solidFill>
              </a:rPr>
            </a:b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5F7531C-5088-4C9B-90F6-DBB9E6C80D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781837"/>
            <a:ext cx="8596668" cy="3259525"/>
          </a:xfrm>
        </p:spPr>
        <p:txBody>
          <a:bodyPr/>
          <a:lstStyle/>
          <a:p>
            <a:pPr lvl="0"/>
            <a:r>
              <a:rPr lang="es-MX" dirty="0">
                <a:solidFill>
                  <a:schemeClr val="tx1"/>
                </a:solidFill>
              </a:rPr>
              <a:t>Sistemas de Información</a:t>
            </a:r>
          </a:p>
          <a:p>
            <a:pPr lvl="0"/>
            <a:r>
              <a:rPr lang="es-MX" dirty="0">
                <a:solidFill>
                  <a:schemeClr val="tx1"/>
                </a:solidFill>
              </a:rPr>
              <a:t>Datos</a:t>
            </a:r>
          </a:p>
          <a:p>
            <a:pPr lvl="0"/>
            <a:r>
              <a:rPr lang="es-MX" dirty="0">
                <a:solidFill>
                  <a:schemeClr val="tx1"/>
                </a:solidFill>
              </a:rPr>
              <a:t>Información</a:t>
            </a:r>
          </a:p>
          <a:p>
            <a:pPr lvl="0"/>
            <a:r>
              <a:rPr lang="es-MX" dirty="0">
                <a:solidFill>
                  <a:schemeClr val="tx1"/>
                </a:solidFill>
              </a:rPr>
              <a:t>Sistemas de archivos</a:t>
            </a:r>
          </a:p>
          <a:p>
            <a:pPr lvl="0"/>
            <a:r>
              <a:rPr lang="es-MX" dirty="0">
                <a:solidFill>
                  <a:schemeClr val="tx1"/>
                </a:solidFill>
              </a:rPr>
              <a:t>Formas de almacenamiento</a:t>
            </a: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4492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49357"/>
            <a:ext cx="8596668" cy="1320800"/>
          </a:xfrm>
        </p:spPr>
        <p:txBody>
          <a:bodyPr>
            <a:normAutofit/>
          </a:bodyPr>
          <a:lstStyle/>
          <a:p>
            <a:r>
              <a:rPr lang="es-MX" sz="2800" dirty="0">
                <a:solidFill>
                  <a:schemeClr val="tx1"/>
                </a:solidFill>
              </a:rPr>
              <a:t>Objetivo del Material Multimedia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4A1E35-FDB1-4043-9360-90664C7687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dirty="0">
              <a:solidFill>
                <a:schemeClr val="tx1"/>
              </a:solidFill>
            </a:endParaRPr>
          </a:p>
          <a:p>
            <a:r>
              <a:rPr lang="es-MX" dirty="0">
                <a:solidFill>
                  <a:schemeClr val="tx1"/>
                </a:solidFill>
              </a:rPr>
              <a:t>Reforzar sus conocimientos de la unidad de aprendizaje fundamentos de bases de datos.</a:t>
            </a:r>
          </a:p>
          <a:p>
            <a:endParaRPr lang="es-MX" dirty="0">
              <a:solidFill>
                <a:schemeClr val="tx1"/>
              </a:solidFill>
            </a:endParaRPr>
          </a:p>
          <a:p>
            <a:r>
              <a:rPr lang="es-MX" dirty="0">
                <a:solidFill>
                  <a:schemeClr val="tx1"/>
                </a:solidFill>
              </a:rPr>
              <a:t>Tener claros los propósitos fijados y apoyarlos adecuadamente con todos los medios visuales necesarios </a:t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>Planeación: En esta etapa se pretende organizar las ideas, haciéndolas pasar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94209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9453C7-5499-4F48-A673-C34D92216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530087"/>
            <a:ext cx="8596668" cy="5511275"/>
          </a:xfrm>
        </p:spPr>
        <p:txBody>
          <a:bodyPr/>
          <a:lstStyle/>
          <a:p>
            <a:r>
              <a:rPr lang="es-MX" dirty="0"/>
              <a:t>Las primeras diapositivas muestran el propósito, justificación y objetivos de la unidad de aprendizaje. Se presentan para que el alumno identifique dichos elementos. </a:t>
            </a:r>
          </a:p>
          <a:p>
            <a:endParaRPr lang="es-MX" dirty="0"/>
          </a:p>
          <a:p>
            <a:r>
              <a:rPr lang="es-MX" dirty="0"/>
              <a:t>El contenido, conforme a la unidad de aprendizaje, maneja los temas de un menor a mayor grado de dificultad. </a:t>
            </a:r>
          </a:p>
          <a:p>
            <a:endParaRPr lang="es-MX" dirty="0"/>
          </a:p>
          <a:p>
            <a:r>
              <a:rPr lang="es-MX" dirty="0"/>
              <a:t>La primera sección comprende la Unidad de Competencia I de la Unidad de Aprendizaje Fundamentos de bases de datos, en las diapositivas 3 a la 15 se define Sistema de Información, así como los conceptos: datos, registro y bases de datos.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La segunda sección define el modelado de datos, para representar problemas del mundo real. Se utilizan esquemas para que el estudiante consiga aprendizaje significativo.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87549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766D5-11E6-45AB-9950-DC10F45CD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648496"/>
            <a:ext cx="8596668" cy="734096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chemeClr val="tx1"/>
                </a:solidFill>
              </a:rPr>
              <a:t>OBJETIVOS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6102A3B-0854-4F10-B08B-E5CF02D5D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3206838"/>
            <a:ext cx="8596668" cy="2834523"/>
          </a:xfrm>
        </p:spPr>
        <p:txBody>
          <a:bodyPr/>
          <a:lstStyle/>
          <a:p>
            <a:pPr lvl="0"/>
            <a:r>
              <a:rPr lang="es-MX" dirty="0">
                <a:solidFill>
                  <a:schemeClr val="tx1"/>
                </a:solidFill>
              </a:rPr>
              <a:t>Manejar adecuadamente los conceptos y términos del sistema de base de datos </a:t>
            </a:r>
          </a:p>
          <a:p>
            <a:pPr lvl="0"/>
            <a:r>
              <a:rPr lang="es-MX" dirty="0">
                <a:solidFill>
                  <a:schemeClr val="tx1"/>
                </a:solidFill>
              </a:rPr>
              <a:t>Profundidad de elección del sistema de información </a:t>
            </a:r>
          </a:p>
          <a:p>
            <a:pPr lvl="0"/>
            <a:r>
              <a:rPr lang="es-MX" dirty="0">
                <a:solidFill>
                  <a:schemeClr val="tx1"/>
                </a:solidFill>
              </a:rPr>
              <a:t>Identificar la manera en que funciona la distribución en determinados Sistemas Gestores de Bases de Datos.</a:t>
            </a:r>
          </a:p>
          <a:p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439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7CD211-755C-4B8B-92F1-F542B6D38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368" y="734096"/>
            <a:ext cx="8462633" cy="843463"/>
          </a:xfrm>
        </p:spPr>
        <p:txBody>
          <a:bodyPr>
            <a:normAutofit fontScale="90000"/>
          </a:bodyPr>
          <a:lstStyle/>
          <a:p>
            <a:r>
              <a:rPr lang="es-ES" dirty="0">
                <a:solidFill>
                  <a:schemeClr val="tx1"/>
                </a:solidFill>
              </a:rPr>
              <a:t>Sistemas de información y base de datos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78336E-8B44-4C71-905D-5ACC699BCE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792" y="1854558"/>
            <a:ext cx="8650350" cy="4186804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chemeClr val="tx1"/>
                </a:solidFill>
              </a:rPr>
              <a:t>Conjunto de componentes relacionados que recolectan, procesan, almacenan y distribuyen información para Apoyar a la toma de decisiones</a:t>
            </a:r>
          </a:p>
        </p:txBody>
      </p:sp>
      <p:pic>
        <p:nvPicPr>
          <p:cNvPr id="4" name="Picture 4" descr="Archivo:Esquema sistema de informacion.png">
            <a:extLst>
              <a:ext uri="{FF2B5EF4-FFF2-40B4-BE49-F238E27FC236}">
                <a16:creationId xmlns:a16="http://schemas.microsoft.com/office/drawing/2014/main" id="{A0C55D02-5E11-4945-A56B-5135E61A294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160" y="3130375"/>
            <a:ext cx="7258929" cy="291098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1280160" y="6179861"/>
            <a:ext cx="4902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>
                <a:latin typeface="Times" panose="02020603050405020304" pitchFamily="18" charset="0"/>
                <a:cs typeface="Times" panose="02020603050405020304" pitchFamily="18" charset="0"/>
              </a:rPr>
              <a:t>Imagen 1 Elementos de un sistema de Información</a:t>
            </a:r>
          </a:p>
        </p:txBody>
      </p:sp>
    </p:spTree>
    <p:extLst>
      <p:ext uri="{BB962C8B-B14F-4D97-AF65-F5344CB8AC3E}">
        <p14:creationId xmlns:p14="http://schemas.microsoft.com/office/powerpoint/2010/main" val="3455310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1BDC53-9A03-4D95-90C7-5C1C0C2C4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TIPOS DE SISTEMAS DE INFORMACION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C492093-C49F-41EE-B186-9F65B28BDB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3278" y="2092817"/>
            <a:ext cx="4185623" cy="553792"/>
          </a:xfrm>
        </p:spPr>
        <p:txBody>
          <a:bodyPr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Sistemas transaccionales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647C50-79C6-49C7-AB9F-100746072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6886" y="3286352"/>
            <a:ext cx="4468782" cy="2043262"/>
          </a:xfrm>
        </p:spPr>
        <p:txBody>
          <a:bodyPr>
            <a:normAutofit/>
          </a:bodyPr>
          <a:lstStyle/>
          <a:p>
            <a:pPr algn="just"/>
            <a:r>
              <a:rPr lang="es-MX" dirty="0">
                <a:solidFill>
                  <a:schemeClr val="tx1"/>
                </a:solidFill>
              </a:rPr>
              <a:t>La cual sustituye los procedimientos manuales para otros, basados en computadoras y trata con procesos de rutina bien estructurados, e incluye aplicaciones para el mantenimiento de registros.</a:t>
            </a:r>
          </a:p>
          <a:p>
            <a:endParaRPr lang="es-MX" dirty="0"/>
          </a:p>
          <a:p>
            <a:endParaRPr lang="es-MX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1CE96BC-4B79-4CD9-8671-6E2709A2A8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88383" y="2047741"/>
            <a:ext cx="4185618" cy="321972"/>
          </a:xfrm>
        </p:spPr>
        <p:txBody>
          <a:bodyPr/>
          <a:lstStyle/>
          <a:p>
            <a:pPr algn="ctr"/>
            <a:r>
              <a:rPr lang="es-MX" sz="1800" dirty="0">
                <a:solidFill>
                  <a:schemeClr val="tx1"/>
                </a:solidFill>
              </a:rPr>
              <a:t>Ejemplo</a:t>
            </a:r>
            <a:r>
              <a:rPr lang="es-MX" sz="1400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10" name="Marcador de contenido 9">
            <a:extLst>
              <a:ext uri="{FF2B5EF4-FFF2-40B4-BE49-F238E27FC236}">
                <a16:creationId xmlns:a16="http://schemas.microsoft.com/office/drawing/2014/main" id="{E8B3DB06-61E1-4E53-8C67-798A90D60035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087938" y="2704564"/>
            <a:ext cx="4904201" cy="3206839"/>
          </a:xfrm>
        </p:spPr>
      </p:pic>
    </p:spTree>
    <p:extLst>
      <p:ext uri="{BB962C8B-B14F-4D97-AF65-F5344CB8AC3E}">
        <p14:creationId xmlns:p14="http://schemas.microsoft.com/office/powerpoint/2010/main" val="1808203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23CDB9-B105-43A9-813D-CDFDF09CA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TIPOS DE SISTEMAS DE INFORMACION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84D8BF-2E70-42DC-804B-5B4327D55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745" y="2459865"/>
            <a:ext cx="4185623" cy="853642"/>
          </a:xfrm>
        </p:spPr>
        <p:txBody>
          <a:bodyPr/>
          <a:lstStyle/>
          <a:p>
            <a:pPr algn="ctr"/>
            <a:r>
              <a:rPr lang="es-MX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gestión estratégico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402C4C8-1AE8-4C4D-B9CA-F227F0410A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6933" y="3618963"/>
            <a:ext cx="3843246" cy="2054658"/>
          </a:xfrm>
        </p:spPr>
        <p:txBody>
          <a:bodyPr>
            <a:normAutofit/>
          </a:bodyPr>
          <a:lstStyle/>
          <a:p>
            <a:pPr algn="just"/>
            <a:r>
              <a:rPr lang="es-MX" dirty="0">
                <a:solidFill>
                  <a:schemeClr val="tx1"/>
                </a:solidFill>
              </a:rPr>
              <a:t> Sistemas de información que ayudan a los administradores de nivel superior a abordar y resolver cuestiones estratégicas y tendencias a largo plazo </a:t>
            </a:r>
          </a:p>
          <a:p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D6D8A43-C286-4ED3-BEB7-16718ADE0D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Ejemplo</a:t>
            </a:r>
          </a:p>
        </p:txBody>
      </p:sp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6355DF17-E2E5-45ED-BB74-AF0ED6C50FEA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087938" y="3105254"/>
            <a:ext cx="4186237" cy="2568367"/>
          </a:xfrm>
        </p:spPr>
      </p:pic>
    </p:spTree>
    <p:extLst>
      <p:ext uri="{BB962C8B-B14F-4D97-AF65-F5344CB8AC3E}">
        <p14:creationId xmlns:p14="http://schemas.microsoft.com/office/powerpoint/2010/main" val="885697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86B883-607D-441E-AB61-2F735160D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TIPOS DE SISTEMAS DE INFORMACION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7F7B45D-5613-457C-81EE-04EDD07418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9377" y="2737245"/>
            <a:ext cx="4185623" cy="954156"/>
          </a:xfrm>
        </p:spPr>
        <p:txBody>
          <a:bodyPr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Sistema al soporte de decisiones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993E63E-E204-480B-885A-FF126F9370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2950" y="4017862"/>
            <a:ext cx="3631212" cy="1251658"/>
          </a:xfrm>
        </p:spPr>
        <p:txBody>
          <a:bodyPr/>
          <a:lstStyle/>
          <a:p>
            <a:pPr algn="just"/>
            <a:r>
              <a:rPr lang="es-MX" dirty="0">
                <a:solidFill>
                  <a:schemeClr val="tx1"/>
                </a:solidFill>
              </a:rPr>
              <a:t>Sistema interactivo basado en computadora el cual aporta modelos y datos para resolver problemas no estructurados</a:t>
            </a:r>
            <a:r>
              <a:rPr lang="es-MX" dirty="0"/>
              <a:t>.</a:t>
            </a:r>
          </a:p>
          <a:p>
            <a:endParaRPr lang="es-MX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D0E4D5C-9F3B-4CFB-80D0-32DED0E48A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Ejemplo </a:t>
            </a:r>
          </a:p>
        </p:txBody>
      </p:sp>
      <p:pic>
        <p:nvPicPr>
          <p:cNvPr id="10" name="Marcador de contenido 9">
            <a:extLst>
              <a:ext uri="{FF2B5EF4-FFF2-40B4-BE49-F238E27FC236}">
                <a16:creationId xmlns:a16="http://schemas.microsoft.com/office/drawing/2014/main" id="{A5227A70-20DD-41D0-951A-3BBC3F641A4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t="18774"/>
          <a:stretch/>
        </p:blipFill>
        <p:spPr>
          <a:xfrm>
            <a:off x="4805839" y="2967828"/>
            <a:ext cx="5024290" cy="2995650"/>
          </a:xfrm>
        </p:spPr>
      </p:pic>
    </p:spTree>
    <p:extLst>
      <p:ext uri="{BB962C8B-B14F-4D97-AF65-F5344CB8AC3E}">
        <p14:creationId xmlns:p14="http://schemas.microsoft.com/office/powerpoint/2010/main" val="1232845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37A8F1-320A-4917-B0A1-DE1713FC3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392" y="978794"/>
            <a:ext cx="8596668" cy="1352282"/>
          </a:xfrm>
        </p:spPr>
        <p:txBody>
          <a:bodyPr/>
          <a:lstStyle/>
          <a:p>
            <a:r>
              <a:rPr lang="es-ES" dirty="0">
                <a:solidFill>
                  <a:schemeClr val="tx1"/>
                </a:solidFill>
              </a:rPr>
              <a:t>Factores de Entorno de un Sistema de información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62FD34D-8388-4E07-880E-2AA1FD4BD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002" y="2910625"/>
            <a:ext cx="8596668" cy="3517103"/>
          </a:xfrm>
        </p:spPr>
        <p:txBody>
          <a:bodyPr/>
          <a:lstStyle/>
          <a:p>
            <a:pPr algn="just"/>
            <a:r>
              <a:rPr lang="es-ES" dirty="0">
                <a:solidFill>
                  <a:schemeClr val="tx1"/>
                </a:solidFill>
              </a:rPr>
              <a:t>Un sistema de información contiene información sobre una organización y su entorno. </a:t>
            </a:r>
          </a:p>
          <a:p>
            <a:pPr algn="just"/>
            <a:endParaRPr lang="es-ES" dirty="0">
              <a:solidFill>
                <a:schemeClr val="tx1"/>
              </a:solidFill>
            </a:endParaRPr>
          </a:p>
          <a:p>
            <a:pPr algn="just"/>
            <a:r>
              <a:rPr lang="es-MX" dirty="0">
                <a:solidFill>
                  <a:schemeClr val="tx1"/>
                </a:solidFill>
              </a:rPr>
              <a:t>Existen 3 actividades las cuales producen la información que dicha organización necesita para tomar una decisión, controlar operaciones, analizar problemas y crear nuevos productos o servicios estas son las siguiente</a:t>
            </a:r>
          </a:p>
        </p:txBody>
      </p:sp>
    </p:spTree>
    <p:extLst>
      <p:ext uri="{BB962C8B-B14F-4D97-AF65-F5344CB8AC3E}">
        <p14:creationId xmlns:p14="http://schemas.microsoft.com/office/powerpoint/2010/main" val="56676364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316</TotalTime>
  <Words>1363</Words>
  <Application>Microsoft Office PowerPoint</Application>
  <PresentationFormat>Panorámica</PresentationFormat>
  <Paragraphs>126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9" baseType="lpstr">
      <vt:lpstr>Arial</vt:lpstr>
      <vt:lpstr>Calibri</vt:lpstr>
      <vt:lpstr>Times</vt:lpstr>
      <vt:lpstr>Times New Roman</vt:lpstr>
      <vt:lpstr>Trebuchet MS</vt:lpstr>
      <vt:lpstr>Wingdings</vt:lpstr>
      <vt:lpstr>Wingdings 3</vt:lpstr>
      <vt:lpstr>Faceta</vt:lpstr>
      <vt:lpstr>                      UNIVERSIDAD AUTÓNOMA DEL ESTADO DE MÉXIC0  CENTRO UNIVERSITARIO UAEM ZUMPANGO  INGENIERÍA EN COMPUTACIÓN  FUNDAMENTOS DE BASES DE DATOS  “Conceptos Fundamentales de las Bases de Datos”  y  “Modelado de Datos”  POR MTE-MI ROSA ERENDIRA LUNA  20 DE OCTUBRE DE 2017</vt:lpstr>
      <vt:lpstr>Identificar y establecer los elementos de un Sistema de Base de Datos</vt:lpstr>
      <vt:lpstr>TEMARIO </vt:lpstr>
      <vt:lpstr>OBJETIVOS</vt:lpstr>
      <vt:lpstr>Sistemas de información y base de datos </vt:lpstr>
      <vt:lpstr>TIPOS DE SISTEMAS DE INFORMACION</vt:lpstr>
      <vt:lpstr>TIPOS DE SISTEMAS DE INFORMACION</vt:lpstr>
      <vt:lpstr>TIPOS DE SISTEMAS DE INFORMACION</vt:lpstr>
      <vt:lpstr>Factores de Entorno de un Sistema de información </vt:lpstr>
      <vt:lpstr>Entrada: captura o recolecta datos en bruto tanto del interior de la organización como de su entorno externo.  Procesamiento: convierte esa entrada de datos en una forma más significativa.  Salida: transfiere la información procesada a la gente que la usará o a las actividades para las que se utilizará.</vt:lpstr>
      <vt:lpstr>Introducción a la Base de Datos    </vt:lpstr>
      <vt:lpstr>Elementos para crear una base de datos</vt:lpstr>
      <vt:lpstr>Independencia de datos respecto a los procedimientos  </vt:lpstr>
      <vt:lpstr>Uso de una Base de Datos   </vt:lpstr>
      <vt:lpstr>Características para un SBD. </vt:lpstr>
      <vt:lpstr>Generar modelos lógicos/conceptuales de base de datos</vt:lpstr>
      <vt:lpstr>Temario</vt:lpstr>
      <vt:lpstr>Objetivos  </vt:lpstr>
      <vt:lpstr>Arquitectura de las Bases de Datos</vt:lpstr>
      <vt:lpstr>Modelo de las Bases de Datos</vt:lpstr>
      <vt:lpstr>Presentación de PowerPoint</vt:lpstr>
      <vt:lpstr>Tipos de modelos de datos </vt:lpstr>
      <vt:lpstr>Modelo de datos jerárquico</vt:lpstr>
      <vt:lpstr>Modelo de datos de red </vt:lpstr>
      <vt:lpstr>Modelo de datos entidad-relación</vt:lpstr>
      <vt:lpstr>Modelo de datos relacional</vt:lpstr>
      <vt:lpstr>REFERENCIAS</vt:lpstr>
      <vt:lpstr>REFERENCIAS</vt:lpstr>
      <vt:lpstr>GUÍA DE USO  </vt:lpstr>
      <vt:lpstr>Objetivo del Material Multimedia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UAEM ZUMPANGO FUNDAMENTOS DE LAS BASES DE DATOS</dc:title>
  <dc:creator>Oscar Corral Nicolas</dc:creator>
  <cp:lastModifiedBy>Rosa Erendira Reyes Luna</cp:lastModifiedBy>
  <cp:revision>31</cp:revision>
  <dcterms:created xsi:type="dcterms:W3CDTF">2017-10-18T12:32:07Z</dcterms:created>
  <dcterms:modified xsi:type="dcterms:W3CDTF">2017-10-20T21:39:14Z</dcterms:modified>
</cp:coreProperties>
</file>