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306" r:id="rId2"/>
    <p:sldId id="269" r:id="rId3"/>
    <p:sldId id="271" r:id="rId4"/>
    <p:sldId id="273" r:id="rId5"/>
    <p:sldId id="276" r:id="rId6"/>
    <p:sldId id="293" r:id="rId7"/>
    <p:sldId id="277" r:id="rId8"/>
    <p:sldId id="278" r:id="rId9"/>
    <p:sldId id="294" r:id="rId10"/>
    <p:sldId id="279" r:id="rId11"/>
    <p:sldId id="280" r:id="rId12"/>
    <p:sldId id="296" r:id="rId13"/>
    <p:sldId id="281" r:id="rId14"/>
    <p:sldId id="282" r:id="rId15"/>
    <p:sldId id="297" r:id="rId16"/>
    <p:sldId id="283" r:id="rId17"/>
    <p:sldId id="284" r:id="rId18"/>
    <p:sldId id="307" r:id="rId19"/>
    <p:sldId id="298" r:id="rId20"/>
    <p:sldId id="285" r:id="rId21"/>
    <p:sldId id="286" r:id="rId22"/>
    <p:sldId id="299" r:id="rId23"/>
    <p:sldId id="300" r:id="rId24"/>
    <p:sldId id="287" r:id="rId25"/>
    <p:sldId id="308" r:id="rId26"/>
    <p:sldId id="301" r:id="rId27"/>
    <p:sldId id="288" r:id="rId28"/>
    <p:sldId id="289" r:id="rId29"/>
    <p:sldId id="302" r:id="rId30"/>
    <p:sldId id="290" r:id="rId31"/>
    <p:sldId id="303" r:id="rId32"/>
    <p:sldId id="291" r:id="rId33"/>
    <p:sldId id="304" r:id="rId34"/>
    <p:sldId id="305" r:id="rId35"/>
    <p:sldId id="292" r:id="rId36"/>
    <p:sldId id="310" r:id="rId37"/>
    <p:sldId id="309" r:id="rId3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4660"/>
  </p:normalViewPr>
  <p:slideViewPr>
    <p:cSldViewPr snapToGrid="0">
      <p:cViewPr varScale="1">
        <p:scale>
          <a:sx n="68" d="100"/>
          <a:sy n="68" d="100"/>
        </p:scale>
        <p:origin x="78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556471-56DD-42E9-A9F6-881777B0A7A7}" type="doc">
      <dgm:prSet loTypeId="urn:microsoft.com/office/officeart/2005/8/layout/pyramid4" loCatId="pyramid" qsTypeId="urn:microsoft.com/office/officeart/2005/8/quickstyle/simple1" qsCatId="simple" csTypeId="urn:microsoft.com/office/officeart/2005/8/colors/accent1_2" csCatId="accent1" phldr="1"/>
      <dgm:spPr/>
      <dgm:t>
        <a:bodyPr/>
        <a:lstStyle/>
        <a:p>
          <a:endParaRPr lang="es-MX"/>
        </a:p>
      </dgm:t>
    </dgm:pt>
    <dgm:pt modelId="{87D4EE77-E3EE-4755-9B11-3F15763698C9}">
      <dgm:prSet/>
      <dgm:spPr/>
      <dgm:t>
        <a:bodyPr/>
        <a:lstStyle/>
        <a:p>
          <a:pPr rtl="0"/>
          <a:r>
            <a:rPr lang="es-MX" dirty="0"/>
            <a:t>Manipulación de Datos con SQL</a:t>
          </a:r>
        </a:p>
      </dgm:t>
    </dgm:pt>
    <dgm:pt modelId="{2F3F90E5-8D2A-4071-B993-155EAADFDE23}" type="parTrans" cxnId="{90941538-11E0-4163-BA61-C76B30C99FBB}">
      <dgm:prSet/>
      <dgm:spPr/>
      <dgm:t>
        <a:bodyPr/>
        <a:lstStyle/>
        <a:p>
          <a:endParaRPr lang="es-MX"/>
        </a:p>
      </dgm:t>
    </dgm:pt>
    <dgm:pt modelId="{169A6C86-ADB1-4F5B-A167-547F2EB5BA73}" type="sibTrans" cxnId="{90941538-11E0-4163-BA61-C76B30C99FBB}">
      <dgm:prSet/>
      <dgm:spPr/>
      <dgm:t>
        <a:bodyPr/>
        <a:lstStyle/>
        <a:p>
          <a:endParaRPr lang="es-MX"/>
        </a:p>
      </dgm:t>
    </dgm:pt>
    <dgm:pt modelId="{2858E3B3-9DA0-49B9-8023-A5353025981F}">
      <dgm:prSet/>
      <dgm:spPr/>
      <dgm:t>
        <a:bodyPr/>
        <a:lstStyle/>
        <a:p>
          <a:pPr rtl="0"/>
          <a:r>
            <a:rPr lang="es-MX" dirty="0"/>
            <a:t>Conceptos Fundamentales</a:t>
          </a:r>
        </a:p>
      </dgm:t>
    </dgm:pt>
    <dgm:pt modelId="{E30614C5-0CAD-4973-9965-90F43B01239F}" type="parTrans" cxnId="{34BC714A-4434-4963-86A8-5A90B5ED7F1D}">
      <dgm:prSet/>
      <dgm:spPr/>
      <dgm:t>
        <a:bodyPr/>
        <a:lstStyle/>
        <a:p>
          <a:endParaRPr lang="es-MX"/>
        </a:p>
      </dgm:t>
    </dgm:pt>
    <dgm:pt modelId="{450F31A5-261B-43E4-84BE-F4A9BD93E7F4}" type="sibTrans" cxnId="{34BC714A-4434-4963-86A8-5A90B5ED7F1D}">
      <dgm:prSet/>
      <dgm:spPr/>
      <dgm:t>
        <a:bodyPr/>
        <a:lstStyle/>
        <a:p>
          <a:endParaRPr lang="es-MX"/>
        </a:p>
      </dgm:t>
    </dgm:pt>
    <dgm:pt modelId="{B7F99FB2-E994-48FE-ACEC-0CD5F21E1B3D}">
      <dgm:prSet/>
      <dgm:spPr/>
      <dgm:t>
        <a:bodyPr/>
        <a:lstStyle/>
        <a:p>
          <a:pPr rtl="0"/>
          <a:r>
            <a:rPr lang="es-MX" dirty="0"/>
            <a:t>Modelado de Datos</a:t>
          </a:r>
        </a:p>
      </dgm:t>
    </dgm:pt>
    <dgm:pt modelId="{B9599F69-4710-4886-8116-002794112716}" type="parTrans" cxnId="{77A4E47C-949F-48DE-B5A3-E5B1A50DB6B3}">
      <dgm:prSet/>
      <dgm:spPr/>
      <dgm:t>
        <a:bodyPr/>
        <a:lstStyle/>
        <a:p>
          <a:endParaRPr lang="es-MX"/>
        </a:p>
      </dgm:t>
    </dgm:pt>
    <dgm:pt modelId="{D8D05DD0-24D0-46C7-A73D-CCC0CBA8DC79}" type="sibTrans" cxnId="{77A4E47C-949F-48DE-B5A3-E5B1A50DB6B3}">
      <dgm:prSet/>
      <dgm:spPr/>
      <dgm:t>
        <a:bodyPr/>
        <a:lstStyle/>
        <a:p>
          <a:endParaRPr lang="es-MX"/>
        </a:p>
      </dgm:t>
    </dgm:pt>
    <dgm:pt modelId="{5C825FCB-A9C2-4E00-83DB-215B1DF18B4F}">
      <dgm:prSet/>
      <dgm:spPr/>
      <dgm:t>
        <a:bodyPr/>
        <a:lstStyle/>
        <a:p>
          <a:pPr rtl="0"/>
          <a:r>
            <a:rPr lang="es-MX" dirty="0"/>
            <a:t>Teoría de conjuntos</a:t>
          </a:r>
        </a:p>
      </dgm:t>
    </dgm:pt>
    <dgm:pt modelId="{22661B48-B018-4BCF-A695-A2FF09E4280F}" type="parTrans" cxnId="{C5F8C213-C438-4A0C-AB91-E8D058E0CA7C}">
      <dgm:prSet/>
      <dgm:spPr/>
      <dgm:t>
        <a:bodyPr/>
        <a:lstStyle/>
        <a:p>
          <a:endParaRPr lang="es-MX"/>
        </a:p>
      </dgm:t>
    </dgm:pt>
    <dgm:pt modelId="{FBB84FBF-BB60-4ABD-BF2C-EEA8AA0F43C2}" type="sibTrans" cxnId="{C5F8C213-C438-4A0C-AB91-E8D058E0CA7C}">
      <dgm:prSet/>
      <dgm:spPr/>
      <dgm:t>
        <a:bodyPr/>
        <a:lstStyle/>
        <a:p>
          <a:endParaRPr lang="es-MX"/>
        </a:p>
      </dgm:t>
    </dgm:pt>
    <dgm:pt modelId="{0679C1A4-C819-4FBD-8414-3358FC50058D}" type="pres">
      <dgm:prSet presAssocID="{B5556471-56DD-42E9-A9F6-881777B0A7A7}" presName="compositeShape" presStyleCnt="0">
        <dgm:presLayoutVars>
          <dgm:chMax val="9"/>
          <dgm:dir/>
          <dgm:resizeHandles val="exact"/>
        </dgm:presLayoutVars>
      </dgm:prSet>
      <dgm:spPr/>
    </dgm:pt>
    <dgm:pt modelId="{FF30067A-0F56-4301-A2EF-F196EF080C94}" type="pres">
      <dgm:prSet presAssocID="{B5556471-56DD-42E9-A9F6-881777B0A7A7}" presName="triangle1" presStyleLbl="node1" presStyleIdx="0" presStyleCnt="4">
        <dgm:presLayoutVars>
          <dgm:bulletEnabled val="1"/>
        </dgm:presLayoutVars>
      </dgm:prSet>
      <dgm:spPr/>
    </dgm:pt>
    <dgm:pt modelId="{939B41C9-4A52-4EDA-9B21-4E65E20A9A07}" type="pres">
      <dgm:prSet presAssocID="{B5556471-56DD-42E9-A9F6-881777B0A7A7}" presName="triangle2" presStyleLbl="node1" presStyleIdx="1" presStyleCnt="4">
        <dgm:presLayoutVars>
          <dgm:bulletEnabled val="1"/>
        </dgm:presLayoutVars>
      </dgm:prSet>
      <dgm:spPr/>
    </dgm:pt>
    <dgm:pt modelId="{073F61C2-D9E5-46E8-9952-B5CE2D3E8EB5}" type="pres">
      <dgm:prSet presAssocID="{B5556471-56DD-42E9-A9F6-881777B0A7A7}" presName="triangle3" presStyleLbl="node1" presStyleIdx="2" presStyleCnt="4">
        <dgm:presLayoutVars>
          <dgm:bulletEnabled val="1"/>
        </dgm:presLayoutVars>
      </dgm:prSet>
      <dgm:spPr/>
    </dgm:pt>
    <dgm:pt modelId="{41690DB1-41DC-43C8-BE07-FC82C3AE35FB}" type="pres">
      <dgm:prSet presAssocID="{B5556471-56DD-42E9-A9F6-881777B0A7A7}" presName="triangle4" presStyleLbl="node1" presStyleIdx="3" presStyleCnt="4">
        <dgm:presLayoutVars>
          <dgm:bulletEnabled val="1"/>
        </dgm:presLayoutVars>
      </dgm:prSet>
      <dgm:spPr/>
    </dgm:pt>
  </dgm:ptLst>
  <dgm:cxnLst>
    <dgm:cxn modelId="{C5F8C213-C438-4A0C-AB91-E8D058E0CA7C}" srcId="{B5556471-56DD-42E9-A9F6-881777B0A7A7}" destId="{5C825FCB-A9C2-4E00-83DB-215B1DF18B4F}" srcOrd="3" destOrd="0" parTransId="{22661B48-B018-4BCF-A695-A2FF09E4280F}" sibTransId="{FBB84FBF-BB60-4ABD-BF2C-EEA8AA0F43C2}"/>
    <dgm:cxn modelId="{90941538-11E0-4163-BA61-C76B30C99FBB}" srcId="{B5556471-56DD-42E9-A9F6-881777B0A7A7}" destId="{87D4EE77-E3EE-4755-9B11-3F15763698C9}" srcOrd="0" destOrd="0" parTransId="{2F3F90E5-8D2A-4071-B993-155EAADFDE23}" sibTransId="{169A6C86-ADB1-4F5B-A167-547F2EB5BA73}"/>
    <dgm:cxn modelId="{34BC714A-4434-4963-86A8-5A90B5ED7F1D}" srcId="{B5556471-56DD-42E9-A9F6-881777B0A7A7}" destId="{2858E3B3-9DA0-49B9-8023-A5353025981F}" srcOrd="1" destOrd="0" parTransId="{E30614C5-0CAD-4973-9965-90F43B01239F}" sibTransId="{450F31A5-261B-43E4-84BE-F4A9BD93E7F4}"/>
    <dgm:cxn modelId="{77A4E47C-949F-48DE-B5A3-E5B1A50DB6B3}" srcId="{B5556471-56DD-42E9-A9F6-881777B0A7A7}" destId="{B7F99FB2-E994-48FE-ACEC-0CD5F21E1B3D}" srcOrd="2" destOrd="0" parTransId="{B9599F69-4710-4886-8116-002794112716}" sibTransId="{D8D05DD0-24D0-46C7-A73D-CCC0CBA8DC79}"/>
    <dgm:cxn modelId="{D606A2A0-06BE-4307-AE32-E7E495882867}" type="presOf" srcId="{87D4EE77-E3EE-4755-9B11-3F15763698C9}" destId="{FF30067A-0F56-4301-A2EF-F196EF080C94}" srcOrd="0" destOrd="0" presId="urn:microsoft.com/office/officeart/2005/8/layout/pyramid4"/>
    <dgm:cxn modelId="{207C13B0-2E0A-4792-8A14-1DD02E459A81}" type="presOf" srcId="{B5556471-56DD-42E9-A9F6-881777B0A7A7}" destId="{0679C1A4-C819-4FBD-8414-3358FC50058D}" srcOrd="0" destOrd="0" presId="urn:microsoft.com/office/officeart/2005/8/layout/pyramid4"/>
    <dgm:cxn modelId="{4C819ABE-FC9B-4C51-B1AE-709F7CEB9A59}" type="presOf" srcId="{5C825FCB-A9C2-4E00-83DB-215B1DF18B4F}" destId="{41690DB1-41DC-43C8-BE07-FC82C3AE35FB}" srcOrd="0" destOrd="0" presId="urn:microsoft.com/office/officeart/2005/8/layout/pyramid4"/>
    <dgm:cxn modelId="{1A6586C6-B1EC-4CBF-8F3A-C5739E39FB1D}" type="presOf" srcId="{2858E3B3-9DA0-49B9-8023-A5353025981F}" destId="{939B41C9-4A52-4EDA-9B21-4E65E20A9A07}" srcOrd="0" destOrd="0" presId="urn:microsoft.com/office/officeart/2005/8/layout/pyramid4"/>
    <dgm:cxn modelId="{07EA11FD-5755-4D18-B0B0-75CF21DAE88B}" type="presOf" srcId="{B7F99FB2-E994-48FE-ACEC-0CD5F21E1B3D}" destId="{073F61C2-D9E5-46E8-9952-B5CE2D3E8EB5}" srcOrd="0" destOrd="0" presId="urn:microsoft.com/office/officeart/2005/8/layout/pyramid4"/>
    <dgm:cxn modelId="{0681C40F-BE5B-42AF-BA49-F8BDC0601EBC}" type="presParOf" srcId="{0679C1A4-C819-4FBD-8414-3358FC50058D}" destId="{FF30067A-0F56-4301-A2EF-F196EF080C94}" srcOrd="0" destOrd="0" presId="urn:microsoft.com/office/officeart/2005/8/layout/pyramid4"/>
    <dgm:cxn modelId="{7F67D764-D062-4DA1-B7E6-8A12C19CD508}" type="presParOf" srcId="{0679C1A4-C819-4FBD-8414-3358FC50058D}" destId="{939B41C9-4A52-4EDA-9B21-4E65E20A9A07}" srcOrd="1" destOrd="0" presId="urn:microsoft.com/office/officeart/2005/8/layout/pyramid4"/>
    <dgm:cxn modelId="{9E615142-9327-4D81-AADE-88E0B35D469B}" type="presParOf" srcId="{0679C1A4-C819-4FBD-8414-3358FC50058D}" destId="{073F61C2-D9E5-46E8-9952-B5CE2D3E8EB5}" srcOrd="2" destOrd="0" presId="urn:microsoft.com/office/officeart/2005/8/layout/pyramid4"/>
    <dgm:cxn modelId="{FD28C075-1AD8-40ED-92A3-EA21F32BAF29}" type="presParOf" srcId="{0679C1A4-C819-4FBD-8414-3358FC50058D}" destId="{41690DB1-41DC-43C8-BE07-FC82C3AE35FB}" srcOrd="3" destOrd="0" presId="urn:microsoft.com/office/officeart/2005/8/layout/pyramid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30067A-0F56-4301-A2EF-F196EF080C94}">
      <dsp:nvSpPr>
        <dsp:cNvPr id="0" name=""/>
        <dsp:cNvSpPr/>
      </dsp:nvSpPr>
      <dsp:spPr>
        <a:xfrm>
          <a:off x="1502965" y="0"/>
          <a:ext cx="2175669" cy="2175669"/>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s-MX" sz="1200" kern="1200" dirty="0"/>
            <a:t>Manipulación de Datos con SQL</a:t>
          </a:r>
        </a:p>
      </dsp:txBody>
      <dsp:txXfrm>
        <a:off x="2046882" y="1087835"/>
        <a:ext cx="1087835" cy="1087834"/>
      </dsp:txXfrm>
    </dsp:sp>
    <dsp:sp modelId="{939B41C9-4A52-4EDA-9B21-4E65E20A9A07}">
      <dsp:nvSpPr>
        <dsp:cNvPr id="0" name=""/>
        <dsp:cNvSpPr/>
      </dsp:nvSpPr>
      <dsp:spPr>
        <a:xfrm>
          <a:off x="415130" y="2175669"/>
          <a:ext cx="2175669" cy="2175669"/>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s-MX" sz="1200" kern="1200" dirty="0"/>
            <a:t>Conceptos Fundamentales</a:t>
          </a:r>
        </a:p>
      </dsp:txBody>
      <dsp:txXfrm>
        <a:off x="959047" y="3263504"/>
        <a:ext cx="1087835" cy="1087834"/>
      </dsp:txXfrm>
    </dsp:sp>
    <dsp:sp modelId="{073F61C2-D9E5-46E8-9952-B5CE2D3E8EB5}">
      <dsp:nvSpPr>
        <dsp:cNvPr id="0" name=""/>
        <dsp:cNvSpPr/>
      </dsp:nvSpPr>
      <dsp:spPr>
        <a:xfrm rot="10800000">
          <a:off x="1502965" y="2175669"/>
          <a:ext cx="2175669" cy="2175669"/>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s-MX" sz="1200" kern="1200" dirty="0"/>
            <a:t>Modelado de Datos</a:t>
          </a:r>
        </a:p>
      </dsp:txBody>
      <dsp:txXfrm rot="10800000">
        <a:off x="2046882" y="2175669"/>
        <a:ext cx="1087835" cy="1087834"/>
      </dsp:txXfrm>
    </dsp:sp>
    <dsp:sp modelId="{41690DB1-41DC-43C8-BE07-FC82C3AE35FB}">
      <dsp:nvSpPr>
        <dsp:cNvPr id="0" name=""/>
        <dsp:cNvSpPr/>
      </dsp:nvSpPr>
      <dsp:spPr>
        <a:xfrm>
          <a:off x="2590800" y="2175669"/>
          <a:ext cx="2175669" cy="2175669"/>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s-MX" sz="1200" kern="1200" dirty="0"/>
            <a:t>Teoría de conjuntos</a:t>
          </a:r>
        </a:p>
      </dsp:txBody>
      <dsp:txXfrm>
        <a:off x="3134717" y="3263504"/>
        <a:ext cx="1087835" cy="1087834"/>
      </dsp:txXfrm>
    </dsp:sp>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52C932-D8C4-404F-A9FF-40A8887B189A}" type="datetimeFigureOut">
              <a:rPr lang="es-MX" smtClean="0"/>
              <a:t>20/10/2017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AC0CBF-46FF-4B03-9C1B-FDF12F30F397}" type="slidenum">
              <a:rPr lang="es-MX" smtClean="0"/>
              <a:t>‹Nº›</a:t>
            </a:fld>
            <a:endParaRPr lang="es-MX"/>
          </a:p>
        </p:txBody>
      </p:sp>
    </p:spTree>
    <p:extLst>
      <p:ext uri="{BB962C8B-B14F-4D97-AF65-F5344CB8AC3E}">
        <p14:creationId xmlns:p14="http://schemas.microsoft.com/office/powerpoint/2010/main" val="2201085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7AC0CBF-46FF-4B03-9C1B-FDF12F30F397}" type="slidenum">
              <a:rPr lang="es-MX" smtClean="0"/>
              <a:t>22</a:t>
            </a:fld>
            <a:endParaRPr lang="es-MX"/>
          </a:p>
        </p:txBody>
      </p:sp>
    </p:spTree>
    <p:extLst>
      <p:ext uri="{BB962C8B-B14F-4D97-AF65-F5344CB8AC3E}">
        <p14:creationId xmlns:p14="http://schemas.microsoft.com/office/powerpoint/2010/main" val="21281078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773EA1-BDBA-4882-BD11-819DC0EE0EC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D8847CC9-DFAB-4C40-9467-45233AF840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AE8985CB-1EDF-4505-B622-B88E3608B484}"/>
              </a:ext>
            </a:extLst>
          </p:cNvPr>
          <p:cNvSpPr>
            <a:spLocks noGrp="1"/>
          </p:cNvSpPr>
          <p:nvPr>
            <p:ph type="dt" sz="half" idx="10"/>
          </p:nvPr>
        </p:nvSpPr>
        <p:spPr/>
        <p:txBody>
          <a:bodyPr/>
          <a:lstStyle/>
          <a:p>
            <a:fld id="{5B0413B9-7DA1-48FC-9C52-040941DF5B87}" type="datetimeFigureOut">
              <a:rPr lang="es-MX" smtClean="0"/>
              <a:t>20/10/2017</a:t>
            </a:fld>
            <a:endParaRPr lang="es-MX"/>
          </a:p>
        </p:txBody>
      </p:sp>
      <p:sp>
        <p:nvSpPr>
          <p:cNvPr id="5" name="Marcador de pie de página 4">
            <a:extLst>
              <a:ext uri="{FF2B5EF4-FFF2-40B4-BE49-F238E27FC236}">
                <a16:creationId xmlns:a16="http://schemas.microsoft.com/office/drawing/2014/main" id="{07E2C0B1-87D4-40CF-A920-B38955DFBFFC}"/>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EBA8ED57-7FD3-427B-A72C-B233E9BBA48C}"/>
              </a:ext>
            </a:extLst>
          </p:cNvPr>
          <p:cNvSpPr>
            <a:spLocks noGrp="1"/>
          </p:cNvSpPr>
          <p:nvPr>
            <p:ph type="sldNum" sz="quarter" idx="12"/>
          </p:nvPr>
        </p:nvSpPr>
        <p:spPr/>
        <p:txBody>
          <a:bodyPr/>
          <a:lstStyle/>
          <a:p>
            <a:fld id="{68C31522-1C59-4701-82D1-BE61B5312670}" type="slidenum">
              <a:rPr lang="es-MX" smtClean="0"/>
              <a:t>‹Nº›</a:t>
            </a:fld>
            <a:endParaRPr lang="es-MX"/>
          </a:p>
        </p:txBody>
      </p:sp>
    </p:spTree>
    <p:extLst>
      <p:ext uri="{BB962C8B-B14F-4D97-AF65-F5344CB8AC3E}">
        <p14:creationId xmlns:p14="http://schemas.microsoft.com/office/powerpoint/2010/main" val="2716828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1BAD62-F787-4BF6-8C33-A2FAC87DA2A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E7D3A1D4-EFC4-4DAC-B1C3-4C434687A13E}"/>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77709D11-4A01-4D0D-A3CC-FFA47E1D7D51}"/>
              </a:ext>
            </a:extLst>
          </p:cNvPr>
          <p:cNvSpPr>
            <a:spLocks noGrp="1"/>
          </p:cNvSpPr>
          <p:nvPr>
            <p:ph type="dt" sz="half" idx="10"/>
          </p:nvPr>
        </p:nvSpPr>
        <p:spPr/>
        <p:txBody>
          <a:bodyPr/>
          <a:lstStyle/>
          <a:p>
            <a:fld id="{5B0413B9-7DA1-48FC-9C52-040941DF5B87}" type="datetimeFigureOut">
              <a:rPr lang="es-MX" smtClean="0"/>
              <a:t>20/10/2017</a:t>
            </a:fld>
            <a:endParaRPr lang="es-MX"/>
          </a:p>
        </p:txBody>
      </p:sp>
      <p:sp>
        <p:nvSpPr>
          <p:cNvPr id="5" name="Marcador de pie de página 4">
            <a:extLst>
              <a:ext uri="{FF2B5EF4-FFF2-40B4-BE49-F238E27FC236}">
                <a16:creationId xmlns:a16="http://schemas.microsoft.com/office/drawing/2014/main" id="{15E0D51C-5859-4F00-89CB-692CAC7F353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BD9AE16-D095-4249-8D13-5556F62BC07F}"/>
              </a:ext>
            </a:extLst>
          </p:cNvPr>
          <p:cNvSpPr>
            <a:spLocks noGrp="1"/>
          </p:cNvSpPr>
          <p:nvPr>
            <p:ph type="sldNum" sz="quarter" idx="12"/>
          </p:nvPr>
        </p:nvSpPr>
        <p:spPr/>
        <p:txBody>
          <a:bodyPr/>
          <a:lstStyle/>
          <a:p>
            <a:fld id="{68C31522-1C59-4701-82D1-BE61B5312670}" type="slidenum">
              <a:rPr lang="es-MX" smtClean="0"/>
              <a:t>‹Nº›</a:t>
            </a:fld>
            <a:endParaRPr lang="es-MX"/>
          </a:p>
        </p:txBody>
      </p:sp>
    </p:spTree>
    <p:extLst>
      <p:ext uri="{BB962C8B-B14F-4D97-AF65-F5344CB8AC3E}">
        <p14:creationId xmlns:p14="http://schemas.microsoft.com/office/powerpoint/2010/main" val="6682135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61B18E8-C6B2-4A5A-89DA-020D5151950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BFA34CC5-638C-44E0-86DD-DF763DD79433}"/>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05CD5BD1-CEC8-4FFF-A121-0A21CDB2B84C}"/>
              </a:ext>
            </a:extLst>
          </p:cNvPr>
          <p:cNvSpPr>
            <a:spLocks noGrp="1"/>
          </p:cNvSpPr>
          <p:nvPr>
            <p:ph type="dt" sz="half" idx="10"/>
          </p:nvPr>
        </p:nvSpPr>
        <p:spPr/>
        <p:txBody>
          <a:bodyPr/>
          <a:lstStyle/>
          <a:p>
            <a:fld id="{5B0413B9-7DA1-48FC-9C52-040941DF5B87}" type="datetimeFigureOut">
              <a:rPr lang="es-MX" smtClean="0"/>
              <a:t>20/10/2017</a:t>
            </a:fld>
            <a:endParaRPr lang="es-MX"/>
          </a:p>
        </p:txBody>
      </p:sp>
      <p:sp>
        <p:nvSpPr>
          <p:cNvPr id="5" name="Marcador de pie de página 4">
            <a:extLst>
              <a:ext uri="{FF2B5EF4-FFF2-40B4-BE49-F238E27FC236}">
                <a16:creationId xmlns:a16="http://schemas.microsoft.com/office/drawing/2014/main" id="{CE937D1D-D9EE-4365-97D4-3A0D22BD5E86}"/>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A6B5F855-53D7-4661-84AB-9B163D7CD58E}"/>
              </a:ext>
            </a:extLst>
          </p:cNvPr>
          <p:cNvSpPr>
            <a:spLocks noGrp="1"/>
          </p:cNvSpPr>
          <p:nvPr>
            <p:ph type="sldNum" sz="quarter" idx="12"/>
          </p:nvPr>
        </p:nvSpPr>
        <p:spPr/>
        <p:txBody>
          <a:bodyPr/>
          <a:lstStyle/>
          <a:p>
            <a:fld id="{68C31522-1C59-4701-82D1-BE61B5312670}" type="slidenum">
              <a:rPr lang="es-MX" smtClean="0"/>
              <a:t>‹Nº›</a:t>
            </a:fld>
            <a:endParaRPr lang="es-MX"/>
          </a:p>
        </p:txBody>
      </p:sp>
    </p:spTree>
    <p:extLst>
      <p:ext uri="{BB962C8B-B14F-4D97-AF65-F5344CB8AC3E}">
        <p14:creationId xmlns:p14="http://schemas.microsoft.com/office/powerpoint/2010/main" val="4135357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4D61D4-1CE4-4202-964D-7B754715C7D1}"/>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2DDB7C0D-CD6E-4959-983C-FB6F4E772D30}"/>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0E65C90-2493-4BEC-AE1A-FDE32C319E31}"/>
              </a:ext>
            </a:extLst>
          </p:cNvPr>
          <p:cNvSpPr>
            <a:spLocks noGrp="1"/>
          </p:cNvSpPr>
          <p:nvPr>
            <p:ph type="dt" sz="half" idx="10"/>
          </p:nvPr>
        </p:nvSpPr>
        <p:spPr/>
        <p:txBody>
          <a:bodyPr/>
          <a:lstStyle/>
          <a:p>
            <a:fld id="{5B0413B9-7DA1-48FC-9C52-040941DF5B87}" type="datetimeFigureOut">
              <a:rPr lang="es-MX" smtClean="0"/>
              <a:t>20/10/2017</a:t>
            </a:fld>
            <a:endParaRPr lang="es-MX"/>
          </a:p>
        </p:txBody>
      </p:sp>
      <p:sp>
        <p:nvSpPr>
          <p:cNvPr id="5" name="Marcador de pie de página 4">
            <a:extLst>
              <a:ext uri="{FF2B5EF4-FFF2-40B4-BE49-F238E27FC236}">
                <a16:creationId xmlns:a16="http://schemas.microsoft.com/office/drawing/2014/main" id="{2E226CA2-BF88-4D9C-B9E8-100FB2E214D7}"/>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BED21D95-2BAA-4572-931F-4767F1E436EE}"/>
              </a:ext>
            </a:extLst>
          </p:cNvPr>
          <p:cNvSpPr>
            <a:spLocks noGrp="1"/>
          </p:cNvSpPr>
          <p:nvPr>
            <p:ph type="sldNum" sz="quarter" idx="12"/>
          </p:nvPr>
        </p:nvSpPr>
        <p:spPr/>
        <p:txBody>
          <a:bodyPr/>
          <a:lstStyle/>
          <a:p>
            <a:fld id="{68C31522-1C59-4701-82D1-BE61B5312670}" type="slidenum">
              <a:rPr lang="es-MX" smtClean="0"/>
              <a:t>‹Nº›</a:t>
            </a:fld>
            <a:endParaRPr lang="es-MX"/>
          </a:p>
        </p:txBody>
      </p:sp>
    </p:spTree>
    <p:extLst>
      <p:ext uri="{BB962C8B-B14F-4D97-AF65-F5344CB8AC3E}">
        <p14:creationId xmlns:p14="http://schemas.microsoft.com/office/powerpoint/2010/main" val="230795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E0C52D-1451-43C2-A572-52055CDA098F}"/>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A76DBC35-F3B8-4058-92D3-F43D0A43B68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F6F353C6-7854-420A-9E91-90BA0B12C9EE}"/>
              </a:ext>
            </a:extLst>
          </p:cNvPr>
          <p:cNvSpPr>
            <a:spLocks noGrp="1"/>
          </p:cNvSpPr>
          <p:nvPr>
            <p:ph type="dt" sz="half" idx="10"/>
          </p:nvPr>
        </p:nvSpPr>
        <p:spPr/>
        <p:txBody>
          <a:bodyPr/>
          <a:lstStyle/>
          <a:p>
            <a:fld id="{5B0413B9-7DA1-48FC-9C52-040941DF5B87}" type="datetimeFigureOut">
              <a:rPr lang="es-MX" smtClean="0"/>
              <a:t>20/10/2017</a:t>
            </a:fld>
            <a:endParaRPr lang="es-MX"/>
          </a:p>
        </p:txBody>
      </p:sp>
      <p:sp>
        <p:nvSpPr>
          <p:cNvPr id="5" name="Marcador de pie de página 4">
            <a:extLst>
              <a:ext uri="{FF2B5EF4-FFF2-40B4-BE49-F238E27FC236}">
                <a16:creationId xmlns:a16="http://schemas.microsoft.com/office/drawing/2014/main" id="{9BFEDE29-30B3-4492-9E5A-E94C26B6DD35}"/>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5094FF32-2CE2-44D6-BD99-29C76C23858B}"/>
              </a:ext>
            </a:extLst>
          </p:cNvPr>
          <p:cNvSpPr>
            <a:spLocks noGrp="1"/>
          </p:cNvSpPr>
          <p:nvPr>
            <p:ph type="sldNum" sz="quarter" idx="12"/>
          </p:nvPr>
        </p:nvSpPr>
        <p:spPr/>
        <p:txBody>
          <a:bodyPr/>
          <a:lstStyle/>
          <a:p>
            <a:fld id="{68C31522-1C59-4701-82D1-BE61B5312670}" type="slidenum">
              <a:rPr lang="es-MX" smtClean="0"/>
              <a:t>‹Nº›</a:t>
            </a:fld>
            <a:endParaRPr lang="es-MX"/>
          </a:p>
        </p:txBody>
      </p:sp>
    </p:spTree>
    <p:extLst>
      <p:ext uri="{BB962C8B-B14F-4D97-AF65-F5344CB8AC3E}">
        <p14:creationId xmlns:p14="http://schemas.microsoft.com/office/powerpoint/2010/main" val="100419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5E5FC-056D-44DF-9E26-A1653747693E}"/>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BF1C937F-478F-4BFD-A9CF-37A5A1386536}"/>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801A84B2-4086-4410-A93E-AF7D8016748A}"/>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692F8605-8B74-4F35-8DE4-11AF1AF2416D}"/>
              </a:ext>
            </a:extLst>
          </p:cNvPr>
          <p:cNvSpPr>
            <a:spLocks noGrp="1"/>
          </p:cNvSpPr>
          <p:nvPr>
            <p:ph type="dt" sz="half" idx="10"/>
          </p:nvPr>
        </p:nvSpPr>
        <p:spPr/>
        <p:txBody>
          <a:bodyPr/>
          <a:lstStyle/>
          <a:p>
            <a:fld id="{5B0413B9-7DA1-48FC-9C52-040941DF5B87}" type="datetimeFigureOut">
              <a:rPr lang="es-MX" smtClean="0"/>
              <a:t>20/10/2017</a:t>
            </a:fld>
            <a:endParaRPr lang="es-MX"/>
          </a:p>
        </p:txBody>
      </p:sp>
      <p:sp>
        <p:nvSpPr>
          <p:cNvPr id="6" name="Marcador de pie de página 5">
            <a:extLst>
              <a:ext uri="{FF2B5EF4-FFF2-40B4-BE49-F238E27FC236}">
                <a16:creationId xmlns:a16="http://schemas.microsoft.com/office/drawing/2014/main" id="{EAE64CCE-D9BE-4C4A-BE14-D917461970A4}"/>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6DE9CFBC-705A-4C18-A3D9-D7FD9EF416B2}"/>
              </a:ext>
            </a:extLst>
          </p:cNvPr>
          <p:cNvSpPr>
            <a:spLocks noGrp="1"/>
          </p:cNvSpPr>
          <p:nvPr>
            <p:ph type="sldNum" sz="quarter" idx="12"/>
          </p:nvPr>
        </p:nvSpPr>
        <p:spPr/>
        <p:txBody>
          <a:bodyPr/>
          <a:lstStyle/>
          <a:p>
            <a:fld id="{68C31522-1C59-4701-82D1-BE61B5312670}" type="slidenum">
              <a:rPr lang="es-MX" smtClean="0"/>
              <a:t>‹Nº›</a:t>
            </a:fld>
            <a:endParaRPr lang="es-MX"/>
          </a:p>
        </p:txBody>
      </p:sp>
    </p:spTree>
    <p:extLst>
      <p:ext uri="{BB962C8B-B14F-4D97-AF65-F5344CB8AC3E}">
        <p14:creationId xmlns:p14="http://schemas.microsoft.com/office/powerpoint/2010/main" val="23621612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D16C07-D7E0-4B41-963C-329141A68EEA}"/>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9246A824-C599-4D84-8B02-8464AC1A0E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40D8ED83-B7C2-4108-BFF7-05F16257183F}"/>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598341AD-906F-4584-B7DE-B35719135C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3EFE93B8-136A-42DE-BB63-40A2170DED0C}"/>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24B7F23E-2C2D-458F-AB28-485F924C387F}"/>
              </a:ext>
            </a:extLst>
          </p:cNvPr>
          <p:cNvSpPr>
            <a:spLocks noGrp="1"/>
          </p:cNvSpPr>
          <p:nvPr>
            <p:ph type="dt" sz="half" idx="10"/>
          </p:nvPr>
        </p:nvSpPr>
        <p:spPr/>
        <p:txBody>
          <a:bodyPr/>
          <a:lstStyle/>
          <a:p>
            <a:fld id="{5B0413B9-7DA1-48FC-9C52-040941DF5B87}" type="datetimeFigureOut">
              <a:rPr lang="es-MX" smtClean="0"/>
              <a:t>20/10/2017</a:t>
            </a:fld>
            <a:endParaRPr lang="es-MX"/>
          </a:p>
        </p:txBody>
      </p:sp>
      <p:sp>
        <p:nvSpPr>
          <p:cNvPr id="8" name="Marcador de pie de página 7">
            <a:extLst>
              <a:ext uri="{FF2B5EF4-FFF2-40B4-BE49-F238E27FC236}">
                <a16:creationId xmlns:a16="http://schemas.microsoft.com/office/drawing/2014/main" id="{EE720685-25C3-48E3-8AAB-F6575BEEA3A6}"/>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177A95AF-E847-4C84-825C-7EB7FD704373}"/>
              </a:ext>
            </a:extLst>
          </p:cNvPr>
          <p:cNvSpPr>
            <a:spLocks noGrp="1"/>
          </p:cNvSpPr>
          <p:nvPr>
            <p:ph type="sldNum" sz="quarter" idx="12"/>
          </p:nvPr>
        </p:nvSpPr>
        <p:spPr/>
        <p:txBody>
          <a:bodyPr/>
          <a:lstStyle/>
          <a:p>
            <a:fld id="{68C31522-1C59-4701-82D1-BE61B5312670}" type="slidenum">
              <a:rPr lang="es-MX" smtClean="0"/>
              <a:t>‹Nº›</a:t>
            </a:fld>
            <a:endParaRPr lang="es-MX"/>
          </a:p>
        </p:txBody>
      </p:sp>
    </p:spTree>
    <p:extLst>
      <p:ext uri="{BB962C8B-B14F-4D97-AF65-F5344CB8AC3E}">
        <p14:creationId xmlns:p14="http://schemas.microsoft.com/office/powerpoint/2010/main" val="434553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B4D38A-148F-4129-A4C2-9BBE88B3D163}"/>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8CA6190C-FEF9-4092-9430-B14876BF9076}"/>
              </a:ext>
            </a:extLst>
          </p:cNvPr>
          <p:cNvSpPr>
            <a:spLocks noGrp="1"/>
          </p:cNvSpPr>
          <p:nvPr>
            <p:ph type="dt" sz="half" idx="10"/>
          </p:nvPr>
        </p:nvSpPr>
        <p:spPr/>
        <p:txBody>
          <a:bodyPr/>
          <a:lstStyle/>
          <a:p>
            <a:fld id="{5B0413B9-7DA1-48FC-9C52-040941DF5B87}" type="datetimeFigureOut">
              <a:rPr lang="es-MX" smtClean="0"/>
              <a:t>20/10/2017</a:t>
            </a:fld>
            <a:endParaRPr lang="es-MX"/>
          </a:p>
        </p:txBody>
      </p:sp>
      <p:sp>
        <p:nvSpPr>
          <p:cNvPr id="4" name="Marcador de pie de página 3">
            <a:extLst>
              <a:ext uri="{FF2B5EF4-FFF2-40B4-BE49-F238E27FC236}">
                <a16:creationId xmlns:a16="http://schemas.microsoft.com/office/drawing/2014/main" id="{8EAA05DC-31C7-4CB6-B2E3-F2BCC5B1605C}"/>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F84DB5F6-3241-4508-B00C-2EF8AEA2E372}"/>
              </a:ext>
            </a:extLst>
          </p:cNvPr>
          <p:cNvSpPr>
            <a:spLocks noGrp="1"/>
          </p:cNvSpPr>
          <p:nvPr>
            <p:ph type="sldNum" sz="quarter" idx="12"/>
          </p:nvPr>
        </p:nvSpPr>
        <p:spPr/>
        <p:txBody>
          <a:bodyPr/>
          <a:lstStyle/>
          <a:p>
            <a:fld id="{68C31522-1C59-4701-82D1-BE61B5312670}" type="slidenum">
              <a:rPr lang="es-MX" smtClean="0"/>
              <a:t>‹Nº›</a:t>
            </a:fld>
            <a:endParaRPr lang="es-MX"/>
          </a:p>
        </p:txBody>
      </p:sp>
    </p:spTree>
    <p:extLst>
      <p:ext uri="{BB962C8B-B14F-4D97-AF65-F5344CB8AC3E}">
        <p14:creationId xmlns:p14="http://schemas.microsoft.com/office/powerpoint/2010/main" val="7737688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1D5BCBD-2C12-480B-9A2D-9BEADCF22453}"/>
              </a:ext>
            </a:extLst>
          </p:cNvPr>
          <p:cNvSpPr>
            <a:spLocks noGrp="1"/>
          </p:cNvSpPr>
          <p:nvPr>
            <p:ph type="dt" sz="half" idx="10"/>
          </p:nvPr>
        </p:nvSpPr>
        <p:spPr/>
        <p:txBody>
          <a:bodyPr/>
          <a:lstStyle/>
          <a:p>
            <a:fld id="{5B0413B9-7DA1-48FC-9C52-040941DF5B87}" type="datetimeFigureOut">
              <a:rPr lang="es-MX" smtClean="0"/>
              <a:t>20/10/2017</a:t>
            </a:fld>
            <a:endParaRPr lang="es-MX"/>
          </a:p>
        </p:txBody>
      </p:sp>
      <p:sp>
        <p:nvSpPr>
          <p:cNvPr id="3" name="Marcador de pie de página 2">
            <a:extLst>
              <a:ext uri="{FF2B5EF4-FFF2-40B4-BE49-F238E27FC236}">
                <a16:creationId xmlns:a16="http://schemas.microsoft.com/office/drawing/2014/main" id="{04B8A44F-3BE4-485C-9306-80FC8A01552C}"/>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F3E4FE9A-C008-4339-8997-413675BBC994}"/>
              </a:ext>
            </a:extLst>
          </p:cNvPr>
          <p:cNvSpPr>
            <a:spLocks noGrp="1"/>
          </p:cNvSpPr>
          <p:nvPr>
            <p:ph type="sldNum" sz="quarter" idx="12"/>
          </p:nvPr>
        </p:nvSpPr>
        <p:spPr/>
        <p:txBody>
          <a:bodyPr/>
          <a:lstStyle/>
          <a:p>
            <a:fld id="{68C31522-1C59-4701-82D1-BE61B5312670}" type="slidenum">
              <a:rPr lang="es-MX" smtClean="0"/>
              <a:t>‹Nº›</a:t>
            </a:fld>
            <a:endParaRPr lang="es-MX"/>
          </a:p>
        </p:txBody>
      </p:sp>
    </p:spTree>
    <p:extLst>
      <p:ext uri="{BB962C8B-B14F-4D97-AF65-F5344CB8AC3E}">
        <p14:creationId xmlns:p14="http://schemas.microsoft.com/office/powerpoint/2010/main" val="1561372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15A572-4EA8-4433-908B-134DD07CC3E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648CECF9-CF56-4EF2-B12B-0EA3359C77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DF0A4404-ABDB-4085-8A1C-8EF5D790F7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E995D6BB-8B40-4E33-80B7-F11A5DC62044}"/>
              </a:ext>
            </a:extLst>
          </p:cNvPr>
          <p:cNvSpPr>
            <a:spLocks noGrp="1"/>
          </p:cNvSpPr>
          <p:nvPr>
            <p:ph type="dt" sz="half" idx="10"/>
          </p:nvPr>
        </p:nvSpPr>
        <p:spPr/>
        <p:txBody>
          <a:bodyPr/>
          <a:lstStyle/>
          <a:p>
            <a:fld id="{5B0413B9-7DA1-48FC-9C52-040941DF5B87}" type="datetimeFigureOut">
              <a:rPr lang="es-MX" smtClean="0"/>
              <a:t>20/10/2017</a:t>
            </a:fld>
            <a:endParaRPr lang="es-MX"/>
          </a:p>
        </p:txBody>
      </p:sp>
      <p:sp>
        <p:nvSpPr>
          <p:cNvPr id="6" name="Marcador de pie de página 5">
            <a:extLst>
              <a:ext uri="{FF2B5EF4-FFF2-40B4-BE49-F238E27FC236}">
                <a16:creationId xmlns:a16="http://schemas.microsoft.com/office/drawing/2014/main" id="{72A65619-6D44-4DEE-835D-C9EA77D27DF5}"/>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563C5807-766F-416B-8F31-C070C0E616BE}"/>
              </a:ext>
            </a:extLst>
          </p:cNvPr>
          <p:cNvSpPr>
            <a:spLocks noGrp="1"/>
          </p:cNvSpPr>
          <p:nvPr>
            <p:ph type="sldNum" sz="quarter" idx="12"/>
          </p:nvPr>
        </p:nvSpPr>
        <p:spPr/>
        <p:txBody>
          <a:bodyPr/>
          <a:lstStyle/>
          <a:p>
            <a:fld id="{68C31522-1C59-4701-82D1-BE61B5312670}" type="slidenum">
              <a:rPr lang="es-MX" smtClean="0"/>
              <a:t>‹Nº›</a:t>
            </a:fld>
            <a:endParaRPr lang="es-MX"/>
          </a:p>
        </p:txBody>
      </p:sp>
    </p:spTree>
    <p:extLst>
      <p:ext uri="{BB962C8B-B14F-4D97-AF65-F5344CB8AC3E}">
        <p14:creationId xmlns:p14="http://schemas.microsoft.com/office/powerpoint/2010/main" val="4012098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080EC-4814-4DA8-938E-3C62DE49DF9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448F99DC-327D-4C7F-B934-D83D673BC42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7BCD1915-9D10-45BC-AE0A-CE2D720A41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FCAB7303-DC28-4758-8FF7-11EBCF584C72}"/>
              </a:ext>
            </a:extLst>
          </p:cNvPr>
          <p:cNvSpPr>
            <a:spLocks noGrp="1"/>
          </p:cNvSpPr>
          <p:nvPr>
            <p:ph type="dt" sz="half" idx="10"/>
          </p:nvPr>
        </p:nvSpPr>
        <p:spPr/>
        <p:txBody>
          <a:bodyPr/>
          <a:lstStyle/>
          <a:p>
            <a:fld id="{5B0413B9-7DA1-48FC-9C52-040941DF5B87}" type="datetimeFigureOut">
              <a:rPr lang="es-MX" smtClean="0"/>
              <a:t>20/10/2017</a:t>
            </a:fld>
            <a:endParaRPr lang="es-MX"/>
          </a:p>
        </p:txBody>
      </p:sp>
      <p:sp>
        <p:nvSpPr>
          <p:cNvPr id="6" name="Marcador de pie de página 5">
            <a:extLst>
              <a:ext uri="{FF2B5EF4-FFF2-40B4-BE49-F238E27FC236}">
                <a16:creationId xmlns:a16="http://schemas.microsoft.com/office/drawing/2014/main" id="{44998608-CFED-42DA-B7BB-BE9545B9AF3A}"/>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D5734163-0FAB-49BD-A2A2-875A3D8FEB08}"/>
              </a:ext>
            </a:extLst>
          </p:cNvPr>
          <p:cNvSpPr>
            <a:spLocks noGrp="1"/>
          </p:cNvSpPr>
          <p:nvPr>
            <p:ph type="sldNum" sz="quarter" idx="12"/>
          </p:nvPr>
        </p:nvSpPr>
        <p:spPr/>
        <p:txBody>
          <a:bodyPr/>
          <a:lstStyle/>
          <a:p>
            <a:fld id="{68C31522-1C59-4701-82D1-BE61B5312670}" type="slidenum">
              <a:rPr lang="es-MX" smtClean="0"/>
              <a:t>‹Nº›</a:t>
            </a:fld>
            <a:endParaRPr lang="es-MX"/>
          </a:p>
        </p:txBody>
      </p:sp>
    </p:spTree>
    <p:extLst>
      <p:ext uri="{BB962C8B-B14F-4D97-AF65-F5344CB8AC3E}">
        <p14:creationId xmlns:p14="http://schemas.microsoft.com/office/powerpoint/2010/main" val="380105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8000" b="-18000"/>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FDCDFCD-B01D-4869-8FC5-AAFE0C29D0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23D08EB4-EC79-4C7E-857B-A638FEF95E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AC3D0735-663F-44D2-BFD4-1BC185F84D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0413B9-7DA1-48FC-9C52-040941DF5B87}" type="datetimeFigureOut">
              <a:rPr lang="es-MX" smtClean="0"/>
              <a:t>20/10/2017</a:t>
            </a:fld>
            <a:endParaRPr lang="es-MX"/>
          </a:p>
        </p:txBody>
      </p:sp>
      <p:sp>
        <p:nvSpPr>
          <p:cNvPr id="5" name="Marcador de pie de página 4">
            <a:extLst>
              <a:ext uri="{FF2B5EF4-FFF2-40B4-BE49-F238E27FC236}">
                <a16:creationId xmlns:a16="http://schemas.microsoft.com/office/drawing/2014/main" id="{2C9514DB-0016-4DED-8CBE-8D2C9039A1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891EDA72-77C9-41C3-B279-0D18CD4E05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C31522-1C59-4701-82D1-BE61B5312670}" type="slidenum">
              <a:rPr lang="es-MX" smtClean="0"/>
              <a:t>‹Nº›</a:t>
            </a:fld>
            <a:endParaRPr lang="es-MX"/>
          </a:p>
        </p:txBody>
      </p:sp>
    </p:spTree>
    <p:extLst>
      <p:ext uri="{BB962C8B-B14F-4D97-AF65-F5344CB8AC3E}">
        <p14:creationId xmlns:p14="http://schemas.microsoft.com/office/powerpoint/2010/main" val="1643739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721945-4585-4055-AA15-8F21D3996349}"/>
              </a:ext>
            </a:extLst>
          </p:cNvPr>
          <p:cNvSpPr>
            <a:spLocks noGrp="1"/>
          </p:cNvSpPr>
          <p:nvPr>
            <p:ph type="ctrTitle"/>
          </p:nvPr>
        </p:nvSpPr>
        <p:spPr>
          <a:xfrm>
            <a:off x="940158" y="1758462"/>
            <a:ext cx="9019645" cy="5099538"/>
          </a:xfrm>
        </p:spPr>
        <p:txBody>
          <a:bodyPr>
            <a:normAutofit fontScale="90000"/>
          </a:bodyPr>
          <a:lstStyle/>
          <a:p>
            <a:r>
              <a:rPr lang="es-MX" sz="2000" b="1" dirty="0">
                <a:solidFill>
                  <a:schemeClr val="tx1"/>
                </a:solidFill>
                <a:latin typeface="Arial" panose="020B0604020202020204" pitchFamily="34" charset="0"/>
                <a:cs typeface="Arial" panose="020B0604020202020204" pitchFamily="34" charset="0"/>
              </a:rPr>
              <a:t>UNIVERSIDAD AUTÓNOMA DEL ESTADO DE MÉXICO</a:t>
            </a:r>
            <a:br>
              <a:rPr lang="es-MX" sz="2000" b="1" dirty="0">
                <a:solidFill>
                  <a:schemeClr val="tx1"/>
                </a:solidFill>
                <a:latin typeface="Arial" panose="020B0604020202020204" pitchFamily="34" charset="0"/>
                <a:cs typeface="Arial" panose="020B0604020202020204" pitchFamily="34" charset="0"/>
              </a:rPr>
            </a:br>
            <a:br>
              <a:rPr lang="es-MX" sz="2000" b="1" dirty="0">
                <a:solidFill>
                  <a:schemeClr val="tx1"/>
                </a:solidFill>
                <a:latin typeface="Arial" panose="020B0604020202020204" pitchFamily="34" charset="0"/>
                <a:cs typeface="Arial" panose="020B0604020202020204" pitchFamily="34" charset="0"/>
              </a:rPr>
            </a:br>
            <a:r>
              <a:rPr lang="es-MX" sz="2000" b="1" dirty="0">
                <a:latin typeface="Arial" panose="020B0604020202020204" pitchFamily="34" charset="0"/>
                <a:cs typeface="Arial" panose="020B0604020202020204" pitchFamily="34" charset="0"/>
              </a:rPr>
              <a:t>CENTRO UNIVERSITARIO UAEM ZUMPANGO</a:t>
            </a:r>
            <a:br>
              <a:rPr lang="es-MX" sz="2000" b="1" dirty="0">
                <a:latin typeface="Arial" panose="020B0604020202020204" pitchFamily="34" charset="0"/>
                <a:cs typeface="Arial" panose="020B0604020202020204" pitchFamily="34" charset="0"/>
              </a:rPr>
            </a:br>
            <a:br>
              <a:rPr lang="es-MX" sz="2000" b="1" dirty="0">
                <a:latin typeface="Arial" panose="020B0604020202020204" pitchFamily="34" charset="0"/>
                <a:cs typeface="Arial" panose="020B0604020202020204" pitchFamily="34" charset="0"/>
              </a:rPr>
            </a:br>
            <a:r>
              <a:rPr lang="es-MX" sz="2000" b="1" dirty="0">
                <a:latin typeface="Arial" panose="020B0604020202020204" pitchFamily="34" charset="0"/>
                <a:cs typeface="Arial" panose="020B0604020202020204" pitchFamily="34" charset="0"/>
              </a:rPr>
              <a:t>INGENIERÍA EN COMPUTACIÓN</a:t>
            </a:r>
            <a:br>
              <a:rPr lang="es-MX" sz="2000" b="1" dirty="0">
                <a:latin typeface="Arial" panose="020B0604020202020204" pitchFamily="34" charset="0"/>
                <a:cs typeface="Arial" panose="020B0604020202020204" pitchFamily="34" charset="0"/>
              </a:rPr>
            </a:br>
            <a:br>
              <a:rPr lang="es-MX" sz="2000" b="1" dirty="0">
                <a:latin typeface="Arial" panose="020B0604020202020204" pitchFamily="34" charset="0"/>
                <a:cs typeface="Arial" panose="020B0604020202020204" pitchFamily="34" charset="0"/>
              </a:rPr>
            </a:br>
            <a:r>
              <a:rPr lang="es-MX" sz="2000" b="1" dirty="0">
                <a:latin typeface="Arial" panose="020B0604020202020204" pitchFamily="34" charset="0"/>
                <a:cs typeface="Arial" panose="020B0604020202020204" pitchFamily="34" charset="0"/>
              </a:rPr>
              <a:t>FUNDAMENTOS DE BASES DE DATOS</a:t>
            </a:r>
            <a:br>
              <a:rPr lang="es-MX" sz="2000" b="1" dirty="0">
                <a:latin typeface="Arial" panose="020B0604020202020204" pitchFamily="34" charset="0"/>
                <a:cs typeface="Arial" panose="020B0604020202020204" pitchFamily="34" charset="0"/>
              </a:rPr>
            </a:br>
            <a:br>
              <a:rPr lang="es-MX" sz="2000" b="1" dirty="0">
                <a:solidFill>
                  <a:schemeClr val="tx1"/>
                </a:solidFill>
                <a:latin typeface="Arial" panose="020B0604020202020204" pitchFamily="34" charset="0"/>
                <a:cs typeface="Arial" panose="020B0604020202020204" pitchFamily="34" charset="0"/>
              </a:rPr>
            </a:br>
            <a:r>
              <a:rPr lang="es-MX" sz="2000" b="1" dirty="0">
                <a:solidFill>
                  <a:schemeClr val="tx1"/>
                </a:solidFill>
                <a:latin typeface="Arial" panose="020B0604020202020204" pitchFamily="34" charset="0"/>
                <a:cs typeface="Arial" panose="020B0604020202020204" pitchFamily="34" charset="0"/>
              </a:rPr>
              <a:t>“</a:t>
            </a:r>
            <a:r>
              <a:rPr lang="es-MX" sz="2000" b="1" dirty="0">
                <a:latin typeface="Arial" panose="020B0604020202020204" pitchFamily="34" charset="0"/>
                <a:cs typeface="Arial" panose="020B0604020202020204" pitchFamily="34" charset="0"/>
              </a:rPr>
              <a:t>APLICAR LAS BASES MATEMÁTICAS PARA EL ACCESO A UNA BASE DE DATOS”</a:t>
            </a:r>
            <a:br>
              <a:rPr lang="es-MX" sz="2000" b="1" dirty="0">
                <a:latin typeface="Arial" panose="020B0604020202020204" pitchFamily="34" charset="0"/>
                <a:cs typeface="Arial" panose="020B0604020202020204" pitchFamily="34" charset="0"/>
              </a:rPr>
            </a:br>
            <a:br>
              <a:rPr lang="es-MX" sz="2000" b="1" dirty="0">
                <a:latin typeface="Arial" panose="020B0604020202020204" pitchFamily="34" charset="0"/>
                <a:cs typeface="Arial" panose="020B0604020202020204" pitchFamily="34" charset="0"/>
              </a:rPr>
            </a:br>
            <a:r>
              <a:rPr lang="es-MX" sz="2000" b="1" dirty="0">
                <a:latin typeface="Arial" panose="020B0604020202020204" pitchFamily="34" charset="0"/>
                <a:cs typeface="Arial" panose="020B0604020202020204" pitchFamily="34" charset="0"/>
              </a:rPr>
              <a:t>APUNTES</a:t>
            </a:r>
            <a:br>
              <a:rPr lang="es-MX" sz="2000" b="1" dirty="0">
                <a:latin typeface="Arial" panose="020B0604020202020204" pitchFamily="34" charset="0"/>
                <a:cs typeface="Arial" panose="020B0604020202020204" pitchFamily="34" charset="0"/>
              </a:rPr>
            </a:br>
            <a:br>
              <a:rPr lang="es-MX" sz="2000" b="1" dirty="0">
                <a:latin typeface="Arial" panose="020B0604020202020204" pitchFamily="34" charset="0"/>
                <a:cs typeface="Arial" panose="020B0604020202020204" pitchFamily="34" charset="0"/>
              </a:rPr>
            </a:br>
            <a:r>
              <a:rPr lang="es-MX" sz="2000" b="1" dirty="0">
                <a:latin typeface="Arial" panose="020B0604020202020204" pitchFamily="34" charset="0"/>
                <a:cs typeface="Arial" panose="020B0604020202020204" pitchFamily="34" charset="0"/>
              </a:rPr>
              <a:t>POR</a:t>
            </a:r>
            <a:br>
              <a:rPr lang="es-MX" sz="2000" b="1" dirty="0">
                <a:latin typeface="Arial" panose="020B0604020202020204" pitchFamily="34" charset="0"/>
                <a:cs typeface="Arial" panose="020B0604020202020204" pitchFamily="34" charset="0"/>
              </a:rPr>
            </a:br>
            <a:br>
              <a:rPr lang="es-MX" sz="2000" b="1" dirty="0">
                <a:latin typeface="Arial" panose="020B0604020202020204" pitchFamily="34" charset="0"/>
                <a:cs typeface="Arial" panose="020B0604020202020204" pitchFamily="34" charset="0"/>
              </a:rPr>
            </a:br>
            <a:r>
              <a:rPr lang="es-MX" sz="2000" b="1" dirty="0">
                <a:latin typeface="Arial" panose="020B0604020202020204" pitchFamily="34" charset="0"/>
                <a:cs typeface="Arial" panose="020B0604020202020204" pitchFamily="34" charset="0"/>
              </a:rPr>
              <a:t>MTE-MI ROSA ERENDIRA REYES LUNA</a:t>
            </a:r>
            <a:br>
              <a:rPr lang="es-MX" sz="2000" b="1" dirty="0">
                <a:latin typeface="Arial" panose="020B0604020202020204" pitchFamily="34" charset="0"/>
                <a:cs typeface="Arial" panose="020B0604020202020204" pitchFamily="34" charset="0"/>
              </a:rPr>
            </a:br>
            <a:br>
              <a:rPr lang="es-MX" sz="2000" b="1" dirty="0">
                <a:latin typeface="Arial" panose="020B0604020202020204" pitchFamily="34" charset="0"/>
                <a:cs typeface="Arial" panose="020B0604020202020204" pitchFamily="34" charset="0"/>
              </a:rPr>
            </a:br>
            <a:r>
              <a:rPr lang="es-MX" sz="2000" b="1" dirty="0">
                <a:latin typeface="Arial" panose="020B0604020202020204" pitchFamily="34" charset="0"/>
                <a:cs typeface="Arial" panose="020B0604020202020204" pitchFamily="34" charset="0"/>
              </a:rPr>
              <a:t>20 DE OCTUBRE DE 2017</a:t>
            </a:r>
            <a:br>
              <a:rPr lang="es-MX" sz="2000" dirty="0">
                <a:latin typeface="Arial" panose="020B0604020202020204" pitchFamily="34" charset="0"/>
                <a:cs typeface="Arial" panose="020B0604020202020204" pitchFamily="34" charset="0"/>
              </a:rPr>
            </a:br>
            <a:endParaRPr lang="en-US" sz="2000" dirty="0">
              <a:solidFill>
                <a:schemeClr val="tx1"/>
              </a:solidFill>
              <a:latin typeface="Arial" panose="020B0604020202020204" pitchFamily="34" charset="0"/>
              <a:cs typeface="Arial" panose="020B0604020202020204" pitchFamily="34" charset="0"/>
            </a:endParaRPr>
          </a:p>
        </p:txBody>
      </p:sp>
      <p:grpSp>
        <p:nvGrpSpPr>
          <p:cNvPr id="4" name="Grupo 3">
            <a:extLst>
              <a:ext uri="{FF2B5EF4-FFF2-40B4-BE49-F238E27FC236}">
                <a16:creationId xmlns:a16="http://schemas.microsoft.com/office/drawing/2014/main" id="{BB3A3618-CF84-45B6-88DE-8DD21AD3362A}"/>
              </a:ext>
            </a:extLst>
          </p:cNvPr>
          <p:cNvGrpSpPr/>
          <p:nvPr/>
        </p:nvGrpSpPr>
        <p:grpSpPr>
          <a:xfrm>
            <a:off x="-25340" y="0"/>
            <a:ext cx="12192000" cy="1901825"/>
            <a:chOff x="0" y="0"/>
            <a:chExt cx="12192000" cy="1901825"/>
          </a:xfrm>
        </p:grpSpPr>
        <p:pic>
          <p:nvPicPr>
            <p:cNvPr id="5" name="Imagen 4">
              <a:extLst>
                <a:ext uri="{FF2B5EF4-FFF2-40B4-BE49-F238E27FC236}">
                  <a16:creationId xmlns:a16="http://schemas.microsoft.com/office/drawing/2014/main" id="{BFA1F4FD-8BB7-48B1-AC68-C15196D7E3AC}"/>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1901825"/>
            </a:xfrm>
            <a:prstGeom prst="rect">
              <a:avLst/>
            </a:prstGeom>
          </p:spPr>
        </p:pic>
        <p:pic>
          <p:nvPicPr>
            <p:cNvPr id="6" name="Imagen 5">
              <a:extLst>
                <a:ext uri="{FF2B5EF4-FFF2-40B4-BE49-F238E27FC236}">
                  <a16:creationId xmlns:a16="http://schemas.microsoft.com/office/drawing/2014/main" id="{86253347-07E9-4742-986B-F82CA0265D3C}"/>
                </a:ext>
              </a:extLst>
            </p:cNvPr>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1268778" y="637857"/>
              <a:ext cx="1488489" cy="782980"/>
            </a:xfrm>
            <a:prstGeom prst="rect">
              <a:avLst/>
            </a:prstGeom>
            <a:noFill/>
          </p:spPr>
        </p:pic>
      </p:grpSp>
    </p:spTree>
    <p:extLst>
      <p:ext uri="{BB962C8B-B14F-4D97-AF65-F5344CB8AC3E}">
        <p14:creationId xmlns:p14="http://schemas.microsoft.com/office/powerpoint/2010/main" val="22560252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4069" y="1052737"/>
            <a:ext cx="9886121" cy="5073427"/>
          </a:xfrm>
        </p:spPr>
        <p:txBody>
          <a:bodyPr>
            <a:normAutofit/>
          </a:bodyPr>
          <a:lstStyle/>
          <a:p>
            <a:pPr algn="just"/>
            <a:r>
              <a:rPr lang="es-MX" dirty="0"/>
              <a:t> REUNIÓN: A partir de dos relaciones especificadas, construye una relación que contiene todas las posibles combinaciones de tuplas, una de cada una de las dos relaciones, tales que las dos tuplas participantes en una combinación dada satisfagan alguna condición específica. </a:t>
            </a:r>
          </a:p>
          <a:p>
            <a:pPr algn="just"/>
            <a:endParaRPr lang="es-MX" dirty="0"/>
          </a:p>
          <a:p>
            <a:pPr algn="just"/>
            <a:r>
              <a:rPr lang="es-MX" dirty="0"/>
              <a:t>DIVISIÓN: Toma dos relaciones, una binaria y una unaria, y construye una relación formada por todos los valores de un atributo de la relación binaria que concuerdan (en el otro atributo) con todos los valores en la relación unaria.</a:t>
            </a:r>
          </a:p>
          <a:p>
            <a:endParaRPr lang="es-MX" dirty="0"/>
          </a:p>
        </p:txBody>
      </p:sp>
    </p:spTree>
    <p:extLst>
      <p:ext uri="{BB962C8B-B14F-4D97-AF65-F5344CB8AC3E}">
        <p14:creationId xmlns:p14="http://schemas.microsoft.com/office/powerpoint/2010/main" val="44902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90330" y="476672"/>
            <a:ext cx="9859618" cy="5760640"/>
          </a:xfrm>
        </p:spPr>
        <p:txBody>
          <a:bodyPr>
            <a:normAutofit/>
          </a:bodyPr>
          <a:lstStyle/>
          <a:p>
            <a:r>
              <a:rPr lang="es-ES" sz="3600" b="1" dirty="0"/>
              <a:t>UNA SINTAXIS PARA EL ALGEBRA RELACIONAL.</a:t>
            </a:r>
          </a:p>
          <a:p>
            <a:pPr marL="0" indent="0">
              <a:buNone/>
            </a:pPr>
            <a:endParaRPr lang="es-MX" sz="3600" dirty="0"/>
          </a:p>
          <a:p>
            <a:pPr marL="0" indent="0" algn="just">
              <a:buNone/>
            </a:pPr>
            <a:r>
              <a:rPr lang="es-ES" dirty="0"/>
              <a:t>La operación SELECCIONAR (</a:t>
            </a:r>
            <a:r>
              <a:rPr lang="es-ES" dirty="0">
                <a:sym typeface="Symbol"/>
              </a:rPr>
              <a:t></a:t>
            </a:r>
            <a:r>
              <a:rPr lang="es-ES" dirty="0"/>
              <a:t>) sirve para seleccionar un subconjunto de tuplas de una relación que satisfacen una condición de selección. </a:t>
            </a:r>
          </a:p>
          <a:p>
            <a:pPr marL="0" indent="0" algn="just">
              <a:buNone/>
            </a:pPr>
            <a:endParaRPr lang="es-ES" dirty="0"/>
          </a:p>
          <a:p>
            <a:pPr marL="0" indent="0" algn="just">
              <a:buNone/>
            </a:pPr>
            <a:r>
              <a:rPr lang="es-ES" dirty="0"/>
              <a:t>Por ejemplo, para seleccionar el subconjunto de tuplas EMPLEADO que trabajan en el departamento 4 o cuyo salario rebasa los $3,000.00 podemos especificar las dos condiciones con la operación SELECCIONAR, como sigue: </a:t>
            </a:r>
            <a:r>
              <a:rPr lang="es-ES" dirty="0">
                <a:sym typeface="Symbol"/>
              </a:rPr>
              <a:t></a:t>
            </a:r>
            <a:r>
              <a:rPr lang="es-ES" dirty="0"/>
              <a:t>DNO =4 OR SALARIO &gt; $3,000.00 (EMPLEADO) En general</a:t>
            </a:r>
            <a:endParaRPr lang="es-MX" dirty="0"/>
          </a:p>
        </p:txBody>
      </p:sp>
    </p:spTree>
    <p:extLst>
      <p:ext uri="{BB962C8B-B14F-4D97-AF65-F5344CB8AC3E}">
        <p14:creationId xmlns:p14="http://schemas.microsoft.com/office/powerpoint/2010/main" val="22451547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E04ED97-40FA-489B-81B6-2689C32902EE}"/>
              </a:ext>
            </a:extLst>
          </p:cNvPr>
          <p:cNvSpPr>
            <a:spLocks noGrp="1"/>
          </p:cNvSpPr>
          <p:nvPr>
            <p:ph idx="1"/>
          </p:nvPr>
        </p:nvSpPr>
        <p:spPr>
          <a:xfrm>
            <a:off x="518616" y="1009934"/>
            <a:ext cx="9888128" cy="5167029"/>
          </a:xfrm>
        </p:spPr>
        <p:txBody>
          <a:bodyPr/>
          <a:lstStyle/>
          <a:p>
            <a:pPr marL="0" indent="0" algn="just">
              <a:buNone/>
            </a:pPr>
            <a:r>
              <a:rPr lang="es-ES" dirty="0"/>
              <a:t>Denotamos la operación SELECCIONAR con </a:t>
            </a:r>
            <a:r>
              <a:rPr lang="es-ES" dirty="0">
                <a:sym typeface="Symbol"/>
              </a:rPr>
              <a:t></a:t>
            </a:r>
            <a:r>
              <a:rPr lang="es-ES" dirty="0"/>
              <a:t>() donde el símbolo </a:t>
            </a:r>
            <a:r>
              <a:rPr lang="es-ES" dirty="0">
                <a:sym typeface="Symbol"/>
              </a:rPr>
              <a:t></a:t>
            </a:r>
            <a:r>
              <a:rPr lang="es-ES" dirty="0"/>
              <a:t> (sigma) denota el operador de SELECCIONAR, y la condición de selección es una expresión booleana especificada en términos de los atributos de la relación.</a:t>
            </a:r>
          </a:p>
          <a:p>
            <a:pPr marL="0" indent="0" algn="just">
              <a:buNone/>
            </a:pPr>
            <a:endParaRPr lang="es-MX" dirty="0"/>
          </a:p>
        </p:txBody>
      </p:sp>
      <p:pic>
        <p:nvPicPr>
          <p:cNvPr id="4" name="Imagen 3">
            <a:extLst>
              <a:ext uri="{FF2B5EF4-FFF2-40B4-BE49-F238E27FC236}">
                <a16:creationId xmlns:a16="http://schemas.microsoft.com/office/drawing/2014/main" id="{336BDBB7-AF5C-4B6A-BFC8-27B70704D2A5}"/>
              </a:ext>
            </a:extLst>
          </p:cNvPr>
          <p:cNvPicPr>
            <a:picLocks noChangeAspect="1"/>
          </p:cNvPicPr>
          <p:nvPr/>
        </p:nvPicPr>
        <p:blipFill>
          <a:blip r:embed="rId2"/>
          <a:stretch>
            <a:fillRect/>
          </a:stretch>
        </p:blipFill>
        <p:spPr>
          <a:xfrm>
            <a:off x="836901" y="3469032"/>
            <a:ext cx="9251558" cy="1406563"/>
          </a:xfrm>
          <a:prstGeom prst="rect">
            <a:avLst/>
          </a:prstGeom>
        </p:spPr>
      </p:pic>
      <p:sp>
        <p:nvSpPr>
          <p:cNvPr id="5" name="Rectángulo 4">
            <a:extLst>
              <a:ext uri="{FF2B5EF4-FFF2-40B4-BE49-F238E27FC236}">
                <a16:creationId xmlns:a16="http://schemas.microsoft.com/office/drawing/2014/main" id="{0EAC1ED3-17FF-4F2D-AA99-F7B73DBCDDC5}"/>
              </a:ext>
            </a:extLst>
          </p:cNvPr>
          <p:cNvSpPr/>
          <p:nvPr/>
        </p:nvSpPr>
        <p:spPr>
          <a:xfrm>
            <a:off x="2010176" y="4879947"/>
            <a:ext cx="6096000" cy="646331"/>
          </a:xfrm>
          <a:prstGeom prst="rect">
            <a:avLst/>
          </a:prstGeom>
        </p:spPr>
        <p:txBody>
          <a:bodyPr>
            <a:spAutoFit/>
          </a:bodyPr>
          <a:lstStyle/>
          <a:p>
            <a:pPr algn="ctr">
              <a:spcAft>
                <a:spcPts val="1000"/>
              </a:spcAft>
            </a:pPr>
            <a:r>
              <a:rPr lang="es-ES" b="1" dirty="0">
                <a:solidFill>
                  <a:schemeClr val="accent5"/>
                </a:solidFill>
                <a:latin typeface="Times New Roman" panose="02020603050405020304" pitchFamily="18" charset="0"/>
                <a:ea typeface="Calibri" panose="020F0502020204030204" pitchFamily="34" charset="0"/>
                <a:cs typeface="Times New Roman" panose="02020603050405020304" pitchFamily="18" charset="0"/>
              </a:rPr>
              <a:t>Ilustración 1 Resultado de  aplicar </a:t>
            </a:r>
            <a:r>
              <a:rPr lang="es-ES" b="1" dirty="0">
                <a:solidFill>
                  <a:schemeClr val="accent5"/>
                </a:solidFill>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s-ES" b="1" dirty="0">
                <a:solidFill>
                  <a:schemeClr val="accent5"/>
                </a:solidFill>
                <a:latin typeface="Times New Roman" panose="02020603050405020304" pitchFamily="18" charset="0"/>
                <a:ea typeface="Calibri" panose="020F0502020204030204" pitchFamily="34" charset="0"/>
                <a:cs typeface="Times New Roman" panose="02020603050405020304" pitchFamily="18" charset="0"/>
              </a:rPr>
              <a:t> (DNO=4 Y SALARIO&gt;2500) </a:t>
            </a:r>
            <a:endParaRPr lang="es-MX" b="1" dirty="0">
              <a:solidFill>
                <a:schemeClr val="accent5"/>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59241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809" y="620689"/>
            <a:ext cx="9939130" cy="5472609"/>
          </a:xfrm>
        </p:spPr>
        <p:txBody>
          <a:bodyPr>
            <a:normAutofit/>
          </a:bodyPr>
          <a:lstStyle/>
          <a:p>
            <a:pPr marL="0" indent="0" algn="just">
              <a:buNone/>
            </a:pPr>
            <a:r>
              <a:rPr lang="es-MX" dirty="0"/>
              <a:t>La operación PROYECCION (∏)</a:t>
            </a:r>
          </a:p>
          <a:p>
            <a:pPr algn="just"/>
            <a:r>
              <a:rPr lang="es-MX" dirty="0"/>
              <a:t>Si visualizamos una relación como una tabla, la operación SELECCIONAR selecciona algunas filas de la tabla y desecha otras. La operación PROYECCION, en cambio, selecciona ciertas columnas de la tabla y desecha las demás. Por ejemplo, si queremos el apellido, en nombre y el salario de todos los empleados, podemos usar la siguiente operación:</a:t>
            </a:r>
          </a:p>
          <a:p>
            <a:pPr algn="just"/>
            <a:r>
              <a:rPr lang="es-MX" dirty="0"/>
              <a:t>∏PATERNO, NOMBRE, SALARIO (EMPLEADO)</a:t>
            </a:r>
          </a:p>
          <a:p>
            <a:pPr marL="0" indent="0" algn="just">
              <a:buNone/>
            </a:pPr>
            <a:endParaRPr lang="es-MX" dirty="0"/>
          </a:p>
          <a:p>
            <a:pPr algn="just"/>
            <a:endParaRPr lang="es-MX" dirty="0"/>
          </a:p>
        </p:txBody>
      </p:sp>
      <p:pic>
        <p:nvPicPr>
          <p:cNvPr id="10" name="9 Imagen" descr="secme-19274.pdf - Google Chrome"/>
          <p:cNvPicPr/>
          <p:nvPr/>
        </p:nvPicPr>
        <p:blipFill rotWithShape="1">
          <a:blip r:embed="rId2">
            <a:extLst>
              <a:ext uri="{28A0092B-C50C-407E-A947-70E740481C1C}">
                <a14:useLocalDpi xmlns:a14="http://schemas.microsoft.com/office/drawing/2010/main" val="0"/>
              </a:ext>
            </a:extLst>
          </a:blip>
          <a:srcRect l="28295" t="40138" r="50112" b="37992"/>
          <a:stretch/>
        </p:blipFill>
        <p:spPr bwMode="auto">
          <a:xfrm>
            <a:off x="2782957" y="4171733"/>
            <a:ext cx="5738191" cy="1553206"/>
          </a:xfrm>
          <a:prstGeom prst="rect">
            <a:avLst/>
          </a:prstGeom>
          <a:ln>
            <a:noFill/>
          </a:ln>
          <a:extLst>
            <a:ext uri="{53640926-AAD7-44D8-BBD7-CCE9431645EC}">
              <a14:shadowObscured xmlns:a14="http://schemas.microsoft.com/office/drawing/2010/main"/>
            </a:ext>
          </a:extLst>
        </p:spPr>
      </p:pic>
      <p:sp>
        <p:nvSpPr>
          <p:cNvPr id="2" name="Rectángulo 1">
            <a:extLst>
              <a:ext uri="{FF2B5EF4-FFF2-40B4-BE49-F238E27FC236}">
                <a16:creationId xmlns:a16="http://schemas.microsoft.com/office/drawing/2014/main" id="{D02B29B2-92BE-4676-BC3E-F789E1B7551D}"/>
              </a:ext>
            </a:extLst>
          </p:cNvPr>
          <p:cNvSpPr/>
          <p:nvPr/>
        </p:nvSpPr>
        <p:spPr>
          <a:xfrm>
            <a:off x="2425148" y="5770132"/>
            <a:ext cx="6096000" cy="1051570"/>
          </a:xfrm>
          <a:prstGeom prst="rect">
            <a:avLst/>
          </a:prstGeom>
        </p:spPr>
        <p:txBody>
          <a:bodyPr>
            <a:spAutoFit/>
          </a:bodyPr>
          <a:lstStyle/>
          <a:p>
            <a:pPr algn="ctr">
              <a:spcAft>
                <a:spcPts val="1000"/>
              </a:spcAft>
            </a:pPr>
            <a:r>
              <a:rPr lang="es-ES" b="1" dirty="0">
                <a:solidFill>
                  <a:srgbClr val="5B9BD5"/>
                </a:solidFill>
                <a:latin typeface="Times New Roman" panose="02020603050405020304" pitchFamily="18" charset="0"/>
                <a:ea typeface="Calibri" panose="020F0502020204030204" pitchFamily="34" charset="0"/>
                <a:cs typeface="Times New Roman" panose="02020603050405020304" pitchFamily="18" charset="0"/>
              </a:rPr>
              <a:t>Ilustración 2 Resultado de  aplicar </a:t>
            </a:r>
            <a:r>
              <a:rPr lang="es-ES" b="1" dirty="0">
                <a:solidFill>
                  <a:srgbClr val="5B9BD5"/>
                </a:solidFill>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s-ES" b="1" dirty="0">
                <a:solidFill>
                  <a:srgbClr val="5B9BD5"/>
                </a:solidFill>
                <a:latin typeface="Times New Roman" panose="02020603050405020304" pitchFamily="18" charset="0"/>
                <a:ea typeface="Calibri" panose="020F0502020204030204" pitchFamily="34" charset="0"/>
                <a:cs typeface="Times New Roman" panose="02020603050405020304" pitchFamily="18" charset="0"/>
              </a:rPr>
              <a:t> ∏PATERNO, NOMBRE, SALARIO (EMPLEADO)</a:t>
            </a:r>
          </a:p>
          <a:p>
            <a:pPr algn="ctr">
              <a:spcAft>
                <a:spcPts val="1000"/>
              </a:spcAft>
            </a:pPr>
            <a:endParaRPr lang="es-MX" b="1" dirty="0">
              <a:solidFill>
                <a:srgbClr val="5B9BD5"/>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435898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26808" y="893644"/>
            <a:ext cx="9568070" cy="5505475"/>
          </a:xfrm>
        </p:spPr>
        <p:txBody>
          <a:bodyPr>
            <a:normAutofit/>
          </a:bodyPr>
          <a:lstStyle/>
          <a:p>
            <a:pPr marL="0" indent="0" algn="just">
              <a:buNone/>
            </a:pPr>
            <a:r>
              <a:rPr lang="es-MX" dirty="0"/>
              <a:t>La forma general de la operación PROYECTAR es</a:t>
            </a:r>
          </a:p>
          <a:p>
            <a:pPr algn="just"/>
            <a:r>
              <a:rPr lang="es-MX" dirty="0"/>
              <a:t>∏&lt;LISTA DE ATRIBUTOS&gt; (&lt;nombre de la relación&gt;)</a:t>
            </a:r>
          </a:p>
          <a:p>
            <a:pPr marL="0" indent="0" algn="just">
              <a:buNone/>
            </a:pPr>
            <a:r>
              <a:rPr lang="es-MX" dirty="0"/>
              <a:t>donde ∏ (pi) es el símbolo de la operación PROYECTAR y &lt;lista de atributos&gt; es una lista de atributos de la relación especificada por &lt;nombre de la relación&gt;. </a:t>
            </a:r>
          </a:p>
          <a:p>
            <a:pPr marL="0" indent="0" algn="just">
              <a:buNone/>
            </a:pPr>
            <a:endParaRPr lang="es-MX" dirty="0"/>
          </a:p>
          <a:p>
            <a:pPr marL="0" indent="0" algn="just">
              <a:buNone/>
            </a:pPr>
            <a:r>
              <a:rPr lang="es-MX" dirty="0"/>
              <a:t>La relación así creada tiene sólo los atributos especificados en &lt;lista de atributos&gt; y en el mismo orden en que aparecen en lista. Por ello, su grado es igual al número de atributos en &lt;lista de atributos&gt;.</a:t>
            </a:r>
          </a:p>
          <a:p>
            <a:pPr marL="0" indent="0">
              <a:buNone/>
            </a:pPr>
            <a:endParaRPr lang="es-MX" dirty="0"/>
          </a:p>
        </p:txBody>
      </p:sp>
    </p:spTree>
    <p:extLst>
      <p:ext uri="{BB962C8B-B14F-4D97-AF65-F5344CB8AC3E}">
        <p14:creationId xmlns:p14="http://schemas.microsoft.com/office/powerpoint/2010/main" val="13430605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874D186-C326-4E10-864B-F643212B500E}"/>
              </a:ext>
            </a:extLst>
          </p:cNvPr>
          <p:cNvSpPr>
            <a:spLocks noGrp="1"/>
          </p:cNvSpPr>
          <p:nvPr>
            <p:ph idx="1"/>
          </p:nvPr>
        </p:nvSpPr>
        <p:spPr>
          <a:xfrm>
            <a:off x="318054" y="768626"/>
            <a:ext cx="9965634" cy="5408337"/>
          </a:xfrm>
        </p:spPr>
        <p:txBody>
          <a:bodyPr/>
          <a:lstStyle/>
          <a:p>
            <a:pPr marL="0" indent="0" algn="just">
              <a:buNone/>
            </a:pPr>
            <a:r>
              <a:rPr lang="es-MX" dirty="0"/>
              <a:t>Si la lista de atributos sólo contiene atributos no llave de una relación, es probable que aparezcan tuplas repetidas en el resultado. La operación PROYECTAR elimina implícitamente cualquier tupla repetida, así que el resultado de la operación PROYECTAR es un conjunto de tuplas y por tanto una relación válida. Por ejemplo, consideremos la siguiente operación:</a:t>
            </a:r>
          </a:p>
          <a:p>
            <a:pPr marL="0" indent="0" algn="just">
              <a:buNone/>
            </a:pPr>
            <a:r>
              <a:rPr lang="es-MX" dirty="0"/>
              <a:t>∏SEXO, SALARIO (EMPLEADO)</a:t>
            </a:r>
          </a:p>
          <a:p>
            <a:pPr marL="0" indent="0" algn="just">
              <a:buNone/>
            </a:pPr>
            <a:endParaRPr lang="es-MX" dirty="0"/>
          </a:p>
        </p:txBody>
      </p:sp>
      <p:pic>
        <p:nvPicPr>
          <p:cNvPr id="4" name="Picture 1">
            <a:extLst>
              <a:ext uri="{FF2B5EF4-FFF2-40B4-BE49-F238E27FC236}">
                <a16:creationId xmlns:a16="http://schemas.microsoft.com/office/drawing/2014/main" id="{C10C48D8-0BF0-4E2D-B868-81F21D3859F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297956" y="3561085"/>
            <a:ext cx="2074269" cy="1794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ángulo 4">
            <a:extLst>
              <a:ext uri="{FF2B5EF4-FFF2-40B4-BE49-F238E27FC236}">
                <a16:creationId xmlns:a16="http://schemas.microsoft.com/office/drawing/2014/main" id="{7F10B2D2-72CC-4ED0-B1C1-0EBACFB29255}"/>
              </a:ext>
            </a:extLst>
          </p:cNvPr>
          <p:cNvSpPr/>
          <p:nvPr/>
        </p:nvSpPr>
        <p:spPr>
          <a:xfrm>
            <a:off x="1828800" y="5355328"/>
            <a:ext cx="6096000" cy="1051570"/>
          </a:xfrm>
          <a:prstGeom prst="rect">
            <a:avLst/>
          </a:prstGeom>
        </p:spPr>
        <p:txBody>
          <a:bodyPr>
            <a:spAutoFit/>
          </a:bodyPr>
          <a:lstStyle/>
          <a:p>
            <a:pPr algn="ctr">
              <a:spcAft>
                <a:spcPts val="1000"/>
              </a:spcAft>
            </a:pPr>
            <a:r>
              <a:rPr lang="es-ES" b="1" dirty="0">
                <a:solidFill>
                  <a:srgbClr val="5B9BD5"/>
                </a:solidFill>
                <a:latin typeface="Times New Roman" panose="02020603050405020304" pitchFamily="18" charset="0"/>
                <a:ea typeface="Calibri" panose="020F0502020204030204" pitchFamily="34" charset="0"/>
                <a:cs typeface="Times New Roman" panose="02020603050405020304" pitchFamily="18" charset="0"/>
              </a:rPr>
              <a:t>Ilustración 2 Resultado de  aplicar </a:t>
            </a:r>
            <a:r>
              <a:rPr lang="es-ES" b="1" dirty="0">
                <a:solidFill>
                  <a:srgbClr val="5B9BD5"/>
                </a:solidFill>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∏SEXO, SALARIO (EMPLEADO)</a:t>
            </a:r>
          </a:p>
          <a:p>
            <a:pPr algn="ctr">
              <a:spcAft>
                <a:spcPts val="1000"/>
              </a:spcAft>
            </a:pPr>
            <a:endParaRPr lang="es-ES" b="1" dirty="0">
              <a:solidFill>
                <a:srgbClr val="5B9BD5"/>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805345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71061" y="548680"/>
            <a:ext cx="9793356" cy="5904656"/>
          </a:xfrm>
        </p:spPr>
        <p:txBody>
          <a:bodyPr>
            <a:normAutofit/>
          </a:bodyPr>
          <a:lstStyle/>
          <a:p>
            <a:pPr marL="0" indent="0">
              <a:buNone/>
            </a:pPr>
            <a:endParaRPr lang="es-ES" sz="2900" dirty="0">
              <a:latin typeface="Times New Roman" panose="02020603050405020304" pitchFamily="18" charset="0"/>
              <a:cs typeface="Times New Roman" panose="02020603050405020304" pitchFamily="18" charset="0"/>
            </a:endParaRPr>
          </a:p>
          <a:p>
            <a:pPr marL="0" indent="0" algn="just">
              <a:buNone/>
            </a:pPr>
            <a:r>
              <a:rPr lang="es-ES" sz="2900" dirty="0">
                <a:latin typeface="Times New Roman" panose="02020603050405020304" pitchFamily="18" charset="0"/>
                <a:cs typeface="Times New Roman" panose="02020603050405020304" pitchFamily="18" charset="0"/>
              </a:rPr>
              <a:t> </a:t>
            </a:r>
            <a:r>
              <a:rPr lang="es-ES" dirty="0">
                <a:latin typeface="Calibri" panose="020F0502020204030204" pitchFamily="34" charset="0"/>
                <a:cs typeface="Times New Roman" panose="02020603050405020304" pitchFamily="18" charset="0"/>
              </a:rPr>
              <a:t>A menudo es más sencillo descomponer una secuencia compleja de operaciones especificando relaciones de resultados intermedios que escribiendo una sola expresión del álgebra relacional. </a:t>
            </a:r>
          </a:p>
          <a:p>
            <a:pPr marL="0" indent="0" algn="just">
              <a:buNone/>
            </a:pPr>
            <a:r>
              <a:rPr lang="es-ES" dirty="0">
                <a:latin typeface="Calibri" panose="020F0502020204030204" pitchFamily="34" charset="0"/>
                <a:cs typeface="Times New Roman" panose="02020603050405020304" pitchFamily="18" charset="0"/>
              </a:rPr>
              <a:t>También podemos usar esta técnica para cambiar el nombre de los atributos de las relaciones intermedias y de la resultante. Esto puede ser útil cuando se trata de operaciones más complejas. Si queremos cambiar de nombre los atributos de una relación resultante al aplicar una operación de álgebra relacional, bastará con que incluyamos una lista con los nuevos nombres de atributos entre paréntesis, como el siguiente ejemplo: TEMP</a:t>
            </a:r>
            <a:r>
              <a:rPr lang="es-ES" dirty="0">
                <a:latin typeface="Calibri" panose="020F0502020204030204" pitchFamily="34" charset="0"/>
                <a:cs typeface="Times New Roman" panose="02020603050405020304" pitchFamily="18" charset="0"/>
                <a:sym typeface="Symbol"/>
              </a:rPr>
              <a:t></a:t>
            </a:r>
            <a:r>
              <a:rPr lang="es-ES" dirty="0">
                <a:latin typeface="Calibri" panose="020F0502020204030204" pitchFamily="34" charset="0"/>
                <a:cs typeface="Times New Roman" panose="02020603050405020304" pitchFamily="18" charset="0"/>
              </a:rPr>
              <a:t>DNO=5(EMPLEADO)</a:t>
            </a:r>
            <a:endParaRPr lang="es-MX" dirty="0">
              <a:latin typeface="Calibri" panose="020F0502020204030204" pitchFamily="34" charset="0"/>
              <a:cs typeface="Times New Roman" panose="02020603050405020304" pitchFamily="18" charset="0"/>
            </a:endParaRPr>
          </a:p>
          <a:p>
            <a:endParaRPr lang="es-MX" dirty="0"/>
          </a:p>
        </p:txBody>
      </p:sp>
    </p:spTree>
    <p:extLst>
      <p:ext uri="{BB962C8B-B14F-4D97-AF65-F5344CB8AC3E}">
        <p14:creationId xmlns:p14="http://schemas.microsoft.com/office/powerpoint/2010/main" val="41795538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92277" y="1224145"/>
            <a:ext cx="9541565" cy="4262255"/>
          </a:xfrm>
        </p:spPr>
        <p:txBody>
          <a:bodyPr>
            <a:noAutofit/>
          </a:bodyPr>
          <a:lstStyle/>
          <a:p>
            <a:pPr marL="0" indent="0" algn="just">
              <a:buNone/>
            </a:pPr>
            <a:r>
              <a:rPr lang="es-MX" dirty="0">
                <a:cs typeface="Times New Roman" panose="02020603050405020304" pitchFamily="18" charset="0"/>
              </a:rPr>
              <a:t>Una vista en MySQL se define utilizando la orden </a:t>
            </a:r>
            <a:r>
              <a:rPr lang="es-MX" dirty="0" err="1">
                <a:cs typeface="Times New Roman" panose="02020603050405020304" pitchFamily="18" charset="0"/>
              </a:rPr>
              <a:t>create</a:t>
            </a:r>
            <a:r>
              <a:rPr lang="es-MX" dirty="0">
                <a:cs typeface="Times New Roman" panose="02020603050405020304" pitchFamily="18" charset="0"/>
              </a:rPr>
              <a:t> </a:t>
            </a:r>
            <a:r>
              <a:rPr lang="es-MX" dirty="0" err="1">
                <a:cs typeface="Times New Roman" panose="02020603050405020304" pitchFamily="18" charset="0"/>
              </a:rPr>
              <a:t>view</a:t>
            </a:r>
            <a:r>
              <a:rPr lang="es-MX" dirty="0">
                <a:cs typeface="Times New Roman" panose="02020603050405020304" pitchFamily="18" charset="0"/>
              </a:rPr>
              <a:t> para definir una vista se le debe dar un nombre y se debe construir una consulta que genere dicha vista la forma de </a:t>
            </a:r>
            <a:r>
              <a:rPr lang="es-MX" dirty="0" err="1">
                <a:cs typeface="Times New Roman" panose="02020603050405020304" pitchFamily="18" charset="0"/>
              </a:rPr>
              <a:t>CREATE</a:t>
            </a:r>
            <a:r>
              <a:rPr lang="es-MX" dirty="0">
                <a:cs typeface="Times New Roman" panose="02020603050405020304" pitchFamily="18" charset="0"/>
              </a:rPr>
              <a:t> VIEW es la siguiente:</a:t>
            </a:r>
          </a:p>
          <a:p>
            <a:pPr marL="0" indent="0" algn="just">
              <a:buNone/>
            </a:pPr>
            <a:r>
              <a:rPr lang="es-MX" dirty="0">
                <a:cs typeface="Times New Roman" panose="02020603050405020304" pitchFamily="18" charset="0"/>
              </a:rPr>
              <a:t>Ejemplo:</a:t>
            </a:r>
          </a:p>
          <a:p>
            <a:pPr marL="0" indent="0" algn="just">
              <a:buNone/>
            </a:pPr>
            <a:r>
              <a:rPr lang="es-MX" dirty="0" err="1">
                <a:cs typeface="Times New Roman" panose="02020603050405020304" pitchFamily="18" charset="0"/>
              </a:rPr>
              <a:t>Create</a:t>
            </a:r>
            <a:r>
              <a:rPr lang="es-MX" dirty="0">
                <a:cs typeface="Times New Roman" panose="02020603050405020304" pitchFamily="18" charset="0"/>
              </a:rPr>
              <a:t> </a:t>
            </a:r>
            <a:r>
              <a:rPr lang="es-MX" dirty="0" err="1">
                <a:cs typeface="Times New Roman" panose="02020603050405020304" pitchFamily="18" charset="0"/>
              </a:rPr>
              <a:t>view</a:t>
            </a:r>
            <a:r>
              <a:rPr lang="es-MX" dirty="0">
                <a:cs typeface="Times New Roman" panose="02020603050405020304" pitchFamily="18" charset="0"/>
              </a:rPr>
              <a:t> todos-los-clientes as (</a:t>
            </a:r>
            <a:r>
              <a:rPr lang="es-MX" dirty="0" err="1">
                <a:cs typeface="Times New Roman" panose="02020603050405020304" pitchFamily="18" charset="0"/>
              </a:rPr>
              <a:t>select</a:t>
            </a:r>
            <a:r>
              <a:rPr lang="es-MX" dirty="0">
                <a:cs typeface="Times New Roman" panose="02020603050405020304" pitchFamily="18" charset="0"/>
              </a:rPr>
              <a:t> nombre-sucursal-nombre-cliente</a:t>
            </a:r>
          </a:p>
          <a:p>
            <a:pPr marL="0" indent="0" algn="just">
              <a:buNone/>
            </a:pPr>
            <a:r>
              <a:rPr lang="es-MX" dirty="0" err="1">
                <a:cs typeface="Times New Roman" panose="02020603050405020304" pitchFamily="18" charset="0"/>
              </a:rPr>
              <a:t>from</a:t>
            </a:r>
            <a:r>
              <a:rPr lang="es-MX" dirty="0">
                <a:cs typeface="Times New Roman" panose="02020603050405020304" pitchFamily="18" charset="0"/>
              </a:rPr>
              <a:t> impositor, cuenta </a:t>
            </a:r>
            <a:r>
              <a:rPr lang="es-MX" dirty="0" err="1">
                <a:cs typeface="Times New Roman" panose="02020603050405020304" pitchFamily="18" charset="0"/>
              </a:rPr>
              <a:t>Where</a:t>
            </a:r>
            <a:r>
              <a:rPr lang="es-MX" dirty="0">
                <a:cs typeface="Times New Roman" panose="02020603050405020304" pitchFamily="18" charset="0"/>
              </a:rPr>
              <a:t> impositor. Número, cuenta= cuenta. Número-cuenta)</a:t>
            </a:r>
          </a:p>
          <a:p>
            <a:pPr marL="0" indent="0" algn="just">
              <a:buNone/>
            </a:pPr>
            <a:endParaRPr lang="es-MX" dirty="0">
              <a:cs typeface="Times New Roman" panose="02020603050405020304" pitchFamily="18" charset="0"/>
            </a:endParaRPr>
          </a:p>
          <a:p>
            <a:pPr marL="0" indent="0">
              <a:buNone/>
            </a:pPr>
            <a:r>
              <a:rPr lang="es-MX" dirty="0">
                <a:latin typeface="Times New Roman" panose="02020603050405020304" pitchFamily="18" charset="0"/>
                <a:cs typeface="Times New Roman" panose="02020603050405020304" pitchFamily="18" charset="0"/>
              </a:rPr>
              <a:t> </a:t>
            </a:r>
          </a:p>
          <a:p>
            <a:endParaRPr lang="es-MX" dirty="0"/>
          </a:p>
        </p:txBody>
      </p:sp>
    </p:spTree>
    <p:extLst>
      <p:ext uri="{BB962C8B-B14F-4D97-AF65-F5344CB8AC3E}">
        <p14:creationId xmlns:p14="http://schemas.microsoft.com/office/powerpoint/2010/main" val="34742342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15370" y="1132764"/>
            <a:ext cx="9370325" cy="4866778"/>
          </a:xfrm>
        </p:spPr>
        <p:txBody>
          <a:bodyPr>
            <a:normAutofit/>
          </a:bodyPr>
          <a:lstStyle/>
          <a:p>
            <a:pPr marL="0" indent="0" algn="just">
              <a:buNone/>
            </a:pPr>
            <a:r>
              <a:rPr lang="es-MX" sz="3300" dirty="0">
                <a:cs typeface="Times New Roman" panose="02020603050405020304" pitchFamily="18" charset="0"/>
              </a:rPr>
              <a:t>Un Borrado se expresa de igual modo que una consulta. Se pueden borrar </a:t>
            </a:r>
            <a:r>
              <a:rPr lang="es-MX" sz="3300" dirty="0" err="1">
                <a:cs typeface="Times New Roman" panose="02020603050405020304" pitchFamily="18" charset="0"/>
              </a:rPr>
              <a:t>tuplas</a:t>
            </a:r>
            <a:r>
              <a:rPr lang="es-MX" sz="3300" dirty="0">
                <a:cs typeface="Times New Roman" panose="02020603050405020304" pitchFamily="18" charset="0"/>
              </a:rPr>
              <a:t> completas, un borrado en SQL se expresa:</a:t>
            </a:r>
          </a:p>
          <a:p>
            <a:pPr marL="457200" lvl="1" indent="0" algn="just">
              <a:buNone/>
            </a:pPr>
            <a:r>
              <a:rPr lang="es-MX" sz="3300" dirty="0" err="1">
                <a:cs typeface="Times New Roman" panose="02020603050405020304" pitchFamily="18" charset="0"/>
              </a:rPr>
              <a:t>Delete</a:t>
            </a:r>
            <a:r>
              <a:rPr lang="es-MX" sz="3300" dirty="0">
                <a:cs typeface="Times New Roman" panose="02020603050405020304" pitchFamily="18" charset="0"/>
              </a:rPr>
              <a:t> </a:t>
            </a:r>
            <a:r>
              <a:rPr lang="es-MX" sz="3300" dirty="0" err="1">
                <a:cs typeface="Times New Roman" panose="02020603050405020304" pitchFamily="18" charset="0"/>
              </a:rPr>
              <a:t>from</a:t>
            </a:r>
            <a:r>
              <a:rPr lang="es-MX" sz="3300" dirty="0">
                <a:cs typeface="Times New Roman" panose="02020603050405020304" pitchFamily="18" charset="0"/>
              </a:rPr>
              <a:t> r</a:t>
            </a:r>
          </a:p>
          <a:p>
            <a:pPr marL="457200" lvl="1" indent="0" algn="just">
              <a:buNone/>
            </a:pPr>
            <a:r>
              <a:rPr lang="es-MX" sz="3300" dirty="0" err="1">
                <a:cs typeface="Times New Roman" panose="02020603050405020304" pitchFamily="18" charset="0"/>
              </a:rPr>
              <a:t>Where</a:t>
            </a:r>
            <a:r>
              <a:rPr lang="es-MX" sz="3300" dirty="0">
                <a:cs typeface="Times New Roman" panose="02020603050405020304" pitchFamily="18" charset="0"/>
              </a:rPr>
              <a:t> P</a:t>
            </a:r>
          </a:p>
          <a:p>
            <a:pPr marL="0" indent="0" algn="just">
              <a:buNone/>
            </a:pPr>
            <a:r>
              <a:rPr lang="es-MX" sz="3300" dirty="0">
                <a:cs typeface="Times New Roman" panose="02020603050405020304" pitchFamily="18" charset="0"/>
              </a:rPr>
              <a:t>Ejemplo:</a:t>
            </a:r>
          </a:p>
          <a:p>
            <a:pPr marL="457200" lvl="1" indent="0" algn="just">
              <a:buNone/>
            </a:pPr>
            <a:r>
              <a:rPr lang="es-MX" sz="3300" dirty="0" err="1">
                <a:cs typeface="Times New Roman" panose="02020603050405020304" pitchFamily="18" charset="0"/>
              </a:rPr>
              <a:t>Delete</a:t>
            </a:r>
            <a:r>
              <a:rPr lang="es-MX" sz="3300" dirty="0">
                <a:cs typeface="Times New Roman" panose="02020603050405020304" pitchFamily="18" charset="0"/>
              </a:rPr>
              <a:t> </a:t>
            </a:r>
            <a:r>
              <a:rPr lang="es-MX" sz="3300" dirty="0" err="1">
                <a:cs typeface="Times New Roman" panose="02020603050405020304" pitchFamily="18" charset="0"/>
              </a:rPr>
              <a:t>from</a:t>
            </a:r>
            <a:r>
              <a:rPr lang="es-MX" sz="3300" dirty="0">
                <a:cs typeface="Times New Roman" panose="02020603050405020304" pitchFamily="18" charset="0"/>
              </a:rPr>
              <a:t> cuenta</a:t>
            </a:r>
          </a:p>
          <a:p>
            <a:pPr marL="457200" lvl="1" indent="0" algn="just">
              <a:buNone/>
            </a:pPr>
            <a:r>
              <a:rPr lang="es-MX" sz="3300" dirty="0" err="1">
                <a:cs typeface="Times New Roman" panose="02020603050405020304" pitchFamily="18" charset="0"/>
              </a:rPr>
              <a:t>Where</a:t>
            </a:r>
            <a:r>
              <a:rPr lang="es-MX" sz="3300" dirty="0">
                <a:cs typeface="Times New Roman" panose="02020603050405020304" pitchFamily="18" charset="0"/>
              </a:rPr>
              <a:t> nombre-sucursal</a:t>
            </a:r>
          </a:p>
          <a:p>
            <a:endParaRPr lang="es-MX" dirty="0"/>
          </a:p>
        </p:txBody>
      </p:sp>
    </p:spTree>
    <p:extLst>
      <p:ext uri="{BB962C8B-B14F-4D97-AF65-F5344CB8AC3E}">
        <p14:creationId xmlns:p14="http://schemas.microsoft.com/office/powerpoint/2010/main" val="31043962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F4F7636-6E32-44CA-BCA5-9088ADF37172}"/>
              </a:ext>
            </a:extLst>
          </p:cNvPr>
          <p:cNvSpPr>
            <a:spLocks noGrp="1"/>
          </p:cNvSpPr>
          <p:nvPr>
            <p:ph idx="1"/>
          </p:nvPr>
        </p:nvSpPr>
        <p:spPr>
          <a:xfrm>
            <a:off x="357810" y="1173707"/>
            <a:ext cx="9755182" cy="5186149"/>
          </a:xfrm>
        </p:spPr>
        <p:txBody>
          <a:bodyPr>
            <a:normAutofit/>
          </a:bodyPr>
          <a:lstStyle/>
          <a:p>
            <a:pPr marL="0" indent="0" algn="just">
              <a:buNone/>
            </a:pPr>
            <a:r>
              <a:rPr lang="es-MX" dirty="0"/>
              <a:t>Para insertar datos en una relación se especifica la tupla que se desea insertar, los atributos de la tuplas que se inserten deberán pertenecer al mismo dominio.</a:t>
            </a:r>
          </a:p>
          <a:p>
            <a:pPr marL="0" indent="0" algn="just">
              <a:buNone/>
            </a:pPr>
            <a:r>
              <a:rPr lang="es-MX" dirty="0"/>
              <a:t>Ejemplo</a:t>
            </a:r>
          </a:p>
          <a:p>
            <a:pPr marL="0" indent="0" algn="just">
              <a:buNone/>
            </a:pPr>
            <a:r>
              <a:rPr lang="es-MX" dirty="0"/>
              <a:t>	</a:t>
            </a:r>
            <a:r>
              <a:rPr lang="es-MX" dirty="0" err="1"/>
              <a:t>Insert</a:t>
            </a:r>
            <a:r>
              <a:rPr lang="es-MX" dirty="0"/>
              <a:t> </a:t>
            </a:r>
            <a:r>
              <a:rPr lang="es-MX" dirty="0" err="1"/>
              <a:t>into</a:t>
            </a:r>
            <a:r>
              <a:rPr lang="es-MX" dirty="0"/>
              <a:t> cuenta </a:t>
            </a:r>
            <a:r>
              <a:rPr lang="es-MX" dirty="0" err="1"/>
              <a:t>Values</a:t>
            </a:r>
            <a:r>
              <a:rPr lang="es-MX" dirty="0"/>
              <a:t> (‘C-9732’,’Navacerrada’,1200)</a:t>
            </a:r>
          </a:p>
          <a:p>
            <a:pPr marL="0" indent="0" algn="just">
              <a:buNone/>
            </a:pPr>
            <a:r>
              <a:rPr lang="es-MX" dirty="0"/>
              <a:t>En determinadas situaciones puede ser deseable cambiar un valor dentro de una tupla sin cambiar todos los valores de la misma, para este tipo de situaciones se utiliza la instrucción </a:t>
            </a:r>
            <a:r>
              <a:rPr lang="es-MX" dirty="0" err="1"/>
              <a:t>udapte</a:t>
            </a:r>
            <a:r>
              <a:rPr lang="es-MX" dirty="0"/>
              <a:t>.</a:t>
            </a:r>
          </a:p>
          <a:p>
            <a:pPr marL="0" indent="0" algn="just">
              <a:buNone/>
            </a:pPr>
            <a:r>
              <a:rPr lang="es-MX" dirty="0"/>
              <a:t>Ejemplo:</a:t>
            </a:r>
          </a:p>
          <a:p>
            <a:pPr marL="0" indent="0" algn="just">
              <a:buNone/>
            </a:pPr>
            <a:r>
              <a:rPr lang="es-MX" dirty="0"/>
              <a:t>	</a:t>
            </a:r>
            <a:r>
              <a:rPr lang="es-MX" dirty="0" err="1"/>
              <a:t>Update</a:t>
            </a:r>
            <a:r>
              <a:rPr lang="es-MX" dirty="0"/>
              <a:t> cuenta Set saldo = saldo * 1.05</a:t>
            </a:r>
          </a:p>
          <a:p>
            <a:endParaRPr lang="es-MX" dirty="0"/>
          </a:p>
        </p:txBody>
      </p:sp>
    </p:spTree>
    <p:extLst>
      <p:ext uri="{BB962C8B-B14F-4D97-AF65-F5344CB8AC3E}">
        <p14:creationId xmlns:p14="http://schemas.microsoft.com/office/powerpoint/2010/main" val="98052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dirty="0">
                <a:latin typeface="Arial" panose="020B0604020202020204" pitchFamily="34" charset="0"/>
                <a:cs typeface="Arial" panose="020B0604020202020204" pitchFamily="34" charset="0"/>
              </a:rPr>
              <a:t>Aplicar las bases matemáticas para el acceso a una base de datos.</a:t>
            </a:r>
            <a:br>
              <a:rPr lang="es-MX" sz="4400" dirty="0"/>
            </a:br>
            <a:endParaRPr lang="es-MX" sz="4400" dirty="0"/>
          </a:p>
        </p:txBody>
      </p:sp>
      <p:sp>
        <p:nvSpPr>
          <p:cNvPr id="3" name="Marcador de texto 2">
            <a:extLst>
              <a:ext uri="{FF2B5EF4-FFF2-40B4-BE49-F238E27FC236}">
                <a16:creationId xmlns:a16="http://schemas.microsoft.com/office/drawing/2014/main" id="{DE2AB426-7C98-444B-8EF3-31FA2DD8E161}"/>
              </a:ext>
            </a:extLst>
          </p:cNvPr>
          <p:cNvSpPr>
            <a:spLocks noGrp="1"/>
          </p:cNvSpPr>
          <p:nvPr>
            <p:ph type="body" idx="1"/>
          </p:nvPr>
        </p:nvSpPr>
        <p:spPr/>
        <p:txBody>
          <a:bodyPr/>
          <a:lstStyle/>
          <a:p>
            <a:r>
              <a:rPr lang="es-MX" dirty="0"/>
              <a:t>Unidad de Competencia III</a:t>
            </a:r>
          </a:p>
        </p:txBody>
      </p:sp>
    </p:spTree>
    <p:extLst>
      <p:ext uri="{BB962C8B-B14F-4D97-AF65-F5344CB8AC3E}">
        <p14:creationId xmlns:p14="http://schemas.microsoft.com/office/powerpoint/2010/main" val="7218185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799" y="702367"/>
            <a:ext cx="9939131" cy="5844207"/>
          </a:xfrm>
        </p:spPr>
        <p:txBody>
          <a:bodyPr>
            <a:normAutofit/>
          </a:bodyPr>
          <a:lstStyle/>
          <a:p>
            <a:pPr algn="just"/>
            <a:r>
              <a:rPr lang="es-MX" dirty="0">
                <a:cs typeface="Times New Roman" panose="02020603050405020304" pitchFamily="18" charset="0"/>
              </a:rPr>
              <a:t>Una transacción consiste en una secuencia de instrucciones de consulta y actualizaciones, una de las siguientes instrucciones SQL debe finalizar la transacción.</a:t>
            </a:r>
          </a:p>
          <a:p>
            <a:pPr algn="just"/>
            <a:endParaRPr lang="es-MX" dirty="0">
              <a:cs typeface="Times New Roman" panose="02020603050405020304" pitchFamily="18" charset="0"/>
            </a:endParaRPr>
          </a:p>
          <a:p>
            <a:pPr marL="0" indent="0" algn="just">
              <a:buNone/>
            </a:pPr>
            <a:r>
              <a:rPr lang="es-MX" dirty="0">
                <a:cs typeface="Times New Roman" panose="02020603050405020304" pitchFamily="18" charset="0"/>
              </a:rPr>
              <a:t>•</a:t>
            </a:r>
            <a:r>
              <a:rPr lang="es-MX" dirty="0" err="1">
                <a:cs typeface="Times New Roman" panose="02020603050405020304" pitchFamily="18" charset="0"/>
              </a:rPr>
              <a:t>Commit</a:t>
            </a:r>
            <a:r>
              <a:rPr lang="es-MX" dirty="0">
                <a:cs typeface="Times New Roman" panose="02020603050405020304" pitchFamily="18" charset="0"/>
              </a:rPr>
              <a:t> </a:t>
            </a:r>
            <a:r>
              <a:rPr lang="es-MX" dirty="0" err="1">
                <a:cs typeface="Times New Roman" panose="02020603050405020304" pitchFamily="18" charset="0"/>
              </a:rPr>
              <a:t>work</a:t>
            </a:r>
            <a:r>
              <a:rPr lang="es-MX" dirty="0">
                <a:cs typeface="Times New Roman" panose="02020603050405020304" pitchFamily="18" charset="0"/>
              </a:rPr>
              <a:t>: Compromete la transacción actual, hace que los cambios realizados sean permanentes en la base de datos. Después  de que se comprometa la transacción se inicia una nueva transacción automática.</a:t>
            </a:r>
          </a:p>
          <a:p>
            <a:pPr marL="0" indent="0" algn="just">
              <a:buNone/>
            </a:pPr>
            <a:endParaRPr lang="es-MX" dirty="0">
              <a:cs typeface="Times New Roman" panose="02020603050405020304" pitchFamily="18" charset="0"/>
            </a:endParaRPr>
          </a:p>
          <a:p>
            <a:pPr algn="just"/>
            <a:r>
              <a:rPr lang="es-MX" dirty="0" err="1">
                <a:cs typeface="Times New Roman" panose="02020603050405020304" pitchFamily="18" charset="0"/>
              </a:rPr>
              <a:t>Rollback</a:t>
            </a:r>
            <a:r>
              <a:rPr lang="es-MX" dirty="0">
                <a:cs typeface="Times New Roman" panose="02020603050405020304" pitchFamily="18" charset="0"/>
              </a:rPr>
              <a:t> </a:t>
            </a:r>
            <a:r>
              <a:rPr lang="es-MX" dirty="0" err="1">
                <a:cs typeface="Times New Roman" panose="02020603050405020304" pitchFamily="18" charset="0"/>
              </a:rPr>
              <a:t>work</a:t>
            </a:r>
            <a:r>
              <a:rPr lang="es-MX" dirty="0">
                <a:cs typeface="Times New Roman" panose="02020603050405020304" pitchFamily="18" charset="0"/>
              </a:rPr>
              <a:t>: Causa el retroceso de la transacción actual es decir, deshace todas las actualizaciones realizadas por las instrucciones SQL  de la transacción</a:t>
            </a:r>
            <a:r>
              <a:rPr lang="es-MX" dirty="0"/>
              <a:t>.</a:t>
            </a:r>
          </a:p>
          <a:p>
            <a:endParaRPr lang="es-MX" dirty="0"/>
          </a:p>
        </p:txBody>
      </p:sp>
    </p:spTree>
    <p:extLst>
      <p:ext uri="{BB962C8B-B14F-4D97-AF65-F5344CB8AC3E}">
        <p14:creationId xmlns:p14="http://schemas.microsoft.com/office/powerpoint/2010/main" val="6691910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56592" y="620688"/>
            <a:ext cx="9733820" cy="5711873"/>
          </a:xfrm>
        </p:spPr>
        <p:txBody>
          <a:bodyPr>
            <a:normAutofit/>
          </a:bodyPr>
          <a:lstStyle/>
          <a:p>
            <a:pPr marL="0" indent="0" algn="just">
              <a:buNone/>
            </a:pPr>
            <a:r>
              <a:rPr lang="es-MX" b="1" dirty="0">
                <a:cs typeface="Arial" panose="020B0604020202020204" pitchFamily="34" charset="0"/>
              </a:rPr>
              <a:t>La transacción.</a:t>
            </a:r>
          </a:p>
          <a:p>
            <a:pPr marL="0" indent="0" algn="just">
              <a:buNone/>
            </a:pPr>
            <a:r>
              <a:rPr lang="es-MX" dirty="0">
                <a:cs typeface="Arial" panose="020B0604020202020204" pitchFamily="34" charset="0"/>
              </a:rPr>
              <a:t>Las insuficiencias en el estándar SQL ANSI/ISO y las diferencias entre los dialectos SQL son suficientemente significativas para que una aplicación deba ser siempre modificada cuando se pasa de una base de datos SQL a otra. Estas diferencias incluyen:</a:t>
            </a:r>
          </a:p>
          <a:p>
            <a:pPr marL="0" indent="0" algn="just">
              <a:buNone/>
            </a:pPr>
            <a:endParaRPr lang="es-MX" dirty="0">
              <a:cs typeface="Arial" panose="020B0604020202020204" pitchFamily="34" charset="0"/>
            </a:endParaRPr>
          </a:p>
          <a:p>
            <a:pPr algn="just"/>
            <a:r>
              <a:rPr lang="es-MX" dirty="0">
                <a:cs typeface="Arial" panose="020B0604020202020204" pitchFamily="34" charset="0"/>
              </a:rPr>
              <a:t>o	</a:t>
            </a:r>
            <a:r>
              <a:rPr lang="es-MX" b="1" dirty="0">
                <a:cs typeface="Arial" panose="020B0604020202020204" pitchFamily="34" charset="0"/>
              </a:rPr>
              <a:t>Código de error. </a:t>
            </a:r>
            <a:r>
              <a:rPr lang="es-MX" dirty="0">
                <a:cs typeface="Arial" panose="020B0604020202020204" pitchFamily="34" charset="0"/>
              </a:rPr>
              <a:t>El estándar no especifica los códigos de error a devolver cuando SQL detecta un error.</a:t>
            </a:r>
          </a:p>
          <a:p>
            <a:pPr algn="just"/>
            <a:endParaRPr lang="es-MX" dirty="0">
              <a:cs typeface="Arial" panose="020B0604020202020204" pitchFamily="34" charset="0"/>
            </a:endParaRPr>
          </a:p>
          <a:p>
            <a:pPr algn="just"/>
            <a:r>
              <a:rPr lang="es-MX" dirty="0">
                <a:cs typeface="Arial" panose="020B0604020202020204" pitchFamily="34" charset="0"/>
              </a:rPr>
              <a:t>o	</a:t>
            </a:r>
            <a:r>
              <a:rPr lang="es-MX" b="1" dirty="0">
                <a:cs typeface="Arial" panose="020B0604020202020204" pitchFamily="34" charset="0"/>
              </a:rPr>
              <a:t>Tipos de datos. </a:t>
            </a:r>
            <a:r>
              <a:rPr lang="es-MX" dirty="0">
                <a:cs typeface="Arial" panose="020B0604020202020204" pitchFamily="34" charset="0"/>
              </a:rPr>
              <a:t>El estándar define un conjunto mínimo de tipos de datos, pero omite algunos de los más populares y útiles, como las fechas y horas.</a:t>
            </a:r>
          </a:p>
          <a:p>
            <a:endParaRPr lang="es-MX" dirty="0"/>
          </a:p>
        </p:txBody>
      </p:sp>
    </p:spTree>
    <p:extLst>
      <p:ext uri="{BB962C8B-B14F-4D97-AF65-F5344CB8AC3E}">
        <p14:creationId xmlns:p14="http://schemas.microsoft.com/office/powerpoint/2010/main" val="37635497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0A8C061-334B-4A34-BDB8-BD04E30517DE}"/>
              </a:ext>
            </a:extLst>
          </p:cNvPr>
          <p:cNvSpPr>
            <a:spLocks noGrp="1"/>
          </p:cNvSpPr>
          <p:nvPr>
            <p:ph idx="1"/>
          </p:nvPr>
        </p:nvSpPr>
        <p:spPr>
          <a:xfrm>
            <a:off x="668740" y="1037231"/>
            <a:ext cx="9416164" cy="4353636"/>
          </a:xfrm>
        </p:spPr>
        <p:txBody>
          <a:bodyPr>
            <a:normAutofit/>
          </a:bodyPr>
          <a:lstStyle/>
          <a:p>
            <a:pPr algn="just"/>
            <a:r>
              <a:rPr lang="es-MX" dirty="0"/>
              <a:t>	</a:t>
            </a:r>
            <a:r>
              <a:rPr lang="es-MX" b="1" dirty="0"/>
              <a:t>Tablas de sistema</a:t>
            </a:r>
            <a:r>
              <a:rPr lang="es-MX" dirty="0"/>
              <a:t>. El estándar no dice nada sobre las tablas de sistema que proporcionan información referente a la estructura de la propia </a:t>
            </a:r>
            <a:r>
              <a:rPr lang="es-MX" dirty="0" err="1"/>
              <a:t>B.D.‟s</a:t>
            </a:r>
            <a:r>
              <a:rPr lang="es-MX" dirty="0"/>
              <a:t>. Cada vendedor tiene su propia estructura, e incluso las cuatro implementaciones de SQL de IBM se diferencian una de la otra.</a:t>
            </a:r>
          </a:p>
          <a:p>
            <a:pPr marL="0" indent="0" algn="just">
              <a:buNone/>
            </a:pPr>
            <a:endParaRPr lang="es-MX" dirty="0"/>
          </a:p>
          <a:p>
            <a:pPr algn="just"/>
            <a:r>
              <a:rPr lang="es-MX" dirty="0"/>
              <a:t>	</a:t>
            </a:r>
            <a:r>
              <a:rPr lang="es-MX" b="1" dirty="0"/>
              <a:t>SQL interactivo. </a:t>
            </a:r>
            <a:r>
              <a:rPr lang="es-MX" dirty="0"/>
              <a:t>El estándar especifica el SQL programado utilizado por un programa de aplicación, y no el SQL interactivo.</a:t>
            </a:r>
          </a:p>
        </p:txBody>
      </p:sp>
    </p:spTree>
    <p:extLst>
      <p:ext uri="{BB962C8B-B14F-4D97-AF65-F5344CB8AC3E}">
        <p14:creationId xmlns:p14="http://schemas.microsoft.com/office/powerpoint/2010/main" val="1951673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6C97C41-1CBD-440F-9E92-4AFD22419F42}"/>
              </a:ext>
            </a:extLst>
          </p:cNvPr>
          <p:cNvSpPr>
            <a:spLocks noGrp="1"/>
          </p:cNvSpPr>
          <p:nvPr>
            <p:ph idx="1"/>
          </p:nvPr>
        </p:nvSpPr>
        <p:spPr>
          <a:xfrm>
            <a:off x="520148" y="1348547"/>
            <a:ext cx="9591261" cy="3965575"/>
          </a:xfrm>
        </p:spPr>
        <p:txBody>
          <a:bodyPr/>
          <a:lstStyle/>
          <a:p>
            <a:pPr algn="just"/>
            <a:r>
              <a:rPr lang="es-MX" b="1" dirty="0"/>
              <a:t>Interfaz de programa. </a:t>
            </a:r>
            <a:r>
              <a:rPr lang="es-MX" dirty="0"/>
              <a:t>El estándar utiliza una técnica abstracta para utilizar SQL desde dentro de un programa de aplicación escrito en COBOL, C, FORTRAN, etc., ningún producto SQL comercial utiliza esta técnica, y hay variaciones considerables en las interfaces reales de programas utilizados.</a:t>
            </a:r>
          </a:p>
          <a:p>
            <a:pPr marL="0" indent="0" algn="just">
              <a:buNone/>
            </a:pPr>
            <a:endParaRPr lang="es-MX" dirty="0"/>
          </a:p>
          <a:p>
            <a:pPr algn="just"/>
            <a:r>
              <a:rPr lang="es-MX" b="1" dirty="0"/>
              <a:t>SQL dinámico. </a:t>
            </a:r>
            <a:r>
              <a:rPr lang="es-MX" dirty="0"/>
              <a:t>El estándar no incluye las características para desarrollar herramientas como escritores de informes. </a:t>
            </a:r>
          </a:p>
          <a:p>
            <a:endParaRPr lang="es-MX" dirty="0"/>
          </a:p>
        </p:txBody>
      </p:sp>
    </p:spTree>
    <p:extLst>
      <p:ext uri="{BB962C8B-B14F-4D97-AF65-F5344CB8AC3E}">
        <p14:creationId xmlns:p14="http://schemas.microsoft.com/office/powerpoint/2010/main" val="25190121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56592" y="136106"/>
            <a:ext cx="9687339" cy="5688631"/>
          </a:xfrm>
        </p:spPr>
        <p:txBody>
          <a:bodyPr>
            <a:normAutofit fontScale="92500" lnSpcReduction="10000"/>
          </a:bodyPr>
          <a:lstStyle/>
          <a:p>
            <a:pPr marL="0" indent="0" algn="just">
              <a:buNone/>
            </a:pPr>
            <a:endParaRPr lang="es-MX" sz="2400" dirty="0">
              <a:cs typeface="Times New Roman" panose="02020603050405020304" pitchFamily="18" charset="0"/>
            </a:endParaRPr>
          </a:p>
          <a:p>
            <a:pPr marL="0" indent="0" algn="just">
              <a:buNone/>
            </a:pPr>
            <a:endParaRPr lang="es-MX" sz="2400" dirty="0">
              <a:cs typeface="Times New Roman" panose="02020603050405020304" pitchFamily="18" charset="0"/>
            </a:endParaRPr>
          </a:p>
          <a:p>
            <a:pPr marL="0" indent="0" algn="just">
              <a:buNone/>
            </a:pPr>
            <a:r>
              <a:rPr lang="es-MX" dirty="0">
                <a:cs typeface="Times New Roman" panose="02020603050405020304" pitchFamily="18" charset="0"/>
              </a:rPr>
              <a:t>La creciente popularidad de la conexión de computadoras por red durante los últimos años ha tenido un fuerte impacto en la gestión de bases de datos y ha dado a SQL una nueva prominencia. </a:t>
            </a:r>
          </a:p>
          <a:p>
            <a:pPr marL="0" indent="0" algn="just">
              <a:buNone/>
            </a:pPr>
            <a:endParaRPr lang="es-MX" dirty="0">
              <a:cs typeface="Times New Roman" panose="02020603050405020304" pitchFamily="18" charset="0"/>
            </a:endParaRPr>
          </a:p>
          <a:p>
            <a:pPr marL="0" indent="0" algn="just">
              <a:buNone/>
            </a:pPr>
            <a:r>
              <a:rPr lang="es-MX" dirty="0">
                <a:cs typeface="Times New Roman" panose="02020603050405020304" pitchFamily="18" charset="0"/>
              </a:rPr>
              <a:t>Conforme las redes pasan a ser más comunes, las aplicaciones que han corrido tradicionalmente en una minicomputadora o maxi computadora tradicional se están transfiriendo a redes de área local con estaciones de trabajo de sobremesa y servidores. </a:t>
            </a:r>
          </a:p>
          <a:p>
            <a:pPr marL="0" indent="0" algn="just">
              <a:buNone/>
            </a:pPr>
            <a:endParaRPr lang="es-MX" dirty="0">
              <a:cs typeface="Times New Roman" panose="02020603050405020304" pitchFamily="18" charset="0"/>
            </a:endParaRPr>
          </a:p>
          <a:p>
            <a:pPr marL="0" indent="0" algn="just">
              <a:buNone/>
            </a:pPr>
            <a:r>
              <a:rPr lang="es-MX" dirty="0">
                <a:cs typeface="Times New Roman" panose="02020603050405020304" pitchFamily="18" charset="0"/>
              </a:rPr>
              <a:t>En estas redes SQL juega un papel crucial como vínculo entre una aplicación que corre en una estación de trabajo y el DBMS que gestiona los datos compartidos en el servidor. </a:t>
            </a:r>
          </a:p>
          <a:p>
            <a:pPr algn="just"/>
            <a:endParaRPr lang="es-MX" dirty="0"/>
          </a:p>
        </p:txBody>
      </p:sp>
    </p:spTree>
    <p:extLst>
      <p:ext uri="{BB962C8B-B14F-4D97-AF65-F5344CB8AC3E}">
        <p14:creationId xmlns:p14="http://schemas.microsoft.com/office/powerpoint/2010/main" val="12666959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01974" y="2125876"/>
            <a:ext cx="9029131" cy="2582602"/>
          </a:xfrm>
        </p:spPr>
        <p:txBody>
          <a:bodyPr/>
          <a:lstStyle/>
          <a:p>
            <a:pPr marL="0" indent="0" algn="just">
              <a:buNone/>
            </a:pPr>
            <a:r>
              <a:rPr lang="es-MX" dirty="0"/>
              <a:t>Arquitectura centralizada: La arquitectura de base de datos tradicional utilizada por DB2 y las </a:t>
            </a:r>
            <a:r>
              <a:rPr lang="es-MX" dirty="0" err="1"/>
              <a:t>BDs</a:t>
            </a:r>
            <a:r>
              <a:rPr lang="es-MX" dirty="0"/>
              <a:t> sobre minis como Oracle e Ingres se muestran en la siguiente figura. </a:t>
            </a:r>
          </a:p>
          <a:p>
            <a:pPr marL="0" indent="0" algn="just">
              <a:buNone/>
            </a:pPr>
            <a:endParaRPr lang="es-MX" dirty="0"/>
          </a:p>
          <a:p>
            <a:endParaRPr lang="es-MX" dirty="0"/>
          </a:p>
        </p:txBody>
      </p:sp>
    </p:spTree>
    <p:extLst>
      <p:ext uri="{BB962C8B-B14F-4D97-AF65-F5344CB8AC3E}">
        <p14:creationId xmlns:p14="http://schemas.microsoft.com/office/powerpoint/2010/main" val="42774107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315C7B8-1889-4A93-8BC6-C2C36AA70D48}"/>
              </a:ext>
            </a:extLst>
          </p:cNvPr>
          <p:cNvSpPr>
            <a:spLocks noGrp="1"/>
          </p:cNvSpPr>
          <p:nvPr>
            <p:ph idx="1"/>
          </p:nvPr>
        </p:nvSpPr>
        <p:spPr>
          <a:xfrm>
            <a:off x="655091" y="627796"/>
            <a:ext cx="9608023" cy="4271749"/>
          </a:xfrm>
        </p:spPr>
        <p:txBody>
          <a:bodyPr>
            <a:normAutofit fontScale="92500" lnSpcReduction="10000"/>
          </a:bodyPr>
          <a:lstStyle/>
          <a:p>
            <a:pPr marL="0" indent="0" algn="just">
              <a:buNone/>
            </a:pPr>
            <a:endParaRPr lang="es-MX" dirty="0"/>
          </a:p>
          <a:p>
            <a:pPr marL="0" indent="0" algn="ctr">
              <a:buNone/>
            </a:pPr>
            <a:r>
              <a:rPr lang="es-MX" sz="3600" b="1" i="1" dirty="0"/>
              <a:t>Gestión de bases de datos en una arquitectura centralizada.</a:t>
            </a:r>
          </a:p>
          <a:p>
            <a:pPr marL="0" indent="0" algn="just">
              <a:buNone/>
            </a:pPr>
            <a:endParaRPr lang="es-MX" sz="3600" b="1" i="1" dirty="0"/>
          </a:p>
          <a:p>
            <a:pPr marL="0" indent="0" algn="just">
              <a:buNone/>
            </a:pPr>
            <a:r>
              <a:rPr lang="es-MX" dirty="0"/>
              <a:t> En esta arquitectura el DBMS y los datos físicos residen ambos en un sistema maxi o minicomputador central, junto con el programa de aplicación esta arquitectura el DBMS y los datos físicos residen ambos en un sistema maxi o minicomputador central, junto con el programa de aplicación. Como el sistema es compartido por muchos usuarios, cada usuario experimenta una degradación del rendimiento cuando el sistema tiene una carga fuerte. </a:t>
            </a:r>
          </a:p>
          <a:p>
            <a:endParaRPr lang="es-MX" dirty="0"/>
          </a:p>
          <a:p>
            <a:endParaRPr lang="es-MX" dirty="0"/>
          </a:p>
        </p:txBody>
      </p:sp>
      <p:pic>
        <p:nvPicPr>
          <p:cNvPr id="4" name="Imagen 3">
            <a:extLst>
              <a:ext uri="{FF2B5EF4-FFF2-40B4-BE49-F238E27FC236}">
                <a16:creationId xmlns:a16="http://schemas.microsoft.com/office/drawing/2014/main" id="{437F442B-E62A-4C6E-A87B-4E6BC725549E}"/>
              </a:ext>
            </a:extLst>
          </p:cNvPr>
          <p:cNvPicPr>
            <a:picLocks noChangeAspect="1"/>
          </p:cNvPicPr>
          <p:nvPr/>
        </p:nvPicPr>
        <p:blipFill>
          <a:blip r:embed="rId2"/>
          <a:stretch>
            <a:fillRect/>
          </a:stretch>
        </p:blipFill>
        <p:spPr>
          <a:xfrm>
            <a:off x="2140978" y="5135184"/>
            <a:ext cx="6636250" cy="1149932"/>
          </a:xfrm>
          <a:prstGeom prst="rect">
            <a:avLst/>
          </a:prstGeom>
        </p:spPr>
      </p:pic>
    </p:spTree>
    <p:extLst>
      <p:ext uri="{BB962C8B-B14F-4D97-AF65-F5344CB8AC3E}">
        <p14:creationId xmlns:p14="http://schemas.microsoft.com/office/powerpoint/2010/main" val="21774048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66057" y="805218"/>
            <a:ext cx="9683412" cy="4924945"/>
          </a:xfrm>
        </p:spPr>
        <p:txBody>
          <a:bodyPr>
            <a:normAutofit/>
          </a:bodyPr>
          <a:lstStyle/>
          <a:p>
            <a:pPr marL="0" indent="0" algn="ctr">
              <a:buNone/>
            </a:pPr>
            <a:r>
              <a:rPr lang="es-MX" sz="3600" b="1" dirty="0">
                <a:cs typeface="Times New Roman" panose="02020603050405020304" pitchFamily="18" charset="0"/>
              </a:rPr>
              <a:t>Arquitectura de servidor de archivos.</a:t>
            </a:r>
          </a:p>
          <a:p>
            <a:pPr marL="0" indent="0" algn="just">
              <a:buNone/>
            </a:pPr>
            <a:r>
              <a:rPr lang="es-MX" sz="2400" dirty="0">
                <a:cs typeface="Times New Roman" panose="02020603050405020304" pitchFamily="18" charset="0"/>
              </a:rPr>
              <a:t> En esta arquitectura, una aplicación que corre en un computador personal puede acceder de forma transparente a datos localizados en un servidor de archivos, que almacenas los archivos compartidos.</a:t>
            </a:r>
          </a:p>
          <a:p>
            <a:pPr marL="0" indent="0" algn="just">
              <a:buNone/>
            </a:pPr>
            <a:r>
              <a:rPr lang="es-MX" sz="2400" dirty="0">
                <a:cs typeface="Times New Roman" panose="02020603050405020304" pitchFamily="18" charset="0"/>
              </a:rPr>
              <a:t> Cuando una aplicación en PC solicita datos de un archivo compartido, el software de red recupera automáticamente el bloque solicitado del archivo en el servidor. En este caso, cada PC ejecuta su propia copia del software DBMS.</a:t>
            </a:r>
          </a:p>
          <a:p>
            <a:pPr marL="0" indent="0" algn="just">
              <a:buNone/>
            </a:pPr>
            <a:r>
              <a:rPr lang="es-MX" sz="2400" dirty="0">
                <a:cs typeface="Times New Roman" panose="02020603050405020304" pitchFamily="18" charset="0"/>
              </a:rPr>
              <a:t> Esta arquitectura puede producir un fuerte tráfico de red y un bajo rendimiento para ciertas consultas.  </a:t>
            </a:r>
          </a:p>
          <a:p>
            <a:pPr marL="0" indent="0" algn="just">
              <a:buNone/>
            </a:pPr>
            <a:endParaRPr lang="es-MX" sz="2400" dirty="0">
              <a:cs typeface="Times New Roman" panose="02020603050405020304" pitchFamily="18" charset="0"/>
            </a:endParaRPr>
          </a:p>
          <a:p>
            <a:pPr algn="just"/>
            <a:endParaRPr lang="es-MX" sz="2400" dirty="0">
              <a:cs typeface="Times New Roman" panose="02020603050405020304" pitchFamily="18" charset="0"/>
            </a:endParaRPr>
          </a:p>
          <a:p>
            <a:pPr algn="just"/>
            <a:endParaRPr lang="es-MX" sz="2400" dirty="0">
              <a:cs typeface="Times New Roman" panose="02020603050405020304" pitchFamily="18" charset="0"/>
            </a:endParaRPr>
          </a:p>
          <a:p>
            <a:pPr algn="just"/>
            <a:endParaRPr lang="es-MX" sz="2400" dirty="0"/>
          </a:p>
          <a:p>
            <a:pPr algn="just"/>
            <a:endParaRPr lang="es-MX" sz="2400"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042" y="4703341"/>
            <a:ext cx="6869176" cy="1698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44980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94288" y="1131766"/>
            <a:ext cx="9755182" cy="4764066"/>
          </a:xfrm>
        </p:spPr>
        <p:txBody>
          <a:bodyPr>
            <a:normAutofit lnSpcReduction="10000"/>
          </a:bodyPr>
          <a:lstStyle/>
          <a:p>
            <a:pPr marL="0" indent="0" algn="ctr">
              <a:buNone/>
            </a:pPr>
            <a:r>
              <a:rPr lang="es-ES" sz="3600" b="1" i="1" dirty="0"/>
              <a:t>Arquitectura cliente/servidor</a:t>
            </a:r>
            <a:endParaRPr lang="es-MX" sz="3600" b="1" i="1" dirty="0"/>
          </a:p>
          <a:p>
            <a:pPr marL="0" indent="0">
              <a:buNone/>
            </a:pPr>
            <a:endParaRPr lang="es-MX" sz="2600" dirty="0">
              <a:latin typeface="Times New Roman" panose="02020603050405020304" pitchFamily="18" charset="0"/>
              <a:cs typeface="Times New Roman" panose="02020603050405020304" pitchFamily="18" charset="0"/>
            </a:endParaRPr>
          </a:p>
          <a:p>
            <a:pPr marL="0" indent="0" algn="just">
              <a:buNone/>
            </a:pPr>
            <a:r>
              <a:rPr lang="es-ES" sz="2600" dirty="0">
                <a:cs typeface="Times New Roman" panose="02020603050405020304" pitchFamily="18" charset="0"/>
              </a:rPr>
              <a:t>Las computadoras personales están combinadas en una red de área local junto con el servidor de base de datos que almacena los BDS compartidos.</a:t>
            </a:r>
          </a:p>
          <a:p>
            <a:pPr marL="0" indent="0" algn="just">
              <a:buNone/>
            </a:pPr>
            <a:r>
              <a:rPr lang="es-ES" sz="2600" dirty="0">
                <a:cs typeface="Times New Roman" panose="02020603050405020304" pitchFamily="18" charset="0"/>
              </a:rPr>
              <a:t> </a:t>
            </a:r>
          </a:p>
          <a:p>
            <a:pPr marL="0" indent="0" algn="just">
              <a:buNone/>
            </a:pPr>
            <a:r>
              <a:rPr lang="es-ES" sz="2600" dirty="0">
                <a:cs typeface="Times New Roman" panose="02020603050405020304" pitchFamily="18" charset="0"/>
              </a:rPr>
              <a:t>Las funciones del DBMS están divididas en dos partes. Las “frontales” (</a:t>
            </a:r>
            <a:r>
              <a:rPr lang="es-ES" sz="2600" dirty="0" err="1">
                <a:cs typeface="Times New Roman" panose="02020603050405020304" pitchFamily="18" charset="0"/>
              </a:rPr>
              <a:t>front-end</a:t>
            </a:r>
            <a:r>
              <a:rPr lang="es-ES" sz="2600" dirty="0">
                <a:cs typeface="Times New Roman" panose="02020603050405020304" pitchFamily="18" charset="0"/>
              </a:rPr>
              <a:t>) de base de datos, tales como herramientas de consulta interactiva, escritores de informes y programas de aplicación, se ejecutaban en PC.</a:t>
            </a:r>
          </a:p>
          <a:p>
            <a:pPr marL="0" indent="0" algn="just">
              <a:buNone/>
            </a:pPr>
            <a:r>
              <a:rPr lang="es-ES" sz="2600" dirty="0">
                <a:cs typeface="Times New Roman" panose="02020603050405020304" pitchFamily="18" charset="0"/>
              </a:rPr>
              <a:t> </a:t>
            </a:r>
            <a:endParaRPr lang="es-MX" dirty="0"/>
          </a:p>
        </p:txBody>
      </p:sp>
    </p:spTree>
    <p:extLst>
      <p:ext uri="{BB962C8B-B14F-4D97-AF65-F5344CB8AC3E}">
        <p14:creationId xmlns:p14="http://schemas.microsoft.com/office/powerpoint/2010/main" val="8202261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E504414-856E-4615-8A9E-92F73B430DDF}"/>
              </a:ext>
            </a:extLst>
          </p:cNvPr>
          <p:cNvSpPr>
            <a:spLocks noGrp="1"/>
          </p:cNvSpPr>
          <p:nvPr>
            <p:ph idx="1"/>
          </p:nvPr>
        </p:nvSpPr>
        <p:spPr>
          <a:xfrm>
            <a:off x="480392" y="778703"/>
            <a:ext cx="9755429" cy="4762287"/>
          </a:xfrm>
        </p:spPr>
        <p:txBody>
          <a:bodyPr/>
          <a:lstStyle/>
          <a:p>
            <a:pPr marL="0" indent="0" algn="just">
              <a:buNone/>
            </a:pPr>
            <a:r>
              <a:rPr lang="es-MX" dirty="0"/>
              <a:t>La máquina de soporte (back-</a:t>
            </a:r>
            <a:r>
              <a:rPr lang="es-MX" dirty="0" err="1"/>
              <a:t>end</a:t>
            </a:r>
            <a:r>
              <a:rPr lang="es-MX" dirty="0"/>
              <a:t>) de la BD que almacena y gestiona los datos se ejecuta en el servidor. SQL se ha convertido en el lenguaje de BD estándar para comunicación entre las herramientas frontales y la máquina de soporte de esta arquitectura. La arquitectura cliente/servidor reduce el tráfico de red y divide la carga de trabajo de la B. </a:t>
            </a:r>
            <a:r>
              <a:rPr lang="es-MX" dirty="0" err="1"/>
              <a:t>D.‟s</a:t>
            </a:r>
            <a:r>
              <a:rPr lang="es-MX" dirty="0"/>
              <a:t> las funciones intensivas tales como visualización de datos se concentran en la PC. Las funciones intensivas en procesos de datos como el proceso de consultas se realizan en el servidor. </a:t>
            </a:r>
          </a:p>
          <a:p>
            <a:pPr marL="0" indent="0" algn="just">
              <a:buNone/>
            </a:pPr>
            <a:endParaRPr lang="es-MX" dirty="0"/>
          </a:p>
        </p:txBody>
      </p:sp>
      <p:pic>
        <p:nvPicPr>
          <p:cNvPr id="4" name="Imagen 3">
            <a:extLst>
              <a:ext uri="{FF2B5EF4-FFF2-40B4-BE49-F238E27FC236}">
                <a16:creationId xmlns:a16="http://schemas.microsoft.com/office/drawing/2014/main" id="{E1699056-D28A-442A-8B94-77C865E283B5}"/>
              </a:ext>
            </a:extLst>
          </p:cNvPr>
          <p:cNvPicPr>
            <a:picLocks noChangeAspect="1"/>
          </p:cNvPicPr>
          <p:nvPr/>
        </p:nvPicPr>
        <p:blipFill>
          <a:blip r:embed="rId2"/>
          <a:stretch>
            <a:fillRect/>
          </a:stretch>
        </p:blipFill>
        <p:spPr>
          <a:xfrm>
            <a:off x="2796110" y="4426642"/>
            <a:ext cx="6503360" cy="1878624"/>
          </a:xfrm>
          <a:prstGeom prst="rect">
            <a:avLst/>
          </a:prstGeom>
        </p:spPr>
      </p:pic>
    </p:spTree>
    <p:extLst>
      <p:ext uri="{BB962C8B-B14F-4D97-AF65-F5344CB8AC3E}">
        <p14:creationId xmlns:p14="http://schemas.microsoft.com/office/powerpoint/2010/main" val="3064557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DCC3B0-C22D-4121-8569-D2B1A2FBC244}"/>
              </a:ext>
            </a:extLst>
          </p:cNvPr>
          <p:cNvSpPr>
            <a:spLocks noGrp="1"/>
          </p:cNvSpPr>
          <p:nvPr>
            <p:ph type="title"/>
          </p:nvPr>
        </p:nvSpPr>
        <p:spPr/>
        <p:txBody>
          <a:bodyPr/>
          <a:lstStyle/>
          <a:p>
            <a:r>
              <a:rPr lang="es-MX" b="1" dirty="0">
                <a:latin typeface="Times New Roman" panose="02020603050405020304" pitchFamily="18" charset="0"/>
                <a:cs typeface="Times New Roman" panose="02020603050405020304" pitchFamily="18" charset="0"/>
              </a:rPr>
              <a:t>Introducción.</a:t>
            </a:r>
            <a:br>
              <a:rPr lang="es-MX" b="1" dirty="0">
                <a:latin typeface="Times New Roman" panose="02020603050405020304" pitchFamily="18" charset="0"/>
                <a:cs typeface="Times New Roman" panose="02020603050405020304" pitchFamily="18" charset="0"/>
              </a:rPr>
            </a:br>
            <a:endParaRPr lang="es-MX" dirty="0"/>
          </a:p>
        </p:txBody>
      </p:sp>
      <p:sp>
        <p:nvSpPr>
          <p:cNvPr id="3" name="2 Marcador de contenido"/>
          <p:cNvSpPr>
            <a:spLocks noGrp="1"/>
          </p:cNvSpPr>
          <p:nvPr>
            <p:ph sz="half" idx="1"/>
          </p:nvPr>
        </p:nvSpPr>
        <p:spPr/>
        <p:txBody>
          <a:bodyPr>
            <a:normAutofit fontScale="85000" lnSpcReduction="20000"/>
          </a:bodyPr>
          <a:lstStyle/>
          <a:p>
            <a:pPr marL="2743200" lvl="6" indent="0">
              <a:buNone/>
            </a:pPr>
            <a:endParaRPr lang="es-MX" dirty="0"/>
          </a:p>
          <a:p>
            <a:pPr marL="2743200" lvl="6" indent="0">
              <a:buNone/>
            </a:pPr>
            <a:endParaRPr lang="es-MX" dirty="0"/>
          </a:p>
          <a:p>
            <a:pPr marL="2743200" lvl="6" indent="0">
              <a:buNone/>
            </a:pPr>
            <a:endParaRPr lang="es-MX" dirty="0"/>
          </a:p>
          <a:p>
            <a:pPr algn="just">
              <a:buFont typeface="Wingdings" panose="05000000000000000000" pitchFamily="2" charset="2"/>
              <a:buChar char="Ø"/>
            </a:pPr>
            <a:r>
              <a:rPr lang="es-ES" dirty="0"/>
              <a:t>Los sistemas informáticos requieren de una materia prima sin errores y oportuna en el momento que se necesita.</a:t>
            </a:r>
          </a:p>
          <a:p>
            <a:pPr algn="just">
              <a:buFont typeface="Wingdings" panose="05000000000000000000" pitchFamily="2" charset="2"/>
              <a:buChar char="Ø"/>
            </a:pPr>
            <a:r>
              <a:rPr lang="es-ES" dirty="0"/>
              <a:t>Así que las bases de datos en la actualidad son el auge en las empresas, ya que a través de ellas se administra la información de forma definida y específica detonando el creciente desarrollo de sistemas expertos en la toma de decisiones.</a:t>
            </a:r>
            <a:endParaRPr lang="es-MX" dirty="0"/>
          </a:p>
          <a:p>
            <a:pPr marL="0" indent="0">
              <a:buNone/>
            </a:pPr>
            <a:r>
              <a:rPr lang="es-ES" sz="1800" dirty="0">
                <a:latin typeface="Times New Roman" panose="02020603050405020304" pitchFamily="18" charset="0"/>
                <a:cs typeface="Times New Roman" panose="02020603050405020304" pitchFamily="18" charset="0"/>
              </a:rPr>
              <a:t>.</a:t>
            </a:r>
            <a:endParaRPr lang="es-MX" sz="1800" b="1" dirty="0">
              <a:latin typeface="Times New Roman" panose="02020603050405020304" pitchFamily="18" charset="0"/>
              <a:cs typeface="Times New Roman" panose="02020603050405020304" pitchFamily="18" charset="0"/>
            </a:endParaRPr>
          </a:p>
        </p:txBody>
      </p:sp>
      <p:graphicFrame>
        <p:nvGraphicFramePr>
          <p:cNvPr id="5" name="1 Marcador de contenido">
            <a:extLst>
              <a:ext uri="{FF2B5EF4-FFF2-40B4-BE49-F238E27FC236}">
                <a16:creationId xmlns:a16="http://schemas.microsoft.com/office/drawing/2014/main" id="{FC02FFE6-92DD-42CC-B570-6E9235511FF2}"/>
              </a:ext>
            </a:extLst>
          </p:cNvPr>
          <p:cNvGraphicFramePr>
            <a:graphicFrameLocks noGrp="1"/>
          </p:cNvGraphicFramePr>
          <p:nvPr>
            <p:ph sz="half" idx="2"/>
            <p:extLst/>
          </p:nvPr>
        </p:nvGraphicFramePr>
        <p:xfrm>
          <a:off x="6172200" y="1825625"/>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uadroTexto">
            <a:extLst>
              <a:ext uri="{FF2B5EF4-FFF2-40B4-BE49-F238E27FC236}">
                <a16:creationId xmlns:a16="http://schemas.microsoft.com/office/drawing/2014/main" id="{454E70CC-37B9-4FBD-88CE-CF46A58CD621}"/>
              </a:ext>
            </a:extLst>
          </p:cNvPr>
          <p:cNvSpPr txBox="1"/>
          <p:nvPr/>
        </p:nvSpPr>
        <p:spPr>
          <a:xfrm>
            <a:off x="6893168" y="6176963"/>
            <a:ext cx="3511385" cy="738664"/>
          </a:xfrm>
          <a:prstGeom prst="rect">
            <a:avLst/>
          </a:prstGeom>
          <a:noFill/>
        </p:spPr>
        <p:txBody>
          <a:bodyPr wrap="square" rtlCol="0">
            <a:spAutoFit/>
          </a:bodyPr>
          <a:lstStyle/>
          <a:p>
            <a:pPr algn="ctr"/>
            <a:r>
              <a:rPr lang="es-MX" sz="1400" dirty="0"/>
              <a:t>(Universidad Autónoma del Estado de México, 2010).</a:t>
            </a:r>
          </a:p>
          <a:p>
            <a:pPr algn="ctr"/>
            <a:endParaRPr lang="es-MX" sz="1400" dirty="0"/>
          </a:p>
        </p:txBody>
      </p:sp>
    </p:spTree>
    <p:extLst>
      <p:ext uri="{BB962C8B-B14F-4D97-AF65-F5344CB8AC3E}">
        <p14:creationId xmlns:p14="http://schemas.microsoft.com/office/powerpoint/2010/main" val="15164247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00847" y="856832"/>
            <a:ext cx="9697278" cy="5161832"/>
          </a:xfrm>
        </p:spPr>
        <p:txBody>
          <a:bodyPr>
            <a:normAutofit/>
          </a:bodyPr>
          <a:lstStyle/>
          <a:p>
            <a:pPr marL="0" indent="0" algn="ctr">
              <a:buNone/>
            </a:pPr>
            <a:r>
              <a:rPr lang="es-MX" dirty="0">
                <a:cs typeface="Times New Roman" panose="02020603050405020304" pitchFamily="18" charset="0"/>
              </a:rPr>
              <a:t> </a:t>
            </a:r>
            <a:r>
              <a:rPr lang="es-MX" sz="3600" b="1" dirty="0">
                <a:cs typeface="Times New Roman" panose="02020603050405020304" pitchFamily="18" charset="0"/>
              </a:rPr>
              <a:t>CONCLUSIONES</a:t>
            </a:r>
          </a:p>
          <a:p>
            <a:pPr algn="just"/>
            <a:endParaRPr lang="es-MX" dirty="0">
              <a:cs typeface="Times New Roman" panose="02020603050405020304" pitchFamily="18" charset="0"/>
            </a:endParaRPr>
          </a:p>
          <a:p>
            <a:pPr algn="just"/>
            <a:r>
              <a:rPr lang="es-MX" dirty="0">
                <a:cs typeface="Times New Roman" panose="02020603050405020304" pitchFamily="18" charset="0"/>
              </a:rPr>
              <a:t>SQL está basado en el álgebra relacional formal</a:t>
            </a:r>
          </a:p>
          <a:p>
            <a:pPr algn="just"/>
            <a:r>
              <a:rPr lang="es-MX" dirty="0">
                <a:cs typeface="Times New Roman" panose="02020603050405020304" pitchFamily="18" charset="0"/>
              </a:rPr>
              <a:t>SQL incluye varias constructoras de lenguaje para consultas sobre la base de datos</a:t>
            </a:r>
          </a:p>
          <a:p>
            <a:pPr algn="just"/>
            <a:r>
              <a:rPr lang="es-MX" dirty="0">
                <a:cs typeface="Times New Roman" panose="02020603050405020304" pitchFamily="18" charset="0"/>
              </a:rPr>
              <a:t>Todas las operaciones de algebra relacional pueden ser usadas en SQL</a:t>
            </a:r>
          </a:p>
          <a:p>
            <a:pPr algn="just"/>
            <a:r>
              <a:rPr lang="es-MX" dirty="0">
                <a:cs typeface="Times New Roman" panose="02020603050405020304" pitchFamily="18" charset="0"/>
              </a:rPr>
              <a:t>Las relaciones de vistas se pueden definir como relaciones que contienen el resultado de consultas </a:t>
            </a:r>
          </a:p>
          <a:p>
            <a:endParaRPr lang="es-MX" dirty="0"/>
          </a:p>
        </p:txBody>
      </p:sp>
    </p:spTree>
    <p:extLst>
      <p:ext uri="{BB962C8B-B14F-4D97-AF65-F5344CB8AC3E}">
        <p14:creationId xmlns:p14="http://schemas.microsoft.com/office/powerpoint/2010/main" val="28167450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B79EB4C-B590-4E31-B839-5716EB8258D8}"/>
              </a:ext>
            </a:extLst>
          </p:cNvPr>
          <p:cNvSpPr>
            <a:spLocks noGrp="1"/>
          </p:cNvSpPr>
          <p:nvPr>
            <p:ph idx="1"/>
          </p:nvPr>
        </p:nvSpPr>
        <p:spPr>
          <a:xfrm>
            <a:off x="532263" y="1624084"/>
            <a:ext cx="9608024" cy="4367348"/>
          </a:xfrm>
        </p:spPr>
        <p:txBody>
          <a:bodyPr/>
          <a:lstStyle/>
          <a:p>
            <a:pPr algn="just"/>
            <a:r>
              <a:rPr lang="es-MX" dirty="0"/>
              <a:t>Las vistas son útiles para no mostrar información innecesaria </a:t>
            </a:r>
          </a:p>
          <a:p>
            <a:pPr algn="just"/>
            <a:r>
              <a:rPr lang="es-MX" dirty="0"/>
              <a:t>SQL  incluye constructoras para actualizar borrar o insertar información</a:t>
            </a:r>
          </a:p>
          <a:p>
            <a:pPr algn="just"/>
            <a:r>
              <a:rPr lang="es-MX" dirty="0"/>
              <a:t>Una transacción consiste en una secuencia de operaciones que deben ser atómicas.  </a:t>
            </a:r>
          </a:p>
          <a:p>
            <a:pPr algn="just"/>
            <a:r>
              <a:rPr lang="es-MX" dirty="0"/>
              <a:t>Las modificaciones sobre la base de datos pueden conducir a la generación de valores nulos en la tuplas </a:t>
            </a:r>
          </a:p>
          <a:p>
            <a:pPr marL="0" indent="0">
              <a:buNone/>
            </a:pPr>
            <a:endParaRPr lang="es-MX" dirty="0"/>
          </a:p>
        </p:txBody>
      </p:sp>
    </p:spTree>
    <p:extLst>
      <p:ext uri="{BB962C8B-B14F-4D97-AF65-F5344CB8AC3E}">
        <p14:creationId xmlns:p14="http://schemas.microsoft.com/office/powerpoint/2010/main" val="42739385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10817" y="260649"/>
            <a:ext cx="9674087" cy="5865515"/>
          </a:xfrm>
        </p:spPr>
        <p:txBody>
          <a:bodyPr>
            <a:normAutofit/>
          </a:bodyPr>
          <a:lstStyle/>
          <a:p>
            <a:pPr marL="0" indent="0" algn="just">
              <a:buNone/>
            </a:pPr>
            <a:endParaRPr lang="es-MX" sz="6500" dirty="0">
              <a:cs typeface="Times New Roman" panose="02020603050405020304" pitchFamily="18" charset="0"/>
            </a:endParaRPr>
          </a:p>
          <a:p>
            <a:pPr marL="0" indent="0" algn="ctr">
              <a:buNone/>
            </a:pPr>
            <a:r>
              <a:rPr lang="es-MX" sz="3600" b="1" dirty="0">
                <a:cs typeface="Times New Roman" panose="02020603050405020304" pitchFamily="18" charset="0"/>
              </a:rPr>
              <a:t>GLOSARIO</a:t>
            </a:r>
          </a:p>
          <a:p>
            <a:pPr lvl="0" algn="just"/>
            <a:r>
              <a:rPr lang="es-MX" sz="3000" b="1" dirty="0">
                <a:cs typeface="Times New Roman" panose="02020603050405020304" pitchFamily="18" charset="0"/>
              </a:rPr>
              <a:t>Base de Datos: </a:t>
            </a:r>
            <a:r>
              <a:rPr lang="es-MX" sz="3000" dirty="0">
                <a:cs typeface="Times New Roman" panose="02020603050405020304" pitchFamily="18" charset="0"/>
              </a:rPr>
              <a:t>Una base de datos es una colección de información organizada de forma que un programa de ordenador pueda seleccionar rápidamente los fragmentos de datos que necesite.</a:t>
            </a:r>
          </a:p>
          <a:p>
            <a:pPr lvl="0" algn="just"/>
            <a:r>
              <a:rPr lang="es-MX" sz="3000" b="1" dirty="0">
                <a:cs typeface="Times New Roman" panose="02020603050405020304" pitchFamily="18" charset="0"/>
              </a:rPr>
              <a:t>Registro:</a:t>
            </a:r>
            <a:r>
              <a:rPr lang="es-MX" sz="3000" dirty="0">
                <a:cs typeface="Times New Roman" panose="02020603050405020304" pitchFamily="18" charset="0"/>
              </a:rPr>
              <a:t> Un registro es un conjunto de campos que contienen los datos que pertenecen a una misma repetición de entidad.</a:t>
            </a:r>
          </a:p>
          <a:p>
            <a:pPr lvl="0" algn="just"/>
            <a:r>
              <a:rPr lang="es-MX" sz="3000" b="1" dirty="0">
                <a:cs typeface="Times New Roman" panose="02020603050405020304" pitchFamily="18" charset="0"/>
              </a:rPr>
              <a:t>Dato: </a:t>
            </a:r>
            <a:r>
              <a:rPr lang="es-MX" sz="3000" dirty="0">
                <a:cs typeface="Times New Roman" panose="02020603050405020304" pitchFamily="18" charset="0"/>
              </a:rPr>
              <a:t>Los datos son números, letras o símbolos que describen objetos, condiciones o situaciones. </a:t>
            </a:r>
          </a:p>
          <a:p>
            <a:endParaRPr lang="es-MX" sz="3000" dirty="0"/>
          </a:p>
        </p:txBody>
      </p:sp>
    </p:spTree>
    <p:extLst>
      <p:ext uri="{BB962C8B-B14F-4D97-AF65-F5344CB8AC3E}">
        <p14:creationId xmlns:p14="http://schemas.microsoft.com/office/powerpoint/2010/main" val="33592550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77D98A1-B8FC-4B56-AC8A-9B04C4673314}"/>
              </a:ext>
            </a:extLst>
          </p:cNvPr>
          <p:cNvSpPr>
            <a:spLocks noGrp="1"/>
          </p:cNvSpPr>
          <p:nvPr>
            <p:ph idx="1"/>
          </p:nvPr>
        </p:nvSpPr>
        <p:spPr>
          <a:xfrm>
            <a:off x="228600" y="1091821"/>
            <a:ext cx="9938982" cy="4647820"/>
          </a:xfrm>
        </p:spPr>
        <p:txBody>
          <a:bodyPr/>
          <a:lstStyle/>
          <a:p>
            <a:pPr lvl="0" algn="just"/>
            <a:r>
              <a:rPr lang="es-MX" b="1" dirty="0">
                <a:cs typeface="Times New Roman" panose="02020603050405020304" pitchFamily="18" charset="0"/>
              </a:rPr>
              <a:t>Atributos</a:t>
            </a:r>
            <a:r>
              <a:rPr lang="es-MX" dirty="0">
                <a:cs typeface="Times New Roman" panose="02020603050405020304" pitchFamily="18" charset="0"/>
              </a:rPr>
              <a:t>: Son las columnas de una relación y describen características particulares.</a:t>
            </a:r>
          </a:p>
          <a:p>
            <a:pPr lvl="0" algn="just"/>
            <a:endParaRPr lang="es-MX" dirty="0">
              <a:cs typeface="Times New Roman" panose="02020603050405020304" pitchFamily="18" charset="0"/>
            </a:endParaRPr>
          </a:p>
          <a:p>
            <a:pPr lvl="0" algn="just"/>
            <a:r>
              <a:rPr lang="es-MX" b="1" dirty="0">
                <a:cs typeface="Times New Roman" panose="02020603050405020304" pitchFamily="18" charset="0"/>
              </a:rPr>
              <a:t>Tuplas: </a:t>
            </a:r>
            <a:r>
              <a:rPr lang="es-MX" dirty="0">
                <a:cs typeface="Times New Roman" panose="02020603050405020304" pitchFamily="18" charset="0"/>
              </a:rPr>
              <a:t>Cada uno de los renglones en una relación que contiene valores para cada uno de los atributos </a:t>
            </a:r>
          </a:p>
          <a:p>
            <a:pPr lvl="0" algn="just"/>
            <a:endParaRPr lang="es-MX" dirty="0">
              <a:cs typeface="Times New Roman" panose="02020603050405020304" pitchFamily="18" charset="0"/>
            </a:endParaRPr>
          </a:p>
          <a:p>
            <a:pPr lvl="0" algn="just"/>
            <a:r>
              <a:rPr lang="es-MX" b="1" dirty="0">
                <a:cs typeface="Times New Roman" panose="02020603050405020304" pitchFamily="18" charset="0"/>
              </a:rPr>
              <a:t>Algebra Relacional:</a:t>
            </a:r>
            <a:r>
              <a:rPr lang="es-MX" dirty="0">
                <a:cs typeface="Times New Roman" panose="02020603050405020304" pitchFamily="18" charset="0"/>
              </a:rPr>
              <a:t> Es un conjunto de operaciones que describen paso a paso como computar una respuesta sobre las relaciones, tal y como estas son definidas en el modelo relación.</a:t>
            </a:r>
          </a:p>
          <a:p>
            <a:pPr lvl="0"/>
            <a:endParaRPr lang="es-MX" dirty="0">
              <a:cs typeface="Times New Roman" panose="02020603050405020304" pitchFamily="18" charset="0"/>
            </a:endParaRPr>
          </a:p>
          <a:p>
            <a:endParaRPr lang="es-MX" dirty="0"/>
          </a:p>
        </p:txBody>
      </p:sp>
    </p:spTree>
    <p:extLst>
      <p:ext uri="{BB962C8B-B14F-4D97-AF65-F5344CB8AC3E}">
        <p14:creationId xmlns:p14="http://schemas.microsoft.com/office/powerpoint/2010/main" val="28439305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EC0B1FE1-C738-47ED-A108-32E015402D43}"/>
              </a:ext>
            </a:extLst>
          </p:cNvPr>
          <p:cNvSpPr>
            <a:spLocks noGrp="1"/>
          </p:cNvSpPr>
          <p:nvPr>
            <p:ph idx="1"/>
          </p:nvPr>
        </p:nvSpPr>
        <p:spPr>
          <a:xfrm>
            <a:off x="424070" y="627797"/>
            <a:ext cx="9920933" cy="5549166"/>
          </a:xfrm>
        </p:spPr>
        <p:txBody>
          <a:bodyPr>
            <a:normAutofit/>
          </a:bodyPr>
          <a:lstStyle/>
          <a:p>
            <a:pPr lvl="0" algn="just"/>
            <a:r>
              <a:rPr lang="es-MX" sz="2600" b="1" dirty="0">
                <a:cs typeface="Times New Roman" panose="02020603050405020304" pitchFamily="18" charset="0"/>
              </a:rPr>
              <a:t>SQL (</a:t>
            </a:r>
            <a:r>
              <a:rPr lang="es-MX" sz="2600" b="1" dirty="0" err="1">
                <a:cs typeface="Times New Roman" panose="02020603050405020304" pitchFamily="18" charset="0"/>
              </a:rPr>
              <a:t>Structured</a:t>
            </a:r>
            <a:r>
              <a:rPr lang="es-MX" sz="2600" b="1" dirty="0">
                <a:cs typeface="Times New Roman" panose="02020603050405020304" pitchFamily="18" charset="0"/>
              </a:rPr>
              <a:t> </a:t>
            </a:r>
            <a:r>
              <a:rPr lang="es-MX" sz="2600" b="1" dirty="0" err="1">
                <a:cs typeface="Times New Roman" panose="02020603050405020304" pitchFamily="18" charset="0"/>
              </a:rPr>
              <a:t>Query</a:t>
            </a:r>
            <a:r>
              <a:rPr lang="es-MX" sz="2600" b="1" dirty="0">
                <a:cs typeface="Times New Roman" panose="02020603050405020304" pitchFamily="18" charset="0"/>
              </a:rPr>
              <a:t> </a:t>
            </a:r>
            <a:r>
              <a:rPr lang="es-MX" sz="2600" b="1" dirty="0" err="1">
                <a:cs typeface="Times New Roman" panose="02020603050405020304" pitchFamily="18" charset="0"/>
              </a:rPr>
              <a:t>Language</a:t>
            </a:r>
            <a:r>
              <a:rPr lang="es-MX" sz="2600" b="1" dirty="0">
                <a:cs typeface="Times New Roman" panose="02020603050405020304" pitchFamily="18" charset="0"/>
              </a:rPr>
              <a:t>): </a:t>
            </a:r>
            <a:r>
              <a:rPr lang="es-MX" sz="2600" dirty="0">
                <a:cs typeface="Times New Roman" panose="02020603050405020304" pitchFamily="18" charset="0"/>
              </a:rPr>
              <a:t>Es un lenguaje de programación estándar e interactiva para la obtención de información desde una base de datos y para actualizarla.</a:t>
            </a:r>
          </a:p>
          <a:p>
            <a:pPr lvl="0" algn="just"/>
            <a:endParaRPr lang="es-MX" sz="2600" dirty="0">
              <a:cs typeface="Times New Roman" panose="02020603050405020304" pitchFamily="18" charset="0"/>
            </a:endParaRPr>
          </a:p>
          <a:p>
            <a:pPr lvl="0" algn="just"/>
            <a:r>
              <a:rPr lang="es-MX" sz="2600" b="1" dirty="0" err="1">
                <a:cs typeface="Times New Roman" panose="02020603050405020304" pitchFamily="18" charset="0"/>
              </a:rPr>
              <a:t>Select</a:t>
            </a:r>
            <a:r>
              <a:rPr lang="es-MX" sz="2600" b="1" dirty="0">
                <a:cs typeface="Times New Roman" panose="02020603050405020304" pitchFamily="18" charset="0"/>
              </a:rPr>
              <a:t>: </a:t>
            </a:r>
            <a:r>
              <a:rPr lang="es-MX" sz="2600" dirty="0">
                <a:cs typeface="Times New Roman" panose="02020603050405020304" pitchFamily="18" charset="0"/>
              </a:rPr>
              <a:t>Corresponde a la operación proyección del algebra relacional. Se usa para listar los atributos deseados del resultado de una consulta.</a:t>
            </a:r>
          </a:p>
          <a:p>
            <a:pPr lvl="0" algn="just"/>
            <a:endParaRPr lang="es-MX" sz="2600" dirty="0">
              <a:cs typeface="Times New Roman" panose="02020603050405020304" pitchFamily="18" charset="0"/>
            </a:endParaRPr>
          </a:p>
          <a:p>
            <a:pPr lvl="0" algn="just"/>
            <a:r>
              <a:rPr lang="es-MX" sz="2600" b="1" dirty="0" err="1">
                <a:cs typeface="Times New Roman" panose="02020603050405020304" pitchFamily="18" charset="0"/>
              </a:rPr>
              <a:t>From</a:t>
            </a:r>
            <a:r>
              <a:rPr lang="es-MX" sz="2600" dirty="0">
                <a:cs typeface="Times New Roman" panose="02020603050405020304" pitchFamily="18" charset="0"/>
              </a:rPr>
              <a:t>: Corresponde a la operación producto cartesiano del algebra relacional. Lista las relaciones que deben ser analizadas en la evaluación de la expresión</a:t>
            </a:r>
          </a:p>
          <a:p>
            <a:pPr lvl="0" algn="just"/>
            <a:endParaRPr lang="es-MX" sz="2600" dirty="0">
              <a:cs typeface="Times New Roman" panose="02020603050405020304" pitchFamily="18" charset="0"/>
            </a:endParaRPr>
          </a:p>
          <a:p>
            <a:pPr lvl="0" algn="just"/>
            <a:r>
              <a:rPr lang="es-MX" sz="2600" b="1" dirty="0" err="1">
                <a:cs typeface="Times New Roman" panose="02020603050405020304" pitchFamily="18" charset="0"/>
              </a:rPr>
              <a:t>Where</a:t>
            </a:r>
            <a:r>
              <a:rPr lang="es-MX" sz="2600" b="1" dirty="0">
                <a:cs typeface="Times New Roman" panose="02020603050405020304" pitchFamily="18" charset="0"/>
              </a:rPr>
              <a:t>: </a:t>
            </a:r>
            <a:r>
              <a:rPr lang="es-MX" sz="2600" dirty="0">
                <a:cs typeface="Times New Roman" panose="02020603050405020304" pitchFamily="18" charset="0"/>
              </a:rPr>
              <a:t>Corresponde al predicado que engloba a los atributos de las relaciones que aparecen en la cláusula </a:t>
            </a:r>
            <a:r>
              <a:rPr lang="es-MX" sz="2600" dirty="0" err="1">
                <a:cs typeface="Times New Roman" panose="02020603050405020304" pitchFamily="18" charset="0"/>
              </a:rPr>
              <a:t>from</a:t>
            </a:r>
            <a:r>
              <a:rPr lang="es-MX" sz="2600" dirty="0">
                <a:cs typeface="Times New Roman" panose="02020603050405020304" pitchFamily="18" charset="0"/>
              </a:rPr>
              <a:t>.</a:t>
            </a:r>
          </a:p>
          <a:p>
            <a:endParaRPr lang="es-MX" dirty="0"/>
          </a:p>
        </p:txBody>
      </p:sp>
    </p:spTree>
    <p:extLst>
      <p:ext uri="{BB962C8B-B14F-4D97-AF65-F5344CB8AC3E}">
        <p14:creationId xmlns:p14="http://schemas.microsoft.com/office/powerpoint/2010/main" val="10793452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AAADAC50-DF31-4D92-B04E-34F83AE69AAA}"/>
              </a:ext>
            </a:extLst>
          </p:cNvPr>
          <p:cNvSpPr>
            <a:spLocks noGrp="1"/>
          </p:cNvSpPr>
          <p:nvPr>
            <p:ph type="title"/>
          </p:nvPr>
        </p:nvSpPr>
        <p:spPr/>
        <p:txBody>
          <a:bodyPr/>
          <a:lstStyle/>
          <a:p>
            <a:r>
              <a:rPr lang="es-MX" dirty="0"/>
              <a:t>Referencias</a:t>
            </a:r>
          </a:p>
        </p:txBody>
      </p:sp>
      <p:sp>
        <p:nvSpPr>
          <p:cNvPr id="6" name="Marcador de contenido 5">
            <a:extLst>
              <a:ext uri="{FF2B5EF4-FFF2-40B4-BE49-F238E27FC236}">
                <a16:creationId xmlns:a16="http://schemas.microsoft.com/office/drawing/2014/main" id="{A87AB51A-856B-4892-8A00-3FE56F75867B}"/>
              </a:ext>
            </a:extLst>
          </p:cNvPr>
          <p:cNvSpPr>
            <a:spLocks noGrp="1"/>
          </p:cNvSpPr>
          <p:nvPr>
            <p:ph idx="1"/>
          </p:nvPr>
        </p:nvSpPr>
        <p:spPr>
          <a:xfrm>
            <a:off x="838200" y="1825625"/>
            <a:ext cx="9107658" cy="4351338"/>
          </a:xfrm>
        </p:spPr>
        <p:txBody>
          <a:bodyPr/>
          <a:lstStyle/>
          <a:p>
            <a:r>
              <a:rPr lang="es-MX" dirty="0"/>
              <a:t>Ayala, J. (2015). Apuntes de Fundamentos de Bases de Datos. Obtenido de http://ri.uaemex.mx/bitstream/handle/20.500.11799/33944/secme-19274.pdf?sequence</a:t>
            </a:r>
          </a:p>
          <a:p>
            <a:endParaRPr lang="es-MX" dirty="0"/>
          </a:p>
          <a:p>
            <a:r>
              <a:rPr lang="es-MX" dirty="0"/>
              <a:t>Universidad Autónoma del Estado de México. (2010). Programa de Estudios por Competencias Fundamentos de Bases de Datos. </a:t>
            </a:r>
          </a:p>
          <a:p>
            <a:endParaRPr lang="es-MX" dirty="0"/>
          </a:p>
          <a:p>
            <a:endParaRPr lang="es-MX" dirty="0"/>
          </a:p>
        </p:txBody>
      </p:sp>
    </p:spTree>
    <p:extLst>
      <p:ext uri="{BB962C8B-B14F-4D97-AF65-F5344CB8AC3E}">
        <p14:creationId xmlns:p14="http://schemas.microsoft.com/office/powerpoint/2010/main" val="35337071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012185" y="1596980"/>
            <a:ext cx="8596668" cy="3696237"/>
          </a:xfrm>
        </p:spPr>
        <p:txBody>
          <a:bodyPr>
            <a:noAutofit/>
          </a:bodyPr>
          <a:lstStyle/>
          <a:p>
            <a:pPr algn="ctr"/>
            <a:r>
              <a:rPr lang="es-MX" sz="5000" dirty="0">
                <a:solidFill>
                  <a:schemeClr val="tx1"/>
                </a:solidFill>
              </a:rPr>
              <a:t>GUÍA DE USO</a:t>
            </a:r>
            <a:br>
              <a:rPr lang="es-MX" sz="5000" dirty="0">
                <a:solidFill>
                  <a:schemeClr val="tx1"/>
                </a:solidFill>
              </a:rPr>
            </a:br>
            <a:br>
              <a:rPr lang="es-MX" sz="5000" dirty="0">
                <a:solidFill>
                  <a:schemeClr val="tx1"/>
                </a:solidFill>
              </a:rPr>
            </a:br>
            <a:endParaRPr lang="es-MX" sz="5000" dirty="0">
              <a:solidFill>
                <a:schemeClr val="tx1"/>
              </a:solidFill>
            </a:endParaRPr>
          </a:p>
        </p:txBody>
      </p:sp>
    </p:spTree>
    <p:extLst>
      <p:ext uri="{BB962C8B-B14F-4D97-AF65-F5344CB8AC3E}">
        <p14:creationId xmlns:p14="http://schemas.microsoft.com/office/powerpoint/2010/main" val="41307123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3ED989F-0044-42D9-AA50-CE50C5722C11}"/>
              </a:ext>
            </a:extLst>
          </p:cNvPr>
          <p:cNvSpPr>
            <a:spLocks noGrp="1"/>
          </p:cNvSpPr>
          <p:nvPr>
            <p:ph idx="1"/>
          </p:nvPr>
        </p:nvSpPr>
        <p:spPr>
          <a:xfrm>
            <a:off x="838200" y="872197"/>
            <a:ext cx="8952914" cy="5304766"/>
          </a:xfrm>
        </p:spPr>
        <p:txBody>
          <a:bodyPr/>
          <a:lstStyle/>
          <a:p>
            <a:pPr algn="just"/>
            <a:r>
              <a:rPr lang="es-MX" dirty="0"/>
              <a:t>Las diapositivas representan un grado de dificultad ascendente, este material multimedia tiene como propósito explicar las sentencias SQL para realizar operaciones algebraicas sobre los datos de las tablas.</a:t>
            </a:r>
          </a:p>
          <a:p>
            <a:pPr algn="just"/>
            <a:endParaRPr lang="es-MX" dirty="0"/>
          </a:p>
          <a:p>
            <a:pPr algn="just"/>
            <a:r>
              <a:rPr lang="es-MX" dirty="0"/>
              <a:t>Las primeras diapositivas enfatizan las operaciones de proyección y selección, las cuales son utilizadas para consulta.</a:t>
            </a:r>
          </a:p>
          <a:p>
            <a:pPr algn="just"/>
            <a:endParaRPr lang="es-MX" dirty="0"/>
          </a:p>
          <a:p>
            <a:pPr algn="just"/>
            <a:r>
              <a:rPr lang="es-MX" dirty="0"/>
              <a:t>El material cierra con la explicación de transacciones para indicar que de han concluido satisfactoriamente y que la información ha </a:t>
            </a:r>
            <a:r>
              <a:rPr lang="es-MX"/>
              <a:t>sufrido cambios.</a:t>
            </a:r>
            <a:endParaRPr lang="es-MX" dirty="0"/>
          </a:p>
        </p:txBody>
      </p:sp>
    </p:spTree>
    <p:extLst>
      <p:ext uri="{BB962C8B-B14F-4D97-AF65-F5344CB8AC3E}">
        <p14:creationId xmlns:p14="http://schemas.microsoft.com/office/powerpoint/2010/main" val="1457078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88773" y="465171"/>
            <a:ext cx="9621078" cy="6192688"/>
          </a:xfrm>
        </p:spPr>
        <p:txBody>
          <a:bodyPr>
            <a:normAutofit/>
          </a:bodyPr>
          <a:lstStyle/>
          <a:p>
            <a:pPr marL="0" indent="0" algn="just">
              <a:buNone/>
            </a:pPr>
            <a:endParaRPr lang="es-MX" b="1" dirty="0"/>
          </a:p>
          <a:p>
            <a:pPr marL="0" indent="0" algn="just">
              <a:buNone/>
            </a:pPr>
            <a:r>
              <a:rPr lang="es-MX" sz="3200" b="1" dirty="0"/>
              <a:t>Competencias:</a:t>
            </a:r>
          </a:p>
          <a:p>
            <a:pPr marL="0" indent="0" algn="just">
              <a:buNone/>
            </a:pPr>
            <a:endParaRPr lang="es-MX" b="1" dirty="0"/>
          </a:p>
          <a:p>
            <a:pPr algn="just"/>
            <a:r>
              <a:rPr lang="es-MX" dirty="0"/>
              <a:t>Elaboración de sentencias de algebra relacional y para la selección, inserción, modificación. </a:t>
            </a:r>
          </a:p>
          <a:p>
            <a:pPr algn="just"/>
            <a:endParaRPr lang="es-MX" dirty="0"/>
          </a:p>
          <a:p>
            <a:pPr algn="just"/>
            <a:r>
              <a:rPr lang="es-MX" dirty="0"/>
              <a:t>Utilización del lenguaje SQL para el acceso a la base de datos.</a:t>
            </a:r>
          </a:p>
          <a:p>
            <a:pPr algn="just"/>
            <a:endParaRPr lang="es-MX" dirty="0"/>
          </a:p>
          <a:p>
            <a:pPr marL="0" indent="0" algn="just">
              <a:buNone/>
            </a:pPr>
            <a:r>
              <a:rPr lang="es-MX" dirty="0"/>
              <a:t>(Universidad Autónoma del Estado de México, 2010)</a:t>
            </a:r>
          </a:p>
        </p:txBody>
      </p:sp>
    </p:spTree>
    <p:extLst>
      <p:ext uri="{BB962C8B-B14F-4D97-AF65-F5344CB8AC3E}">
        <p14:creationId xmlns:p14="http://schemas.microsoft.com/office/powerpoint/2010/main" val="1839130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556592" y="470926"/>
            <a:ext cx="9727502" cy="1077218"/>
          </a:xfrm>
          <a:prstGeom prst="rect">
            <a:avLst/>
          </a:prstGeom>
        </p:spPr>
        <p:txBody>
          <a:bodyPr wrap="square">
            <a:spAutoFit/>
          </a:bodyPr>
          <a:lstStyle/>
          <a:p>
            <a:r>
              <a:rPr lang="es-MX" dirty="0"/>
              <a:t> </a:t>
            </a:r>
          </a:p>
          <a:p>
            <a:endParaRPr lang="es-MX" sz="2800" b="1" dirty="0"/>
          </a:p>
          <a:p>
            <a:pPr marL="285750" indent="-285750">
              <a:buFont typeface="Arial" panose="020B0604020202020204" pitchFamily="34" charset="0"/>
              <a:buChar char="•"/>
            </a:pPr>
            <a:endParaRPr lang="es-MX" b="1" dirty="0"/>
          </a:p>
        </p:txBody>
      </p:sp>
      <p:sp>
        <p:nvSpPr>
          <p:cNvPr id="2" name="Título 1">
            <a:extLst>
              <a:ext uri="{FF2B5EF4-FFF2-40B4-BE49-F238E27FC236}">
                <a16:creationId xmlns:a16="http://schemas.microsoft.com/office/drawing/2014/main" id="{A37FE0B2-CA69-451E-A49A-EEFD9B9DCF5C}"/>
              </a:ext>
            </a:extLst>
          </p:cNvPr>
          <p:cNvSpPr>
            <a:spLocks noGrp="1"/>
          </p:cNvSpPr>
          <p:nvPr>
            <p:ph type="title"/>
          </p:nvPr>
        </p:nvSpPr>
        <p:spPr>
          <a:xfrm>
            <a:off x="556592" y="222581"/>
            <a:ext cx="10515600" cy="1325563"/>
          </a:xfrm>
        </p:spPr>
        <p:txBody>
          <a:bodyPr/>
          <a:lstStyle/>
          <a:p>
            <a:r>
              <a:rPr lang="es-ES" b="1" dirty="0"/>
              <a:t>Temario</a:t>
            </a:r>
            <a:endParaRPr lang="es-MX" dirty="0"/>
          </a:p>
        </p:txBody>
      </p:sp>
      <p:sp>
        <p:nvSpPr>
          <p:cNvPr id="3" name="Marcador de contenido 2">
            <a:extLst>
              <a:ext uri="{FF2B5EF4-FFF2-40B4-BE49-F238E27FC236}">
                <a16:creationId xmlns:a16="http://schemas.microsoft.com/office/drawing/2014/main" id="{DA2BCED6-DFCE-4382-AAB3-251E77E732A1}"/>
              </a:ext>
            </a:extLst>
          </p:cNvPr>
          <p:cNvSpPr>
            <a:spLocks noGrp="1"/>
          </p:cNvSpPr>
          <p:nvPr>
            <p:ph sz="half" idx="1"/>
          </p:nvPr>
        </p:nvSpPr>
        <p:spPr/>
        <p:txBody>
          <a:bodyPr>
            <a:normAutofit/>
          </a:bodyPr>
          <a:lstStyle/>
          <a:p>
            <a:pPr marL="285750" lvl="0" indent="-285750"/>
            <a:r>
              <a:rPr lang="es-MX" dirty="0"/>
              <a:t>Un panorama general del Algebra Relacional.</a:t>
            </a:r>
          </a:p>
          <a:p>
            <a:pPr marL="285750" lvl="0" indent="-285750"/>
            <a:r>
              <a:rPr lang="es-MX" dirty="0"/>
              <a:t>Selección</a:t>
            </a:r>
          </a:p>
          <a:p>
            <a:pPr marL="285750" lvl="0" indent="-285750"/>
            <a:r>
              <a:rPr lang="es-MX" dirty="0"/>
              <a:t>Proyección</a:t>
            </a:r>
          </a:p>
          <a:p>
            <a:pPr marL="285750" lvl="0" indent="-285750"/>
            <a:r>
              <a:rPr lang="es-MX" dirty="0"/>
              <a:t>Producto</a:t>
            </a:r>
          </a:p>
          <a:p>
            <a:pPr marL="285750" lvl="0" indent="-285750"/>
            <a:r>
              <a:rPr lang="es-MX" dirty="0"/>
              <a:t>Unión</a:t>
            </a:r>
          </a:p>
          <a:p>
            <a:endParaRPr lang="es-MX" dirty="0"/>
          </a:p>
        </p:txBody>
      </p:sp>
      <p:sp>
        <p:nvSpPr>
          <p:cNvPr id="4" name="Marcador de contenido 3">
            <a:extLst>
              <a:ext uri="{FF2B5EF4-FFF2-40B4-BE49-F238E27FC236}">
                <a16:creationId xmlns:a16="http://schemas.microsoft.com/office/drawing/2014/main" id="{CC90C1B2-C2B2-4382-83C4-1D9C8D7489C0}"/>
              </a:ext>
            </a:extLst>
          </p:cNvPr>
          <p:cNvSpPr>
            <a:spLocks noGrp="1"/>
          </p:cNvSpPr>
          <p:nvPr>
            <p:ph sz="half" idx="2"/>
          </p:nvPr>
        </p:nvSpPr>
        <p:spPr/>
        <p:txBody>
          <a:bodyPr>
            <a:normAutofit/>
          </a:bodyPr>
          <a:lstStyle/>
          <a:p>
            <a:pPr marL="285750" lvl="0" indent="-285750"/>
            <a:r>
              <a:rPr lang="es-MX" dirty="0"/>
              <a:t>Intersección</a:t>
            </a:r>
          </a:p>
          <a:p>
            <a:pPr marL="285750" lvl="0" indent="-285750"/>
            <a:r>
              <a:rPr lang="es-MX" dirty="0"/>
              <a:t>Diferencia</a:t>
            </a:r>
          </a:p>
          <a:p>
            <a:pPr marL="285750" lvl="0" indent="-285750"/>
            <a:r>
              <a:rPr lang="es-MX" dirty="0"/>
              <a:t>Reunión</a:t>
            </a:r>
          </a:p>
          <a:p>
            <a:pPr marL="285750" lvl="0" indent="-285750"/>
            <a:r>
              <a:rPr lang="es-MX" dirty="0"/>
              <a:t>División</a:t>
            </a:r>
          </a:p>
          <a:p>
            <a:pPr marL="285750" lvl="0" indent="-285750"/>
            <a:r>
              <a:rPr lang="es-MX" dirty="0"/>
              <a:t>Sintaxis Algebra Relacional</a:t>
            </a:r>
          </a:p>
          <a:p>
            <a:pPr marL="285750" lvl="0" indent="-285750"/>
            <a:r>
              <a:rPr lang="es-MX" dirty="0"/>
              <a:t>Otras Operaciones Relacionales</a:t>
            </a:r>
          </a:p>
          <a:p>
            <a:endParaRPr lang="es-MX" dirty="0"/>
          </a:p>
        </p:txBody>
      </p:sp>
    </p:spTree>
    <p:extLst>
      <p:ext uri="{BB962C8B-B14F-4D97-AF65-F5344CB8AC3E}">
        <p14:creationId xmlns:p14="http://schemas.microsoft.com/office/powerpoint/2010/main" val="2251649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CEC747-EA51-47F1-9126-8A93135177CC}"/>
              </a:ext>
            </a:extLst>
          </p:cNvPr>
          <p:cNvSpPr>
            <a:spLocks noGrp="1"/>
          </p:cNvSpPr>
          <p:nvPr>
            <p:ph type="title"/>
          </p:nvPr>
        </p:nvSpPr>
        <p:spPr>
          <a:xfrm>
            <a:off x="677518" y="832512"/>
            <a:ext cx="10515600" cy="873457"/>
          </a:xfrm>
        </p:spPr>
        <p:txBody>
          <a:bodyPr>
            <a:noAutofit/>
          </a:bodyPr>
          <a:lstStyle/>
          <a:p>
            <a:r>
              <a:rPr lang="es-MX" sz="3600" b="1" dirty="0">
                <a:latin typeface="+mn-lt"/>
              </a:rPr>
              <a:t>Objetivos:</a:t>
            </a:r>
            <a:br>
              <a:rPr lang="es-MX" sz="3600" b="1" dirty="0">
                <a:latin typeface="+mn-lt"/>
              </a:rPr>
            </a:br>
            <a:endParaRPr lang="es-MX" sz="3600" dirty="0">
              <a:latin typeface="+mn-lt"/>
            </a:endParaRPr>
          </a:p>
        </p:txBody>
      </p:sp>
      <p:sp>
        <p:nvSpPr>
          <p:cNvPr id="3" name="Marcador de contenido 2">
            <a:extLst>
              <a:ext uri="{FF2B5EF4-FFF2-40B4-BE49-F238E27FC236}">
                <a16:creationId xmlns:a16="http://schemas.microsoft.com/office/drawing/2014/main" id="{F7C8ACED-CC9F-4C87-8B09-EEB179F40760}"/>
              </a:ext>
            </a:extLst>
          </p:cNvPr>
          <p:cNvSpPr>
            <a:spLocks noGrp="1"/>
          </p:cNvSpPr>
          <p:nvPr>
            <p:ph idx="1"/>
          </p:nvPr>
        </p:nvSpPr>
        <p:spPr>
          <a:xfrm>
            <a:off x="677518" y="2166238"/>
            <a:ext cx="9544656" cy="3374754"/>
          </a:xfrm>
        </p:spPr>
        <p:txBody>
          <a:bodyPr/>
          <a:lstStyle/>
          <a:p>
            <a:pPr lvl="0" algn="just"/>
            <a:r>
              <a:rPr lang="es-MX" dirty="0"/>
              <a:t>Identificar claramente las ventajas y desventajas del uso de Base de Datos.</a:t>
            </a:r>
          </a:p>
          <a:p>
            <a:pPr lvl="0" algn="just"/>
            <a:r>
              <a:rPr lang="es-MX" dirty="0"/>
              <a:t>Manejar adecuadamente los conceptos de Algebra Relacional y SQL</a:t>
            </a:r>
          </a:p>
          <a:p>
            <a:pPr lvl="0" algn="just"/>
            <a:r>
              <a:rPr lang="es-MX" dirty="0"/>
              <a:t>Resolver problemas de manera analítica y lógica, Álgebra Relacional y/o Calculo Relacional.</a:t>
            </a:r>
            <a:endParaRPr lang="es-MX" b="1" dirty="0"/>
          </a:p>
          <a:p>
            <a:pPr algn="just"/>
            <a:endParaRPr lang="es-MX" dirty="0"/>
          </a:p>
        </p:txBody>
      </p:sp>
    </p:spTree>
    <p:extLst>
      <p:ext uri="{BB962C8B-B14F-4D97-AF65-F5344CB8AC3E}">
        <p14:creationId xmlns:p14="http://schemas.microsoft.com/office/powerpoint/2010/main" val="3430570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10817" y="620689"/>
            <a:ext cx="9846366" cy="5316285"/>
          </a:xfrm>
        </p:spPr>
        <p:txBody>
          <a:bodyPr>
            <a:normAutofit/>
          </a:bodyPr>
          <a:lstStyle/>
          <a:p>
            <a:pPr marL="0" indent="0">
              <a:buNone/>
            </a:pPr>
            <a:r>
              <a:rPr lang="es-MX" sz="3600" b="1" dirty="0"/>
              <a:t>UN PANORAMA GENERAL DEL ALGEBRA RELACIONAL</a:t>
            </a:r>
            <a:r>
              <a:rPr lang="es-MX" b="1" dirty="0"/>
              <a:t>.</a:t>
            </a:r>
          </a:p>
          <a:p>
            <a:pPr marL="0" indent="0">
              <a:buNone/>
            </a:pPr>
            <a:endParaRPr lang="es-MX" dirty="0"/>
          </a:p>
          <a:p>
            <a:pPr marL="0" indent="0" algn="just">
              <a:buNone/>
            </a:pPr>
            <a:r>
              <a:rPr lang="es-MX" dirty="0"/>
              <a:t>El álgebra relacional es un lenguaje de consulta procedimental. Consta de un conjunto de operaciones que toman como entrada una o dos relaciones y producen como resultado una nueva relación.</a:t>
            </a:r>
          </a:p>
          <a:p>
            <a:pPr marL="0" indent="0" algn="just">
              <a:buNone/>
            </a:pPr>
            <a:endParaRPr lang="es-MX" dirty="0"/>
          </a:p>
          <a:p>
            <a:pPr marL="0" indent="0" algn="just">
              <a:buNone/>
            </a:pPr>
            <a:r>
              <a:rPr lang="es-MX" dirty="0"/>
              <a:t> Las operaciones fundamentales del algebra relacional son selección, proyección, unión, diferencia de conjuntos, producto cartesiano y renombramiento.</a:t>
            </a:r>
          </a:p>
          <a:p>
            <a:endParaRPr lang="es-MX" dirty="0"/>
          </a:p>
        </p:txBody>
      </p:sp>
    </p:spTree>
    <p:extLst>
      <p:ext uri="{BB962C8B-B14F-4D97-AF65-F5344CB8AC3E}">
        <p14:creationId xmlns:p14="http://schemas.microsoft.com/office/powerpoint/2010/main" val="1845391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809" y="908721"/>
            <a:ext cx="9939130" cy="5145435"/>
          </a:xfrm>
        </p:spPr>
        <p:txBody>
          <a:bodyPr>
            <a:normAutofit/>
          </a:bodyPr>
          <a:lstStyle/>
          <a:p>
            <a:pPr algn="just"/>
            <a:r>
              <a:rPr lang="es-MX" dirty="0"/>
              <a:t>SELECCION: Extrae las tuplas especificadas de una relación dada (o sea, restringe la relación sólo a las tuplas que satisfagan una condición especifica).</a:t>
            </a:r>
          </a:p>
          <a:p>
            <a:pPr algn="just"/>
            <a:endParaRPr lang="es-MX" dirty="0"/>
          </a:p>
          <a:p>
            <a:pPr algn="just"/>
            <a:r>
              <a:rPr lang="es-MX" dirty="0"/>
              <a:t>PROYECCION: Extrae los atributos especificados de una relación dada. </a:t>
            </a:r>
          </a:p>
          <a:p>
            <a:pPr algn="just"/>
            <a:endParaRPr lang="es-MX" dirty="0"/>
          </a:p>
          <a:p>
            <a:pPr algn="just"/>
            <a:r>
              <a:rPr lang="es-MX" dirty="0"/>
              <a:t>PRODUCTO: A partir de dos relaciones especificadas, constituye una relación que contiene todas las combinaciones posibles de tuplas, una de cada una de las dos relaciones. </a:t>
            </a:r>
          </a:p>
          <a:p>
            <a:endParaRPr lang="es-MX" dirty="0"/>
          </a:p>
          <a:p>
            <a:endParaRPr lang="es-MX" dirty="0"/>
          </a:p>
        </p:txBody>
      </p:sp>
    </p:spTree>
    <p:extLst>
      <p:ext uri="{BB962C8B-B14F-4D97-AF65-F5344CB8AC3E}">
        <p14:creationId xmlns:p14="http://schemas.microsoft.com/office/powerpoint/2010/main" val="12752954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9CA402C-3535-4185-BD0E-E45F4799F1C6}"/>
              </a:ext>
            </a:extLst>
          </p:cNvPr>
          <p:cNvSpPr>
            <a:spLocks noGrp="1"/>
          </p:cNvSpPr>
          <p:nvPr>
            <p:ph idx="1"/>
          </p:nvPr>
        </p:nvSpPr>
        <p:spPr>
          <a:xfrm>
            <a:off x="428767" y="1184179"/>
            <a:ext cx="9984475" cy="4370459"/>
          </a:xfrm>
        </p:spPr>
        <p:txBody>
          <a:bodyPr/>
          <a:lstStyle/>
          <a:p>
            <a:pPr algn="just"/>
            <a:r>
              <a:rPr lang="es-MX" dirty="0"/>
              <a:t>UNIÓN: Construye una relación formada por todas las tuplas que aparecen en cualquiera de las dos relaciones especificadas. </a:t>
            </a:r>
          </a:p>
          <a:p>
            <a:pPr marL="0" indent="0" algn="just">
              <a:buNone/>
            </a:pPr>
            <a:endParaRPr lang="es-MX" dirty="0"/>
          </a:p>
          <a:p>
            <a:pPr algn="just"/>
            <a:r>
              <a:rPr lang="es-MX" dirty="0"/>
              <a:t>INTERSECCIÓN: Construye una relación formada por aquellas tuplas que aparezcan en las dos relaciones especificadas. </a:t>
            </a:r>
          </a:p>
          <a:p>
            <a:pPr algn="just"/>
            <a:endParaRPr lang="es-MX" dirty="0"/>
          </a:p>
          <a:p>
            <a:pPr algn="just"/>
            <a:r>
              <a:rPr lang="es-MX" dirty="0"/>
              <a:t>DIFERENCIA: Construye una relación formada por todas las tuplas de la primera relación que no aparezcan en la segunda de las dos relaciones específicas.</a:t>
            </a:r>
          </a:p>
          <a:p>
            <a:endParaRPr lang="es-MX" dirty="0"/>
          </a:p>
        </p:txBody>
      </p:sp>
    </p:spTree>
    <p:extLst>
      <p:ext uri="{BB962C8B-B14F-4D97-AF65-F5344CB8AC3E}">
        <p14:creationId xmlns:p14="http://schemas.microsoft.com/office/powerpoint/2010/main" val="348925842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346</TotalTime>
  <Words>2296</Words>
  <Application>Microsoft Office PowerPoint</Application>
  <PresentationFormat>Panorámica</PresentationFormat>
  <Paragraphs>179</Paragraphs>
  <Slides>37</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37</vt:i4>
      </vt:variant>
    </vt:vector>
  </HeadingPairs>
  <TitlesOfParts>
    <vt:vector size="44" baseType="lpstr">
      <vt:lpstr>Arial</vt:lpstr>
      <vt:lpstr>Calibri</vt:lpstr>
      <vt:lpstr>Calibri Light</vt:lpstr>
      <vt:lpstr>Symbol</vt:lpstr>
      <vt:lpstr>Times New Roman</vt:lpstr>
      <vt:lpstr>Wingdings</vt:lpstr>
      <vt:lpstr>Tema de Office</vt:lpstr>
      <vt:lpstr>UNIVERSIDAD AUTÓNOMA DEL ESTADO DE MÉXICO  CENTRO UNIVERSITARIO UAEM ZUMPANGO  INGENIERÍA EN COMPUTACIÓN  FUNDAMENTOS DE BASES DE DATOS  “APLICAR LAS BASES MATEMÁTICAS PARA EL ACCESO A UNA BASE DE DATOS”  APUNTES  POR  MTE-MI ROSA ERENDIRA REYES LUNA  20 DE OCTUBRE DE 2017 </vt:lpstr>
      <vt:lpstr>Aplicar las bases matemáticas para el acceso a una base de datos. </vt:lpstr>
      <vt:lpstr>Introducción. </vt:lpstr>
      <vt:lpstr>Presentación de PowerPoint</vt:lpstr>
      <vt:lpstr>Temario</vt:lpstr>
      <vt:lpstr>Objetivos: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vt:lpstr>
      <vt:lpstr>GUÍA DE USO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Gloria Estefania Casanova Garcia</dc:creator>
  <cp:lastModifiedBy>Rosa Erendira Reyes Luna</cp:lastModifiedBy>
  <cp:revision>60</cp:revision>
  <dcterms:created xsi:type="dcterms:W3CDTF">2017-10-19T01:18:16Z</dcterms:created>
  <dcterms:modified xsi:type="dcterms:W3CDTF">2017-10-21T00:31:22Z</dcterms:modified>
</cp:coreProperties>
</file>