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6" r:id="rId3"/>
    <p:sldId id="297" r:id="rId4"/>
    <p:sldId id="328" r:id="rId5"/>
    <p:sldId id="367" r:id="rId6"/>
    <p:sldId id="337" r:id="rId7"/>
    <p:sldId id="318" r:id="rId8"/>
    <p:sldId id="365" r:id="rId9"/>
    <p:sldId id="341" r:id="rId10"/>
    <p:sldId id="342" r:id="rId11"/>
    <p:sldId id="348" r:id="rId12"/>
    <p:sldId id="354" r:id="rId13"/>
    <p:sldId id="355" r:id="rId14"/>
    <p:sldId id="370" r:id="rId15"/>
    <p:sldId id="327" r:id="rId16"/>
    <p:sldId id="307" r:id="rId17"/>
    <p:sldId id="349" r:id="rId18"/>
    <p:sldId id="356" r:id="rId19"/>
    <p:sldId id="357" r:id="rId20"/>
    <p:sldId id="358" r:id="rId21"/>
    <p:sldId id="308" r:id="rId22"/>
    <p:sldId id="359" r:id="rId23"/>
    <p:sldId id="368" r:id="rId24"/>
    <p:sldId id="313" r:id="rId25"/>
    <p:sldId id="330" r:id="rId26"/>
    <p:sldId id="360" r:id="rId27"/>
    <p:sldId id="363" r:id="rId28"/>
    <p:sldId id="361" r:id="rId29"/>
    <p:sldId id="362" r:id="rId30"/>
    <p:sldId id="345" r:id="rId31"/>
    <p:sldId id="331" r:id="rId32"/>
    <p:sldId id="344" r:id="rId33"/>
    <p:sldId id="364" r:id="rId34"/>
    <p:sldId id="305" r:id="rId35"/>
    <p:sldId id="303" r:id="rId36"/>
    <p:sldId id="369" r:id="rId37"/>
    <p:sldId id="316" r:id="rId38"/>
    <p:sldId id="317"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A66"/>
    <a:srgbClr val="FFFFFF"/>
    <a:srgbClr val="66FF33"/>
    <a:srgbClr val="FFD3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2" d="100"/>
          <a:sy n="72" d="100"/>
        </p:scale>
        <p:origin x="15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163316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73392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529896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87969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107139-CE2C-4BD9-A56D-2DC9B9EC9145}"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3812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107139-CE2C-4BD9-A56D-2DC9B9EC9145}"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876674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107139-CE2C-4BD9-A56D-2DC9B9EC9145}" type="datetimeFigureOut">
              <a:rPr lang="es-MX" smtClean="0"/>
              <a:t>17/10/2017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120543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107139-CE2C-4BD9-A56D-2DC9B9EC9145}" type="datetimeFigureOut">
              <a:rPr lang="es-MX" smtClean="0"/>
              <a:t>17/10/2017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4165424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107139-CE2C-4BD9-A56D-2DC9B9EC9145}" type="datetimeFigureOut">
              <a:rPr lang="es-MX" smtClean="0"/>
              <a:t>17/10/2017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73775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8058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56988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107139-CE2C-4BD9-A56D-2DC9B9EC9145}" type="datetimeFigureOut">
              <a:rPr lang="es-MX" smtClean="0"/>
              <a:t>17/10/2017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6D2F4C-EDEA-41E4-851D-F614849C5E89}" type="slidenum">
              <a:rPr lang="es-MX" smtClean="0"/>
              <a:t>‹Nº›</a:t>
            </a:fld>
            <a:endParaRPr lang="es-MX"/>
          </a:p>
        </p:txBody>
      </p:sp>
    </p:spTree>
    <p:extLst>
      <p:ext uri="{BB962C8B-B14F-4D97-AF65-F5344CB8AC3E}">
        <p14:creationId xmlns:p14="http://schemas.microsoft.com/office/powerpoint/2010/main" val="2544751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redalyc.org/articulo.oa?id=211014822005" TargetMode="External"/><Relationship Id="rId2" Type="http://schemas.openxmlformats.org/officeDocument/2006/relationships/hyperlink" Target="http://www.sociales.uba.ar/wp-content/uploads/20-Funes-Durkheim.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memoria.fahce.unlp.edu.ar/trab_eventos/ev.4656/ev.4656.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400" dirty="0"/>
              <a:t>Universidad Autónoma del Estado de México           	</a:t>
            </a:r>
            <a:br>
              <a:rPr lang="es-MX" sz="2400" dirty="0"/>
            </a:br>
            <a:r>
              <a:rPr lang="es-MX" sz="2400" dirty="0"/>
              <a:t>        CU UAEM Zumpango</a:t>
            </a:r>
            <a:br>
              <a:rPr lang="es-MX" sz="2400" dirty="0"/>
            </a:br>
            <a:r>
              <a:rPr lang="es-MX" sz="2400" dirty="0"/>
              <a:t>         Licenciatura en sociología</a:t>
            </a:r>
          </a:p>
        </p:txBody>
      </p:sp>
      <p:sp>
        <p:nvSpPr>
          <p:cNvPr id="4" name="3 Marcador de contenido"/>
          <p:cNvSpPr>
            <a:spLocks noGrp="1"/>
          </p:cNvSpPr>
          <p:nvPr>
            <p:ph idx="1"/>
          </p:nvPr>
        </p:nvSpPr>
        <p:spPr/>
        <p:txBody>
          <a:bodyPr>
            <a:normAutofit fontScale="85000" lnSpcReduction="20000"/>
          </a:bodyPr>
          <a:lstStyle/>
          <a:p>
            <a:pPr marL="0" indent="0" algn="ctr">
              <a:buNone/>
            </a:pPr>
            <a:r>
              <a:rPr lang="es-MX" dirty="0"/>
              <a:t>Unidad de Aprendizaje</a:t>
            </a:r>
          </a:p>
          <a:p>
            <a:pPr marL="0" indent="0" algn="ctr">
              <a:buNone/>
            </a:pPr>
            <a:r>
              <a:rPr lang="es-MX" dirty="0"/>
              <a:t>Fundadores de la Sociología: Emile Durkheim</a:t>
            </a:r>
          </a:p>
          <a:p>
            <a:pPr algn="ctr"/>
            <a:endParaRPr lang="es-MX" dirty="0"/>
          </a:p>
          <a:p>
            <a:pPr marL="0" indent="0" algn="ctr">
              <a:buNone/>
            </a:pPr>
            <a:r>
              <a:rPr lang="es-MX" dirty="0"/>
              <a:t>Titulo del material</a:t>
            </a:r>
          </a:p>
          <a:p>
            <a:pPr marL="0" indent="0" algn="ctr">
              <a:buNone/>
            </a:pPr>
            <a:r>
              <a:rPr lang="es-MX" dirty="0"/>
              <a:t>“La anomia en la explicación del suicidio. El problema de la autonomía y la cuestión de la autoridad moral”</a:t>
            </a:r>
          </a:p>
          <a:p>
            <a:pPr marL="0" indent="0" algn="ctr">
              <a:buNone/>
            </a:pPr>
            <a:endParaRPr lang="es-MX" dirty="0"/>
          </a:p>
          <a:p>
            <a:pPr marL="0" indent="0" algn="ctr">
              <a:buNone/>
            </a:pPr>
            <a:endParaRPr lang="es-MX" dirty="0"/>
          </a:p>
          <a:p>
            <a:pPr marL="0" indent="0" algn="ctr">
              <a:buNone/>
            </a:pPr>
            <a:r>
              <a:rPr lang="es-MX" dirty="0"/>
              <a:t>Elaborado por:</a:t>
            </a:r>
          </a:p>
          <a:p>
            <a:pPr marL="0" indent="0" algn="ctr">
              <a:buNone/>
            </a:pPr>
            <a:r>
              <a:rPr lang="es-MX" dirty="0" err="1"/>
              <a:t>Yasmín</a:t>
            </a:r>
            <a:r>
              <a:rPr lang="es-MX" dirty="0"/>
              <a:t> Hernández Romero</a:t>
            </a:r>
          </a:p>
          <a:p>
            <a:pPr marL="0" indent="0" algn="r">
              <a:buNone/>
            </a:pPr>
            <a:r>
              <a:rPr lang="es-MX" dirty="0"/>
              <a:t>Octubre 2017.</a:t>
            </a:r>
          </a:p>
          <a:p>
            <a:endParaRPr lang="es-MX"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938" y="797959"/>
            <a:ext cx="1295016" cy="1169999"/>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angle 1"/>
          <p:cNvSpPr>
            <a:spLocks noChangeArrowheads="1"/>
          </p:cNvSpPr>
          <p:nvPr/>
        </p:nvSpPr>
        <p:spPr bwMode="auto">
          <a:xfrm>
            <a:off x="5143500" y="3159423"/>
            <a:ext cx="1913962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800" b="0" i="0" u="none" strike="noStrike" cap="none" normalizeH="0" baseline="0">
                <a:ln>
                  <a:noFill/>
                </a:ln>
                <a:solidFill>
                  <a:schemeClr val="tx1"/>
                </a:solidFill>
                <a:effectLst/>
                <a:latin typeface="Arial" panose="020B0604020202020204" pitchFamily="34" charset="0"/>
              </a:rPr>
            </a:br>
            <a:br>
              <a:rPr kumimoji="0" lang="es-ES" altLang="es-ES" sz="1800" b="0" i="0" u="none" strike="noStrike" cap="none" normalizeH="0" baseline="0">
                <a:ln>
                  <a:noFill/>
                </a:ln>
                <a:solidFill>
                  <a:schemeClr val="tx1"/>
                </a:solidFill>
                <a:effectLst/>
                <a:latin typeface="Arial" panose="020B060402020202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23485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391478" y="1974574"/>
            <a:ext cx="9859618" cy="369332"/>
          </a:xfrm>
          <a:prstGeom prst="rect">
            <a:avLst/>
          </a:prstGeom>
        </p:spPr>
        <p:txBody>
          <a:bodyPr wrap="square">
            <a:spAutoFit/>
          </a:bodyPr>
          <a:lstStyle/>
          <a:p>
            <a:pPr algn="just"/>
            <a:endParaRPr lang="es-MX" dirty="0"/>
          </a:p>
        </p:txBody>
      </p:sp>
      <p:sp>
        <p:nvSpPr>
          <p:cNvPr id="6"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idx="1"/>
          </p:nvPr>
        </p:nvSpPr>
        <p:spPr/>
        <p:txBody>
          <a:bodyPr/>
          <a:lstStyle/>
          <a:p>
            <a:pPr marL="0" indent="0" algn="ctr">
              <a:buNone/>
            </a:pPr>
            <a:r>
              <a:rPr lang="es-ES" sz="3200" dirty="0"/>
              <a:t>La anomía constituye la ausencia o defectuosidad en </a:t>
            </a:r>
          </a:p>
          <a:p>
            <a:pPr marL="0" indent="0" algn="ctr">
              <a:buNone/>
            </a:pPr>
            <a:r>
              <a:rPr lang="es-ES" sz="3200" dirty="0"/>
              <a:t>la reglamentación </a:t>
            </a:r>
            <a:r>
              <a:rPr lang="es-ES" dirty="0"/>
              <a:t>social</a:t>
            </a:r>
          </a:p>
          <a:p>
            <a:pPr marL="0" indent="0" algn="ctr">
              <a:buNone/>
            </a:pPr>
            <a:endParaRPr lang="es-ES" dirty="0"/>
          </a:p>
          <a:p>
            <a:endParaRPr lang="es-ES" dirty="0"/>
          </a:p>
        </p:txBody>
      </p:sp>
      <p:pic>
        <p:nvPicPr>
          <p:cNvPr id="8" name="Imagen 7"/>
          <p:cNvPicPr>
            <a:picLocks noChangeAspect="1"/>
          </p:cNvPicPr>
          <p:nvPr/>
        </p:nvPicPr>
        <p:blipFill>
          <a:blip r:embed="rId2"/>
          <a:stretch>
            <a:fillRect/>
          </a:stretch>
        </p:blipFill>
        <p:spPr>
          <a:xfrm>
            <a:off x="2625256" y="3522798"/>
            <a:ext cx="7392062" cy="2407041"/>
          </a:xfrm>
          <a:prstGeom prst="rect">
            <a:avLst/>
          </a:prstGeom>
        </p:spPr>
      </p:pic>
    </p:spTree>
    <p:extLst>
      <p:ext uri="{BB962C8B-B14F-4D97-AF65-F5344CB8AC3E}">
        <p14:creationId xmlns:p14="http://schemas.microsoft.com/office/powerpoint/2010/main" val="2622271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113183"/>
            <a:ext cx="10515600" cy="5063780"/>
          </a:xfrm>
        </p:spPr>
        <p:txBody>
          <a:bodyPr/>
          <a:lstStyle/>
          <a:p>
            <a:pPr marL="0" indent="0" algn="ctr">
              <a:buNone/>
            </a:pPr>
            <a:r>
              <a:rPr lang="es-ES" dirty="0"/>
              <a:t> </a:t>
            </a:r>
          </a:p>
          <a:p>
            <a:pPr marL="0" indent="0" algn="ctr">
              <a:buNone/>
            </a:pPr>
            <a:endParaRPr lang="es-ES" dirty="0"/>
          </a:p>
          <a:p>
            <a:pPr marL="0" indent="0" algn="ctr">
              <a:buNone/>
            </a:pPr>
            <a:r>
              <a:rPr lang="es-ES" dirty="0"/>
              <a:t>   </a:t>
            </a:r>
            <a:r>
              <a:rPr lang="es-ES" sz="3600" b="1" dirty="0"/>
              <a:t>La sociedad cumple dos funciones</a:t>
            </a:r>
            <a:r>
              <a:rPr lang="es-ES" dirty="0"/>
              <a:t>:</a:t>
            </a:r>
          </a:p>
          <a:p>
            <a:pPr marL="0" indent="0">
              <a:buNone/>
            </a:pPr>
            <a:endParaRPr lang="es-ES" dirty="0"/>
          </a:p>
          <a:p>
            <a:pPr marL="0" indent="0">
              <a:buNone/>
            </a:pPr>
            <a:endParaRPr lang="es-ES" dirty="0"/>
          </a:p>
          <a:p>
            <a:pPr marL="0" indent="0">
              <a:buNone/>
            </a:pPr>
            <a:endParaRPr lang="es-ES" dirty="0"/>
          </a:p>
          <a:p>
            <a:pPr marL="0" indent="0">
              <a:buNone/>
            </a:pPr>
            <a:r>
              <a:rPr lang="es-ES" dirty="0"/>
              <a:t>			   Integración	 Regulación</a:t>
            </a:r>
          </a:p>
        </p:txBody>
      </p:sp>
      <p:sp>
        <p:nvSpPr>
          <p:cNvPr id="4" name="Flecha: curvada hacia la derecha 3"/>
          <p:cNvSpPr/>
          <p:nvPr/>
        </p:nvSpPr>
        <p:spPr>
          <a:xfrm>
            <a:off x="2041662" y="2810186"/>
            <a:ext cx="1656522" cy="2027583"/>
          </a:xfrm>
          <a:prstGeom prst="curvedRightArrow">
            <a:avLst/>
          </a:prstGeom>
          <a:solidFill>
            <a:srgbClr val="CCCA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5" name="Flecha: curvada hacia la izquierda 4"/>
          <p:cNvSpPr/>
          <p:nvPr/>
        </p:nvSpPr>
        <p:spPr>
          <a:xfrm>
            <a:off x="8216349" y="2671037"/>
            <a:ext cx="1800638" cy="2166731"/>
          </a:xfrm>
          <a:prstGeom prst="curvedLeftArrow">
            <a:avLst/>
          </a:prstGeom>
          <a:solidFill>
            <a:srgbClr val="CCCA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6"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80475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b="1" dirty="0"/>
              <a:t>Integración social</a:t>
            </a:r>
          </a:p>
        </p:txBody>
      </p:sp>
      <p:sp>
        <p:nvSpPr>
          <p:cNvPr id="3" name="Marcador de contenido 2"/>
          <p:cNvSpPr>
            <a:spLocks noGrp="1"/>
          </p:cNvSpPr>
          <p:nvPr>
            <p:ph idx="1"/>
          </p:nvPr>
        </p:nvSpPr>
        <p:spPr/>
        <p:txBody>
          <a:bodyPr/>
          <a:lstStyle/>
          <a:p>
            <a:pPr marL="0" indent="0" algn="just">
              <a:buNone/>
            </a:pPr>
            <a:r>
              <a:rPr lang="es-ES" dirty="0"/>
              <a:t>“Un grupo social se considera integrado en la medida en que sus miembros:</a:t>
            </a:r>
          </a:p>
          <a:p>
            <a:pPr marL="0" indent="0">
              <a:buNone/>
            </a:pPr>
            <a:endParaRPr lang="es-ES" dirty="0"/>
          </a:p>
          <a:p>
            <a:r>
              <a:rPr lang="es-ES" dirty="0"/>
              <a:t>Posean una conciencia común, compartan los mismos sentimientos, creencias y prácticas…</a:t>
            </a:r>
          </a:p>
          <a:p>
            <a:r>
              <a:rPr lang="es-ES" dirty="0"/>
              <a:t>Interactúen entre sí…</a:t>
            </a:r>
          </a:p>
          <a:p>
            <a:r>
              <a:rPr lang="es-ES" dirty="0"/>
              <a:t>Sientan que tienen metas comunes…” </a:t>
            </a:r>
          </a:p>
          <a:p>
            <a:pPr marL="0" indent="0">
              <a:buNone/>
            </a:pPr>
            <a:r>
              <a:rPr lang="es-ES" sz="2400" dirty="0"/>
              <a:t>(</a:t>
            </a:r>
            <a:r>
              <a:rPr lang="es-ES" sz="2400" dirty="0" err="1"/>
              <a:t>Besnard</a:t>
            </a:r>
            <a:r>
              <a:rPr lang="es-ES" sz="2400" dirty="0"/>
              <a:t>, 1987, p. 99; citado en Steiner, 2003, p. 52).</a:t>
            </a:r>
          </a:p>
        </p:txBody>
      </p:sp>
      <p:sp>
        <p:nvSpPr>
          <p:cNvPr id="4"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12286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b="1" dirty="0"/>
              <a:t>Regulación social</a:t>
            </a:r>
          </a:p>
        </p:txBody>
      </p:sp>
      <p:sp>
        <p:nvSpPr>
          <p:cNvPr id="3" name="Marcador de contenido 2"/>
          <p:cNvSpPr>
            <a:spLocks noGrp="1"/>
          </p:cNvSpPr>
          <p:nvPr>
            <p:ph idx="1"/>
          </p:nvPr>
        </p:nvSpPr>
        <p:spPr/>
        <p:txBody>
          <a:bodyPr/>
          <a:lstStyle/>
          <a:p>
            <a:pPr marL="0" indent="0">
              <a:buNone/>
            </a:pPr>
            <a:endParaRPr lang="es-ES" dirty="0"/>
          </a:p>
          <a:p>
            <a:pPr marL="0" indent="0">
              <a:buNone/>
            </a:pPr>
            <a:r>
              <a:rPr lang="es-ES" dirty="0"/>
              <a:t>Por medio de la regulación, la autoridad moral (la sociedad) modera al individuo.</a:t>
            </a:r>
          </a:p>
          <a:p>
            <a:pPr marL="0" indent="0">
              <a:buNone/>
            </a:pPr>
            <a:endParaRPr lang="es-ES" dirty="0"/>
          </a:p>
          <a:p>
            <a:pPr marL="0" indent="0">
              <a:buNone/>
            </a:pPr>
            <a:r>
              <a:rPr lang="es-ES" dirty="0"/>
              <a:t>La interacción social se organiza en torno de una jerarquía social.</a:t>
            </a:r>
          </a:p>
          <a:p>
            <a:pPr marL="0" indent="0">
              <a:buNone/>
            </a:pPr>
            <a:endParaRPr lang="es-ES" dirty="0"/>
          </a:p>
          <a:p>
            <a:pPr marL="0" indent="0">
              <a:buNone/>
            </a:pPr>
            <a:r>
              <a:rPr lang="es-ES" dirty="0"/>
              <a:t>El poder es obedecido por respeto, ello supone legitimidad.</a:t>
            </a:r>
          </a:p>
        </p:txBody>
      </p:sp>
      <p:sp>
        <p:nvSpPr>
          <p:cNvPr id="4"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45272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40835" y="2835965"/>
            <a:ext cx="8269356" cy="210709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a:solidFill>
                  <a:schemeClr val="tx1"/>
                </a:solidFill>
              </a:rPr>
              <a:t>Lo social es entendido como un orden moral simbólico que se instituye y legitima merced al mecanismo de la autoridad. (Vázquez, 2008).</a:t>
            </a:r>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73467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Anomia</a:t>
            </a:r>
          </a:p>
        </p:txBody>
      </p:sp>
      <p:sp>
        <p:nvSpPr>
          <p:cNvPr id="3" name="Marcador de contenido 2"/>
          <p:cNvSpPr>
            <a:spLocks noGrp="1"/>
          </p:cNvSpPr>
          <p:nvPr>
            <p:ph idx="1"/>
          </p:nvPr>
        </p:nvSpPr>
        <p:spPr/>
        <p:txBody>
          <a:bodyPr>
            <a:normAutofit/>
          </a:bodyPr>
          <a:lstStyle/>
          <a:p>
            <a:pPr algn="just"/>
            <a:endParaRPr lang="es-ES" dirty="0"/>
          </a:p>
          <a:p>
            <a:pPr algn="just"/>
            <a:endParaRPr lang="es-ES" dirty="0"/>
          </a:p>
          <a:p>
            <a:pPr algn="just"/>
            <a:r>
              <a:rPr lang="es-ES" dirty="0"/>
              <a:t> Cuando nuestros deseos se ven libres de toda influencia moderadora (regulación) el primer esclavo es su poseedor.</a:t>
            </a:r>
          </a:p>
          <a:p>
            <a:pPr algn="just"/>
            <a:endParaRPr lang="es-ES" dirty="0"/>
          </a:p>
          <a:p>
            <a:pPr algn="just"/>
            <a:r>
              <a:rPr lang="es-ES" dirty="0"/>
              <a:t>La anomía es aquella situación en que se muestran impotentes las presiones sociales que inducen nuestra disciplina. Es decir, cuando la regulación no es ejercida adecuadamente.</a:t>
            </a:r>
          </a:p>
          <a:p>
            <a:pPr algn="just"/>
            <a:endParaRPr lang="es-ES" dirty="0"/>
          </a:p>
          <a:p>
            <a:pPr algn="just"/>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7437989" y="741259"/>
            <a:ext cx="2828925" cy="1609725"/>
          </a:xfrm>
          <a:prstGeom prst="rect">
            <a:avLst/>
          </a:prstGeom>
        </p:spPr>
      </p:pic>
    </p:spTree>
    <p:extLst>
      <p:ext uri="{BB962C8B-B14F-4D97-AF65-F5344CB8AC3E}">
        <p14:creationId xmlns:p14="http://schemas.microsoft.com/office/powerpoint/2010/main" val="2312973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272209"/>
            <a:ext cx="10515600" cy="4904754"/>
          </a:xfrm>
        </p:spPr>
        <p:txBody>
          <a:bodyPr>
            <a:normAutofit/>
          </a:bodyPr>
          <a:lstStyle/>
          <a:p>
            <a:pPr algn="just"/>
            <a:endParaRPr lang="es-MX" dirty="0"/>
          </a:p>
          <a:p>
            <a:pPr algn="just"/>
            <a:r>
              <a:rPr lang="es-MX" dirty="0"/>
              <a:t>En </a:t>
            </a:r>
            <a:r>
              <a:rPr lang="es-MX" i="1" dirty="0"/>
              <a:t>La División del Trabajo Social </a:t>
            </a:r>
            <a:r>
              <a:rPr lang="es-MX" dirty="0"/>
              <a:t>Durkheim considera que en los inicios de la modernidad es donde se presenta la anomía. </a:t>
            </a:r>
          </a:p>
          <a:p>
            <a:pPr algn="just"/>
            <a:endParaRPr lang="es-MX" dirty="0"/>
          </a:p>
          <a:p>
            <a:pPr algn="just"/>
            <a:r>
              <a:rPr lang="es-ES" dirty="0"/>
              <a:t>“Dado que la transformación ha sido rápida y profunda, la sociedad se encuentra atravesando por una crisis transicional debida a que los patrones tradicionales de organización y reglamentación han quedado atrás y no ha habido tiempo suficiente para que surjan otros acordes con las nuevas necesidades”  (López, 2009, p.134)</a:t>
            </a:r>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AutoShape 2" descr="Resultado de imagen para individuo y sociedad"/>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511658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endParaRPr lang="es-MX" dirty="0"/>
          </a:p>
          <a:p>
            <a:pPr algn="just"/>
            <a:r>
              <a:rPr lang="es-MX" dirty="0"/>
              <a:t>Empero, en </a:t>
            </a:r>
            <a:r>
              <a:rPr lang="es-MX" i="1" dirty="0"/>
              <a:t>El Suicidio </a:t>
            </a:r>
            <a:r>
              <a:rPr lang="es-MX" dirty="0"/>
              <a:t>la anomia deja se ser algo transitorio para considerarse una condición inherente a la sociedad moderna. Al ser una época marcada por la subjetividad, incertidumbre y pérdida de sentido.</a:t>
            </a:r>
          </a:p>
          <a:p>
            <a:endParaRPr lang="es-ES" dirty="0"/>
          </a:p>
        </p:txBody>
      </p:sp>
      <p:sp>
        <p:nvSpPr>
          <p:cNvPr id="4" name="Rectángulo 3"/>
          <p:cNvSpPr/>
          <p:nvPr/>
        </p:nvSpPr>
        <p:spPr>
          <a:xfrm>
            <a:off x="2637184" y="4439478"/>
            <a:ext cx="8189844" cy="1909763"/>
          </a:xfrm>
          <a:prstGeom prst="rect">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a:solidFill>
                  <a:schemeClr val="tx1"/>
                </a:solidFill>
              </a:rPr>
              <a:t>No a todas las personas les afectará de igual manera </a:t>
            </a:r>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09551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ES" dirty="0"/>
              <a:t>La disciplina que impone la sociedad crea las condiciones para la expresión de la personalidad.</a:t>
            </a:r>
          </a:p>
          <a:p>
            <a:endParaRPr lang="es-ES" dirty="0"/>
          </a:p>
          <a:p>
            <a:endParaRPr lang="es-ES" dirty="0"/>
          </a:p>
          <a:p>
            <a:endParaRPr lang="es-ES" dirty="0"/>
          </a:p>
          <a:p>
            <a:endParaRPr lang="es-ES" dirty="0"/>
          </a:p>
        </p:txBody>
      </p:sp>
      <p:pic>
        <p:nvPicPr>
          <p:cNvPr id="4" name="Imagen 3"/>
          <p:cNvPicPr>
            <a:picLocks noChangeAspect="1"/>
          </p:cNvPicPr>
          <p:nvPr/>
        </p:nvPicPr>
        <p:blipFill>
          <a:blip r:embed="rId2"/>
          <a:stretch>
            <a:fillRect/>
          </a:stretch>
        </p:blipFill>
        <p:spPr>
          <a:xfrm>
            <a:off x="4404484" y="3307663"/>
            <a:ext cx="2920914" cy="2268000"/>
          </a:xfrm>
          <a:prstGeom prst="rect">
            <a:avLst/>
          </a:prstGeom>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93114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825625"/>
            <a:ext cx="10515600" cy="4351338"/>
          </a:xfrm>
        </p:spPr>
        <p:txBody>
          <a:bodyPr/>
          <a:lstStyle/>
          <a:p>
            <a:pPr marL="0" indent="0" algn="just">
              <a:buNone/>
            </a:pPr>
            <a:r>
              <a:rPr lang="es-ES" dirty="0"/>
              <a:t>Cuando los vínculos sociales se debilitan y la sociedad pierde su fuerza para integrar y regular adecuadamente a los individuos, puede generar el suicidio (López, 2009).</a:t>
            </a:r>
          </a:p>
          <a:p>
            <a:endParaRPr lang="es-ES" dirty="0"/>
          </a:p>
          <a:p>
            <a:endParaRPr lang="es-ES" dirty="0"/>
          </a:p>
        </p:txBody>
      </p:sp>
      <p:pic>
        <p:nvPicPr>
          <p:cNvPr id="8" name="Imagen 7"/>
          <p:cNvPicPr>
            <a:picLocks noChangeAspect="1"/>
          </p:cNvPicPr>
          <p:nvPr/>
        </p:nvPicPr>
        <p:blipFill>
          <a:blip r:embed="rId2"/>
          <a:stretch>
            <a:fillRect/>
          </a:stretch>
        </p:blipFill>
        <p:spPr>
          <a:xfrm>
            <a:off x="4132194" y="3536466"/>
            <a:ext cx="4543203" cy="2271602"/>
          </a:xfrm>
          <a:prstGeom prst="rect">
            <a:avLst/>
          </a:prstGeom>
        </p:spPr>
      </p:pic>
      <p:sp>
        <p:nvSpPr>
          <p:cNvPr id="10"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2930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GUION EXPLICATIVO</a:t>
            </a:r>
          </a:p>
        </p:txBody>
      </p:sp>
      <p:sp>
        <p:nvSpPr>
          <p:cNvPr id="3" name="2 Marcador de contenido"/>
          <p:cNvSpPr>
            <a:spLocks noGrp="1"/>
          </p:cNvSpPr>
          <p:nvPr>
            <p:ph idx="1"/>
          </p:nvPr>
        </p:nvSpPr>
        <p:spPr>
          <a:xfrm>
            <a:off x="838200" y="1825624"/>
            <a:ext cx="10515600" cy="4760705"/>
          </a:xfrm>
        </p:spPr>
        <p:txBody>
          <a:bodyPr>
            <a:normAutofit fontScale="70000" lnSpcReduction="20000"/>
          </a:bodyPr>
          <a:lstStyle/>
          <a:p>
            <a:pPr algn="just">
              <a:lnSpc>
                <a:spcPct val="80000"/>
              </a:lnSpc>
              <a:buFontTx/>
              <a:buNone/>
            </a:pPr>
            <a:r>
              <a:rPr lang="es-MX" dirty="0"/>
              <a:t>	</a:t>
            </a:r>
          </a:p>
          <a:p>
            <a:pPr algn="just">
              <a:lnSpc>
                <a:spcPct val="80000"/>
              </a:lnSpc>
              <a:buFontTx/>
              <a:buNone/>
            </a:pPr>
            <a:r>
              <a:rPr lang="es-MX" dirty="0"/>
              <a:t>	</a:t>
            </a:r>
            <a:r>
              <a:rPr lang="es-MX" sz="4000" dirty="0"/>
              <a:t>En las diapositivas que se presentan se han sistematizado el punto </a:t>
            </a:r>
            <a:r>
              <a:rPr lang="es-MX" sz="4000" b="1" dirty="0"/>
              <a:t>3.1. “La anomia en la explicación del suicidio. El problema de la autonomía y la cuestión de la autoridad moral</a:t>
            </a:r>
            <a:r>
              <a:rPr lang="es-MX" sz="4000" dirty="0"/>
              <a:t>”, el cual forma parte de la unidad de competencia 3, de la Unidad de Aprendizaje (UA) </a:t>
            </a:r>
            <a:r>
              <a:rPr lang="es-MX" sz="4000" i="1" dirty="0"/>
              <a:t>Fundadores de la sociología: Emile Durkheim</a:t>
            </a:r>
            <a:r>
              <a:rPr lang="es-MX" sz="4000" dirty="0"/>
              <a:t>; curso que se imparte en el programa educativo de licenciado en sociología. La UA es de carácter obligatorio, ubicándose en el núcleo básico, con un total de 12 créditos.</a:t>
            </a:r>
          </a:p>
          <a:p>
            <a:pPr algn="just">
              <a:lnSpc>
                <a:spcPct val="80000"/>
              </a:lnSpc>
              <a:buFontTx/>
              <a:buNone/>
            </a:pPr>
            <a:endParaRPr lang="es-MX" sz="4000" dirty="0"/>
          </a:p>
          <a:p>
            <a:pPr algn="just">
              <a:lnSpc>
                <a:spcPct val="80000"/>
              </a:lnSpc>
              <a:buFontTx/>
              <a:buNone/>
            </a:pPr>
            <a:r>
              <a:rPr lang="es-MX" sz="4000" dirty="0"/>
              <a:t>	El material consta de 38 diapositivas en las que se exponen los contenidos de dicho apartado. Se recomienda utilizar el material previa lectura, por parte de los alumnos, de la bibliografía sugerida en el programa.</a:t>
            </a:r>
          </a:p>
          <a:p>
            <a:pPr>
              <a:lnSpc>
                <a:spcPct val="80000"/>
              </a:lnSpc>
              <a:buFontTx/>
              <a:buNone/>
            </a:pPr>
            <a:endParaRPr lang="es-MX" sz="4000" dirty="0"/>
          </a:p>
          <a:p>
            <a:pPr algn="just">
              <a:lnSpc>
                <a:spcPct val="80000"/>
              </a:lnSpc>
              <a:buFontTx/>
              <a:buNone/>
            </a:pPr>
            <a:r>
              <a:rPr lang="es-MX" sz="4000" dirty="0"/>
              <a:t>	</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91836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r>
              <a:rPr lang="es-ES" dirty="0"/>
              <a:t>Cuando la regulación se debilita genera sufrimiento.</a:t>
            </a:r>
          </a:p>
          <a:p>
            <a:pPr algn="just"/>
            <a:endParaRPr lang="es-ES" dirty="0"/>
          </a:p>
          <a:p>
            <a:pPr algn="just"/>
            <a:endParaRPr lang="es-ES" dirty="0"/>
          </a:p>
          <a:p>
            <a:pPr algn="just"/>
            <a:endParaRPr lang="es-MX" dirty="0"/>
          </a:p>
          <a:p>
            <a:pPr algn="just"/>
            <a:endParaRPr lang="es-MX" dirty="0"/>
          </a:p>
          <a:p>
            <a:pPr algn="just"/>
            <a:endParaRPr lang="es-MX" dirty="0"/>
          </a:p>
          <a:p>
            <a:pPr algn="just"/>
            <a:r>
              <a:rPr lang="es-MX" dirty="0"/>
              <a:t>La anomia lleva al suicidio, pues la vida humana no puede alcanzar la felicidad, ni incluso ser posible, a menos que nuestros deseos se aproximen a nuestros medios (</a:t>
            </a:r>
            <a:r>
              <a:rPr lang="es-MX" dirty="0" err="1"/>
              <a:t>Alpert</a:t>
            </a:r>
            <a:r>
              <a:rPr lang="es-MX" dirty="0"/>
              <a:t>, 1986, p. 251).</a:t>
            </a:r>
            <a:endParaRPr lang="es-ES" dirty="0"/>
          </a:p>
          <a:p>
            <a:endParaRPr lang="es-ES" dirty="0"/>
          </a:p>
        </p:txBody>
      </p:sp>
      <p:sp>
        <p:nvSpPr>
          <p:cNvPr id="4" name="AutoShape 2" descr="Resultado de imagen para divorcio"/>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AutoShape 4" descr="Resultado de imagen para divorcio"/>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4781550" y="2709862"/>
            <a:ext cx="2628900" cy="1743075"/>
          </a:xfrm>
          <a:prstGeom prst="rect">
            <a:avLst/>
          </a:prstGeom>
        </p:spPr>
      </p:pic>
    </p:spTree>
    <p:extLst>
      <p:ext uri="{BB962C8B-B14F-4D97-AF65-F5344CB8AC3E}">
        <p14:creationId xmlns:p14="http://schemas.microsoft.com/office/powerpoint/2010/main" val="692094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4458666"/>
          </a:xfrm>
        </p:spPr>
        <p:txBody>
          <a:bodyPr>
            <a:normAutofit fontScale="90000"/>
          </a:bodyPr>
          <a:lstStyle/>
          <a:p>
            <a:pPr algn="ctr"/>
            <a:br>
              <a:rPr lang="es-ES" dirty="0"/>
            </a:br>
            <a:br>
              <a:rPr lang="es-ES" dirty="0"/>
            </a:br>
            <a:br>
              <a:rPr lang="es-ES" dirty="0"/>
            </a:br>
            <a:br>
              <a:rPr lang="es-ES" dirty="0"/>
            </a:br>
            <a:br>
              <a:rPr lang="es-ES" dirty="0"/>
            </a:br>
            <a:br>
              <a:rPr lang="es-ES" dirty="0"/>
            </a:br>
            <a:r>
              <a:rPr lang="es-ES" dirty="0"/>
              <a:t>Las señales de anomia se dan en el ámbito económico y en el conyugal</a:t>
            </a:r>
          </a:p>
        </p:txBody>
      </p:sp>
      <p:sp>
        <p:nvSpPr>
          <p:cNvPr id="3" name="2 Marcador de contenido"/>
          <p:cNvSpPr>
            <a:spLocks noGrp="1"/>
          </p:cNvSpPr>
          <p:nvPr>
            <p:ph idx="1"/>
          </p:nvPr>
        </p:nvSpPr>
        <p:spPr>
          <a:xfrm>
            <a:off x="838200" y="1232452"/>
            <a:ext cx="10515600" cy="4944511"/>
          </a:xfrm>
        </p:spPr>
        <p:txBody>
          <a:bodyPr>
            <a:normAutofit/>
          </a:bodyPr>
          <a:lstStyle/>
          <a:p>
            <a:endParaRPr lang="es-MX" dirty="0"/>
          </a:p>
          <a:p>
            <a:endParaRPr lang="es-MX" dirty="0"/>
          </a:p>
          <a:p>
            <a:endParaRPr lang="es-MX" dirty="0"/>
          </a:p>
          <a:p>
            <a:endParaRPr lang="es-MX" dirty="0"/>
          </a:p>
          <a:p>
            <a:endParaRPr lang="es-MX" dirty="0"/>
          </a:p>
          <a:p>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2"/>
          <a:stretch>
            <a:fillRect/>
          </a:stretch>
        </p:blipFill>
        <p:spPr>
          <a:xfrm>
            <a:off x="4686300" y="1587086"/>
            <a:ext cx="2819400" cy="1619250"/>
          </a:xfrm>
          <a:prstGeom prst="rect">
            <a:avLst/>
          </a:prstGeom>
        </p:spPr>
      </p:pic>
    </p:spTree>
    <p:extLst>
      <p:ext uri="{BB962C8B-B14F-4D97-AF65-F5344CB8AC3E}">
        <p14:creationId xmlns:p14="http://schemas.microsoft.com/office/powerpoint/2010/main" val="3004568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ES" dirty="0"/>
              <a:t>La anomia económica se da tanto en la prosperidad como en la recesión. Supone una falta de organización en la vida económica.  Las crisis son perturbaciones de orden colectivo.</a:t>
            </a:r>
          </a:p>
          <a:p>
            <a:endParaRPr lang="es-ES" dirty="0"/>
          </a:p>
          <a:p>
            <a:endParaRPr lang="es-ES" dirty="0"/>
          </a:p>
          <a:p>
            <a:endParaRPr lang="es-ES" dirty="0"/>
          </a:p>
          <a:p>
            <a:endParaRPr lang="es-ES" dirty="0"/>
          </a:p>
          <a:p>
            <a:endParaRPr lang="es-ES" dirty="0"/>
          </a:p>
          <a:p>
            <a:endParaRPr lang="es-ES" dirty="0"/>
          </a:p>
          <a:p>
            <a:endParaRPr lang="es-ES" dirty="0"/>
          </a:p>
        </p:txBody>
      </p:sp>
      <p:pic>
        <p:nvPicPr>
          <p:cNvPr id="4" name="Imagen 3"/>
          <p:cNvPicPr>
            <a:picLocks noChangeAspect="1"/>
          </p:cNvPicPr>
          <p:nvPr/>
        </p:nvPicPr>
        <p:blipFill>
          <a:blip r:embed="rId2"/>
          <a:stretch>
            <a:fillRect/>
          </a:stretch>
        </p:blipFill>
        <p:spPr>
          <a:xfrm>
            <a:off x="4504327" y="3691842"/>
            <a:ext cx="3393969" cy="2433412"/>
          </a:xfrm>
          <a:prstGeom prst="rect">
            <a:avLst/>
          </a:prstGeom>
        </p:spPr>
      </p:pic>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327673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endParaRPr lang="es-ES" dirty="0"/>
          </a:p>
          <a:p>
            <a:pPr marL="0" indent="0" algn="just">
              <a:buNone/>
            </a:pPr>
            <a:r>
              <a:rPr lang="es-ES" dirty="0"/>
              <a:t>Durkheim comparó las actividades industriales y comerciales de su época, con la actividad agrícola. Encontró que las primeras son las menos reglamentadas. Hecho que se correlacionaba con una tasa mayor de suicidios.</a:t>
            </a:r>
          </a:p>
        </p:txBody>
      </p:sp>
      <p:pic>
        <p:nvPicPr>
          <p:cNvPr id="4" name="Imagen 3"/>
          <p:cNvPicPr>
            <a:picLocks noChangeAspect="1"/>
          </p:cNvPicPr>
          <p:nvPr/>
        </p:nvPicPr>
        <p:blipFill>
          <a:blip r:embed="rId2"/>
          <a:stretch>
            <a:fillRect/>
          </a:stretch>
        </p:blipFill>
        <p:spPr>
          <a:xfrm>
            <a:off x="5141844" y="3455505"/>
            <a:ext cx="2991678" cy="2991678"/>
          </a:xfrm>
          <a:prstGeom prst="rect">
            <a:avLst/>
          </a:prstGeom>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977568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200" y="365125"/>
            <a:ext cx="10515600" cy="3690040"/>
          </a:xfrm>
        </p:spPr>
        <p:txBody>
          <a:bodyPr>
            <a:normAutofit/>
          </a:bodyPr>
          <a:lstStyle/>
          <a:p>
            <a:br>
              <a:rPr lang="es-ES" dirty="0"/>
            </a:br>
            <a:r>
              <a:rPr lang="es-ES" dirty="0"/>
              <a:t>Toda institución establece límites, estabiliza y genera un orden. </a:t>
            </a:r>
          </a:p>
        </p:txBody>
      </p:sp>
      <p:sp>
        <p:nvSpPr>
          <p:cNvPr id="3" name="2 Marcador de contenido"/>
          <p:cNvSpPr>
            <a:spLocks noGrp="1"/>
          </p:cNvSpPr>
          <p:nvPr>
            <p:ph idx="1"/>
          </p:nvPr>
        </p:nvSpPr>
        <p:spPr/>
        <p:txBody>
          <a:bodyPr/>
          <a:lstStyle/>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El matrimonio regula las</a:t>
            </a:r>
          </a:p>
          <a:p>
            <a:pPr marL="0" indent="0">
              <a:buNone/>
            </a:pPr>
            <a:r>
              <a:rPr lang="es-MX" dirty="0"/>
              <a:t>relaciones amorosas.</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5683348" y="3245546"/>
            <a:ext cx="4303248" cy="2409819"/>
          </a:xfrm>
          <a:prstGeom prst="rect">
            <a:avLst/>
          </a:prstGeom>
        </p:spPr>
      </p:pic>
    </p:spTree>
    <p:extLst>
      <p:ext uri="{BB962C8B-B14F-4D97-AF65-F5344CB8AC3E}">
        <p14:creationId xmlns:p14="http://schemas.microsoft.com/office/powerpoint/2010/main" val="24392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9287" y="632929"/>
            <a:ext cx="10515600" cy="4351338"/>
          </a:xfrm>
        </p:spPr>
        <p:txBody>
          <a:bodyPr/>
          <a:lstStyle/>
          <a:p>
            <a:pPr algn="just"/>
            <a:r>
              <a:rPr lang="es-ES" dirty="0"/>
              <a:t>“Al contraer matrimonio, el hombre entra en una institución que le pone límites a sus acciones, le da la estabilidad y el orden que hasta ese momento le habían faltado… para la mujer el matrimonio tiene un efecto contrario debido a que no se encuentra dominada por las pasiones características de los hombres; en su caso, … el matrimonio se presenta como una forma de regulaciones excesivas que la hacen sentirse atrapada y frustrada.”(López, 2009, p. 136).</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rotWithShape="1">
          <a:blip r:embed="rId2"/>
          <a:srcRect t="2920" r="9983"/>
          <a:stretch/>
        </p:blipFill>
        <p:spPr>
          <a:xfrm>
            <a:off x="5443951" y="3918973"/>
            <a:ext cx="2229058" cy="2487417"/>
          </a:xfrm>
          <a:prstGeom prst="rect">
            <a:avLst/>
          </a:prstGeom>
        </p:spPr>
      </p:pic>
    </p:spTree>
    <p:extLst>
      <p:ext uri="{BB962C8B-B14F-4D97-AF65-F5344CB8AC3E}">
        <p14:creationId xmlns:p14="http://schemas.microsoft.com/office/powerpoint/2010/main" val="37209327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Anomia conyugal</a:t>
            </a:r>
            <a:endParaRPr lang="es-ES" dirty="0"/>
          </a:p>
        </p:txBody>
      </p:sp>
      <p:sp>
        <p:nvSpPr>
          <p:cNvPr id="3" name="Marcador de contenido 2"/>
          <p:cNvSpPr>
            <a:spLocks noGrp="1"/>
          </p:cNvSpPr>
          <p:nvPr>
            <p:ph idx="1"/>
          </p:nvPr>
        </p:nvSpPr>
        <p:spPr/>
        <p:txBody>
          <a:bodyPr/>
          <a:lstStyle/>
          <a:p>
            <a:pPr algn="just"/>
            <a:r>
              <a:rPr lang="es-ES" dirty="0"/>
              <a:t>El coeficiente de preservación de las mujeres casadas aumenta a medida que los divorcios son más frecuentes.</a:t>
            </a:r>
          </a:p>
          <a:p>
            <a:pPr algn="just"/>
            <a:endParaRPr lang="es-ES" dirty="0"/>
          </a:p>
          <a:p>
            <a:pPr algn="just"/>
            <a:r>
              <a:rPr lang="es-ES" dirty="0"/>
              <a:t>El divorcio incorpora la ruptura del vínculo conyugal. Se trata de un acto jurídico.</a:t>
            </a:r>
          </a:p>
          <a:p>
            <a:endParaRPr lang="es-ES" dirty="0"/>
          </a:p>
        </p:txBody>
      </p:sp>
      <p:pic>
        <p:nvPicPr>
          <p:cNvPr id="4" name="Imagen 3"/>
          <p:cNvPicPr>
            <a:picLocks noChangeAspect="1"/>
          </p:cNvPicPr>
          <p:nvPr/>
        </p:nvPicPr>
        <p:blipFill>
          <a:blip r:embed="rId2"/>
          <a:stretch>
            <a:fillRect/>
          </a:stretch>
        </p:blipFill>
        <p:spPr>
          <a:xfrm>
            <a:off x="3944236" y="3904807"/>
            <a:ext cx="2857500" cy="2017528"/>
          </a:xfrm>
          <a:prstGeom prst="rect">
            <a:avLst/>
          </a:prstGeom>
        </p:spPr>
      </p:pic>
      <p:sp>
        <p:nvSpPr>
          <p:cNvPr id="6"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265099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Anomia doméstica</a:t>
            </a:r>
          </a:p>
        </p:txBody>
      </p:sp>
      <p:sp>
        <p:nvSpPr>
          <p:cNvPr id="3" name="Marcador de contenido 2"/>
          <p:cNvSpPr>
            <a:spLocks noGrp="1"/>
          </p:cNvSpPr>
          <p:nvPr>
            <p:ph idx="1"/>
          </p:nvPr>
        </p:nvSpPr>
        <p:spPr/>
        <p:txBody>
          <a:bodyPr>
            <a:normAutofit/>
          </a:bodyPr>
          <a:lstStyle/>
          <a:p>
            <a:r>
              <a:rPr lang="es-ES" dirty="0"/>
              <a:t>Los suicidios que tienen lugar con la crisis de la viudez, originan un trastorno en la familia  para los sobrevivientes. </a:t>
            </a:r>
          </a:p>
          <a:p>
            <a:pPr marL="0" indent="0">
              <a:buNone/>
            </a:pPr>
            <a:endParaRPr lang="es-ES" dirty="0"/>
          </a:p>
          <a:p>
            <a:endParaRPr lang="es-ES" dirty="0"/>
          </a:p>
          <a:p>
            <a:endParaRPr lang="es-ES" dirty="0"/>
          </a:p>
          <a:p>
            <a:endParaRPr lang="es-ES" dirty="0"/>
          </a:p>
          <a:p>
            <a:pPr marL="0" indent="0">
              <a:buNone/>
            </a:pPr>
            <a:endParaRPr lang="es-ES" dirty="0"/>
          </a:p>
        </p:txBody>
      </p:sp>
      <p:pic>
        <p:nvPicPr>
          <p:cNvPr id="4" name="Imagen 3"/>
          <p:cNvPicPr>
            <a:picLocks noChangeAspect="1"/>
          </p:cNvPicPr>
          <p:nvPr/>
        </p:nvPicPr>
        <p:blipFill rotWithShape="1">
          <a:blip r:embed="rId2"/>
          <a:srcRect t="2287" r="7832"/>
          <a:stretch/>
        </p:blipFill>
        <p:spPr>
          <a:xfrm>
            <a:off x="4907246" y="3183673"/>
            <a:ext cx="2262179" cy="2283603"/>
          </a:xfrm>
          <a:prstGeom prst="rect">
            <a:avLst/>
          </a:prstGeom>
        </p:spPr>
      </p:pic>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8568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b="1" dirty="0"/>
              <a:t>El problema de la autonomía</a:t>
            </a:r>
          </a:p>
        </p:txBody>
      </p:sp>
      <p:sp>
        <p:nvSpPr>
          <p:cNvPr id="3" name="Marcador de contenido 2"/>
          <p:cNvSpPr>
            <a:spLocks noGrp="1"/>
          </p:cNvSpPr>
          <p:nvPr>
            <p:ph idx="1"/>
          </p:nvPr>
        </p:nvSpPr>
        <p:spPr/>
        <p:txBody>
          <a:bodyPr/>
          <a:lstStyle/>
          <a:p>
            <a:r>
              <a:rPr lang="es-ES" dirty="0"/>
              <a:t>La modernidad postuló que, en tanto autónomo, el sujeto no debía reconocer más autoridad que la de la razón.</a:t>
            </a:r>
          </a:p>
          <a:p>
            <a:endParaRPr lang="es-ES" dirty="0"/>
          </a:p>
          <a:p>
            <a:endParaRPr lang="es-ES" dirty="0"/>
          </a:p>
        </p:txBody>
      </p:sp>
      <p:pic>
        <p:nvPicPr>
          <p:cNvPr id="4" name="Imagen 3"/>
          <p:cNvPicPr>
            <a:picLocks noChangeAspect="1"/>
          </p:cNvPicPr>
          <p:nvPr/>
        </p:nvPicPr>
        <p:blipFill>
          <a:blip r:embed="rId2"/>
          <a:stretch>
            <a:fillRect/>
          </a:stretch>
        </p:blipFill>
        <p:spPr>
          <a:xfrm>
            <a:off x="5145604" y="3083442"/>
            <a:ext cx="2161769" cy="2223534"/>
          </a:xfrm>
          <a:prstGeom prst="rect">
            <a:avLst/>
          </a:prstGeom>
        </p:spPr>
      </p:pic>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86453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endParaRPr lang="es-ES" dirty="0"/>
          </a:p>
          <a:p>
            <a:pPr marL="0" indent="0" algn="ctr">
              <a:buNone/>
            </a:pPr>
            <a:r>
              <a:rPr lang="es-ES" sz="3200" dirty="0"/>
              <a:t>El individualismo es un elemento constitutivo de la cultura moderna.</a:t>
            </a:r>
          </a:p>
          <a:p>
            <a:endParaRPr lang="es-ES" dirty="0"/>
          </a:p>
          <a:p>
            <a:endParaRPr lang="es-ES" dirty="0"/>
          </a:p>
        </p:txBody>
      </p:sp>
      <p:pic>
        <p:nvPicPr>
          <p:cNvPr id="4" name="Imagen 3"/>
          <p:cNvPicPr>
            <a:picLocks noChangeAspect="1"/>
          </p:cNvPicPr>
          <p:nvPr/>
        </p:nvPicPr>
        <p:blipFill>
          <a:blip r:embed="rId2"/>
          <a:stretch>
            <a:fillRect/>
          </a:stretch>
        </p:blipFill>
        <p:spPr>
          <a:xfrm>
            <a:off x="4581158" y="3643532"/>
            <a:ext cx="3382261" cy="2533431"/>
          </a:xfrm>
          <a:prstGeom prst="rect">
            <a:avLst/>
          </a:prstGeom>
        </p:spPr>
      </p:pic>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07003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Propósito general de la unidad de aprendizaje.</a:t>
            </a:r>
            <a:endParaRPr lang="es-MX" dirty="0"/>
          </a:p>
        </p:txBody>
      </p:sp>
      <p:sp>
        <p:nvSpPr>
          <p:cNvPr id="3" name="2 Marcador de contenido"/>
          <p:cNvSpPr>
            <a:spLocks noGrp="1"/>
          </p:cNvSpPr>
          <p:nvPr>
            <p:ph idx="1"/>
          </p:nvPr>
        </p:nvSpPr>
        <p:spPr/>
        <p:txBody>
          <a:bodyPr/>
          <a:lstStyle/>
          <a:p>
            <a:pPr marL="0" indent="0" algn="just">
              <a:buNone/>
            </a:pPr>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1046921" y="1859340"/>
            <a:ext cx="10614991" cy="3108543"/>
          </a:xfrm>
          <a:prstGeom prst="rect">
            <a:avLst/>
          </a:prstGeom>
        </p:spPr>
        <p:txBody>
          <a:bodyPr wrap="square">
            <a:spAutoFit/>
          </a:bodyPr>
          <a:lstStyle/>
          <a:p>
            <a:pPr algn="just"/>
            <a:endParaRPr lang="es-ES" sz="2800" dirty="0"/>
          </a:p>
          <a:p>
            <a:pPr algn="just"/>
            <a:r>
              <a:rPr lang="es-ES" sz="2800" dirty="0"/>
              <a:t>Los estudiantes de sociología analizarán – explicando y comprendiendo- la realidad social con base en el estudio y aplicación de los supuestos teóricos y metodológicos del funcionalismo de Durkheim, lo que les permitirá aplicar una de las principales corrientes teóricas y lógicas de investigación en el análisis de lo social, contribuyendo con ello a la construcción de actitudes analíticas sistemáticas.</a:t>
            </a:r>
          </a:p>
        </p:txBody>
      </p:sp>
    </p:spTree>
    <p:extLst>
      <p:ext uri="{BB962C8B-B14F-4D97-AF65-F5344CB8AC3E}">
        <p14:creationId xmlns:p14="http://schemas.microsoft.com/office/powerpoint/2010/main" val="1688491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8470" y="616917"/>
            <a:ext cx="10174356" cy="933587"/>
          </a:xfrm>
        </p:spPr>
        <p:txBody>
          <a:bodyPr>
            <a:normAutofit fontScale="90000"/>
          </a:bodyPr>
          <a:lstStyle/>
          <a:p>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r>
              <a:rPr lang="es-ES" sz="3100" dirty="0">
                <a:latin typeface="+mn-lt"/>
              </a:rPr>
              <a:t>En la sociedad moderna el individuo se muestra insaciable.</a:t>
            </a:r>
            <a:br>
              <a:rPr lang="es-ES" sz="3100" dirty="0">
                <a:latin typeface="+mn-lt"/>
              </a:rPr>
            </a:br>
            <a:br>
              <a:rPr lang="es-ES" sz="3100" dirty="0">
                <a:latin typeface="+mn-lt"/>
              </a:rPr>
            </a:br>
            <a:br>
              <a:rPr lang="es-ES" sz="3100" dirty="0">
                <a:latin typeface="+mn-lt"/>
              </a:rPr>
            </a:br>
            <a:br>
              <a:rPr lang="es-ES" sz="3100" dirty="0">
                <a:latin typeface="+mn-lt"/>
              </a:rPr>
            </a:br>
            <a:r>
              <a:rPr lang="es-ES" sz="3100" dirty="0">
                <a:latin typeface="+mn-lt"/>
              </a:rPr>
              <a:t>La educación será la encargada de moderar los apetitos para constituir una sana constitución moral</a:t>
            </a:r>
            <a:r>
              <a:rPr lang="es-ES" sz="3100" dirty="0"/>
              <a:t>. </a:t>
            </a:r>
            <a:br>
              <a:rPr lang="es-ES" dirty="0"/>
            </a:br>
            <a:br>
              <a:rPr lang="es-ES" dirty="0"/>
            </a:br>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8045931" y="4107668"/>
            <a:ext cx="3973789" cy="2392523"/>
          </a:xfrm>
          <a:prstGeom prst="rect">
            <a:avLst/>
          </a:prstGeom>
        </p:spPr>
      </p:pic>
    </p:spTree>
    <p:extLst>
      <p:ext uri="{BB962C8B-B14F-4D97-AF65-F5344CB8AC3E}">
        <p14:creationId xmlns:p14="http://schemas.microsoft.com/office/powerpoint/2010/main" val="21085591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p:spPr>
        <p:txBody>
          <a:bodyPr>
            <a:normAutofit fontScale="90000"/>
          </a:bodyPr>
          <a:lstStyle/>
          <a:p>
            <a:pPr algn="just"/>
            <a:br>
              <a:rPr lang="es-ES" b="1" dirty="0"/>
            </a:br>
            <a:br>
              <a:rPr lang="es-ES" b="1" dirty="0"/>
            </a:br>
            <a:br>
              <a:rPr lang="es-ES" b="1" dirty="0"/>
            </a:br>
            <a:br>
              <a:rPr lang="es-ES" b="1" dirty="0"/>
            </a:br>
            <a:br>
              <a:rPr lang="es-ES" b="1" dirty="0"/>
            </a:br>
            <a:br>
              <a:rPr lang="es-ES" b="1" dirty="0"/>
            </a:br>
            <a:br>
              <a:rPr lang="es-ES" b="1" dirty="0"/>
            </a:br>
            <a:br>
              <a:rPr lang="es-ES" b="1" dirty="0"/>
            </a:br>
            <a:r>
              <a:rPr lang="es-ES" sz="3600" b="1" dirty="0"/>
              <a:t>Para Durkheim, una socialización adecuada producirá ese sentimiento de goce tranquilo y activo, ese placer de ser y vivir que, tanto para las sociedades como para los individuos, es la característica de la salud. </a:t>
            </a:r>
          </a:p>
        </p:txBody>
      </p:sp>
      <p:sp>
        <p:nvSpPr>
          <p:cNvPr id="3" name="Marcador de contenido 2"/>
          <p:cNvSpPr>
            <a:spLocks noGrp="1"/>
          </p:cNvSpPr>
          <p:nvPr>
            <p:ph idx="1"/>
          </p:nvPr>
        </p:nvSpPr>
        <p:spPr>
          <a:xfrm>
            <a:off x="993912" y="1417983"/>
            <a:ext cx="10359887" cy="4758980"/>
          </a:xfrm>
        </p:spPr>
        <p:txBody>
          <a:bodyPr>
            <a:normAutofit/>
          </a:bodyPr>
          <a:lstStyle/>
          <a:p>
            <a:pPr marL="0" indent="0" algn="just">
              <a:buNone/>
            </a:pPr>
            <a:endParaRPr lang="es-ES" dirty="0"/>
          </a:p>
          <a:p>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611695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01148" y="1868557"/>
            <a:ext cx="10452652" cy="4308406"/>
          </a:xfrm>
        </p:spPr>
        <p:txBody>
          <a:bodyPr>
            <a:normAutofit/>
          </a:bodyPr>
          <a:lstStyle/>
          <a:p>
            <a:pPr marL="0" indent="0" algn="just">
              <a:buNone/>
            </a:pPr>
            <a:r>
              <a:rPr lang="es-ES" sz="3200" dirty="0"/>
              <a:t>Empero, la situación de pobreza frena los deseos, mientras que el acrecentamiento de bienestar da la ilusión de que nos engrandecemos por nosotros mismos.</a:t>
            </a:r>
          </a:p>
          <a:p>
            <a:pPr marL="0" indent="0" algn="just">
              <a:buNone/>
            </a:pPr>
            <a:endParaRPr lang="es-ES" sz="3200" dirty="0"/>
          </a:p>
          <a:p>
            <a:pPr marL="0" indent="0" algn="just">
              <a:buNone/>
            </a:pPr>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2"/>
          <a:stretch>
            <a:fillRect/>
          </a:stretch>
        </p:blipFill>
        <p:spPr>
          <a:xfrm>
            <a:off x="8374960" y="3843338"/>
            <a:ext cx="1962150" cy="2333625"/>
          </a:xfrm>
          <a:prstGeom prst="rect">
            <a:avLst/>
          </a:prstGeom>
        </p:spPr>
      </p:pic>
    </p:spTree>
    <p:extLst>
      <p:ext uri="{BB962C8B-B14F-4D97-AF65-F5344CB8AC3E}">
        <p14:creationId xmlns:p14="http://schemas.microsoft.com/office/powerpoint/2010/main" val="34026626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Suicidio </a:t>
            </a:r>
            <a:r>
              <a:rPr lang="es-ES" b="1" dirty="0" err="1"/>
              <a:t>Anómico</a:t>
            </a:r>
            <a:endParaRPr lang="es-ES" b="1" dirty="0"/>
          </a:p>
        </p:txBody>
      </p:sp>
      <p:sp>
        <p:nvSpPr>
          <p:cNvPr id="3" name="Marcador de contenido 2"/>
          <p:cNvSpPr>
            <a:spLocks noGrp="1"/>
          </p:cNvSpPr>
          <p:nvPr>
            <p:ph idx="1"/>
          </p:nvPr>
        </p:nvSpPr>
        <p:spPr/>
        <p:txBody>
          <a:bodyPr/>
          <a:lstStyle/>
          <a:p>
            <a:endParaRPr lang="es-ES" b="1" dirty="0"/>
          </a:p>
          <a:p>
            <a:pPr marL="0" indent="0" algn="ctr">
              <a:buNone/>
            </a:pPr>
            <a:r>
              <a:rPr lang="es-ES" dirty="0"/>
              <a:t>En el suicidio </a:t>
            </a:r>
            <a:r>
              <a:rPr lang="es-ES" dirty="0" err="1"/>
              <a:t>anómico</a:t>
            </a:r>
            <a:r>
              <a:rPr lang="es-ES" dirty="0"/>
              <a:t> las pasiones individuales son las que quedan sin norma que las regule</a:t>
            </a:r>
            <a:r>
              <a:rPr lang="es-ES" b="1" dirty="0"/>
              <a:t>.</a:t>
            </a:r>
            <a:endParaRPr lang="es-ES" dirty="0"/>
          </a:p>
        </p:txBody>
      </p:sp>
      <p:sp>
        <p:nvSpPr>
          <p:cNvPr id="4"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4306957" y="4206115"/>
            <a:ext cx="3032055" cy="2242094"/>
          </a:xfrm>
          <a:prstGeom prst="rect">
            <a:avLst/>
          </a:prstGeom>
        </p:spPr>
      </p:pic>
    </p:spTree>
    <p:extLst>
      <p:ext uri="{BB962C8B-B14F-4D97-AF65-F5344CB8AC3E}">
        <p14:creationId xmlns:p14="http://schemas.microsoft.com/office/powerpoint/2010/main" val="30703185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br>
              <a:rPr lang="es-MX" dirty="0"/>
            </a:br>
            <a:endParaRPr lang="es-MX" b="1" dirty="0"/>
          </a:p>
        </p:txBody>
      </p:sp>
      <p:sp>
        <p:nvSpPr>
          <p:cNvPr id="3" name="Marcador de contenido 2"/>
          <p:cNvSpPr>
            <a:spLocks noGrp="1"/>
          </p:cNvSpPr>
          <p:nvPr>
            <p:ph idx="1"/>
          </p:nvPr>
        </p:nvSpPr>
        <p:spPr/>
        <p:txBody>
          <a:bodyPr/>
          <a:lstStyle/>
          <a:p>
            <a:r>
              <a:rPr lang="es-ES" dirty="0"/>
              <a:t>Lo opuesto a la anomia es el exceso de reglamentación y con ello la disciplina opresiva.</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5151046" y="3257769"/>
            <a:ext cx="2143125" cy="2143125"/>
          </a:xfrm>
          <a:prstGeom prst="rect">
            <a:avLst/>
          </a:prstGeom>
        </p:spPr>
      </p:pic>
    </p:spTree>
    <p:extLst>
      <p:ext uri="{BB962C8B-B14F-4D97-AF65-F5344CB8AC3E}">
        <p14:creationId xmlns:p14="http://schemas.microsoft.com/office/powerpoint/2010/main" val="18718426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endParaRPr lang="es-ES" dirty="0"/>
          </a:p>
          <a:p>
            <a:pPr marL="0" indent="0" algn="just">
              <a:buNone/>
            </a:pPr>
            <a:r>
              <a:rPr lang="es-ES" dirty="0"/>
              <a:t>Sí los esposos demasiado jóvenes se matan muchos más que los célibes de la misma edad, es, sin duda, porque entonces sus pasiones son entonces demasiado tumultuosas y demasiado confiadas en sí mismas para poder someterse a una regla tan severa. (Durkheim, 1897/1987, p. 239). En este caso, se trata de un suicidio por excesiva reglamentación, al cual llama suicidio fatalista.</a:t>
            </a:r>
          </a:p>
          <a:p>
            <a:pPr marL="0" indent="0" algn="just">
              <a:buNone/>
            </a:pPr>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713651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ES" dirty="0"/>
          </a:p>
          <a:p>
            <a:pPr marL="0" indent="0">
              <a:buNone/>
            </a:pPr>
            <a:endParaRPr lang="es-ES" dirty="0"/>
          </a:p>
          <a:p>
            <a:pPr marL="0" indent="0">
              <a:buNone/>
            </a:pPr>
            <a:r>
              <a:rPr lang="es-ES" dirty="0"/>
              <a:t>La regulación social puede experimentar dos deficiencias opuestas: el exceso o la falta. Ello conduce a un tipo de relación entre individuo y sociedad. </a:t>
            </a:r>
          </a:p>
        </p:txBody>
      </p:sp>
      <p:sp>
        <p:nvSpPr>
          <p:cNvPr id="4"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170548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298864"/>
            <a:ext cx="10515600" cy="827571"/>
          </a:xfrm>
        </p:spPr>
        <p:txBody>
          <a:bodyPr>
            <a:normAutofit/>
          </a:bodyPr>
          <a:lstStyle/>
          <a:p>
            <a:r>
              <a:rPr lang="es-MX" sz="4000" b="1" dirty="0"/>
              <a:t>Bibliografía</a:t>
            </a:r>
          </a:p>
        </p:txBody>
      </p:sp>
      <p:sp>
        <p:nvSpPr>
          <p:cNvPr id="3" name="2 Marcador de contenido"/>
          <p:cNvSpPr>
            <a:spLocks noGrp="1"/>
          </p:cNvSpPr>
          <p:nvPr>
            <p:ph idx="1"/>
          </p:nvPr>
        </p:nvSpPr>
        <p:spPr>
          <a:xfrm>
            <a:off x="838199" y="1567208"/>
            <a:ext cx="10492061" cy="4648062"/>
          </a:xfrm>
        </p:spPr>
        <p:txBody>
          <a:bodyPr>
            <a:normAutofit fontScale="25000" lnSpcReduction="20000"/>
          </a:bodyPr>
          <a:lstStyle/>
          <a:p>
            <a:pPr marL="0" indent="0" algn="just">
              <a:buNone/>
            </a:pPr>
            <a:r>
              <a:rPr lang="es-MX" sz="8000" dirty="0"/>
              <a:t>1. </a:t>
            </a:r>
            <a:r>
              <a:rPr lang="es-MX" sz="8000" dirty="0" err="1"/>
              <a:t>Alpert</a:t>
            </a:r>
            <a:r>
              <a:rPr lang="es-MX" sz="8000" dirty="0"/>
              <a:t>, Harry (1986). </a:t>
            </a:r>
            <a:r>
              <a:rPr lang="es-MX" sz="8000" i="1" dirty="0"/>
              <a:t>Durkheim</a:t>
            </a:r>
            <a:r>
              <a:rPr lang="es-MX" sz="8000" dirty="0"/>
              <a:t>. FCE.</a:t>
            </a:r>
          </a:p>
          <a:p>
            <a:pPr algn="just"/>
            <a:endParaRPr lang="es-MX" sz="8000" dirty="0"/>
          </a:p>
          <a:p>
            <a:pPr marL="0" indent="0" algn="just">
              <a:buNone/>
            </a:pPr>
            <a:r>
              <a:rPr lang="es-MX" sz="8000" dirty="0"/>
              <a:t>2. Durkheim, E. (1893). </a:t>
            </a:r>
            <a:r>
              <a:rPr lang="es-MX" sz="8000" i="1" dirty="0"/>
              <a:t>La división del trabajo social</a:t>
            </a:r>
            <a:r>
              <a:rPr lang="es-MX" sz="8000" dirty="0"/>
              <a:t>. Colofón.</a:t>
            </a:r>
          </a:p>
          <a:p>
            <a:pPr algn="just"/>
            <a:endParaRPr lang="es-MX" sz="8000" dirty="0"/>
          </a:p>
          <a:p>
            <a:pPr marL="0" indent="0" algn="just">
              <a:buNone/>
            </a:pPr>
            <a:r>
              <a:rPr lang="es-MX" sz="8000" dirty="0"/>
              <a:t>3. Durkheim, E. (1897/1987). </a:t>
            </a:r>
            <a:r>
              <a:rPr lang="es-MX" sz="8000" i="1" dirty="0"/>
              <a:t>El suicidio</a:t>
            </a:r>
            <a:r>
              <a:rPr lang="es-MX" sz="8000" dirty="0"/>
              <a:t>. Red de </a:t>
            </a:r>
            <a:r>
              <a:rPr lang="es-MX" sz="8000" dirty="0" err="1"/>
              <a:t>Jonas</a:t>
            </a:r>
            <a:r>
              <a:rPr lang="es-MX" sz="8000" dirty="0"/>
              <a:t>.</a:t>
            </a:r>
          </a:p>
          <a:p>
            <a:pPr algn="just"/>
            <a:endParaRPr lang="es-MX" sz="8000" dirty="0"/>
          </a:p>
          <a:p>
            <a:pPr marL="0" indent="0" algn="just">
              <a:buNone/>
            </a:pPr>
            <a:r>
              <a:rPr lang="es-MX" sz="8000" dirty="0"/>
              <a:t>4. Funes, E. (s/f), Subjetividad y sociedad en la teoría de Emilio Durkheim. </a:t>
            </a:r>
            <a:r>
              <a:rPr lang="es-MX" sz="8000" dirty="0">
                <a:hlinkClick r:id="rId2"/>
              </a:rPr>
              <a:t>http://www.sociales.uba.ar/wp-content/uploads/20-Funes-Durkheim.pdf</a:t>
            </a:r>
            <a:endParaRPr lang="es-MX" sz="8000" dirty="0"/>
          </a:p>
          <a:p>
            <a:pPr marL="0" indent="0" algn="just">
              <a:buNone/>
            </a:pPr>
            <a:endParaRPr lang="es-MX" sz="8000" dirty="0"/>
          </a:p>
          <a:p>
            <a:pPr marL="0" indent="0" algn="just">
              <a:buNone/>
            </a:pPr>
            <a:r>
              <a:rPr lang="es-MX" sz="8000" dirty="0"/>
              <a:t>5.</a:t>
            </a:r>
            <a:r>
              <a:rPr lang="es-ES" sz="8000" dirty="0"/>
              <a:t> López Fernández, M. del P. (2009). El concepto de anomia de Durkheim y las aportaciones teóricas posteriores. </a:t>
            </a:r>
            <a:r>
              <a:rPr lang="es-ES" sz="8000" i="1" dirty="0" err="1"/>
              <a:t>Iberóforum</a:t>
            </a:r>
            <a:r>
              <a:rPr lang="es-ES" sz="8000" dirty="0"/>
              <a:t>. Revista de Ciencias Sociales de la Universidad Iberoamericana, vol. IV, núm. 8, julio-diciembre, 2009, pp. 130-147 Universidad Iberoamericana, Ciudad de México Distrito Federal, México. Disponible en: </a:t>
            </a:r>
            <a:r>
              <a:rPr lang="es-ES" sz="8000" dirty="0">
                <a:hlinkClick r:id="rId3"/>
              </a:rPr>
              <a:t>http://www.redalyc.org/articulo.oa?id=211014822005</a:t>
            </a:r>
            <a:endParaRPr lang="es-ES" sz="8000" dirty="0"/>
          </a:p>
          <a:p>
            <a:pPr marL="0" indent="0">
              <a:buNone/>
            </a:pPr>
            <a:endParaRPr lang="es-MX" sz="8000" dirty="0"/>
          </a:p>
          <a:p>
            <a:endParaRPr lang="es-MX" sz="4400" dirty="0"/>
          </a:p>
          <a:p>
            <a:pPr marL="0" indent="0">
              <a:buNone/>
            </a:pPr>
            <a:r>
              <a:rPr lang="es-MX" sz="4400" dirty="0"/>
              <a:t>	</a:t>
            </a:r>
          </a:p>
          <a:p>
            <a:pPr marL="0" indent="0">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397252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buNone/>
            </a:pPr>
            <a:r>
              <a:rPr lang="es-ES" dirty="0"/>
              <a:t> </a:t>
            </a:r>
            <a:endParaRPr lang="es-MX" dirty="0"/>
          </a:p>
          <a:p>
            <a:pPr marL="0" indent="0" algn="just">
              <a:buNone/>
            </a:pPr>
            <a:r>
              <a:rPr lang="es-MX" dirty="0"/>
              <a:t> </a:t>
            </a:r>
            <a:r>
              <a:rPr lang="es-MX" sz="2000" dirty="0"/>
              <a:t>6. Prado,</a:t>
            </a:r>
            <a:r>
              <a:rPr lang="es-ES" sz="2000" i="1" dirty="0"/>
              <a:t> G</a:t>
            </a:r>
            <a:r>
              <a:rPr lang="es-ES" sz="2000" dirty="0"/>
              <a:t>. (2014). Repensar la subjetividad en Emile Durkheim. </a:t>
            </a:r>
            <a:r>
              <a:rPr lang="es-ES" sz="2000" i="1" dirty="0"/>
              <a:t>Memoria Académica VIII Jornadas de Sociología de la UNLP</a:t>
            </a:r>
            <a:r>
              <a:rPr lang="es-ES" sz="2000" dirty="0"/>
              <a:t>, 3 al 5 de diciembre de 2014, Ensenada, Argentina. </a:t>
            </a:r>
            <a:br>
              <a:rPr lang="es-ES" sz="2000" dirty="0"/>
            </a:br>
            <a:r>
              <a:rPr lang="es-ES" sz="2000" dirty="0">
                <a:hlinkClick r:id="rId2"/>
              </a:rPr>
              <a:t>http://www.memoria.fahce.unlp.edu.ar/trab_eventos/ev.4656/ev.4656.pdf</a:t>
            </a:r>
            <a:endParaRPr lang="es-ES" sz="2000" dirty="0"/>
          </a:p>
          <a:p>
            <a:pPr marL="0" indent="0" algn="just">
              <a:buNone/>
            </a:pPr>
            <a:endParaRPr lang="es-MX" sz="2000" dirty="0"/>
          </a:p>
          <a:p>
            <a:pPr marL="0" indent="0" algn="just">
              <a:buNone/>
            </a:pPr>
            <a:r>
              <a:rPr lang="es-MX" sz="2000" dirty="0"/>
              <a:t>7. Steiner, </a:t>
            </a:r>
            <a:r>
              <a:rPr lang="es-MX" sz="2000" dirty="0">
                <a:highlight>
                  <a:srgbClr val="FFFFFF"/>
                </a:highlight>
              </a:rPr>
              <a:t>P. (2003). </a:t>
            </a:r>
            <a:r>
              <a:rPr lang="es-MX" sz="2000" i="1" dirty="0">
                <a:highlight>
                  <a:srgbClr val="FFFFFF"/>
                </a:highlight>
              </a:rPr>
              <a:t>La sociología </a:t>
            </a:r>
            <a:r>
              <a:rPr lang="es-MX" sz="2000" i="1" dirty="0"/>
              <a:t>de Durk</a:t>
            </a:r>
            <a:r>
              <a:rPr lang="es-MX" sz="2000" dirty="0"/>
              <a:t>heim. Editorial Perfiles.</a:t>
            </a:r>
          </a:p>
          <a:p>
            <a:pPr marL="0" indent="0" algn="just">
              <a:buNone/>
            </a:pPr>
            <a:endParaRPr lang="es-MX" sz="2000" dirty="0"/>
          </a:p>
          <a:p>
            <a:pPr marL="0" indent="0" algn="just">
              <a:buNone/>
            </a:pPr>
            <a:r>
              <a:rPr lang="es-MX" sz="2000" dirty="0"/>
              <a:t>8. Vázquez Gutiérrez, J. P. (2008) </a:t>
            </a:r>
            <a:r>
              <a:rPr lang="es-MX" sz="2000" i="1" dirty="0"/>
              <a:t>Autoridad, moral y autonomía. Una relectura del pensamiento de Emile Durkheim</a:t>
            </a:r>
            <a:r>
              <a:rPr lang="es-MX" sz="2000" dirty="0"/>
              <a:t>. Universidad Iberoamericana, ITESO, México. </a:t>
            </a:r>
          </a:p>
          <a:p>
            <a:pPr marL="0" indent="0" algn="just">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96036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  Propósito de la unidad de competencia III</a:t>
            </a:r>
          </a:p>
        </p:txBody>
      </p:sp>
      <p:sp>
        <p:nvSpPr>
          <p:cNvPr id="6" name="Rectángulo 5"/>
          <p:cNvSpPr/>
          <p:nvPr/>
        </p:nvSpPr>
        <p:spPr>
          <a:xfrm>
            <a:off x="1073426" y="1690688"/>
            <a:ext cx="9422296" cy="4708981"/>
          </a:xfrm>
          <a:prstGeom prst="rect">
            <a:avLst/>
          </a:prstGeom>
        </p:spPr>
        <p:txBody>
          <a:bodyPr wrap="square">
            <a:spAutoFit/>
          </a:bodyPr>
          <a:lstStyle/>
          <a:p>
            <a:pPr algn="just"/>
            <a:endParaRPr lang="es-ES" sz="2400" dirty="0"/>
          </a:p>
          <a:p>
            <a:pPr algn="just"/>
            <a:endParaRPr lang="es-ES" sz="2400" dirty="0"/>
          </a:p>
          <a:p>
            <a:pPr algn="just"/>
            <a:r>
              <a:rPr lang="es-ES" sz="2800" dirty="0"/>
              <a:t>El estudiante distinguirá la paulatinamente mayor relevancia de las representaciones colectivas en la explicación de lo social en Durkheim, a través de la comparación de sus primeros escritos con los escritos cercanos a 1910. Esta comparación le permitirá comprender que la construcción de teoría sociológica es continua en la historia social y personal, lo que incentivará una actitud reflexiva en torno a la necesidad de evaluar los aportes teóricos de un autor atendiendo a las diferentes etapas en las que escribe.</a:t>
            </a:r>
          </a:p>
        </p:txBody>
      </p:sp>
      <p:sp>
        <p:nvSpPr>
          <p:cNvPr id="4" name="4 Rectángulo"/>
          <p:cNvSpPr/>
          <p:nvPr/>
        </p:nvSpPr>
        <p:spPr>
          <a:xfrm>
            <a:off x="134417" y="0"/>
            <a:ext cx="189111" cy="6858000"/>
          </a:xfrm>
          <a:prstGeom prst="rect">
            <a:avLst/>
          </a:prstGeom>
          <a:solidFill>
            <a:schemeClr val="accent4"/>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99960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endParaRPr lang="es-MX" dirty="0"/>
          </a:p>
          <a:p>
            <a:pPr marL="0" indent="0" algn="just">
              <a:buNone/>
            </a:pPr>
            <a:r>
              <a:rPr lang="es-ES" dirty="0"/>
              <a:t>3. Madurando un sistema teórico: La socialización de representaciones colectivas en la formación de un orden moral.</a:t>
            </a:r>
          </a:p>
          <a:p>
            <a:pPr marL="0" indent="0" algn="just">
              <a:buNone/>
            </a:pPr>
            <a:endParaRPr lang="es-MX" dirty="0"/>
          </a:p>
          <a:p>
            <a:pPr marL="0" indent="0" algn="just">
              <a:buNone/>
            </a:pPr>
            <a:r>
              <a:rPr lang="es-MX" dirty="0"/>
              <a:t>3.1. La anomia en la explicación del suicidio. El problema de la autonomía y la cuestión de la autoridad moral.</a:t>
            </a:r>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28994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idx="1"/>
          </p:nvPr>
        </p:nvSpPr>
        <p:spPr>
          <a:xfrm>
            <a:off x="1203960" y="1403387"/>
            <a:ext cx="10515600" cy="4351338"/>
          </a:xfrm>
        </p:spPr>
        <p:txBody>
          <a:bodyPr/>
          <a:lstStyle/>
          <a:p>
            <a:pPr marL="0" indent="0" algn="just">
              <a:buNone/>
            </a:pPr>
            <a:r>
              <a:rPr lang="es-ES" dirty="0"/>
              <a:t>La sociedad no es solamente unidad, también es </a:t>
            </a:r>
            <a:r>
              <a:rPr lang="es-ES" b="1" dirty="0"/>
              <a:t>regulación</a:t>
            </a:r>
            <a:r>
              <a:rPr lang="es-ES" dirty="0"/>
              <a:t>. Es un sistema de orden y un sistema de disciplina. Incluye un complejo de normas que declaran ese orden y los mecanismos por los cuales se obliga a su cumplimiento. A partir de lo anterior, la sociedad integra a los individuos que la forman y regula sus conductas</a:t>
            </a:r>
          </a:p>
          <a:p>
            <a:endParaRPr lang="es-ES" dirty="0"/>
          </a:p>
          <a:p>
            <a:endParaRPr lang="es-ES" dirty="0"/>
          </a:p>
          <a:p>
            <a:endParaRPr lang="es-ES" dirty="0"/>
          </a:p>
        </p:txBody>
      </p:sp>
      <p:pic>
        <p:nvPicPr>
          <p:cNvPr id="2" name="Imagen 1"/>
          <p:cNvPicPr>
            <a:picLocks noChangeAspect="1"/>
          </p:cNvPicPr>
          <p:nvPr/>
        </p:nvPicPr>
        <p:blipFill>
          <a:blip r:embed="rId2"/>
          <a:stretch>
            <a:fillRect/>
          </a:stretch>
        </p:blipFill>
        <p:spPr>
          <a:xfrm>
            <a:off x="4431324" y="3429000"/>
            <a:ext cx="3048000" cy="3048000"/>
          </a:xfrm>
          <a:prstGeom prst="rect">
            <a:avLst/>
          </a:prstGeom>
        </p:spPr>
      </p:pic>
    </p:spTree>
    <p:extLst>
      <p:ext uri="{BB962C8B-B14F-4D97-AF65-F5344CB8AC3E}">
        <p14:creationId xmlns:p14="http://schemas.microsoft.com/office/powerpoint/2010/main" val="3695518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	</a:t>
            </a:r>
          </a:p>
        </p:txBody>
      </p:sp>
      <p:sp>
        <p:nvSpPr>
          <p:cNvPr id="3" name="2 Marcador de contenido"/>
          <p:cNvSpPr>
            <a:spLocks noGrp="1"/>
          </p:cNvSpPr>
          <p:nvPr>
            <p:ph idx="1"/>
          </p:nvPr>
        </p:nvSpPr>
        <p:spPr/>
        <p:txBody>
          <a:bodyPr>
            <a:normAutofit/>
          </a:bodyPr>
          <a:lstStyle/>
          <a:p>
            <a:pPr marL="0" indent="0">
              <a:buNone/>
            </a:pPr>
            <a:endParaRPr lang="es-MX" dirty="0"/>
          </a:p>
          <a:p>
            <a:pPr marL="0" indent="0">
              <a:buNone/>
            </a:pPr>
            <a:endParaRPr lang="es-MX" dirty="0"/>
          </a:p>
          <a:p>
            <a:pPr marL="0" indent="0" algn="just">
              <a:buNone/>
            </a:pPr>
            <a:r>
              <a:rPr lang="es-MX" dirty="0"/>
              <a:t>La vida social es nómica y la sociedad es un estado de </a:t>
            </a:r>
            <a:r>
              <a:rPr lang="es-MX" dirty="0" err="1"/>
              <a:t>nomía</a:t>
            </a:r>
            <a:r>
              <a:rPr lang="es-MX" dirty="0"/>
              <a:t>. Palabra que proviene del griego antiguo</a:t>
            </a:r>
            <a:r>
              <a:rPr lang="es-ES" dirty="0"/>
              <a:t> </a:t>
            </a:r>
            <a:r>
              <a:rPr lang="es-ES" i="1" dirty="0" err="1"/>
              <a:t>νόμος</a:t>
            </a:r>
            <a:r>
              <a:rPr lang="es-ES" dirty="0"/>
              <a:t> (</a:t>
            </a:r>
            <a:r>
              <a:rPr lang="es-ES" dirty="0" err="1"/>
              <a:t>nómos</a:t>
            </a:r>
            <a:r>
              <a:rPr lang="es-ES" dirty="0"/>
              <a:t>) que significa ley. En sociología se refiere a los códigos provisionales (hábitos o costumbres) de la conducta social y política, socialmente construida. Por ende, se trata no sólo de leyes explícitas. El </a:t>
            </a:r>
            <a:r>
              <a:rPr lang="es-ES" dirty="0" err="1"/>
              <a:t>nómos</a:t>
            </a:r>
            <a:r>
              <a:rPr lang="es-ES" dirty="0"/>
              <a:t> es sinónimo de orden. </a:t>
            </a:r>
          </a:p>
          <a:p>
            <a:pPr marL="0" indent="0" algn="just">
              <a:buNone/>
            </a:pPr>
            <a:endParaRPr lang="es-ES" dirty="0"/>
          </a:p>
          <a:p>
            <a:pPr marL="0" indent="0">
              <a:buNone/>
            </a:pPr>
            <a:endParaRPr lang="es-MX" dirty="0"/>
          </a:p>
          <a:p>
            <a:pPr marL="0" indent="0">
              <a:buNone/>
            </a:pPr>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2"/>
          <a:stretch>
            <a:fillRect/>
          </a:stretch>
        </p:blipFill>
        <p:spPr>
          <a:xfrm>
            <a:off x="9550877" y="365125"/>
            <a:ext cx="1555060" cy="1722977"/>
          </a:xfrm>
          <a:prstGeom prst="rect">
            <a:avLst/>
          </a:prstGeom>
        </p:spPr>
      </p:pic>
    </p:spTree>
    <p:extLst>
      <p:ext uri="{BB962C8B-B14F-4D97-AF65-F5344CB8AC3E}">
        <p14:creationId xmlns:p14="http://schemas.microsoft.com/office/powerpoint/2010/main" val="1907334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ctr">
              <a:buNone/>
            </a:pPr>
            <a:endParaRPr lang="es-ES" dirty="0"/>
          </a:p>
          <a:p>
            <a:pPr marL="0" indent="0">
              <a:buNone/>
            </a:pPr>
            <a:r>
              <a:rPr lang="es-ES" dirty="0"/>
              <a:t>Durkheim distinguió entre las sanciones organizadas y las difusas. Las primeras son de naturaleza jurídica.</a:t>
            </a:r>
          </a:p>
          <a:p>
            <a:endParaRPr lang="es-ES" dirty="0"/>
          </a:p>
          <a:p>
            <a:endParaRPr lang="es-ES" dirty="0"/>
          </a:p>
        </p:txBody>
      </p:sp>
      <p:sp>
        <p:nvSpPr>
          <p:cNvPr id="4"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4406851" y="3516924"/>
            <a:ext cx="4252740" cy="1922646"/>
          </a:xfrm>
          <a:prstGeom prst="rect">
            <a:avLst/>
          </a:prstGeom>
        </p:spPr>
      </p:pic>
    </p:spTree>
    <p:extLst>
      <p:ext uri="{BB962C8B-B14F-4D97-AF65-F5344CB8AC3E}">
        <p14:creationId xmlns:p14="http://schemas.microsoft.com/office/powerpoint/2010/main" val="3536409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2245553"/>
          </a:xfrm>
        </p:spPr>
        <p:txBody>
          <a:bodyPr>
            <a:normAutofit/>
          </a:bodyPr>
          <a:lstStyle/>
          <a:p>
            <a:pPr algn="ctr"/>
            <a:br>
              <a:rPr lang="es-ES" sz="3200" dirty="0"/>
            </a:br>
            <a:br>
              <a:rPr lang="es-ES" sz="3200" dirty="0"/>
            </a:br>
            <a:r>
              <a:rPr lang="es-ES" sz="3200" dirty="0"/>
              <a:t>El estado de </a:t>
            </a:r>
            <a:r>
              <a:rPr lang="es-ES" sz="3200" dirty="0" err="1"/>
              <a:t>nomia</a:t>
            </a:r>
            <a:r>
              <a:rPr lang="es-ES" sz="3200" dirty="0"/>
              <a:t> supone el aspecto disciplinario de los hechos sociales</a:t>
            </a:r>
          </a:p>
        </p:txBody>
      </p:sp>
      <p:sp>
        <p:nvSpPr>
          <p:cNvPr id="3" name="Marcador de contenido 2"/>
          <p:cNvSpPr>
            <a:spLocks noGrp="1"/>
          </p:cNvSpPr>
          <p:nvPr>
            <p:ph idx="1"/>
          </p:nvPr>
        </p:nvSpPr>
        <p:spPr/>
        <p:txBody>
          <a:bodyPr/>
          <a:lstStyle/>
          <a:p>
            <a:pPr marL="0" indent="0" algn="just">
              <a:buNone/>
            </a:pPr>
            <a:endParaRPr lang="es-MX" dirty="0"/>
          </a:p>
          <a:p>
            <a:pPr marL="0" indent="0" algn="just">
              <a:buNone/>
            </a:pPr>
            <a:endParaRPr lang="es-MX" dirty="0"/>
          </a:p>
          <a:p>
            <a:pPr marL="0" indent="0" algn="just">
              <a:buNone/>
            </a:pPr>
            <a:endParaRPr lang="es-MX" dirty="0"/>
          </a:p>
          <a:p>
            <a:endParaRPr lang="es-ES" dirty="0"/>
          </a:p>
        </p:txBody>
      </p:sp>
      <p:sp>
        <p:nvSpPr>
          <p:cNvPr id="4"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2488551" y="2699060"/>
            <a:ext cx="2640040" cy="2744235"/>
          </a:xfrm>
          <a:prstGeom prst="rect">
            <a:avLst/>
          </a:prstGeom>
        </p:spPr>
      </p:pic>
      <p:sp>
        <p:nvSpPr>
          <p:cNvPr id="7" name="AutoShape 2" descr="Resultado de imagen para disciplina"/>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8" name="Imagen 7"/>
          <p:cNvPicPr>
            <a:picLocks noChangeAspect="1"/>
          </p:cNvPicPr>
          <p:nvPr/>
        </p:nvPicPr>
        <p:blipFill>
          <a:blip r:embed="rId3"/>
          <a:stretch>
            <a:fillRect/>
          </a:stretch>
        </p:blipFill>
        <p:spPr>
          <a:xfrm>
            <a:off x="7413721" y="2699060"/>
            <a:ext cx="2362200" cy="2529681"/>
          </a:xfrm>
          <a:prstGeom prst="rect">
            <a:avLst/>
          </a:prstGeom>
        </p:spPr>
      </p:pic>
    </p:spTree>
    <p:extLst>
      <p:ext uri="{BB962C8B-B14F-4D97-AF65-F5344CB8AC3E}">
        <p14:creationId xmlns:p14="http://schemas.microsoft.com/office/powerpoint/2010/main" val="154581941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3409</TotalTime>
  <Words>1406</Words>
  <Application>Microsoft Office PowerPoint</Application>
  <PresentationFormat>Panorámica</PresentationFormat>
  <Paragraphs>157</Paragraphs>
  <Slides>38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Arial</vt:lpstr>
      <vt:lpstr>Calibri</vt:lpstr>
      <vt:lpstr>Calibri Light</vt:lpstr>
      <vt:lpstr>Tema de Office</vt:lpstr>
      <vt:lpstr>Universidad Autónoma del Estado de México                     CU UAEM Zumpango          Licenciatura en sociología</vt:lpstr>
      <vt:lpstr>GUION EXPLICATIVO</vt:lpstr>
      <vt:lpstr>Propósito general de la unidad de aprendizaje.</vt:lpstr>
      <vt:lpstr>  Propósito de la unidad de competencia III</vt:lpstr>
      <vt:lpstr>Presentación de PowerPoint</vt:lpstr>
      <vt:lpstr>Presentación de PowerPoint</vt:lpstr>
      <vt:lpstr> </vt:lpstr>
      <vt:lpstr>Presentación de PowerPoint</vt:lpstr>
      <vt:lpstr>  El estado de nomia supone el aspecto disciplinario de los hechos sociales</vt:lpstr>
      <vt:lpstr>Presentación de PowerPoint</vt:lpstr>
      <vt:lpstr>Presentación de PowerPoint</vt:lpstr>
      <vt:lpstr>Integración social</vt:lpstr>
      <vt:lpstr>Regulación social</vt:lpstr>
      <vt:lpstr>Presentación de PowerPoint</vt:lpstr>
      <vt:lpstr>Anomia</vt:lpstr>
      <vt:lpstr>Presentación de PowerPoint</vt:lpstr>
      <vt:lpstr>Presentación de PowerPoint</vt:lpstr>
      <vt:lpstr>Presentación de PowerPoint</vt:lpstr>
      <vt:lpstr>Presentación de PowerPoint</vt:lpstr>
      <vt:lpstr>Presentación de PowerPoint</vt:lpstr>
      <vt:lpstr>      Las señales de anomia se dan en el ámbito económico y en el conyugal</vt:lpstr>
      <vt:lpstr>Presentación de PowerPoint</vt:lpstr>
      <vt:lpstr>Presentación de PowerPoint</vt:lpstr>
      <vt:lpstr> Toda institución establece límites, estabiliza y genera un orden. </vt:lpstr>
      <vt:lpstr>Presentación de PowerPoint</vt:lpstr>
      <vt:lpstr>Anomia conyugal</vt:lpstr>
      <vt:lpstr>Anomia doméstica</vt:lpstr>
      <vt:lpstr>El problema de la autonomía</vt:lpstr>
      <vt:lpstr>Presentación de PowerPoint</vt:lpstr>
      <vt:lpstr>          En la sociedad moderna el individuo se muestra insaciable.    La educación será la encargada de moderar los apetitos para constituir una sana constitución moral.   </vt:lpstr>
      <vt:lpstr>        Para Durkheim, una socialización adecuada producirá ese sentimiento de goce tranquilo y activo, ese placer de ser y vivir que, tanto para las sociedades como para los individuos, es la característica de la salud. </vt:lpstr>
      <vt:lpstr>Presentación de PowerPoint</vt:lpstr>
      <vt:lpstr>Suicidio Anómico</vt:lpstr>
      <vt:lpstr> </vt:lpstr>
      <vt:lpstr>Presentación de PowerPoint</vt:lpstr>
      <vt:lpstr>Presentación de PowerPoint</vt:lpstr>
      <vt:lpstr>Bibliografía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CUZumpango</dc:creator>
  <cp:lastModifiedBy>Yazmin Hernandez Romero</cp:lastModifiedBy>
  <cp:revision>274</cp:revision>
  <dcterms:created xsi:type="dcterms:W3CDTF">2016-05-23T13:35:30Z</dcterms:created>
  <dcterms:modified xsi:type="dcterms:W3CDTF">2017-10-17T19:59:16Z</dcterms:modified>
</cp:coreProperties>
</file>