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6" r:id="rId3"/>
    <p:sldId id="297" r:id="rId4"/>
    <p:sldId id="328" r:id="rId5"/>
    <p:sldId id="348" r:id="rId6"/>
    <p:sldId id="337" r:id="rId7"/>
    <p:sldId id="318" r:id="rId8"/>
    <p:sldId id="341" r:id="rId9"/>
    <p:sldId id="342" r:id="rId10"/>
    <p:sldId id="327" r:id="rId11"/>
    <p:sldId id="312" r:id="rId12"/>
    <p:sldId id="307" r:id="rId13"/>
    <p:sldId id="338" r:id="rId14"/>
    <p:sldId id="324" r:id="rId15"/>
    <p:sldId id="308" r:id="rId16"/>
    <p:sldId id="313" r:id="rId17"/>
    <p:sldId id="330" r:id="rId18"/>
    <p:sldId id="345" r:id="rId19"/>
    <p:sldId id="331" r:id="rId20"/>
    <p:sldId id="344" r:id="rId21"/>
    <p:sldId id="305" r:id="rId22"/>
    <p:sldId id="303" r:id="rId23"/>
    <p:sldId id="300" r:id="rId24"/>
    <p:sldId id="343" r:id="rId25"/>
    <p:sldId id="320" r:id="rId26"/>
    <p:sldId id="319" r:id="rId27"/>
    <p:sldId id="321" r:id="rId28"/>
    <p:sldId id="339" r:id="rId29"/>
    <p:sldId id="346" r:id="rId30"/>
    <p:sldId id="347" r:id="rId31"/>
    <p:sldId id="285" r:id="rId32"/>
    <p:sldId id="282" r:id="rId33"/>
    <p:sldId id="295" r:id="rId34"/>
    <p:sldId id="283" r:id="rId35"/>
    <p:sldId id="294" r:id="rId36"/>
    <p:sldId id="335" r:id="rId37"/>
    <p:sldId id="316" r:id="rId38"/>
    <p:sldId id="317" r:id="rId3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9933"/>
    <a:srgbClr val="66FF33"/>
    <a:srgbClr val="FFD3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8" d="100"/>
          <a:sy n="68" d="100"/>
        </p:scale>
        <p:origin x="90" y="1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2163316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73392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1529896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107139-CE2C-4BD9-A56D-2DC9B9EC9145}"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879694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38107139-CE2C-4BD9-A56D-2DC9B9EC9145}" type="datetimeFigureOut">
              <a:rPr lang="es-MX" smtClean="0"/>
              <a:t>15/10/2017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23812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38107139-CE2C-4BD9-A56D-2DC9B9EC9145}" type="datetimeFigureOut">
              <a:rPr lang="es-MX" smtClean="0"/>
              <a:t>15/10/2017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876674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38107139-CE2C-4BD9-A56D-2DC9B9EC9145}" type="datetimeFigureOut">
              <a:rPr lang="es-MX" smtClean="0"/>
              <a:t>15/10/2017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120543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107139-CE2C-4BD9-A56D-2DC9B9EC9145}" type="datetimeFigureOut">
              <a:rPr lang="es-MX" smtClean="0"/>
              <a:t>15/10/2017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4165424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8107139-CE2C-4BD9-A56D-2DC9B9EC9145}" type="datetimeFigureOut">
              <a:rPr lang="es-MX" smtClean="0"/>
              <a:t>15/10/2017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737752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107139-CE2C-4BD9-A56D-2DC9B9EC9145}" type="datetimeFigureOut">
              <a:rPr lang="es-MX" smtClean="0"/>
              <a:t>15/10/2017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180589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107139-CE2C-4BD9-A56D-2DC9B9EC9145}" type="datetimeFigureOut">
              <a:rPr lang="es-MX" smtClean="0"/>
              <a:t>15/10/2017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6D2F4C-EDEA-41E4-851D-F614849C5E89}" type="slidenum">
              <a:rPr lang="es-MX" smtClean="0"/>
              <a:t>‹Nº›</a:t>
            </a:fld>
            <a:endParaRPr lang="es-MX"/>
          </a:p>
        </p:txBody>
      </p:sp>
    </p:spTree>
    <p:extLst>
      <p:ext uri="{BB962C8B-B14F-4D97-AF65-F5344CB8AC3E}">
        <p14:creationId xmlns:p14="http://schemas.microsoft.com/office/powerpoint/2010/main" val="3569882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107139-CE2C-4BD9-A56D-2DC9B9EC9145}" type="datetimeFigureOut">
              <a:rPr lang="es-MX" smtClean="0"/>
              <a:t>15/10/2017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6D2F4C-EDEA-41E4-851D-F614849C5E89}" type="slidenum">
              <a:rPr lang="es-MX" smtClean="0"/>
              <a:t>‹Nº›</a:t>
            </a:fld>
            <a:endParaRPr lang="es-MX"/>
          </a:p>
        </p:txBody>
      </p:sp>
    </p:spTree>
    <p:extLst>
      <p:ext uri="{BB962C8B-B14F-4D97-AF65-F5344CB8AC3E}">
        <p14:creationId xmlns:p14="http://schemas.microsoft.com/office/powerpoint/2010/main" val="2544751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sociales.uba.ar/wp-content/uploads/20-Funes-Durkheim.pdf" TargetMode="External"/><Relationship Id="rId2" Type="http://schemas.openxmlformats.org/officeDocument/2006/relationships/hyperlink" Target="http://www.redalyc.org/pdf/269/26920306.pdf"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memoria.fahce.unlp.edu.ar/trab_eventos/ev.4656/ev.4656.pdf" TargetMode="External"/><Relationship Id="rId2" Type="http://schemas.openxmlformats.org/officeDocument/2006/relationships/hyperlink" Target="http://www.redalyc.org/pdf/729/72912559011.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400" dirty="0"/>
              <a:t>Universidad Autónoma del Estado de México           	</a:t>
            </a:r>
            <a:br>
              <a:rPr lang="es-MX" sz="2400" dirty="0"/>
            </a:br>
            <a:r>
              <a:rPr lang="es-MX" sz="2400" dirty="0"/>
              <a:t>        CU UAEM Zumpango</a:t>
            </a:r>
            <a:br>
              <a:rPr lang="es-MX" sz="2400" dirty="0"/>
            </a:br>
            <a:r>
              <a:rPr lang="es-MX" sz="2400" dirty="0"/>
              <a:t>         Licenciatura en sociología</a:t>
            </a:r>
          </a:p>
        </p:txBody>
      </p:sp>
      <p:sp>
        <p:nvSpPr>
          <p:cNvPr id="4" name="3 Marcador de contenido"/>
          <p:cNvSpPr>
            <a:spLocks noGrp="1"/>
          </p:cNvSpPr>
          <p:nvPr>
            <p:ph idx="1"/>
          </p:nvPr>
        </p:nvSpPr>
        <p:spPr/>
        <p:txBody>
          <a:bodyPr>
            <a:normAutofit fontScale="92500" lnSpcReduction="10000"/>
          </a:bodyPr>
          <a:lstStyle/>
          <a:p>
            <a:pPr marL="0" indent="0" algn="ctr">
              <a:buNone/>
            </a:pPr>
            <a:r>
              <a:rPr lang="es-MX" dirty="0"/>
              <a:t>Unidad de Aprendizaje</a:t>
            </a:r>
          </a:p>
          <a:p>
            <a:pPr marL="0" indent="0" algn="ctr">
              <a:buNone/>
            </a:pPr>
            <a:r>
              <a:rPr lang="es-MX" dirty="0"/>
              <a:t>Fundadores de la Sociología: Emile Durkheim</a:t>
            </a:r>
          </a:p>
          <a:p>
            <a:pPr algn="ctr"/>
            <a:endParaRPr lang="es-MX" dirty="0"/>
          </a:p>
          <a:p>
            <a:pPr marL="0" indent="0" algn="ctr">
              <a:buNone/>
            </a:pPr>
            <a:r>
              <a:rPr lang="es-MX" dirty="0"/>
              <a:t>Titulo del material</a:t>
            </a:r>
          </a:p>
          <a:p>
            <a:pPr marL="0" indent="0" algn="ctr">
              <a:buNone/>
            </a:pPr>
            <a:r>
              <a:rPr lang="es-MX" dirty="0"/>
              <a:t>“Representaciones colectivas y representaciones individuales. Los nexos entre socialización y educación ”</a:t>
            </a:r>
          </a:p>
          <a:p>
            <a:pPr marL="0" indent="0" algn="ctr">
              <a:buNone/>
            </a:pPr>
            <a:endParaRPr lang="es-MX" dirty="0"/>
          </a:p>
          <a:p>
            <a:pPr marL="0" indent="0" algn="ctr">
              <a:buNone/>
            </a:pPr>
            <a:r>
              <a:rPr lang="es-MX" dirty="0"/>
              <a:t>Elaborado por:</a:t>
            </a:r>
          </a:p>
          <a:p>
            <a:pPr marL="0" indent="0" algn="ctr">
              <a:buNone/>
            </a:pPr>
            <a:r>
              <a:rPr lang="es-MX" dirty="0" err="1"/>
              <a:t>Yasmín</a:t>
            </a:r>
            <a:r>
              <a:rPr lang="es-MX" dirty="0"/>
              <a:t> Hernández Romero</a:t>
            </a:r>
          </a:p>
          <a:p>
            <a:pPr marL="0" indent="0" algn="r">
              <a:buNone/>
            </a:pPr>
            <a:r>
              <a:rPr lang="es-MX" dirty="0"/>
              <a:t>Septiembre 2017.</a:t>
            </a:r>
          </a:p>
          <a:p>
            <a:endParaRPr lang="es-MX" dirty="0"/>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938" y="797959"/>
            <a:ext cx="1295016" cy="1169999"/>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23485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Individuación, subjetividad y sociedad</a:t>
            </a:r>
          </a:p>
        </p:txBody>
      </p:sp>
      <p:sp>
        <p:nvSpPr>
          <p:cNvPr id="3" name="Marcador de contenido 2"/>
          <p:cNvSpPr>
            <a:spLocks noGrp="1"/>
          </p:cNvSpPr>
          <p:nvPr>
            <p:ph idx="1"/>
          </p:nvPr>
        </p:nvSpPr>
        <p:spPr/>
        <p:txBody>
          <a:bodyPr/>
          <a:lstStyle/>
          <a:p>
            <a:pPr algn="just"/>
            <a:endParaRPr lang="es-ES" dirty="0"/>
          </a:p>
          <a:p>
            <a:pPr algn="just"/>
            <a:r>
              <a:rPr lang="es-ES" dirty="0"/>
              <a:t>El proceso de individuación y de formación de la subjetividad son resultantes de procesos internos a la estructura social, es decir, no es un proceso interno al individuo sino vinculado a la organización social.</a:t>
            </a:r>
          </a:p>
          <a:p>
            <a:pPr algn="just"/>
            <a:endParaRPr lang="es-ES" dirty="0"/>
          </a:p>
          <a:p>
            <a:pPr algn="just"/>
            <a:r>
              <a:rPr lang="es-ES" dirty="0"/>
              <a:t>Individuación y subjetividad son concomitantes a la organización social.</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12973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838200" y="310485"/>
            <a:ext cx="10515600" cy="2192545"/>
          </a:xfrm>
        </p:spPr>
        <p:txBody>
          <a:bodyPr>
            <a:normAutofit/>
          </a:bodyPr>
          <a:lstStyle/>
          <a:p>
            <a:br>
              <a:rPr lang="es-MX" dirty="0"/>
            </a:br>
            <a:r>
              <a:rPr lang="es-MX" sz="3100" dirty="0">
                <a:latin typeface="+mn-lt"/>
              </a:rPr>
              <a:t>La estructuración social es un elemento para la comprensión de la conformación de la subjetividad.</a:t>
            </a:r>
            <a:br>
              <a:rPr lang="es-MX" sz="3100" dirty="0"/>
            </a:br>
            <a:endParaRPr lang="es-ES" sz="3100" dirty="0"/>
          </a:p>
        </p:txBody>
      </p:sp>
      <p:sp>
        <p:nvSpPr>
          <p:cNvPr id="3" name="2 Marcador de contenido"/>
          <p:cNvSpPr>
            <a:spLocks noGrp="1"/>
          </p:cNvSpPr>
          <p:nvPr>
            <p:ph idx="1"/>
          </p:nvPr>
        </p:nvSpPr>
        <p:spPr>
          <a:xfrm>
            <a:off x="838200" y="3366052"/>
            <a:ext cx="10515600" cy="2837415"/>
          </a:xfrm>
        </p:spPr>
        <p:txBody>
          <a:bodyPr>
            <a:normAutofit/>
          </a:bodyPr>
          <a:lstStyle/>
          <a:p>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8" name="Tabla 7"/>
          <p:cNvGraphicFramePr>
            <a:graphicFrameLocks noGrp="1"/>
          </p:cNvGraphicFramePr>
          <p:nvPr>
            <p:extLst>
              <p:ext uri="{D42A27DB-BD31-4B8C-83A1-F6EECF244321}">
                <p14:modId xmlns:p14="http://schemas.microsoft.com/office/powerpoint/2010/main" val="1132714254"/>
              </p:ext>
            </p:extLst>
          </p:nvPr>
        </p:nvGraphicFramePr>
        <p:xfrm>
          <a:off x="1607930" y="2676940"/>
          <a:ext cx="9139584" cy="3335263"/>
        </p:xfrm>
        <a:graphic>
          <a:graphicData uri="http://schemas.openxmlformats.org/drawingml/2006/table">
            <a:tbl>
              <a:tblPr firstRow="1" bandRow="1">
                <a:tableStyleId>{5C22544A-7EE6-4342-B048-85BDC9FD1C3A}</a:tableStyleId>
              </a:tblPr>
              <a:tblGrid>
                <a:gridCol w="3046528">
                  <a:extLst>
                    <a:ext uri="{9D8B030D-6E8A-4147-A177-3AD203B41FA5}">
                      <a16:colId xmlns:a16="http://schemas.microsoft.com/office/drawing/2014/main" val="3638318422"/>
                    </a:ext>
                  </a:extLst>
                </a:gridCol>
                <a:gridCol w="3046528">
                  <a:extLst>
                    <a:ext uri="{9D8B030D-6E8A-4147-A177-3AD203B41FA5}">
                      <a16:colId xmlns:a16="http://schemas.microsoft.com/office/drawing/2014/main" val="872786747"/>
                    </a:ext>
                  </a:extLst>
                </a:gridCol>
                <a:gridCol w="3046528">
                  <a:extLst>
                    <a:ext uri="{9D8B030D-6E8A-4147-A177-3AD203B41FA5}">
                      <a16:colId xmlns:a16="http://schemas.microsoft.com/office/drawing/2014/main" val="3911896893"/>
                    </a:ext>
                  </a:extLst>
                </a:gridCol>
              </a:tblGrid>
              <a:tr h="1182789">
                <a:tc>
                  <a:txBody>
                    <a:bodyPr/>
                    <a:lstStyle/>
                    <a:p>
                      <a:pPr algn="ctr"/>
                      <a:r>
                        <a:rPr lang="es-ES" sz="2400" dirty="0"/>
                        <a:t>Tipo de sociedad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75000"/>
                        <a:alpha val="98000"/>
                      </a:schemeClr>
                    </a:solidFill>
                  </a:tcPr>
                </a:tc>
                <a:tc>
                  <a:txBody>
                    <a:bodyPr/>
                    <a:lstStyle/>
                    <a:p>
                      <a:pPr algn="ctr"/>
                      <a:r>
                        <a:rPr lang="es-ES" sz="2400" dirty="0"/>
                        <a:t>Funciones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75000"/>
                      </a:schemeClr>
                    </a:solidFill>
                  </a:tcPr>
                </a:tc>
                <a:tc>
                  <a:txBody>
                    <a:bodyPr/>
                    <a:lstStyle/>
                    <a:p>
                      <a:pPr algn="ctr"/>
                      <a:r>
                        <a:rPr lang="es-ES" sz="2400" dirty="0"/>
                        <a:t>Representaciones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75000"/>
                      </a:schemeClr>
                    </a:solidFill>
                  </a:tcPr>
                </a:tc>
                <a:extLst>
                  <a:ext uri="{0D108BD9-81ED-4DB2-BD59-A6C34878D82A}">
                    <a16:rowId xmlns:a16="http://schemas.microsoft.com/office/drawing/2014/main" val="2953172135"/>
                  </a:ext>
                </a:extLst>
              </a:tr>
              <a:tr h="1076237">
                <a:tc>
                  <a:txBody>
                    <a:bodyPr/>
                    <a:lstStyle/>
                    <a:p>
                      <a:pPr algn="ctr"/>
                      <a:r>
                        <a:rPr lang="es-ES" sz="2000" dirty="0"/>
                        <a:t>Mecánica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2000" dirty="0"/>
                        <a:t>Semejanza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2000" dirty="0"/>
                        <a:t>Semejanza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85983441"/>
                  </a:ext>
                </a:extLst>
              </a:tr>
              <a:tr h="1076237">
                <a:tc>
                  <a:txBody>
                    <a:bodyPr/>
                    <a:lstStyle/>
                    <a:p>
                      <a:pPr algn="ctr"/>
                      <a:r>
                        <a:rPr lang="es-ES" sz="2000" dirty="0"/>
                        <a:t>Orgánica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s-ES" sz="2000" dirty="0"/>
                        <a:t>Diferencia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ES" sz="2000" dirty="0"/>
                        <a:t>Diferencia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09028884"/>
                  </a:ext>
                </a:extLst>
              </a:tr>
            </a:tbl>
          </a:graphicData>
        </a:graphic>
      </p:graphicFrame>
    </p:spTree>
    <p:extLst>
      <p:ext uri="{BB962C8B-B14F-4D97-AF65-F5344CB8AC3E}">
        <p14:creationId xmlns:p14="http://schemas.microsoft.com/office/powerpoint/2010/main" val="18025266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272209"/>
            <a:ext cx="10515600" cy="4904754"/>
          </a:xfrm>
        </p:spPr>
        <p:txBody>
          <a:bodyPr>
            <a:normAutofit/>
          </a:bodyPr>
          <a:lstStyle/>
          <a:p>
            <a:r>
              <a:rPr lang="es-MX" dirty="0"/>
              <a:t>Para Durkheim, existen dos conciencias: la individual (la variación) y la de la sociedad en el individuo (lo obligatorio).</a:t>
            </a:r>
          </a:p>
          <a:p>
            <a:endParaRPr lang="es-MX" dirty="0"/>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AutoShape 2" descr="Resultado de imagen para individuo y sociedad"/>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4" name="Imagen 3"/>
          <p:cNvPicPr>
            <a:picLocks noChangeAspect="1"/>
          </p:cNvPicPr>
          <p:nvPr/>
        </p:nvPicPr>
        <p:blipFill>
          <a:blip r:embed="rId2"/>
          <a:stretch>
            <a:fillRect/>
          </a:stretch>
        </p:blipFill>
        <p:spPr>
          <a:xfrm>
            <a:off x="3366052" y="2941983"/>
            <a:ext cx="5208353" cy="2729947"/>
          </a:xfrm>
          <a:prstGeom prst="rect">
            <a:avLst/>
          </a:prstGeom>
        </p:spPr>
      </p:pic>
    </p:spTree>
    <p:extLst>
      <p:ext uri="{BB962C8B-B14F-4D97-AF65-F5344CB8AC3E}">
        <p14:creationId xmlns:p14="http://schemas.microsoft.com/office/powerpoint/2010/main" val="3511658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ES" dirty="0"/>
              <a:t>En la sociedad de tipo mecánico, la conciencia colectiva cubre a la conciencia individual. Presentándose una homogeneidad en el sistema de </a:t>
            </a:r>
            <a:r>
              <a:rPr lang="es-ES" dirty="0" err="1"/>
              <a:t>ideacional</a:t>
            </a:r>
            <a:r>
              <a:rPr lang="es-ES" dirty="0"/>
              <a:t>.</a:t>
            </a:r>
          </a:p>
          <a:p>
            <a:pPr algn="just"/>
            <a:endParaRPr lang="es-ES" dirty="0"/>
          </a:p>
          <a:p>
            <a:pPr algn="just"/>
            <a:endParaRPr lang="es-ES" dirty="0"/>
          </a:p>
          <a:p>
            <a:pPr algn="just"/>
            <a:endParaRPr lang="es-ES" dirty="0"/>
          </a:p>
          <a:p>
            <a:pPr algn="just"/>
            <a:r>
              <a:rPr lang="es-ES" dirty="0"/>
              <a:t>En la sociedad de tipo orgánico, la conciencia colectiva se separa de la conciencia individual. Se lleva a cabo un proceso de individuación.</a:t>
            </a:r>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88633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b="1" dirty="0"/>
              <a:t>Tipos de conducta</a:t>
            </a:r>
          </a:p>
        </p:txBody>
      </p:sp>
      <p:sp>
        <p:nvSpPr>
          <p:cNvPr id="6" name="5 Marcador de contenido"/>
          <p:cNvSpPr>
            <a:spLocks noGrp="1"/>
          </p:cNvSpPr>
          <p:nvPr>
            <p:ph idx="1"/>
          </p:nvPr>
        </p:nvSpPr>
        <p:spPr/>
        <p:txBody>
          <a:bodyPr/>
          <a:lstStyle/>
          <a:p>
            <a:pPr marL="0" indent="0" algn="just">
              <a:buNone/>
            </a:pPr>
            <a:endParaRPr lang="es-MX" dirty="0"/>
          </a:p>
          <a:p>
            <a:pPr marL="0" indent="0" algn="just">
              <a:buNone/>
            </a:pPr>
            <a:r>
              <a:rPr lang="es-MX" b="1" dirty="0"/>
              <a:t>Egoísta</a:t>
            </a:r>
            <a:r>
              <a:rPr lang="es-MX" dirty="0"/>
              <a:t>: orientación del individuo por los contenidos propios de la subjetividad individual, antes que por los de la conciencia común, social o colectiva.</a:t>
            </a:r>
          </a:p>
          <a:p>
            <a:pPr marL="0" indent="0" algn="just">
              <a:buNone/>
            </a:pPr>
            <a:endParaRPr lang="es-MX" dirty="0"/>
          </a:p>
          <a:p>
            <a:pPr marL="0" indent="0" algn="just">
              <a:buNone/>
            </a:pPr>
            <a:r>
              <a:rPr lang="es-MX" b="1" dirty="0"/>
              <a:t>Altruista</a:t>
            </a:r>
            <a:r>
              <a:rPr lang="es-MX" dirty="0"/>
              <a:t>: orientación del individuo por los criterios y contenidos propios de la subjetividad social, o colectiva.  (Funes, s/f: 3)</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68722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874643"/>
            <a:ext cx="10515600" cy="5302320"/>
          </a:xfrm>
        </p:spPr>
        <p:txBody>
          <a:bodyPr>
            <a:normAutofit/>
          </a:bodyPr>
          <a:lstStyle/>
          <a:p>
            <a:pPr marL="0" indent="0">
              <a:buNone/>
            </a:pPr>
            <a:r>
              <a:rPr lang="es-MX" dirty="0"/>
              <a:t>En la sociedades mayormente diferenciadas, la subjetividad individual tiende al infinito; empero, las leyes morales  imponen un límite, sin el cual se aniquilaría el hombre.</a:t>
            </a:r>
          </a:p>
          <a:p>
            <a:endParaRPr lang="es-MX" dirty="0"/>
          </a:p>
          <a:p>
            <a:endParaRPr lang="es-MX" dirty="0"/>
          </a:p>
          <a:p>
            <a:endParaRPr lang="es-MX" dirty="0"/>
          </a:p>
          <a:p>
            <a:endParaRPr lang="es-MX" dirty="0"/>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p:cNvPicPr>
            <a:picLocks noChangeAspect="1"/>
          </p:cNvPicPr>
          <p:nvPr/>
        </p:nvPicPr>
        <p:blipFill>
          <a:blip r:embed="rId2"/>
          <a:stretch>
            <a:fillRect/>
          </a:stretch>
        </p:blipFill>
        <p:spPr>
          <a:xfrm>
            <a:off x="3776869" y="2706865"/>
            <a:ext cx="5275153" cy="3313142"/>
          </a:xfrm>
          <a:prstGeom prst="rect">
            <a:avLst/>
          </a:prstGeom>
        </p:spPr>
      </p:pic>
    </p:spTree>
    <p:extLst>
      <p:ext uri="{BB962C8B-B14F-4D97-AF65-F5344CB8AC3E}">
        <p14:creationId xmlns:p14="http://schemas.microsoft.com/office/powerpoint/2010/main" val="3004568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49086" y="1224644"/>
            <a:ext cx="10504714" cy="5225142"/>
          </a:xfrm>
        </p:spPr>
        <p:txBody>
          <a:bodyPr/>
          <a:lstStyle/>
          <a:p>
            <a:pPr marL="0" indent="0" algn="just">
              <a:buNone/>
            </a:pPr>
            <a:r>
              <a:rPr lang="es-MX" dirty="0"/>
              <a:t>El individuo vive a la sociedad de manera interna y externa. En el primer caso como sentido y, en el segundo como realidad.</a:t>
            </a:r>
          </a:p>
          <a:p>
            <a:pPr marL="0" indent="0" algn="just">
              <a:buNone/>
            </a:pPr>
            <a:endParaRPr lang="es-MX" dirty="0"/>
          </a:p>
          <a:p>
            <a:pPr marL="0" indent="0" algn="just">
              <a:buNone/>
            </a:pPr>
            <a:endParaRPr lang="es-MX" dirty="0"/>
          </a:p>
          <a:p>
            <a:pPr marL="0" indent="0" algn="just">
              <a:buNone/>
            </a:pPr>
            <a:r>
              <a:rPr lang="es-MX" dirty="0"/>
              <a:t>El ser individual se refiere a los estados mentales relativos a nuestra vida personal.</a:t>
            </a:r>
          </a:p>
          <a:p>
            <a:pPr marL="0" indent="0" algn="just">
              <a:buNone/>
            </a:pPr>
            <a:endParaRPr lang="es-MX" dirty="0"/>
          </a:p>
          <a:p>
            <a:pPr marL="0" indent="0" algn="just">
              <a:buNone/>
            </a:pPr>
            <a:endParaRPr lang="es-MX" dirty="0"/>
          </a:p>
          <a:p>
            <a:pPr marL="0" indent="0" algn="just">
              <a:buNone/>
            </a:pPr>
            <a:r>
              <a:rPr lang="es-MX" dirty="0"/>
              <a:t>El ser social es un sistema de ideas, sentimientos y hábitos que expresan al grupo del que formamos parte. La educación es la que lo constituye.</a:t>
            </a:r>
          </a:p>
          <a:p>
            <a:pPr marL="0" indent="0">
              <a:buNone/>
            </a:pPr>
            <a:endParaRPr lang="es-MX" dirty="0"/>
          </a:p>
          <a:p>
            <a:pPr marL="0" indent="0">
              <a:buNone/>
            </a:pPr>
            <a:endParaRPr lang="es-MX" dirty="0"/>
          </a:p>
          <a:p>
            <a:pPr marL="0" indent="0">
              <a:buNone/>
            </a:pP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3929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ES" dirty="0"/>
              <a:t>La postura de Durkheim supone una crítica “dirigida a la</a:t>
            </a:r>
            <a:br>
              <a:rPr lang="es-ES" dirty="0"/>
            </a:br>
            <a:r>
              <a:rPr lang="es-ES" dirty="0"/>
              <a:t>concepción </a:t>
            </a:r>
            <a:r>
              <a:rPr lang="es-ES" dirty="0" err="1"/>
              <a:t>epifenoménica</a:t>
            </a:r>
            <a:r>
              <a:rPr lang="es-ES" dirty="0"/>
              <a:t> de los procesos psicológicos, que reducen la conciencia a un efecto de mecanismos cerebrales” </a:t>
            </a:r>
            <a:br>
              <a:rPr lang="es-ES" dirty="0"/>
            </a:br>
            <a:r>
              <a:rPr lang="es-ES" dirty="0"/>
              <a:t>(Prado, 2014: 5).</a:t>
            </a:r>
          </a:p>
          <a:p>
            <a:endParaRPr lang="es-ES" dirty="0"/>
          </a:p>
          <a:p>
            <a:pPr algn="just"/>
            <a:r>
              <a:rPr lang="es-ES" dirty="0"/>
              <a:t>En su lugar considera que, la conciencia tendrá como sustrato a sociedad, es decir, se desprende de las relaciones que se establecen entre los individuos. Parecido a la idea marxista acerca de que el ser social determina la conciencia.</a:t>
            </a:r>
            <a:br>
              <a:rPr lang="es-ES" dirty="0"/>
            </a:br>
            <a:endParaRPr lang="es-ES"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209327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endParaRPr lang="es-ES" dirty="0"/>
          </a:p>
          <a:p>
            <a:pPr marL="0" indent="0" algn="ctr">
              <a:buNone/>
            </a:pPr>
            <a:r>
              <a:rPr lang="es-ES" dirty="0"/>
              <a:t>La vida colectiva y la vida mental del individuo está hecha de REPRESENTACIONES</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4410222" y="4001294"/>
            <a:ext cx="3468404" cy="1942306"/>
          </a:xfrm>
          <a:prstGeom prst="rect">
            <a:avLst/>
          </a:prstGeom>
        </p:spPr>
      </p:pic>
    </p:spTree>
    <p:extLst>
      <p:ext uri="{BB962C8B-B14F-4D97-AF65-F5344CB8AC3E}">
        <p14:creationId xmlns:p14="http://schemas.microsoft.com/office/powerpoint/2010/main" val="21085591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Representaciones colectivas</a:t>
            </a:r>
          </a:p>
        </p:txBody>
      </p:sp>
      <p:sp>
        <p:nvSpPr>
          <p:cNvPr id="3" name="Marcador de contenido 2"/>
          <p:cNvSpPr>
            <a:spLocks noGrp="1"/>
          </p:cNvSpPr>
          <p:nvPr>
            <p:ph idx="1"/>
          </p:nvPr>
        </p:nvSpPr>
        <p:spPr/>
        <p:txBody>
          <a:bodyPr>
            <a:normAutofit/>
          </a:bodyPr>
          <a:lstStyle/>
          <a:p>
            <a:pPr marL="0" indent="0" algn="just">
              <a:buNone/>
            </a:pPr>
            <a:endParaRPr lang="es-ES" dirty="0"/>
          </a:p>
          <a:p>
            <a:pPr marL="0" indent="0" algn="just">
              <a:buNone/>
            </a:pPr>
            <a:r>
              <a:rPr lang="es-ES" dirty="0"/>
              <a:t>“Las representaciones colectivas operan exteriormente sobe los individuos, sobre las conciencias individuales, los sentimientos</a:t>
            </a:r>
            <a:br>
              <a:rPr lang="es-ES" dirty="0"/>
            </a:br>
            <a:r>
              <a:rPr lang="es-ES" dirty="0"/>
              <a:t>privados no se hacen sociales sino combinándose bajo la acción de fuerzas sui generis que desarrolla la asociación (…) la resultante que de ella de desprende excede, pues a cada espíritu individual, como el todo supera a la parte.” (Prado, 2014: 5-6) </a:t>
            </a:r>
            <a:br>
              <a:rPr lang="es-ES" dirty="0"/>
            </a:br>
            <a:endParaRPr lang="es-ES" dirty="0"/>
          </a:p>
          <a:p>
            <a:endParaRPr lang="es-ES"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61169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Guion Explicativo</a:t>
            </a:r>
          </a:p>
        </p:txBody>
      </p:sp>
      <p:sp>
        <p:nvSpPr>
          <p:cNvPr id="3" name="2 Marcador de contenido"/>
          <p:cNvSpPr>
            <a:spLocks noGrp="1"/>
          </p:cNvSpPr>
          <p:nvPr>
            <p:ph idx="1"/>
          </p:nvPr>
        </p:nvSpPr>
        <p:spPr>
          <a:xfrm>
            <a:off x="838200" y="1825625"/>
            <a:ext cx="10515600" cy="4641436"/>
          </a:xfrm>
        </p:spPr>
        <p:txBody>
          <a:bodyPr>
            <a:normAutofit fontScale="55000" lnSpcReduction="20000"/>
          </a:bodyPr>
          <a:lstStyle/>
          <a:p>
            <a:pPr algn="just">
              <a:lnSpc>
                <a:spcPct val="80000"/>
              </a:lnSpc>
              <a:buFontTx/>
              <a:buNone/>
            </a:pPr>
            <a:r>
              <a:rPr lang="es-MX" dirty="0"/>
              <a:t>	</a:t>
            </a:r>
            <a:r>
              <a:rPr lang="es-MX" sz="5100" dirty="0"/>
              <a:t>En las diapositivas que se presentan se han sistematizado el punto 3.2. “</a:t>
            </a:r>
            <a:r>
              <a:rPr lang="es-MX" sz="5100" b="1" dirty="0"/>
              <a:t>Representaciones colectivas y representaciones individuales. Los nexos entre socialización y educación</a:t>
            </a:r>
            <a:r>
              <a:rPr lang="es-MX" sz="5100" dirty="0"/>
              <a:t>”, el cual forma parte de la unidad de competencia 3, de la Unidad de Aprendizaje (UA) “Fundadores de la sociología: Emile Durkheim”; curso que se imparte en el programa educativo de licenciado en sociología. La UA es de carácter obligatorio, ubicándose en el núcleo básico, con un total de 12 créditos.</a:t>
            </a:r>
          </a:p>
          <a:p>
            <a:pPr algn="just">
              <a:lnSpc>
                <a:spcPct val="80000"/>
              </a:lnSpc>
              <a:buFontTx/>
              <a:buNone/>
            </a:pPr>
            <a:endParaRPr lang="es-MX" sz="5100" dirty="0"/>
          </a:p>
          <a:p>
            <a:pPr algn="just">
              <a:lnSpc>
                <a:spcPct val="80000"/>
              </a:lnSpc>
              <a:buFontTx/>
              <a:buNone/>
            </a:pPr>
            <a:r>
              <a:rPr lang="es-MX" sz="5100" dirty="0"/>
              <a:t>	El material consta de 38 diapositivas en las que se exponen los contenidos. Se recomienda utilizar el </a:t>
            </a:r>
            <a:r>
              <a:rPr lang="es-MX" sz="5100"/>
              <a:t>material previa </a:t>
            </a:r>
            <a:r>
              <a:rPr lang="es-MX" sz="5100" dirty="0"/>
              <a:t>la lectura, por parte de los alumnos, de la bibliografía sugerida en el programa.</a:t>
            </a:r>
          </a:p>
          <a:p>
            <a:pPr>
              <a:lnSpc>
                <a:spcPct val="80000"/>
              </a:lnSpc>
              <a:buFontTx/>
              <a:buNone/>
            </a:pPr>
            <a:endParaRPr lang="es-MX" sz="4000" dirty="0"/>
          </a:p>
          <a:p>
            <a:pPr algn="just">
              <a:lnSpc>
                <a:spcPct val="80000"/>
              </a:lnSpc>
              <a:buFontTx/>
              <a:buNone/>
            </a:pPr>
            <a:endParaRPr lang="es-MX" dirty="0"/>
          </a:p>
          <a:p>
            <a:pPr>
              <a:lnSpc>
                <a:spcPct val="80000"/>
              </a:lnSpc>
              <a:buFontTx/>
              <a:buNone/>
            </a:pPr>
            <a:endParaRPr lang="es-MX" dirty="0"/>
          </a:p>
          <a:p>
            <a:pPr algn="just">
              <a:lnSpc>
                <a:spcPct val="80000"/>
              </a:lnSpc>
              <a:buFontTx/>
              <a:buNone/>
            </a:pPr>
            <a:r>
              <a:rPr lang="es-MX" dirty="0"/>
              <a:t>	</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91836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Representaciones individuales</a:t>
            </a:r>
          </a:p>
        </p:txBody>
      </p:sp>
      <p:sp>
        <p:nvSpPr>
          <p:cNvPr id="3" name="Marcador de contenido 2"/>
          <p:cNvSpPr>
            <a:spLocks noGrp="1"/>
          </p:cNvSpPr>
          <p:nvPr>
            <p:ph idx="1"/>
          </p:nvPr>
        </p:nvSpPr>
        <p:spPr/>
        <p:txBody>
          <a:bodyPr/>
          <a:lstStyle/>
          <a:p>
            <a:pPr algn="just"/>
            <a:endParaRPr lang="es-ES" dirty="0"/>
          </a:p>
          <a:p>
            <a:pPr algn="just"/>
            <a:endParaRPr lang="es-ES" dirty="0"/>
          </a:p>
          <a:p>
            <a:pPr marL="0" indent="0" algn="just">
              <a:buNone/>
            </a:pPr>
            <a:r>
              <a:rPr lang="es-ES" dirty="0"/>
              <a:t>Las creencias y prácticas sociales penetran en nosotros desde fuera, sin embargo, no se reciben pasivamente. Al pensarlas las individualizamos, es decir, le damos un matiz personal. </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02662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LA EDUCACIÓN</a:t>
            </a:r>
            <a:br>
              <a:rPr lang="es-MX" dirty="0"/>
            </a:br>
            <a:endParaRPr lang="es-MX" b="1"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9878" y="1613866"/>
            <a:ext cx="4589601" cy="4589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18426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lgn="just">
              <a:buNone/>
            </a:pPr>
            <a:r>
              <a:rPr lang="es-MX" dirty="0"/>
              <a:t>De acuerdo con Kant, la finalidad de la educación es desarrollar en cada individuo toda la perfección que cabe en sus posibilidades.</a:t>
            </a:r>
          </a:p>
          <a:p>
            <a:pPr marL="0" indent="0" algn="just">
              <a:buNone/>
            </a:pPr>
            <a:endParaRPr lang="es-MX" dirty="0"/>
          </a:p>
          <a:p>
            <a:pPr marL="0" indent="0" algn="just">
              <a:buNone/>
            </a:pPr>
            <a:r>
              <a:rPr lang="es-MX" dirty="0"/>
              <a:t>Para Durkheim, existen tantas especies de educación como formas de sociedad. La sociedad impone una base común (sea cual sea la clase social a la que se pertenece). Luego,  determina el ideal que la educación tiene que realizar.</a:t>
            </a:r>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713651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La educación tiende a unificar</a:t>
            </a:r>
          </a:p>
        </p:txBody>
      </p:sp>
      <p:sp>
        <p:nvSpPr>
          <p:cNvPr id="3" name="2 Marcador de contenido"/>
          <p:cNvSpPr>
            <a:spLocks noGrp="1"/>
          </p:cNvSpPr>
          <p:nvPr>
            <p:ph idx="1"/>
          </p:nvPr>
        </p:nvSpPr>
        <p:spPr>
          <a:xfrm>
            <a:off x="701750" y="1439649"/>
            <a:ext cx="10515600" cy="4351338"/>
          </a:xfrm>
        </p:spPr>
        <p:txBody>
          <a:bodyPr/>
          <a:lstStyle/>
          <a:p>
            <a:pPr marL="0" indent="0">
              <a:buNone/>
            </a:pPr>
            <a:endParaRPr lang="es-MX" dirty="0"/>
          </a:p>
          <a:p>
            <a:pPr algn="just"/>
            <a:r>
              <a:rPr lang="es-MX" dirty="0"/>
              <a:t>“La sociedad no puede vivir si no se da entre sus miembros una homogeneidad suficiente; la sociedad perpetúa y refuerza esa homogeneidad, fijando a priori en el alma del niño las semejanzas sociales que impone la vida colectiva” ( Durkheim, 1976 :97)</a:t>
            </a:r>
          </a:p>
          <a:p>
            <a:pPr algn="just"/>
            <a:endParaRPr lang="es-MX" dirty="0"/>
          </a:p>
          <a:p>
            <a:pPr algn="just"/>
            <a:r>
              <a:rPr lang="es-MX" dirty="0"/>
              <a:t>Sin una comunidad de ideas es imposible la sociedad.</a:t>
            </a:r>
          </a:p>
          <a:p>
            <a:pPr algn="just"/>
            <a:endParaRPr lang="es-MX" dirty="0"/>
          </a:p>
          <a:p>
            <a:pPr algn="just"/>
            <a:endParaRPr lang="es-MX" dirty="0"/>
          </a:p>
          <a:p>
            <a:pPr algn="just"/>
            <a:endParaRPr lang="es-MX" dirty="0"/>
          </a:p>
          <a:p>
            <a:pPr algn="just"/>
            <a:endParaRPr lang="es-MX" dirty="0"/>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2"/>
          <a:stretch>
            <a:fillRect/>
          </a:stretch>
        </p:blipFill>
        <p:spPr>
          <a:xfrm>
            <a:off x="2095284" y="5027295"/>
            <a:ext cx="2781300" cy="1647825"/>
          </a:xfrm>
          <a:prstGeom prst="rect">
            <a:avLst/>
          </a:prstGeom>
        </p:spPr>
      </p:pic>
      <p:pic>
        <p:nvPicPr>
          <p:cNvPr id="2050" name="Picture 2" descr="Resultado de imagen para EDUCACIÓN bás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2416" y="4644228"/>
            <a:ext cx="1766009" cy="2293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01272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51057"/>
            <a:ext cx="10515600" cy="1325563"/>
          </a:xfrm>
        </p:spPr>
        <p:txBody>
          <a:bodyPr/>
          <a:lstStyle/>
          <a:p>
            <a:r>
              <a:rPr lang="es-ES" b="1" dirty="0"/>
              <a:t>La educación es múltiple</a:t>
            </a:r>
          </a:p>
        </p:txBody>
      </p:sp>
      <p:sp>
        <p:nvSpPr>
          <p:cNvPr id="3" name="Marcador de contenido 2"/>
          <p:cNvSpPr>
            <a:spLocks noGrp="1"/>
          </p:cNvSpPr>
          <p:nvPr>
            <p:ph idx="1"/>
          </p:nvPr>
        </p:nvSpPr>
        <p:spPr>
          <a:xfrm>
            <a:off x="838200" y="1825625"/>
            <a:ext cx="10515600" cy="4351338"/>
          </a:xfrm>
        </p:spPr>
        <p:txBody>
          <a:bodyPr/>
          <a:lstStyle/>
          <a:p>
            <a:pPr marL="0" indent="0">
              <a:buNone/>
            </a:pPr>
            <a:r>
              <a:rPr lang="es-MX" dirty="0"/>
              <a:t>A partir de cierta edad, la educación no puede ser la misma para todos, en ese sentido se tiende a la diferenciación y especialización.</a:t>
            </a:r>
          </a:p>
          <a:p>
            <a:endParaRPr lang="es-MX" dirty="0"/>
          </a:p>
          <a:p>
            <a:endParaRPr lang="es-MX" dirty="0"/>
          </a:p>
          <a:p>
            <a:endParaRPr lang="es-ES" dirty="0"/>
          </a:p>
        </p:txBody>
      </p:sp>
      <p:pic>
        <p:nvPicPr>
          <p:cNvPr id="4" name="Imagen 3"/>
          <p:cNvPicPr>
            <a:picLocks noChangeAspect="1"/>
          </p:cNvPicPr>
          <p:nvPr/>
        </p:nvPicPr>
        <p:blipFill>
          <a:blip r:embed="rId2"/>
          <a:stretch>
            <a:fillRect/>
          </a:stretch>
        </p:blipFill>
        <p:spPr>
          <a:xfrm>
            <a:off x="4542728" y="3309498"/>
            <a:ext cx="3106543" cy="2867465"/>
          </a:xfrm>
          <a:prstGeom prst="rect">
            <a:avLst/>
          </a:prstGeom>
        </p:spPr>
      </p:pic>
      <p:sp>
        <p:nvSpPr>
          <p:cNvPr id="6" name="4 Rectángulo"/>
          <p:cNvSpPr/>
          <p:nvPr/>
        </p:nvSpPr>
        <p:spPr>
          <a:xfrm>
            <a:off x="304289"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289134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Concepto de Educación</a:t>
            </a:r>
          </a:p>
        </p:txBody>
      </p:sp>
      <p:sp>
        <p:nvSpPr>
          <p:cNvPr id="3" name="2 Marcador de contenido"/>
          <p:cNvSpPr>
            <a:spLocks noGrp="1"/>
          </p:cNvSpPr>
          <p:nvPr>
            <p:ph idx="1"/>
          </p:nvPr>
        </p:nvSpPr>
        <p:spPr/>
        <p:txBody>
          <a:bodyPr/>
          <a:lstStyle/>
          <a:p>
            <a:pPr marL="0" indent="0" algn="just">
              <a:buNone/>
            </a:pPr>
            <a:r>
              <a:rPr lang="es-MX" dirty="0"/>
              <a:t>“La educación es la acción ejercida por las generaciones adultas sobre las que no están todavía maduras para la vida social; tiene como objetivo suscitar y desarrollar en el niño cierto número de estados físicos, intelectuales y morales que requieren en él tanto la sociedad política en su conjunto como el ambiente particular al que está destinado de manera específica” (Durkheim, 1976: 98)</a:t>
            </a:r>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752468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r>
              <a:rPr lang="es-MX" dirty="0"/>
              <a:t>La educación es una socialización metódica hacia la generación joven.</a:t>
            </a:r>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3922541" y="2782958"/>
            <a:ext cx="5217733" cy="3139540"/>
          </a:xfrm>
          <a:prstGeom prst="rect">
            <a:avLst/>
          </a:prstGeom>
        </p:spPr>
      </p:pic>
    </p:spTree>
    <p:extLst>
      <p:ext uri="{BB962C8B-B14F-4D97-AF65-F5344CB8AC3E}">
        <p14:creationId xmlns:p14="http://schemas.microsoft.com/office/powerpoint/2010/main" val="5410913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Socialización</a:t>
            </a:r>
          </a:p>
        </p:txBody>
      </p:sp>
      <p:sp>
        <p:nvSpPr>
          <p:cNvPr id="3" name="2 Marcador de contenido"/>
          <p:cNvSpPr>
            <a:spLocks noGrp="1"/>
          </p:cNvSpPr>
          <p:nvPr>
            <p:ph idx="1"/>
          </p:nvPr>
        </p:nvSpPr>
        <p:spPr/>
        <p:txBody>
          <a:bodyPr/>
          <a:lstStyle/>
          <a:p>
            <a:pPr marL="0" indent="0">
              <a:buNone/>
            </a:pPr>
            <a:endParaRPr lang="es-MX" dirty="0"/>
          </a:p>
          <a:p>
            <a:pPr marL="0" indent="0">
              <a:buNone/>
            </a:pPr>
            <a:endParaRPr lang="es-MX" dirty="0"/>
          </a:p>
          <a:p>
            <a:pPr marL="0" indent="0" algn="just">
              <a:buNone/>
            </a:pPr>
            <a:r>
              <a:rPr lang="es-MX" dirty="0"/>
              <a:t>La acción que la sociedad ejerce sobre el individuo, por medio de la educación, no tiene como finalidad el oprimirlo o desnaturalizarlo, sino engrandecerlo y hacer de él un ser verdaderamente humano.</a:t>
            </a:r>
          </a:p>
          <a:p>
            <a:pPr marL="0" indent="0">
              <a:buNone/>
            </a:pPr>
            <a:endParaRPr lang="es-MX" dirty="0"/>
          </a:p>
          <a:p>
            <a:pPr marL="0" indent="0">
              <a:buNone/>
            </a:pP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45932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444487"/>
            <a:ext cx="10515600" cy="4732476"/>
          </a:xfrm>
        </p:spPr>
        <p:txBody>
          <a:bodyPr>
            <a:noAutofit/>
          </a:bodyPr>
          <a:lstStyle/>
          <a:p>
            <a:r>
              <a:rPr lang="es-ES" dirty="0"/>
              <a:t>Para Durkheim, la sociedad tiene un carácter sagrado.</a:t>
            </a:r>
          </a:p>
          <a:p>
            <a:endParaRPr lang="es-ES" dirty="0"/>
          </a:p>
          <a:p>
            <a:pPr marL="0" indent="0">
              <a:buNone/>
            </a:pPr>
            <a:endParaRPr lang="es-ES" dirty="0"/>
          </a:p>
          <a:p>
            <a:pPr marL="0" indent="0">
              <a:buNone/>
            </a:pPr>
            <a:endParaRPr lang="es-ES" dirty="0"/>
          </a:p>
          <a:p>
            <a:pPr marL="0" indent="0">
              <a:buNone/>
            </a:pPr>
            <a:endParaRPr lang="es-ES" dirty="0"/>
          </a:p>
          <a:p>
            <a:pPr algn="just"/>
            <a:r>
              <a:rPr lang="es-ES" dirty="0"/>
              <a:t>Es un hecho universal que, cuando una convicción de alguna fuerza es sostenida por una comunidad de hombres, inevitablemente adopta un carácter religioso. Inspira en las mentes de los hombres el mismo respeto reverencial que las creencias que son propiamente religiosas. </a:t>
            </a:r>
          </a:p>
          <a:p>
            <a:endParaRPr lang="es-ES" dirty="0"/>
          </a:p>
          <a:p>
            <a:endParaRPr lang="es-ES" dirty="0"/>
          </a:p>
          <a:p>
            <a:pPr marL="0" indent="0">
              <a:buNone/>
            </a:pPr>
            <a:r>
              <a:rPr lang="es-ES" dirty="0"/>
              <a:t> </a:t>
            </a:r>
          </a:p>
        </p:txBody>
      </p:sp>
      <p:pic>
        <p:nvPicPr>
          <p:cNvPr id="4" name="Imagen 3"/>
          <p:cNvPicPr>
            <a:picLocks noChangeAspect="1"/>
          </p:cNvPicPr>
          <p:nvPr/>
        </p:nvPicPr>
        <p:blipFill rotWithShape="1">
          <a:blip r:embed="rId2"/>
          <a:srcRect l="573" b="10085"/>
          <a:stretch/>
        </p:blipFill>
        <p:spPr>
          <a:xfrm>
            <a:off x="9448799" y="570610"/>
            <a:ext cx="2316728" cy="2240156"/>
          </a:xfrm>
          <a:prstGeom prst="rect">
            <a:avLst/>
          </a:prstGeom>
        </p:spPr>
      </p:pic>
      <p:sp>
        <p:nvSpPr>
          <p:cNvPr id="6"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289494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96581" y="854663"/>
            <a:ext cx="9780104" cy="5693866"/>
          </a:xfrm>
          <a:prstGeom prst="rect">
            <a:avLst/>
          </a:prstGeom>
        </p:spPr>
        <p:txBody>
          <a:bodyPr wrap="square">
            <a:spAutoFit/>
          </a:bodyPr>
          <a:lstStyle/>
          <a:p>
            <a:r>
              <a:rPr lang="es-ES" sz="2800" dirty="0"/>
              <a:t>Lo social asume una estructura normativa en la que se inscribe la acción.</a:t>
            </a:r>
          </a:p>
          <a:p>
            <a:endParaRPr lang="es-ES" sz="2800" dirty="0"/>
          </a:p>
          <a:p>
            <a:endParaRPr lang="es-ES" sz="2800" dirty="0"/>
          </a:p>
          <a:p>
            <a:endParaRPr lang="es-ES" sz="2800" dirty="0"/>
          </a:p>
          <a:p>
            <a:r>
              <a:rPr lang="es-ES" sz="2800" dirty="0"/>
              <a:t>Lo social encuentra su fundamento último de legitimidad en la autoridad moral de la sociedad. </a:t>
            </a:r>
          </a:p>
          <a:p>
            <a:endParaRPr lang="es-ES" sz="2800" dirty="0"/>
          </a:p>
          <a:p>
            <a:endParaRPr lang="es-ES" sz="2800" dirty="0"/>
          </a:p>
          <a:p>
            <a:endParaRPr lang="es-ES" sz="2800" dirty="0"/>
          </a:p>
          <a:p>
            <a:r>
              <a:rPr lang="es-ES" sz="2800" dirty="0"/>
              <a:t>La autoridad se convierte,  en el principio de orden simbólico por el que se instituyen y mantienen modos sociales de actuación y representación.</a:t>
            </a:r>
          </a:p>
        </p:txBody>
      </p:sp>
      <p:sp>
        <p:nvSpPr>
          <p:cNvPr id="5"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29170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Propósito general de la unidad de aprendizaje.</a:t>
            </a:r>
            <a:endParaRPr lang="es-MX" dirty="0"/>
          </a:p>
        </p:txBody>
      </p:sp>
      <p:sp>
        <p:nvSpPr>
          <p:cNvPr id="3" name="2 Marcador de contenido"/>
          <p:cNvSpPr>
            <a:spLocks noGrp="1"/>
          </p:cNvSpPr>
          <p:nvPr>
            <p:ph idx="1"/>
          </p:nvPr>
        </p:nvSpPr>
        <p:spPr/>
        <p:txBody>
          <a:bodyPr/>
          <a:lstStyle/>
          <a:p>
            <a:pPr marL="0" indent="0" algn="just">
              <a:buNone/>
            </a:pPr>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p:cNvSpPr/>
          <p:nvPr/>
        </p:nvSpPr>
        <p:spPr>
          <a:xfrm>
            <a:off x="1046921" y="1859340"/>
            <a:ext cx="10614991" cy="3539430"/>
          </a:xfrm>
          <a:prstGeom prst="rect">
            <a:avLst/>
          </a:prstGeom>
        </p:spPr>
        <p:txBody>
          <a:bodyPr wrap="square">
            <a:spAutoFit/>
          </a:bodyPr>
          <a:lstStyle/>
          <a:p>
            <a:pPr algn="just"/>
            <a:r>
              <a:rPr lang="es-ES" sz="2800" dirty="0"/>
              <a:t>El propósito general del presente programa de la Unidad de Aprendizaje Fundadores de la Sociología: Emile Durkheim, es que los estudiantes de sociología analicen – explicando y comprendiendo- la realidad social con base en el estudio y aplicación de los supuestos teóricos y metodológicos del funcionalismo de Durkheim, lo que les permitirá aplicar una de las principales corrientes teóricas y lógicas de investigación en el análisis de lo social, contribuyendo con ello a la construcción de actitudes analíticas sistemáticas.</a:t>
            </a:r>
          </a:p>
        </p:txBody>
      </p:sp>
    </p:spTree>
    <p:extLst>
      <p:ext uri="{BB962C8B-B14F-4D97-AF65-F5344CB8AC3E}">
        <p14:creationId xmlns:p14="http://schemas.microsoft.com/office/powerpoint/2010/main" val="1688491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ES" dirty="0"/>
              <a:t>Una instancia o personalidad moral se arrogan el derecho para imponer (autorizar, prohibir, regular) modos de comportamiento.</a:t>
            </a:r>
          </a:p>
          <a:p>
            <a:pPr algn="just"/>
            <a:endParaRPr lang="es-ES" dirty="0"/>
          </a:p>
          <a:p>
            <a:pPr algn="just"/>
            <a:r>
              <a:rPr lang="es-ES" dirty="0"/>
              <a:t>Ningún orden normativo es capaz de sostenerse sin apelar a valores reconocidos como deseables por parte de los individuos.</a:t>
            </a:r>
          </a:p>
        </p:txBody>
      </p:sp>
      <p:pic>
        <p:nvPicPr>
          <p:cNvPr id="4" name="Imagen 3"/>
          <p:cNvPicPr>
            <a:picLocks noChangeAspect="1"/>
          </p:cNvPicPr>
          <p:nvPr/>
        </p:nvPicPr>
        <p:blipFill>
          <a:blip r:embed="rId2"/>
          <a:stretch>
            <a:fillRect/>
          </a:stretch>
        </p:blipFill>
        <p:spPr>
          <a:xfrm>
            <a:off x="4259331" y="4432437"/>
            <a:ext cx="3095626" cy="2211161"/>
          </a:xfrm>
          <a:prstGeom prst="rect">
            <a:avLst/>
          </a:prstGeom>
        </p:spPr>
      </p:pic>
      <p:sp>
        <p:nvSpPr>
          <p:cNvPr id="5"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106058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54723" y="1034318"/>
            <a:ext cx="10515600" cy="4351338"/>
          </a:xfrm>
        </p:spPr>
        <p:txBody>
          <a:bodyPr/>
          <a:lstStyle/>
          <a:p>
            <a:pPr algn="just"/>
            <a:r>
              <a:rPr lang="es-MX" dirty="0"/>
              <a:t>“Si los maestros y los padres se dieran cuenta, de una manera más constante de que nada puede hacerse en presencia del niño que no deje en él alguna huella, de que la forma de su espíritu y su carácter dependen de ese millar de pequeñas acciones insensibles que se producen en cada instante y a las que ni siquiera se les presta muchas veces la menor atención por su significación aparente tan escasa, ¡cómo vigilarían mucho más su lenguaje y su conducta!” (Durkheim, 1976: 110).</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4402016" y="4001416"/>
            <a:ext cx="3423138" cy="2634212"/>
          </a:xfrm>
          <a:prstGeom prst="rect">
            <a:avLst/>
          </a:prstGeom>
        </p:spPr>
      </p:pic>
    </p:spTree>
    <p:extLst>
      <p:ext uri="{BB962C8B-B14F-4D97-AF65-F5344CB8AC3E}">
        <p14:creationId xmlns:p14="http://schemas.microsoft.com/office/powerpoint/2010/main" val="8978238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773723"/>
            <a:ext cx="10515600" cy="5403240"/>
          </a:xfrm>
        </p:spPr>
        <p:txBody>
          <a:bodyPr>
            <a:normAutofit lnSpcReduction="10000"/>
          </a:bodyPr>
          <a:lstStyle/>
          <a:p>
            <a:pPr marL="0" indent="0" algn="just">
              <a:buNone/>
            </a:pPr>
            <a:endParaRPr lang="es-MX" dirty="0"/>
          </a:p>
          <a:p>
            <a:pPr marL="0" indent="0" algn="just">
              <a:buNone/>
            </a:pPr>
            <a:endParaRPr lang="es-MX" dirty="0"/>
          </a:p>
          <a:p>
            <a:pPr marL="0" indent="0" algn="just">
              <a:buNone/>
            </a:pPr>
            <a:r>
              <a:rPr lang="es-MX" dirty="0"/>
              <a:t>La educación tiene que ser una acción de autoridad. Sin que ello quiera decir para Durkheim que sea necesario utilizar la violencia o la  represión. La </a:t>
            </a:r>
            <a:r>
              <a:rPr lang="es-MX" b="1" dirty="0"/>
              <a:t>autoridad moral </a:t>
            </a:r>
            <a:r>
              <a:rPr lang="es-MX" dirty="0"/>
              <a:t>es la cualidad principal que debe poseer el educador.</a:t>
            </a:r>
          </a:p>
          <a:p>
            <a:pPr marL="0" indent="0">
              <a:buNone/>
            </a:pPr>
            <a:endParaRPr lang="es-MX" dirty="0"/>
          </a:p>
          <a:p>
            <a:pPr marL="0" indent="0" algn="just">
              <a:buNone/>
            </a:pPr>
            <a:r>
              <a:rPr lang="es-MX" dirty="0"/>
              <a:t>El temor al castigo no tiene que ver con el respeto a la autoridad. La autoridad punitiva tiene que reconocerse como legitima. </a:t>
            </a:r>
          </a:p>
          <a:p>
            <a:pPr marL="0" indent="0" algn="just">
              <a:buNone/>
            </a:pPr>
            <a:endParaRPr lang="es-MX" dirty="0"/>
          </a:p>
          <a:p>
            <a:pPr marL="0" indent="0" algn="just">
              <a:buNone/>
            </a:pPr>
            <a:r>
              <a:rPr lang="es-ES" dirty="0"/>
              <a:t>La autoridad moral constituye una función necesaria para la organización y regulación de la vida colectiva.</a:t>
            </a: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615150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06904" y="1266092"/>
            <a:ext cx="10246895" cy="4910871"/>
          </a:xfrm>
        </p:spPr>
        <p:txBody>
          <a:bodyPr>
            <a:normAutofit lnSpcReduction="10000"/>
          </a:bodyPr>
          <a:lstStyle/>
          <a:p>
            <a:pPr marL="0" indent="0" algn="just">
              <a:buNone/>
            </a:pPr>
            <a:r>
              <a:rPr lang="es-MX" dirty="0"/>
              <a:t>El maestro tiene que creer en su tarea y en la grandeza de su tarea. Él es el mandatario de una gran persona moral que lo supera: la sociedad.</a:t>
            </a:r>
          </a:p>
          <a:p>
            <a:pPr marL="0" indent="0" algn="just">
              <a:buNone/>
            </a:pPr>
            <a:endParaRPr lang="es-MX" dirty="0"/>
          </a:p>
          <a:p>
            <a:pPr marL="0" indent="0" algn="just">
              <a:buNone/>
            </a:pPr>
            <a:endParaRPr lang="es-MX" dirty="0"/>
          </a:p>
          <a:p>
            <a:pPr marL="0" indent="0" algn="just">
              <a:buNone/>
            </a:pPr>
            <a:endParaRPr lang="es-MX" dirty="0"/>
          </a:p>
          <a:p>
            <a:pPr marL="0" indent="0" algn="just">
              <a:buNone/>
            </a:pPr>
            <a:endParaRPr lang="es-MX" dirty="0"/>
          </a:p>
          <a:p>
            <a:pPr marL="0" indent="0" algn="just">
              <a:buNone/>
            </a:pPr>
            <a:endParaRPr lang="es-MX" dirty="0"/>
          </a:p>
          <a:p>
            <a:pPr marL="0" indent="0" algn="just">
              <a:buNone/>
            </a:pPr>
            <a:endParaRPr lang="es-MX" dirty="0"/>
          </a:p>
          <a:p>
            <a:pPr marL="0" indent="0" algn="just">
              <a:buNone/>
            </a:pPr>
            <a:r>
              <a:rPr lang="es-MX" dirty="0"/>
              <a:t>El maestro es el intérprete de las grandes ideas morales de su tiempo y de su país.</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4517704" y="2444163"/>
            <a:ext cx="3121423" cy="2286198"/>
          </a:xfrm>
          <a:prstGeom prst="rect">
            <a:avLst/>
          </a:prstGeom>
        </p:spPr>
      </p:pic>
    </p:spTree>
    <p:extLst>
      <p:ext uri="{BB962C8B-B14F-4D97-AF65-F5344CB8AC3E}">
        <p14:creationId xmlns:p14="http://schemas.microsoft.com/office/powerpoint/2010/main" val="10495783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br>
              <a:rPr lang="es-ES" dirty="0"/>
            </a:br>
            <a:br>
              <a:rPr lang="es-ES" dirty="0"/>
            </a:br>
            <a:br>
              <a:rPr lang="es-ES" dirty="0"/>
            </a:br>
            <a:br>
              <a:rPr lang="es-ES" dirty="0"/>
            </a:br>
            <a:br>
              <a:rPr lang="es-ES" dirty="0"/>
            </a:br>
            <a:br>
              <a:rPr lang="es-ES" dirty="0"/>
            </a:br>
            <a:br>
              <a:rPr lang="es-ES" dirty="0"/>
            </a:br>
            <a:br>
              <a:rPr lang="es-ES" dirty="0"/>
            </a:br>
            <a:r>
              <a:rPr lang="es-ES" sz="3600" dirty="0">
                <a:latin typeface="+mn-lt"/>
              </a:rPr>
              <a:t>A veces se ha puesto en oposición la libertad y la autoridad. Empero, ser libres para Durkheim es saber obrar sobre la base de la razón y cumplir con el propio deber</a:t>
            </a:r>
            <a:r>
              <a:rPr lang="es-ES" sz="3600" dirty="0"/>
              <a:t>.</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816383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ES" b="1" dirty="0"/>
              <a:t>Críticas al pensamiento de Durkheim</a:t>
            </a:r>
          </a:p>
        </p:txBody>
      </p:sp>
      <p:sp>
        <p:nvSpPr>
          <p:cNvPr id="3" name="2 Marcador de contenido"/>
          <p:cNvSpPr>
            <a:spLocks noGrp="1"/>
          </p:cNvSpPr>
          <p:nvPr>
            <p:ph idx="1"/>
          </p:nvPr>
        </p:nvSpPr>
        <p:spPr/>
        <p:txBody>
          <a:bodyPr/>
          <a:lstStyle/>
          <a:p>
            <a:endParaRPr lang="es-MX" dirty="0"/>
          </a:p>
          <a:p>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1020417" y="1997839"/>
            <a:ext cx="10575235" cy="4678204"/>
          </a:xfrm>
          <a:prstGeom prst="rect">
            <a:avLst/>
          </a:prstGeom>
        </p:spPr>
        <p:txBody>
          <a:bodyPr wrap="square">
            <a:spAutoFit/>
          </a:bodyPr>
          <a:lstStyle/>
          <a:p>
            <a:pPr algn="just"/>
            <a:endParaRPr lang="es-ES" sz="2800" dirty="0"/>
          </a:p>
          <a:p>
            <a:pPr algn="just"/>
            <a:r>
              <a:rPr lang="es-ES" sz="2800" dirty="0"/>
              <a:t>Durkheim influido por su propio conservadurismo y su posición política cae en una idealización de la educación. Pará él, la educación en la sociedad moderna debe crear al mismo tiempo homogeneidad y heterogeneidad. Sin embargo, no cuestiona de dónde proviene la imposición de significaciones culturales y a quién sirve.</a:t>
            </a:r>
          </a:p>
          <a:p>
            <a:pPr algn="just"/>
            <a:endParaRPr lang="es-ES" sz="2800" dirty="0"/>
          </a:p>
          <a:p>
            <a:pPr algn="just"/>
            <a:r>
              <a:rPr lang="es-ES" sz="2800" dirty="0"/>
              <a:t>Es necesario tener en cuenta que: la educación no hace al hombre de la nada, sino que se aplica a disposiciones que existen de antemano.</a:t>
            </a:r>
          </a:p>
          <a:p>
            <a:pPr algn="just"/>
            <a:r>
              <a:rPr lang="es-ES" sz="2800" dirty="0"/>
              <a:t> </a:t>
            </a:r>
          </a:p>
          <a:p>
            <a:endParaRPr lang="es-ES" dirty="0"/>
          </a:p>
        </p:txBody>
      </p:sp>
    </p:spTree>
    <p:extLst>
      <p:ext uri="{BB962C8B-B14F-4D97-AF65-F5344CB8AC3E}">
        <p14:creationId xmlns:p14="http://schemas.microsoft.com/office/powerpoint/2010/main" val="136393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lnSpcReduction="20000"/>
          </a:bodyPr>
          <a:lstStyle/>
          <a:p>
            <a:pPr algn="just"/>
            <a:r>
              <a:rPr lang="es-ES" sz="3000" dirty="0"/>
              <a:t>Para Durkheim la relación individuo-sociedad es una relación armoniosa. Sus críticos han visto en esta postura la reproducción de las condiciones de dominación de una sociedad de clase.</a:t>
            </a:r>
          </a:p>
          <a:p>
            <a:pPr algn="just"/>
            <a:endParaRPr lang="es-ES" sz="3000" dirty="0"/>
          </a:p>
          <a:p>
            <a:pPr algn="just"/>
            <a:r>
              <a:rPr lang="es-ES" sz="3000" dirty="0"/>
              <a:t>Durkheim alude a la sociedad de manera genérica (en singular y abstracto) como realidad neutra e indivisa.  Con ello, pierde de vista el asunto del conflicto entre grupos como elemento constitutivo del ejercicio del poder.</a:t>
            </a:r>
          </a:p>
          <a:p>
            <a:pPr algn="just"/>
            <a:endParaRPr lang="es-ES" sz="3000" dirty="0"/>
          </a:p>
          <a:p>
            <a:pPr algn="just"/>
            <a:r>
              <a:rPr lang="es-ES" sz="3000" dirty="0"/>
              <a:t>Para él, el problema central de la sociedad, la “cuestión social”, es de un orden superior al de la lucha de clases</a:t>
            </a:r>
            <a:r>
              <a:rPr lang="es-ES" dirty="0"/>
              <a:t>.</a:t>
            </a:r>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864293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298864"/>
            <a:ext cx="10515600" cy="827571"/>
          </a:xfrm>
        </p:spPr>
        <p:txBody>
          <a:bodyPr>
            <a:normAutofit/>
          </a:bodyPr>
          <a:lstStyle/>
          <a:p>
            <a:r>
              <a:rPr lang="es-MX" sz="4000" b="1" dirty="0"/>
              <a:t>Bibliografía</a:t>
            </a:r>
          </a:p>
        </p:txBody>
      </p:sp>
      <p:sp>
        <p:nvSpPr>
          <p:cNvPr id="3" name="2 Marcador de contenido"/>
          <p:cNvSpPr>
            <a:spLocks noGrp="1"/>
          </p:cNvSpPr>
          <p:nvPr>
            <p:ph idx="1"/>
          </p:nvPr>
        </p:nvSpPr>
        <p:spPr>
          <a:xfrm>
            <a:off x="838200" y="1328057"/>
            <a:ext cx="10515600" cy="5290792"/>
          </a:xfrm>
        </p:spPr>
        <p:txBody>
          <a:bodyPr>
            <a:normAutofit fontScale="25000" lnSpcReduction="20000"/>
          </a:bodyPr>
          <a:lstStyle/>
          <a:p>
            <a:pPr marL="0" indent="0" algn="just">
              <a:buNone/>
            </a:pPr>
            <a:r>
              <a:rPr lang="es-MX" sz="4400" dirty="0"/>
              <a:t>1. </a:t>
            </a:r>
            <a:r>
              <a:rPr lang="es-MX" sz="9600" dirty="0"/>
              <a:t>Di Pietro, S.</a:t>
            </a:r>
            <a:r>
              <a:rPr lang="es-ES" sz="9600" dirty="0"/>
              <a:t> (2004), El concepto de socialización y la antinomia individuo/sociedad en Durkheim, </a:t>
            </a:r>
            <a:r>
              <a:rPr lang="es-ES" sz="9600" i="1" dirty="0"/>
              <a:t>Revista Argentina de Sociología,</a:t>
            </a:r>
            <a:r>
              <a:rPr lang="es-ES" sz="9600" dirty="0"/>
              <a:t> Vol. 2, núm. 3, noviembre-diciembre, 2004, pp. 95-117. Consejo de Profesionales en Sociología. Buenos Aires, Argentina </a:t>
            </a:r>
            <a:r>
              <a:rPr lang="es-MX" sz="9600" dirty="0">
                <a:hlinkClick r:id="rId2"/>
              </a:rPr>
              <a:t>http://www.redalyc.org/pdf/269/26920306.pdf</a:t>
            </a:r>
            <a:endParaRPr lang="es-MX" sz="9600" dirty="0"/>
          </a:p>
          <a:p>
            <a:pPr marL="0" indent="0">
              <a:buNone/>
            </a:pPr>
            <a:endParaRPr lang="es-MX" sz="9600" dirty="0"/>
          </a:p>
          <a:p>
            <a:pPr marL="0" indent="0">
              <a:buNone/>
            </a:pPr>
            <a:r>
              <a:rPr lang="es-MX" sz="9600" dirty="0"/>
              <a:t>2. Durkheim, E. (1976), Representaciones individuales y representaciones colectivas, en </a:t>
            </a:r>
            <a:r>
              <a:rPr lang="es-MX" sz="9600" i="1" dirty="0"/>
              <a:t>Educación como socialización,</a:t>
            </a:r>
            <a:r>
              <a:rPr lang="es-MX" sz="9600" dirty="0"/>
              <a:t> Sígueme , Salamanca, Col. Pedagogía y Sociedad , No. 2. </a:t>
            </a:r>
          </a:p>
          <a:p>
            <a:endParaRPr lang="es-MX" sz="9600" dirty="0"/>
          </a:p>
          <a:p>
            <a:pPr marL="0" indent="0">
              <a:buNone/>
            </a:pPr>
            <a:r>
              <a:rPr lang="es-MX" sz="9600" dirty="0"/>
              <a:t>3. Durkheim, E. (2003), </a:t>
            </a:r>
            <a:r>
              <a:rPr lang="es-MX" sz="9600" i="1" dirty="0"/>
              <a:t>Educación y sociología</a:t>
            </a:r>
            <a:r>
              <a:rPr lang="es-MX" sz="9600" dirty="0"/>
              <a:t>, Ediciones </a:t>
            </a:r>
            <a:r>
              <a:rPr lang="es-MX" sz="9600" dirty="0" err="1"/>
              <a:t>Coyoacan</a:t>
            </a:r>
            <a:r>
              <a:rPr lang="es-MX" sz="9600" dirty="0"/>
              <a:t>, México. </a:t>
            </a:r>
            <a:r>
              <a:rPr lang="es-MX" sz="9600" dirty="0" err="1"/>
              <a:t>pp</a:t>
            </a:r>
            <a:r>
              <a:rPr lang="es-MX" sz="9600" dirty="0"/>
              <a:t> 7-131.</a:t>
            </a:r>
          </a:p>
          <a:p>
            <a:endParaRPr lang="es-MX" sz="9600" dirty="0"/>
          </a:p>
          <a:p>
            <a:pPr marL="0" indent="0">
              <a:buNone/>
            </a:pPr>
            <a:r>
              <a:rPr lang="es-MX" sz="9600" dirty="0"/>
              <a:t>4. </a:t>
            </a:r>
            <a:r>
              <a:rPr lang="es-MX" sz="9600" dirty="0" err="1"/>
              <a:t>Giddens</a:t>
            </a:r>
            <a:r>
              <a:rPr lang="es-MX" sz="9600" dirty="0"/>
              <a:t>, A. (1993), </a:t>
            </a:r>
            <a:r>
              <a:rPr lang="es-MX" sz="9600" i="1" dirty="0"/>
              <a:t>Emile Durkheim. Escritos selectos</a:t>
            </a:r>
            <a:r>
              <a:rPr lang="es-MX" sz="9600" dirty="0"/>
              <a:t>. Ediciones Nueva Visión. Buenos Aires.</a:t>
            </a:r>
          </a:p>
          <a:p>
            <a:endParaRPr lang="es-MX" sz="9600" dirty="0"/>
          </a:p>
          <a:p>
            <a:pPr marL="0" indent="0">
              <a:buNone/>
            </a:pPr>
            <a:r>
              <a:rPr lang="es-MX" sz="9600" dirty="0"/>
              <a:t>5. Funes, E. (s/f), Subjetividad y sociedad en la teoría de Emilio Durkheim. </a:t>
            </a:r>
            <a:r>
              <a:rPr lang="es-MX" sz="9600" dirty="0">
                <a:hlinkClick r:id="rId3"/>
              </a:rPr>
              <a:t>http://www.so</a:t>
            </a:r>
            <a:r>
              <a:rPr lang="es-MX" sz="11200" dirty="0">
                <a:hlinkClick r:id="rId3"/>
              </a:rPr>
              <a:t>ciales.uba.ar/wp-content/uploads/20-Funes-Durkheim.pdf</a:t>
            </a:r>
            <a:endParaRPr lang="es-MX" sz="11200" dirty="0"/>
          </a:p>
          <a:p>
            <a:pPr marL="0" indent="0">
              <a:buNone/>
            </a:pPr>
            <a:endParaRPr lang="es-MX" sz="11200" dirty="0"/>
          </a:p>
          <a:p>
            <a:pPr marL="0" indent="0">
              <a:buNone/>
            </a:pP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397252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825625"/>
            <a:ext cx="10515600" cy="4351338"/>
          </a:xfrm>
        </p:spPr>
        <p:txBody>
          <a:bodyPr>
            <a:normAutofit fontScale="92500" lnSpcReduction="20000"/>
          </a:bodyPr>
          <a:lstStyle/>
          <a:p>
            <a:pPr marL="0" indent="0">
              <a:buNone/>
            </a:pPr>
            <a:r>
              <a:rPr lang="es-ES" dirty="0"/>
              <a:t>6. Morales Zúñiga, L. C. (2009), Durkheim y Bourdieu: reflexiones sobre educación. </a:t>
            </a:r>
            <a:r>
              <a:rPr lang="es-ES" i="1" dirty="0"/>
              <a:t>Reflexiones</a:t>
            </a:r>
            <a:r>
              <a:rPr lang="es-ES" dirty="0"/>
              <a:t>, vol. 88, núm. 1, 2009, pp. 155-162 Universidad de Costa Rica San José, Costa Rica. </a:t>
            </a:r>
            <a:r>
              <a:rPr lang="es-MX" dirty="0">
                <a:hlinkClick r:id="rId2"/>
              </a:rPr>
              <a:t>http://www.redalyc.org/pdf/729/72912559011.pdf</a:t>
            </a:r>
            <a:endParaRPr lang="es-MX" dirty="0"/>
          </a:p>
          <a:p>
            <a:endParaRPr lang="es-MX" dirty="0"/>
          </a:p>
          <a:p>
            <a:pPr marL="0" indent="0">
              <a:buNone/>
            </a:pPr>
            <a:r>
              <a:rPr lang="es-MX" dirty="0"/>
              <a:t>7. Prado</a:t>
            </a:r>
            <a:r>
              <a:rPr lang="es-ES" i="1" dirty="0"/>
              <a:t> G</a:t>
            </a:r>
            <a:r>
              <a:rPr lang="es-ES" dirty="0"/>
              <a:t>. (2014). Repensar la subjetividad en Emile Durkheim. </a:t>
            </a:r>
            <a:r>
              <a:rPr lang="es-ES" i="1" dirty="0"/>
              <a:t>Memoria Académica de VIII Jornadas de Sociología de la UNLP.</a:t>
            </a:r>
            <a:r>
              <a:rPr lang="es-ES" dirty="0"/>
              <a:t> Realizadas del 3 al 5 de diciembre de 2014, Ensenada, Argentina. </a:t>
            </a:r>
            <a:br>
              <a:rPr lang="es-ES" dirty="0"/>
            </a:br>
            <a:r>
              <a:rPr lang="es-ES" dirty="0">
                <a:hlinkClick r:id="rId3"/>
              </a:rPr>
              <a:t>http://www.memoria.fahce.unlp.edu.ar/trab_eventos/ev.4656/ev.4656.pdf</a:t>
            </a:r>
            <a:endParaRPr lang="es-ES" dirty="0"/>
          </a:p>
          <a:p>
            <a:pPr marL="0" indent="0">
              <a:buNone/>
            </a:pPr>
            <a:endParaRPr lang="es-MX" dirty="0"/>
          </a:p>
          <a:p>
            <a:pPr marL="0" indent="0">
              <a:buNone/>
            </a:pPr>
            <a:r>
              <a:rPr lang="es-MX" dirty="0"/>
              <a:t>8. Vázquez Gutiérrez, J. P. (2008) </a:t>
            </a:r>
            <a:r>
              <a:rPr lang="es-MX" i="1" dirty="0"/>
              <a:t>Autoridad, moral y autonomía. Una relectura del pensamiento de Emile Durkheim</a:t>
            </a:r>
            <a:r>
              <a:rPr lang="es-MX" dirty="0"/>
              <a:t>. Universidad Iberoamericana, ITESO, México. </a:t>
            </a:r>
          </a:p>
          <a:p>
            <a:pPr marL="0" indent="0" algn="just">
              <a:buNone/>
            </a:pPr>
            <a:endParaRPr lang="es-MX"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96036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  Propósito de la unidad de competencia III</a:t>
            </a:r>
          </a:p>
        </p:txBody>
      </p:sp>
      <p:sp>
        <p:nvSpPr>
          <p:cNvPr id="6" name="Rectángulo 5"/>
          <p:cNvSpPr/>
          <p:nvPr/>
        </p:nvSpPr>
        <p:spPr>
          <a:xfrm>
            <a:off x="1073426" y="1690688"/>
            <a:ext cx="9422296" cy="4339650"/>
          </a:xfrm>
          <a:prstGeom prst="rect">
            <a:avLst/>
          </a:prstGeom>
        </p:spPr>
        <p:txBody>
          <a:bodyPr wrap="square">
            <a:spAutoFit/>
          </a:bodyPr>
          <a:lstStyle/>
          <a:p>
            <a:pPr algn="just"/>
            <a:endParaRPr lang="es-ES" sz="2400" dirty="0"/>
          </a:p>
          <a:p>
            <a:pPr algn="just"/>
            <a:r>
              <a:rPr lang="es-ES" sz="2800" dirty="0"/>
              <a:t>El estudiante distinguirá la paulatinamente mayor relevancia de las representaciones colectivas en la explicación de lo social en Durkheim, a través de la comparación de sus primeros escritos con los escritos cercanos a 1910. Esta comparación le permitirá comprender que la construcción de teoría sociológica es continua en la historia social y personal, lo que incentivará una actitud reflexiva en torno a la necesidad de evaluar los aportes teóricos de un autor atendiendo a las diferentes etapas en las que escribe.</a:t>
            </a:r>
          </a:p>
        </p:txBody>
      </p:sp>
      <p:sp>
        <p:nvSpPr>
          <p:cNvPr id="4" name="4 Rectángulo"/>
          <p:cNvSpPr/>
          <p:nvPr/>
        </p:nvSpPr>
        <p:spPr>
          <a:xfrm>
            <a:off x="134417" y="0"/>
            <a:ext cx="189111" cy="6858000"/>
          </a:xfrm>
          <a:prstGeom prst="rect">
            <a:avLst/>
          </a:prstGeom>
          <a:solidFill>
            <a:schemeClr val="accent4"/>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99960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just">
              <a:buNone/>
            </a:pPr>
            <a:r>
              <a:rPr lang="es-ES" dirty="0"/>
              <a:t>3. Madurando un sistema teórico: La socialización de representaciones colectivas en la formación de un orden moral.</a:t>
            </a:r>
          </a:p>
          <a:p>
            <a:pPr marL="0" indent="0" algn="just">
              <a:buNone/>
            </a:pPr>
            <a:endParaRPr lang="es-ES" dirty="0"/>
          </a:p>
          <a:p>
            <a:pPr marL="0" indent="0" algn="just">
              <a:buNone/>
            </a:pPr>
            <a:r>
              <a:rPr lang="es-MX" dirty="0"/>
              <a:t>3.2. </a:t>
            </a:r>
            <a:r>
              <a:rPr lang="es-MX" b="1" dirty="0"/>
              <a:t>Representaciones colectivas y representaciones individuales. Los nexos entre socialización y educación</a:t>
            </a:r>
            <a:endParaRPr lang="es-ES" dirty="0"/>
          </a:p>
          <a:p>
            <a:pPr algn="just"/>
            <a:endParaRPr lang="es-ES" dirty="0"/>
          </a:p>
          <a:p>
            <a:endParaRPr lang="es-ES" dirty="0"/>
          </a:p>
        </p:txBody>
      </p:sp>
      <p:sp>
        <p:nvSpPr>
          <p:cNvPr id="4"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Rectángulo"/>
          <p:cNvSpPr/>
          <p:nvPr/>
        </p:nvSpPr>
        <p:spPr>
          <a:xfrm>
            <a:off x="134417" y="0"/>
            <a:ext cx="189111" cy="6858000"/>
          </a:xfrm>
          <a:prstGeom prst="rect">
            <a:avLst/>
          </a:prstGeom>
          <a:solidFill>
            <a:schemeClr val="accent4"/>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33571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2411895" y="1241771"/>
            <a:ext cx="7381461" cy="4694795"/>
          </a:xfrm>
          <a:prstGeom prst="rect">
            <a:avLst/>
          </a:prstGeom>
        </p:spPr>
      </p:pic>
      <p:sp>
        <p:nvSpPr>
          <p:cNvPr id="5" name="4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3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95518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	</a:t>
            </a:r>
          </a:p>
        </p:txBody>
      </p:sp>
      <p:sp>
        <p:nvSpPr>
          <p:cNvPr id="3" name="2 Marcador de contenido"/>
          <p:cNvSpPr>
            <a:spLocks noGrp="1"/>
          </p:cNvSpPr>
          <p:nvPr>
            <p:ph idx="1"/>
          </p:nvPr>
        </p:nvSpPr>
        <p:spPr/>
        <p:txBody>
          <a:bodyPr>
            <a:normAutofit/>
          </a:bodyPr>
          <a:lstStyle/>
          <a:p>
            <a:pPr marL="0" indent="0">
              <a:buNone/>
            </a:pPr>
            <a:endParaRPr lang="es-MX" dirty="0"/>
          </a:p>
          <a:p>
            <a:pPr marL="0" indent="0" algn="just">
              <a:buNone/>
            </a:pPr>
            <a:r>
              <a:rPr lang="es-MX" dirty="0"/>
              <a:t>El problema fundamental que subyace en el material que se presenta es la respuesta de E. Durkheim al debate sobre la relación individuo-sociedad.</a:t>
            </a:r>
          </a:p>
          <a:p>
            <a:pPr marL="0" indent="0">
              <a:buNone/>
            </a:pPr>
            <a:endParaRPr lang="es-MX" dirty="0"/>
          </a:p>
          <a:p>
            <a:pPr marL="0" indent="0" algn="just">
              <a:buNone/>
            </a:pPr>
            <a:r>
              <a:rPr lang="es-MX" dirty="0"/>
              <a:t>Para Durkheim, individuo y sociedad no se contraponen, sino que se requieren y refuerzan mutuamente.</a:t>
            </a:r>
          </a:p>
          <a:p>
            <a:pPr marL="0" indent="0">
              <a:buNone/>
            </a:pPr>
            <a:endParaRPr lang="es-MX" dirty="0">
              <a:solidFill>
                <a:srgbClr val="FF0000"/>
              </a:solidFill>
            </a:endParaRPr>
          </a:p>
          <a:p>
            <a:pPr marL="0" indent="0">
              <a:buNone/>
            </a:pPr>
            <a:endParaRPr lang="es-MX" dirty="0">
              <a:solidFill>
                <a:srgbClr val="FF0000"/>
              </a:solidFill>
            </a:endParaRPr>
          </a:p>
          <a:p>
            <a:pPr marL="0" indent="0">
              <a:buNone/>
            </a:pPr>
            <a:endParaRPr lang="es-MX" dirty="0">
              <a:solidFill>
                <a:srgbClr val="FF0000"/>
              </a:solidFill>
            </a:endParaRPr>
          </a:p>
          <a:p>
            <a:pPr marL="0" indent="0">
              <a:buNone/>
            </a:pPr>
            <a:endParaRPr lang="es-MX" dirty="0"/>
          </a:p>
          <a:p>
            <a:pPr marL="0" indent="0">
              <a:buNone/>
            </a:pPr>
            <a:endParaRPr lang="es-MX" dirty="0"/>
          </a:p>
          <a:p>
            <a:pPr marL="0" indent="0">
              <a:buNone/>
            </a:pPr>
            <a:endParaRPr lang="es-MX" dirty="0"/>
          </a:p>
          <a:p>
            <a:endParaRPr lang="es-MX" dirty="0"/>
          </a:p>
        </p:txBody>
      </p:sp>
      <p:sp>
        <p:nvSpPr>
          <p:cNvPr id="5"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07334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just">
              <a:buNone/>
            </a:pPr>
            <a:endParaRPr lang="es-MX" dirty="0"/>
          </a:p>
          <a:p>
            <a:pPr marL="0" indent="0" algn="just">
              <a:buNone/>
            </a:pPr>
            <a:endParaRPr lang="es-MX" dirty="0"/>
          </a:p>
          <a:p>
            <a:pPr marL="0" indent="0" algn="just">
              <a:buNone/>
            </a:pPr>
            <a:r>
              <a:rPr lang="es-MX" dirty="0"/>
              <a:t>Durkheim parte de la idea acerca de la dualidad del hombre: el hombre tiene una existencia individual, derivada de ser un organismo biológico, y otra social, que resulta de pertenecer a un órgano colectivo, diferente y superior a la propia individualidad. </a:t>
            </a:r>
          </a:p>
          <a:p>
            <a:pPr marL="0" indent="0" algn="just">
              <a:buNone/>
            </a:pPr>
            <a:endParaRPr lang="es-MX" dirty="0"/>
          </a:p>
          <a:p>
            <a:endParaRPr lang="es-ES" dirty="0"/>
          </a:p>
        </p:txBody>
      </p:sp>
      <p:sp>
        <p:nvSpPr>
          <p:cNvPr id="4"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45819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3897866" y="3313216"/>
            <a:ext cx="3893792" cy="2756280"/>
          </a:xfrm>
          <a:prstGeom prst="rect">
            <a:avLst/>
          </a:prstGeom>
        </p:spPr>
      </p:pic>
      <p:sp>
        <p:nvSpPr>
          <p:cNvPr id="5" name="Rectángulo 4"/>
          <p:cNvSpPr/>
          <p:nvPr/>
        </p:nvSpPr>
        <p:spPr>
          <a:xfrm>
            <a:off x="1391478" y="1974574"/>
            <a:ext cx="9859618" cy="954107"/>
          </a:xfrm>
          <a:prstGeom prst="rect">
            <a:avLst/>
          </a:prstGeom>
        </p:spPr>
        <p:txBody>
          <a:bodyPr wrap="square">
            <a:spAutoFit/>
          </a:bodyPr>
          <a:lstStyle/>
          <a:p>
            <a:pPr algn="just"/>
            <a:r>
              <a:rPr lang="es-MX" sz="2800" dirty="0"/>
              <a:t>El hombre no es social, se hace social. Y lo logra mediante la educación</a:t>
            </a:r>
            <a:r>
              <a:rPr lang="es-MX" dirty="0"/>
              <a:t>.</a:t>
            </a:r>
          </a:p>
        </p:txBody>
      </p:sp>
      <p:sp>
        <p:nvSpPr>
          <p:cNvPr id="6" name="4 Rectángulo"/>
          <p:cNvSpPr/>
          <p:nvPr/>
        </p:nvSpPr>
        <p:spPr>
          <a:xfrm>
            <a:off x="323528" y="0"/>
            <a:ext cx="378222" cy="6858000"/>
          </a:xfrm>
          <a:prstGeom prst="rect">
            <a:avLst/>
          </a:prstGeom>
          <a:solidFill>
            <a:schemeClr val="accent6"/>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5 Rectángulo"/>
          <p:cNvSpPr/>
          <p:nvPr/>
        </p:nvSpPr>
        <p:spPr>
          <a:xfrm>
            <a:off x="134417" y="0"/>
            <a:ext cx="189111" cy="6858000"/>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2227179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2354</TotalTime>
  <Words>1878</Words>
  <Application>Microsoft Office PowerPoint</Application>
  <PresentationFormat>Panorámica</PresentationFormat>
  <Paragraphs>174</Paragraphs>
  <Slides>38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38</vt:i4>
      </vt:variant>
    </vt:vector>
  </HeadingPairs>
  <TitlesOfParts>
    <vt:vector size="42" baseType="lpstr">
      <vt:lpstr>Arial</vt:lpstr>
      <vt:lpstr>Calibri</vt:lpstr>
      <vt:lpstr>Calibri Light</vt:lpstr>
      <vt:lpstr>Tema de Office</vt:lpstr>
      <vt:lpstr>Universidad Autónoma del Estado de México                     CU UAEM Zumpango          Licenciatura en sociología</vt:lpstr>
      <vt:lpstr>Guion Explicativo</vt:lpstr>
      <vt:lpstr>Propósito general de la unidad de aprendizaje.</vt:lpstr>
      <vt:lpstr>  Propósito de la unidad de competencia III</vt:lpstr>
      <vt:lpstr>Presentación de PowerPoint</vt:lpstr>
      <vt:lpstr>Presentación de PowerPoint</vt:lpstr>
      <vt:lpstr> </vt:lpstr>
      <vt:lpstr>Presentación de PowerPoint</vt:lpstr>
      <vt:lpstr>Presentación de PowerPoint</vt:lpstr>
      <vt:lpstr>Individuación, subjetividad y sociedad</vt:lpstr>
      <vt:lpstr> La estructuración social es un elemento para la comprensión de la conformación de la subjetividad. </vt:lpstr>
      <vt:lpstr>Presentación de PowerPoint</vt:lpstr>
      <vt:lpstr>Presentación de PowerPoint</vt:lpstr>
      <vt:lpstr>Tipos de conducta</vt:lpstr>
      <vt:lpstr>Presentación de PowerPoint</vt:lpstr>
      <vt:lpstr>Presentación de PowerPoint</vt:lpstr>
      <vt:lpstr>Presentación de PowerPoint</vt:lpstr>
      <vt:lpstr>Presentación de PowerPoint</vt:lpstr>
      <vt:lpstr>Representaciones colectivas</vt:lpstr>
      <vt:lpstr>Representaciones individuales</vt:lpstr>
      <vt:lpstr>LA EDUCACIÓN </vt:lpstr>
      <vt:lpstr>Presentación de PowerPoint</vt:lpstr>
      <vt:lpstr>La educación tiende a unificar</vt:lpstr>
      <vt:lpstr>La educación es múltiple</vt:lpstr>
      <vt:lpstr>Concepto de Educación</vt:lpstr>
      <vt:lpstr>Presentación de PowerPoint</vt:lpstr>
      <vt:lpstr>Socialización</vt:lpstr>
      <vt:lpstr>Presentación de PowerPoint</vt:lpstr>
      <vt:lpstr>Presentación de PowerPoint</vt:lpstr>
      <vt:lpstr>Presentación de PowerPoint</vt:lpstr>
      <vt:lpstr>Presentación de PowerPoint</vt:lpstr>
      <vt:lpstr>Presentación de PowerPoint</vt:lpstr>
      <vt:lpstr>Presentación de PowerPoint</vt:lpstr>
      <vt:lpstr>        A veces se ha puesto en oposición la libertad y la autoridad. Empero, ser libres para Durkheim es saber obrar sobre la base de la razón y cumplir con el propio deber.</vt:lpstr>
      <vt:lpstr>Críticas al pensamiento de Durkheim</vt:lpstr>
      <vt:lpstr>Presentación de PowerPoint</vt:lpstr>
      <vt:lpstr>Bibliografía</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CUZumpango</dc:creator>
  <cp:lastModifiedBy>Yazmin Hernandez Romero</cp:lastModifiedBy>
  <cp:revision>205</cp:revision>
  <dcterms:created xsi:type="dcterms:W3CDTF">2016-05-23T13:35:30Z</dcterms:created>
  <dcterms:modified xsi:type="dcterms:W3CDTF">2017-10-16T03:38:03Z</dcterms:modified>
</cp:coreProperties>
</file>