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86" r:id="rId4"/>
    <p:sldId id="271" r:id="rId5"/>
    <p:sldId id="287" r:id="rId6"/>
    <p:sldId id="288" r:id="rId7"/>
    <p:sldId id="289" r:id="rId8"/>
    <p:sldId id="290" r:id="rId9"/>
    <p:sldId id="272" r:id="rId10"/>
    <p:sldId id="273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733E3F-C0DD-4EFF-A169-0CA05F4A553C}" type="doc">
      <dgm:prSet loTypeId="urn:microsoft.com/office/officeart/2005/8/layout/radial5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82911F7-34FD-4B31-92F3-BD5827B98B3A}">
      <dgm:prSet phldrT="[Texto]" custT="1"/>
      <dgm:spPr/>
      <dgm:t>
        <a:bodyPr/>
        <a:lstStyle/>
        <a:p>
          <a:r>
            <a:rPr lang="es-MX" sz="1600" dirty="0"/>
            <a:t>ORIGEN</a:t>
          </a:r>
        </a:p>
      </dgm:t>
    </dgm:pt>
    <dgm:pt modelId="{FFE97537-C3B5-4B56-B1F1-9142389F8432}" type="parTrans" cxnId="{70D7F640-93AA-434B-BFFB-4C50F0D5A9FD}">
      <dgm:prSet/>
      <dgm:spPr/>
      <dgm:t>
        <a:bodyPr/>
        <a:lstStyle/>
        <a:p>
          <a:endParaRPr lang="es-MX" sz="1600"/>
        </a:p>
      </dgm:t>
    </dgm:pt>
    <dgm:pt modelId="{DE86B38B-491D-4302-8695-5542E0404BCE}" type="sibTrans" cxnId="{70D7F640-93AA-434B-BFFB-4C50F0D5A9FD}">
      <dgm:prSet/>
      <dgm:spPr/>
      <dgm:t>
        <a:bodyPr/>
        <a:lstStyle/>
        <a:p>
          <a:endParaRPr lang="es-MX" sz="1600"/>
        </a:p>
      </dgm:t>
    </dgm:pt>
    <dgm:pt modelId="{AD3B36AD-78FF-4E80-B5CE-C4EE0493F51F}">
      <dgm:prSet phldrT="[Texto]" custT="1"/>
      <dgm:spPr/>
      <dgm:t>
        <a:bodyPr/>
        <a:lstStyle/>
        <a:p>
          <a:r>
            <a:rPr lang="es-MX" sz="900" dirty="0"/>
            <a:t>URBANOS</a:t>
          </a:r>
        </a:p>
      </dgm:t>
    </dgm:pt>
    <dgm:pt modelId="{5B790AC7-1D1E-4A00-9768-654F5CE30965}" type="parTrans" cxnId="{BFCB1B60-9B51-4B36-9DCE-6F9F2A091E87}">
      <dgm:prSet custT="1"/>
      <dgm:spPr/>
      <dgm:t>
        <a:bodyPr/>
        <a:lstStyle/>
        <a:p>
          <a:endParaRPr lang="es-MX" sz="900"/>
        </a:p>
      </dgm:t>
    </dgm:pt>
    <dgm:pt modelId="{D7556EEE-F1E8-4923-A839-FF16CDF7015D}" type="sibTrans" cxnId="{BFCB1B60-9B51-4B36-9DCE-6F9F2A091E87}">
      <dgm:prSet/>
      <dgm:spPr/>
      <dgm:t>
        <a:bodyPr/>
        <a:lstStyle/>
        <a:p>
          <a:endParaRPr lang="es-MX" sz="1600"/>
        </a:p>
      </dgm:t>
    </dgm:pt>
    <dgm:pt modelId="{8B92A547-89E5-4A1E-8C82-140BAF20309A}">
      <dgm:prSet phldrT="[Texto]" custT="1"/>
      <dgm:spPr>
        <a:solidFill>
          <a:srgbClr val="7030A0"/>
        </a:solidFill>
      </dgm:spPr>
      <dgm:t>
        <a:bodyPr/>
        <a:lstStyle/>
        <a:p>
          <a:r>
            <a:rPr lang="es-MX" sz="900" dirty="0"/>
            <a:t>SANITARIOS</a:t>
          </a:r>
        </a:p>
      </dgm:t>
    </dgm:pt>
    <dgm:pt modelId="{264E19A9-54BF-4768-8B5C-39902BE2E372}" type="parTrans" cxnId="{FBD70E76-F549-43D3-B7C7-F3E88A9175D5}">
      <dgm:prSet custT="1"/>
      <dgm:spPr/>
      <dgm:t>
        <a:bodyPr/>
        <a:lstStyle/>
        <a:p>
          <a:endParaRPr lang="es-MX" sz="900"/>
        </a:p>
      </dgm:t>
    </dgm:pt>
    <dgm:pt modelId="{69C851BE-0C63-4881-AA5C-031D0AEDD591}" type="sibTrans" cxnId="{FBD70E76-F549-43D3-B7C7-F3E88A9175D5}">
      <dgm:prSet/>
      <dgm:spPr/>
      <dgm:t>
        <a:bodyPr/>
        <a:lstStyle/>
        <a:p>
          <a:endParaRPr lang="es-MX" sz="1600"/>
        </a:p>
      </dgm:t>
    </dgm:pt>
    <dgm:pt modelId="{0206220F-CB84-4FCC-8DF0-000060208F99}">
      <dgm:prSet phldrT="[Texto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s-MX" sz="900" b="1" dirty="0"/>
            <a:t>DOMÉSTICOS</a:t>
          </a:r>
        </a:p>
      </dgm:t>
    </dgm:pt>
    <dgm:pt modelId="{B52C4900-7EA7-44CC-B9B6-8388E95DB5E7}" type="parTrans" cxnId="{CCC25476-6DA2-4A68-911E-FD27EFA30BA6}">
      <dgm:prSet custT="1"/>
      <dgm:spPr/>
      <dgm:t>
        <a:bodyPr/>
        <a:lstStyle/>
        <a:p>
          <a:endParaRPr lang="es-MX" sz="900"/>
        </a:p>
      </dgm:t>
    </dgm:pt>
    <dgm:pt modelId="{7BB9CF4E-850D-42F5-BE49-16DA16B098F9}" type="sibTrans" cxnId="{CCC25476-6DA2-4A68-911E-FD27EFA30BA6}">
      <dgm:prSet/>
      <dgm:spPr/>
      <dgm:t>
        <a:bodyPr/>
        <a:lstStyle/>
        <a:p>
          <a:endParaRPr lang="es-MX" sz="1600"/>
        </a:p>
      </dgm:t>
    </dgm:pt>
    <dgm:pt modelId="{C1ADB90F-41E7-4AC0-A456-369B4439ABCF}">
      <dgm:prSet phldrT="[Texto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s-MX" sz="900" b="1" dirty="0"/>
            <a:t>INDUSTRIALES Y COMERCIALES</a:t>
          </a:r>
        </a:p>
      </dgm:t>
    </dgm:pt>
    <dgm:pt modelId="{C4E31238-7962-46C7-AB15-BC614EA00684}" type="parTrans" cxnId="{265F63D6-7634-4568-A1F0-1691E97C6B2F}">
      <dgm:prSet custT="1"/>
      <dgm:spPr/>
      <dgm:t>
        <a:bodyPr/>
        <a:lstStyle/>
        <a:p>
          <a:endParaRPr lang="es-MX" sz="900"/>
        </a:p>
      </dgm:t>
    </dgm:pt>
    <dgm:pt modelId="{C772D897-DCD4-4BF3-806A-66CFC7F1F71E}" type="sibTrans" cxnId="{265F63D6-7634-4568-A1F0-1691E97C6B2F}">
      <dgm:prSet/>
      <dgm:spPr/>
      <dgm:t>
        <a:bodyPr/>
        <a:lstStyle/>
        <a:p>
          <a:endParaRPr lang="es-MX" sz="1600"/>
        </a:p>
      </dgm:t>
    </dgm:pt>
    <dgm:pt modelId="{5D7CEEF0-8B85-4956-B2C6-590E66DE45A7}" type="pres">
      <dgm:prSet presAssocID="{A2733E3F-C0DD-4EFF-A169-0CA05F4A553C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3125E81-C3C2-4C3D-A9EF-75FA2B6E9444}" type="pres">
      <dgm:prSet presAssocID="{082911F7-34FD-4B31-92F3-BD5827B98B3A}" presName="centerShape" presStyleLbl="node0" presStyleIdx="0" presStyleCnt="1"/>
      <dgm:spPr/>
    </dgm:pt>
    <dgm:pt modelId="{37EE9A38-CD98-452E-9CB2-36CBBC434C92}" type="pres">
      <dgm:prSet presAssocID="{5B790AC7-1D1E-4A00-9768-654F5CE30965}" presName="parTrans" presStyleLbl="sibTrans2D1" presStyleIdx="0" presStyleCnt="4"/>
      <dgm:spPr/>
    </dgm:pt>
    <dgm:pt modelId="{6B6A6AFA-7840-420F-BF17-1158833902EA}" type="pres">
      <dgm:prSet presAssocID="{5B790AC7-1D1E-4A00-9768-654F5CE30965}" presName="connectorText" presStyleLbl="sibTrans2D1" presStyleIdx="0" presStyleCnt="4"/>
      <dgm:spPr/>
    </dgm:pt>
    <dgm:pt modelId="{D1932E6E-3A4B-4918-B992-A6BD05C2488E}" type="pres">
      <dgm:prSet presAssocID="{AD3B36AD-78FF-4E80-B5CE-C4EE0493F51F}" presName="node" presStyleLbl="node1" presStyleIdx="0" presStyleCnt="4">
        <dgm:presLayoutVars>
          <dgm:bulletEnabled val="1"/>
        </dgm:presLayoutVars>
      </dgm:prSet>
      <dgm:spPr/>
    </dgm:pt>
    <dgm:pt modelId="{2D1E1EFB-B58A-4EDC-97A2-EEC8E8938EC0}" type="pres">
      <dgm:prSet presAssocID="{264E19A9-54BF-4768-8B5C-39902BE2E372}" presName="parTrans" presStyleLbl="sibTrans2D1" presStyleIdx="1" presStyleCnt="4"/>
      <dgm:spPr/>
    </dgm:pt>
    <dgm:pt modelId="{41DB468A-ADF9-4DFB-80FF-EE3352863692}" type="pres">
      <dgm:prSet presAssocID="{264E19A9-54BF-4768-8B5C-39902BE2E372}" presName="connectorText" presStyleLbl="sibTrans2D1" presStyleIdx="1" presStyleCnt="4"/>
      <dgm:spPr/>
    </dgm:pt>
    <dgm:pt modelId="{E455473A-C7E2-4BA7-A9D9-2CF5A1C1C45D}" type="pres">
      <dgm:prSet presAssocID="{8B92A547-89E5-4A1E-8C82-140BAF20309A}" presName="node" presStyleLbl="node1" presStyleIdx="1" presStyleCnt="4" custRadScaleRad="95108">
        <dgm:presLayoutVars>
          <dgm:bulletEnabled val="1"/>
        </dgm:presLayoutVars>
      </dgm:prSet>
      <dgm:spPr/>
    </dgm:pt>
    <dgm:pt modelId="{E1062A99-3928-451C-8F75-A050EE0DE8A2}" type="pres">
      <dgm:prSet presAssocID="{B52C4900-7EA7-44CC-B9B6-8388E95DB5E7}" presName="parTrans" presStyleLbl="sibTrans2D1" presStyleIdx="2" presStyleCnt="4"/>
      <dgm:spPr/>
    </dgm:pt>
    <dgm:pt modelId="{09B78509-005D-4A80-A93A-A01266C1B731}" type="pres">
      <dgm:prSet presAssocID="{B52C4900-7EA7-44CC-B9B6-8388E95DB5E7}" presName="connectorText" presStyleLbl="sibTrans2D1" presStyleIdx="2" presStyleCnt="4"/>
      <dgm:spPr/>
    </dgm:pt>
    <dgm:pt modelId="{79D4DAB6-7C3B-44B9-859F-57BA83909334}" type="pres">
      <dgm:prSet presAssocID="{0206220F-CB84-4FCC-8DF0-000060208F99}" presName="node" presStyleLbl="node1" presStyleIdx="2" presStyleCnt="4">
        <dgm:presLayoutVars>
          <dgm:bulletEnabled val="1"/>
        </dgm:presLayoutVars>
      </dgm:prSet>
      <dgm:spPr/>
    </dgm:pt>
    <dgm:pt modelId="{2B35A4EE-826D-437B-BC41-D4AC0D566DA3}" type="pres">
      <dgm:prSet presAssocID="{C4E31238-7962-46C7-AB15-BC614EA00684}" presName="parTrans" presStyleLbl="sibTrans2D1" presStyleIdx="3" presStyleCnt="4"/>
      <dgm:spPr/>
    </dgm:pt>
    <dgm:pt modelId="{9909493E-2AE0-4F7E-9CFC-CE74E2BBD94B}" type="pres">
      <dgm:prSet presAssocID="{C4E31238-7962-46C7-AB15-BC614EA00684}" presName="connectorText" presStyleLbl="sibTrans2D1" presStyleIdx="3" presStyleCnt="4"/>
      <dgm:spPr/>
    </dgm:pt>
    <dgm:pt modelId="{706C3F4F-C8C9-45BE-9B83-783822F22241}" type="pres">
      <dgm:prSet presAssocID="{C1ADB90F-41E7-4AC0-A456-369B4439ABCF}" presName="node" presStyleLbl="node1" presStyleIdx="3" presStyleCnt="4" custRadScaleRad="95108">
        <dgm:presLayoutVars>
          <dgm:bulletEnabled val="1"/>
        </dgm:presLayoutVars>
      </dgm:prSet>
      <dgm:spPr/>
    </dgm:pt>
  </dgm:ptLst>
  <dgm:cxnLst>
    <dgm:cxn modelId="{EF1D501F-431E-4278-8F92-2DDBBEF16CCA}" type="presOf" srcId="{A2733E3F-C0DD-4EFF-A169-0CA05F4A553C}" destId="{5D7CEEF0-8B85-4956-B2C6-590E66DE45A7}" srcOrd="0" destOrd="0" presId="urn:microsoft.com/office/officeart/2005/8/layout/radial5"/>
    <dgm:cxn modelId="{C1BEE92D-A157-446B-83A9-9E584815D700}" type="presOf" srcId="{B52C4900-7EA7-44CC-B9B6-8388E95DB5E7}" destId="{E1062A99-3928-451C-8F75-A050EE0DE8A2}" srcOrd="0" destOrd="0" presId="urn:microsoft.com/office/officeart/2005/8/layout/radial5"/>
    <dgm:cxn modelId="{70D7F640-93AA-434B-BFFB-4C50F0D5A9FD}" srcId="{A2733E3F-C0DD-4EFF-A169-0CA05F4A553C}" destId="{082911F7-34FD-4B31-92F3-BD5827B98B3A}" srcOrd="0" destOrd="0" parTransId="{FFE97537-C3B5-4B56-B1F1-9142389F8432}" sibTransId="{DE86B38B-491D-4302-8695-5542E0404BCE}"/>
    <dgm:cxn modelId="{BFCB1B60-9B51-4B36-9DCE-6F9F2A091E87}" srcId="{082911F7-34FD-4B31-92F3-BD5827B98B3A}" destId="{AD3B36AD-78FF-4E80-B5CE-C4EE0493F51F}" srcOrd="0" destOrd="0" parTransId="{5B790AC7-1D1E-4A00-9768-654F5CE30965}" sibTransId="{D7556EEE-F1E8-4923-A839-FF16CDF7015D}"/>
    <dgm:cxn modelId="{72432D67-4707-4447-809C-231B4FF5420D}" type="presOf" srcId="{0206220F-CB84-4FCC-8DF0-000060208F99}" destId="{79D4DAB6-7C3B-44B9-859F-57BA83909334}" srcOrd="0" destOrd="0" presId="urn:microsoft.com/office/officeart/2005/8/layout/radial5"/>
    <dgm:cxn modelId="{BD3B5D4D-B262-409F-8DC7-8D5BCEA856BD}" type="presOf" srcId="{264E19A9-54BF-4768-8B5C-39902BE2E372}" destId="{2D1E1EFB-B58A-4EDC-97A2-EEC8E8938EC0}" srcOrd="0" destOrd="0" presId="urn:microsoft.com/office/officeart/2005/8/layout/radial5"/>
    <dgm:cxn modelId="{CC055B55-9CAF-4BFB-AB65-F8B49D51E9F7}" type="presOf" srcId="{5B790AC7-1D1E-4A00-9768-654F5CE30965}" destId="{37EE9A38-CD98-452E-9CB2-36CBBC434C92}" srcOrd="0" destOrd="0" presId="urn:microsoft.com/office/officeart/2005/8/layout/radial5"/>
    <dgm:cxn modelId="{FBD70E76-F549-43D3-B7C7-F3E88A9175D5}" srcId="{082911F7-34FD-4B31-92F3-BD5827B98B3A}" destId="{8B92A547-89E5-4A1E-8C82-140BAF20309A}" srcOrd="1" destOrd="0" parTransId="{264E19A9-54BF-4768-8B5C-39902BE2E372}" sibTransId="{69C851BE-0C63-4881-AA5C-031D0AEDD591}"/>
    <dgm:cxn modelId="{CCC25476-6DA2-4A68-911E-FD27EFA30BA6}" srcId="{082911F7-34FD-4B31-92F3-BD5827B98B3A}" destId="{0206220F-CB84-4FCC-8DF0-000060208F99}" srcOrd="2" destOrd="0" parTransId="{B52C4900-7EA7-44CC-B9B6-8388E95DB5E7}" sibTransId="{7BB9CF4E-850D-42F5-BE49-16DA16B098F9}"/>
    <dgm:cxn modelId="{D025B759-756B-4026-B979-C9A7366CB2E8}" type="presOf" srcId="{264E19A9-54BF-4768-8B5C-39902BE2E372}" destId="{41DB468A-ADF9-4DFB-80FF-EE3352863692}" srcOrd="1" destOrd="0" presId="urn:microsoft.com/office/officeart/2005/8/layout/radial5"/>
    <dgm:cxn modelId="{335814BA-9F05-40B6-B36B-1BF1610A29AC}" type="presOf" srcId="{C1ADB90F-41E7-4AC0-A456-369B4439ABCF}" destId="{706C3F4F-C8C9-45BE-9B83-783822F22241}" srcOrd="0" destOrd="0" presId="urn:microsoft.com/office/officeart/2005/8/layout/radial5"/>
    <dgm:cxn modelId="{149089BE-4B15-4D14-A590-3E4ECF69889A}" type="presOf" srcId="{B52C4900-7EA7-44CC-B9B6-8388E95DB5E7}" destId="{09B78509-005D-4A80-A93A-A01266C1B731}" srcOrd="1" destOrd="0" presId="urn:microsoft.com/office/officeart/2005/8/layout/radial5"/>
    <dgm:cxn modelId="{75EAF3C3-12C5-49C3-9321-3424E690DAAB}" type="presOf" srcId="{C4E31238-7962-46C7-AB15-BC614EA00684}" destId="{2B35A4EE-826D-437B-BC41-D4AC0D566DA3}" srcOrd="0" destOrd="0" presId="urn:microsoft.com/office/officeart/2005/8/layout/radial5"/>
    <dgm:cxn modelId="{852643CD-9473-4BD5-8BBD-979C9150B611}" type="presOf" srcId="{8B92A547-89E5-4A1E-8C82-140BAF20309A}" destId="{E455473A-C7E2-4BA7-A9D9-2CF5A1C1C45D}" srcOrd="0" destOrd="0" presId="urn:microsoft.com/office/officeart/2005/8/layout/radial5"/>
    <dgm:cxn modelId="{4308B1CF-762E-4478-805D-A3EB96D9BC23}" type="presOf" srcId="{082911F7-34FD-4B31-92F3-BD5827B98B3A}" destId="{03125E81-C3C2-4C3D-A9EF-75FA2B6E9444}" srcOrd="0" destOrd="0" presId="urn:microsoft.com/office/officeart/2005/8/layout/radial5"/>
    <dgm:cxn modelId="{265F63D6-7634-4568-A1F0-1691E97C6B2F}" srcId="{082911F7-34FD-4B31-92F3-BD5827B98B3A}" destId="{C1ADB90F-41E7-4AC0-A456-369B4439ABCF}" srcOrd="3" destOrd="0" parTransId="{C4E31238-7962-46C7-AB15-BC614EA00684}" sibTransId="{C772D897-DCD4-4BF3-806A-66CFC7F1F71E}"/>
    <dgm:cxn modelId="{70E798D7-7D3B-413A-859A-B0FB55DF16AB}" type="presOf" srcId="{C4E31238-7962-46C7-AB15-BC614EA00684}" destId="{9909493E-2AE0-4F7E-9CFC-CE74E2BBD94B}" srcOrd="1" destOrd="0" presId="urn:microsoft.com/office/officeart/2005/8/layout/radial5"/>
    <dgm:cxn modelId="{8C2966DD-92E3-4D2B-9777-E9C7845A61C7}" type="presOf" srcId="{AD3B36AD-78FF-4E80-B5CE-C4EE0493F51F}" destId="{D1932E6E-3A4B-4918-B992-A6BD05C2488E}" srcOrd="0" destOrd="0" presId="urn:microsoft.com/office/officeart/2005/8/layout/radial5"/>
    <dgm:cxn modelId="{B1F099E5-690E-4392-AA3A-3DC051E4750A}" type="presOf" srcId="{5B790AC7-1D1E-4A00-9768-654F5CE30965}" destId="{6B6A6AFA-7840-420F-BF17-1158833902EA}" srcOrd="1" destOrd="0" presId="urn:microsoft.com/office/officeart/2005/8/layout/radial5"/>
    <dgm:cxn modelId="{8D80EBAB-8F90-40FE-AE59-8C5C08663078}" type="presParOf" srcId="{5D7CEEF0-8B85-4956-B2C6-590E66DE45A7}" destId="{03125E81-C3C2-4C3D-A9EF-75FA2B6E9444}" srcOrd="0" destOrd="0" presId="urn:microsoft.com/office/officeart/2005/8/layout/radial5"/>
    <dgm:cxn modelId="{FD0C745D-E017-489C-8AC1-4B0CB4BC9E24}" type="presParOf" srcId="{5D7CEEF0-8B85-4956-B2C6-590E66DE45A7}" destId="{37EE9A38-CD98-452E-9CB2-36CBBC434C92}" srcOrd="1" destOrd="0" presId="urn:microsoft.com/office/officeart/2005/8/layout/radial5"/>
    <dgm:cxn modelId="{F7E5DC15-86DF-466D-B4C8-7ADEFDDC6800}" type="presParOf" srcId="{37EE9A38-CD98-452E-9CB2-36CBBC434C92}" destId="{6B6A6AFA-7840-420F-BF17-1158833902EA}" srcOrd="0" destOrd="0" presId="urn:microsoft.com/office/officeart/2005/8/layout/radial5"/>
    <dgm:cxn modelId="{88AAB998-623A-4E7C-8EA5-DC0428F1882C}" type="presParOf" srcId="{5D7CEEF0-8B85-4956-B2C6-590E66DE45A7}" destId="{D1932E6E-3A4B-4918-B992-A6BD05C2488E}" srcOrd="2" destOrd="0" presId="urn:microsoft.com/office/officeart/2005/8/layout/radial5"/>
    <dgm:cxn modelId="{D532C6BA-E342-46EC-9C30-626D129FF3FA}" type="presParOf" srcId="{5D7CEEF0-8B85-4956-B2C6-590E66DE45A7}" destId="{2D1E1EFB-B58A-4EDC-97A2-EEC8E8938EC0}" srcOrd="3" destOrd="0" presId="urn:microsoft.com/office/officeart/2005/8/layout/radial5"/>
    <dgm:cxn modelId="{EB7784E2-02BC-411E-9285-06963D96252C}" type="presParOf" srcId="{2D1E1EFB-B58A-4EDC-97A2-EEC8E8938EC0}" destId="{41DB468A-ADF9-4DFB-80FF-EE3352863692}" srcOrd="0" destOrd="0" presId="urn:microsoft.com/office/officeart/2005/8/layout/radial5"/>
    <dgm:cxn modelId="{A83F2953-69E7-45BC-981B-00517245F1D4}" type="presParOf" srcId="{5D7CEEF0-8B85-4956-B2C6-590E66DE45A7}" destId="{E455473A-C7E2-4BA7-A9D9-2CF5A1C1C45D}" srcOrd="4" destOrd="0" presId="urn:microsoft.com/office/officeart/2005/8/layout/radial5"/>
    <dgm:cxn modelId="{F8D5B242-0185-4744-A134-172DCB84EF2D}" type="presParOf" srcId="{5D7CEEF0-8B85-4956-B2C6-590E66DE45A7}" destId="{E1062A99-3928-451C-8F75-A050EE0DE8A2}" srcOrd="5" destOrd="0" presId="urn:microsoft.com/office/officeart/2005/8/layout/radial5"/>
    <dgm:cxn modelId="{1574A758-0367-45A8-A199-B2AA827C5D72}" type="presParOf" srcId="{E1062A99-3928-451C-8F75-A050EE0DE8A2}" destId="{09B78509-005D-4A80-A93A-A01266C1B731}" srcOrd="0" destOrd="0" presId="urn:microsoft.com/office/officeart/2005/8/layout/radial5"/>
    <dgm:cxn modelId="{CB720640-8265-4E54-BD12-EC0D7EC89874}" type="presParOf" srcId="{5D7CEEF0-8B85-4956-B2C6-590E66DE45A7}" destId="{79D4DAB6-7C3B-44B9-859F-57BA83909334}" srcOrd="6" destOrd="0" presId="urn:microsoft.com/office/officeart/2005/8/layout/radial5"/>
    <dgm:cxn modelId="{DFC41BEF-F610-4767-91D9-85D1357EB897}" type="presParOf" srcId="{5D7CEEF0-8B85-4956-B2C6-590E66DE45A7}" destId="{2B35A4EE-826D-437B-BC41-D4AC0D566DA3}" srcOrd="7" destOrd="0" presId="urn:microsoft.com/office/officeart/2005/8/layout/radial5"/>
    <dgm:cxn modelId="{6709DC7E-E3DB-4DB3-8381-F02A5ECA2B5B}" type="presParOf" srcId="{2B35A4EE-826D-437B-BC41-D4AC0D566DA3}" destId="{9909493E-2AE0-4F7E-9CFC-CE74E2BBD94B}" srcOrd="0" destOrd="0" presId="urn:microsoft.com/office/officeart/2005/8/layout/radial5"/>
    <dgm:cxn modelId="{DED317DC-CAF2-48FC-9678-9CF64BDE87F3}" type="presParOf" srcId="{5D7CEEF0-8B85-4956-B2C6-590E66DE45A7}" destId="{706C3F4F-C8C9-45BE-9B83-783822F22241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125E81-C3C2-4C3D-A9EF-75FA2B6E9444}">
      <dsp:nvSpPr>
        <dsp:cNvPr id="0" name=""/>
        <dsp:cNvSpPr/>
      </dsp:nvSpPr>
      <dsp:spPr>
        <a:xfrm>
          <a:off x="3806217" y="2194225"/>
          <a:ext cx="1566408" cy="15664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algn="tl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9050" prstMaterial="flat">
          <a:bevelT w="0" h="0" prst="coolSlant"/>
          <a:contourClr>
            <a:schemeClr val="accent1">
              <a:hueOff val="0"/>
              <a:satOff val="0"/>
              <a:lumOff val="0"/>
              <a:alphaOff val="0"/>
              <a:shade val="25000"/>
              <a:satMod val="14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ORIGEN</a:t>
          </a:r>
        </a:p>
      </dsp:txBody>
      <dsp:txXfrm>
        <a:off x="4035612" y="2423620"/>
        <a:ext cx="1107618" cy="1107618"/>
      </dsp:txXfrm>
    </dsp:sp>
    <dsp:sp modelId="{37EE9A38-CD98-452E-9CB2-36CBBC434C92}">
      <dsp:nvSpPr>
        <dsp:cNvPr id="0" name=""/>
        <dsp:cNvSpPr/>
      </dsp:nvSpPr>
      <dsp:spPr>
        <a:xfrm rot="16200000">
          <a:off x="4423922" y="1625040"/>
          <a:ext cx="330998" cy="532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algn="tl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9050" prstMaterial="flat">
          <a:bevelT w="0" h="0" prst="coolSlant"/>
          <a:contourClr>
            <a:schemeClr val="accent2">
              <a:hueOff val="0"/>
              <a:satOff val="0"/>
              <a:lumOff val="0"/>
              <a:alphaOff val="0"/>
              <a:shade val="25000"/>
              <a:satMod val="14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4473572" y="1781206"/>
        <a:ext cx="231699" cy="319547"/>
      </dsp:txXfrm>
    </dsp:sp>
    <dsp:sp modelId="{D1932E6E-3A4B-4918-B992-A6BD05C2488E}">
      <dsp:nvSpPr>
        <dsp:cNvPr id="0" name=""/>
        <dsp:cNvSpPr/>
      </dsp:nvSpPr>
      <dsp:spPr>
        <a:xfrm>
          <a:off x="3806217" y="3290"/>
          <a:ext cx="1566408" cy="156640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algn="tl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9050" prstMaterial="flat">
          <a:bevelT w="0" h="0" prst="coolSlant"/>
          <a:contourClr>
            <a:schemeClr val="accent2">
              <a:hueOff val="0"/>
              <a:satOff val="0"/>
              <a:lumOff val="0"/>
              <a:alphaOff val="0"/>
              <a:shade val="25000"/>
              <a:satMod val="14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00" kern="1200" dirty="0"/>
            <a:t>URBANOS</a:t>
          </a:r>
        </a:p>
      </dsp:txBody>
      <dsp:txXfrm>
        <a:off x="4035612" y="232685"/>
        <a:ext cx="1107618" cy="1107618"/>
      </dsp:txXfrm>
    </dsp:sp>
    <dsp:sp modelId="{2D1E1EFB-B58A-4EDC-97A2-EEC8E8938EC0}">
      <dsp:nvSpPr>
        <dsp:cNvPr id="0" name=""/>
        <dsp:cNvSpPr/>
      </dsp:nvSpPr>
      <dsp:spPr>
        <a:xfrm>
          <a:off x="5486442" y="2711140"/>
          <a:ext cx="274193" cy="532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algn="tl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9050" prstMaterial="flat">
          <a:bevelT w="0" h="0" prst="coolSlant"/>
          <a:contourClr>
            <a:schemeClr val="accent3">
              <a:hueOff val="0"/>
              <a:satOff val="0"/>
              <a:lumOff val="0"/>
              <a:alphaOff val="0"/>
              <a:shade val="25000"/>
              <a:satMod val="14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5486442" y="2817656"/>
        <a:ext cx="191935" cy="319547"/>
      </dsp:txXfrm>
    </dsp:sp>
    <dsp:sp modelId="{E455473A-C7E2-4BA7-A9D9-2CF5A1C1C45D}">
      <dsp:nvSpPr>
        <dsp:cNvPr id="0" name=""/>
        <dsp:cNvSpPr/>
      </dsp:nvSpPr>
      <dsp:spPr>
        <a:xfrm>
          <a:off x="5889971" y="2194225"/>
          <a:ext cx="1566408" cy="1566408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76200" dist="25400" dir="5400000" algn="tl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9050" prstMaterial="flat">
          <a:bevelT w="0" h="0" prst="coolSlant"/>
          <a:contourClr>
            <a:schemeClr val="accent3">
              <a:hueOff val="0"/>
              <a:satOff val="0"/>
              <a:lumOff val="0"/>
              <a:alphaOff val="0"/>
              <a:shade val="25000"/>
              <a:satMod val="14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00" kern="1200" dirty="0"/>
            <a:t>SANITARIOS</a:t>
          </a:r>
        </a:p>
      </dsp:txBody>
      <dsp:txXfrm>
        <a:off x="6119366" y="2423620"/>
        <a:ext cx="1107618" cy="1107618"/>
      </dsp:txXfrm>
    </dsp:sp>
    <dsp:sp modelId="{E1062A99-3928-451C-8F75-A050EE0DE8A2}">
      <dsp:nvSpPr>
        <dsp:cNvPr id="0" name=""/>
        <dsp:cNvSpPr/>
      </dsp:nvSpPr>
      <dsp:spPr>
        <a:xfrm rot="5400000">
          <a:off x="4423922" y="3797240"/>
          <a:ext cx="330998" cy="532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algn="tl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9050" prstMaterial="flat">
          <a:bevelT w="0" h="0" prst="coolSlant"/>
          <a:contourClr>
            <a:schemeClr val="accent4">
              <a:hueOff val="0"/>
              <a:satOff val="0"/>
              <a:lumOff val="0"/>
              <a:alphaOff val="0"/>
              <a:shade val="25000"/>
              <a:satMod val="14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4473572" y="3854107"/>
        <a:ext cx="231699" cy="319547"/>
      </dsp:txXfrm>
    </dsp:sp>
    <dsp:sp modelId="{79D4DAB6-7C3B-44B9-859F-57BA83909334}">
      <dsp:nvSpPr>
        <dsp:cNvPr id="0" name=""/>
        <dsp:cNvSpPr/>
      </dsp:nvSpPr>
      <dsp:spPr>
        <a:xfrm>
          <a:off x="3806217" y="4385160"/>
          <a:ext cx="1566408" cy="1566408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76200" dist="25400" dir="5400000" algn="tl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9050" prstMaterial="flat">
          <a:bevelT w="0" h="0" prst="coolSlant"/>
          <a:contourClr>
            <a:schemeClr val="accent4">
              <a:hueOff val="0"/>
              <a:satOff val="0"/>
              <a:lumOff val="0"/>
              <a:alphaOff val="0"/>
              <a:shade val="25000"/>
              <a:satMod val="14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00" b="1" kern="1200" dirty="0"/>
            <a:t>DOMÉSTICOS</a:t>
          </a:r>
        </a:p>
      </dsp:txBody>
      <dsp:txXfrm>
        <a:off x="4035612" y="4614555"/>
        <a:ext cx="1107618" cy="1107618"/>
      </dsp:txXfrm>
    </dsp:sp>
    <dsp:sp modelId="{2B35A4EE-826D-437B-BC41-D4AC0D566DA3}">
      <dsp:nvSpPr>
        <dsp:cNvPr id="0" name=""/>
        <dsp:cNvSpPr/>
      </dsp:nvSpPr>
      <dsp:spPr>
        <a:xfrm rot="10800000">
          <a:off x="3418207" y="2711140"/>
          <a:ext cx="274193" cy="532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algn="tl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9050" prstMaterial="flat">
          <a:bevelT w="0" h="0" prst="coolSlant"/>
          <a:contourClr>
            <a:schemeClr val="accent5">
              <a:hueOff val="0"/>
              <a:satOff val="0"/>
              <a:lumOff val="0"/>
              <a:alphaOff val="0"/>
              <a:shade val="25000"/>
              <a:satMod val="14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 rot="10800000">
        <a:off x="3500465" y="2817656"/>
        <a:ext cx="191935" cy="319547"/>
      </dsp:txXfrm>
    </dsp:sp>
    <dsp:sp modelId="{706C3F4F-C8C9-45BE-9B83-783822F22241}">
      <dsp:nvSpPr>
        <dsp:cNvPr id="0" name=""/>
        <dsp:cNvSpPr/>
      </dsp:nvSpPr>
      <dsp:spPr>
        <a:xfrm>
          <a:off x="1722462" y="2194225"/>
          <a:ext cx="1566408" cy="1566408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>
          <a:noFill/>
        </a:ln>
        <a:effectLst>
          <a:outerShdw blurRad="76200" dist="25400" dir="5400000" algn="tl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9050" prstMaterial="flat">
          <a:bevelT w="0" h="0" prst="coolSlant"/>
          <a:contourClr>
            <a:schemeClr val="accent5">
              <a:hueOff val="0"/>
              <a:satOff val="0"/>
              <a:lumOff val="0"/>
              <a:alphaOff val="0"/>
              <a:shade val="25000"/>
              <a:satMod val="14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00" b="1" kern="1200" dirty="0"/>
            <a:t>INDUSTRIALES Y COMERCIALES</a:t>
          </a:r>
        </a:p>
      </dsp:txBody>
      <dsp:txXfrm>
        <a:off x="1951857" y="2423620"/>
        <a:ext cx="1107618" cy="11076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733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1509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8788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492695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4959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55924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4391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6969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842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4031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443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20882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4002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884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5027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7545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47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396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079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294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9754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1521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20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02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5.svg"/><Relationship Id="rId5" Type="http://schemas.openxmlformats.org/officeDocument/2006/relationships/image" Target="../media/image31.png"/><Relationship Id="rId10" Type="http://schemas.openxmlformats.org/officeDocument/2006/relationships/image" Target="../media/image4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5.svg"/><Relationship Id="rId4" Type="http://schemas.openxmlformats.org/officeDocument/2006/relationships/image" Target="../media/image38.png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44.png"/><Relationship Id="rId7" Type="http://schemas.openxmlformats.org/officeDocument/2006/relationships/image" Target="../media/image4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.svg"/><Relationship Id="rId4" Type="http://schemas.openxmlformats.org/officeDocument/2006/relationships/image" Target="../media/image45.png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9.png"/><Relationship Id="rId7" Type="http://schemas.openxmlformats.org/officeDocument/2006/relationships/image" Target="../media/image42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51.png"/><Relationship Id="rId10" Type="http://schemas.openxmlformats.org/officeDocument/2006/relationships/image" Target="../media/image5.svg"/><Relationship Id="rId4" Type="http://schemas.openxmlformats.org/officeDocument/2006/relationships/image" Target="../media/image50.png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4.png"/><Relationship Id="rId7" Type="http://schemas.openxmlformats.org/officeDocument/2006/relationships/image" Target="../media/image42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42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svg"/><Relationship Id="rId7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5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26.png"/><Relationship Id="rId7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9919" y="1472766"/>
            <a:ext cx="6605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1.2.1 De impacto ambiental a problema social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35455" y="1939789"/>
            <a:ext cx="49795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A) Conceptualización</a:t>
            </a:r>
          </a:p>
          <a:p>
            <a:r>
              <a:rPr lang="es-MX" sz="24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B) </a:t>
            </a:r>
            <a:r>
              <a:rPr lang="es-MX" sz="20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Principales</a:t>
            </a:r>
            <a:r>
              <a:rPr lang="es-MX" sz="24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 problemas ambientales.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69919" y="2924396"/>
            <a:ext cx="87956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1.2.2 Impactos de la actividad turística en el medio ambiente.</a:t>
            </a:r>
            <a:endParaRPr lang="es-MX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753279" y="-215993"/>
            <a:ext cx="81716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1.2 Principales problemas ambientales en el mundo y México.</a:t>
            </a:r>
          </a:p>
        </p:txBody>
      </p:sp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919" y="-47087"/>
            <a:ext cx="1131072" cy="113107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735455" y="3470661"/>
            <a:ext cx="7578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A) Clasificación e identificación de impactos del turismo.</a:t>
            </a:r>
          </a:p>
        </p:txBody>
      </p:sp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2BB9959B-7604-405E-BAD9-DC25569E00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8A57A79D-F570-48FB-90D6-33E5D7597574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6BC5D94-2246-4729-85D3-9B9C210A2DA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8534"/>
          <a:stretch/>
        </p:blipFill>
        <p:spPr>
          <a:xfrm>
            <a:off x="3472714" y="4237072"/>
            <a:ext cx="4085937" cy="262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80572" y="211451"/>
            <a:ext cx="11901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</a:rPr>
              <a:t>TODO LO QUE NO SE LOGRA GESTIONAR AMBIENTALMENTE SE CONVIERTE EN CONTAMINACIÓN</a:t>
            </a:r>
            <a:endParaRPr lang="es-MX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1796000039"/>
              </p:ext>
            </p:extLst>
          </p:nvPr>
        </p:nvGraphicFramePr>
        <p:xfrm>
          <a:off x="1566898" y="857782"/>
          <a:ext cx="9178843" cy="5954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6" name="Grupo 15"/>
          <p:cNvGrpSpPr/>
          <p:nvPr/>
        </p:nvGrpSpPr>
        <p:grpSpPr>
          <a:xfrm>
            <a:off x="8778695" y="3857926"/>
            <a:ext cx="1479346" cy="1500037"/>
            <a:chOff x="5914965" y="2176601"/>
            <a:chExt cx="1553120" cy="1553120"/>
          </a:xfrm>
          <a:solidFill>
            <a:schemeClr val="accent6">
              <a:lumMod val="75000"/>
            </a:schemeClr>
          </a:solidFill>
        </p:grpSpPr>
        <p:sp>
          <p:nvSpPr>
            <p:cNvPr id="17" name="Elipse 16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Elipse 4"/>
            <p:cNvSpPr/>
            <p:nvPr/>
          </p:nvSpPr>
          <p:spPr>
            <a:xfrm>
              <a:off x="6142414" y="2404050"/>
              <a:ext cx="1098222" cy="109822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dirty="0"/>
                <a:t>ORGANICA</a:t>
              </a:r>
              <a:endParaRPr lang="es-MX" sz="1200" kern="1200" dirty="0"/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8709088" y="2527460"/>
            <a:ext cx="1479346" cy="1500037"/>
            <a:chOff x="5914965" y="2176601"/>
            <a:chExt cx="1553120" cy="1553120"/>
          </a:xfrm>
          <a:solidFill>
            <a:schemeClr val="bg1">
              <a:lumMod val="50000"/>
            </a:schemeClr>
          </a:solidFill>
        </p:grpSpPr>
        <p:sp>
          <p:nvSpPr>
            <p:cNvPr id="20" name="Elipse 19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Elipse 4"/>
            <p:cNvSpPr/>
            <p:nvPr/>
          </p:nvSpPr>
          <p:spPr>
            <a:xfrm>
              <a:off x="6142414" y="2404050"/>
              <a:ext cx="1179182" cy="109822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dirty="0"/>
                <a:t>INORGANICA</a:t>
              </a:r>
              <a:endParaRPr lang="es-MX" sz="1200" kern="1200" dirty="0"/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2332855" y="2462137"/>
            <a:ext cx="1479346" cy="1500037"/>
            <a:chOff x="5914965" y="2176601"/>
            <a:chExt cx="1553120" cy="1553120"/>
          </a:xfrm>
          <a:solidFill>
            <a:schemeClr val="accent6">
              <a:lumMod val="75000"/>
            </a:schemeClr>
          </a:solidFill>
        </p:grpSpPr>
        <p:sp>
          <p:nvSpPr>
            <p:cNvPr id="23" name="Elipse 22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Elipse 4"/>
            <p:cNvSpPr/>
            <p:nvPr/>
          </p:nvSpPr>
          <p:spPr>
            <a:xfrm>
              <a:off x="6142414" y="2404050"/>
              <a:ext cx="1098222" cy="109822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dirty="0"/>
                <a:t>ORGANICA</a:t>
              </a:r>
              <a:endParaRPr lang="es-MX" sz="1200" kern="1200" dirty="0"/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2348778" y="3897427"/>
            <a:ext cx="1479346" cy="1500037"/>
            <a:chOff x="5914965" y="2176601"/>
            <a:chExt cx="1553120" cy="1553120"/>
          </a:xfrm>
          <a:solidFill>
            <a:schemeClr val="bg1">
              <a:lumMod val="50000"/>
            </a:schemeClr>
          </a:solidFill>
        </p:grpSpPr>
        <p:sp>
          <p:nvSpPr>
            <p:cNvPr id="26" name="Elipse 25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Elipse 4"/>
            <p:cNvSpPr/>
            <p:nvPr/>
          </p:nvSpPr>
          <p:spPr>
            <a:xfrm>
              <a:off x="6142414" y="2404050"/>
              <a:ext cx="1179182" cy="109822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dirty="0"/>
                <a:t>INORGANICA</a:t>
              </a:r>
              <a:endParaRPr lang="es-MX" sz="1200" kern="1200" dirty="0"/>
            </a:p>
          </p:txBody>
        </p:sp>
      </p:grpSp>
      <p:grpSp>
        <p:nvGrpSpPr>
          <p:cNvPr id="28" name="Grupo 27"/>
          <p:cNvGrpSpPr/>
          <p:nvPr/>
        </p:nvGrpSpPr>
        <p:grpSpPr>
          <a:xfrm>
            <a:off x="6720665" y="1031397"/>
            <a:ext cx="1479346" cy="1500037"/>
            <a:chOff x="5914965" y="2176601"/>
            <a:chExt cx="1553120" cy="1553120"/>
          </a:xfrm>
          <a:solidFill>
            <a:schemeClr val="accent6">
              <a:lumMod val="75000"/>
            </a:schemeClr>
          </a:solidFill>
        </p:grpSpPr>
        <p:sp>
          <p:nvSpPr>
            <p:cNvPr id="29" name="Elipse 28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Elipse 4"/>
            <p:cNvSpPr/>
            <p:nvPr/>
          </p:nvSpPr>
          <p:spPr>
            <a:xfrm>
              <a:off x="6142414" y="2404050"/>
              <a:ext cx="1098222" cy="109822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dirty="0"/>
                <a:t>ORGANICA</a:t>
              </a:r>
              <a:endParaRPr lang="es-MX" sz="1200" kern="1200" dirty="0"/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4327703" y="1031398"/>
            <a:ext cx="1479346" cy="1500037"/>
            <a:chOff x="5914965" y="2176601"/>
            <a:chExt cx="1553120" cy="1553120"/>
          </a:xfrm>
          <a:solidFill>
            <a:schemeClr val="bg1">
              <a:lumMod val="50000"/>
            </a:schemeClr>
          </a:solidFill>
        </p:grpSpPr>
        <p:sp>
          <p:nvSpPr>
            <p:cNvPr id="32" name="Elipse 31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Elipse 4"/>
            <p:cNvSpPr/>
            <p:nvPr/>
          </p:nvSpPr>
          <p:spPr>
            <a:xfrm>
              <a:off x="6142414" y="2404050"/>
              <a:ext cx="1179182" cy="109822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dirty="0"/>
                <a:t>INORGANICA</a:t>
              </a:r>
              <a:endParaRPr lang="es-MX" sz="1200" kern="1200" dirty="0"/>
            </a:p>
          </p:txBody>
        </p:sp>
      </p:grpSp>
      <p:grpSp>
        <p:nvGrpSpPr>
          <p:cNvPr id="34" name="Grupo 33"/>
          <p:cNvGrpSpPr/>
          <p:nvPr/>
        </p:nvGrpSpPr>
        <p:grpSpPr>
          <a:xfrm>
            <a:off x="4229894" y="5314519"/>
            <a:ext cx="1479346" cy="1500037"/>
            <a:chOff x="5914965" y="2176601"/>
            <a:chExt cx="1553120" cy="1553120"/>
          </a:xfrm>
          <a:solidFill>
            <a:schemeClr val="accent6">
              <a:lumMod val="75000"/>
            </a:schemeClr>
          </a:solidFill>
        </p:grpSpPr>
        <p:sp>
          <p:nvSpPr>
            <p:cNvPr id="35" name="Elipse 34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Elipse 4"/>
            <p:cNvSpPr/>
            <p:nvPr/>
          </p:nvSpPr>
          <p:spPr>
            <a:xfrm>
              <a:off x="6142414" y="2404050"/>
              <a:ext cx="1098222" cy="109822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dirty="0"/>
                <a:t>ORGANICA</a:t>
              </a:r>
              <a:endParaRPr lang="es-MX" sz="1200" kern="1200" dirty="0"/>
            </a:p>
          </p:txBody>
        </p:sp>
      </p:grpSp>
      <p:grpSp>
        <p:nvGrpSpPr>
          <p:cNvPr id="37" name="Grupo 36"/>
          <p:cNvGrpSpPr/>
          <p:nvPr/>
        </p:nvGrpSpPr>
        <p:grpSpPr>
          <a:xfrm>
            <a:off x="6756448" y="5287285"/>
            <a:ext cx="1479346" cy="1500037"/>
            <a:chOff x="5914965" y="2176601"/>
            <a:chExt cx="1553120" cy="1553120"/>
          </a:xfrm>
          <a:solidFill>
            <a:schemeClr val="bg1">
              <a:lumMod val="50000"/>
            </a:schemeClr>
          </a:solidFill>
        </p:grpSpPr>
        <p:sp>
          <p:nvSpPr>
            <p:cNvPr id="38" name="Elipse 37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Elipse 4"/>
            <p:cNvSpPr/>
            <p:nvPr/>
          </p:nvSpPr>
          <p:spPr>
            <a:xfrm>
              <a:off x="6142414" y="2404050"/>
              <a:ext cx="1179182" cy="109822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dirty="0"/>
                <a:t>INORGANICA</a:t>
              </a:r>
              <a:endParaRPr lang="es-MX" sz="1200" kern="1200" dirty="0"/>
            </a:p>
          </p:txBody>
        </p:sp>
      </p:grpSp>
      <p:sp>
        <p:nvSpPr>
          <p:cNvPr id="44" name="Rectángulo 43"/>
          <p:cNvSpPr/>
          <p:nvPr/>
        </p:nvSpPr>
        <p:spPr>
          <a:xfrm rot="16200000">
            <a:off x="-849541" y="3198166"/>
            <a:ext cx="2613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CONTAMINACIÓN</a:t>
            </a:r>
          </a:p>
        </p:txBody>
      </p:sp>
      <p:pic>
        <p:nvPicPr>
          <p:cNvPr id="40" name="Gráfico 39" descr="Planta">
            <a:extLst>
              <a:ext uri="{FF2B5EF4-FFF2-40B4-BE49-F238E27FC236}">
                <a16:creationId xmlns:a16="http://schemas.microsoft.com/office/drawing/2014/main" id="{F4B5450A-B6F3-4769-A18C-3B6A7D31ED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41" name="Rectángulo 40">
            <a:extLst>
              <a:ext uri="{FF2B5EF4-FFF2-40B4-BE49-F238E27FC236}">
                <a16:creationId xmlns:a16="http://schemas.microsoft.com/office/drawing/2014/main" id="{DE122162-B3ED-4532-A32B-EAC2DEFC2B86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54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13" y="2889048"/>
            <a:ext cx="2476500" cy="18383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040" y="2879985"/>
            <a:ext cx="2507350" cy="185645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244" y="2879985"/>
            <a:ext cx="2419465" cy="186500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1339" y="2898359"/>
            <a:ext cx="2427596" cy="1849485"/>
          </a:xfrm>
          <a:prstGeom prst="rect">
            <a:avLst/>
          </a:prstGeom>
        </p:spPr>
      </p:pic>
      <p:grpSp>
        <p:nvGrpSpPr>
          <p:cNvPr id="25" name="Grupo 24"/>
          <p:cNvGrpSpPr/>
          <p:nvPr/>
        </p:nvGrpSpPr>
        <p:grpSpPr>
          <a:xfrm>
            <a:off x="4240728" y="4608"/>
            <a:ext cx="2747699" cy="1069774"/>
            <a:chOff x="4032279" y="668736"/>
            <a:chExt cx="2509262" cy="2255553"/>
          </a:xfrm>
        </p:grpSpPr>
        <p:sp>
          <p:nvSpPr>
            <p:cNvPr id="26" name="Elipse 25"/>
            <p:cNvSpPr/>
            <p:nvPr/>
          </p:nvSpPr>
          <p:spPr>
            <a:xfrm>
              <a:off x="4032279" y="668736"/>
              <a:ext cx="2509262" cy="225555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Elipse 4"/>
            <p:cNvSpPr/>
            <p:nvPr/>
          </p:nvSpPr>
          <p:spPr>
            <a:xfrm>
              <a:off x="4399752" y="999054"/>
              <a:ext cx="1774316" cy="15949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/>
                <a:t>CONTAMINACIÓN</a:t>
              </a: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491318" y="1378423"/>
            <a:ext cx="1377063" cy="1412319"/>
            <a:chOff x="5914965" y="2176601"/>
            <a:chExt cx="1553120" cy="1553120"/>
          </a:xfrm>
        </p:grpSpPr>
        <p:sp>
          <p:nvSpPr>
            <p:cNvPr id="32" name="Elipse 31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Elipse 4"/>
            <p:cNvSpPr/>
            <p:nvPr/>
          </p:nvSpPr>
          <p:spPr>
            <a:xfrm>
              <a:off x="6142414" y="2404050"/>
              <a:ext cx="1179182" cy="10982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100" dirty="0"/>
                <a:t>INORGANICA</a:t>
              </a:r>
              <a:endParaRPr lang="es-MX" sz="1100" kern="1200" dirty="0"/>
            </a:p>
          </p:txBody>
        </p:sp>
      </p:grpSp>
      <p:grpSp>
        <p:nvGrpSpPr>
          <p:cNvPr id="37" name="Grupo 36"/>
          <p:cNvGrpSpPr/>
          <p:nvPr/>
        </p:nvGrpSpPr>
        <p:grpSpPr>
          <a:xfrm>
            <a:off x="3077316" y="1401891"/>
            <a:ext cx="1490512" cy="1388851"/>
            <a:chOff x="5914965" y="2176601"/>
            <a:chExt cx="1553120" cy="1553120"/>
          </a:xfrm>
        </p:grpSpPr>
        <p:sp>
          <p:nvSpPr>
            <p:cNvPr id="38" name="Elipse 37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Elipse 4"/>
            <p:cNvSpPr/>
            <p:nvPr/>
          </p:nvSpPr>
          <p:spPr>
            <a:xfrm>
              <a:off x="6142414" y="2404050"/>
              <a:ext cx="1179182" cy="10982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100" dirty="0"/>
                <a:t>INORGANICA</a:t>
              </a:r>
              <a:endParaRPr lang="es-MX" sz="1100" kern="1200" dirty="0"/>
            </a:p>
          </p:txBody>
        </p:sp>
      </p:grpSp>
      <p:grpSp>
        <p:nvGrpSpPr>
          <p:cNvPr id="43" name="Grupo 42"/>
          <p:cNvGrpSpPr/>
          <p:nvPr/>
        </p:nvGrpSpPr>
        <p:grpSpPr>
          <a:xfrm>
            <a:off x="6534750" y="1424182"/>
            <a:ext cx="1377063" cy="1412319"/>
            <a:chOff x="5914965" y="2176601"/>
            <a:chExt cx="1553120" cy="1553120"/>
          </a:xfrm>
        </p:grpSpPr>
        <p:sp>
          <p:nvSpPr>
            <p:cNvPr id="44" name="Elipse 43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Elipse 4"/>
            <p:cNvSpPr/>
            <p:nvPr/>
          </p:nvSpPr>
          <p:spPr>
            <a:xfrm>
              <a:off x="6142414" y="2404050"/>
              <a:ext cx="1179182" cy="10982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100" dirty="0"/>
                <a:t>INORGANICA</a:t>
              </a:r>
              <a:endParaRPr lang="es-MX" sz="1100" kern="1200" dirty="0"/>
            </a:p>
          </p:txBody>
        </p:sp>
      </p:grpSp>
      <p:grpSp>
        <p:nvGrpSpPr>
          <p:cNvPr id="49" name="Grupo 48"/>
          <p:cNvGrpSpPr/>
          <p:nvPr/>
        </p:nvGrpSpPr>
        <p:grpSpPr>
          <a:xfrm>
            <a:off x="8982500" y="1435289"/>
            <a:ext cx="1377063" cy="1412319"/>
            <a:chOff x="5914965" y="2176601"/>
            <a:chExt cx="1553120" cy="1553120"/>
          </a:xfrm>
        </p:grpSpPr>
        <p:sp>
          <p:nvSpPr>
            <p:cNvPr id="50" name="Elipse 49"/>
            <p:cNvSpPr/>
            <p:nvPr/>
          </p:nvSpPr>
          <p:spPr>
            <a:xfrm>
              <a:off x="5914965" y="2176601"/>
              <a:ext cx="1553120" cy="1553120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Elipse 4"/>
            <p:cNvSpPr/>
            <p:nvPr/>
          </p:nvSpPr>
          <p:spPr>
            <a:xfrm>
              <a:off x="6142414" y="2404050"/>
              <a:ext cx="1179182" cy="10982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100" dirty="0"/>
                <a:t>INORGANICA</a:t>
              </a:r>
              <a:endParaRPr lang="es-MX" sz="1100" kern="1200" dirty="0"/>
            </a:p>
          </p:txBody>
        </p:sp>
      </p:grpSp>
      <p:cxnSp>
        <p:nvCxnSpPr>
          <p:cNvPr id="53" name="Conector angular 52"/>
          <p:cNvCxnSpPr>
            <a:stCxn id="26" idx="2"/>
            <a:endCxn id="32" idx="0"/>
          </p:cNvCxnSpPr>
          <p:nvPr/>
        </p:nvCxnSpPr>
        <p:spPr>
          <a:xfrm rot="10800000" flipV="1">
            <a:off x="1179850" y="539495"/>
            <a:ext cx="3060878" cy="83892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Conector angular 60"/>
          <p:cNvCxnSpPr>
            <a:stCxn id="26" idx="4"/>
            <a:endCxn id="44" idx="0"/>
          </p:cNvCxnSpPr>
          <p:nvPr/>
        </p:nvCxnSpPr>
        <p:spPr>
          <a:xfrm rot="16200000" flipH="1">
            <a:off x="6244030" y="444930"/>
            <a:ext cx="349800" cy="16087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ector angular 64"/>
          <p:cNvCxnSpPr>
            <a:stCxn id="26" idx="6"/>
            <a:endCxn id="50" idx="0"/>
          </p:cNvCxnSpPr>
          <p:nvPr/>
        </p:nvCxnSpPr>
        <p:spPr>
          <a:xfrm>
            <a:off x="6988427" y="539495"/>
            <a:ext cx="2682605" cy="89579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Rectángulo 67"/>
          <p:cNvSpPr/>
          <p:nvPr/>
        </p:nvSpPr>
        <p:spPr>
          <a:xfrm>
            <a:off x="418791" y="3326221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AGUA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9" name="Rectángulo 68"/>
          <p:cNvSpPr/>
          <p:nvPr/>
        </p:nvSpPr>
        <p:spPr>
          <a:xfrm>
            <a:off x="3232504" y="3096484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AIRE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70" name="Rectángulo 69"/>
          <p:cNvSpPr/>
          <p:nvPr/>
        </p:nvSpPr>
        <p:spPr>
          <a:xfrm>
            <a:off x="6603501" y="4147362"/>
            <a:ext cx="1035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SUELO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71" name="Rectángulo 70"/>
          <p:cNvSpPr/>
          <p:nvPr/>
        </p:nvSpPr>
        <p:spPr>
          <a:xfrm>
            <a:off x="8676545" y="2982770"/>
            <a:ext cx="24689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b="1" dirty="0">
                <a:solidFill>
                  <a:schemeClr val="bg1"/>
                </a:solidFill>
                <a:latin typeface="verdana" panose="020B0604030504040204" pitchFamily="34" charset="0"/>
              </a:rPr>
              <a:t>ESPACIO EXTERIOR</a:t>
            </a:r>
            <a:endParaRPr lang="es-MX" sz="1600" dirty="0">
              <a:solidFill>
                <a:schemeClr val="bg1"/>
              </a:solidFill>
            </a:endParaRPr>
          </a:p>
        </p:txBody>
      </p:sp>
      <p:pic>
        <p:nvPicPr>
          <p:cNvPr id="72" name="Imagen 7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93" y="4856558"/>
            <a:ext cx="2516175" cy="1798874"/>
          </a:xfrm>
          <a:prstGeom prst="rect">
            <a:avLst/>
          </a:prstGeom>
        </p:spPr>
      </p:pic>
      <p:sp>
        <p:nvSpPr>
          <p:cNvPr id="73" name="Flecha a la derecha con bandas 72"/>
          <p:cNvSpPr/>
          <p:nvPr/>
        </p:nvSpPr>
        <p:spPr>
          <a:xfrm rot="5400000">
            <a:off x="1571631" y="3880801"/>
            <a:ext cx="1105469" cy="914401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4" name="Imagen 7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1591" y="4890736"/>
            <a:ext cx="2510799" cy="1809822"/>
          </a:xfrm>
          <a:prstGeom prst="rect">
            <a:avLst/>
          </a:prstGeom>
        </p:spPr>
      </p:pic>
      <p:sp>
        <p:nvSpPr>
          <p:cNvPr id="76" name="Flecha a la derecha con bandas 75"/>
          <p:cNvSpPr/>
          <p:nvPr/>
        </p:nvSpPr>
        <p:spPr>
          <a:xfrm rot="5400000">
            <a:off x="4440348" y="3950668"/>
            <a:ext cx="1105469" cy="914401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7" name="Imagen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8717" y="4866641"/>
            <a:ext cx="2419421" cy="1752672"/>
          </a:xfrm>
          <a:prstGeom prst="rect">
            <a:avLst/>
          </a:prstGeom>
        </p:spPr>
      </p:pic>
      <p:sp>
        <p:nvSpPr>
          <p:cNvPr id="78" name="Flecha a la derecha con bandas 77"/>
          <p:cNvSpPr/>
          <p:nvPr/>
        </p:nvSpPr>
        <p:spPr>
          <a:xfrm rot="5400000">
            <a:off x="7505453" y="4254709"/>
            <a:ext cx="1105469" cy="914401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9" name="Imagen 7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02384" y="4900014"/>
            <a:ext cx="2426388" cy="1685925"/>
          </a:xfrm>
          <a:prstGeom prst="rect">
            <a:avLst/>
          </a:prstGeom>
        </p:spPr>
      </p:pic>
      <p:sp>
        <p:nvSpPr>
          <p:cNvPr id="80" name="Flecha a la derecha con bandas 79"/>
          <p:cNvSpPr/>
          <p:nvPr/>
        </p:nvSpPr>
        <p:spPr>
          <a:xfrm rot="5400000">
            <a:off x="10134145" y="4245563"/>
            <a:ext cx="1105469" cy="914401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4" name="Conector angular 60"/>
          <p:cNvCxnSpPr>
            <a:cxnSpLocks/>
            <a:endCxn id="38" idx="0"/>
          </p:cNvCxnSpPr>
          <p:nvPr/>
        </p:nvCxnSpPr>
        <p:spPr>
          <a:xfrm rot="10800000" flipV="1">
            <a:off x="3822573" y="1243365"/>
            <a:ext cx="2234993" cy="15852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" name="Gráfico 39" descr="Planta">
            <a:extLst>
              <a:ext uri="{FF2B5EF4-FFF2-40B4-BE49-F238E27FC236}">
                <a16:creationId xmlns:a16="http://schemas.microsoft.com/office/drawing/2014/main" id="{C997B54C-A924-4106-B6F2-1BFF34560A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41" name="Rectángulo 40">
            <a:extLst>
              <a:ext uri="{FF2B5EF4-FFF2-40B4-BE49-F238E27FC236}">
                <a16:creationId xmlns:a16="http://schemas.microsoft.com/office/drawing/2014/main" id="{43766752-E87B-4083-9D69-10286F6C274F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64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3" grpId="1" animBg="1"/>
      <p:bldP spid="76" grpId="0" animBg="1"/>
      <p:bldP spid="76" grpId="1" animBg="1"/>
      <p:bldP spid="78" grpId="0" animBg="1"/>
      <p:bldP spid="78" grpId="1" animBg="1"/>
      <p:bldP spid="80" grpId="0" animBg="1"/>
      <p:bldP spid="8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098" y="870329"/>
            <a:ext cx="3624529" cy="235985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218" y="4157526"/>
            <a:ext cx="3486157" cy="232523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4717" y="843842"/>
            <a:ext cx="4124519" cy="253643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4901" y="4068886"/>
            <a:ext cx="3941874" cy="2647098"/>
          </a:xfrm>
          <a:prstGeom prst="rect">
            <a:avLst/>
          </a:prstGeom>
        </p:spPr>
      </p:pic>
      <p:sp>
        <p:nvSpPr>
          <p:cNvPr id="11" name="Flecha a la derecha con bandas 10"/>
          <p:cNvSpPr/>
          <p:nvPr/>
        </p:nvSpPr>
        <p:spPr>
          <a:xfrm rot="12386125">
            <a:off x="3616656" y="2456597"/>
            <a:ext cx="1078173" cy="477672"/>
          </a:xfrm>
          <a:prstGeom prst="stripedRightArrow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a la derecha con bandas 11"/>
          <p:cNvSpPr/>
          <p:nvPr/>
        </p:nvSpPr>
        <p:spPr>
          <a:xfrm rot="8514802">
            <a:off x="3823647" y="4014716"/>
            <a:ext cx="1078173" cy="477672"/>
          </a:xfrm>
          <a:prstGeom prst="stripedRightArrow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a la derecha con bandas 12"/>
          <p:cNvSpPr/>
          <p:nvPr/>
        </p:nvSpPr>
        <p:spPr>
          <a:xfrm rot="18880741">
            <a:off x="7017223" y="2581702"/>
            <a:ext cx="1078173" cy="477672"/>
          </a:xfrm>
          <a:prstGeom prst="stripedRightArrow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 la derecha con bandas 13"/>
          <p:cNvSpPr/>
          <p:nvPr/>
        </p:nvSpPr>
        <p:spPr>
          <a:xfrm rot="3084332">
            <a:off x="7071814" y="4642513"/>
            <a:ext cx="1078173" cy="477672"/>
          </a:xfrm>
          <a:prstGeom prst="stripedRightArrow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/>
          <p:cNvSpPr/>
          <p:nvPr/>
        </p:nvSpPr>
        <p:spPr>
          <a:xfrm>
            <a:off x="1933692" y="1797671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RIOS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333943" y="4311022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Mares y océanos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6907523" y="5899164"/>
            <a:ext cx="4099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  <a:latin typeface="verdana" panose="020B0604030504040204" pitchFamily="34" charset="0"/>
              </a:rPr>
              <a:t>Cenotes y aguas subterráneas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7628005" y="1982337"/>
            <a:ext cx="2265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Lagos y lagunas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5357" y="2716188"/>
            <a:ext cx="2481287" cy="183505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018087" y="2821254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AGUA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099019" y="163552"/>
            <a:ext cx="767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</a:rPr>
              <a:t>AFECTA DIRECTAMENTE A LOS ECOSISTEMAS ACUÁTICOS</a:t>
            </a:r>
            <a:endParaRPr lang="es-MX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4" name="Rectángulo 33"/>
          <p:cNvSpPr/>
          <p:nvPr/>
        </p:nvSpPr>
        <p:spPr>
          <a:xfrm rot="16200000">
            <a:off x="-785675" y="2065987"/>
            <a:ext cx="2613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CONTAMINACIÓN</a:t>
            </a:r>
          </a:p>
        </p:txBody>
      </p:sp>
      <p:pic>
        <p:nvPicPr>
          <p:cNvPr id="3" name="Gráfico 2" descr="Cara triste sin relleno">
            <a:extLst>
              <a:ext uri="{FF2B5EF4-FFF2-40B4-BE49-F238E27FC236}">
                <a16:creationId xmlns:a16="http://schemas.microsoft.com/office/drawing/2014/main" id="{18613842-3095-4EA2-BF28-0C7CA9D861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4093" y="75684"/>
            <a:ext cx="914400" cy="914400"/>
          </a:xfrm>
          <a:prstGeom prst="rect">
            <a:avLst/>
          </a:prstGeom>
        </p:spPr>
      </p:pic>
      <p:pic>
        <p:nvPicPr>
          <p:cNvPr id="22" name="Gráfico 21" descr="Planta">
            <a:extLst>
              <a:ext uri="{FF2B5EF4-FFF2-40B4-BE49-F238E27FC236}">
                <a16:creationId xmlns:a16="http://schemas.microsoft.com/office/drawing/2014/main" id="{3EFA62FF-BCC6-4739-8ABF-59C0DB5886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FE715B85-7205-41EB-A79D-BB7F30FDE4B2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9253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071" y="1873405"/>
            <a:ext cx="3296029" cy="225543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5801" y="4337004"/>
            <a:ext cx="3218312" cy="235573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939" y="4263776"/>
            <a:ext cx="3338332" cy="235189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5801" y="1893116"/>
            <a:ext cx="3218312" cy="2205891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290873" y="304199"/>
            <a:ext cx="6513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</a:rPr>
              <a:t>GASES QUIMICOS Y PARTICULAS SUSPENDIDAS</a:t>
            </a:r>
          </a:p>
          <a:p>
            <a:pPr algn="just"/>
            <a:r>
              <a:rPr lang="es-MX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</a:rPr>
              <a:t>AFECTA DE MANERA GLOBAL</a:t>
            </a:r>
            <a:endParaRPr lang="es-MX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 rot="20634998">
            <a:off x="6748615" y="1227300"/>
            <a:ext cx="3477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</a:rPr>
              <a:t>MONOXIDO DE CARBONO</a:t>
            </a:r>
            <a:endParaRPr lang="es-MX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 rot="20634998">
            <a:off x="1498596" y="1794776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</a:rPr>
              <a:t>TODO TIPO DE PESTICIDAS</a:t>
            </a:r>
            <a:endParaRPr lang="es-MX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 rot="20634998">
            <a:off x="7957995" y="4805666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HIDROCARBUROS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 rot="20634998">
            <a:off x="2930765" y="5102703"/>
            <a:ext cx="3171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</a:rPr>
              <a:t>BIOXIDO DE CARBONO</a:t>
            </a:r>
            <a:endParaRPr lang="es-MX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 rot="16200000">
            <a:off x="-699431" y="1968712"/>
            <a:ext cx="2613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CONTAMINACIÓN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1442" y="2978473"/>
            <a:ext cx="2523963" cy="1853345"/>
          </a:xfrm>
          <a:prstGeom prst="rect">
            <a:avLst/>
          </a:prstGeom>
        </p:spPr>
      </p:pic>
      <p:pic>
        <p:nvPicPr>
          <p:cNvPr id="19" name="Gráfico 18" descr="Cara triste sin relleno">
            <a:extLst>
              <a:ext uri="{FF2B5EF4-FFF2-40B4-BE49-F238E27FC236}">
                <a16:creationId xmlns:a16="http://schemas.microsoft.com/office/drawing/2014/main" id="{23AA67D9-4A35-4362-8A42-2534511212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4093" y="75684"/>
            <a:ext cx="914400" cy="914400"/>
          </a:xfrm>
          <a:prstGeom prst="rect">
            <a:avLst/>
          </a:prstGeom>
        </p:spPr>
      </p:pic>
      <p:pic>
        <p:nvPicPr>
          <p:cNvPr id="21" name="Gráfico 20" descr="Planta">
            <a:extLst>
              <a:ext uri="{FF2B5EF4-FFF2-40B4-BE49-F238E27FC236}">
                <a16:creationId xmlns:a16="http://schemas.microsoft.com/office/drawing/2014/main" id="{8EC39EE9-C7F3-44E2-B9D7-FC81037AB73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9AF3B5E7-B844-45E5-8FF8-DD206DA83394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199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479" y="1284700"/>
            <a:ext cx="3787680" cy="243385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b="10805"/>
          <a:stretch/>
        </p:blipFill>
        <p:spPr>
          <a:xfrm>
            <a:off x="1785155" y="3926543"/>
            <a:ext cx="3763513" cy="243430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507468" y="384978"/>
            <a:ext cx="7043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AFECTA A LOS ECOSISTEMAS TERRESTRES Y MIXTOS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8392" y="1289716"/>
            <a:ext cx="3995383" cy="232971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8392" y="4087884"/>
            <a:ext cx="3995383" cy="253041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 rot="16200000">
            <a:off x="-447704" y="2239408"/>
            <a:ext cx="2613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CONTAMINACIÓN</a:t>
            </a:r>
          </a:p>
        </p:txBody>
      </p:sp>
      <p:pic>
        <p:nvPicPr>
          <p:cNvPr id="15" name="Gráfico 14" descr="Cara triste sin relleno">
            <a:extLst>
              <a:ext uri="{FF2B5EF4-FFF2-40B4-BE49-F238E27FC236}">
                <a16:creationId xmlns:a16="http://schemas.microsoft.com/office/drawing/2014/main" id="{A4EDFDAB-FDA8-4910-8026-FFB34FCFDA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6966" y="249105"/>
            <a:ext cx="914400" cy="9144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73719" y="2886934"/>
            <a:ext cx="2420322" cy="186553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383880" y="3718551"/>
            <a:ext cx="1035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SUELO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16" name="Gráfico 15" descr="Planta">
            <a:extLst>
              <a:ext uri="{FF2B5EF4-FFF2-40B4-BE49-F238E27FC236}">
                <a16:creationId xmlns:a16="http://schemas.microsoft.com/office/drawing/2014/main" id="{CFFFAECE-E2AF-4092-B9C7-033A55E062A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95F0E615-FD8D-44DD-A7F5-A8192BDB684B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9957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2402965" y="1308823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AGUA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216678" y="1079086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AIRE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587675" y="2129964"/>
            <a:ext cx="1035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verdana" panose="020B0604030504040204" pitchFamily="34" charset="0"/>
              </a:rPr>
              <a:t>SUELO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331366" y="521639"/>
            <a:ext cx="6120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</a:rPr>
              <a:t>AFECTA A LOS ECOSISTEMAS ANTROPIZADOS</a:t>
            </a:r>
            <a:endParaRPr lang="es-MX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530" y="3738288"/>
            <a:ext cx="4344005" cy="277263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531" y="1211364"/>
            <a:ext cx="2601605" cy="220653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166" y="1211364"/>
            <a:ext cx="3150288" cy="220653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7167" y="3706950"/>
            <a:ext cx="3150288" cy="280397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 rot="16200000">
            <a:off x="-443159" y="2169381"/>
            <a:ext cx="2613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CONTAMINACIÓN</a:t>
            </a:r>
          </a:p>
        </p:txBody>
      </p:sp>
      <p:pic>
        <p:nvPicPr>
          <p:cNvPr id="18" name="Gráfico 17" descr="Cara triste sin relleno">
            <a:extLst>
              <a:ext uri="{FF2B5EF4-FFF2-40B4-BE49-F238E27FC236}">
                <a16:creationId xmlns:a16="http://schemas.microsoft.com/office/drawing/2014/main" id="{4B14870D-979B-4D54-92E6-B4CBC9A7F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6966" y="249105"/>
            <a:ext cx="914400" cy="914400"/>
          </a:xfrm>
          <a:prstGeom prst="rect">
            <a:avLst/>
          </a:prstGeom>
        </p:spPr>
      </p:pic>
      <p:pic>
        <p:nvPicPr>
          <p:cNvPr id="19" name="Gráfico 18" descr="Planta">
            <a:extLst>
              <a:ext uri="{FF2B5EF4-FFF2-40B4-BE49-F238E27FC236}">
                <a16:creationId xmlns:a16="http://schemas.microsoft.com/office/drawing/2014/main" id="{8F208AC3-2E6E-4717-9061-34F2F33721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076DF047-DE61-4A33-919D-953C94295312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3763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234" y="2965595"/>
            <a:ext cx="4327739" cy="281408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408272" y="1298360"/>
            <a:ext cx="589478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latin typeface="verdana" panose="020B0604030504040204" pitchFamily="34" charset="0"/>
              </a:rPr>
              <a:t>Residuos suspendidos provenientes de investigaciones.</a:t>
            </a: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Y exploraciones espaciales, presentes alrededor de la orbita terrestre.</a:t>
            </a: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 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877" y="3055487"/>
            <a:ext cx="4228814" cy="2814084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 rot="16200000">
            <a:off x="-432569" y="2239408"/>
            <a:ext cx="2613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CONTAMINACIÓN</a:t>
            </a:r>
          </a:p>
        </p:txBody>
      </p:sp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DEA77AFC-8881-42F6-A1C1-3123ABFC4A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7DE76209-459E-42A6-8C34-B23207304B53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5" name="Gráfico 14" descr="Cara triste sin relleno">
            <a:extLst>
              <a:ext uri="{FF2B5EF4-FFF2-40B4-BE49-F238E27FC236}">
                <a16:creationId xmlns:a16="http://schemas.microsoft.com/office/drawing/2014/main" id="{0F6B2B52-1D98-46EC-BB7A-61052B607F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6966" y="249105"/>
            <a:ext cx="914400" cy="9144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36683DBB-D2A5-4DDB-881E-03A8A80DB5E3}"/>
              </a:ext>
            </a:extLst>
          </p:cNvPr>
          <p:cNvSpPr/>
          <p:nvPr/>
        </p:nvSpPr>
        <p:spPr>
          <a:xfrm>
            <a:off x="1331366" y="521639"/>
            <a:ext cx="5480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</a:rPr>
              <a:t>AFECTA A NUESTRO ESPACIO EXTERIOR.</a:t>
            </a:r>
            <a:endParaRPr lang="es-MX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11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103" y="536295"/>
            <a:ext cx="7524750" cy="52197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-1403344" y="112444"/>
            <a:ext cx="9515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CONTAMINACIÓN EN MARES Y OCEANOS (AGUA)</a:t>
            </a:r>
          </a:p>
          <a:p>
            <a:pPr algn="ctr"/>
            <a:r>
              <a:rPr lang="es-MX" b="1" dirty="0">
                <a:latin typeface="verdana" panose="020B0604030504040204" pitchFamily="34" charset="0"/>
              </a:rPr>
              <a:t> </a:t>
            </a:r>
            <a:endParaRPr lang="es-MX" dirty="0"/>
          </a:p>
        </p:txBody>
      </p:sp>
      <p:pic>
        <p:nvPicPr>
          <p:cNvPr id="9" name="Gráfico 8" descr="Planta">
            <a:extLst>
              <a:ext uri="{FF2B5EF4-FFF2-40B4-BE49-F238E27FC236}">
                <a16:creationId xmlns:a16="http://schemas.microsoft.com/office/drawing/2014/main" id="{5DE92ECF-DE9C-4231-B46C-CEF4A8B327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EC87D3BB-3AD2-4AC2-9DF5-3DED5FC8D2E8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AC5BD37-CB63-4B6C-B8F4-6003E825077D}"/>
              </a:ext>
            </a:extLst>
          </p:cNvPr>
          <p:cNvSpPr/>
          <p:nvPr/>
        </p:nvSpPr>
        <p:spPr>
          <a:xfrm>
            <a:off x="730256" y="5934670"/>
            <a:ext cx="95150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Se considera una de las más peligrosas, ya que ésta ataca directamente nuestro vital líquido.</a:t>
            </a:r>
          </a:p>
          <a:p>
            <a:pPr algn="ctr"/>
            <a:r>
              <a:rPr lang="es-MX" b="1" dirty="0">
                <a:latin typeface="verdana" panose="020B0604030504040204" pitchFamily="34" charset="0"/>
              </a:rPr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2186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59089" y="112444"/>
            <a:ext cx="90013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CASO PRÁCTICO PARA ENTENDER LA CONTAMINACIÓN</a:t>
            </a:r>
          </a:p>
          <a:p>
            <a:pPr algn="ctr"/>
            <a:endParaRPr lang="es-MX" b="1" dirty="0">
              <a:latin typeface="verdana" panose="020B0604030504040204" pitchFamily="34" charset="0"/>
            </a:endParaRPr>
          </a:p>
          <a:p>
            <a:pPr algn="ctr"/>
            <a:r>
              <a:rPr lang="es-MX" sz="2400" b="1" dirty="0">
                <a:solidFill>
                  <a:srgbClr val="FF0000"/>
                </a:solidFill>
                <a:latin typeface="verdana" panose="020B0604030504040204" pitchFamily="34" charset="0"/>
              </a:rPr>
              <a:t>VER EL REPORTAJE: ISLAS DE PLÁSTICO</a:t>
            </a:r>
          </a:p>
          <a:p>
            <a:pPr algn="ctr"/>
            <a:r>
              <a:rPr lang="es-MX" sz="2400" b="1" dirty="0">
                <a:solidFill>
                  <a:srgbClr val="FF0000"/>
                </a:solidFill>
                <a:latin typeface="verdana" panose="020B0604030504040204" pitchFamily="34" charset="0"/>
              </a:rPr>
              <a:t>Y RESPONDE</a:t>
            </a:r>
            <a:endParaRPr lang="es-MX" sz="2400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56494" y="1655178"/>
            <a:ext cx="78065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latin typeface="verdana" panose="020B0604030504040204" pitchFamily="34" charset="0"/>
              </a:rPr>
              <a:t>1. ¿Cuál es el propósito principal del reportaje? </a:t>
            </a:r>
          </a:p>
          <a:p>
            <a:pPr algn="ctr"/>
            <a:endParaRPr lang="es-MX" b="1" dirty="0">
              <a:latin typeface="verdana" panose="020B0604030504040204" pitchFamily="34" charset="0"/>
            </a:endParaRP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2. ¿Qué conceptos fueron necesarios para entender el reportaje?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3. ¿Qué otros conceptos diferentes a los vistos en clase aparecen?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4.¿Cómo figura el turismo en palabras de la reportera?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5. ¿Cuáles son las conclusiones del reportaje?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r>
              <a:rPr lang="es-MX" b="1" dirty="0">
                <a:latin typeface="verdana" panose="020B0604030504040204" pitchFamily="34" charset="0"/>
              </a:rPr>
              <a:t>6. ¿Qué implicancias (origen-consecuencia) identificaste (3)?</a:t>
            </a: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  <a:p>
            <a:pPr algn="just"/>
            <a:endParaRPr lang="es-MX" b="1" dirty="0">
              <a:latin typeface="verdana" panose="020B060403050404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-849541" y="3198166"/>
            <a:ext cx="2613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CONTAMINACIÓN</a:t>
            </a:r>
          </a:p>
        </p:txBody>
      </p:sp>
      <p:pic>
        <p:nvPicPr>
          <p:cNvPr id="9" name="Gráfico 8" descr="Planta">
            <a:extLst>
              <a:ext uri="{FF2B5EF4-FFF2-40B4-BE49-F238E27FC236}">
                <a16:creationId xmlns:a16="http://schemas.microsoft.com/office/drawing/2014/main" id="{30AFF4B1-5B6F-485C-9DF3-D4ED495562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7AE60D59-B2DD-4EBC-9B35-23E7C8191C05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13374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1"/>
            <a:ext cx="954157" cy="68579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993914" y="828264"/>
            <a:ext cx="5711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Referencias bibliográficas del tema</a:t>
            </a:r>
          </a:p>
        </p:txBody>
      </p:sp>
      <p:pic>
        <p:nvPicPr>
          <p:cNvPr id="3" name="Gráfico 2" descr="Libro abierto">
            <a:extLst>
              <a:ext uri="{FF2B5EF4-FFF2-40B4-BE49-F238E27FC236}">
                <a16:creationId xmlns:a16="http://schemas.microsoft.com/office/drawing/2014/main" id="{1F3E447A-64F3-4732-98C1-0CD785BE7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7" y="571119"/>
            <a:ext cx="914400" cy="914400"/>
          </a:xfrm>
          <a:prstGeom prst="rect">
            <a:avLst/>
          </a:prstGeom>
        </p:spPr>
      </p:pic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9A2AFD2-8F34-41CC-9F28-90691FA0C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208EEB2-29A6-4152-9966-32A14819AA3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9EFAFC3-7889-4A3C-8D52-5BC1C22BB4A5}"/>
              </a:ext>
            </a:extLst>
          </p:cNvPr>
          <p:cNvSpPr/>
          <p:nvPr/>
        </p:nvSpPr>
        <p:spPr>
          <a:xfrm>
            <a:off x="2303721" y="1703175"/>
            <a:ext cx="76589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IG (2014). Clasificación de los impactos Ambientales. Instituto de </a:t>
            </a:r>
            <a:r>
              <a:rPr kumimoji="0" lang="es-MX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Geogra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fía-UNAM. México.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1B89694-AD6E-4C17-8529-802205378CE6}"/>
              </a:ext>
            </a:extLst>
          </p:cNvPr>
          <p:cNvSpPr/>
          <p:nvPr/>
        </p:nvSpPr>
        <p:spPr>
          <a:xfrm>
            <a:off x="2303721" y="2727445"/>
            <a:ext cx="76589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LGEEPA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(2002). Ley General de Equilibrio Ecológico y Protección al Ambiente. LEGEEPA. México. Artículo 13-23.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764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27496" y="3086249"/>
            <a:ext cx="1687134" cy="461665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prstClr val="black"/>
                </a:solidFill>
              </a:rPr>
              <a:t>Problema</a:t>
            </a:r>
            <a:endParaRPr lang="es-MX" sz="2800" dirty="0">
              <a:solidFill>
                <a:srgbClr val="C00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56938" y="2197046"/>
            <a:ext cx="1671101" cy="46166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prstClr val="black"/>
                </a:solidFill>
              </a:rPr>
              <a:t>Impacto </a:t>
            </a:r>
            <a:endParaRPr lang="es-MX" sz="2800" dirty="0">
              <a:solidFill>
                <a:srgbClr val="C0000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556938" y="723055"/>
            <a:ext cx="25457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Conceptos raíz</a:t>
            </a:r>
            <a:endParaRPr lang="es-MX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563181" y="2770952"/>
            <a:ext cx="2082622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MEDIO AMBIENTE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538484" y="702497"/>
            <a:ext cx="34996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rgbClr val="92D050"/>
                </a:solidFill>
              </a:rPr>
              <a:t>Conceptos específicos</a:t>
            </a:r>
            <a:endParaRPr lang="es-MX" sz="2800" dirty="0">
              <a:solidFill>
                <a:srgbClr val="92D050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7868743" y="3309376"/>
            <a:ext cx="1851465" cy="830997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prstClr val="black"/>
                </a:solidFill>
              </a:rPr>
              <a:t>Problema ambiental</a:t>
            </a:r>
            <a:endParaRPr lang="es-MX" sz="2800" dirty="0">
              <a:solidFill>
                <a:srgbClr val="C00000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7868743" y="2026902"/>
            <a:ext cx="1951836" cy="83099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prstClr val="black"/>
                </a:solidFill>
              </a:rPr>
              <a:t>Impacto ambiental </a:t>
            </a:r>
            <a:endParaRPr lang="es-MX" sz="2800" dirty="0">
              <a:solidFill>
                <a:srgbClr val="C00000"/>
              </a:solidFill>
            </a:endParaRPr>
          </a:p>
        </p:txBody>
      </p:sp>
      <p:cxnSp>
        <p:nvCxnSpPr>
          <p:cNvPr id="18" name="Conector angular 17"/>
          <p:cNvCxnSpPr>
            <a:cxnSpLocks/>
            <a:stCxn id="5" idx="3"/>
            <a:endCxn id="11" idx="1"/>
          </p:cNvCxnSpPr>
          <p:nvPr/>
        </p:nvCxnSpPr>
        <p:spPr>
          <a:xfrm flipV="1">
            <a:off x="3214630" y="2955618"/>
            <a:ext cx="1348551" cy="36146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angular 19"/>
          <p:cNvCxnSpPr>
            <a:cxnSpLocks/>
            <a:stCxn id="11" idx="3"/>
            <a:endCxn id="13" idx="1"/>
          </p:cNvCxnSpPr>
          <p:nvPr/>
        </p:nvCxnSpPr>
        <p:spPr>
          <a:xfrm>
            <a:off x="6645803" y="2955618"/>
            <a:ext cx="1222940" cy="7692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angular 21"/>
          <p:cNvCxnSpPr>
            <a:cxnSpLocks/>
            <a:stCxn id="6" idx="3"/>
            <a:endCxn id="11" idx="1"/>
          </p:cNvCxnSpPr>
          <p:nvPr/>
        </p:nvCxnSpPr>
        <p:spPr>
          <a:xfrm>
            <a:off x="3228039" y="2427879"/>
            <a:ext cx="1335142" cy="5277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Conector angular 23"/>
          <p:cNvCxnSpPr>
            <a:cxnSpLocks/>
            <a:stCxn id="11" idx="3"/>
            <a:endCxn id="14" idx="1"/>
          </p:cNvCxnSpPr>
          <p:nvPr/>
        </p:nvCxnSpPr>
        <p:spPr>
          <a:xfrm flipV="1">
            <a:off x="6645803" y="2442401"/>
            <a:ext cx="1222940" cy="51321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Rectángulo 34"/>
          <p:cNvSpPr/>
          <p:nvPr/>
        </p:nvSpPr>
        <p:spPr>
          <a:xfrm>
            <a:off x="4753239" y="1270034"/>
            <a:ext cx="2034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Concepto de asociación</a:t>
            </a:r>
            <a:endParaRPr lang="es-MX" sz="2800" dirty="0"/>
          </a:p>
        </p:txBody>
      </p:sp>
      <p:sp>
        <p:nvSpPr>
          <p:cNvPr id="36" name="Flecha a la derecha con bandas 35"/>
          <p:cNvSpPr/>
          <p:nvPr/>
        </p:nvSpPr>
        <p:spPr>
          <a:xfrm rot="5400000">
            <a:off x="2507975" y="1536546"/>
            <a:ext cx="669702" cy="47651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7" name="Flecha a la derecha con bandas 36"/>
          <p:cNvSpPr/>
          <p:nvPr/>
        </p:nvSpPr>
        <p:spPr>
          <a:xfrm rot="5400000">
            <a:off x="5269641" y="2170138"/>
            <a:ext cx="669702" cy="476519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2" name="Flecha a la derecha con bandas 41"/>
          <p:cNvSpPr/>
          <p:nvPr/>
        </p:nvSpPr>
        <p:spPr>
          <a:xfrm rot="5400000">
            <a:off x="8774711" y="1370331"/>
            <a:ext cx="669702" cy="476519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Rectángulo 30"/>
          <p:cNvSpPr/>
          <p:nvPr/>
        </p:nvSpPr>
        <p:spPr>
          <a:xfrm rot="16200000">
            <a:off x="-1372090" y="3198166"/>
            <a:ext cx="3658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A) CONCEPTUALIZACIÓN</a:t>
            </a:r>
          </a:p>
        </p:txBody>
      </p:sp>
      <p:pic>
        <p:nvPicPr>
          <p:cNvPr id="21" name="Gráfico 20" descr="Planta">
            <a:extLst>
              <a:ext uri="{FF2B5EF4-FFF2-40B4-BE49-F238E27FC236}">
                <a16:creationId xmlns:a16="http://schemas.microsoft.com/office/drawing/2014/main" id="{E4DBCA9F-5634-48B7-ADEA-AEF39675E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BE9D6BA2-74FA-40E7-BC13-12F5164AC2CB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2B05A5EA-EB23-4F8C-BD04-3858CDEED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38250" y="4582475"/>
            <a:ext cx="2347796" cy="1763243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892F9E8E-69B8-4AF4-A582-5BA5B1F38D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27936" y="4642800"/>
            <a:ext cx="2379005" cy="1441432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A83227B-D743-45BE-B2D4-F6002252A0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61164" y="4138958"/>
            <a:ext cx="2084639" cy="132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84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1054953" y="2541197"/>
            <a:ext cx="3265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CONCEPTUALIZACIÓN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33336" y="374019"/>
            <a:ext cx="9751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bg2">
                    <a:lumMod val="25000"/>
                  </a:schemeClr>
                </a:solidFill>
              </a:rPr>
              <a:t>¿Qué entiendo por Impacto Ambiental (I.A)?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269974" y="1817501"/>
            <a:ext cx="93891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dirty="0">
                <a:solidFill>
                  <a:srgbClr val="FF0000"/>
                </a:solidFill>
              </a:rPr>
              <a:t>Consecuencia </a:t>
            </a:r>
            <a:r>
              <a:rPr lang="es-MX" sz="2800" b="1" dirty="0">
                <a:solidFill>
                  <a:schemeClr val="bg2">
                    <a:lumMod val="25000"/>
                  </a:schemeClr>
                </a:solidFill>
              </a:rPr>
              <a:t>de la acción de un proyecto o actividad, que </a:t>
            </a:r>
            <a:r>
              <a:rPr lang="es-MX" sz="2800" b="1" dirty="0">
                <a:solidFill>
                  <a:srgbClr val="FF0000"/>
                </a:solidFill>
              </a:rPr>
              <a:t>produce alteraciones favorables o desfavorables en el medio </a:t>
            </a:r>
            <a:r>
              <a:rPr lang="es-MX" sz="2800" b="1" dirty="0">
                <a:solidFill>
                  <a:schemeClr val="bg2">
                    <a:lumMod val="25000"/>
                  </a:schemeClr>
                </a:solidFill>
              </a:rPr>
              <a:t>o en alguno de sus componentes (IG, 2014)</a:t>
            </a:r>
            <a:endParaRPr lang="es-MX" sz="2800" b="1" dirty="0">
              <a:solidFill>
                <a:srgbClr val="FF0000"/>
              </a:solidFill>
            </a:endParaRPr>
          </a:p>
        </p:txBody>
      </p:sp>
      <p:pic>
        <p:nvPicPr>
          <p:cNvPr id="20" name="Gráfico 19" descr="Planta">
            <a:extLst>
              <a:ext uri="{FF2B5EF4-FFF2-40B4-BE49-F238E27FC236}">
                <a16:creationId xmlns:a16="http://schemas.microsoft.com/office/drawing/2014/main" id="{8254D151-B97F-4B64-A22D-AC4E0D7C39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9C97D7EC-C140-4E19-A76F-0AB3CAE6E99B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3" name="Gráfico 2" descr="Cabeza con engranajes">
            <a:extLst>
              <a:ext uri="{FF2B5EF4-FFF2-40B4-BE49-F238E27FC236}">
                <a16:creationId xmlns:a16="http://schemas.microsoft.com/office/drawing/2014/main" id="{C5CB1C12-2579-4909-8890-C42996563B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6360" y="301822"/>
            <a:ext cx="914400" cy="9144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5283DDDA-E435-49E0-AF50-9C2444067A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33609">
            <a:off x="4012008" y="3965841"/>
            <a:ext cx="2911934" cy="19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08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60536">
            <a:off x="4130566" y="1001593"/>
            <a:ext cx="2911934" cy="193776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565927" y="124003"/>
            <a:ext cx="35088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latin typeface="AR JULIAN" panose="02000000000000000000" pitchFamily="2" charset="0"/>
              </a:rPr>
              <a:t>TIPOS DE IMPACTOS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410159" y="903868"/>
            <a:ext cx="45401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Pérdida</a:t>
            </a:r>
            <a:r>
              <a:rPr lang="es-MX" sz="1600" b="1" dirty="0">
                <a:solidFill>
                  <a:srgbClr val="000000"/>
                </a:solidFill>
                <a:latin typeface="verdana" panose="020B0604030504040204" pitchFamily="34" charset="0"/>
              </a:rPr>
              <a:t> de calidad, valor natural, estético-cultural, paisajístico…</a:t>
            </a:r>
            <a:endParaRPr lang="es-MX" sz="1600" b="1" dirty="0"/>
          </a:p>
        </p:txBody>
      </p:sp>
      <p:sp>
        <p:nvSpPr>
          <p:cNvPr id="8" name="Rectángulo 7"/>
          <p:cNvSpPr/>
          <p:nvPr/>
        </p:nvSpPr>
        <p:spPr>
          <a:xfrm>
            <a:off x="587606" y="1051805"/>
            <a:ext cx="45401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rgbClr val="00B050"/>
                </a:solidFill>
                <a:latin typeface="verdana" panose="020B0604030504040204" pitchFamily="34" charset="0"/>
              </a:rPr>
              <a:t>Ganancia o beneficio </a:t>
            </a:r>
            <a:r>
              <a:rPr lang="es-MX" sz="1600" b="1" dirty="0">
                <a:solidFill>
                  <a:srgbClr val="000000"/>
                </a:solidFill>
                <a:latin typeface="verdana" panose="020B0604030504040204" pitchFamily="34" charset="0"/>
              </a:rPr>
              <a:t>con valor natural, estético-cultural, paisajístico…</a:t>
            </a:r>
            <a:endParaRPr lang="es-MX" sz="16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97" y="2002914"/>
            <a:ext cx="1823795" cy="112722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239" y="3320716"/>
            <a:ext cx="1825553" cy="122163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550" y="4717026"/>
            <a:ext cx="1820242" cy="142956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9508" y="1730887"/>
            <a:ext cx="2012118" cy="133897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6873" y="3420471"/>
            <a:ext cx="2019868" cy="1465428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8715" y="5446874"/>
            <a:ext cx="2321161" cy="1271659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2079" y="3193576"/>
            <a:ext cx="2309316" cy="1692323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14752" y="5381052"/>
            <a:ext cx="1783191" cy="1359943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32875" y="1730887"/>
            <a:ext cx="1692962" cy="1333035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8155912" y="3057531"/>
            <a:ext cx="248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CONTAMINACIÓN</a:t>
            </a:r>
            <a:endParaRPr lang="es-MX" dirty="0"/>
          </a:p>
        </p:txBody>
      </p:sp>
      <p:sp>
        <p:nvSpPr>
          <p:cNvPr id="22" name="Rectángulo 21"/>
          <p:cNvSpPr/>
          <p:nvPr/>
        </p:nvSpPr>
        <p:spPr>
          <a:xfrm>
            <a:off x="8195987" y="4968033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DEFORESTACIÓN</a:t>
            </a:r>
            <a:endParaRPr lang="es-MX" dirty="0"/>
          </a:p>
        </p:txBody>
      </p:sp>
      <p:sp>
        <p:nvSpPr>
          <p:cNvPr id="24" name="Rectángulo 23"/>
          <p:cNvSpPr/>
          <p:nvPr/>
        </p:nvSpPr>
        <p:spPr>
          <a:xfrm>
            <a:off x="4857449" y="5011720"/>
            <a:ext cx="2925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SOBREEXPLOTACIÓN</a:t>
            </a:r>
            <a:endParaRPr lang="es-MX" dirty="0"/>
          </a:p>
        </p:txBody>
      </p:sp>
      <p:sp>
        <p:nvSpPr>
          <p:cNvPr id="25" name="Rectángulo 24"/>
          <p:cNvSpPr/>
          <p:nvPr/>
        </p:nvSpPr>
        <p:spPr>
          <a:xfrm>
            <a:off x="2117438" y="2521002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  <a:latin typeface="verdana" panose="020B0604030504040204" pitchFamily="34" charset="0"/>
              </a:rPr>
              <a:t>Reforestación</a:t>
            </a:r>
            <a:endParaRPr lang="es-MX" dirty="0"/>
          </a:p>
        </p:txBody>
      </p:sp>
      <p:sp>
        <p:nvSpPr>
          <p:cNvPr id="26" name="Rectángulo 25"/>
          <p:cNvSpPr/>
          <p:nvPr/>
        </p:nvSpPr>
        <p:spPr>
          <a:xfrm>
            <a:off x="2082002" y="3559075"/>
            <a:ext cx="21226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  <a:latin typeface="verdana" panose="020B0604030504040204" pitchFamily="34" charset="0"/>
              </a:rPr>
              <a:t>Uso de energía</a:t>
            </a:r>
          </a:p>
          <a:p>
            <a:r>
              <a:rPr lang="es-MX" b="1" dirty="0">
                <a:solidFill>
                  <a:srgbClr val="00B050"/>
                </a:solidFill>
                <a:latin typeface="verdana" panose="020B0604030504040204" pitchFamily="34" charset="0"/>
              </a:rPr>
              <a:t> sustentable</a:t>
            </a:r>
            <a:endParaRPr lang="es-MX" dirty="0"/>
          </a:p>
        </p:txBody>
      </p:sp>
      <p:sp>
        <p:nvSpPr>
          <p:cNvPr id="27" name="Rectángulo 26"/>
          <p:cNvSpPr/>
          <p:nvPr/>
        </p:nvSpPr>
        <p:spPr>
          <a:xfrm>
            <a:off x="2117438" y="5196386"/>
            <a:ext cx="21323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  <a:latin typeface="verdana" panose="020B0604030504040204" pitchFamily="34" charset="0"/>
              </a:rPr>
              <a:t>construcciones</a:t>
            </a:r>
          </a:p>
          <a:p>
            <a:r>
              <a:rPr lang="es-MX" b="1" dirty="0">
                <a:solidFill>
                  <a:srgbClr val="00B050"/>
                </a:solidFill>
                <a:latin typeface="verdana" panose="020B0604030504040204" pitchFamily="34" charset="0"/>
              </a:rPr>
              <a:t>sustentables</a:t>
            </a:r>
            <a:endParaRPr lang="es-MX" dirty="0"/>
          </a:p>
        </p:txBody>
      </p:sp>
      <p:pic>
        <p:nvPicPr>
          <p:cNvPr id="29" name="Gráfico 28" descr="Planta">
            <a:extLst>
              <a:ext uri="{FF2B5EF4-FFF2-40B4-BE49-F238E27FC236}">
                <a16:creationId xmlns:a16="http://schemas.microsoft.com/office/drawing/2014/main" id="{96D02625-F69A-4111-95F2-A2472422AC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ACB67FB1-3B18-46E5-B104-D4A1F9F430D6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666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1" grpId="0"/>
      <p:bldP spid="22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201065" y="3388872"/>
            <a:ext cx="1944710" cy="1873877"/>
            <a:chOff x="3929588" y="1997260"/>
            <a:chExt cx="3857539" cy="385753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6" name="Elipse 5"/>
            <p:cNvSpPr/>
            <p:nvPr/>
          </p:nvSpPr>
          <p:spPr>
            <a:xfrm>
              <a:off x="3929588" y="1997260"/>
              <a:ext cx="3857539" cy="3857539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Elipse 4"/>
            <p:cNvSpPr/>
            <p:nvPr/>
          </p:nvSpPr>
          <p:spPr>
            <a:xfrm>
              <a:off x="4569661" y="2887083"/>
              <a:ext cx="2377867" cy="24464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dirty="0"/>
                <a:t>CULTURAL</a:t>
              </a:r>
              <a:endParaRPr lang="es-MX" sz="1200" b="1" kern="1200" dirty="0"/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157430" y="1719618"/>
            <a:ext cx="1944709" cy="1854558"/>
            <a:chOff x="2797010" y="1983286"/>
            <a:chExt cx="3857539" cy="3857539"/>
          </a:xfrm>
        </p:grpSpPr>
        <p:sp>
          <p:nvSpPr>
            <p:cNvPr id="9" name="Elipse 8"/>
            <p:cNvSpPr/>
            <p:nvPr/>
          </p:nvSpPr>
          <p:spPr>
            <a:xfrm>
              <a:off x="2797010" y="1983286"/>
              <a:ext cx="3857539" cy="3857539"/>
            </a:xfrm>
            <a:prstGeom prst="ellipse">
              <a:avLst/>
            </a:prstGeom>
            <a:solidFill>
              <a:schemeClr val="accent4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0" name="Elipse 4"/>
            <p:cNvSpPr/>
            <p:nvPr/>
          </p:nvSpPr>
          <p:spPr>
            <a:xfrm>
              <a:off x="3361934" y="2548210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/>
                <a:t>ECONÓMICA</a:t>
              </a: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214324" y="4897625"/>
            <a:ext cx="1944711" cy="1815921"/>
            <a:chOff x="2797010" y="1983286"/>
            <a:chExt cx="3857539" cy="3857539"/>
          </a:xfrm>
        </p:grpSpPr>
        <p:sp>
          <p:nvSpPr>
            <p:cNvPr id="12" name="Elipse 11"/>
            <p:cNvSpPr/>
            <p:nvPr/>
          </p:nvSpPr>
          <p:spPr>
            <a:xfrm>
              <a:off x="2797010" y="1983286"/>
              <a:ext cx="3857539" cy="3857539"/>
            </a:xfrm>
            <a:prstGeom prst="ellipse">
              <a:avLst/>
            </a:prstGeom>
            <a:solidFill>
              <a:schemeClr val="accent2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Elipse 4"/>
            <p:cNvSpPr/>
            <p:nvPr/>
          </p:nvSpPr>
          <p:spPr>
            <a:xfrm>
              <a:off x="3361934" y="2548210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/>
                <a:t>POLÍTICA</a:t>
              </a: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172231" y="191069"/>
            <a:ext cx="1815920" cy="1809479"/>
            <a:chOff x="3929588" y="1997260"/>
            <a:chExt cx="3857539" cy="3857539"/>
          </a:xfrm>
        </p:grpSpPr>
        <p:sp>
          <p:nvSpPr>
            <p:cNvPr id="15" name="Elipse 14"/>
            <p:cNvSpPr/>
            <p:nvPr/>
          </p:nvSpPr>
          <p:spPr>
            <a:xfrm>
              <a:off x="3929588" y="1997260"/>
              <a:ext cx="3857539" cy="3857539"/>
            </a:xfrm>
            <a:prstGeom prst="ellipse">
              <a:avLst/>
            </a:prstGeom>
            <a:solidFill>
              <a:schemeClr val="accent1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Elipse 4"/>
            <p:cNvSpPr/>
            <p:nvPr/>
          </p:nvSpPr>
          <p:spPr>
            <a:xfrm>
              <a:off x="4436276" y="2649725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50" b="1" dirty="0"/>
                <a:t>DEMOGRÁFICA</a:t>
              </a:r>
              <a:endParaRPr lang="es-MX" sz="1050" b="1" kern="1200" dirty="0"/>
            </a:p>
          </p:txBody>
        </p:sp>
      </p:grpSp>
      <p:grpSp>
        <p:nvGrpSpPr>
          <p:cNvPr id="68" name="Grupo 67"/>
          <p:cNvGrpSpPr/>
          <p:nvPr/>
        </p:nvGrpSpPr>
        <p:grpSpPr>
          <a:xfrm>
            <a:off x="1662114" y="726952"/>
            <a:ext cx="2418568" cy="842542"/>
            <a:chOff x="3929588" y="1997260"/>
            <a:chExt cx="3857539" cy="3857539"/>
          </a:xfrm>
        </p:grpSpPr>
        <p:sp>
          <p:nvSpPr>
            <p:cNvPr id="69" name="Elipse 68"/>
            <p:cNvSpPr/>
            <p:nvPr/>
          </p:nvSpPr>
          <p:spPr>
            <a:xfrm>
              <a:off x="3929588" y="1997260"/>
              <a:ext cx="3857539" cy="3857539"/>
            </a:xfrm>
            <a:prstGeom prst="ellipse">
              <a:avLst/>
            </a:prstGeom>
            <a:solidFill>
              <a:schemeClr val="accent1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0" name="Elipse 4"/>
            <p:cNvSpPr/>
            <p:nvPr/>
          </p:nvSpPr>
          <p:spPr>
            <a:xfrm>
              <a:off x="4436276" y="2649725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dirty="0"/>
                <a:t>SOBREPOBLACIÓN Y URBANIZACIÓN</a:t>
              </a:r>
              <a:endParaRPr lang="es-MX" sz="1400" b="1" kern="1200" dirty="0"/>
            </a:p>
          </p:txBody>
        </p:sp>
      </p:grpSp>
      <p:grpSp>
        <p:nvGrpSpPr>
          <p:cNvPr id="80" name="Grupo 79"/>
          <p:cNvGrpSpPr/>
          <p:nvPr/>
        </p:nvGrpSpPr>
        <p:grpSpPr>
          <a:xfrm>
            <a:off x="1783788" y="2282025"/>
            <a:ext cx="2406074" cy="816015"/>
            <a:chOff x="2797010" y="1983286"/>
            <a:chExt cx="3857539" cy="3857539"/>
          </a:xfrm>
        </p:grpSpPr>
        <p:sp>
          <p:nvSpPr>
            <p:cNvPr id="81" name="Elipse 80"/>
            <p:cNvSpPr/>
            <p:nvPr/>
          </p:nvSpPr>
          <p:spPr>
            <a:xfrm>
              <a:off x="2797010" y="1983286"/>
              <a:ext cx="3857539" cy="3857539"/>
            </a:xfrm>
            <a:prstGeom prst="ellipse">
              <a:avLst/>
            </a:prstGeom>
            <a:solidFill>
              <a:schemeClr val="accent4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82" name="Elipse 4"/>
            <p:cNvSpPr/>
            <p:nvPr/>
          </p:nvSpPr>
          <p:spPr>
            <a:xfrm>
              <a:off x="3361934" y="2548210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/>
                <a:t>MODO DE PRODUCCIÓN CAPITALISTA</a:t>
              </a:r>
            </a:p>
          </p:txBody>
        </p:sp>
      </p:grpSp>
      <p:grpSp>
        <p:nvGrpSpPr>
          <p:cNvPr id="83" name="Grupo 82"/>
          <p:cNvGrpSpPr/>
          <p:nvPr/>
        </p:nvGrpSpPr>
        <p:grpSpPr>
          <a:xfrm>
            <a:off x="1800128" y="3991650"/>
            <a:ext cx="2498917" cy="812362"/>
            <a:chOff x="3929588" y="1997260"/>
            <a:chExt cx="3857539" cy="385753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84" name="Elipse 83"/>
            <p:cNvSpPr/>
            <p:nvPr/>
          </p:nvSpPr>
          <p:spPr>
            <a:xfrm>
              <a:off x="3929588" y="1997260"/>
              <a:ext cx="3857539" cy="3857539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85" name="Elipse 4"/>
            <p:cNvSpPr/>
            <p:nvPr/>
          </p:nvSpPr>
          <p:spPr>
            <a:xfrm>
              <a:off x="4569661" y="2887083"/>
              <a:ext cx="2377867" cy="24464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dirty="0"/>
                <a:t>  EDUCACIÓN AMBIENTAL</a:t>
              </a:r>
            </a:p>
          </p:txBody>
        </p:sp>
      </p:grpSp>
      <p:grpSp>
        <p:nvGrpSpPr>
          <p:cNvPr id="86" name="Grupo 85"/>
          <p:cNvGrpSpPr/>
          <p:nvPr/>
        </p:nvGrpSpPr>
        <p:grpSpPr>
          <a:xfrm>
            <a:off x="1854332" y="5377573"/>
            <a:ext cx="2526601" cy="927694"/>
            <a:chOff x="2797010" y="1983286"/>
            <a:chExt cx="3857539" cy="3857539"/>
          </a:xfrm>
        </p:grpSpPr>
        <p:sp>
          <p:nvSpPr>
            <p:cNvPr id="87" name="Elipse 86"/>
            <p:cNvSpPr/>
            <p:nvPr/>
          </p:nvSpPr>
          <p:spPr>
            <a:xfrm>
              <a:off x="2797010" y="1983286"/>
              <a:ext cx="3857539" cy="3857539"/>
            </a:xfrm>
            <a:prstGeom prst="ellipse">
              <a:avLst/>
            </a:prstGeom>
            <a:solidFill>
              <a:schemeClr val="accent2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88" name="Elipse 4"/>
            <p:cNvSpPr/>
            <p:nvPr/>
          </p:nvSpPr>
          <p:spPr>
            <a:xfrm>
              <a:off x="3361934" y="2548210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dirty="0"/>
                <a:t>GESTIÓN AMBIENTAL</a:t>
              </a:r>
            </a:p>
          </p:txBody>
        </p:sp>
      </p:grpSp>
      <p:grpSp>
        <p:nvGrpSpPr>
          <p:cNvPr id="127" name="Grupo 126"/>
          <p:cNvGrpSpPr/>
          <p:nvPr/>
        </p:nvGrpSpPr>
        <p:grpSpPr>
          <a:xfrm>
            <a:off x="4804012" y="177421"/>
            <a:ext cx="6275349" cy="6208438"/>
            <a:chOff x="2735999" y="185538"/>
            <a:chExt cx="6720002" cy="6486923"/>
          </a:xfrm>
        </p:grpSpPr>
        <p:grpSp>
          <p:nvGrpSpPr>
            <p:cNvPr id="97" name="Grupo 96"/>
            <p:cNvGrpSpPr/>
            <p:nvPr/>
          </p:nvGrpSpPr>
          <p:grpSpPr>
            <a:xfrm>
              <a:off x="5117099" y="185538"/>
              <a:ext cx="1957802" cy="1957802"/>
              <a:chOff x="4269239" y="2014"/>
              <a:chExt cx="1957802" cy="1957802"/>
            </a:xfrm>
          </p:grpSpPr>
          <p:sp>
            <p:nvSpPr>
              <p:cNvPr id="125" name="Elipse 124"/>
              <p:cNvSpPr/>
              <p:nvPr/>
            </p:nvSpPr>
            <p:spPr>
              <a:xfrm>
                <a:off x="4269239" y="2014"/>
                <a:ext cx="1957802" cy="195780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6" name="Elipse 4"/>
              <p:cNvSpPr/>
              <p:nvPr/>
            </p:nvSpPr>
            <p:spPr>
              <a:xfrm>
                <a:off x="4555952" y="288727"/>
                <a:ext cx="1384376" cy="138437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2000" kern="1200" dirty="0"/>
                  <a:t>1. Extracción</a:t>
                </a:r>
              </a:p>
            </p:txBody>
          </p:sp>
        </p:grpSp>
        <p:grpSp>
          <p:nvGrpSpPr>
            <p:cNvPr id="98" name="Grupo 97"/>
            <p:cNvGrpSpPr/>
            <p:nvPr/>
          </p:nvGrpSpPr>
          <p:grpSpPr>
            <a:xfrm>
              <a:off x="7013462" y="1690357"/>
              <a:ext cx="522261" cy="660758"/>
              <a:chOff x="6165602" y="1506833"/>
              <a:chExt cx="522261" cy="660758"/>
            </a:xfrm>
          </p:grpSpPr>
          <p:sp>
            <p:nvSpPr>
              <p:cNvPr id="123" name="Flecha derecha 122"/>
              <p:cNvSpPr/>
              <p:nvPr/>
            </p:nvSpPr>
            <p:spPr>
              <a:xfrm rot="2160000">
                <a:off x="6165602" y="1506833"/>
                <a:ext cx="522261" cy="66075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4" name="Flecha derecha 6"/>
              <p:cNvSpPr/>
              <p:nvPr/>
            </p:nvSpPr>
            <p:spPr>
              <a:xfrm rot="2160000">
                <a:off x="6180563" y="1592938"/>
                <a:ext cx="365583" cy="3964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MX" sz="1700" kern="1200"/>
              </a:p>
            </p:txBody>
          </p:sp>
        </p:grpSp>
        <p:grpSp>
          <p:nvGrpSpPr>
            <p:cNvPr id="99" name="Grupo 98"/>
            <p:cNvGrpSpPr/>
            <p:nvPr/>
          </p:nvGrpSpPr>
          <p:grpSpPr>
            <a:xfrm>
              <a:off x="7498199" y="1915508"/>
              <a:ext cx="1957802" cy="1957802"/>
              <a:chOff x="6650339" y="1731984"/>
              <a:chExt cx="1957802" cy="1957802"/>
            </a:xfrm>
          </p:grpSpPr>
          <p:sp>
            <p:nvSpPr>
              <p:cNvPr id="121" name="Elipse 120"/>
              <p:cNvSpPr/>
              <p:nvPr/>
            </p:nvSpPr>
            <p:spPr>
              <a:xfrm>
                <a:off x="6650339" y="1731984"/>
                <a:ext cx="1957802" cy="195780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2" name="Elipse 8"/>
              <p:cNvSpPr/>
              <p:nvPr/>
            </p:nvSpPr>
            <p:spPr>
              <a:xfrm>
                <a:off x="6937052" y="2018697"/>
                <a:ext cx="1384376" cy="138437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2100" kern="1200" dirty="0"/>
                  <a:t>2.Proceso o fabricación</a:t>
                </a:r>
              </a:p>
            </p:txBody>
          </p:sp>
        </p:grpSp>
        <p:grpSp>
          <p:nvGrpSpPr>
            <p:cNvPr id="100" name="Grupo 99"/>
            <p:cNvGrpSpPr/>
            <p:nvPr/>
          </p:nvGrpSpPr>
          <p:grpSpPr>
            <a:xfrm>
              <a:off x="7696540" y="4018796"/>
              <a:ext cx="660758" cy="522261"/>
              <a:chOff x="6848680" y="3835272"/>
              <a:chExt cx="660758" cy="522261"/>
            </a:xfrm>
          </p:grpSpPr>
          <p:sp>
            <p:nvSpPr>
              <p:cNvPr id="119" name="Flecha derecha 118"/>
              <p:cNvSpPr/>
              <p:nvPr/>
            </p:nvSpPr>
            <p:spPr>
              <a:xfrm rot="6480000">
                <a:off x="6917928" y="3766024"/>
                <a:ext cx="522261" cy="66075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0" name="Flecha derecha 10"/>
              <p:cNvSpPr/>
              <p:nvPr/>
            </p:nvSpPr>
            <p:spPr>
              <a:xfrm rot="17280000">
                <a:off x="7020475" y="3823671"/>
                <a:ext cx="365583" cy="3964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MX" sz="1700" kern="1200"/>
              </a:p>
            </p:txBody>
          </p:sp>
        </p:grpSp>
        <p:grpSp>
          <p:nvGrpSpPr>
            <p:cNvPr id="101" name="Grupo 100"/>
            <p:cNvGrpSpPr/>
            <p:nvPr/>
          </p:nvGrpSpPr>
          <p:grpSpPr>
            <a:xfrm>
              <a:off x="6588700" y="4714659"/>
              <a:ext cx="1957802" cy="1957802"/>
              <a:chOff x="5740840" y="4531135"/>
              <a:chExt cx="1957802" cy="1957802"/>
            </a:xfrm>
          </p:grpSpPr>
          <p:sp>
            <p:nvSpPr>
              <p:cNvPr id="117" name="Elipse 116"/>
              <p:cNvSpPr/>
              <p:nvPr/>
            </p:nvSpPr>
            <p:spPr>
              <a:xfrm>
                <a:off x="5740840" y="4531135"/>
                <a:ext cx="1957802" cy="195780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8" name="Elipse 12"/>
              <p:cNvSpPr/>
              <p:nvPr/>
            </p:nvSpPr>
            <p:spPr>
              <a:xfrm>
                <a:off x="6027553" y="4817848"/>
                <a:ext cx="1384376" cy="138437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2100" kern="1200" dirty="0"/>
                  <a:t>3. Distribución y transporte</a:t>
                </a:r>
              </a:p>
            </p:txBody>
          </p:sp>
        </p:grpSp>
        <p:grpSp>
          <p:nvGrpSpPr>
            <p:cNvPr id="102" name="Grupo 101"/>
            <p:cNvGrpSpPr/>
            <p:nvPr/>
          </p:nvGrpSpPr>
          <p:grpSpPr>
            <a:xfrm>
              <a:off x="5849651" y="5363181"/>
              <a:ext cx="522261" cy="660758"/>
              <a:chOff x="5001791" y="5179657"/>
              <a:chExt cx="522261" cy="660758"/>
            </a:xfrm>
          </p:grpSpPr>
          <p:sp>
            <p:nvSpPr>
              <p:cNvPr id="115" name="Flecha derecha 114"/>
              <p:cNvSpPr/>
              <p:nvPr/>
            </p:nvSpPr>
            <p:spPr>
              <a:xfrm rot="10800000">
                <a:off x="5001791" y="5179657"/>
                <a:ext cx="522261" cy="66075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6" name="Flecha derecha 14"/>
              <p:cNvSpPr/>
              <p:nvPr/>
            </p:nvSpPr>
            <p:spPr>
              <a:xfrm rot="21600000">
                <a:off x="5158469" y="5311809"/>
                <a:ext cx="365583" cy="3964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MX" sz="1700" kern="1200"/>
              </a:p>
            </p:txBody>
          </p:sp>
        </p:grpSp>
        <p:grpSp>
          <p:nvGrpSpPr>
            <p:cNvPr id="103" name="Grupo 102"/>
            <p:cNvGrpSpPr/>
            <p:nvPr/>
          </p:nvGrpSpPr>
          <p:grpSpPr>
            <a:xfrm>
              <a:off x="3645499" y="4714659"/>
              <a:ext cx="1957802" cy="1957802"/>
              <a:chOff x="2797639" y="4531135"/>
              <a:chExt cx="1957802" cy="1957802"/>
            </a:xfrm>
          </p:grpSpPr>
          <p:sp>
            <p:nvSpPr>
              <p:cNvPr id="113" name="Elipse 112"/>
              <p:cNvSpPr/>
              <p:nvPr/>
            </p:nvSpPr>
            <p:spPr>
              <a:xfrm>
                <a:off x="2797639" y="4531135"/>
                <a:ext cx="1957802" cy="195780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4" name="Elipse 16"/>
              <p:cNvSpPr/>
              <p:nvPr/>
            </p:nvSpPr>
            <p:spPr>
              <a:xfrm>
                <a:off x="3084352" y="4817848"/>
                <a:ext cx="1384376" cy="138437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2100" kern="1200" dirty="0"/>
                  <a:t>4. Reciclaje</a:t>
                </a:r>
              </a:p>
            </p:txBody>
          </p:sp>
        </p:grpSp>
        <p:grpSp>
          <p:nvGrpSpPr>
            <p:cNvPr id="104" name="Grupo 103"/>
            <p:cNvGrpSpPr/>
            <p:nvPr/>
          </p:nvGrpSpPr>
          <p:grpSpPr>
            <a:xfrm>
              <a:off x="3843839" y="4046911"/>
              <a:ext cx="660758" cy="522261"/>
              <a:chOff x="2995979" y="3863387"/>
              <a:chExt cx="660758" cy="522261"/>
            </a:xfrm>
          </p:grpSpPr>
          <p:sp>
            <p:nvSpPr>
              <p:cNvPr id="111" name="Flecha derecha 110"/>
              <p:cNvSpPr/>
              <p:nvPr/>
            </p:nvSpPr>
            <p:spPr>
              <a:xfrm rot="15120000">
                <a:off x="3065227" y="3794139"/>
                <a:ext cx="522261" cy="66075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2" name="Flecha derecha 18"/>
              <p:cNvSpPr/>
              <p:nvPr/>
            </p:nvSpPr>
            <p:spPr>
              <a:xfrm rot="25920000">
                <a:off x="3167774" y="4000796"/>
                <a:ext cx="365583" cy="3964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MX" sz="1700" kern="1200"/>
              </a:p>
            </p:txBody>
          </p:sp>
        </p:grpSp>
        <p:grpSp>
          <p:nvGrpSpPr>
            <p:cNvPr id="105" name="Grupo 104"/>
            <p:cNvGrpSpPr/>
            <p:nvPr/>
          </p:nvGrpSpPr>
          <p:grpSpPr>
            <a:xfrm>
              <a:off x="2735999" y="1915508"/>
              <a:ext cx="1957802" cy="1957802"/>
              <a:chOff x="1888139" y="1731984"/>
              <a:chExt cx="1957802" cy="1957802"/>
            </a:xfrm>
          </p:grpSpPr>
          <p:sp>
            <p:nvSpPr>
              <p:cNvPr id="109" name="Elipse 108"/>
              <p:cNvSpPr/>
              <p:nvPr/>
            </p:nvSpPr>
            <p:spPr>
              <a:xfrm>
                <a:off x="1888139" y="1731984"/>
                <a:ext cx="1957802" cy="195780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0" name="Elipse 20"/>
              <p:cNvSpPr/>
              <p:nvPr/>
            </p:nvSpPr>
            <p:spPr>
              <a:xfrm>
                <a:off x="2174852" y="2018697"/>
                <a:ext cx="1384376" cy="138437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2100" kern="1200" dirty="0"/>
                  <a:t>5. Gestión de residuos</a:t>
                </a:r>
              </a:p>
            </p:txBody>
          </p:sp>
        </p:grpSp>
        <p:grpSp>
          <p:nvGrpSpPr>
            <p:cNvPr id="106" name="Grupo 105"/>
            <p:cNvGrpSpPr/>
            <p:nvPr/>
          </p:nvGrpSpPr>
          <p:grpSpPr>
            <a:xfrm>
              <a:off x="4632362" y="1707733"/>
              <a:ext cx="522261" cy="660758"/>
              <a:chOff x="3784502" y="1524209"/>
              <a:chExt cx="522261" cy="660758"/>
            </a:xfrm>
          </p:grpSpPr>
          <p:sp>
            <p:nvSpPr>
              <p:cNvPr id="107" name="Flecha derecha 106"/>
              <p:cNvSpPr/>
              <p:nvPr/>
            </p:nvSpPr>
            <p:spPr>
              <a:xfrm rot="19440000">
                <a:off x="3784502" y="1524209"/>
                <a:ext cx="522261" cy="66075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8" name="Flecha derecha 22"/>
              <p:cNvSpPr/>
              <p:nvPr/>
            </p:nvSpPr>
            <p:spPr>
              <a:xfrm rot="19440000">
                <a:off x="3799463" y="1702408"/>
                <a:ext cx="365583" cy="3964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MX" sz="1700" kern="1200"/>
              </a:p>
            </p:txBody>
          </p:sp>
        </p:grpSp>
      </p:grpSp>
      <p:grpSp>
        <p:nvGrpSpPr>
          <p:cNvPr id="128" name="Grupo 127"/>
          <p:cNvGrpSpPr/>
          <p:nvPr/>
        </p:nvGrpSpPr>
        <p:grpSpPr>
          <a:xfrm>
            <a:off x="6024045" y="1991861"/>
            <a:ext cx="5126594" cy="3137681"/>
            <a:chOff x="2730321" y="2092009"/>
            <a:chExt cx="5126594" cy="3137681"/>
          </a:xfrm>
        </p:grpSpPr>
        <p:pic>
          <p:nvPicPr>
            <p:cNvPr id="129" name="Imagen 1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0321" y="2092009"/>
              <a:ext cx="5126594" cy="3137681"/>
            </a:xfrm>
            <a:prstGeom prst="rect">
              <a:avLst/>
            </a:prstGeom>
          </p:spPr>
        </p:pic>
        <p:sp>
          <p:nvSpPr>
            <p:cNvPr id="130" name="Elipse 129"/>
            <p:cNvSpPr/>
            <p:nvPr/>
          </p:nvSpPr>
          <p:spPr>
            <a:xfrm>
              <a:off x="6551543" y="2926551"/>
              <a:ext cx="1163464" cy="978794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1100" b="1" dirty="0">
                  <a:solidFill>
                    <a:schemeClr val="tx1"/>
                  </a:solidFill>
                </a:rPr>
                <a:t>Urbano</a:t>
              </a:r>
            </a:p>
          </p:txBody>
        </p:sp>
        <p:sp>
          <p:nvSpPr>
            <p:cNvPr id="131" name="Elipse 130"/>
            <p:cNvSpPr/>
            <p:nvPr/>
          </p:nvSpPr>
          <p:spPr>
            <a:xfrm>
              <a:off x="2784650" y="3065659"/>
              <a:ext cx="1163464" cy="978794"/>
            </a:xfrm>
            <a:prstGeom prst="ellipse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100" b="1" dirty="0">
                  <a:solidFill>
                    <a:schemeClr val="tx1"/>
                  </a:solidFill>
                </a:rPr>
                <a:t>Agrícola</a:t>
              </a:r>
            </a:p>
          </p:txBody>
        </p:sp>
        <p:sp>
          <p:nvSpPr>
            <p:cNvPr id="132" name="Elipse 131"/>
            <p:cNvSpPr/>
            <p:nvPr/>
          </p:nvSpPr>
          <p:spPr>
            <a:xfrm>
              <a:off x="4185832" y="4120942"/>
              <a:ext cx="1163464" cy="978794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1100" b="1" dirty="0">
                  <a:solidFill>
                    <a:schemeClr val="tx1"/>
                  </a:solidFill>
                </a:rPr>
                <a:t>Urbano</a:t>
              </a:r>
            </a:p>
          </p:txBody>
        </p:sp>
        <p:sp>
          <p:nvSpPr>
            <p:cNvPr id="133" name="Elipse 132"/>
            <p:cNvSpPr/>
            <p:nvPr/>
          </p:nvSpPr>
          <p:spPr>
            <a:xfrm>
              <a:off x="5293217" y="4095483"/>
              <a:ext cx="1163464" cy="978794"/>
            </a:xfrm>
            <a:prstGeom prst="ellipse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100" b="1" dirty="0">
                  <a:solidFill>
                    <a:schemeClr val="tx1"/>
                  </a:solidFill>
                </a:rPr>
                <a:t>Agrícola</a:t>
              </a:r>
            </a:p>
          </p:txBody>
        </p:sp>
        <p:sp>
          <p:nvSpPr>
            <p:cNvPr id="134" name="Elipse 133"/>
            <p:cNvSpPr/>
            <p:nvPr/>
          </p:nvSpPr>
          <p:spPr>
            <a:xfrm>
              <a:off x="3569941" y="2322148"/>
              <a:ext cx="1163464" cy="978794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1100" b="1" dirty="0">
                  <a:solidFill>
                    <a:schemeClr val="tx1"/>
                  </a:solidFill>
                </a:rPr>
                <a:t>Urbano</a:t>
              </a:r>
            </a:p>
          </p:txBody>
        </p:sp>
        <p:sp>
          <p:nvSpPr>
            <p:cNvPr id="135" name="Elipse 134"/>
            <p:cNvSpPr/>
            <p:nvPr/>
          </p:nvSpPr>
          <p:spPr>
            <a:xfrm>
              <a:off x="5771392" y="2240752"/>
              <a:ext cx="1163464" cy="978794"/>
            </a:xfrm>
            <a:prstGeom prst="ellipse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100" b="1" dirty="0">
                  <a:solidFill>
                    <a:schemeClr val="tx1"/>
                  </a:solidFill>
                </a:rPr>
                <a:t>Agrícola</a:t>
              </a:r>
            </a:p>
          </p:txBody>
        </p:sp>
      </p:grpSp>
      <p:cxnSp>
        <p:nvCxnSpPr>
          <p:cNvPr id="138" name="Conector angular 137"/>
          <p:cNvCxnSpPr>
            <a:stCxn id="69" idx="0"/>
            <a:endCxn id="125" idx="2"/>
          </p:cNvCxnSpPr>
          <p:nvPr/>
        </p:nvCxnSpPr>
        <p:spPr>
          <a:xfrm rot="16200000" flipH="1">
            <a:off x="4755805" y="-1157455"/>
            <a:ext cx="387346" cy="4156160"/>
          </a:xfrm>
          <a:prstGeom prst="bentConnector4">
            <a:avLst>
              <a:gd name="adj1" fmla="val -59017"/>
              <a:gd name="adj2" fmla="val 6454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Conector angular 152"/>
          <p:cNvCxnSpPr>
            <a:stCxn id="81" idx="6"/>
            <a:endCxn id="121" idx="7"/>
          </p:cNvCxnSpPr>
          <p:nvPr/>
        </p:nvCxnSpPr>
        <p:spPr>
          <a:xfrm flipV="1">
            <a:off x="4189862" y="2107528"/>
            <a:ext cx="6621757" cy="582505"/>
          </a:xfrm>
          <a:prstGeom prst="bentConnector4">
            <a:avLst>
              <a:gd name="adj1" fmla="val 38217"/>
              <a:gd name="adj2" fmla="val 18635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Conector angular 155"/>
          <p:cNvCxnSpPr>
            <a:stCxn id="84" idx="6"/>
            <a:endCxn id="113" idx="2"/>
          </p:cNvCxnSpPr>
          <p:nvPr/>
        </p:nvCxnSpPr>
        <p:spPr>
          <a:xfrm>
            <a:off x="4299045" y="4397831"/>
            <a:ext cx="1354287" cy="10511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Conector angular 157"/>
          <p:cNvCxnSpPr>
            <a:stCxn id="84" idx="6"/>
            <a:endCxn id="109" idx="3"/>
          </p:cNvCxnSpPr>
          <p:nvPr/>
        </p:nvCxnSpPr>
        <p:spPr>
          <a:xfrm flipV="1">
            <a:off x="4299045" y="3432471"/>
            <a:ext cx="772709" cy="9653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Conector angular 159"/>
          <p:cNvCxnSpPr>
            <a:stCxn id="81" idx="6"/>
            <a:endCxn id="117" idx="4"/>
          </p:cNvCxnSpPr>
          <p:nvPr/>
        </p:nvCxnSpPr>
        <p:spPr>
          <a:xfrm>
            <a:off x="4189862" y="2690033"/>
            <a:ext cx="5126052" cy="3695826"/>
          </a:xfrm>
          <a:prstGeom prst="bentConnector4">
            <a:avLst>
              <a:gd name="adj1" fmla="val 41083"/>
              <a:gd name="adj2" fmla="val 10618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onector angular 165"/>
          <p:cNvCxnSpPr>
            <a:stCxn id="87" idx="4"/>
            <a:endCxn id="109" idx="2"/>
          </p:cNvCxnSpPr>
          <p:nvPr/>
        </p:nvCxnSpPr>
        <p:spPr>
          <a:xfrm rot="5400000" flipH="1" flipV="1">
            <a:off x="2193188" y="3694444"/>
            <a:ext cx="3535267" cy="1686379"/>
          </a:xfrm>
          <a:prstGeom prst="bentConnector4">
            <a:avLst>
              <a:gd name="adj1" fmla="val -9168"/>
              <a:gd name="adj2" fmla="val 8017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Conector angular 172"/>
          <p:cNvCxnSpPr>
            <a:stCxn id="81" idx="6"/>
            <a:endCxn id="125" idx="2"/>
          </p:cNvCxnSpPr>
          <p:nvPr/>
        </p:nvCxnSpPr>
        <p:spPr>
          <a:xfrm flipV="1">
            <a:off x="4189862" y="1114298"/>
            <a:ext cx="2837696" cy="15757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Rectángulo 175"/>
          <p:cNvSpPr/>
          <p:nvPr/>
        </p:nvSpPr>
        <p:spPr>
          <a:xfrm>
            <a:off x="5941840" y="815033"/>
            <a:ext cx="11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177" name="Rectángulo 176"/>
          <p:cNvSpPr/>
          <p:nvPr/>
        </p:nvSpPr>
        <p:spPr>
          <a:xfrm>
            <a:off x="7827506" y="6290060"/>
            <a:ext cx="11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178" name="Rectángulo 177"/>
          <p:cNvSpPr/>
          <p:nvPr/>
        </p:nvSpPr>
        <p:spPr>
          <a:xfrm rot="5400000">
            <a:off x="8593164" y="898664"/>
            <a:ext cx="1267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179" name="Rectángulo 178"/>
          <p:cNvSpPr/>
          <p:nvPr/>
        </p:nvSpPr>
        <p:spPr>
          <a:xfrm rot="16200000">
            <a:off x="4688521" y="4679624"/>
            <a:ext cx="11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180" name="Rectángulo 179"/>
          <p:cNvSpPr/>
          <p:nvPr/>
        </p:nvSpPr>
        <p:spPr>
          <a:xfrm>
            <a:off x="3269154" y="175863"/>
            <a:ext cx="11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181" name="Rectángulo 180"/>
          <p:cNvSpPr/>
          <p:nvPr/>
        </p:nvSpPr>
        <p:spPr>
          <a:xfrm>
            <a:off x="3282802" y="6344651"/>
            <a:ext cx="11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182" name="Rectángulo 181"/>
          <p:cNvSpPr/>
          <p:nvPr/>
        </p:nvSpPr>
        <p:spPr>
          <a:xfrm rot="16200000">
            <a:off x="4210849" y="1677117"/>
            <a:ext cx="11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183" name="Rectángulo 182"/>
          <p:cNvSpPr/>
          <p:nvPr/>
        </p:nvSpPr>
        <p:spPr>
          <a:xfrm>
            <a:off x="4865942" y="6249116"/>
            <a:ext cx="11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184" name="Rectángulo 183"/>
          <p:cNvSpPr/>
          <p:nvPr/>
        </p:nvSpPr>
        <p:spPr>
          <a:xfrm>
            <a:off x="6339900" y="162215"/>
            <a:ext cx="11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cxnSp>
        <p:nvCxnSpPr>
          <p:cNvPr id="195" name="Conector angular 194"/>
          <p:cNvCxnSpPr>
            <a:stCxn id="87" idx="4"/>
            <a:endCxn id="125" idx="6"/>
          </p:cNvCxnSpPr>
          <p:nvPr/>
        </p:nvCxnSpPr>
        <p:spPr>
          <a:xfrm rot="5400000" flipH="1" flipV="1">
            <a:off x="3391239" y="840692"/>
            <a:ext cx="5190969" cy="5738182"/>
          </a:xfrm>
          <a:prstGeom prst="bentConnector4">
            <a:avLst>
              <a:gd name="adj1" fmla="val -4404"/>
              <a:gd name="adj2" fmla="val 10398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1" name="Rectángulo 200"/>
          <p:cNvSpPr/>
          <p:nvPr/>
        </p:nvSpPr>
        <p:spPr>
          <a:xfrm>
            <a:off x="9929572" y="1080854"/>
            <a:ext cx="1267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202" name="Rectángulo 201"/>
          <p:cNvSpPr/>
          <p:nvPr/>
        </p:nvSpPr>
        <p:spPr>
          <a:xfrm rot="16200000">
            <a:off x="8439266" y="4244396"/>
            <a:ext cx="1267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 JULIAN" panose="02000000000000000000" pitchFamily="2" charset="0"/>
              </a:rPr>
              <a:t>IMPACTO</a:t>
            </a:r>
          </a:p>
        </p:txBody>
      </p:sp>
      <p:sp>
        <p:nvSpPr>
          <p:cNvPr id="89" name="Rectángulo 88"/>
          <p:cNvSpPr/>
          <p:nvPr/>
        </p:nvSpPr>
        <p:spPr>
          <a:xfrm>
            <a:off x="2843" y="134920"/>
            <a:ext cx="2528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 JULIAN" panose="02000000000000000000" pitchFamily="2" charset="0"/>
              </a:rPr>
              <a:t>COMPONENTE SOCIAL</a:t>
            </a:r>
          </a:p>
        </p:txBody>
      </p:sp>
      <p:sp>
        <p:nvSpPr>
          <p:cNvPr id="90" name="Rectángulo 89"/>
          <p:cNvSpPr/>
          <p:nvPr/>
        </p:nvSpPr>
        <p:spPr>
          <a:xfrm>
            <a:off x="1723091" y="1652095"/>
            <a:ext cx="2476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 JULIAN" panose="02000000000000000000" pitchFamily="2" charset="0"/>
              </a:rPr>
              <a:t>ORIGEN DE IMPACTO</a:t>
            </a:r>
          </a:p>
        </p:txBody>
      </p:sp>
      <p:sp>
        <p:nvSpPr>
          <p:cNvPr id="91" name="Rectángulo 90"/>
          <p:cNvSpPr/>
          <p:nvPr/>
        </p:nvSpPr>
        <p:spPr>
          <a:xfrm>
            <a:off x="1766309" y="3333044"/>
            <a:ext cx="2476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 JULIAN" panose="02000000000000000000" pitchFamily="2" charset="0"/>
              </a:rPr>
              <a:t>ORIGEN DE IMPACTO</a:t>
            </a:r>
          </a:p>
        </p:txBody>
      </p:sp>
      <p:sp>
        <p:nvSpPr>
          <p:cNvPr id="92" name="Rectángulo 91"/>
          <p:cNvSpPr/>
          <p:nvPr/>
        </p:nvSpPr>
        <p:spPr>
          <a:xfrm>
            <a:off x="1930082" y="4943480"/>
            <a:ext cx="2476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 JULIAN" panose="02000000000000000000" pitchFamily="2" charset="0"/>
              </a:rPr>
              <a:t>ORIGEN DE IMPACTO</a:t>
            </a:r>
          </a:p>
        </p:txBody>
      </p:sp>
      <p:pic>
        <p:nvPicPr>
          <p:cNvPr id="93" name="Gráfico 92" descr="Planta">
            <a:extLst>
              <a:ext uri="{FF2B5EF4-FFF2-40B4-BE49-F238E27FC236}">
                <a16:creationId xmlns:a16="http://schemas.microsoft.com/office/drawing/2014/main" id="{BEFD6D8A-D327-4972-9179-1198C9BE83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4" name="Rectángulo 93">
            <a:extLst>
              <a:ext uri="{FF2B5EF4-FFF2-40B4-BE49-F238E27FC236}">
                <a16:creationId xmlns:a16="http://schemas.microsoft.com/office/drawing/2014/main" id="{8800489E-742B-4CA1-99DA-89142E13906D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0563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o 21"/>
          <p:cNvGrpSpPr/>
          <p:nvPr/>
        </p:nvGrpSpPr>
        <p:grpSpPr>
          <a:xfrm>
            <a:off x="2553608" y="4094841"/>
            <a:ext cx="2498917" cy="812362"/>
            <a:chOff x="3929588" y="1997260"/>
            <a:chExt cx="3857539" cy="385753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3" name="Elipse 22"/>
            <p:cNvSpPr/>
            <p:nvPr/>
          </p:nvSpPr>
          <p:spPr>
            <a:xfrm>
              <a:off x="3929588" y="1997260"/>
              <a:ext cx="3857539" cy="3857539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4" name="Elipse 4"/>
            <p:cNvSpPr/>
            <p:nvPr/>
          </p:nvSpPr>
          <p:spPr>
            <a:xfrm>
              <a:off x="4569661" y="2887083"/>
              <a:ext cx="2377867" cy="24464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dirty="0"/>
                <a:t>  EDUCACIÓN AMBIENTAL</a:t>
              </a:r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536600" y="4014717"/>
            <a:ext cx="1677413" cy="1103196"/>
            <a:chOff x="3929588" y="1997260"/>
            <a:chExt cx="3857539" cy="385753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5" name="Elipse 4"/>
            <p:cNvSpPr/>
            <p:nvPr/>
          </p:nvSpPr>
          <p:spPr>
            <a:xfrm>
              <a:off x="3929588" y="1997260"/>
              <a:ext cx="3857539" cy="3857539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4569661" y="2887083"/>
              <a:ext cx="2377867" cy="24464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dirty="0"/>
                <a:t>CULTURAL</a:t>
              </a:r>
              <a:endParaRPr lang="es-MX" sz="1600" b="1" kern="1200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384900" y="2286594"/>
            <a:ext cx="1548879" cy="1057198"/>
            <a:chOff x="2797010" y="1983286"/>
            <a:chExt cx="3857539" cy="3857539"/>
          </a:xfrm>
        </p:grpSpPr>
        <p:sp>
          <p:nvSpPr>
            <p:cNvPr id="8" name="Elipse 7"/>
            <p:cNvSpPr/>
            <p:nvPr/>
          </p:nvSpPr>
          <p:spPr>
            <a:xfrm>
              <a:off x="2797010" y="1983286"/>
              <a:ext cx="3857539" cy="3857539"/>
            </a:xfrm>
            <a:prstGeom prst="ellipse">
              <a:avLst/>
            </a:prstGeom>
            <a:solidFill>
              <a:schemeClr val="accent4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9" name="Elipse 4"/>
            <p:cNvSpPr/>
            <p:nvPr/>
          </p:nvSpPr>
          <p:spPr>
            <a:xfrm>
              <a:off x="3361934" y="2548210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100" b="1" kern="1200" dirty="0"/>
                <a:t>ECONÓMICA</a:t>
              </a:r>
              <a:endParaRPr lang="es-MX" sz="1400" b="1" kern="1200" dirty="0"/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536600" y="5518243"/>
            <a:ext cx="1663378" cy="1196456"/>
            <a:chOff x="2797010" y="1983286"/>
            <a:chExt cx="3857539" cy="3857539"/>
          </a:xfrm>
        </p:grpSpPr>
        <p:sp>
          <p:nvSpPr>
            <p:cNvPr id="11" name="Elipse 10"/>
            <p:cNvSpPr/>
            <p:nvPr/>
          </p:nvSpPr>
          <p:spPr>
            <a:xfrm>
              <a:off x="2797010" y="1983286"/>
              <a:ext cx="3857539" cy="3857539"/>
            </a:xfrm>
            <a:prstGeom prst="ellipse">
              <a:avLst/>
            </a:prstGeom>
            <a:solidFill>
              <a:schemeClr val="accent2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3361934" y="2548210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/>
                <a:t>POLÍTICA</a:t>
              </a:r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344864" y="822548"/>
            <a:ext cx="1793411" cy="1129084"/>
            <a:chOff x="3929588" y="1997260"/>
            <a:chExt cx="3857539" cy="3857539"/>
          </a:xfrm>
        </p:grpSpPr>
        <p:sp>
          <p:nvSpPr>
            <p:cNvPr id="14" name="Elipse 13"/>
            <p:cNvSpPr/>
            <p:nvPr/>
          </p:nvSpPr>
          <p:spPr>
            <a:xfrm>
              <a:off x="3929588" y="1997260"/>
              <a:ext cx="3857539" cy="3857539"/>
            </a:xfrm>
            <a:prstGeom prst="ellipse">
              <a:avLst/>
            </a:prstGeom>
            <a:solidFill>
              <a:schemeClr val="accent1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5" name="Elipse 4"/>
            <p:cNvSpPr/>
            <p:nvPr/>
          </p:nvSpPr>
          <p:spPr>
            <a:xfrm>
              <a:off x="4436276" y="2649725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50" b="1" dirty="0"/>
                <a:t>DEMOGRÁFICA</a:t>
              </a:r>
              <a:endParaRPr lang="es-MX" sz="1050" b="1" kern="1200" dirty="0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2479203" y="1013522"/>
            <a:ext cx="2418568" cy="842542"/>
            <a:chOff x="3929588" y="1997260"/>
            <a:chExt cx="3857539" cy="3857539"/>
          </a:xfrm>
        </p:grpSpPr>
        <p:sp>
          <p:nvSpPr>
            <p:cNvPr id="17" name="Elipse 16"/>
            <p:cNvSpPr/>
            <p:nvPr/>
          </p:nvSpPr>
          <p:spPr>
            <a:xfrm>
              <a:off x="3929588" y="1997260"/>
              <a:ext cx="3857539" cy="3857539"/>
            </a:xfrm>
            <a:prstGeom prst="ellipse">
              <a:avLst/>
            </a:prstGeom>
            <a:solidFill>
              <a:schemeClr val="accent1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8" name="Elipse 4"/>
            <p:cNvSpPr/>
            <p:nvPr/>
          </p:nvSpPr>
          <p:spPr>
            <a:xfrm>
              <a:off x="4436276" y="2649725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dirty="0"/>
                <a:t>SOBREPOBLACIÓN Y URBANIZACIÓN</a:t>
              </a:r>
              <a:endParaRPr lang="es-MX" sz="1400" b="1" kern="1200" dirty="0"/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2491697" y="2385218"/>
            <a:ext cx="2406074" cy="816015"/>
            <a:chOff x="2797010" y="1983286"/>
            <a:chExt cx="3857539" cy="3857539"/>
          </a:xfrm>
        </p:grpSpPr>
        <p:sp>
          <p:nvSpPr>
            <p:cNvPr id="20" name="Elipse 19"/>
            <p:cNvSpPr/>
            <p:nvPr/>
          </p:nvSpPr>
          <p:spPr>
            <a:xfrm>
              <a:off x="2797010" y="1983286"/>
              <a:ext cx="3857539" cy="3857539"/>
            </a:xfrm>
            <a:prstGeom prst="ellipse">
              <a:avLst/>
            </a:prstGeom>
            <a:solidFill>
              <a:schemeClr val="accent4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1" name="Elipse 4"/>
            <p:cNvSpPr/>
            <p:nvPr/>
          </p:nvSpPr>
          <p:spPr>
            <a:xfrm>
              <a:off x="3361934" y="2548210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/>
                <a:t>MODO DE PRODUCCIÓN CAPITALISTA</a:t>
              </a:r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2493392" y="5652624"/>
            <a:ext cx="2526601" cy="927694"/>
            <a:chOff x="2797010" y="1983286"/>
            <a:chExt cx="3857539" cy="3857539"/>
          </a:xfrm>
        </p:grpSpPr>
        <p:sp>
          <p:nvSpPr>
            <p:cNvPr id="26" name="Elipse 25"/>
            <p:cNvSpPr/>
            <p:nvPr/>
          </p:nvSpPr>
          <p:spPr>
            <a:xfrm>
              <a:off x="2797010" y="1983286"/>
              <a:ext cx="3857539" cy="3857539"/>
            </a:xfrm>
            <a:prstGeom prst="ellipse">
              <a:avLst/>
            </a:prstGeom>
            <a:solidFill>
              <a:schemeClr val="accent2">
                <a:lumMod val="75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7" name="Elipse 4"/>
            <p:cNvSpPr/>
            <p:nvPr/>
          </p:nvSpPr>
          <p:spPr>
            <a:xfrm>
              <a:off x="3361934" y="2548210"/>
              <a:ext cx="2727691" cy="27276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9690" tIns="59690" rIns="59690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dirty="0"/>
                <a:t> GESTIÓN AMBIENTAL</a:t>
              </a:r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-90527" y="440664"/>
            <a:ext cx="2528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 JULIAN" panose="02000000000000000000" pitchFamily="2" charset="0"/>
              </a:rPr>
              <a:t>COMPONENTE SOCIAL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2672740" y="519258"/>
            <a:ext cx="2476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 JULIAN" panose="02000000000000000000" pitchFamily="2" charset="0"/>
              </a:rPr>
              <a:t>ORIGEN DE IMPACTO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6483642" y="81031"/>
            <a:ext cx="3755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 JULIAN" panose="02000000000000000000" pitchFamily="2" charset="0"/>
              </a:rPr>
              <a:t>IMPLICANCIA Y TIPO DE IMPACTO</a:t>
            </a:r>
          </a:p>
        </p:txBody>
      </p:sp>
      <p:cxnSp>
        <p:nvCxnSpPr>
          <p:cNvPr id="33" name="Conector recto 32"/>
          <p:cNvCxnSpPr/>
          <p:nvPr/>
        </p:nvCxnSpPr>
        <p:spPr>
          <a:xfrm>
            <a:off x="2374710" y="464024"/>
            <a:ext cx="13648" cy="62506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5434083" y="370764"/>
            <a:ext cx="13648" cy="62506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ector recto 37"/>
          <p:cNvCxnSpPr>
            <a:cxnSpLocks/>
          </p:cNvCxnSpPr>
          <p:nvPr/>
        </p:nvCxnSpPr>
        <p:spPr>
          <a:xfrm flipV="1">
            <a:off x="302525" y="2275454"/>
            <a:ext cx="10942418" cy="24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recto 38"/>
          <p:cNvCxnSpPr>
            <a:cxnSpLocks/>
          </p:cNvCxnSpPr>
          <p:nvPr/>
        </p:nvCxnSpPr>
        <p:spPr>
          <a:xfrm>
            <a:off x="302525" y="3591636"/>
            <a:ext cx="1094241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39"/>
          <p:cNvCxnSpPr>
            <a:cxnSpLocks/>
          </p:cNvCxnSpPr>
          <p:nvPr/>
        </p:nvCxnSpPr>
        <p:spPr>
          <a:xfrm>
            <a:off x="247934" y="5311254"/>
            <a:ext cx="10997009" cy="31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Más 40"/>
          <p:cNvSpPr/>
          <p:nvPr/>
        </p:nvSpPr>
        <p:spPr>
          <a:xfrm>
            <a:off x="10093685" y="802616"/>
            <a:ext cx="586854" cy="559558"/>
          </a:xfrm>
          <a:prstGeom prst="mathPlu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2" name="Menos 41"/>
          <p:cNvSpPr/>
          <p:nvPr/>
        </p:nvSpPr>
        <p:spPr>
          <a:xfrm>
            <a:off x="10080929" y="502950"/>
            <a:ext cx="655092" cy="382138"/>
          </a:xfrm>
          <a:prstGeom prst="mathMin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3" name="Conector recto 42"/>
          <p:cNvCxnSpPr>
            <a:cxnSpLocks/>
          </p:cNvCxnSpPr>
          <p:nvPr/>
        </p:nvCxnSpPr>
        <p:spPr>
          <a:xfrm flipH="1">
            <a:off x="5529620" y="1339849"/>
            <a:ext cx="57153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5" name="Imagen 44"/>
          <p:cNvPicPr>
            <a:picLocks noChangeAspect="1"/>
          </p:cNvPicPr>
          <p:nvPr/>
        </p:nvPicPr>
        <p:blipFill rotWithShape="1">
          <a:blip r:embed="rId2"/>
          <a:srcRect t="28397" r="63646" b="16210"/>
          <a:stretch/>
        </p:blipFill>
        <p:spPr>
          <a:xfrm>
            <a:off x="5497344" y="587378"/>
            <a:ext cx="936684" cy="688725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 rotWithShape="1">
          <a:blip r:embed="rId2"/>
          <a:srcRect l="36816" t="36626" r="42162" b="16210"/>
          <a:stretch/>
        </p:blipFill>
        <p:spPr>
          <a:xfrm>
            <a:off x="6946870" y="598137"/>
            <a:ext cx="649710" cy="677010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 rotWithShape="1">
          <a:blip r:embed="rId3"/>
          <a:srcRect l="62929" r="14907"/>
          <a:stretch/>
        </p:blipFill>
        <p:spPr>
          <a:xfrm>
            <a:off x="8238263" y="559187"/>
            <a:ext cx="594595" cy="671838"/>
          </a:xfrm>
          <a:prstGeom prst="rect">
            <a:avLst/>
          </a:prstGeom>
        </p:spPr>
      </p:pic>
      <p:sp>
        <p:nvSpPr>
          <p:cNvPr id="46" name="Rectángulo 45">
            <a:extLst>
              <a:ext uri="{FF2B5EF4-FFF2-40B4-BE49-F238E27FC236}">
                <a16:creationId xmlns:a16="http://schemas.microsoft.com/office/drawing/2014/main" id="{6A929635-558E-4639-B1BD-D51256A17EEE}"/>
              </a:ext>
            </a:extLst>
          </p:cNvPr>
          <p:cNvSpPr/>
          <p:nvPr/>
        </p:nvSpPr>
        <p:spPr>
          <a:xfrm>
            <a:off x="54673" y="4396"/>
            <a:ext cx="2423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 JULIAN" panose="02000000000000000000" pitchFamily="2" charset="0"/>
              </a:rPr>
              <a:t>COMPLETA LA TABLA</a:t>
            </a:r>
          </a:p>
        </p:txBody>
      </p:sp>
      <p:pic>
        <p:nvPicPr>
          <p:cNvPr id="50" name="Gráfico 49" descr="Planta">
            <a:extLst>
              <a:ext uri="{FF2B5EF4-FFF2-40B4-BE49-F238E27FC236}">
                <a16:creationId xmlns:a16="http://schemas.microsoft.com/office/drawing/2014/main" id="{3C5E9AF2-883F-4B4D-AB72-E20A97B6C3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51" name="Rectángulo 50">
            <a:extLst>
              <a:ext uri="{FF2B5EF4-FFF2-40B4-BE49-F238E27FC236}">
                <a16:creationId xmlns:a16="http://schemas.microsoft.com/office/drawing/2014/main" id="{26206E91-EE38-4D70-B166-76C6C65523F4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782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1026865" y="2618305"/>
            <a:ext cx="3265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CONCEPTUALIZACIÓN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26360" y="374227"/>
            <a:ext cx="9363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bg2">
                    <a:lumMod val="25000"/>
                  </a:schemeClr>
                </a:solidFill>
              </a:rPr>
              <a:t>¿Qué entiendo por problema ambiental?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140760" y="1676912"/>
            <a:ext cx="93891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</a:rPr>
              <a:t>Alteración </a:t>
            </a:r>
            <a:r>
              <a:rPr lang="es-MX" sz="2400" b="1" dirty="0">
                <a:solidFill>
                  <a:schemeClr val="bg2">
                    <a:lumMod val="25000"/>
                  </a:schemeClr>
                </a:solidFill>
              </a:rPr>
              <a:t>de la acción de un proyecto o actividad, que </a:t>
            </a:r>
            <a:r>
              <a:rPr lang="es-MX" sz="2400" b="1" dirty="0">
                <a:solidFill>
                  <a:srgbClr val="FF0000"/>
                </a:solidFill>
              </a:rPr>
              <a:t>produce desequilibrios </a:t>
            </a:r>
            <a:r>
              <a:rPr lang="es-MX" sz="2400" b="1" dirty="0">
                <a:solidFill>
                  <a:schemeClr val="bg2">
                    <a:lumMod val="25000"/>
                  </a:schemeClr>
                </a:solidFill>
              </a:rPr>
              <a:t>en la biodiversidad o alguno de sus componentes (</a:t>
            </a:r>
            <a:r>
              <a:rPr lang="es-MX" sz="2400" b="1" dirty="0" err="1">
                <a:solidFill>
                  <a:schemeClr val="bg2">
                    <a:lumMod val="25000"/>
                  </a:schemeClr>
                </a:solidFill>
              </a:rPr>
              <a:t>ig</a:t>
            </a:r>
            <a:r>
              <a:rPr lang="es-MX" sz="2400" b="1" dirty="0">
                <a:solidFill>
                  <a:schemeClr val="bg2">
                    <a:lumMod val="25000"/>
                  </a:schemeClr>
                </a:solidFill>
              </a:rPr>
              <a:t>, 2014)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373307" y="4482053"/>
            <a:ext cx="40286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FF0000"/>
                </a:solidFill>
              </a:rPr>
              <a:t>NEGATIVOS</a:t>
            </a:r>
          </a:p>
          <a:p>
            <a:pPr algn="ctr"/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15" name="Signo menos 14"/>
          <p:cNvSpPr/>
          <p:nvPr/>
        </p:nvSpPr>
        <p:spPr>
          <a:xfrm>
            <a:off x="4160568" y="4368114"/>
            <a:ext cx="917714" cy="82491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Gráfico 8" descr="Planta">
            <a:extLst>
              <a:ext uri="{FF2B5EF4-FFF2-40B4-BE49-F238E27FC236}">
                <a16:creationId xmlns:a16="http://schemas.microsoft.com/office/drawing/2014/main" id="{B70EC5A1-1AC2-4B46-BD1B-29D55B6F14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D1860B83-BA85-4879-B3E3-73A38F9C6E30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2" name="Gráfico 11" descr="Cabeza con engranajes">
            <a:extLst>
              <a:ext uri="{FF2B5EF4-FFF2-40B4-BE49-F238E27FC236}">
                <a16:creationId xmlns:a16="http://schemas.microsoft.com/office/drawing/2014/main" id="{4AC5FF5C-B1CB-4616-9F28-CB8160E360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6360" y="3018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22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 rot="16200000">
            <a:off x="-1562870" y="3198166"/>
            <a:ext cx="4040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PROBLEMAS AMBIENTALES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3949321" y="-23641"/>
            <a:ext cx="5967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PRINCIPALES PROBLEMAS AMBIENTALES</a:t>
            </a:r>
          </a:p>
        </p:txBody>
      </p:sp>
      <p:sp>
        <p:nvSpPr>
          <p:cNvPr id="16" name="AutoShape 2" descr="Resultado de imagen para problemas ambientales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966" y="1062899"/>
            <a:ext cx="4936093" cy="329906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387" y="1028465"/>
            <a:ext cx="4854398" cy="3616779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6273" y="3654271"/>
            <a:ext cx="4494654" cy="2998332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549696" y="4327388"/>
            <a:ext cx="31166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rgbClr val="FF0000"/>
                </a:solidFill>
              </a:rPr>
              <a:t>CONTAMINACIÓN</a:t>
            </a:r>
          </a:p>
          <a:p>
            <a:pPr algn="ctr"/>
            <a:endParaRPr lang="es-MX" sz="2000" b="1" dirty="0">
              <a:solidFill>
                <a:srgbClr val="FF0000"/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8082485" y="4589354"/>
            <a:ext cx="31166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DEFORESTACIÓN</a:t>
            </a:r>
          </a:p>
          <a:p>
            <a:pPr algn="ctr"/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2628242" y="6253368"/>
            <a:ext cx="43047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rgbClr val="FF0000"/>
                </a:solidFill>
              </a:rPr>
              <a:t>SOBREEXPLOTACIÓN</a:t>
            </a:r>
          </a:p>
          <a:p>
            <a:pPr algn="ctr"/>
            <a:endParaRPr lang="es-MX" sz="2000" b="1" dirty="0">
              <a:solidFill>
                <a:srgbClr val="FF0000"/>
              </a:solidFill>
            </a:endParaRPr>
          </a:p>
        </p:txBody>
      </p:sp>
      <p:pic>
        <p:nvPicPr>
          <p:cNvPr id="15" name="Gráfico 14" descr="Cabeza con engranajes">
            <a:extLst>
              <a:ext uri="{FF2B5EF4-FFF2-40B4-BE49-F238E27FC236}">
                <a16:creationId xmlns:a16="http://schemas.microsoft.com/office/drawing/2014/main" id="{15863534-9DA9-488B-AAB6-2C308E9276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566" y="303485"/>
            <a:ext cx="914400" cy="914400"/>
          </a:xfrm>
          <a:prstGeom prst="rect">
            <a:avLst/>
          </a:prstGeom>
        </p:spPr>
      </p:pic>
      <p:pic>
        <p:nvPicPr>
          <p:cNvPr id="17" name="Gráfico 16" descr="Planta">
            <a:extLst>
              <a:ext uri="{FF2B5EF4-FFF2-40B4-BE49-F238E27FC236}">
                <a16:creationId xmlns:a16="http://schemas.microsoft.com/office/drawing/2014/main" id="{B3F5121E-C982-42A7-BAD3-EEB9B3EE5B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3ABD375D-D792-490F-AF2B-DC41FD70DAA0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963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870" y="187116"/>
            <a:ext cx="5368010" cy="477829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 rot="16200000">
            <a:off x="-775113" y="1156692"/>
            <a:ext cx="2613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CONTAMINACIÓN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6786566" y="3040172"/>
            <a:ext cx="39733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dirty="0">
                <a:solidFill>
                  <a:schemeClr val="tx2">
                    <a:lumMod val="50000"/>
                  </a:schemeClr>
                </a:solidFill>
              </a:rPr>
              <a:t>Presencia de materia no NATURAL que al combinarse con el medio ambiente causa desequilibrio, alteraciones y o modificaciones en el agua, suelo y aire (LGEEPA, 2002).</a:t>
            </a:r>
          </a:p>
        </p:txBody>
      </p:sp>
      <p:pic>
        <p:nvPicPr>
          <p:cNvPr id="10" name="Gráfico 9" descr="Planta">
            <a:extLst>
              <a:ext uri="{FF2B5EF4-FFF2-40B4-BE49-F238E27FC236}">
                <a16:creationId xmlns:a16="http://schemas.microsoft.com/office/drawing/2014/main" id="{5038365A-4B78-4006-A1AD-F5BCF3C47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642784C2-5B14-4029-A792-BB9E1AB4A78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172181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1_View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1075</TotalTime>
  <Words>617</Words>
  <Application>Microsoft Office PowerPoint</Application>
  <PresentationFormat>Panorámica</PresentationFormat>
  <Paragraphs>180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8" baseType="lpstr">
      <vt:lpstr>AR JULIAN</vt:lpstr>
      <vt:lpstr>Arial</vt:lpstr>
      <vt:lpstr>Bookman Old Style</vt:lpstr>
      <vt:lpstr>Century Schoolbook</vt:lpstr>
      <vt:lpstr>Times New Roman</vt:lpstr>
      <vt:lpstr>verdana</vt:lpstr>
      <vt:lpstr>Wingdings 2</vt:lpstr>
      <vt:lpstr>View</vt:lpstr>
      <vt:lpstr>1_View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Iván García Hinojosa</cp:lastModifiedBy>
  <cp:revision>76</cp:revision>
  <dcterms:created xsi:type="dcterms:W3CDTF">2017-02-22T17:57:36Z</dcterms:created>
  <dcterms:modified xsi:type="dcterms:W3CDTF">2017-10-11T17:48:13Z</dcterms:modified>
</cp:coreProperties>
</file>