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18" r:id="rId3"/>
    <p:sldId id="319" r:id="rId4"/>
    <p:sldId id="320" r:id="rId5"/>
    <p:sldId id="321" r:id="rId6"/>
    <p:sldId id="322" r:id="rId7"/>
    <p:sldId id="315" r:id="rId8"/>
    <p:sldId id="32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548978-74F2-4C48-AF22-DDF524EF7F21}" type="doc">
      <dgm:prSet loTypeId="urn:microsoft.com/office/officeart/2005/8/layout/chart3" loCatId="cycle" qsTypeId="urn:microsoft.com/office/officeart/2005/8/quickstyle/simple1" qsCatId="simple" csTypeId="urn:microsoft.com/office/officeart/2005/8/colors/colorful4" csCatId="colorful" phldr="1"/>
      <dgm:spPr/>
    </dgm:pt>
    <dgm:pt modelId="{3195E43A-5383-4988-B7C9-455B0C2DF10A}">
      <dgm:prSet phldrT="[Texto]"/>
      <dgm:spPr>
        <a:solidFill>
          <a:srgbClr val="00B050"/>
        </a:solidFill>
      </dgm:spPr>
      <dgm:t>
        <a:bodyPr/>
        <a:lstStyle/>
        <a:p>
          <a:r>
            <a:rPr lang="es-ES" dirty="0"/>
            <a:t>Natural</a:t>
          </a:r>
        </a:p>
      </dgm:t>
    </dgm:pt>
    <dgm:pt modelId="{57C2AC09-632E-4A5A-AF8E-72FBF6AECDCD}" type="parTrans" cxnId="{42ADD0EC-B4F8-4F0C-9AB6-90FC1727E57B}">
      <dgm:prSet/>
      <dgm:spPr/>
      <dgm:t>
        <a:bodyPr/>
        <a:lstStyle/>
        <a:p>
          <a:endParaRPr lang="es-ES"/>
        </a:p>
      </dgm:t>
    </dgm:pt>
    <dgm:pt modelId="{B2A99CC6-4B20-42FC-ADB9-93F54F2E70CF}" type="sibTrans" cxnId="{42ADD0EC-B4F8-4F0C-9AB6-90FC1727E57B}">
      <dgm:prSet/>
      <dgm:spPr/>
      <dgm:t>
        <a:bodyPr/>
        <a:lstStyle/>
        <a:p>
          <a:endParaRPr lang="es-ES"/>
        </a:p>
      </dgm:t>
    </dgm:pt>
    <dgm:pt modelId="{2AE5D3A2-EF9C-4F89-98B3-75B41CD32346}">
      <dgm:prSet phldrT="[Texto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es-ES" dirty="0"/>
            <a:t>Espacio</a:t>
          </a:r>
        </a:p>
      </dgm:t>
    </dgm:pt>
    <dgm:pt modelId="{D2DB2A47-8A02-48F8-BAA7-D6EA70E74BD9}" type="parTrans" cxnId="{779BC9CB-C135-4A4F-859B-56B850F642E6}">
      <dgm:prSet/>
      <dgm:spPr/>
      <dgm:t>
        <a:bodyPr/>
        <a:lstStyle/>
        <a:p>
          <a:endParaRPr lang="es-ES"/>
        </a:p>
      </dgm:t>
    </dgm:pt>
    <dgm:pt modelId="{AF2554E2-0E77-4C59-B46E-41BB138701EA}" type="sibTrans" cxnId="{779BC9CB-C135-4A4F-859B-56B850F642E6}">
      <dgm:prSet/>
      <dgm:spPr/>
      <dgm:t>
        <a:bodyPr/>
        <a:lstStyle/>
        <a:p>
          <a:endParaRPr lang="es-ES"/>
        </a:p>
      </dgm:t>
    </dgm:pt>
    <dgm:pt modelId="{EA923A89-A13D-47F2-8D8D-5BDE297B8ADF}">
      <dgm:prSet phldrT="[Texto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s-ES" dirty="0"/>
            <a:t>Cultural</a:t>
          </a:r>
        </a:p>
      </dgm:t>
    </dgm:pt>
    <dgm:pt modelId="{E336900B-EDEE-49E1-85DD-69EA4D5052D6}" type="parTrans" cxnId="{9E7AD014-5FF1-43EE-9C91-E2F0AD05083E}">
      <dgm:prSet/>
      <dgm:spPr/>
      <dgm:t>
        <a:bodyPr/>
        <a:lstStyle/>
        <a:p>
          <a:endParaRPr lang="es-ES"/>
        </a:p>
      </dgm:t>
    </dgm:pt>
    <dgm:pt modelId="{0E3D45A6-3411-408D-ABF6-49909EE16F27}" type="sibTrans" cxnId="{9E7AD014-5FF1-43EE-9C91-E2F0AD05083E}">
      <dgm:prSet/>
      <dgm:spPr/>
      <dgm:t>
        <a:bodyPr/>
        <a:lstStyle/>
        <a:p>
          <a:endParaRPr lang="es-ES"/>
        </a:p>
      </dgm:t>
    </dgm:pt>
    <dgm:pt modelId="{795745F4-76BC-4B22-B090-075D6DFBDB5D}" type="pres">
      <dgm:prSet presAssocID="{46548978-74F2-4C48-AF22-DDF524EF7F21}" presName="compositeShape" presStyleCnt="0">
        <dgm:presLayoutVars>
          <dgm:chMax val="7"/>
          <dgm:dir/>
          <dgm:resizeHandles val="exact"/>
        </dgm:presLayoutVars>
      </dgm:prSet>
      <dgm:spPr/>
    </dgm:pt>
    <dgm:pt modelId="{F78CA7B4-59BF-494F-8C85-65645AF62DB9}" type="pres">
      <dgm:prSet presAssocID="{46548978-74F2-4C48-AF22-DDF524EF7F21}" presName="wedge1" presStyleLbl="node1" presStyleIdx="0" presStyleCnt="3" custLinFactNeighborX="-16071" custLinFactNeighborY="916"/>
      <dgm:spPr/>
    </dgm:pt>
    <dgm:pt modelId="{A62319E4-7EA2-4760-BF35-B493DAA5C9A9}" type="pres">
      <dgm:prSet presAssocID="{46548978-74F2-4C48-AF22-DDF524EF7F2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23BA7019-8A2A-4467-84A0-1E8B6BD809A2}" type="pres">
      <dgm:prSet presAssocID="{46548978-74F2-4C48-AF22-DDF524EF7F21}" presName="wedge2" presStyleLbl="node1" presStyleIdx="1" presStyleCnt="3" custLinFactNeighborX="-10917" custLinFactNeighborY="-2060"/>
      <dgm:spPr/>
    </dgm:pt>
    <dgm:pt modelId="{8785FDCE-AD70-46F3-B175-66EA0A70DBAF}" type="pres">
      <dgm:prSet presAssocID="{46548978-74F2-4C48-AF22-DDF524EF7F2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DC28DE5A-6454-4552-A1D6-1FBF12B3757C}" type="pres">
      <dgm:prSet presAssocID="{46548978-74F2-4C48-AF22-DDF524EF7F21}" presName="wedge3" presStyleLbl="node1" presStyleIdx="2" presStyleCnt="3" custLinFactNeighborX="-10917" custLinFactNeighborY="-2060"/>
      <dgm:spPr/>
    </dgm:pt>
    <dgm:pt modelId="{EEFD831D-9C9C-47EB-9C72-7F3857D7E18B}" type="pres">
      <dgm:prSet presAssocID="{46548978-74F2-4C48-AF22-DDF524EF7F2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9E7AD014-5FF1-43EE-9C91-E2F0AD05083E}" srcId="{46548978-74F2-4C48-AF22-DDF524EF7F21}" destId="{EA923A89-A13D-47F2-8D8D-5BDE297B8ADF}" srcOrd="2" destOrd="0" parTransId="{E336900B-EDEE-49E1-85DD-69EA4D5052D6}" sibTransId="{0E3D45A6-3411-408D-ABF6-49909EE16F27}"/>
    <dgm:cxn modelId="{674BAC26-2D9C-4EE4-8C1A-81EAA0B4718B}" type="presOf" srcId="{2AE5D3A2-EF9C-4F89-98B3-75B41CD32346}" destId="{8785FDCE-AD70-46F3-B175-66EA0A70DBAF}" srcOrd="1" destOrd="0" presId="urn:microsoft.com/office/officeart/2005/8/layout/chart3"/>
    <dgm:cxn modelId="{0E15E735-690F-49D0-BB81-E9F243370DC4}" type="presOf" srcId="{2AE5D3A2-EF9C-4F89-98B3-75B41CD32346}" destId="{23BA7019-8A2A-4467-84A0-1E8B6BD809A2}" srcOrd="0" destOrd="0" presId="urn:microsoft.com/office/officeart/2005/8/layout/chart3"/>
    <dgm:cxn modelId="{56018E64-278A-4B8D-A5BD-55FF1EE118F3}" type="presOf" srcId="{46548978-74F2-4C48-AF22-DDF524EF7F21}" destId="{795745F4-76BC-4B22-B090-075D6DFBDB5D}" srcOrd="0" destOrd="0" presId="urn:microsoft.com/office/officeart/2005/8/layout/chart3"/>
    <dgm:cxn modelId="{AF94D7A0-63EC-4EB1-8471-33C0DB0C992D}" type="presOf" srcId="{3195E43A-5383-4988-B7C9-455B0C2DF10A}" destId="{F78CA7B4-59BF-494F-8C85-65645AF62DB9}" srcOrd="0" destOrd="0" presId="urn:microsoft.com/office/officeart/2005/8/layout/chart3"/>
    <dgm:cxn modelId="{811245B7-80C9-421F-90DB-CCAC3BEB2517}" type="presOf" srcId="{3195E43A-5383-4988-B7C9-455B0C2DF10A}" destId="{A62319E4-7EA2-4760-BF35-B493DAA5C9A9}" srcOrd="1" destOrd="0" presId="urn:microsoft.com/office/officeart/2005/8/layout/chart3"/>
    <dgm:cxn modelId="{779BC9CB-C135-4A4F-859B-56B850F642E6}" srcId="{46548978-74F2-4C48-AF22-DDF524EF7F21}" destId="{2AE5D3A2-EF9C-4F89-98B3-75B41CD32346}" srcOrd="1" destOrd="0" parTransId="{D2DB2A47-8A02-48F8-BAA7-D6EA70E74BD9}" sibTransId="{AF2554E2-0E77-4C59-B46E-41BB138701EA}"/>
    <dgm:cxn modelId="{BDF5C4DC-8EAF-4E8E-8432-6A4B18980C6F}" type="presOf" srcId="{EA923A89-A13D-47F2-8D8D-5BDE297B8ADF}" destId="{DC28DE5A-6454-4552-A1D6-1FBF12B3757C}" srcOrd="0" destOrd="0" presId="urn:microsoft.com/office/officeart/2005/8/layout/chart3"/>
    <dgm:cxn modelId="{F60CCAE7-8654-46BC-AD8B-1B99E183F6D0}" type="presOf" srcId="{EA923A89-A13D-47F2-8D8D-5BDE297B8ADF}" destId="{EEFD831D-9C9C-47EB-9C72-7F3857D7E18B}" srcOrd="1" destOrd="0" presId="urn:microsoft.com/office/officeart/2005/8/layout/chart3"/>
    <dgm:cxn modelId="{42ADD0EC-B4F8-4F0C-9AB6-90FC1727E57B}" srcId="{46548978-74F2-4C48-AF22-DDF524EF7F21}" destId="{3195E43A-5383-4988-B7C9-455B0C2DF10A}" srcOrd="0" destOrd="0" parTransId="{57C2AC09-632E-4A5A-AF8E-72FBF6AECDCD}" sibTransId="{B2A99CC6-4B20-42FC-ADB9-93F54F2E70CF}"/>
    <dgm:cxn modelId="{0844E474-9091-4BBB-8EE5-2EB8604FFAA7}" type="presParOf" srcId="{795745F4-76BC-4B22-B090-075D6DFBDB5D}" destId="{F78CA7B4-59BF-494F-8C85-65645AF62DB9}" srcOrd="0" destOrd="0" presId="urn:microsoft.com/office/officeart/2005/8/layout/chart3"/>
    <dgm:cxn modelId="{2F006E89-0AA9-459F-ACFA-9920976B5004}" type="presParOf" srcId="{795745F4-76BC-4B22-B090-075D6DFBDB5D}" destId="{A62319E4-7EA2-4760-BF35-B493DAA5C9A9}" srcOrd="1" destOrd="0" presId="urn:microsoft.com/office/officeart/2005/8/layout/chart3"/>
    <dgm:cxn modelId="{E8D8CE00-2806-4C71-887B-07E96D52A6AF}" type="presParOf" srcId="{795745F4-76BC-4B22-B090-075D6DFBDB5D}" destId="{23BA7019-8A2A-4467-84A0-1E8B6BD809A2}" srcOrd="2" destOrd="0" presId="urn:microsoft.com/office/officeart/2005/8/layout/chart3"/>
    <dgm:cxn modelId="{A49E06C0-C1DD-431B-8A06-3A6FE45B7550}" type="presParOf" srcId="{795745F4-76BC-4B22-B090-075D6DFBDB5D}" destId="{8785FDCE-AD70-46F3-B175-66EA0A70DBAF}" srcOrd="3" destOrd="0" presId="urn:microsoft.com/office/officeart/2005/8/layout/chart3"/>
    <dgm:cxn modelId="{B7E71390-A721-4BDA-AD90-7282FB8A3C48}" type="presParOf" srcId="{795745F4-76BC-4B22-B090-075D6DFBDB5D}" destId="{DC28DE5A-6454-4552-A1D6-1FBF12B3757C}" srcOrd="4" destOrd="0" presId="urn:microsoft.com/office/officeart/2005/8/layout/chart3"/>
    <dgm:cxn modelId="{26008A99-0CE7-4F4B-8322-D6E858B56B4B}" type="presParOf" srcId="{795745F4-76BC-4B22-B090-075D6DFBDB5D}" destId="{EEFD831D-9C9C-47EB-9C72-7F3857D7E18B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8CA7B4-59BF-494F-8C85-65645AF62DB9}">
      <dsp:nvSpPr>
        <dsp:cNvPr id="0" name=""/>
        <dsp:cNvSpPr/>
      </dsp:nvSpPr>
      <dsp:spPr>
        <a:xfrm>
          <a:off x="747145" y="377561"/>
          <a:ext cx="4217751" cy="4217751"/>
        </a:xfrm>
        <a:prstGeom prst="pie">
          <a:avLst>
            <a:gd name="adj1" fmla="val 16200000"/>
            <a:gd name="adj2" fmla="val 1800000"/>
          </a:avLst>
        </a:prstGeom>
        <a:solidFill>
          <a:srgbClr val="00B050"/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/>
            <a:t>Natural</a:t>
          </a:r>
        </a:p>
      </dsp:txBody>
      <dsp:txXfrm>
        <a:off x="3040297" y="1155836"/>
        <a:ext cx="1431022" cy="1405917"/>
      </dsp:txXfrm>
    </dsp:sp>
    <dsp:sp modelId="{23BA7019-8A2A-4467-84A0-1E8B6BD809A2}">
      <dsp:nvSpPr>
        <dsp:cNvPr id="0" name=""/>
        <dsp:cNvSpPr/>
      </dsp:nvSpPr>
      <dsp:spPr>
        <a:xfrm>
          <a:off x="747113" y="377569"/>
          <a:ext cx="4217751" cy="4217751"/>
        </a:xfrm>
        <a:prstGeom prst="pie">
          <a:avLst>
            <a:gd name="adj1" fmla="val 1800000"/>
            <a:gd name="adj2" fmla="val 9000000"/>
          </a:avLst>
        </a:prstGeom>
        <a:solidFill>
          <a:schemeClr val="accent2">
            <a:lumMod val="5000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/>
            <a:t>Espacio</a:t>
          </a:r>
        </a:p>
      </dsp:txBody>
      <dsp:txXfrm>
        <a:off x="1901974" y="3038769"/>
        <a:ext cx="1908030" cy="1305494"/>
      </dsp:txXfrm>
    </dsp:sp>
    <dsp:sp modelId="{DC28DE5A-6454-4552-A1D6-1FBF12B3757C}">
      <dsp:nvSpPr>
        <dsp:cNvPr id="0" name=""/>
        <dsp:cNvSpPr/>
      </dsp:nvSpPr>
      <dsp:spPr>
        <a:xfrm>
          <a:off x="747113" y="377569"/>
          <a:ext cx="4217751" cy="4217751"/>
        </a:xfrm>
        <a:prstGeom prst="pie">
          <a:avLst>
            <a:gd name="adj1" fmla="val 9000000"/>
            <a:gd name="adj2" fmla="val 16200000"/>
          </a:avLst>
        </a:prstGeom>
        <a:solidFill>
          <a:schemeClr val="tx2">
            <a:lumMod val="7500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/>
            <a:t>Cultural</a:t>
          </a:r>
        </a:p>
      </dsp:txBody>
      <dsp:txXfrm>
        <a:off x="1199015" y="1206056"/>
        <a:ext cx="1431022" cy="14059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45843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9978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7908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944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03718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0005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996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2904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6358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7916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3259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367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4.pn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2727" y="1581135"/>
            <a:ext cx="105334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2">
                    <a:lumMod val="75000"/>
                  </a:schemeClr>
                </a:solidFill>
                <a:latin typeface="AR JULIAN" panose="02000000000000000000" pitchFamily="2" charset="0"/>
              </a:rPr>
              <a:t>1.3.1 Participación social en la valorización, conservación y manejo de RN.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64734" y="2042800"/>
            <a:ext cx="5336269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A) Conceptualización</a:t>
            </a:r>
          </a:p>
          <a:p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B) Clasificación del PN.</a:t>
            </a:r>
          </a:p>
          <a:p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C) Uso y manejo de RN en el PN.</a:t>
            </a:r>
          </a:p>
          <a:p>
            <a:endParaRPr lang="es-MX" sz="2800" b="1" dirty="0">
              <a:solidFill>
                <a:schemeClr val="accent6">
                  <a:lumMod val="50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293799" y="-78090"/>
            <a:ext cx="81716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</a:br>
            <a:r>
              <a:rPr lang="es-MX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1.3 Patrimonio Natural de la Humanidad y México.</a:t>
            </a:r>
          </a:p>
        </p:txBody>
      </p:sp>
      <p:pic>
        <p:nvPicPr>
          <p:cNvPr id="16" name="Gráfico 15" descr="Niño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2727" y="-17638"/>
            <a:ext cx="1131072" cy="1131072"/>
          </a:xfrm>
          <a:prstGeom prst="rect">
            <a:avLst/>
          </a:prstGeom>
        </p:spPr>
      </p:pic>
      <p:pic>
        <p:nvPicPr>
          <p:cNvPr id="10" name="Gráfico 9" descr="Planta">
            <a:extLst>
              <a:ext uri="{FF2B5EF4-FFF2-40B4-BE49-F238E27FC236}">
                <a16:creationId xmlns:a16="http://schemas.microsoft.com/office/drawing/2014/main" id="{B52B88AB-EF58-4387-9680-01F5D4F98C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9EC1FB2F-920C-41C6-8B43-00475146A090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8D0DD56-14BD-429C-8DC7-17E81DB72A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8260" y="3671078"/>
            <a:ext cx="3693458" cy="28932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264720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140763" y="772553"/>
            <a:ext cx="85102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rgbClr val="00B050"/>
                </a:solidFill>
              </a:rPr>
              <a:t>EL ACTUAL PARADIGMA DEL PATRIMONIO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1378959" y="2207088"/>
            <a:ext cx="61978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/>
              <a:t>La noción de patrimonio ha variado mucho en las últimas décadas y tiene diferentes acepciones y significados, según su aplicación.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5318500" y="4055835"/>
            <a:ext cx="45712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i="1" dirty="0">
                <a:solidFill>
                  <a:srgbClr val="FF0000"/>
                </a:solidFill>
                <a:latin typeface="Open Sans"/>
              </a:rPr>
              <a:t>Conjunto de bienes </a:t>
            </a:r>
            <a:r>
              <a:rPr lang="es-MX" sz="2400" b="1" i="1" dirty="0">
                <a:latin typeface="Open Sans"/>
              </a:rPr>
              <a:t>que adquiere una persona por medio del título correspondiente, ya sea heredado o adquirido</a:t>
            </a:r>
          </a:p>
          <a:p>
            <a:r>
              <a:rPr lang="es-MX" sz="2400" b="1" i="1" dirty="0">
                <a:latin typeface="Open Sans"/>
              </a:rPr>
              <a:t>(Larousse, 2017).</a:t>
            </a:r>
            <a:endParaRPr lang="es-MX" sz="2400" b="1" i="1" dirty="0"/>
          </a:p>
        </p:txBody>
      </p:sp>
      <p:sp>
        <p:nvSpPr>
          <p:cNvPr id="30" name="Rectángulo 29"/>
          <p:cNvSpPr/>
          <p:nvPr/>
        </p:nvSpPr>
        <p:spPr>
          <a:xfrm>
            <a:off x="3489538" y="1533445"/>
            <a:ext cx="3657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SIGNIFICADO LINGÜISTICO:</a:t>
            </a:r>
            <a:endParaRPr lang="es-MX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-1205967" y="3356502"/>
            <a:ext cx="3690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a) CONCEPTUALIZACIÓN </a:t>
            </a:r>
          </a:p>
        </p:txBody>
      </p:sp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F6A7AF34-865A-47E3-B478-F3DCEBAB14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80B1ABF-1528-403D-AF98-36973F9F6A51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3" name="Gráfico 2" descr="Árbol de hoja caduca">
            <a:extLst>
              <a:ext uri="{FF2B5EF4-FFF2-40B4-BE49-F238E27FC236}">
                <a16:creationId xmlns:a16="http://schemas.microsoft.com/office/drawing/2014/main" id="{21322DA9-BBF2-4DF3-9031-D370BFFBE5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6363" y="66928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7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4477" y="3909056"/>
            <a:ext cx="1533343" cy="1427072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499671" y="271503"/>
            <a:ext cx="33343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2400" b="1" dirty="0">
                <a:solidFill>
                  <a:srgbClr val="FF0000"/>
                </a:solidFill>
              </a:rPr>
              <a:t>ESCALAS DE APLICACIÓN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t="17736" r="65414" b="12428"/>
          <a:stretch/>
        </p:blipFill>
        <p:spPr>
          <a:xfrm>
            <a:off x="499671" y="1610943"/>
            <a:ext cx="1612069" cy="268692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269001" y="914590"/>
            <a:ext cx="1329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INDIVIDUAL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340954" y="944908"/>
            <a:ext cx="1107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00B050"/>
                </a:solidFill>
              </a:rPr>
              <a:t>FAMILIAR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9396724" y="838908"/>
            <a:ext cx="869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SOCIAL</a:t>
            </a:r>
            <a:endParaRPr lang="es-MX" dirty="0">
              <a:solidFill>
                <a:srgbClr val="FF0000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4115" y="1184653"/>
            <a:ext cx="2785548" cy="277730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5"/>
          <a:srcRect l="55060" t="50872"/>
          <a:stretch/>
        </p:blipFill>
        <p:spPr>
          <a:xfrm>
            <a:off x="5149805" y="1561605"/>
            <a:ext cx="2195732" cy="240035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6571" y="4297872"/>
            <a:ext cx="970287" cy="970287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0060" y="5336128"/>
            <a:ext cx="1628429" cy="1275603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1180" y="3615900"/>
            <a:ext cx="1689882" cy="108635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3639" y="4470632"/>
            <a:ext cx="1595054" cy="1595054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38270" y="5177464"/>
            <a:ext cx="862655" cy="1072954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14976" y="3269636"/>
            <a:ext cx="1285196" cy="1178426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89109" y="1688303"/>
            <a:ext cx="2079141" cy="1561666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25088" y="5192879"/>
            <a:ext cx="2828925" cy="1562100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393536" y="2340349"/>
            <a:ext cx="1090782" cy="1213687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678281" y="4297872"/>
            <a:ext cx="1327107" cy="1197770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80223" y="3554036"/>
            <a:ext cx="2114344" cy="1407000"/>
          </a:xfrm>
          <a:prstGeom prst="rect">
            <a:avLst/>
          </a:prstGeom>
        </p:spPr>
      </p:pic>
      <p:sp>
        <p:nvSpPr>
          <p:cNvPr id="26" name="Rectángulo 25"/>
          <p:cNvSpPr/>
          <p:nvPr/>
        </p:nvSpPr>
        <p:spPr>
          <a:xfrm rot="16200000">
            <a:off x="-1388117" y="3198166"/>
            <a:ext cx="3690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a) CONCEPTUALIZACIÓN </a:t>
            </a:r>
          </a:p>
        </p:txBody>
      </p:sp>
      <p:pic>
        <p:nvPicPr>
          <p:cNvPr id="27" name="Gráfico 26" descr="Planta">
            <a:extLst>
              <a:ext uri="{FF2B5EF4-FFF2-40B4-BE49-F238E27FC236}">
                <a16:creationId xmlns:a16="http://schemas.microsoft.com/office/drawing/2014/main" id="{D1354E48-FA3D-4392-BCEB-28A6C90B5E9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28" name="Rectángulo 27">
            <a:extLst>
              <a:ext uri="{FF2B5EF4-FFF2-40B4-BE49-F238E27FC236}">
                <a16:creationId xmlns:a16="http://schemas.microsoft.com/office/drawing/2014/main" id="{957CD7BD-1BA2-41B1-8C78-C3852830DF9E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0963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743208412"/>
              </p:ext>
            </p:extLst>
          </p:nvPr>
        </p:nvGraphicFramePr>
        <p:xfrm>
          <a:off x="46921" y="942574"/>
          <a:ext cx="6850298" cy="5021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361772" y="552203"/>
            <a:ext cx="41329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FF0000"/>
                </a:solidFill>
              </a:rPr>
              <a:t>PATRIMONIO A ESCALA SOCIAL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036273" y="766730"/>
            <a:ext cx="489024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/>
              <a:t>El patrimonio se define como:</a:t>
            </a:r>
          </a:p>
          <a:p>
            <a:pPr algn="just"/>
            <a:endParaRPr lang="es-MX" sz="2000" b="1" dirty="0"/>
          </a:p>
          <a:p>
            <a:pPr algn="just"/>
            <a:r>
              <a:rPr lang="es-MX" sz="2000" b="1" dirty="0"/>
              <a:t>“</a:t>
            </a:r>
            <a:r>
              <a:rPr lang="es-MX" sz="2000" b="1" dirty="0">
                <a:solidFill>
                  <a:srgbClr val="00B050"/>
                </a:solidFill>
              </a:rPr>
              <a:t>La memoria viva de la cultura de un pueblo</a:t>
            </a:r>
            <a:r>
              <a:rPr lang="es-MX" sz="2000" b="1" dirty="0"/>
              <a:t>”</a:t>
            </a:r>
          </a:p>
          <a:p>
            <a:pPr algn="just"/>
            <a:endParaRPr lang="es-MX" sz="2000" b="1" dirty="0"/>
          </a:p>
          <a:p>
            <a:pPr algn="just"/>
            <a:r>
              <a:rPr lang="es-MX" sz="2000" b="1" dirty="0">
                <a:solidFill>
                  <a:schemeClr val="accent2">
                    <a:lumMod val="75000"/>
                  </a:schemeClr>
                </a:solidFill>
              </a:rPr>
              <a:t>Comprende el patrimonio natural y cultural</a:t>
            </a:r>
            <a:r>
              <a:rPr lang="es-MX" sz="2000" b="1" dirty="0"/>
              <a:t>, </a:t>
            </a:r>
            <a:r>
              <a:rPr lang="es-MX" sz="2000" b="1" dirty="0">
                <a:solidFill>
                  <a:schemeClr val="accent2">
                    <a:lumMod val="75000"/>
                  </a:schemeClr>
                </a:solidFill>
              </a:rPr>
              <a:t>tangible e intangible </a:t>
            </a:r>
            <a:r>
              <a:rPr lang="es-MX" sz="2000" b="1" dirty="0"/>
              <a:t>y su contenido integra, además del patrimonio monumental y museístico, otros elementos.</a:t>
            </a:r>
          </a:p>
          <a:p>
            <a:pPr algn="just"/>
            <a:endParaRPr lang="es-MX" sz="2000" b="1" dirty="0"/>
          </a:p>
          <a:p>
            <a:pPr algn="just"/>
            <a:r>
              <a:rPr lang="es-MX" sz="2000" b="1" dirty="0"/>
              <a:t>en el campo del </a:t>
            </a:r>
            <a:r>
              <a:rPr lang="es-MX" sz="2000" b="1" dirty="0">
                <a:solidFill>
                  <a:srgbClr val="00B050"/>
                </a:solidFill>
              </a:rPr>
              <a:t>patrimonio natural, los sitios y la diversidad biológica.</a:t>
            </a:r>
          </a:p>
          <a:p>
            <a:pPr algn="just"/>
            <a:endParaRPr lang="es-MX" sz="2000" b="1" dirty="0"/>
          </a:p>
          <a:p>
            <a:pPr algn="just"/>
            <a:r>
              <a:rPr lang="es-MX" sz="2000" b="1" dirty="0">
                <a:solidFill>
                  <a:srgbClr val="FF0000"/>
                </a:solidFill>
              </a:rPr>
              <a:t>El paisaje </a:t>
            </a:r>
            <a:r>
              <a:rPr lang="es-MX" sz="2000" b="1" dirty="0"/>
              <a:t>en su dimensión espacial integra lo natural y lo cultural.</a:t>
            </a:r>
          </a:p>
        </p:txBody>
      </p:sp>
      <p:cxnSp>
        <p:nvCxnSpPr>
          <p:cNvPr id="9" name="Conector: angular 8"/>
          <p:cNvCxnSpPr>
            <a:cxnSpLocks/>
          </p:cNvCxnSpPr>
          <p:nvPr/>
        </p:nvCxnSpPr>
        <p:spPr>
          <a:xfrm>
            <a:off x="3856383" y="5406834"/>
            <a:ext cx="2179890" cy="361954"/>
          </a:xfrm>
          <a:prstGeom prst="bentConnector3">
            <a:avLst/>
          </a:prstGeom>
          <a:ln w="381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: angular 10"/>
          <p:cNvCxnSpPr/>
          <p:nvPr/>
        </p:nvCxnSpPr>
        <p:spPr>
          <a:xfrm>
            <a:off x="4940994" y="3180521"/>
            <a:ext cx="1325218" cy="954157"/>
          </a:xfrm>
          <a:prstGeom prst="bentConnector3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Rectángulo 9"/>
          <p:cNvSpPr/>
          <p:nvPr/>
        </p:nvSpPr>
        <p:spPr>
          <a:xfrm rot="16200000">
            <a:off x="-1388117" y="3198166"/>
            <a:ext cx="3690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a) CONCEPTUALIZACIÓN </a:t>
            </a:r>
          </a:p>
        </p:txBody>
      </p:sp>
      <p:pic>
        <p:nvPicPr>
          <p:cNvPr id="12" name="Gráfico 11" descr="Planta">
            <a:extLst>
              <a:ext uri="{FF2B5EF4-FFF2-40B4-BE49-F238E27FC236}">
                <a16:creationId xmlns:a16="http://schemas.microsoft.com/office/drawing/2014/main" id="{FC6620E6-CE66-41FB-9A19-1B8B1CE48E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C2438408-B26F-42C9-AE41-B6A9BB665842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6845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304800" y="243944"/>
            <a:ext cx="7050741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/>
              <a:t>La Convención del Patrimonio Mundial, Cultural y Natural, aprobada por la </a:t>
            </a:r>
            <a:r>
              <a:rPr lang="es-MX" sz="2400" b="1" dirty="0">
                <a:solidFill>
                  <a:srgbClr val="FF0000"/>
                </a:solidFill>
              </a:rPr>
              <a:t>UNESCO en 1972</a:t>
            </a:r>
            <a:r>
              <a:rPr lang="es-MX" sz="2400" b="1" dirty="0"/>
              <a:t>, promueve la </a:t>
            </a:r>
          </a:p>
          <a:p>
            <a:pPr algn="just"/>
            <a:r>
              <a:rPr lang="es-MX" sz="2400" b="1" u="sng" dirty="0">
                <a:solidFill>
                  <a:schemeClr val="accent4">
                    <a:lumMod val="75000"/>
                  </a:schemeClr>
                </a:solidFill>
              </a:rPr>
              <a:t>Identificación: </a:t>
            </a:r>
          </a:p>
          <a:p>
            <a:pPr algn="just"/>
            <a:r>
              <a:rPr lang="es-MX" sz="2400" b="1" u="sng" dirty="0">
                <a:solidFill>
                  <a:schemeClr val="accent4">
                    <a:lumMod val="75000"/>
                  </a:schemeClr>
                </a:solidFill>
              </a:rPr>
              <a:t>Conservación:</a:t>
            </a:r>
          </a:p>
          <a:p>
            <a:pPr algn="just"/>
            <a:r>
              <a:rPr lang="es-MX" sz="2400" b="1" u="sng" dirty="0">
                <a:solidFill>
                  <a:schemeClr val="accent4">
                    <a:lumMod val="75000"/>
                  </a:schemeClr>
                </a:solidFill>
              </a:rPr>
              <a:t>Protección:</a:t>
            </a:r>
          </a:p>
          <a:p>
            <a:pPr algn="just"/>
            <a:r>
              <a:rPr lang="es-MX" sz="2400" b="1" u="sng" dirty="0">
                <a:solidFill>
                  <a:schemeClr val="accent4">
                    <a:lumMod val="75000"/>
                  </a:schemeClr>
                </a:solidFill>
              </a:rPr>
              <a:t>Preservación:</a:t>
            </a:r>
          </a:p>
          <a:p>
            <a:pPr algn="just"/>
            <a:endParaRPr lang="es-MX" sz="2400" b="1" u="sng" dirty="0">
              <a:solidFill>
                <a:schemeClr val="accent4">
                  <a:lumMod val="75000"/>
                </a:schemeClr>
              </a:solidFill>
            </a:endParaRPr>
          </a:p>
          <a:p>
            <a:pPr algn="just"/>
            <a:r>
              <a:rPr lang="es-MX" sz="2400" b="1" dirty="0">
                <a:solidFill>
                  <a:schemeClr val="accent4">
                    <a:lumMod val="75000"/>
                  </a:schemeClr>
                </a:solidFill>
              </a:rPr>
              <a:t>del patrimonio cultural y </a:t>
            </a: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natural</a:t>
            </a:r>
            <a:r>
              <a:rPr lang="es-MX" sz="2400" b="1" dirty="0">
                <a:solidFill>
                  <a:schemeClr val="accent4">
                    <a:lumMod val="75000"/>
                  </a:schemeClr>
                </a:solidFill>
              </a:rPr>
              <a:t> de todo el mundo</a:t>
            </a:r>
            <a:r>
              <a:rPr lang="es-MX" sz="2400" b="1" dirty="0"/>
              <a:t>, considerado especialmente valioso para la humanidad.</a:t>
            </a:r>
          </a:p>
          <a:p>
            <a:pPr algn="just"/>
            <a:endParaRPr lang="es-MX" sz="2400" b="1" dirty="0"/>
          </a:p>
          <a:p>
            <a:pPr algn="just"/>
            <a:r>
              <a:rPr lang="es-MX" sz="2400" b="1" dirty="0">
                <a:solidFill>
                  <a:srgbClr val="00B050"/>
                </a:solidFill>
              </a:rPr>
              <a:t>Al incluir el </a:t>
            </a:r>
            <a:r>
              <a:rPr lang="es-MX" sz="2400" b="1" dirty="0">
                <a:solidFill>
                  <a:srgbClr val="FF0000"/>
                </a:solidFill>
              </a:rPr>
              <a:t>patrimonio</a:t>
            </a:r>
            <a:r>
              <a:rPr lang="es-MX" sz="2400" b="1" dirty="0">
                <a:solidFill>
                  <a:srgbClr val="00B050"/>
                </a:solidFill>
              </a:rPr>
              <a:t> en su doble aspecto </a:t>
            </a:r>
            <a:r>
              <a:rPr lang="es-MX" sz="2400" b="1" dirty="0">
                <a:solidFill>
                  <a:srgbClr val="FF0000"/>
                </a:solidFill>
              </a:rPr>
              <a:t>cultural y natural</a:t>
            </a:r>
            <a:r>
              <a:rPr lang="es-MX" sz="2400" b="1" dirty="0">
                <a:solidFill>
                  <a:srgbClr val="00B050"/>
                </a:solidFill>
              </a:rPr>
              <a:t>, la convención refleja la </a:t>
            </a:r>
            <a:r>
              <a:rPr lang="es-MX" sz="2400" b="1" dirty="0">
                <a:solidFill>
                  <a:srgbClr val="FF0000"/>
                </a:solidFill>
              </a:rPr>
              <a:t>interacción entre el hombre y el medio</a:t>
            </a:r>
            <a:r>
              <a:rPr lang="es-MX" sz="2400" b="1" dirty="0">
                <a:solidFill>
                  <a:srgbClr val="00B050"/>
                </a:solidFill>
              </a:rPr>
              <a:t> y la necesidad de preservar el equilibrio entre ambos</a:t>
            </a:r>
            <a:r>
              <a:rPr lang="es-MX" sz="2400" b="1" dirty="0"/>
              <a:t>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812" y="1297007"/>
            <a:ext cx="2286000" cy="17145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3219" y="2651628"/>
            <a:ext cx="2286000" cy="18478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7931" y="4877811"/>
            <a:ext cx="3076575" cy="1485900"/>
          </a:xfrm>
          <a:prstGeom prst="rect">
            <a:avLst/>
          </a:prstGeom>
        </p:spPr>
      </p:pic>
      <p:pic>
        <p:nvPicPr>
          <p:cNvPr id="10" name="Gráfico 9" descr="Planta">
            <a:extLst>
              <a:ext uri="{FF2B5EF4-FFF2-40B4-BE49-F238E27FC236}">
                <a16:creationId xmlns:a16="http://schemas.microsoft.com/office/drawing/2014/main" id="{C2C335D7-9F4E-434B-8446-39DCA74CA6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00572A21-9CC5-41F3-A247-D138147B4A2B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0295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015489" y="1384090"/>
            <a:ext cx="2085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rgbClr val="FF0000"/>
                </a:solidFill>
              </a:rPr>
              <a:t>PATRIMONIO</a:t>
            </a:r>
            <a:endParaRPr lang="es-MX" sz="1600" dirty="0">
              <a:solidFill>
                <a:srgbClr val="FF0000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525072" y="1473762"/>
            <a:ext cx="21387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rgbClr val="FFC000"/>
                </a:solidFill>
              </a:rPr>
              <a:t>NATURALEZA</a:t>
            </a:r>
            <a:endParaRPr lang="es-MX" sz="1600" dirty="0">
              <a:solidFill>
                <a:srgbClr val="FFC000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7415951" y="2184134"/>
            <a:ext cx="35541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rgbClr val="00B050"/>
                </a:solidFill>
              </a:rPr>
              <a:t>PATRIMONIO NATURAL</a:t>
            </a:r>
            <a:endParaRPr lang="es-MX" sz="1600" dirty="0"/>
          </a:p>
        </p:txBody>
      </p:sp>
      <p:sp>
        <p:nvSpPr>
          <p:cNvPr id="10" name="Rectángulo 9"/>
          <p:cNvSpPr/>
          <p:nvPr/>
        </p:nvSpPr>
        <p:spPr>
          <a:xfrm>
            <a:off x="858587" y="1023731"/>
            <a:ext cx="25571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rgbClr val="FF0000"/>
                </a:solidFill>
              </a:rPr>
              <a:t>CONCEPTO RAIZ</a:t>
            </a:r>
            <a:endParaRPr lang="es-MX" sz="1600" dirty="0">
              <a:solidFill>
                <a:srgbClr val="FF0000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683271" y="1065879"/>
            <a:ext cx="41745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rgbClr val="FFC000"/>
                </a:solidFill>
              </a:rPr>
              <a:t>CONCEPTO DE ASOCIACIÓN</a:t>
            </a:r>
            <a:endParaRPr lang="es-MX" sz="1600" dirty="0">
              <a:solidFill>
                <a:srgbClr val="FFC000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7225708" y="1801077"/>
            <a:ext cx="37048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rgbClr val="00B050"/>
                </a:solidFill>
              </a:rPr>
              <a:t>CONCEPTO COMPUESTO</a:t>
            </a:r>
            <a:endParaRPr lang="es-MX" sz="1600" dirty="0"/>
          </a:p>
        </p:txBody>
      </p:sp>
      <p:sp>
        <p:nvSpPr>
          <p:cNvPr id="13" name="Rectángulo 12"/>
          <p:cNvSpPr/>
          <p:nvPr/>
        </p:nvSpPr>
        <p:spPr>
          <a:xfrm>
            <a:off x="954157" y="3032348"/>
            <a:ext cx="31507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FF0000"/>
                </a:solidFill>
                <a:latin typeface="Open Sans"/>
              </a:rPr>
              <a:t>Conjunto de bienes </a:t>
            </a:r>
            <a:r>
              <a:rPr lang="es-MX" b="1" dirty="0">
                <a:latin typeface="Open Sans"/>
              </a:rPr>
              <a:t>que adquiere una persona por medio del título correspondiente, ya sea heredado o adquirido.</a:t>
            </a:r>
            <a:br>
              <a:rPr lang="es-MX" b="1" dirty="0">
                <a:latin typeface="Open Sans"/>
              </a:rPr>
            </a:br>
            <a:br>
              <a:rPr lang="es-MX" b="1" dirty="0">
                <a:latin typeface="Open Sans"/>
              </a:rPr>
            </a:br>
            <a:endParaRPr lang="es-MX" b="1" dirty="0"/>
          </a:p>
        </p:txBody>
      </p:sp>
      <p:sp>
        <p:nvSpPr>
          <p:cNvPr id="14" name="Rectángulo 13"/>
          <p:cNvSpPr/>
          <p:nvPr/>
        </p:nvSpPr>
        <p:spPr>
          <a:xfrm>
            <a:off x="4104953" y="4190824"/>
            <a:ext cx="357808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2000" b="1" dirty="0">
                <a:solidFill>
                  <a:srgbClr val="FFC000"/>
                </a:solidFill>
                <a:latin typeface="arial" panose="020B0604020202020204" pitchFamily="34" charset="0"/>
              </a:rPr>
              <a:t>Conjunto de las cosas </a:t>
            </a:r>
            <a:r>
              <a:rPr lang="es-MX" sz="2000" b="1" dirty="0">
                <a:latin typeface="arial" panose="020B0604020202020204" pitchFamily="34" charset="0"/>
              </a:rPr>
              <a:t>que existen en el mundo o que se producen o modifican </a:t>
            </a:r>
            <a:r>
              <a:rPr lang="es-MX" sz="2000" b="1" dirty="0">
                <a:solidFill>
                  <a:srgbClr val="FFC000"/>
                </a:solidFill>
                <a:latin typeface="arial" panose="020B0604020202020204" pitchFamily="34" charset="0"/>
              </a:rPr>
              <a:t>sin intervención del ser humano.</a:t>
            </a:r>
            <a:endParaRPr lang="es-MX" sz="2000" b="1" dirty="0">
              <a:solidFill>
                <a:srgbClr val="FFC000"/>
              </a:solidFill>
            </a:endParaRPr>
          </a:p>
        </p:txBody>
      </p:sp>
      <p:cxnSp>
        <p:nvCxnSpPr>
          <p:cNvPr id="16" name="Conector: angular 15"/>
          <p:cNvCxnSpPr>
            <a:cxnSpLocks/>
            <a:stCxn id="7" idx="2"/>
            <a:endCxn id="13" idx="0"/>
          </p:cNvCxnSpPr>
          <p:nvPr/>
        </p:nvCxnSpPr>
        <p:spPr>
          <a:xfrm rot="16200000" flipH="1">
            <a:off x="1669905" y="2172698"/>
            <a:ext cx="1248148" cy="471152"/>
          </a:xfrm>
          <a:prstGeom prst="bent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: angular 16"/>
          <p:cNvCxnSpPr>
            <a:cxnSpLocks/>
            <a:stCxn id="8" idx="3"/>
            <a:endCxn id="14" idx="0"/>
          </p:cNvCxnSpPr>
          <p:nvPr/>
        </p:nvCxnSpPr>
        <p:spPr>
          <a:xfrm flipH="1">
            <a:off x="5893997" y="1673817"/>
            <a:ext cx="769802" cy="2517007"/>
          </a:xfrm>
          <a:prstGeom prst="bentConnector4">
            <a:avLst>
              <a:gd name="adj1" fmla="val -29696"/>
              <a:gd name="adj2" fmla="val 53974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ángulo 17"/>
          <p:cNvSpPr/>
          <p:nvPr/>
        </p:nvSpPr>
        <p:spPr>
          <a:xfrm>
            <a:off x="4748589" y="196331"/>
            <a:ext cx="35612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2400" b="1" dirty="0">
                <a:solidFill>
                  <a:srgbClr val="FF0000"/>
                </a:solidFill>
              </a:rPr>
              <a:t>EVOLUCIÓN CONCEPTUAL:</a:t>
            </a:r>
          </a:p>
        </p:txBody>
      </p:sp>
      <p:sp>
        <p:nvSpPr>
          <p:cNvPr id="20" name="Rectángulo 19"/>
          <p:cNvSpPr/>
          <p:nvPr/>
        </p:nvSpPr>
        <p:spPr>
          <a:xfrm rot="16200000">
            <a:off x="-1388117" y="3198166"/>
            <a:ext cx="3690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a) CONCEPTUALIZACIÓN </a:t>
            </a:r>
          </a:p>
        </p:txBody>
      </p:sp>
      <p:pic>
        <p:nvPicPr>
          <p:cNvPr id="21" name="Gráfico 20" descr="Planta">
            <a:extLst>
              <a:ext uri="{FF2B5EF4-FFF2-40B4-BE49-F238E27FC236}">
                <a16:creationId xmlns:a16="http://schemas.microsoft.com/office/drawing/2014/main" id="{0F9EBFB9-5A07-4766-939C-AC9A31773A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7DC118A7-7573-4227-AFEA-81C3B633E970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cxnSp>
        <p:nvCxnSpPr>
          <p:cNvPr id="25" name="Conector: angular 24">
            <a:extLst>
              <a:ext uri="{FF2B5EF4-FFF2-40B4-BE49-F238E27FC236}">
                <a16:creationId xmlns:a16="http://schemas.microsoft.com/office/drawing/2014/main" id="{D4E67BEC-6642-49FF-94DB-A47DEA898728}"/>
              </a:ext>
            </a:extLst>
          </p:cNvPr>
          <p:cNvCxnSpPr>
            <a:cxnSpLocks/>
            <a:stCxn id="9" idx="2"/>
          </p:cNvCxnSpPr>
          <p:nvPr/>
        </p:nvCxnSpPr>
        <p:spPr>
          <a:xfrm rot="16200000" flipH="1">
            <a:off x="8383069" y="3394214"/>
            <a:ext cx="2122230" cy="50228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9" name="Gráfico 28" descr="Ayuda">
            <a:extLst>
              <a:ext uri="{FF2B5EF4-FFF2-40B4-BE49-F238E27FC236}">
                <a16:creationId xmlns:a16="http://schemas.microsoft.com/office/drawing/2014/main" id="{865D0DBF-5875-44DA-9417-EEDBE3EB8E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022976" y="4763978"/>
            <a:ext cx="1344706" cy="134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55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redondeado 5"/>
          <p:cNvSpPr/>
          <p:nvPr/>
        </p:nvSpPr>
        <p:spPr>
          <a:xfrm>
            <a:off x="3569908" y="1109982"/>
            <a:ext cx="5723128" cy="1922320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FF0000"/>
                </a:solidFill>
                <a:latin typeface="Calibri" panose="020F0502020204030204"/>
              </a:rPr>
              <a:t>T5_U1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strike="noStrike" kern="0" cap="none" spc="0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Investigar los criterios de clasificación del patrimonio natural y elaborar una infografía con los diferentes tipos que señala la UNESCO.</a:t>
            </a:r>
            <a:endParaRPr kumimoji="0" lang="es-MX" sz="2800" b="1" i="0" strike="noStrike" kern="0" cap="none" spc="0" normalizeH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strike="noStrike" kern="0" cap="none" spc="0" normalizeH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88025" y="3303002"/>
            <a:ext cx="61307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Fecha límite: 3 de abril, 10:00 am</a:t>
            </a:r>
          </a:p>
        </p:txBody>
      </p:sp>
      <p:sp>
        <p:nvSpPr>
          <p:cNvPr id="9" name="Rectángulo 8"/>
          <p:cNvSpPr/>
          <p:nvPr/>
        </p:nvSpPr>
        <p:spPr>
          <a:xfrm rot="16200000">
            <a:off x="331196" y="3198166"/>
            <a:ext cx="2519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latin typeface="AR JULIAN" panose="02000000000000000000" pitchFamily="2" charset="0"/>
              </a:rPr>
              <a:t> </a:t>
            </a:r>
          </a:p>
        </p:txBody>
      </p:sp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117DBB17-F499-4BB1-BDFC-99B9701B1B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CB743313-4756-4D7E-BF2B-1E0C60DCAF89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3705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1"/>
            <a:ext cx="954157" cy="6857999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993914" y="828264"/>
            <a:ext cx="57110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Referencias bibliográficas del tema</a:t>
            </a:r>
          </a:p>
        </p:txBody>
      </p:sp>
      <p:pic>
        <p:nvPicPr>
          <p:cNvPr id="3" name="Gráfico 2" descr="Libro abierto">
            <a:extLst>
              <a:ext uri="{FF2B5EF4-FFF2-40B4-BE49-F238E27FC236}">
                <a16:creationId xmlns:a16="http://schemas.microsoft.com/office/drawing/2014/main" id="{1F3E447A-64F3-4732-98C1-0CD785BE7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757" y="571119"/>
            <a:ext cx="914400" cy="914400"/>
          </a:xfrm>
          <a:prstGeom prst="rect">
            <a:avLst/>
          </a:prstGeom>
        </p:spPr>
      </p:pic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E9A2AFD2-8F34-41CC-9F28-90691FA0C3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B208EEB2-29A6-4152-9966-32A14819AA37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51B89694-AD6E-4C17-8529-802205378CE6}"/>
              </a:ext>
            </a:extLst>
          </p:cNvPr>
          <p:cNvSpPr/>
          <p:nvPr/>
        </p:nvSpPr>
        <p:spPr>
          <a:xfrm>
            <a:off x="1712051" y="1886010"/>
            <a:ext cx="765898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LGEEPA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 (2002). Ley General de Equilibrio Ecológico y Protección al Ambiente. LEGEEPA. México. Artículo 13-23.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20C3D5E6-5A56-43AB-A439-08094745BCD5}"/>
              </a:ext>
            </a:extLst>
          </p:cNvPr>
          <p:cNvSpPr/>
          <p:nvPr/>
        </p:nvSpPr>
        <p:spPr>
          <a:xfrm>
            <a:off x="1712051" y="3028890"/>
            <a:ext cx="765898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UNESCO (2016). </a:t>
            </a:r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Clasificación del Patrimonio Natural. UNESCO. Disponible en: http://www.unesco.org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EA21172-3558-4D0E-BD4D-0A4C97E2CE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4270095"/>
            <a:ext cx="27432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646232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erde amarillo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TM03457515[[fn=Vista]]</Template>
  <TotalTime>1676</TotalTime>
  <Words>407</Words>
  <Application>Microsoft Office PowerPoint</Application>
  <PresentationFormat>Panorámica</PresentationFormat>
  <Paragraphs>64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8" baseType="lpstr">
      <vt:lpstr>AR JULIAN</vt:lpstr>
      <vt:lpstr>Arial</vt:lpstr>
      <vt:lpstr>Arial</vt:lpstr>
      <vt:lpstr>Bookman Old Style</vt:lpstr>
      <vt:lpstr>Calibri</vt:lpstr>
      <vt:lpstr>Century Schoolbook</vt:lpstr>
      <vt:lpstr>Open Sans</vt:lpstr>
      <vt:lpstr>Times New Roman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Iván García Hinojosa</cp:lastModifiedBy>
  <cp:revision>101</cp:revision>
  <dcterms:created xsi:type="dcterms:W3CDTF">2017-02-22T17:57:36Z</dcterms:created>
  <dcterms:modified xsi:type="dcterms:W3CDTF">2017-10-11T17:25:31Z</dcterms:modified>
</cp:coreProperties>
</file>