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18" r:id="rId3"/>
    <p:sldId id="319" r:id="rId4"/>
    <p:sldId id="320" r:id="rId5"/>
    <p:sldId id="321" r:id="rId6"/>
    <p:sldId id="322" r:id="rId7"/>
    <p:sldId id="325" r:id="rId8"/>
    <p:sldId id="326" r:id="rId9"/>
    <p:sldId id="328" r:id="rId10"/>
    <p:sldId id="329" r:id="rId11"/>
    <p:sldId id="330" r:id="rId12"/>
    <p:sldId id="331" r:id="rId13"/>
    <p:sldId id="332" r:id="rId14"/>
    <p:sldId id="333" r:id="rId15"/>
    <p:sldId id="33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8E83D6-3329-491F-9BEA-BA929156B5FB}" type="doc">
      <dgm:prSet loTypeId="urn:microsoft.com/office/officeart/2005/8/layout/cycle8" loCatId="cycle" qsTypeId="urn:microsoft.com/office/officeart/2005/8/quickstyle/simple1" qsCatId="simple" csTypeId="urn:microsoft.com/office/officeart/2005/8/colors/colorful4" csCatId="colorful" phldr="1"/>
      <dgm:spPr/>
    </dgm:pt>
    <dgm:pt modelId="{E0E0CEC3-8109-4D50-B29A-8D7A5833EDCD}">
      <dgm:prSet phldrT="[Texto]"/>
      <dgm:spPr/>
      <dgm:t>
        <a:bodyPr/>
        <a:lstStyle/>
        <a:p>
          <a:r>
            <a:rPr lang="es-ES" b="1" dirty="0"/>
            <a:t>PARTICIPACIÓN SOCIAL</a:t>
          </a:r>
        </a:p>
      </dgm:t>
    </dgm:pt>
    <dgm:pt modelId="{01FD5086-DD59-4FC6-90D4-E386EC32B49D}" type="parTrans" cxnId="{FE2AC1CB-B993-48DC-8A34-BFDD4E372C27}">
      <dgm:prSet/>
      <dgm:spPr/>
      <dgm:t>
        <a:bodyPr/>
        <a:lstStyle/>
        <a:p>
          <a:endParaRPr lang="es-ES"/>
        </a:p>
      </dgm:t>
    </dgm:pt>
    <dgm:pt modelId="{00B6B85A-41C3-4A55-A1A7-E645AA10A070}" type="sibTrans" cxnId="{FE2AC1CB-B993-48DC-8A34-BFDD4E372C27}">
      <dgm:prSet/>
      <dgm:spPr/>
      <dgm:t>
        <a:bodyPr/>
        <a:lstStyle/>
        <a:p>
          <a:endParaRPr lang="es-ES"/>
        </a:p>
      </dgm:t>
    </dgm:pt>
    <dgm:pt modelId="{DFB0E3F8-85EF-47B3-95B8-0B46BDBA0AB6}">
      <dgm:prSet phldrT="[Texto]"/>
      <dgm:spPr/>
      <dgm:t>
        <a:bodyPr/>
        <a:lstStyle/>
        <a:p>
          <a:r>
            <a:rPr lang="es-ES" b="1" dirty="0"/>
            <a:t>SECTOR ECONÓMICO</a:t>
          </a:r>
        </a:p>
      </dgm:t>
    </dgm:pt>
    <dgm:pt modelId="{8818EC37-F87A-4045-BBF2-BE36D1AE53C6}" type="parTrans" cxnId="{392F1BB4-B0A6-4563-8ABC-ABCE86FE1E80}">
      <dgm:prSet/>
      <dgm:spPr/>
      <dgm:t>
        <a:bodyPr/>
        <a:lstStyle/>
        <a:p>
          <a:endParaRPr lang="es-ES"/>
        </a:p>
      </dgm:t>
    </dgm:pt>
    <dgm:pt modelId="{4644AC1D-326A-496C-BC0A-DA7C1D832780}" type="sibTrans" cxnId="{392F1BB4-B0A6-4563-8ABC-ABCE86FE1E80}">
      <dgm:prSet/>
      <dgm:spPr/>
      <dgm:t>
        <a:bodyPr/>
        <a:lstStyle/>
        <a:p>
          <a:endParaRPr lang="es-ES"/>
        </a:p>
      </dgm:t>
    </dgm:pt>
    <dgm:pt modelId="{74744D7E-98C9-4AEF-A860-D154B9906B14}">
      <dgm:prSet phldrT="[Texto]" custT="1"/>
      <dgm:spPr/>
      <dgm:t>
        <a:bodyPr/>
        <a:lstStyle/>
        <a:p>
          <a:r>
            <a:rPr lang="es-ES" sz="1800" b="0" dirty="0"/>
            <a:t>ORDEN GUBERNAMENTAL</a:t>
          </a:r>
        </a:p>
      </dgm:t>
    </dgm:pt>
    <dgm:pt modelId="{D85D94A6-86B7-484D-B0AA-3ACB768F9B52}" type="parTrans" cxnId="{CD0CE2B9-2642-4AC2-A467-0F5E04C8561E}">
      <dgm:prSet/>
      <dgm:spPr/>
      <dgm:t>
        <a:bodyPr/>
        <a:lstStyle/>
        <a:p>
          <a:endParaRPr lang="es-ES"/>
        </a:p>
      </dgm:t>
    </dgm:pt>
    <dgm:pt modelId="{5153C5BD-8AE6-4823-833C-748D1CA8680C}" type="sibTrans" cxnId="{CD0CE2B9-2642-4AC2-A467-0F5E04C8561E}">
      <dgm:prSet/>
      <dgm:spPr/>
      <dgm:t>
        <a:bodyPr/>
        <a:lstStyle/>
        <a:p>
          <a:endParaRPr lang="es-ES"/>
        </a:p>
      </dgm:t>
    </dgm:pt>
    <dgm:pt modelId="{EDE626A4-40A3-4814-B446-CA9910F93F6F}" type="pres">
      <dgm:prSet presAssocID="{AC8E83D6-3329-491F-9BEA-BA929156B5FB}" presName="compositeShape" presStyleCnt="0">
        <dgm:presLayoutVars>
          <dgm:chMax val="7"/>
          <dgm:dir/>
          <dgm:resizeHandles val="exact"/>
        </dgm:presLayoutVars>
      </dgm:prSet>
      <dgm:spPr/>
    </dgm:pt>
    <dgm:pt modelId="{AA6B926A-2237-4F01-AFBF-AB0ECC19AE50}" type="pres">
      <dgm:prSet presAssocID="{AC8E83D6-3329-491F-9BEA-BA929156B5FB}" presName="wedge1" presStyleLbl="node1" presStyleIdx="0" presStyleCnt="3" custScaleX="106745" custScaleY="98522"/>
      <dgm:spPr/>
    </dgm:pt>
    <dgm:pt modelId="{9A564112-57D7-42E0-9EE9-EE11EB6657DC}" type="pres">
      <dgm:prSet presAssocID="{AC8E83D6-3329-491F-9BEA-BA929156B5FB}" presName="dummy1a" presStyleCnt="0"/>
      <dgm:spPr/>
    </dgm:pt>
    <dgm:pt modelId="{32006742-06C6-406A-94FF-9C7B01F9650E}" type="pres">
      <dgm:prSet presAssocID="{AC8E83D6-3329-491F-9BEA-BA929156B5FB}" presName="dummy1b" presStyleCnt="0"/>
      <dgm:spPr/>
    </dgm:pt>
    <dgm:pt modelId="{91A0DB29-39DC-48C1-AB42-2C26B4A1AD16}" type="pres">
      <dgm:prSet presAssocID="{AC8E83D6-3329-491F-9BEA-BA929156B5FB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29EAD2CF-BE39-4DD3-91AA-98A201B0EBA1}" type="pres">
      <dgm:prSet presAssocID="{AC8E83D6-3329-491F-9BEA-BA929156B5FB}" presName="wedge2" presStyleLbl="node1" presStyleIdx="1" presStyleCnt="3"/>
      <dgm:spPr/>
    </dgm:pt>
    <dgm:pt modelId="{87063A78-BBB7-4D35-8BEC-D4DEA313BBD6}" type="pres">
      <dgm:prSet presAssocID="{AC8E83D6-3329-491F-9BEA-BA929156B5FB}" presName="dummy2a" presStyleCnt="0"/>
      <dgm:spPr/>
    </dgm:pt>
    <dgm:pt modelId="{C95F5413-1187-4EC4-A714-A9DA45E98A09}" type="pres">
      <dgm:prSet presAssocID="{AC8E83D6-3329-491F-9BEA-BA929156B5FB}" presName="dummy2b" presStyleCnt="0"/>
      <dgm:spPr/>
    </dgm:pt>
    <dgm:pt modelId="{03D5762D-E115-443D-BAF6-0296BE24C4F1}" type="pres">
      <dgm:prSet presAssocID="{AC8E83D6-3329-491F-9BEA-BA929156B5FB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ACE871F3-27AF-4A1A-8C25-00A780CDCC87}" type="pres">
      <dgm:prSet presAssocID="{AC8E83D6-3329-491F-9BEA-BA929156B5FB}" presName="wedge3" presStyleLbl="node1" presStyleIdx="2" presStyleCnt="3" custScaleX="102368" custScaleY="101372"/>
      <dgm:spPr/>
    </dgm:pt>
    <dgm:pt modelId="{A6211C8F-66A4-4904-A639-DE312BD81A73}" type="pres">
      <dgm:prSet presAssocID="{AC8E83D6-3329-491F-9BEA-BA929156B5FB}" presName="dummy3a" presStyleCnt="0"/>
      <dgm:spPr/>
    </dgm:pt>
    <dgm:pt modelId="{1A0FF082-2329-48B2-9D87-64882D125B13}" type="pres">
      <dgm:prSet presAssocID="{AC8E83D6-3329-491F-9BEA-BA929156B5FB}" presName="dummy3b" presStyleCnt="0"/>
      <dgm:spPr/>
    </dgm:pt>
    <dgm:pt modelId="{E0D6AF33-651F-4CF4-8CF0-34D02861EDF1}" type="pres">
      <dgm:prSet presAssocID="{AC8E83D6-3329-491F-9BEA-BA929156B5FB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AE123A29-7F26-4EA3-A084-1F710859BCD4}" type="pres">
      <dgm:prSet presAssocID="{00B6B85A-41C3-4A55-A1A7-E645AA10A070}" presName="arrowWedge1" presStyleLbl="fgSibTrans2D1" presStyleIdx="0" presStyleCnt="3"/>
      <dgm:spPr/>
    </dgm:pt>
    <dgm:pt modelId="{D39F399A-5E1C-4613-9367-C4B5CE7DDEB8}" type="pres">
      <dgm:prSet presAssocID="{4644AC1D-326A-496C-BC0A-DA7C1D832780}" presName="arrowWedge2" presStyleLbl="fgSibTrans2D1" presStyleIdx="1" presStyleCnt="3"/>
      <dgm:spPr/>
    </dgm:pt>
    <dgm:pt modelId="{AFAE196B-974D-4B60-906D-8F8DC94FB7EF}" type="pres">
      <dgm:prSet presAssocID="{5153C5BD-8AE6-4823-833C-748D1CA8680C}" presName="arrowWedge3" presStyleLbl="fgSibTrans2D1" presStyleIdx="2" presStyleCnt="3"/>
      <dgm:spPr/>
    </dgm:pt>
  </dgm:ptLst>
  <dgm:cxnLst>
    <dgm:cxn modelId="{70688919-10AD-47AA-BEF8-344CF42A8D82}" type="presOf" srcId="{E0E0CEC3-8109-4D50-B29A-8D7A5833EDCD}" destId="{AA6B926A-2237-4F01-AFBF-AB0ECC19AE50}" srcOrd="0" destOrd="0" presId="urn:microsoft.com/office/officeart/2005/8/layout/cycle8"/>
    <dgm:cxn modelId="{A24EAC1B-874D-44D4-842F-0339DCF5F08E}" type="presOf" srcId="{DFB0E3F8-85EF-47B3-95B8-0B46BDBA0AB6}" destId="{03D5762D-E115-443D-BAF6-0296BE24C4F1}" srcOrd="1" destOrd="0" presId="urn:microsoft.com/office/officeart/2005/8/layout/cycle8"/>
    <dgm:cxn modelId="{38AAB74F-69BC-411E-BD53-C04810C1C220}" type="presOf" srcId="{AC8E83D6-3329-491F-9BEA-BA929156B5FB}" destId="{EDE626A4-40A3-4814-B446-CA9910F93F6F}" srcOrd="0" destOrd="0" presId="urn:microsoft.com/office/officeart/2005/8/layout/cycle8"/>
    <dgm:cxn modelId="{8403EAA7-E675-4249-9209-D1F953652BEE}" type="presOf" srcId="{74744D7E-98C9-4AEF-A860-D154B9906B14}" destId="{ACE871F3-27AF-4A1A-8C25-00A780CDCC87}" srcOrd="0" destOrd="0" presId="urn:microsoft.com/office/officeart/2005/8/layout/cycle8"/>
    <dgm:cxn modelId="{392EF5B0-D59A-4852-88E3-B73D382E9D84}" type="presOf" srcId="{E0E0CEC3-8109-4D50-B29A-8D7A5833EDCD}" destId="{91A0DB29-39DC-48C1-AB42-2C26B4A1AD16}" srcOrd="1" destOrd="0" presId="urn:microsoft.com/office/officeart/2005/8/layout/cycle8"/>
    <dgm:cxn modelId="{392F1BB4-B0A6-4563-8ABC-ABCE86FE1E80}" srcId="{AC8E83D6-3329-491F-9BEA-BA929156B5FB}" destId="{DFB0E3F8-85EF-47B3-95B8-0B46BDBA0AB6}" srcOrd="1" destOrd="0" parTransId="{8818EC37-F87A-4045-BBF2-BE36D1AE53C6}" sibTransId="{4644AC1D-326A-496C-BC0A-DA7C1D832780}"/>
    <dgm:cxn modelId="{CD0CE2B9-2642-4AC2-A467-0F5E04C8561E}" srcId="{AC8E83D6-3329-491F-9BEA-BA929156B5FB}" destId="{74744D7E-98C9-4AEF-A860-D154B9906B14}" srcOrd="2" destOrd="0" parTransId="{D85D94A6-86B7-484D-B0AA-3ACB768F9B52}" sibTransId="{5153C5BD-8AE6-4823-833C-748D1CA8680C}"/>
    <dgm:cxn modelId="{FE2AC1CB-B993-48DC-8A34-BFDD4E372C27}" srcId="{AC8E83D6-3329-491F-9BEA-BA929156B5FB}" destId="{E0E0CEC3-8109-4D50-B29A-8D7A5833EDCD}" srcOrd="0" destOrd="0" parTransId="{01FD5086-DD59-4FC6-90D4-E386EC32B49D}" sibTransId="{00B6B85A-41C3-4A55-A1A7-E645AA10A070}"/>
    <dgm:cxn modelId="{10E3C2E5-A9E9-4E84-B030-DA8D71E92B0B}" type="presOf" srcId="{DFB0E3F8-85EF-47B3-95B8-0B46BDBA0AB6}" destId="{29EAD2CF-BE39-4DD3-91AA-98A201B0EBA1}" srcOrd="0" destOrd="0" presId="urn:microsoft.com/office/officeart/2005/8/layout/cycle8"/>
    <dgm:cxn modelId="{5761C8E6-7580-4705-985A-BF7624E743D0}" type="presOf" srcId="{74744D7E-98C9-4AEF-A860-D154B9906B14}" destId="{E0D6AF33-651F-4CF4-8CF0-34D02861EDF1}" srcOrd="1" destOrd="0" presId="urn:microsoft.com/office/officeart/2005/8/layout/cycle8"/>
    <dgm:cxn modelId="{D6791991-ECE6-42E7-B250-F37DB3808456}" type="presParOf" srcId="{EDE626A4-40A3-4814-B446-CA9910F93F6F}" destId="{AA6B926A-2237-4F01-AFBF-AB0ECC19AE50}" srcOrd="0" destOrd="0" presId="urn:microsoft.com/office/officeart/2005/8/layout/cycle8"/>
    <dgm:cxn modelId="{EB1EE959-560A-49A9-968D-DBE7947F66AC}" type="presParOf" srcId="{EDE626A4-40A3-4814-B446-CA9910F93F6F}" destId="{9A564112-57D7-42E0-9EE9-EE11EB6657DC}" srcOrd="1" destOrd="0" presId="urn:microsoft.com/office/officeart/2005/8/layout/cycle8"/>
    <dgm:cxn modelId="{28F16D29-873D-48B1-977A-00D34149349C}" type="presParOf" srcId="{EDE626A4-40A3-4814-B446-CA9910F93F6F}" destId="{32006742-06C6-406A-94FF-9C7B01F9650E}" srcOrd="2" destOrd="0" presId="urn:microsoft.com/office/officeart/2005/8/layout/cycle8"/>
    <dgm:cxn modelId="{8F249EC1-084F-4C38-8B56-1FD4D0D03FCB}" type="presParOf" srcId="{EDE626A4-40A3-4814-B446-CA9910F93F6F}" destId="{91A0DB29-39DC-48C1-AB42-2C26B4A1AD16}" srcOrd="3" destOrd="0" presId="urn:microsoft.com/office/officeart/2005/8/layout/cycle8"/>
    <dgm:cxn modelId="{75C940E0-9B2A-4D6D-B498-8085FA2DFBC2}" type="presParOf" srcId="{EDE626A4-40A3-4814-B446-CA9910F93F6F}" destId="{29EAD2CF-BE39-4DD3-91AA-98A201B0EBA1}" srcOrd="4" destOrd="0" presId="urn:microsoft.com/office/officeart/2005/8/layout/cycle8"/>
    <dgm:cxn modelId="{DFC3753F-4CAC-487F-B037-087ED542BD7A}" type="presParOf" srcId="{EDE626A4-40A3-4814-B446-CA9910F93F6F}" destId="{87063A78-BBB7-4D35-8BEC-D4DEA313BBD6}" srcOrd="5" destOrd="0" presId="urn:microsoft.com/office/officeart/2005/8/layout/cycle8"/>
    <dgm:cxn modelId="{EB726A70-B4AC-4959-9AC4-F6B181303492}" type="presParOf" srcId="{EDE626A4-40A3-4814-B446-CA9910F93F6F}" destId="{C95F5413-1187-4EC4-A714-A9DA45E98A09}" srcOrd="6" destOrd="0" presId="urn:microsoft.com/office/officeart/2005/8/layout/cycle8"/>
    <dgm:cxn modelId="{C461F37F-53CB-4967-AF5A-BA4327B709B6}" type="presParOf" srcId="{EDE626A4-40A3-4814-B446-CA9910F93F6F}" destId="{03D5762D-E115-443D-BAF6-0296BE24C4F1}" srcOrd="7" destOrd="0" presId="urn:microsoft.com/office/officeart/2005/8/layout/cycle8"/>
    <dgm:cxn modelId="{74DEE870-CBC8-4D63-A1DA-AACFFCC3F111}" type="presParOf" srcId="{EDE626A4-40A3-4814-B446-CA9910F93F6F}" destId="{ACE871F3-27AF-4A1A-8C25-00A780CDCC87}" srcOrd="8" destOrd="0" presId="urn:microsoft.com/office/officeart/2005/8/layout/cycle8"/>
    <dgm:cxn modelId="{F1A811C0-62BB-4C25-9B31-64F40C334D6B}" type="presParOf" srcId="{EDE626A4-40A3-4814-B446-CA9910F93F6F}" destId="{A6211C8F-66A4-4904-A639-DE312BD81A73}" srcOrd="9" destOrd="0" presId="urn:microsoft.com/office/officeart/2005/8/layout/cycle8"/>
    <dgm:cxn modelId="{D8DE858C-B65B-4340-AD4C-AE8C236D74D7}" type="presParOf" srcId="{EDE626A4-40A3-4814-B446-CA9910F93F6F}" destId="{1A0FF082-2329-48B2-9D87-64882D125B13}" srcOrd="10" destOrd="0" presId="urn:microsoft.com/office/officeart/2005/8/layout/cycle8"/>
    <dgm:cxn modelId="{0971FBCE-45B8-47B3-B44C-B1C6C2FE3E59}" type="presParOf" srcId="{EDE626A4-40A3-4814-B446-CA9910F93F6F}" destId="{E0D6AF33-651F-4CF4-8CF0-34D02861EDF1}" srcOrd="11" destOrd="0" presId="urn:microsoft.com/office/officeart/2005/8/layout/cycle8"/>
    <dgm:cxn modelId="{96EDBC9F-9E4A-4974-8B11-00F6B686963D}" type="presParOf" srcId="{EDE626A4-40A3-4814-B446-CA9910F93F6F}" destId="{AE123A29-7F26-4EA3-A084-1F710859BCD4}" srcOrd="12" destOrd="0" presId="urn:microsoft.com/office/officeart/2005/8/layout/cycle8"/>
    <dgm:cxn modelId="{9FF8F5A7-41AA-4A6F-8173-DB53CAB05EB6}" type="presParOf" srcId="{EDE626A4-40A3-4814-B446-CA9910F93F6F}" destId="{D39F399A-5E1C-4613-9367-C4B5CE7DDEB8}" srcOrd="13" destOrd="0" presId="urn:microsoft.com/office/officeart/2005/8/layout/cycle8"/>
    <dgm:cxn modelId="{3ABE611C-855C-405E-8F80-A9BA400F104E}" type="presParOf" srcId="{EDE626A4-40A3-4814-B446-CA9910F93F6F}" destId="{AFAE196B-974D-4B60-906D-8F8DC94FB7EF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6B926A-2237-4F01-AFBF-AB0ECC19AE50}">
      <dsp:nvSpPr>
        <dsp:cNvPr id="0" name=""/>
        <dsp:cNvSpPr/>
      </dsp:nvSpPr>
      <dsp:spPr>
        <a:xfrm>
          <a:off x="1873220" y="391753"/>
          <a:ext cx="4741184" cy="4375951"/>
        </a:xfrm>
        <a:prstGeom prst="pie">
          <a:avLst>
            <a:gd name="adj1" fmla="val 16200000"/>
            <a:gd name="adj2" fmla="val 18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/>
            <a:t>PARTICIPACIÓN SOCIAL</a:t>
          </a:r>
        </a:p>
      </dsp:txBody>
      <dsp:txXfrm>
        <a:off x="4371937" y="1319038"/>
        <a:ext cx="1693280" cy="1302366"/>
      </dsp:txXfrm>
    </dsp:sp>
    <dsp:sp modelId="{29EAD2CF-BE39-4DD3-91AA-98A201B0EBA1}">
      <dsp:nvSpPr>
        <dsp:cNvPr id="0" name=""/>
        <dsp:cNvSpPr/>
      </dsp:nvSpPr>
      <dsp:spPr>
        <a:xfrm>
          <a:off x="1931537" y="517558"/>
          <a:ext cx="4441598" cy="4441598"/>
        </a:xfrm>
        <a:prstGeom prst="pie">
          <a:avLst>
            <a:gd name="adj1" fmla="val 1800000"/>
            <a:gd name="adj2" fmla="val 9000000"/>
          </a:avLst>
        </a:prstGeom>
        <a:solidFill>
          <a:schemeClr val="accent4">
            <a:hueOff val="822717"/>
            <a:satOff val="3566"/>
            <a:lumOff val="2353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/>
            <a:t>SECTOR ECONÓMICO</a:t>
          </a:r>
        </a:p>
      </dsp:txBody>
      <dsp:txXfrm>
        <a:off x="2989061" y="3399309"/>
        <a:ext cx="2379427" cy="1163275"/>
      </dsp:txXfrm>
    </dsp:sp>
    <dsp:sp modelId="{ACE871F3-27AF-4A1A-8C25-00A780CDCC87}">
      <dsp:nvSpPr>
        <dsp:cNvPr id="0" name=""/>
        <dsp:cNvSpPr/>
      </dsp:nvSpPr>
      <dsp:spPr>
        <a:xfrm>
          <a:off x="1787473" y="328460"/>
          <a:ext cx="4546775" cy="4502537"/>
        </a:xfrm>
        <a:prstGeom prst="pie">
          <a:avLst>
            <a:gd name="adj1" fmla="val 9000000"/>
            <a:gd name="adj2" fmla="val 16200000"/>
          </a:avLst>
        </a:prstGeom>
        <a:solidFill>
          <a:schemeClr val="accent4">
            <a:hueOff val="1645434"/>
            <a:satOff val="7132"/>
            <a:lumOff val="4706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0" kern="1200" dirty="0"/>
            <a:t>ORDEN GUBERNAMENTAL</a:t>
          </a:r>
        </a:p>
      </dsp:txBody>
      <dsp:txXfrm>
        <a:off x="2314141" y="1282569"/>
        <a:ext cx="1623848" cy="1340040"/>
      </dsp:txXfrm>
    </dsp:sp>
    <dsp:sp modelId="{AE123A29-7F26-4EA3-A084-1F710859BCD4}">
      <dsp:nvSpPr>
        <dsp:cNvPr id="0" name=""/>
        <dsp:cNvSpPr/>
      </dsp:nvSpPr>
      <dsp:spPr>
        <a:xfrm>
          <a:off x="1747127" y="84235"/>
          <a:ext cx="4991510" cy="4991510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9F399A-5E1C-4613-9367-C4B5CE7DDEB8}">
      <dsp:nvSpPr>
        <dsp:cNvPr id="0" name=""/>
        <dsp:cNvSpPr/>
      </dsp:nvSpPr>
      <dsp:spPr>
        <a:xfrm>
          <a:off x="1656581" y="242321"/>
          <a:ext cx="4991510" cy="4991510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4">
            <a:hueOff val="822717"/>
            <a:satOff val="3566"/>
            <a:lumOff val="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AE196B-974D-4B60-906D-8F8DC94FB7EF}">
      <dsp:nvSpPr>
        <dsp:cNvPr id="0" name=""/>
        <dsp:cNvSpPr/>
      </dsp:nvSpPr>
      <dsp:spPr>
        <a:xfrm>
          <a:off x="1564302" y="83723"/>
          <a:ext cx="4991510" cy="4991510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4">
            <a:hueOff val="1645434"/>
            <a:satOff val="7132"/>
            <a:lumOff val="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0530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7020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214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5234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07324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2288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041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2316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9377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5275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142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57B3B5F3-20EA-4BC2-818B-4318A68B514D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3082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image" Target="../media/image27.png"/><Relationship Id="rId7" Type="http://schemas.openxmlformats.org/officeDocument/2006/relationships/image" Target="../media/image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7" Type="http://schemas.openxmlformats.org/officeDocument/2006/relationships/image" Target="../media/image3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s.wikipedia.org/wiki/Roca" TargetMode="External"/><Relationship Id="rId7" Type="http://schemas.openxmlformats.org/officeDocument/2006/relationships/image" Target="../media/image5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4496" y="2192496"/>
            <a:ext cx="105334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2">
                    <a:lumMod val="75000"/>
                  </a:schemeClr>
                </a:solidFill>
                <a:latin typeface="AR JULIAN" panose="02000000000000000000" pitchFamily="2" charset="0"/>
              </a:rPr>
              <a:t>1.2.1 Participación social en la valorización, conservación y manejo de RN.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77442" y="2508442"/>
            <a:ext cx="533626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B) Clasificación del PN.</a:t>
            </a:r>
          </a:p>
          <a:p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C) Uso y manejo de RN en el PN.</a:t>
            </a:r>
          </a:p>
          <a:p>
            <a:endParaRPr lang="es-MX" sz="2800" b="1" dirty="0">
              <a:solidFill>
                <a:schemeClr val="accent6">
                  <a:lumMod val="50000"/>
                </a:schemeClr>
              </a:solidFill>
              <a:latin typeface="AR JULIAN" panose="02000000000000000000" pitchFamily="2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527888" y="-27570"/>
            <a:ext cx="81716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</a:br>
            <a:r>
              <a:rPr lang="es-MX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1.3 Patrimonio Natural de la Humanidad y México.</a:t>
            </a:r>
          </a:p>
          <a:p>
            <a:pPr algn="ctr"/>
            <a:r>
              <a:rPr lang="es-MX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 JULIAN" panose="02000000000000000000" pitchFamily="2" charset="0"/>
              </a:rPr>
              <a:t>Segunda Parte</a:t>
            </a:r>
          </a:p>
        </p:txBody>
      </p:sp>
      <p:pic>
        <p:nvPicPr>
          <p:cNvPr id="16" name="Gráfico 15" descr="Niño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4496" y="0"/>
            <a:ext cx="1131072" cy="1131072"/>
          </a:xfrm>
          <a:prstGeom prst="rect">
            <a:avLst/>
          </a:prstGeom>
        </p:spPr>
      </p:pic>
      <p:pic>
        <p:nvPicPr>
          <p:cNvPr id="12" name="Gráfico 11" descr="Planta">
            <a:extLst>
              <a:ext uri="{FF2B5EF4-FFF2-40B4-BE49-F238E27FC236}">
                <a16:creationId xmlns:a16="http://schemas.microsoft.com/office/drawing/2014/main" id="{3D765461-A288-4D99-ACB1-BF6A7A5632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B4071108-8946-4EDB-B79C-6F0107B5A96E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587CC5E-72C1-449D-ADCB-80FC7515BF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8106" y="3200939"/>
            <a:ext cx="4067175" cy="345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720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80" y="202758"/>
            <a:ext cx="2781300" cy="33337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5723" y="171864"/>
            <a:ext cx="2781300" cy="333375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3757" y="171864"/>
            <a:ext cx="2017643" cy="333375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3966" y="171864"/>
            <a:ext cx="2781300" cy="3333750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3215723" y="3647900"/>
            <a:ext cx="24290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1993 - Santuario de Ballenas de El Vizcaíno</a:t>
            </a:r>
            <a:endParaRPr lang="es-MX" b="1" dirty="0"/>
          </a:p>
        </p:txBody>
      </p:sp>
      <p:sp>
        <p:nvSpPr>
          <p:cNvPr id="15" name="Rectángulo 14"/>
          <p:cNvSpPr/>
          <p:nvPr/>
        </p:nvSpPr>
        <p:spPr>
          <a:xfrm>
            <a:off x="324565" y="3845931"/>
            <a:ext cx="2278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1987 - Sian </a:t>
            </a:r>
            <a:r>
              <a:rPr lang="es-MX" b="1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Ka'an</a:t>
            </a:r>
            <a:r>
              <a:rPr lang="es-MX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- </a:t>
            </a:r>
            <a:endParaRPr lang="es-MX" b="1" dirty="0"/>
          </a:p>
        </p:txBody>
      </p:sp>
      <p:sp>
        <p:nvSpPr>
          <p:cNvPr id="16" name="Rectángulo 15"/>
          <p:cNvSpPr/>
          <p:nvPr/>
        </p:nvSpPr>
        <p:spPr>
          <a:xfrm>
            <a:off x="6419594" y="3678794"/>
            <a:ext cx="23900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2005/2007 - Islas y Áreas Protegidas del Golfo de California -</a:t>
            </a:r>
            <a:endParaRPr lang="es-MX" b="1" dirty="0"/>
          </a:p>
        </p:txBody>
      </p:sp>
      <p:sp>
        <p:nvSpPr>
          <p:cNvPr id="17" name="Rectángulo 16"/>
          <p:cNvSpPr/>
          <p:nvPr/>
        </p:nvSpPr>
        <p:spPr>
          <a:xfrm>
            <a:off x="8809637" y="3647900"/>
            <a:ext cx="23917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2008 - Reserva de la Biosfera de la Mariposa Monarca - </a:t>
            </a:r>
            <a:endParaRPr lang="es-MX" b="1" dirty="0"/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6"/>
          <a:srcRect l="13587" t="17376" r="1848" b="65804"/>
          <a:stretch/>
        </p:blipFill>
        <p:spPr>
          <a:xfrm>
            <a:off x="66758" y="5294243"/>
            <a:ext cx="11134642" cy="1563757"/>
          </a:xfrm>
          <a:prstGeom prst="rect">
            <a:avLst/>
          </a:prstGeom>
        </p:spPr>
      </p:pic>
      <p:pic>
        <p:nvPicPr>
          <p:cNvPr id="11" name="Gráfico 10" descr="Planta">
            <a:extLst>
              <a:ext uri="{FF2B5EF4-FFF2-40B4-BE49-F238E27FC236}">
                <a16:creationId xmlns:a16="http://schemas.microsoft.com/office/drawing/2014/main" id="{399C27BC-AC8C-41A6-A96D-DD251F6FC23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9290EE8B-2643-40B3-B39E-4C4A67300DDB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9067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5232502" cy="325418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63178"/>
            <a:ext cx="5232503" cy="3394821"/>
          </a:xfrm>
          <a:prstGeom prst="rect">
            <a:avLst/>
          </a:prstGeom>
        </p:spPr>
      </p:pic>
      <p:pic>
        <p:nvPicPr>
          <p:cNvPr id="6" name="Gráfico 5" descr="Planta">
            <a:extLst>
              <a:ext uri="{FF2B5EF4-FFF2-40B4-BE49-F238E27FC236}">
                <a16:creationId xmlns:a16="http://schemas.microsoft.com/office/drawing/2014/main" id="{E3D5D736-2675-4B62-8930-EA1CCEB69F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CFB9BCC3-DB15-4BF2-92D7-38291DEADE0D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3DB91F92-8A15-4264-8CF1-D7A9818CD5E0}"/>
              </a:ext>
            </a:extLst>
          </p:cNvPr>
          <p:cNvSpPr/>
          <p:nvPr/>
        </p:nvSpPr>
        <p:spPr>
          <a:xfrm>
            <a:off x="5127644" y="1729851"/>
            <a:ext cx="624177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PATRIMONIO NATURAL DE MÉXICO</a:t>
            </a:r>
          </a:p>
          <a:p>
            <a:pPr algn="ctr"/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RECONOCIDO POR UNESCO</a:t>
            </a:r>
          </a:p>
          <a:p>
            <a:pPr algn="ctr"/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DE RECIENTE</a:t>
            </a:r>
          </a:p>
          <a:p>
            <a:pPr algn="ctr"/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DECLARACIÓN</a:t>
            </a:r>
          </a:p>
        </p:txBody>
      </p:sp>
    </p:spTree>
    <p:extLst>
      <p:ext uri="{BB962C8B-B14F-4D97-AF65-F5344CB8AC3E}">
        <p14:creationId xmlns:p14="http://schemas.microsoft.com/office/powerpoint/2010/main" val="3403591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3913" t="10647" r="42609" b="76631"/>
          <a:stretch/>
        </p:blipFill>
        <p:spPr>
          <a:xfrm>
            <a:off x="226362" y="5499847"/>
            <a:ext cx="7314876" cy="120329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14130" t="40816" r="43043" b="52078"/>
          <a:stretch/>
        </p:blipFill>
        <p:spPr>
          <a:xfrm>
            <a:off x="1930520" y="1546515"/>
            <a:ext cx="5221356" cy="48706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15000" t="23988" r="36885" b="26171"/>
          <a:stretch/>
        </p:blipFill>
        <p:spPr>
          <a:xfrm>
            <a:off x="2675134" y="2033583"/>
            <a:ext cx="7840303" cy="456608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 rot="16200000">
            <a:off x="-918983" y="3198166"/>
            <a:ext cx="27523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c) CLASIFICACIÓN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1361638B-88EC-4E61-9FEB-753E780CAEAE}"/>
              </a:ext>
            </a:extLst>
          </p:cNvPr>
          <p:cNvSpPr/>
          <p:nvPr/>
        </p:nvSpPr>
        <p:spPr>
          <a:xfrm>
            <a:off x="457195" y="100906"/>
            <a:ext cx="62417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accent2">
                    <a:lumMod val="50000"/>
                  </a:schemeClr>
                </a:solidFill>
              </a:rPr>
              <a:t>PATRIMONIO NATURAL DE MÉXICO</a:t>
            </a:r>
          </a:p>
          <a:p>
            <a:pPr algn="ctr"/>
            <a:r>
              <a:rPr lang="es-MX" sz="2400" b="1" dirty="0">
                <a:solidFill>
                  <a:schemeClr val="accent2">
                    <a:lumMod val="50000"/>
                  </a:schemeClr>
                </a:solidFill>
              </a:rPr>
              <a:t>RECONOCIDO POR SEMARNAT</a:t>
            </a:r>
          </a:p>
        </p:txBody>
      </p:sp>
      <p:pic>
        <p:nvPicPr>
          <p:cNvPr id="10" name="Gráfico 9" descr="Planta">
            <a:extLst>
              <a:ext uri="{FF2B5EF4-FFF2-40B4-BE49-F238E27FC236}">
                <a16:creationId xmlns:a16="http://schemas.microsoft.com/office/drawing/2014/main" id="{6597A343-4B02-43B7-B84A-3E9E13B845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66B43E51-5369-4E1E-A000-B6FBAC65F02D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20775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163505734"/>
              </p:ext>
            </p:extLst>
          </p:nvPr>
        </p:nvGraphicFramePr>
        <p:xfrm>
          <a:off x="2188986" y="1187436"/>
          <a:ext cx="8401878" cy="5287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 6"/>
          <p:cNvSpPr/>
          <p:nvPr/>
        </p:nvSpPr>
        <p:spPr>
          <a:xfrm>
            <a:off x="228353" y="1812908"/>
            <a:ext cx="392126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600" b="1" dirty="0">
                <a:solidFill>
                  <a:schemeClr val="accent5">
                    <a:lumMod val="75000"/>
                  </a:schemeClr>
                </a:solidFill>
              </a:rPr>
              <a:t>DISEÑO E IMPLEMENTACIÓN DE</a:t>
            </a:r>
          </a:p>
          <a:p>
            <a:pPr algn="ctr"/>
            <a:r>
              <a:rPr lang="es-MX" sz="1600" b="1" dirty="0">
                <a:solidFill>
                  <a:schemeClr val="accent5">
                    <a:lumMod val="75000"/>
                  </a:schemeClr>
                </a:solidFill>
              </a:rPr>
              <a:t>POLITICAS, DIRIGIDAS A LA</a:t>
            </a:r>
          </a:p>
          <a:p>
            <a:pPr algn="ctr"/>
            <a:r>
              <a:rPr lang="es-MX" sz="1600" b="1" dirty="0">
                <a:solidFill>
                  <a:schemeClr val="accent5">
                    <a:lumMod val="75000"/>
                  </a:schemeClr>
                </a:solidFill>
              </a:rPr>
              <a:t>CONSERVACIÓN Y PROTECCIÓN</a:t>
            </a:r>
          </a:p>
          <a:p>
            <a:pPr algn="ctr"/>
            <a:r>
              <a:rPr lang="es-MX" sz="1600" b="1" dirty="0">
                <a:solidFill>
                  <a:schemeClr val="accent5">
                    <a:lumMod val="75000"/>
                  </a:schemeClr>
                </a:solidFill>
              </a:rPr>
              <a:t>DEL PATRIMONIO NATURAL</a:t>
            </a:r>
          </a:p>
          <a:p>
            <a:pPr algn="ctr"/>
            <a:r>
              <a:rPr lang="es-MX" sz="1600" b="1" u="sng" dirty="0">
                <a:solidFill>
                  <a:schemeClr val="accent5">
                    <a:lumMod val="75000"/>
                  </a:schemeClr>
                </a:solidFill>
              </a:rPr>
              <a:t>LGEEPA</a:t>
            </a:r>
          </a:p>
        </p:txBody>
      </p:sp>
      <p:sp>
        <p:nvSpPr>
          <p:cNvPr id="8" name="Rectángulo 7"/>
          <p:cNvSpPr/>
          <p:nvPr/>
        </p:nvSpPr>
        <p:spPr>
          <a:xfrm>
            <a:off x="7716937" y="790914"/>
            <a:ext cx="31790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600" b="1" dirty="0">
                <a:solidFill>
                  <a:schemeClr val="accent4">
                    <a:lumMod val="75000"/>
                  </a:schemeClr>
                </a:solidFill>
              </a:rPr>
              <a:t>VIGILANCIA EN EL</a:t>
            </a:r>
          </a:p>
          <a:p>
            <a:pPr algn="ctr"/>
            <a:r>
              <a:rPr lang="es-MX" sz="1600" b="1" dirty="0">
                <a:solidFill>
                  <a:schemeClr val="accent4">
                    <a:lumMod val="75000"/>
                  </a:schemeClr>
                </a:solidFill>
              </a:rPr>
              <a:t>CUMPLIMIENTO DE LAS</a:t>
            </a:r>
          </a:p>
          <a:p>
            <a:pPr algn="ctr"/>
            <a:r>
              <a:rPr lang="es-MX" sz="1600" b="1" dirty="0">
                <a:solidFill>
                  <a:schemeClr val="accent4">
                    <a:lumMod val="75000"/>
                  </a:schemeClr>
                </a:solidFill>
              </a:rPr>
              <a:t>POLÍTICAS AMBIENTALES</a:t>
            </a:r>
          </a:p>
        </p:txBody>
      </p:sp>
      <p:sp>
        <p:nvSpPr>
          <p:cNvPr id="9" name="Rectángulo 8"/>
          <p:cNvSpPr/>
          <p:nvPr/>
        </p:nvSpPr>
        <p:spPr>
          <a:xfrm>
            <a:off x="583832" y="5627016"/>
            <a:ext cx="3751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600" b="1" dirty="0">
                <a:solidFill>
                  <a:srgbClr val="00B050"/>
                </a:solidFill>
              </a:rPr>
              <a:t>RESPETAR LO ESTIPULADO EN</a:t>
            </a:r>
          </a:p>
          <a:p>
            <a:pPr algn="ctr"/>
            <a:r>
              <a:rPr lang="es-MX" sz="1600" b="1" dirty="0">
                <a:solidFill>
                  <a:srgbClr val="00B050"/>
                </a:solidFill>
              </a:rPr>
              <a:t>LAS POLÍTICAS AMBIENTALES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1429925" y="267694"/>
            <a:ext cx="36259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rgbClr val="FF0000"/>
                </a:solidFill>
              </a:rPr>
              <a:t>PARTICIPACIÓN SOCIAL</a:t>
            </a:r>
          </a:p>
        </p:txBody>
      </p:sp>
      <p:pic>
        <p:nvPicPr>
          <p:cNvPr id="12" name="Gráfico 11" descr="Planta">
            <a:extLst>
              <a:ext uri="{FF2B5EF4-FFF2-40B4-BE49-F238E27FC236}">
                <a16:creationId xmlns:a16="http://schemas.microsoft.com/office/drawing/2014/main" id="{3256DE9D-E96F-43C4-AB14-2D3D42CE76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B9E3814B-58FB-4F4A-AE43-C3A866FB4FE9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032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redondeado 5"/>
          <p:cNvSpPr/>
          <p:nvPr/>
        </p:nvSpPr>
        <p:spPr>
          <a:xfrm>
            <a:off x="-154154" y="914400"/>
            <a:ext cx="11180742" cy="806824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strike="noStrike" kern="0" cap="none" spc="0" normalizeH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SIGUIENTE CLASE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dirty="0">
                <a:solidFill>
                  <a:srgbClr val="FF0000"/>
                </a:solidFill>
                <a:latin typeface="Calibri" panose="020F0502020204030204"/>
              </a:rPr>
              <a:t>IMPRIMIR EL SIGUIENTE</a:t>
            </a:r>
            <a:r>
              <a:rPr kumimoji="0" lang="es-MX" sz="2800" b="1" i="0" strike="noStrike" kern="0" cap="none" spc="0" normalizeH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endParaRPr lang="es-MX" sz="2800" b="1" kern="0" dirty="0">
              <a:solidFill>
                <a:srgbClr val="FF0000"/>
              </a:solidFill>
              <a:latin typeface="Calibri" panose="020F0502020204030204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strike="noStrike" kern="0" cap="none" spc="0" normalizeH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lang="es-MX" sz="2800" b="1" kern="0" dirty="0">
                <a:solidFill>
                  <a:srgbClr val="FF0000"/>
                </a:solidFill>
                <a:latin typeface="Calibri" panose="020F0502020204030204"/>
              </a:rPr>
              <a:t>MAPA </a:t>
            </a:r>
            <a:endParaRPr kumimoji="0" lang="es-MX" sz="2800" b="1" i="0" strike="noStrike" kern="0" cap="none" spc="0" normalizeH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" name="Rectángulo 8"/>
          <p:cNvSpPr/>
          <p:nvPr/>
        </p:nvSpPr>
        <p:spPr>
          <a:xfrm rot="16200000">
            <a:off x="331196" y="3198166"/>
            <a:ext cx="2519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latin typeface="AR JULIAN" panose="02000000000000000000" pitchFamily="2" charset="0"/>
              </a:rPr>
              <a:t>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016" y="2097740"/>
            <a:ext cx="5944020" cy="4517475"/>
          </a:xfrm>
          <a:prstGeom prst="rect">
            <a:avLst/>
          </a:prstGeom>
        </p:spPr>
      </p:pic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6A91811F-BAD3-4E4F-8DD1-7923D20AE5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4B1DB519-C673-4DA7-9A7B-68119C300D70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3705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1"/>
            <a:ext cx="954157" cy="6857999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1965983" y="628209"/>
            <a:ext cx="74239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b="1" dirty="0">
                <a:solidFill>
                  <a:prstClr val="black"/>
                </a:solidFill>
                <a:latin typeface="Bookman Old Style" panose="02050604050505020204" pitchFamily="18" charset="0"/>
              </a:rPr>
              <a:t>Sitios web de referencia</a:t>
            </a: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 para el tema</a:t>
            </a:r>
          </a:p>
        </p:txBody>
      </p:sp>
      <p:pic>
        <p:nvPicPr>
          <p:cNvPr id="3" name="Gráfico 2" descr="Libro abierto">
            <a:extLst>
              <a:ext uri="{FF2B5EF4-FFF2-40B4-BE49-F238E27FC236}">
                <a16:creationId xmlns:a16="http://schemas.microsoft.com/office/drawing/2014/main" id="{1F3E447A-64F3-4732-98C1-0CD785BE7E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757" y="571119"/>
            <a:ext cx="914400" cy="914400"/>
          </a:xfrm>
          <a:prstGeom prst="rect">
            <a:avLst/>
          </a:prstGeom>
        </p:spPr>
      </p:pic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E9A2AFD2-8F34-41CC-9F28-90691FA0C3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B208EEB2-29A6-4152-9966-32A14819AA37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814BCB4C-6087-4928-9D7A-CBACCB7577A5}"/>
              </a:ext>
            </a:extLst>
          </p:cNvPr>
          <p:cNvSpPr/>
          <p:nvPr/>
        </p:nvSpPr>
        <p:spPr>
          <a:xfrm>
            <a:off x="4871132" y="2286119"/>
            <a:ext cx="34099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/>
              <a:t>http://en.unesco.org/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AF545BD-DDE4-4BF2-A879-A60033B0D5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12066" y="1993077"/>
            <a:ext cx="1047750" cy="104775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C880CAD8-ED4E-4AEF-9F89-20CB8AB7A8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65983" y="3479521"/>
            <a:ext cx="2484994" cy="1038692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884885D7-F778-40C2-A165-EE36D404995E}"/>
              </a:ext>
            </a:extLst>
          </p:cNvPr>
          <p:cNvSpPr/>
          <p:nvPr/>
        </p:nvSpPr>
        <p:spPr>
          <a:xfrm>
            <a:off x="4871132" y="3805529"/>
            <a:ext cx="49135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/>
              <a:t>https://www.gob.mx/semarnat</a:t>
            </a:r>
          </a:p>
        </p:txBody>
      </p:sp>
    </p:spTree>
    <p:extLst>
      <p:ext uri="{BB962C8B-B14F-4D97-AF65-F5344CB8AC3E}">
        <p14:creationId xmlns:p14="http://schemas.microsoft.com/office/powerpoint/2010/main" val="1287646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 rot="16200000">
            <a:off x="-763572" y="2505667"/>
            <a:ext cx="27908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b) CLASIFICACIÓN </a:t>
            </a:r>
          </a:p>
        </p:txBody>
      </p:sp>
      <p:sp>
        <p:nvSpPr>
          <p:cNvPr id="9" name="Rectángulo 8"/>
          <p:cNvSpPr/>
          <p:nvPr/>
        </p:nvSpPr>
        <p:spPr>
          <a:xfrm>
            <a:off x="631842" y="456528"/>
            <a:ext cx="40384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/>
              <a:t>CARACTERÍSTICAS 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3618430" y="2670840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800" b="1" dirty="0"/>
              <a:t>Significa </a:t>
            </a:r>
            <a:r>
              <a:rPr lang="es-MX" sz="2800" b="1" dirty="0">
                <a:solidFill>
                  <a:srgbClr val="FF0000"/>
                </a:solidFill>
              </a:rPr>
              <a:t>una importancia </a:t>
            </a:r>
            <a:r>
              <a:rPr lang="es-MX" sz="2800" b="1" dirty="0"/>
              <a:t>cultural y/o </a:t>
            </a:r>
            <a:r>
              <a:rPr lang="es-MX" sz="2800" b="1" dirty="0">
                <a:solidFill>
                  <a:srgbClr val="FF0000"/>
                </a:solidFill>
              </a:rPr>
              <a:t>natural tan extraordinaria </a:t>
            </a:r>
            <a:r>
              <a:rPr lang="es-MX" sz="2800" b="1" dirty="0"/>
              <a:t>que </a:t>
            </a:r>
            <a:r>
              <a:rPr lang="es-MX" sz="2800" b="1" dirty="0">
                <a:solidFill>
                  <a:srgbClr val="FF0000"/>
                </a:solidFill>
              </a:rPr>
              <a:t>trasciende las fronteras nacionales</a:t>
            </a:r>
            <a:endParaRPr lang="es-MX" sz="2800" b="1" dirty="0">
              <a:solidFill>
                <a:srgbClr val="0070C0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561" y="4055835"/>
            <a:ext cx="2401621" cy="2401621"/>
          </a:xfrm>
          <a:prstGeom prst="rect">
            <a:avLst/>
          </a:prstGeom>
        </p:spPr>
      </p:pic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639D1810-8877-49E8-A4FA-4A3B1D9CD9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99060988-B92C-4D87-8D92-9470A3044923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6496B45C-E359-4971-8E3B-357C4C64AAAC}"/>
              </a:ext>
            </a:extLst>
          </p:cNvPr>
          <p:cNvSpPr/>
          <p:nvPr/>
        </p:nvSpPr>
        <p:spPr>
          <a:xfrm>
            <a:off x="1440458" y="1600211"/>
            <a:ext cx="56124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2800" b="1" dirty="0">
                <a:solidFill>
                  <a:srgbClr val="7030A0"/>
                </a:solidFill>
              </a:rPr>
              <a:t>Valor Universal Excepcional:</a:t>
            </a:r>
          </a:p>
        </p:txBody>
      </p:sp>
    </p:spTree>
    <p:extLst>
      <p:ext uri="{BB962C8B-B14F-4D97-AF65-F5344CB8AC3E}">
        <p14:creationId xmlns:p14="http://schemas.microsoft.com/office/powerpoint/2010/main" val="385972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/>
          <p:cNvSpPr/>
          <p:nvPr/>
        </p:nvSpPr>
        <p:spPr>
          <a:xfrm rot="16200000">
            <a:off x="-904555" y="3198166"/>
            <a:ext cx="2723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b) CLASIFICACIÓN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1147946" y="1862809"/>
            <a:ext cx="43730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A) punto de vista estético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6274145" y="1810166"/>
            <a:ext cx="36592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2400" b="1" dirty="0">
                <a:solidFill>
                  <a:srgbClr val="00B050"/>
                </a:solidFill>
              </a:rPr>
              <a:t>B) Punto de vista científico.</a:t>
            </a:r>
            <a:endParaRPr lang="es-MX" sz="2400" dirty="0">
              <a:solidFill>
                <a:srgbClr val="00B050"/>
              </a:solidFill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1147946" y="2440570"/>
            <a:ext cx="43730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/>
              <a:t> En relación con la esencia y la percepción de la belleza del lugar.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6221355" y="2271831"/>
            <a:ext cx="437302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/>
              <a:t> Que aporte elementos para el desarrollo de diversas ciencias y disciplinas:</a:t>
            </a:r>
          </a:p>
          <a:p>
            <a:pPr algn="just"/>
            <a:r>
              <a:rPr lang="es-MX" sz="2000" b="1" dirty="0"/>
              <a:t>Geografía, biología, medicina, turismo, economía, etc…</a:t>
            </a:r>
          </a:p>
        </p:txBody>
      </p:sp>
      <p:pic>
        <p:nvPicPr>
          <p:cNvPr id="31" name="Imagen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157" y="3585961"/>
            <a:ext cx="2919340" cy="2409578"/>
          </a:xfrm>
          <a:prstGeom prst="rect">
            <a:avLst/>
          </a:prstGeom>
        </p:spPr>
      </p:pic>
      <p:pic>
        <p:nvPicPr>
          <p:cNvPr id="32" name="Imagen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9536" y="3975800"/>
            <a:ext cx="2143125" cy="2143125"/>
          </a:xfrm>
          <a:prstGeom prst="rect">
            <a:avLst/>
          </a:prstGeom>
        </p:spPr>
      </p:pic>
      <p:sp>
        <p:nvSpPr>
          <p:cNvPr id="33" name="Rectángulo 32"/>
          <p:cNvSpPr/>
          <p:nvPr/>
        </p:nvSpPr>
        <p:spPr>
          <a:xfrm>
            <a:off x="3340050" y="269384"/>
            <a:ext cx="57626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chemeClr val="accent1">
                    <a:lumMod val="75000"/>
                  </a:schemeClr>
                </a:solidFill>
              </a:rPr>
              <a:t>DESDE DOS PERSPECTIVAS:</a:t>
            </a:r>
          </a:p>
        </p:txBody>
      </p:sp>
      <p:pic>
        <p:nvPicPr>
          <p:cNvPr id="13" name="Gráfico 12" descr="Planta">
            <a:extLst>
              <a:ext uri="{FF2B5EF4-FFF2-40B4-BE49-F238E27FC236}">
                <a16:creationId xmlns:a16="http://schemas.microsoft.com/office/drawing/2014/main" id="{0090EBC9-EBC9-44EE-9D4F-EC38206E1C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4A785D42-27A7-4B45-8619-8434CB219341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096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/>
          <p:cNvSpPr/>
          <p:nvPr/>
        </p:nvSpPr>
        <p:spPr>
          <a:xfrm>
            <a:off x="1180520" y="1075210"/>
            <a:ext cx="83046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es-MX" sz="3200" b="1" dirty="0">
                <a:solidFill>
                  <a:schemeClr val="accent2">
                    <a:lumMod val="75000"/>
                  </a:schemeClr>
                </a:solidFill>
              </a:rPr>
              <a:t>Los monumentos naturales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2970676" y="179674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Constituidos por formaciones físicas y biológicas </a:t>
            </a:r>
            <a:r>
              <a:rPr lang="es-MX" sz="2400" b="1" dirty="0"/>
              <a:t>o </a:t>
            </a:r>
            <a:r>
              <a:rPr lang="es-MX" sz="2400" b="1" dirty="0">
                <a:solidFill>
                  <a:srgbClr val="00B050"/>
                </a:solidFill>
              </a:rPr>
              <a:t>por grupos de esas formaciones.</a:t>
            </a:r>
            <a:endParaRPr lang="es-MX" sz="2400" b="1" dirty="0">
              <a:solidFill>
                <a:srgbClr val="FF0000"/>
              </a:solidFill>
            </a:endParaRPr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903" y="3961647"/>
            <a:ext cx="3260388" cy="2445291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3895" y="3961647"/>
            <a:ext cx="3182593" cy="2383872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2076" y="3992965"/>
            <a:ext cx="3381550" cy="2352554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B50681BD-1CE3-4BA6-88EE-B24E784EA3CE}"/>
              </a:ext>
            </a:extLst>
          </p:cNvPr>
          <p:cNvSpPr/>
          <p:nvPr/>
        </p:nvSpPr>
        <p:spPr>
          <a:xfrm>
            <a:off x="341692" y="398976"/>
            <a:ext cx="52579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chemeClr val="accent1">
                    <a:lumMod val="75000"/>
                  </a:schemeClr>
                </a:solidFill>
              </a:rPr>
              <a:t>TRES GRANDES GRUPOS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FD373778-D194-48B2-8E84-FC68B2E1E3EA}"/>
              </a:ext>
            </a:extLst>
          </p:cNvPr>
          <p:cNvSpPr/>
          <p:nvPr/>
        </p:nvSpPr>
        <p:spPr>
          <a:xfrm rot="16200000">
            <a:off x="-799015" y="1949479"/>
            <a:ext cx="2723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b) CLASIFICACIÓN</a:t>
            </a:r>
          </a:p>
        </p:txBody>
      </p:sp>
      <p:pic>
        <p:nvPicPr>
          <p:cNvPr id="12" name="Gráfico 11" descr="Planta">
            <a:extLst>
              <a:ext uri="{FF2B5EF4-FFF2-40B4-BE49-F238E27FC236}">
                <a16:creationId xmlns:a16="http://schemas.microsoft.com/office/drawing/2014/main" id="{5D214223-53BE-41E1-A9BC-F6523B0831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7FD806C9-73DD-4606-8DBB-D9B9C954A309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6845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b="12368"/>
          <a:stretch/>
        </p:blipFill>
        <p:spPr>
          <a:xfrm>
            <a:off x="2734791" y="2878947"/>
            <a:ext cx="6183039" cy="3509319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2782159" y="1044385"/>
            <a:ext cx="56350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rgbClr val="ED7D31">
                    <a:lumMod val="75000"/>
                  </a:srgbClr>
                </a:solidFill>
              </a:rPr>
              <a:t>Formaciones físicas geológicas.  </a:t>
            </a:r>
            <a:endParaRPr lang="es-MX" sz="3200" dirty="0"/>
          </a:p>
        </p:txBody>
      </p:sp>
      <p:sp>
        <p:nvSpPr>
          <p:cNvPr id="12" name="Rectángulo 11"/>
          <p:cNvSpPr/>
          <p:nvPr/>
        </p:nvSpPr>
        <p:spPr>
          <a:xfrm>
            <a:off x="1373387" y="207486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b="1" dirty="0">
                <a:solidFill>
                  <a:srgbClr val="252525"/>
                </a:solidFill>
                <a:latin typeface="Arial" panose="020B0604020202020204" pitchFamily="34" charset="0"/>
              </a:rPr>
              <a:t>Define cuerpos de </a:t>
            </a:r>
            <a:r>
              <a:rPr lang="es-MX" b="1" dirty="0">
                <a:solidFill>
                  <a:srgbClr val="0B0080"/>
                </a:solidFill>
                <a:latin typeface="Arial" panose="020B0604020202020204" pitchFamily="34" charset="0"/>
                <a:hlinkClick r:id="rId3" tooltip="Roca"/>
              </a:rPr>
              <a:t>rocas</a:t>
            </a:r>
            <a:r>
              <a:rPr lang="es-MX" b="1" dirty="0">
                <a:solidFill>
                  <a:srgbClr val="252525"/>
                </a:solidFill>
                <a:latin typeface="Arial" panose="020B0604020202020204" pitchFamily="34" charset="0"/>
              </a:rPr>
              <a:t>. Se crean por obra de la naturaleza sin intervención humana.</a:t>
            </a:r>
            <a:endParaRPr lang="es-MX" b="1" dirty="0"/>
          </a:p>
        </p:txBody>
      </p:sp>
      <p:sp>
        <p:nvSpPr>
          <p:cNvPr id="13" name="Rectángulo 12"/>
          <p:cNvSpPr/>
          <p:nvPr/>
        </p:nvSpPr>
        <p:spPr>
          <a:xfrm>
            <a:off x="2970676" y="3284987"/>
            <a:ext cx="20956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ED7D31">
                    <a:lumMod val="75000"/>
                  </a:srgbClr>
                </a:solidFill>
              </a:rPr>
              <a:t>SUPERFICIALES</a:t>
            </a:r>
            <a:endParaRPr lang="es-MX" dirty="0"/>
          </a:p>
        </p:txBody>
      </p:sp>
      <p:sp>
        <p:nvSpPr>
          <p:cNvPr id="14" name="Rectángulo 13"/>
          <p:cNvSpPr/>
          <p:nvPr/>
        </p:nvSpPr>
        <p:spPr>
          <a:xfrm>
            <a:off x="5826310" y="5926601"/>
            <a:ext cx="22131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SUBTERRANEAS</a:t>
            </a:r>
            <a:endParaRPr lang="es-MX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692" y="4633607"/>
            <a:ext cx="3628736" cy="1843168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1697" y="2214102"/>
            <a:ext cx="2964036" cy="2280918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2A3E234E-B1C5-4960-96AB-599281B817B6}"/>
              </a:ext>
            </a:extLst>
          </p:cNvPr>
          <p:cNvSpPr/>
          <p:nvPr/>
        </p:nvSpPr>
        <p:spPr>
          <a:xfrm>
            <a:off x="341692" y="398976"/>
            <a:ext cx="52579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chemeClr val="accent1">
                    <a:lumMod val="75000"/>
                  </a:schemeClr>
                </a:solidFill>
              </a:rPr>
              <a:t>TRES GRANDES GRUPOS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AD054052-DEF6-4BF5-9C19-5435F5962A7C}"/>
              </a:ext>
            </a:extLst>
          </p:cNvPr>
          <p:cNvSpPr/>
          <p:nvPr/>
        </p:nvSpPr>
        <p:spPr>
          <a:xfrm rot="16200000">
            <a:off x="-799015" y="1949479"/>
            <a:ext cx="2723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b) CLASIFICACIÓN</a:t>
            </a:r>
          </a:p>
        </p:txBody>
      </p:sp>
      <p:pic>
        <p:nvPicPr>
          <p:cNvPr id="21" name="Gráfico 20" descr="Planta">
            <a:extLst>
              <a:ext uri="{FF2B5EF4-FFF2-40B4-BE49-F238E27FC236}">
                <a16:creationId xmlns:a16="http://schemas.microsoft.com/office/drawing/2014/main" id="{632B1BA8-2046-41E0-A29F-C25169C52B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E186F852-EB1F-409D-BAC3-348AC7FD2FB8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029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/>
          <p:cNvSpPr/>
          <p:nvPr/>
        </p:nvSpPr>
        <p:spPr>
          <a:xfrm rot="16200000">
            <a:off x="-938219" y="3198166"/>
            <a:ext cx="27908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b) CLASIFICACIÓN 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896414" y="406122"/>
            <a:ext cx="103834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chemeClr val="accent4">
                    <a:lumMod val="50000"/>
                  </a:schemeClr>
                </a:solidFill>
              </a:rPr>
              <a:t>¿Qué factores naturales crees que participaron para la formación de un monumento natural?</a:t>
            </a:r>
            <a:endParaRPr lang="es-MX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3122281" y="1864007"/>
            <a:ext cx="17403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rgbClr val="ED7D31">
                    <a:lumMod val="75000"/>
                  </a:srgbClr>
                </a:solidFill>
              </a:rPr>
              <a:t>EROSIÓN</a:t>
            </a:r>
            <a:endParaRPr lang="es-MX" dirty="0"/>
          </a:p>
        </p:txBody>
      </p:sp>
      <p:sp>
        <p:nvSpPr>
          <p:cNvPr id="23" name="Rectángulo 22"/>
          <p:cNvSpPr/>
          <p:nvPr/>
        </p:nvSpPr>
        <p:spPr>
          <a:xfrm>
            <a:off x="8001807" y="2653891"/>
            <a:ext cx="2482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rgbClr val="ED7D31">
                    <a:lumMod val="75000"/>
                  </a:srgbClr>
                </a:solidFill>
              </a:rPr>
              <a:t>TECTONISMO</a:t>
            </a:r>
            <a:endParaRPr lang="es-MX" dirty="0"/>
          </a:p>
        </p:txBody>
      </p:sp>
      <p:sp>
        <p:nvSpPr>
          <p:cNvPr id="24" name="Rectángulo 23"/>
          <p:cNvSpPr/>
          <p:nvPr/>
        </p:nvSpPr>
        <p:spPr>
          <a:xfrm>
            <a:off x="1636333" y="2653892"/>
            <a:ext cx="14039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rgbClr val="ED7D31">
                    <a:lumMod val="75000"/>
                  </a:srgbClr>
                </a:solidFill>
              </a:rPr>
              <a:t>EÓLICA</a:t>
            </a:r>
            <a:endParaRPr lang="es-MX" dirty="0"/>
          </a:p>
        </p:txBody>
      </p:sp>
      <p:sp>
        <p:nvSpPr>
          <p:cNvPr id="25" name="Rectángulo 24"/>
          <p:cNvSpPr/>
          <p:nvPr/>
        </p:nvSpPr>
        <p:spPr>
          <a:xfrm>
            <a:off x="5235696" y="2683189"/>
            <a:ext cx="16061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>
                <a:solidFill>
                  <a:srgbClr val="ED7D31">
                    <a:lumMod val="75000"/>
                  </a:srgbClr>
                </a:solidFill>
              </a:rPr>
              <a:t>PLUVIAL</a:t>
            </a:r>
            <a:endParaRPr lang="es-MX" dirty="0"/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800" y="3414227"/>
            <a:ext cx="3402367" cy="2515926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227" y="3414226"/>
            <a:ext cx="3399149" cy="2515927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3365" y="3414226"/>
            <a:ext cx="3354569" cy="2515927"/>
          </a:xfrm>
          <a:prstGeom prst="rect">
            <a:avLst/>
          </a:prstGeom>
        </p:spPr>
      </p:pic>
      <p:pic>
        <p:nvPicPr>
          <p:cNvPr id="12" name="Gráfico 11" descr="Planta">
            <a:extLst>
              <a:ext uri="{FF2B5EF4-FFF2-40B4-BE49-F238E27FC236}">
                <a16:creationId xmlns:a16="http://schemas.microsoft.com/office/drawing/2014/main" id="{40218CF3-3AC5-4D1E-AE8D-DEFE9E2023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9762575F-C4A3-4687-AD77-3651EFACAE58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555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46356" y="1011491"/>
            <a:ext cx="79071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prstClr val="black"/>
                </a:solidFill>
              </a:rPr>
              <a:t>2. </a:t>
            </a:r>
            <a:r>
              <a:rPr lang="es-MX" sz="2400" b="1" dirty="0">
                <a:solidFill>
                  <a:srgbClr val="00B050"/>
                </a:solidFill>
              </a:rPr>
              <a:t>Zonas o áreas que </a:t>
            </a:r>
            <a:r>
              <a:rPr lang="es-MX" sz="2400" b="1" dirty="0">
                <a:solidFill>
                  <a:srgbClr val="FF0000"/>
                </a:solidFill>
              </a:rPr>
              <a:t>constituyan el </a:t>
            </a:r>
            <a:r>
              <a:rPr lang="es-MX" sz="2400" b="1" u="sng" dirty="0">
                <a:solidFill>
                  <a:srgbClr val="FF0000"/>
                </a:solidFill>
              </a:rPr>
              <a:t>hábitat de especies, animal y vegetal,</a:t>
            </a:r>
            <a:r>
              <a:rPr lang="es-MX" sz="2400" b="1" u="sng" dirty="0">
                <a:solidFill>
                  <a:prstClr val="black"/>
                </a:solidFill>
              </a:rPr>
              <a:t> </a:t>
            </a:r>
            <a:r>
              <a:rPr lang="es-MX" sz="2400" b="1" u="sng" dirty="0">
                <a:solidFill>
                  <a:srgbClr val="FF0000"/>
                </a:solidFill>
              </a:rPr>
              <a:t>amenazadas</a:t>
            </a:r>
            <a:r>
              <a:rPr lang="es-MX" sz="2400" b="1" u="sng" dirty="0">
                <a:solidFill>
                  <a:prstClr val="black"/>
                </a:solidFill>
              </a:rPr>
              <a:t>.</a:t>
            </a:r>
            <a:endParaRPr lang="es-MX" sz="2400" b="1" dirty="0">
              <a:solidFill>
                <a:srgbClr val="FF000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710099" y="5916327"/>
            <a:ext cx="42082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4">
                    <a:lumMod val="50000"/>
                  </a:schemeClr>
                </a:solidFill>
              </a:rPr>
              <a:t>RESERVAS DE LA BIOSFERA</a:t>
            </a:r>
            <a:endParaRPr lang="es-MX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103859" y="2792714"/>
            <a:ext cx="49552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AREAS NATURALES PROTEGIDAS</a:t>
            </a:r>
            <a:endParaRPr lang="es-MX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93569" y="2588500"/>
            <a:ext cx="36687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solidFill>
                  <a:schemeClr val="accent1">
                    <a:lumMod val="50000"/>
                  </a:schemeClr>
                </a:solidFill>
              </a:rPr>
              <a:t>AREAS DESTINADAS A LA CONSERVACIÓN</a:t>
            </a:r>
            <a:endParaRPr lang="es-MX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794" y="3542063"/>
            <a:ext cx="3733359" cy="188358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6249" y="3518421"/>
            <a:ext cx="3352813" cy="188358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8828" y="3536828"/>
            <a:ext cx="2990746" cy="1865174"/>
          </a:xfrm>
          <a:prstGeom prst="rect">
            <a:avLst/>
          </a:prstGeom>
        </p:spPr>
      </p:pic>
      <p:pic>
        <p:nvPicPr>
          <p:cNvPr id="13" name="Gráfico 12" descr="Planta">
            <a:extLst>
              <a:ext uri="{FF2B5EF4-FFF2-40B4-BE49-F238E27FC236}">
                <a16:creationId xmlns:a16="http://schemas.microsoft.com/office/drawing/2014/main" id="{39F83E45-32EB-4324-842C-5BFC32B287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4D4AC65A-6019-4CA9-A61B-98BEA7E451CC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8CFA5CE8-646A-49EC-AAA9-2447E9D33C92}"/>
              </a:ext>
            </a:extLst>
          </p:cNvPr>
          <p:cNvSpPr/>
          <p:nvPr/>
        </p:nvSpPr>
        <p:spPr>
          <a:xfrm>
            <a:off x="341692" y="398976"/>
            <a:ext cx="52579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chemeClr val="accent1">
                    <a:lumMod val="75000"/>
                  </a:schemeClr>
                </a:solidFill>
              </a:rPr>
              <a:t>TRES GRANDES GRUPOS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779D81AC-7EAA-4788-B84F-13682B9D5C4E}"/>
              </a:ext>
            </a:extLst>
          </p:cNvPr>
          <p:cNvSpPr/>
          <p:nvPr/>
        </p:nvSpPr>
        <p:spPr>
          <a:xfrm rot="16200000">
            <a:off x="-799015" y="1949479"/>
            <a:ext cx="2723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b) CLASIFICACIÓN</a:t>
            </a:r>
          </a:p>
        </p:txBody>
      </p:sp>
    </p:spTree>
    <p:extLst>
      <p:ext uri="{BB962C8B-B14F-4D97-AF65-F5344CB8AC3E}">
        <p14:creationId xmlns:p14="http://schemas.microsoft.com/office/powerpoint/2010/main" val="2731544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051359" y="2465140"/>
            <a:ext cx="681025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000" b="1" dirty="0"/>
          </a:p>
          <a:p>
            <a:pPr algn="just"/>
            <a:r>
              <a:rPr lang="es-MX" sz="2000" b="1" dirty="0">
                <a:solidFill>
                  <a:srgbClr val="FF0000"/>
                </a:solidFill>
              </a:rPr>
              <a:t>Enfocan su atención en la conservación </a:t>
            </a:r>
            <a:r>
              <a:rPr lang="es-MX" sz="2000" b="1" dirty="0"/>
              <a:t>de su flora y fauna, así como la </a:t>
            </a:r>
            <a:r>
              <a:rPr lang="es-MX" sz="2000" b="1" dirty="0">
                <a:solidFill>
                  <a:srgbClr val="FF0000"/>
                </a:solidFill>
              </a:rPr>
              <a:t>recreación educativa y de ocio</a:t>
            </a:r>
            <a:r>
              <a:rPr lang="es-MX" sz="2000" b="1" dirty="0"/>
              <a:t>.</a:t>
            </a:r>
          </a:p>
          <a:p>
            <a:pPr algn="just"/>
            <a:endParaRPr lang="es-MX" sz="2000" b="1" dirty="0"/>
          </a:p>
        </p:txBody>
      </p:sp>
      <p:sp>
        <p:nvSpPr>
          <p:cNvPr id="5" name="Rectángulo 4"/>
          <p:cNvSpPr/>
          <p:nvPr/>
        </p:nvSpPr>
        <p:spPr>
          <a:xfrm>
            <a:off x="2970676" y="1234033"/>
            <a:ext cx="401795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4">
                    <a:lumMod val="50000"/>
                  </a:schemeClr>
                </a:solidFill>
              </a:rPr>
              <a:t>*** PARQUES NATURALES ***</a:t>
            </a:r>
          </a:p>
          <a:p>
            <a:endParaRPr lang="es-MX" sz="24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MX" sz="2400" b="1" dirty="0">
                <a:solidFill>
                  <a:schemeClr val="accent4">
                    <a:lumMod val="50000"/>
                  </a:schemeClr>
                </a:solidFill>
              </a:rPr>
              <a:t>ESTATAL           NACIONAL  </a:t>
            </a:r>
            <a:endParaRPr lang="es-MX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215" y="4157911"/>
            <a:ext cx="3911444" cy="230258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5488" y="4157911"/>
            <a:ext cx="4093491" cy="2302588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A85B3864-BD45-45F8-975D-7A9D7F179FCC}"/>
              </a:ext>
            </a:extLst>
          </p:cNvPr>
          <p:cNvSpPr/>
          <p:nvPr/>
        </p:nvSpPr>
        <p:spPr>
          <a:xfrm>
            <a:off x="341692" y="398976"/>
            <a:ext cx="52579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chemeClr val="accent1">
                    <a:lumMod val="75000"/>
                  </a:schemeClr>
                </a:solidFill>
              </a:rPr>
              <a:t>TRES GRANDES GRUPOS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5C7D4EC-3688-4350-BEF2-A0E10B6A37C9}"/>
              </a:ext>
            </a:extLst>
          </p:cNvPr>
          <p:cNvSpPr/>
          <p:nvPr/>
        </p:nvSpPr>
        <p:spPr>
          <a:xfrm rot="16200000">
            <a:off x="-799015" y="1949479"/>
            <a:ext cx="2723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b) CLASIFICACIÓN</a:t>
            </a:r>
          </a:p>
        </p:txBody>
      </p:sp>
      <p:pic>
        <p:nvPicPr>
          <p:cNvPr id="12" name="Gráfico 11" descr="Planta">
            <a:extLst>
              <a:ext uri="{FF2B5EF4-FFF2-40B4-BE49-F238E27FC236}">
                <a16:creationId xmlns:a16="http://schemas.microsoft.com/office/drawing/2014/main" id="{DB9B231C-2173-4039-B2BB-42A990EE9D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B13773EC-7987-4AF8-A92A-C8D6C61D7242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6535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709634" y="274557"/>
            <a:ext cx="62417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PATRIMONIO NATURAL DE MÉXICO</a:t>
            </a:r>
          </a:p>
          <a:p>
            <a:pPr algn="ctr"/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RECONOCIDO POR UNESCO</a:t>
            </a:r>
          </a:p>
        </p:txBody>
      </p:sp>
      <p:sp>
        <p:nvSpPr>
          <p:cNvPr id="5" name="Rectángulo 4"/>
          <p:cNvSpPr/>
          <p:nvPr/>
        </p:nvSpPr>
        <p:spPr>
          <a:xfrm>
            <a:off x="7500730" y="588879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http://www.unesco.org/new/es/mexico/work-areas/culture/world-heritage/</a:t>
            </a:r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802539"/>
              </p:ext>
            </p:extLst>
          </p:nvPr>
        </p:nvGraphicFramePr>
        <p:xfrm>
          <a:off x="2701363" y="2238213"/>
          <a:ext cx="8258316" cy="238156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64579">
                  <a:extLst>
                    <a:ext uri="{9D8B030D-6E8A-4147-A177-3AD203B41FA5}">
                      <a16:colId xmlns:a16="http://schemas.microsoft.com/office/drawing/2014/main" val="3899748169"/>
                    </a:ext>
                  </a:extLst>
                </a:gridCol>
                <a:gridCol w="2064579">
                  <a:extLst>
                    <a:ext uri="{9D8B030D-6E8A-4147-A177-3AD203B41FA5}">
                      <a16:colId xmlns:a16="http://schemas.microsoft.com/office/drawing/2014/main" val="2669048692"/>
                    </a:ext>
                  </a:extLst>
                </a:gridCol>
                <a:gridCol w="2064579">
                  <a:extLst>
                    <a:ext uri="{9D8B030D-6E8A-4147-A177-3AD203B41FA5}">
                      <a16:colId xmlns:a16="http://schemas.microsoft.com/office/drawing/2014/main" val="3464237849"/>
                    </a:ext>
                  </a:extLst>
                </a:gridCol>
                <a:gridCol w="2064579">
                  <a:extLst>
                    <a:ext uri="{9D8B030D-6E8A-4147-A177-3AD203B41FA5}">
                      <a16:colId xmlns:a16="http://schemas.microsoft.com/office/drawing/2014/main" val="3237081350"/>
                    </a:ext>
                  </a:extLst>
                </a:gridCol>
              </a:tblGrid>
              <a:tr h="677047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/>
                        <a:t>CULTURAL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/>
                        <a:t>NATURAL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/>
                        <a:t>MIXTO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816453"/>
                  </a:ext>
                </a:extLst>
              </a:tr>
              <a:tr h="852260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/>
                        <a:t>936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/>
                        <a:t>725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/>
                        <a:t>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/>
                        <a:t>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3767210"/>
                  </a:ext>
                </a:extLst>
              </a:tr>
              <a:tr h="852260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488180"/>
                  </a:ext>
                </a:extLst>
              </a:tr>
            </a:tbl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286" y="2641683"/>
            <a:ext cx="835526" cy="836688"/>
          </a:xfrm>
          <a:prstGeom prst="ellipse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1116" y="3867908"/>
            <a:ext cx="735696" cy="548166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 rot="16200000">
            <a:off x="-1164582" y="3198165"/>
            <a:ext cx="27908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b) CLASIFICACIÓN </a:t>
            </a:r>
          </a:p>
        </p:txBody>
      </p:sp>
    </p:spTree>
    <p:extLst>
      <p:ext uri="{BB962C8B-B14F-4D97-AF65-F5344CB8AC3E}">
        <p14:creationId xmlns:p14="http://schemas.microsoft.com/office/powerpoint/2010/main" val="2074101445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erde amarillo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TM03457515[[fn=Vista]]</Template>
  <TotalTime>1719</TotalTime>
  <Words>410</Words>
  <Application>Microsoft Office PowerPoint</Application>
  <PresentationFormat>Panorámica</PresentationFormat>
  <Paragraphs>107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2" baseType="lpstr">
      <vt:lpstr>AR JULIAN</vt:lpstr>
      <vt:lpstr>Arial</vt:lpstr>
      <vt:lpstr>Bookman Old Style</vt:lpstr>
      <vt:lpstr>Calibri</vt:lpstr>
      <vt:lpstr>Century Schoolbook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Iván García Hinojosa</cp:lastModifiedBy>
  <cp:revision>110</cp:revision>
  <dcterms:created xsi:type="dcterms:W3CDTF">2017-02-22T17:57:36Z</dcterms:created>
  <dcterms:modified xsi:type="dcterms:W3CDTF">2017-10-11T17:46:50Z</dcterms:modified>
</cp:coreProperties>
</file>