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56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42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93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093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15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889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8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57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91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348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456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791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1075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1.sv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185661"/>
              </p:ext>
            </p:extLst>
          </p:nvPr>
        </p:nvGraphicFramePr>
        <p:xfrm>
          <a:off x="1941155" y="2126097"/>
          <a:ext cx="8566464" cy="31525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55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6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7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Exposición Teoría Ambiental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Rúbricas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Cuadro comparativo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044075"/>
                  </a:ext>
                </a:extLst>
              </a:tr>
              <a:tr h="5147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Actividades extra-clase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( 4 tareas) 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Proyecto Final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Batang"/>
                          <a:cs typeface="Arial" panose="020B0604020202020204" pitchFamily="34" charset="0"/>
                        </a:rPr>
                        <a:t>Actividades clase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Firmas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719808" y="737534"/>
            <a:ext cx="562729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MX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Segunda evaluación parcial</a:t>
            </a:r>
          </a:p>
          <a:p>
            <a:pPr algn="ctr">
              <a:spcAft>
                <a:spcPts val="600"/>
              </a:spcAft>
            </a:pPr>
            <a:r>
              <a:rPr lang="es-MX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UNIDAD II </a:t>
            </a:r>
            <a:r>
              <a:rPr lang="es-MX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y</a:t>
            </a:r>
            <a:r>
              <a:rPr lang="es-MX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III</a:t>
            </a:r>
            <a:endParaRPr lang="es-MX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Gráfico 15" descr="Plan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5128827"/>
            <a:ext cx="914400" cy="914400"/>
          </a:xfrm>
          <a:prstGeom prst="rect">
            <a:avLst/>
          </a:prstGeom>
        </p:spPr>
      </p:pic>
      <p:pic>
        <p:nvPicPr>
          <p:cNvPr id="17" name="Gráfico 16" descr="Niño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48732"/>
            <a:ext cx="967563" cy="985201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D10E1586-69F1-4272-970D-B7AA3DDB237C}"/>
              </a:ext>
            </a:extLst>
          </p:cNvPr>
          <p:cNvSpPr/>
          <p:nvPr/>
        </p:nvSpPr>
        <p:spPr>
          <a:xfrm>
            <a:off x="368049" y="417837"/>
            <a:ext cx="231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SOCIEDAD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Y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NATURALEZA</a:t>
            </a:r>
          </a:p>
        </p:txBody>
      </p:sp>
    </p:spTree>
    <p:extLst>
      <p:ext uri="{BB962C8B-B14F-4D97-AF65-F5344CB8AC3E}">
        <p14:creationId xmlns:p14="http://schemas.microsoft.com/office/powerpoint/2010/main" val="203072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/>
          <p:cNvSpPr/>
          <p:nvPr/>
        </p:nvSpPr>
        <p:spPr>
          <a:xfrm>
            <a:off x="2756452" y="2153333"/>
            <a:ext cx="74344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>
                <a:latin typeface="AR JULIAN" panose="02000000000000000000" pitchFamily="2" charset="0"/>
              </a:rPr>
              <a:t>18 Y 20 ABRIL: CLASES 7:30</a:t>
            </a:r>
          </a:p>
          <a:p>
            <a:pPr algn="just"/>
            <a:r>
              <a:rPr lang="es-MX" sz="2800" b="1" dirty="0">
                <a:latin typeface="AR JULIAN" panose="02000000000000000000" pitchFamily="2" charset="0"/>
              </a:rPr>
              <a:t> 24,25 Y 26: PRÁCTICA</a:t>
            </a:r>
          </a:p>
          <a:p>
            <a:pPr algn="just"/>
            <a:r>
              <a:rPr lang="es-MX" sz="2800" b="1" dirty="0">
                <a:latin typeface="AR JULIAN" panose="02000000000000000000" pitchFamily="2" charset="0"/>
              </a:rPr>
              <a:t> 27: NO CLASE</a:t>
            </a:r>
          </a:p>
          <a:p>
            <a:pPr algn="just"/>
            <a:r>
              <a:rPr lang="es-MX" sz="2800" b="1" dirty="0">
                <a:latin typeface="AR JULIAN" panose="02000000000000000000" pitchFamily="2" charset="0"/>
              </a:rPr>
              <a:t>04 MAYO: EXPOSICIONES</a:t>
            </a:r>
          </a:p>
          <a:p>
            <a:pPr algn="just"/>
            <a:r>
              <a:rPr lang="es-MX" sz="2800" b="1" dirty="0">
                <a:latin typeface="AR JULIAN" panose="02000000000000000000" pitchFamily="2" charset="0"/>
              </a:rPr>
              <a:t>11 MAYO: ENTREGA CUADRO COMPARATIVO</a:t>
            </a:r>
          </a:p>
          <a:p>
            <a:pPr algn="just"/>
            <a:r>
              <a:rPr lang="es-MX" sz="2800" b="1" dirty="0">
                <a:latin typeface="AR JULIAN" panose="02000000000000000000" pitchFamily="2" charset="0"/>
              </a:rPr>
              <a:t>01 JUNIO: EVALUACIÓN PARCIAL</a:t>
            </a:r>
          </a:p>
          <a:p>
            <a:pPr algn="just"/>
            <a:endParaRPr lang="es-MX" sz="2800" b="1" dirty="0">
              <a:latin typeface="AR JULIAN" panose="02000000000000000000" pitchFamily="2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3313043" y="364655"/>
            <a:ext cx="4780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AGENDA SEGUNDO PARCIAL</a:t>
            </a:r>
          </a:p>
        </p:txBody>
      </p:sp>
      <p:pic>
        <p:nvPicPr>
          <p:cNvPr id="6" name="Gráfico 5" descr="Cabeza con engranajes">
            <a:extLst>
              <a:ext uri="{FF2B5EF4-FFF2-40B4-BE49-F238E27FC236}">
                <a16:creationId xmlns:a16="http://schemas.microsoft.com/office/drawing/2014/main" id="{2127F12D-A735-4961-BC3E-6B33B34B8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14758" y="5202124"/>
            <a:ext cx="829880" cy="82988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EBB9161-E052-40F3-8FCC-3884220C388F}"/>
              </a:ext>
            </a:extLst>
          </p:cNvPr>
          <p:cNvSpPr/>
          <p:nvPr/>
        </p:nvSpPr>
        <p:spPr>
          <a:xfrm>
            <a:off x="11589989" y="478465"/>
            <a:ext cx="4794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  <a:t>UNIDAD II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7B7E4E4-D5DB-44F2-BA12-A629CEBCC79A}"/>
              </a:ext>
            </a:extLst>
          </p:cNvPr>
          <p:cNvSpPr/>
          <p:nvPr/>
        </p:nvSpPr>
        <p:spPr>
          <a:xfrm>
            <a:off x="335056" y="39425"/>
            <a:ext cx="231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SOCIEDAD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Y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NATURALEZA</a:t>
            </a:r>
          </a:p>
        </p:txBody>
      </p:sp>
    </p:spTree>
    <p:extLst>
      <p:ext uri="{BB962C8B-B14F-4D97-AF65-F5344CB8AC3E}">
        <p14:creationId xmlns:p14="http://schemas.microsoft.com/office/powerpoint/2010/main" val="30702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66619" y="21407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b="1" dirty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MX" sz="2400" b="1" dirty="0">
                <a:solidFill>
                  <a:schemeClr val="tx1">
                    <a:lumMod val="9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_tradnl" sz="2400" dirty="0">
                <a:solidFill>
                  <a:schemeClr val="tx1">
                    <a:lumMod val="9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Comparar los modos de conocer y actuar en la naturaleza, en relación con sus bases teóricas y filosóficas.</a:t>
            </a:r>
            <a:endParaRPr lang="es-MX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78722" y="-73054"/>
            <a:ext cx="65360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latin typeface="AR JULIAN" panose="02000000000000000000" pitchFamily="2" charset="0"/>
              </a:rPr>
            </a:br>
            <a:r>
              <a:rPr lang="es-MX" sz="2400" b="1" dirty="0">
                <a:latin typeface="AR JULIAN" panose="02000000000000000000" pitchFamily="2" charset="0"/>
              </a:rPr>
              <a:t>UNIDAD II</a:t>
            </a:r>
          </a:p>
          <a:p>
            <a:pPr algn="ctr"/>
            <a:r>
              <a:rPr lang="es-MX" sz="2400" b="1" dirty="0">
                <a:latin typeface="AR JULIAN" panose="02000000000000000000" pitchFamily="2" charset="0"/>
              </a:rPr>
              <a:t>FORMAS DE INSTRUMENTALIZACIÓN DE LA NATURALEZA</a:t>
            </a:r>
          </a:p>
        </p:txBody>
      </p:sp>
      <p:pic>
        <p:nvPicPr>
          <p:cNvPr id="8" name="Gráfico 7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038" y="112170"/>
            <a:ext cx="829880" cy="8298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58971" y="2353556"/>
            <a:ext cx="1963245" cy="197514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558971" y="251489"/>
            <a:ext cx="1963245" cy="202579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8971" y="4404973"/>
            <a:ext cx="1963245" cy="2038120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B63F8B64-DBE9-42FF-B734-A4096ED8B7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5341479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7D3B79A5-DEB6-4529-83ED-B5E97F86F2C6}"/>
              </a:ext>
            </a:extLst>
          </p:cNvPr>
          <p:cNvSpPr/>
          <p:nvPr/>
        </p:nvSpPr>
        <p:spPr>
          <a:xfrm>
            <a:off x="1666619" y="3859687"/>
            <a:ext cx="68261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CONTENIDO:</a:t>
            </a:r>
          </a:p>
          <a:p>
            <a:r>
              <a:rPr lang="es-MX" sz="2400" b="1" dirty="0">
                <a:solidFill>
                  <a:schemeClr val="tx2">
                    <a:lumMod val="9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  <a:p>
            <a:pPr algn="just"/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2.1 Análisis teórico-conceptual del pensamiento ambiental</a:t>
            </a:r>
          </a:p>
          <a:p>
            <a:pPr algn="just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2.2 Diversificación teórica ambiental.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34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5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14758" y="5202124"/>
            <a:ext cx="829880" cy="82988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589989" y="478465"/>
            <a:ext cx="4794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  <a:t>UNIDAD II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2BB4E67-E107-4456-92E5-25395C01AF4E}"/>
              </a:ext>
            </a:extLst>
          </p:cNvPr>
          <p:cNvSpPr/>
          <p:nvPr/>
        </p:nvSpPr>
        <p:spPr>
          <a:xfrm>
            <a:off x="4640743" y="141596"/>
            <a:ext cx="306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22F5595-F94E-4CC9-BD0F-67CFDA6D3C97}"/>
              </a:ext>
            </a:extLst>
          </p:cNvPr>
          <p:cNvSpPr/>
          <p:nvPr/>
        </p:nvSpPr>
        <p:spPr>
          <a:xfrm>
            <a:off x="479161" y="1073411"/>
            <a:ext cx="39666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 JULIAN" panose="02000000000000000000" pitchFamily="2" charset="0"/>
              </a:rPr>
              <a:t>TEORÍA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D09F0F-65B9-4EAB-A8EA-B2A0FF021D5E}"/>
              </a:ext>
            </a:extLst>
          </p:cNvPr>
          <p:cNvSpPr/>
          <p:nvPr/>
        </p:nvSpPr>
        <p:spPr>
          <a:xfrm>
            <a:off x="7029704" y="1059053"/>
            <a:ext cx="39666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accent5">
                    <a:lumMod val="20000"/>
                    <a:lumOff val="80000"/>
                  </a:schemeClr>
                </a:solidFill>
                <a:latin typeface="AR JULIAN" panose="02000000000000000000" pitchFamily="2" charset="0"/>
              </a:rPr>
              <a:t>CONCEPTO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B9534D1-3B06-4D1C-9A12-5E698F0AE185}"/>
              </a:ext>
            </a:extLst>
          </p:cNvPr>
          <p:cNvSpPr/>
          <p:nvPr/>
        </p:nvSpPr>
        <p:spPr>
          <a:xfrm>
            <a:off x="1137328" y="1886915"/>
            <a:ext cx="40588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tx2"/>
                </a:solidFill>
                <a:latin typeface="Georgia" panose="02040502050405020303" pitchFamily="18" charset="0"/>
              </a:rPr>
              <a:t>Se entiende como un </a:t>
            </a:r>
            <a:r>
              <a:rPr lang="es-MX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eorgia" panose="02040502050405020303" pitchFamily="18" charset="0"/>
              </a:rPr>
              <a:t>sistema</a:t>
            </a:r>
            <a:r>
              <a:rPr lang="es-MX" b="1" dirty="0">
                <a:solidFill>
                  <a:schemeClr val="tx2"/>
                </a:solidFill>
                <a:latin typeface="Georgia" panose="02040502050405020303" pitchFamily="18" charset="0"/>
              </a:rPr>
              <a:t> lógico </a:t>
            </a:r>
            <a:r>
              <a:rPr lang="es-MX" dirty="0">
                <a:solidFill>
                  <a:schemeClr val="tx2"/>
                </a:solidFill>
                <a:latin typeface="Georgia" panose="02040502050405020303" pitchFamily="18" charset="0"/>
              </a:rPr>
              <a:t>que se establece a partir de observaciones y postulados, </a:t>
            </a:r>
            <a:br>
              <a:rPr lang="es-MX" dirty="0">
                <a:solidFill>
                  <a:schemeClr val="tx2"/>
                </a:solidFill>
                <a:latin typeface="Georgia" panose="02040502050405020303" pitchFamily="18" charset="0"/>
              </a:rPr>
            </a:br>
            <a:br>
              <a:rPr lang="es-MX" dirty="0">
                <a:solidFill>
                  <a:schemeClr val="tx2"/>
                </a:solidFill>
                <a:latin typeface="Georgia" panose="02040502050405020303" pitchFamily="18" charset="0"/>
              </a:rPr>
            </a:b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2681E2B-FA40-461A-AF4C-1EDDDB92431E}"/>
              </a:ext>
            </a:extLst>
          </p:cNvPr>
          <p:cNvSpPr/>
          <p:nvPr/>
        </p:nvSpPr>
        <p:spPr>
          <a:xfrm>
            <a:off x="6381428" y="1855308"/>
            <a:ext cx="49186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Expresar mediante palabras la descripción de una racionalidad o un objeto: </a:t>
            </a:r>
          </a:p>
          <a:p>
            <a:pPr algn="just"/>
            <a:endParaRPr lang="es-MX" sz="2000" i="1" dirty="0">
              <a:solidFill>
                <a:schemeClr val="accent6">
                  <a:lumMod val="40000"/>
                  <a:lumOff val="60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es-MX" sz="20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Ejemplo: “No tengo claro el concepto de responsabilidad civil”</a:t>
            </a:r>
            <a:r>
              <a:rPr lang="es-MX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, </a:t>
            </a:r>
            <a:r>
              <a:rPr lang="es-MX" sz="20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“Mi concepto de amistad es muy diferente al tuyo”</a:t>
            </a:r>
            <a:r>
              <a:rPr lang="es-MX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.</a:t>
            </a:r>
            <a:br>
              <a:rPr lang="es-MX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</a:br>
            <a:endParaRPr lang="es-MX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28E36A2-5047-4DEA-BF52-A34EE69F635D}"/>
              </a:ext>
            </a:extLst>
          </p:cNvPr>
          <p:cNvSpPr/>
          <p:nvPr/>
        </p:nvSpPr>
        <p:spPr>
          <a:xfrm>
            <a:off x="7974579" y="4451047"/>
            <a:ext cx="250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naturaleza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983B6F5-CF97-4DB6-930D-24803EF1A306}"/>
              </a:ext>
            </a:extLst>
          </p:cNvPr>
          <p:cNvSpPr/>
          <p:nvPr/>
        </p:nvSpPr>
        <p:spPr>
          <a:xfrm>
            <a:off x="7087288" y="5118011"/>
            <a:ext cx="2214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sociedad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F14630-2307-422F-A94D-B18F81821001}"/>
              </a:ext>
            </a:extLst>
          </p:cNvPr>
          <p:cNvSpPr/>
          <p:nvPr/>
        </p:nvSpPr>
        <p:spPr>
          <a:xfrm>
            <a:off x="9225073" y="5118011"/>
            <a:ext cx="197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turismo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5A9B3392-551F-4EEC-9E5B-3E441E4E6EC0}"/>
              </a:ext>
            </a:extLst>
          </p:cNvPr>
          <p:cNvSpPr/>
          <p:nvPr/>
        </p:nvSpPr>
        <p:spPr>
          <a:xfrm>
            <a:off x="1053494" y="3198610"/>
            <a:ext cx="42805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 JULIAN" panose="02000000000000000000" pitchFamily="2" charset="0"/>
              </a:rPr>
              <a:t>Ejemplo:</a:t>
            </a:r>
            <a:br>
              <a:rPr lang="es-MX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 JULIAN" panose="02000000000000000000" pitchFamily="2" charset="0"/>
              </a:rPr>
            </a:br>
            <a:r>
              <a:rPr lang="es-MX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 JULIAN" panose="02000000000000000000" pitchFamily="2" charset="0"/>
              </a:rPr>
              <a:t>Origen del universo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6C2965D7-9C64-4786-81C8-2EF6E77880A9}"/>
              </a:ext>
            </a:extLst>
          </p:cNvPr>
          <p:cNvSpPr/>
          <p:nvPr/>
        </p:nvSpPr>
        <p:spPr>
          <a:xfrm rot="20418376">
            <a:off x="672131" y="5533510"/>
            <a:ext cx="2639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FFC000"/>
                </a:solidFill>
                <a:latin typeface="Montserrat"/>
              </a:rPr>
              <a:t>Teoría del </a:t>
            </a:r>
            <a:r>
              <a:rPr lang="es-MX" sz="2400" b="1" i="1" dirty="0">
                <a:solidFill>
                  <a:srgbClr val="FFC000"/>
                </a:solidFill>
                <a:latin typeface="Montserrat"/>
              </a:rPr>
              <a:t>Big </a:t>
            </a:r>
            <a:r>
              <a:rPr lang="es-MX" sz="2400" b="1" i="1" dirty="0" err="1">
                <a:solidFill>
                  <a:srgbClr val="FFC000"/>
                </a:solidFill>
                <a:latin typeface="Montserrat"/>
              </a:rPr>
              <a:t>Bang</a:t>
            </a:r>
            <a:endParaRPr lang="es-MX" sz="2400" b="1" i="0" dirty="0">
              <a:solidFill>
                <a:srgbClr val="FFC000"/>
              </a:solidFill>
              <a:effectLst/>
              <a:latin typeface="Montserrat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5F06DAE0-2669-4A01-8A83-5F1E47A0F35C}"/>
              </a:ext>
            </a:extLst>
          </p:cNvPr>
          <p:cNvSpPr/>
          <p:nvPr/>
        </p:nvSpPr>
        <p:spPr>
          <a:xfrm rot="20449978">
            <a:off x="3893484" y="5637959"/>
            <a:ext cx="2068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Montserrat"/>
              </a:rPr>
              <a:t>Teoría del caos</a:t>
            </a:r>
            <a:endParaRPr lang="es-MX" sz="2400" b="1" i="0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Montserrat"/>
            </a:endParaRPr>
          </a:p>
        </p:txBody>
      </p:sp>
      <p:cxnSp>
        <p:nvCxnSpPr>
          <p:cNvPr id="22" name="Conector angular 17">
            <a:extLst>
              <a:ext uri="{FF2B5EF4-FFF2-40B4-BE49-F238E27FC236}">
                <a16:creationId xmlns:a16="http://schemas.microsoft.com/office/drawing/2014/main" id="{8C4CE7F8-EF99-4A8A-AA6D-70E39B685018}"/>
              </a:ext>
            </a:extLst>
          </p:cNvPr>
          <p:cNvCxnSpPr>
            <a:cxnSpLocks/>
          </p:cNvCxnSpPr>
          <p:nvPr/>
        </p:nvCxnSpPr>
        <p:spPr>
          <a:xfrm rot="5400000">
            <a:off x="1706142" y="4253764"/>
            <a:ext cx="1204053" cy="14870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angular 19">
            <a:extLst>
              <a:ext uri="{FF2B5EF4-FFF2-40B4-BE49-F238E27FC236}">
                <a16:creationId xmlns:a16="http://schemas.microsoft.com/office/drawing/2014/main" id="{8E31320E-F21B-4AC6-B29B-7EF04E5959F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69675" y="4412564"/>
            <a:ext cx="1419475" cy="1384910"/>
          </a:xfrm>
          <a:prstGeom prst="bentConnector3">
            <a:avLst>
              <a:gd name="adj1" fmla="val 4233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ángulo 23">
            <a:extLst>
              <a:ext uri="{FF2B5EF4-FFF2-40B4-BE49-F238E27FC236}">
                <a16:creationId xmlns:a16="http://schemas.microsoft.com/office/drawing/2014/main" id="{50135C3E-8570-4844-BD83-542970138068}"/>
              </a:ext>
            </a:extLst>
          </p:cNvPr>
          <p:cNvSpPr/>
          <p:nvPr/>
        </p:nvSpPr>
        <p:spPr>
          <a:xfrm>
            <a:off x="335056" y="39425"/>
            <a:ext cx="231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SOCIEDAD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Y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NATURALEZA</a:t>
            </a:r>
          </a:p>
        </p:txBody>
      </p:sp>
    </p:spTree>
    <p:extLst>
      <p:ext uri="{BB962C8B-B14F-4D97-AF65-F5344CB8AC3E}">
        <p14:creationId xmlns:p14="http://schemas.microsoft.com/office/powerpoint/2010/main" val="4393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12603" y="29004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Pensamiento pragmático en el cual lo fundamental es el criterio de utilidad: lo importante de algo es para qué sirve.</a:t>
            </a:r>
            <a:endParaRPr lang="es-MX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999450" y="251857"/>
            <a:ext cx="63750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3600" dirty="0">
                <a:latin typeface="AR JULIAN" panose="02000000000000000000" pitchFamily="2" charset="0"/>
              </a:rPr>
            </a:br>
            <a:r>
              <a:rPr lang="es-MX" sz="3600" dirty="0">
                <a:latin typeface="AR JULIAN" panose="02000000000000000000" pitchFamily="2" charset="0"/>
              </a:rPr>
              <a:t>¿Qué entiendo por instrumentalización?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372700" y="3186320"/>
            <a:ext cx="2387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naturaleza</a:t>
            </a:r>
          </a:p>
        </p:txBody>
      </p:sp>
      <p:cxnSp>
        <p:nvCxnSpPr>
          <p:cNvPr id="11" name="Conector angular 10"/>
          <p:cNvCxnSpPr>
            <a:cxnSpLocks/>
            <a:stCxn id="4" idx="0"/>
            <a:endCxn id="8" idx="0"/>
          </p:cNvCxnSpPr>
          <p:nvPr/>
        </p:nvCxnSpPr>
        <p:spPr>
          <a:xfrm rot="16200000" flipH="1">
            <a:off x="7220593" y="840488"/>
            <a:ext cx="285842" cy="4405822"/>
          </a:xfrm>
          <a:prstGeom prst="bentConnector3">
            <a:avLst>
              <a:gd name="adj1" fmla="val -799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angular 12"/>
          <p:cNvCxnSpPr>
            <a:cxnSpLocks/>
            <a:stCxn id="4" idx="2"/>
            <a:endCxn id="8" idx="2"/>
          </p:cNvCxnSpPr>
          <p:nvPr/>
        </p:nvCxnSpPr>
        <p:spPr>
          <a:xfrm rot="5400000" flipH="1" flipV="1">
            <a:off x="7229436" y="1763818"/>
            <a:ext cx="268156" cy="4405822"/>
          </a:xfrm>
          <a:prstGeom prst="bentConnector3">
            <a:avLst>
              <a:gd name="adj1" fmla="val -85249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650" y="4382074"/>
            <a:ext cx="2143125" cy="2143125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6186971" y="2224492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Pensar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7751375" y="2170657"/>
            <a:ext cx="124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analizar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9278506" y="2170656"/>
            <a:ext cx="1023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actuar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913015" y="4260912"/>
            <a:ext cx="1281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conocer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9270001" y="4328767"/>
            <a:ext cx="1128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utilizar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7552739" y="4290255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  <a:latin typeface="AR JULIAN" panose="02000000000000000000" pitchFamily="2" charset="0"/>
              </a:rPr>
              <a:t>cuidar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1312765" y="297395"/>
            <a:ext cx="306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BA10E0A-B3EE-4D29-9F07-D76520A0A242}"/>
              </a:ext>
            </a:extLst>
          </p:cNvPr>
          <p:cNvSpPr/>
          <p:nvPr/>
        </p:nvSpPr>
        <p:spPr>
          <a:xfrm>
            <a:off x="335056" y="39425"/>
            <a:ext cx="231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SOCIEDAD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Y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NATURALEZA</a:t>
            </a:r>
          </a:p>
        </p:txBody>
      </p:sp>
      <p:pic>
        <p:nvPicPr>
          <p:cNvPr id="26" name="Gráfico 25" descr="Cabeza con engranajes">
            <a:extLst>
              <a:ext uri="{FF2B5EF4-FFF2-40B4-BE49-F238E27FC236}">
                <a16:creationId xmlns:a16="http://schemas.microsoft.com/office/drawing/2014/main" id="{8CBD31F7-9AB3-4588-B846-BA1A32649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14758" y="5202124"/>
            <a:ext cx="829880" cy="829880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ED397948-F52D-4F94-911D-B4B543F4D993}"/>
              </a:ext>
            </a:extLst>
          </p:cNvPr>
          <p:cNvSpPr/>
          <p:nvPr/>
        </p:nvSpPr>
        <p:spPr>
          <a:xfrm>
            <a:off x="11589989" y="478465"/>
            <a:ext cx="4794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  <a:t>UNIDAD II</a:t>
            </a:r>
          </a:p>
        </p:txBody>
      </p:sp>
    </p:spTree>
    <p:extLst>
      <p:ext uri="{BB962C8B-B14F-4D97-AF65-F5344CB8AC3E}">
        <p14:creationId xmlns:p14="http://schemas.microsoft.com/office/powerpoint/2010/main" val="50293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170330" y="565588"/>
            <a:ext cx="514959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 JULIAN" panose="02000000000000000000" pitchFamily="2" charset="0"/>
              </a:rPr>
              <a:t>Práctica 1</a:t>
            </a:r>
          </a:p>
          <a:p>
            <a:pPr algn="just"/>
            <a:endParaRPr lang="es-MX" sz="2800" b="1" dirty="0">
              <a:latin typeface="AR JULIAN" panose="02000000000000000000" pitchFamily="2" charset="0"/>
            </a:endParaRPr>
          </a:p>
          <a:p>
            <a:pPr algn="ctr"/>
            <a:r>
              <a:rPr lang="es-MX" sz="2800" b="1" dirty="0">
                <a:latin typeface="AR JULIAN" panose="02000000000000000000" pitchFamily="2" charset="0"/>
              </a:rPr>
              <a:t>Con base a la lectura: </a:t>
            </a:r>
          </a:p>
          <a:p>
            <a:pPr algn="ctr"/>
            <a:r>
              <a:rPr lang="es-MX" sz="2800" b="1" dirty="0"/>
              <a:t>“COMPLEJIDAD, RACIONALIDAD AMBIENTAL Y</a:t>
            </a:r>
          </a:p>
          <a:p>
            <a:pPr algn="ctr"/>
            <a:r>
              <a:rPr lang="es-MX" sz="2800" b="1" dirty="0"/>
              <a:t>DIÁLOGO DE SABERES”</a:t>
            </a:r>
          </a:p>
          <a:p>
            <a:pPr algn="ctr"/>
            <a:r>
              <a:rPr lang="es-MX" sz="2800" b="1" dirty="0" err="1">
                <a:latin typeface="AR JULIAN" panose="02000000000000000000" pitchFamily="2" charset="0"/>
              </a:rPr>
              <a:t>Leff</a:t>
            </a:r>
            <a:r>
              <a:rPr lang="es-MX" sz="2800" b="1" dirty="0">
                <a:latin typeface="AR JULIAN" panose="02000000000000000000" pitchFamily="2" charset="0"/>
              </a:rPr>
              <a:t> (2006)</a:t>
            </a:r>
          </a:p>
          <a:p>
            <a:pPr algn="ctr"/>
            <a:endParaRPr lang="es-MX" sz="2800" b="1" dirty="0">
              <a:latin typeface="AR JULIAN" panose="02000000000000000000" pitchFamily="2" charset="0"/>
            </a:endParaRPr>
          </a:p>
          <a:p>
            <a:pPr algn="ctr"/>
            <a:r>
              <a:rPr lang="es-MX" sz="2800" b="1" dirty="0">
                <a:latin typeface="AR JULIAN" panose="02000000000000000000" pitchFamily="2" charset="0"/>
              </a:rPr>
              <a:t>Elabora en tu cuaderno, un ensayo corto.</a:t>
            </a:r>
          </a:p>
          <a:p>
            <a:pPr algn="ctr"/>
            <a:endParaRPr lang="es-MX" sz="2800" b="1" dirty="0">
              <a:latin typeface="AR JULIAN" panose="02000000000000000000" pitchFamily="2" charset="0"/>
            </a:endParaRPr>
          </a:p>
          <a:p>
            <a:pPr algn="just"/>
            <a:endParaRPr lang="es-MX" sz="2800" b="1" dirty="0">
              <a:latin typeface="AR JULIAN" panose="02000000000000000000" pitchFamily="2" charset="0"/>
            </a:endParaRPr>
          </a:p>
        </p:txBody>
      </p:sp>
      <p:sp>
        <p:nvSpPr>
          <p:cNvPr id="6" name="AutoShape 2" descr="11. Edmodo - Teaching and Learning nuts and boltsTeaching and Learning ...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ED824367-7999-4F1D-B7AF-AB4EB9DC7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14758" y="5202124"/>
            <a:ext cx="829880" cy="82988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67F1EB5-0674-4AE6-99B3-2929E7AFA925}"/>
              </a:ext>
            </a:extLst>
          </p:cNvPr>
          <p:cNvSpPr/>
          <p:nvPr/>
        </p:nvSpPr>
        <p:spPr>
          <a:xfrm>
            <a:off x="11589989" y="478465"/>
            <a:ext cx="4794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chemeClr val="bg2"/>
                </a:solidFill>
                <a:latin typeface="AR JULIAN" panose="02000000000000000000" pitchFamily="2" charset="0"/>
              </a:rPr>
              <a:t>UNIDAD II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8A464C7-5D3F-4507-8EB1-86A2CDB4ED82}"/>
              </a:ext>
            </a:extLst>
          </p:cNvPr>
          <p:cNvSpPr/>
          <p:nvPr/>
        </p:nvSpPr>
        <p:spPr>
          <a:xfrm>
            <a:off x="335056" y="39425"/>
            <a:ext cx="231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SOCIEDAD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Y</a:t>
            </a:r>
          </a:p>
          <a:p>
            <a:pPr algn="ctr"/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 NATURALEZA</a:t>
            </a:r>
          </a:p>
        </p:txBody>
      </p:sp>
      <p:pic>
        <p:nvPicPr>
          <p:cNvPr id="3" name="Gráfico 2" descr="Lápiz">
            <a:extLst>
              <a:ext uri="{FF2B5EF4-FFF2-40B4-BE49-F238E27FC236}">
                <a16:creationId xmlns:a16="http://schemas.microsoft.com/office/drawing/2014/main" id="{022A4025-0ADC-4F52-9727-034C48339D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55930" y="52483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61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Libro abierto">
            <a:extLst>
              <a:ext uri="{FF2B5EF4-FFF2-40B4-BE49-F238E27FC236}">
                <a16:creationId xmlns:a16="http://schemas.microsoft.com/office/drawing/2014/main" id="{86847CC4-9F34-4553-9C1C-22AEDBB4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2744" y="39229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6333E1F-2A9D-468F-B31F-3766071F19A2}"/>
              </a:ext>
            </a:extLst>
          </p:cNvPr>
          <p:cNvSpPr/>
          <p:nvPr/>
        </p:nvSpPr>
        <p:spPr>
          <a:xfrm>
            <a:off x="2501971" y="587882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prstClr val="white"/>
                </a:solidFill>
                <a:latin typeface="AR JULIAN" panose="02000000000000000000" pitchFamily="2" charset="0"/>
              </a:rPr>
              <a:t>Referencias del tema: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979852-B2C1-4CB6-9AB7-A1236B5943E7}"/>
              </a:ext>
            </a:extLst>
          </p:cNvPr>
          <p:cNvSpPr/>
          <p:nvPr/>
        </p:nvSpPr>
        <p:spPr>
          <a:xfrm>
            <a:off x="1389321" y="2766574"/>
            <a:ext cx="775467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s-MX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, E. (2006). Los problemas del conocimiento y la perspectiva ambiental del desarrollo. México. Siglo XXI. 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3481E16-8887-4537-AB3E-57A1FF203478}"/>
              </a:ext>
            </a:extLst>
          </p:cNvPr>
          <p:cNvSpPr/>
          <p:nvPr/>
        </p:nvSpPr>
        <p:spPr>
          <a:xfrm>
            <a:off x="1389320" y="1615672"/>
            <a:ext cx="844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Arial" panose="020B0604020202020204" pitchFamily="34" charset="0"/>
                <a:ea typeface="Batang" panose="02030600000101010101" pitchFamily="18" charset="-127"/>
              </a:rPr>
              <a:t>- Aranda, J.M. (2004). “Principales desarrollos de la sociología ambiental”, </a:t>
            </a:r>
            <a:r>
              <a:rPr lang="es-ES_tradnl" b="1" i="1" dirty="0"/>
              <a:t>Ergo Sum</a:t>
            </a:r>
            <a:r>
              <a:rPr lang="es-ES_tradnl" b="1" dirty="0"/>
              <a:t> 11 (2), pp. 199-208</a:t>
            </a:r>
            <a:r>
              <a:rPr lang="es-ES_tradnl" b="1" i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16047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Naranj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2330</TotalTime>
  <Words>255</Words>
  <Application>Microsoft Office PowerPoint</Application>
  <PresentationFormat>Panorámica</PresentationFormat>
  <Paragraphs>84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7" baseType="lpstr">
      <vt:lpstr>Batang</vt:lpstr>
      <vt:lpstr>AR JULIAN</vt:lpstr>
      <vt:lpstr>Arial</vt:lpstr>
      <vt:lpstr>Georgia</vt:lpstr>
      <vt:lpstr>Montserrat</vt:lpstr>
      <vt:lpstr>MS Shell Dlg 2</vt:lpstr>
      <vt:lpstr>Times New Roman</vt:lpstr>
      <vt:lpstr>Wingdings</vt:lpstr>
      <vt:lpstr>Wingdings 3</vt:lpstr>
      <vt:lpstr>Madison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107</cp:revision>
  <dcterms:created xsi:type="dcterms:W3CDTF">2016-03-15T17:32:25Z</dcterms:created>
  <dcterms:modified xsi:type="dcterms:W3CDTF">2017-10-12T00:14:43Z</dcterms:modified>
</cp:coreProperties>
</file>