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9" r:id="rId3"/>
    <p:sldId id="267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79CCD-0488-46E2-A842-2518629F3EB3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F8165D5-170F-4477-BFA4-31C712C16078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MX" sz="1400" b="1" dirty="0"/>
            <a:t>AMBIENTALISMO</a:t>
          </a:r>
          <a:endParaRPr lang="es-MX" sz="1800" b="1" dirty="0"/>
        </a:p>
      </dgm:t>
    </dgm:pt>
    <dgm:pt modelId="{F0162C51-81E6-4EAB-981A-85C11BB5AF13}" type="parTrans" cxnId="{C7CE225C-2B4F-47DB-BB8E-B7F1DCCCA675}">
      <dgm:prSet/>
      <dgm:spPr/>
      <dgm:t>
        <a:bodyPr/>
        <a:lstStyle/>
        <a:p>
          <a:endParaRPr lang="es-MX" sz="1600" b="1"/>
        </a:p>
      </dgm:t>
    </dgm:pt>
    <dgm:pt modelId="{192E7F1F-1BEC-486F-9407-9A37743AA372}" type="sibTrans" cxnId="{C7CE225C-2B4F-47DB-BB8E-B7F1DCCCA675}">
      <dgm:prSet/>
      <dgm:spPr/>
      <dgm:t>
        <a:bodyPr/>
        <a:lstStyle/>
        <a:p>
          <a:endParaRPr lang="es-MX" sz="1600" b="1"/>
        </a:p>
      </dgm:t>
    </dgm:pt>
    <dgm:pt modelId="{3FDC86FB-A28D-4044-B2F5-0659C0D6D589}">
      <dgm:prSet phldrT="[Texto]" custT="1"/>
      <dgm:spPr/>
      <dgm:t>
        <a:bodyPr/>
        <a:lstStyle/>
        <a:p>
          <a:r>
            <a:rPr lang="es-MX" sz="1800" b="1" dirty="0"/>
            <a:t>DUALISMO</a:t>
          </a:r>
        </a:p>
      </dgm:t>
    </dgm:pt>
    <dgm:pt modelId="{09BEEDDD-1828-4C91-9FCE-FACFD6CF444C}" type="parTrans" cxnId="{F36C30B1-33D5-4E84-A80F-09699F033B35}">
      <dgm:prSet/>
      <dgm:spPr/>
      <dgm:t>
        <a:bodyPr/>
        <a:lstStyle/>
        <a:p>
          <a:endParaRPr lang="es-MX" sz="1600" b="1"/>
        </a:p>
      </dgm:t>
    </dgm:pt>
    <dgm:pt modelId="{AB65B7C9-D41C-4F1E-9936-ED7802071591}" type="sibTrans" cxnId="{F36C30B1-33D5-4E84-A80F-09699F033B35}">
      <dgm:prSet/>
      <dgm:spPr/>
      <dgm:t>
        <a:bodyPr/>
        <a:lstStyle/>
        <a:p>
          <a:endParaRPr lang="es-MX" sz="1600" b="1"/>
        </a:p>
      </dgm:t>
    </dgm:pt>
    <dgm:pt modelId="{3786DCDB-9D4E-4A36-8663-B8F724FF1DED}">
      <dgm:prSet phldrT="[Texto]" custT="1"/>
      <dgm:spPr/>
      <dgm:t>
        <a:bodyPr/>
        <a:lstStyle/>
        <a:p>
          <a:r>
            <a:rPr lang="es-MX" sz="1600" b="1" dirty="0"/>
            <a:t>COMPLEJIDAD</a:t>
          </a:r>
        </a:p>
        <a:p>
          <a:r>
            <a:rPr lang="es-MX" sz="1600" b="1" dirty="0"/>
            <a:t>DIALÉCTICA</a:t>
          </a:r>
        </a:p>
      </dgm:t>
    </dgm:pt>
    <dgm:pt modelId="{400E4BC0-C96D-4AA2-B739-B3C615DC18DB}" type="parTrans" cxnId="{07E5CD0F-333A-42B7-9419-9C2A77791950}">
      <dgm:prSet/>
      <dgm:spPr/>
      <dgm:t>
        <a:bodyPr/>
        <a:lstStyle/>
        <a:p>
          <a:endParaRPr lang="es-MX" sz="1600" b="1"/>
        </a:p>
      </dgm:t>
    </dgm:pt>
    <dgm:pt modelId="{A6833422-9E9E-4D9B-AEDC-FB02A02AEB69}" type="sibTrans" cxnId="{07E5CD0F-333A-42B7-9419-9C2A77791950}">
      <dgm:prSet/>
      <dgm:spPr/>
      <dgm:t>
        <a:bodyPr/>
        <a:lstStyle/>
        <a:p>
          <a:endParaRPr lang="es-MX" sz="1600" b="1"/>
        </a:p>
      </dgm:t>
    </dgm:pt>
    <dgm:pt modelId="{D093AF90-F7F5-4CDD-8237-44B4F3390508}">
      <dgm:prSet phldrT="[Texto]" custT="1"/>
      <dgm:spPr/>
      <dgm:t>
        <a:bodyPr/>
        <a:lstStyle/>
        <a:p>
          <a:r>
            <a:rPr lang="es-MX" sz="1800" b="1" dirty="0"/>
            <a:t>MONISMO</a:t>
          </a:r>
        </a:p>
      </dgm:t>
    </dgm:pt>
    <dgm:pt modelId="{EC582C73-52D5-455C-B13F-553C88340BBA}" type="parTrans" cxnId="{AB8012F9-6953-4949-90E3-9A6AA929E878}">
      <dgm:prSet/>
      <dgm:spPr/>
      <dgm:t>
        <a:bodyPr/>
        <a:lstStyle/>
        <a:p>
          <a:endParaRPr lang="es-MX" sz="1600" b="1"/>
        </a:p>
      </dgm:t>
    </dgm:pt>
    <dgm:pt modelId="{9D3EA5F7-3C49-4FD2-B6DA-EDBE5EB848F8}" type="sibTrans" cxnId="{AB8012F9-6953-4949-90E3-9A6AA929E878}">
      <dgm:prSet/>
      <dgm:spPr/>
      <dgm:t>
        <a:bodyPr/>
        <a:lstStyle/>
        <a:p>
          <a:endParaRPr lang="es-MX" sz="1600" b="1"/>
        </a:p>
      </dgm:t>
    </dgm:pt>
    <dgm:pt modelId="{5BC9BC0F-C324-49A0-A296-C060B4B6814E}" type="pres">
      <dgm:prSet presAssocID="{A3279CCD-0488-46E2-A842-2518629F3EB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ECA3CD0-9FF1-4900-B337-FE1A5C9CF44E}" type="pres">
      <dgm:prSet presAssocID="{DF8165D5-170F-4477-BFA4-31C712C16078}" presName="centerShape" presStyleLbl="node0" presStyleIdx="0" presStyleCnt="1" custScaleX="157536" custLinFactNeighborX="1019" custLinFactNeighborY="26533"/>
      <dgm:spPr/>
    </dgm:pt>
    <dgm:pt modelId="{819A761B-E4CC-46DC-8A40-ACAEEB8A166D}" type="pres">
      <dgm:prSet presAssocID="{3FDC86FB-A28D-4044-B2F5-0659C0D6D589}" presName="node" presStyleLbl="node1" presStyleIdx="0" presStyleCnt="3" custScaleX="180471" custScaleY="122531" custRadScaleRad="28869" custRadScaleInc="37560">
        <dgm:presLayoutVars>
          <dgm:bulletEnabled val="1"/>
        </dgm:presLayoutVars>
      </dgm:prSet>
      <dgm:spPr/>
    </dgm:pt>
    <dgm:pt modelId="{0BE43101-BF4D-4961-BFE6-0CE345CF55FF}" type="pres">
      <dgm:prSet presAssocID="{3FDC86FB-A28D-4044-B2F5-0659C0D6D589}" presName="dummy" presStyleCnt="0"/>
      <dgm:spPr/>
    </dgm:pt>
    <dgm:pt modelId="{F67BBE45-B8DF-478B-A152-1E78DE3FA464}" type="pres">
      <dgm:prSet presAssocID="{AB65B7C9-D41C-4F1E-9936-ED7802071591}" presName="sibTrans" presStyleLbl="sibTrans2D1" presStyleIdx="0" presStyleCnt="3"/>
      <dgm:spPr/>
    </dgm:pt>
    <dgm:pt modelId="{65394081-2129-4A97-8B6A-D9C072BD8A4F}" type="pres">
      <dgm:prSet presAssocID="{3786DCDB-9D4E-4A36-8663-B8F724FF1DED}" presName="node" presStyleLbl="node1" presStyleIdx="1" presStyleCnt="3" custScaleX="251389" custScaleY="125679" custRadScaleRad="148306" custRadScaleInc="-26416">
        <dgm:presLayoutVars>
          <dgm:bulletEnabled val="1"/>
        </dgm:presLayoutVars>
      </dgm:prSet>
      <dgm:spPr/>
    </dgm:pt>
    <dgm:pt modelId="{98CB9760-6E2D-4495-85FE-B99B8B82BAD0}" type="pres">
      <dgm:prSet presAssocID="{3786DCDB-9D4E-4A36-8663-B8F724FF1DED}" presName="dummy" presStyleCnt="0"/>
      <dgm:spPr/>
    </dgm:pt>
    <dgm:pt modelId="{3C4C672A-75F8-43CA-8B05-308477E51A9A}" type="pres">
      <dgm:prSet presAssocID="{A6833422-9E9E-4D9B-AEDC-FB02A02AEB69}" presName="sibTrans" presStyleLbl="sibTrans2D1" presStyleIdx="1" presStyleCnt="3" custLinFactNeighborX="850" custLinFactNeighborY="-11334"/>
      <dgm:spPr/>
    </dgm:pt>
    <dgm:pt modelId="{29CF4BD8-5A86-472A-8EEB-391AC3A6C317}" type="pres">
      <dgm:prSet presAssocID="{D093AF90-F7F5-4CDD-8237-44B4F3390508}" presName="node" presStyleLbl="node1" presStyleIdx="2" presStyleCnt="3" custScaleX="172351" custScaleY="111249" custRadScaleRad="126716" custRadScaleInc="23355">
        <dgm:presLayoutVars>
          <dgm:bulletEnabled val="1"/>
        </dgm:presLayoutVars>
      </dgm:prSet>
      <dgm:spPr/>
    </dgm:pt>
    <dgm:pt modelId="{336DA61F-FC88-46A5-ADBE-F2C01E35FA4B}" type="pres">
      <dgm:prSet presAssocID="{D093AF90-F7F5-4CDD-8237-44B4F3390508}" presName="dummy" presStyleCnt="0"/>
      <dgm:spPr/>
    </dgm:pt>
    <dgm:pt modelId="{366598BE-6F6F-4031-B449-341D6B2D93C0}" type="pres">
      <dgm:prSet presAssocID="{9D3EA5F7-3C49-4FD2-B6DA-EDBE5EB848F8}" presName="sibTrans" presStyleLbl="sibTrans2D1" presStyleIdx="2" presStyleCnt="3"/>
      <dgm:spPr/>
    </dgm:pt>
  </dgm:ptLst>
  <dgm:cxnLst>
    <dgm:cxn modelId="{4776230F-071C-4A98-9018-D9E63A677047}" type="presOf" srcId="{A6833422-9E9E-4D9B-AEDC-FB02A02AEB69}" destId="{3C4C672A-75F8-43CA-8B05-308477E51A9A}" srcOrd="0" destOrd="0" presId="urn:microsoft.com/office/officeart/2005/8/layout/radial6"/>
    <dgm:cxn modelId="{07E5CD0F-333A-42B7-9419-9C2A77791950}" srcId="{DF8165D5-170F-4477-BFA4-31C712C16078}" destId="{3786DCDB-9D4E-4A36-8663-B8F724FF1DED}" srcOrd="1" destOrd="0" parTransId="{400E4BC0-C96D-4AA2-B739-B3C615DC18DB}" sibTransId="{A6833422-9E9E-4D9B-AEDC-FB02A02AEB69}"/>
    <dgm:cxn modelId="{C7CE225C-2B4F-47DB-BB8E-B7F1DCCCA675}" srcId="{A3279CCD-0488-46E2-A842-2518629F3EB3}" destId="{DF8165D5-170F-4477-BFA4-31C712C16078}" srcOrd="0" destOrd="0" parTransId="{F0162C51-81E6-4EAB-981A-85C11BB5AF13}" sibTransId="{192E7F1F-1BEC-486F-9407-9A37743AA372}"/>
    <dgm:cxn modelId="{5DF2D74D-0C57-4531-8880-B1F63631BF76}" type="presOf" srcId="{A3279CCD-0488-46E2-A842-2518629F3EB3}" destId="{5BC9BC0F-C324-49A0-A296-C060B4B6814E}" srcOrd="0" destOrd="0" presId="urn:microsoft.com/office/officeart/2005/8/layout/radial6"/>
    <dgm:cxn modelId="{946ADB6E-2F78-49B0-918A-F5437727371D}" type="presOf" srcId="{AB65B7C9-D41C-4F1E-9936-ED7802071591}" destId="{F67BBE45-B8DF-478B-A152-1E78DE3FA464}" srcOrd="0" destOrd="0" presId="urn:microsoft.com/office/officeart/2005/8/layout/radial6"/>
    <dgm:cxn modelId="{BCD9EA53-5C90-4CD4-9E2E-AB15659B447D}" type="presOf" srcId="{9D3EA5F7-3C49-4FD2-B6DA-EDBE5EB848F8}" destId="{366598BE-6F6F-4031-B449-341D6B2D93C0}" srcOrd="0" destOrd="0" presId="urn:microsoft.com/office/officeart/2005/8/layout/radial6"/>
    <dgm:cxn modelId="{802E6C81-AC84-4C26-A665-365C0525FBF8}" type="presOf" srcId="{D093AF90-F7F5-4CDD-8237-44B4F3390508}" destId="{29CF4BD8-5A86-472A-8EEB-391AC3A6C317}" srcOrd="0" destOrd="0" presId="urn:microsoft.com/office/officeart/2005/8/layout/radial6"/>
    <dgm:cxn modelId="{F36C30B1-33D5-4E84-A80F-09699F033B35}" srcId="{DF8165D5-170F-4477-BFA4-31C712C16078}" destId="{3FDC86FB-A28D-4044-B2F5-0659C0D6D589}" srcOrd="0" destOrd="0" parTransId="{09BEEDDD-1828-4C91-9FCE-FACFD6CF444C}" sibTransId="{AB65B7C9-D41C-4F1E-9936-ED7802071591}"/>
    <dgm:cxn modelId="{99EE53B2-6AD3-4199-A5CC-5D9D850C2539}" type="presOf" srcId="{3786DCDB-9D4E-4A36-8663-B8F724FF1DED}" destId="{65394081-2129-4A97-8B6A-D9C072BD8A4F}" srcOrd="0" destOrd="0" presId="urn:microsoft.com/office/officeart/2005/8/layout/radial6"/>
    <dgm:cxn modelId="{52A390F3-5A51-45A5-9318-83C071C1B692}" type="presOf" srcId="{3FDC86FB-A28D-4044-B2F5-0659C0D6D589}" destId="{819A761B-E4CC-46DC-8A40-ACAEEB8A166D}" srcOrd="0" destOrd="0" presId="urn:microsoft.com/office/officeart/2005/8/layout/radial6"/>
    <dgm:cxn modelId="{AB8012F9-6953-4949-90E3-9A6AA929E878}" srcId="{DF8165D5-170F-4477-BFA4-31C712C16078}" destId="{D093AF90-F7F5-4CDD-8237-44B4F3390508}" srcOrd="2" destOrd="0" parTransId="{EC582C73-52D5-455C-B13F-553C88340BBA}" sibTransId="{9D3EA5F7-3C49-4FD2-B6DA-EDBE5EB848F8}"/>
    <dgm:cxn modelId="{E617B5FF-1D19-48CA-96ED-A6ED68B93567}" type="presOf" srcId="{DF8165D5-170F-4477-BFA4-31C712C16078}" destId="{2ECA3CD0-9FF1-4900-B337-FE1A5C9CF44E}" srcOrd="0" destOrd="0" presId="urn:microsoft.com/office/officeart/2005/8/layout/radial6"/>
    <dgm:cxn modelId="{3F057FD0-0CF2-4314-AB9D-CEC5DEC4B4D4}" type="presParOf" srcId="{5BC9BC0F-C324-49A0-A296-C060B4B6814E}" destId="{2ECA3CD0-9FF1-4900-B337-FE1A5C9CF44E}" srcOrd="0" destOrd="0" presId="urn:microsoft.com/office/officeart/2005/8/layout/radial6"/>
    <dgm:cxn modelId="{656BBC63-79E8-4650-973F-69B84A701D0B}" type="presParOf" srcId="{5BC9BC0F-C324-49A0-A296-C060B4B6814E}" destId="{819A761B-E4CC-46DC-8A40-ACAEEB8A166D}" srcOrd="1" destOrd="0" presId="urn:microsoft.com/office/officeart/2005/8/layout/radial6"/>
    <dgm:cxn modelId="{5B0CDFC4-B6BD-409C-A0EB-C2670783A605}" type="presParOf" srcId="{5BC9BC0F-C324-49A0-A296-C060B4B6814E}" destId="{0BE43101-BF4D-4961-BFE6-0CE345CF55FF}" srcOrd="2" destOrd="0" presId="urn:microsoft.com/office/officeart/2005/8/layout/radial6"/>
    <dgm:cxn modelId="{BE8BC4D0-38FE-4B49-932C-039621BFE991}" type="presParOf" srcId="{5BC9BC0F-C324-49A0-A296-C060B4B6814E}" destId="{F67BBE45-B8DF-478B-A152-1E78DE3FA464}" srcOrd="3" destOrd="0" presId="urn:microsoft.com/office/officeart/2005/8/layout/radial6"/>
    <dgm:cxn modelId="{697020FC-FE31-40C0-BFBA-4EEA236E18AD}" type="presParOf" srcId="{5BC9BC0F-C324-49A0-A296-C060B4B6814E}" destId="{65394081-2129-4A97-8B6A-D9C072BD8A4F}" srcOrd="4" destOrd="0" presId="urn:microsoft.com/office/officeart/2005/8/layout/radial6"/>
    <dgm:cxn modelId="{6AB8E98E-9FD7-4621-A3E2-5BD82834E6A1}" type="presParOf" srcId="{5BC9BC0F-C324-49A0-A296-C060B4B6814E}" destId="{98CB9760-6E2D-4495-85FE-B99B8B82BAD0}" srcOrd="5" destOrd="0" presId="urn:microsoft.com/office/officeart/2005/8/layout/radial6"/>
    <dgm:cxn modelId="{4FD39AE2-11C5-40E2-AB31-8921A756AD0E}" type="presParOf" srcId="{5BC9BC0F-C324-49A0-A296-C060B4B6814E}" destId="{3C4C672A-75F8-43CA-8B05-308477E51A9A}" srcOrd="6" destOrd="0" presId="urn:microsoft.com/office/officeart/2005/8/layout/radial6"/>
    <dgm:cxn modelId="{0FDFFE51-460C-41CB-BE53-2F48D3FD6F57}" type="presParOf" srcId="{5BC9BC0F-C324-49A0-A296-C060B4B6814E}" destId="{29CF4BD8-5A86-472A-8EEB-391AC3A6C317}" srcOrd="7" destOrd="0" presId="urn:microsoft.com/office/officeart/2005/8/layout/radial6"/>
    <dgm:cxn modelId="{B5A14EA2-102E-487E-B8F2-68357DD81293}" type="presParOf" srcId="{5BC9BC0F-C324-49A0-A296-C060B4B6814E}" destId="{336DA61F-FC88-46A5-ADBE-F2C01E35FA4B}" srcOrd="8" destOrd="0" presId="urn:microsoft.com/office/officeart/2005/8/layout/radial6"/>
    <dgm:cxn modelId="{EBE4B396-A4D6-494D-8289-9ED2B71F2389}" type="presParOf" srcId="{5BC9BC0F-C324-49A0-A296-C060B4B6814E}" destId="{366598BE-6F6F-4031-B449-341D6B2D93C0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598BE-6F6F-4031-B449-341D6B2D93C0}">
      <dsp:nvSpPr>
        <dsp:cNvPr id="0" name=""/>
        <dsp:cNvSpPr/>
      </dsp:nvSpPr>
      <dsp:spPr>
        <a:xfrm>
          <a:off x="1175066" y="1389774"/>
          <a:ext cx="2782496" cy="2782496"/>
        </a:xfrm>
        <a:prstGeom prst="blockArc">
          <a:avLst>
            <a:gd name="adj1" fmla="val 11604321"/>
            <a:gd name="adj2" fmla="val 17203456"/>
            <a:gd name="adj3" fmla="val 4635"/>
          </a:avLst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C672A-75F8-43CA-8B05-308477E51A9A}">
      <dsp:nvSpPr>
        <dsp:cNvPr id="0" name=""/>
        <dsp:cNvSpPr/>
      </dsp:nvSpPr>
      <dsp:spPr>
        <a:xfrm>
          <a:off x="1242215" y="303520"/>
          <a:ext cx="3577065" cy="3577065"/>
        </a:xfrm>
        <a:prstGeom prst="blockArc">
          <a:avLst>
            <a:gd name="adj1" fmla="val 61711"/>
            <a:gd name="adj2" fmla="val 10861711"/>
            <a:gd name="adj3" fmla="val 3605"/>
          </a:avLst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BBE45-B8DF-478B-A152-1E78DE3FA464}">
      <dsp:nvSpPr>
        <dsp:cNvPr id="0" name=""/>
        <dsp:cNvSpPr/>
      </dsp:nvSpPr>
      <dsp:spPr>
        <a:xfrm>
          <a:off x="2025611" y="1367232"/>
          <a:ext cx="2782496" cy="2782496"/>
        </a:xfrm>
        <a:prstGeom prst="blockArc">
          <a:avLst>
            <a:gd name="adj1" fmla="val 15014364"/>
            <a:gd name="adj2" fmla="val 21016719"/>
            <a:gd name="adj3" fmla="val 463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A3CD0-9FF1-4900-B337-FE1A5C9CF44E}">
      <dsp:nvSpPr>
        <dsp:cNvPr id="0" name=""/>
        <dsp:cNvSpPr/>
      </dsp:nvSpPr>
      <dsp:spPr>
        <a:xfrm>
          <a:off x="1875628" y="1939892"/>
          <a:ext cx="2015515" cy="1279400"/>
        </a:xfrm>
        <a:prstGeom prst="ellipse">
          <a:avLst/>
        </a:prstGeom>
        <a:solidFill>
          <a:schemeClr val="accent2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 dirty="0"/>
            <a:t>AMBIENTALISMO</a:t>
          </a:r>
          <a:endParaRPr lang="es-MX" sz="1800" b="1" kern="1200" dirty="0"/>
        </a:p>
      </dsp:txBody>
      <dsp:txXfrm>
        <a:off x="2170793" y="2127256"/>
        <a:ext cx="1425185" cy="904672"/>
      </dsp:txXfrm>
    </dsp:sp>
    <dsp:sp modelId="{819A761B-E4CC-46DC-8A40-ACAEEB8A166D}">
      <dsp:nvSpPr>
        <dsp:cNvPr id="0" name=""/>
        <dsp:cNvSpPr/>
      </dsp:nvSpPr>
      <dsp:spPr>
        <a:xfrm>
          <a:off x="2149260" y="930818"/>
          <a:ext cx="1616262" cy="10973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/>
            <a:t>DUALISMO</a:t>
          </a:r>
        </a:p>
      </dsp:txBody>
      <dsp:txXfrm>
        <a:off x="2385956" y="1091523"/>
        <a:ext cx="1142870" cy="775953"/>
      </dsp:txXfrm>
    </dsp:sp>
    <dsp:sp modelId="{65394081-2129-4A97-8B6A-D9C072BD8A4F}">
      <dsp:nvSpPr>
        <dsp:cNvPr id="0" name=""/>
        <dsp:cNvSpPr/>
      </dsp:nvSpPr>
      <dsp:spPr>
        <a:xfrm>
          <a:off x="3630657" y="1966225"/>
          <a:ext cx="2251389" cy="1125556"/>
        </a:xfrm>
        <a:prstGeom prst="ellipse">
          <a:avLst/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COMPLEJIDAD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DIALÉCTICA</a:t>
          </a:r>
        </a:p>
      </dsp:txBody>
      <dsp:txXfrm>
        <a:off x="3960365" y="2131059"/>
        <a:ext cx="1591973" cy="795888"/>
      </dsp:txXfrm>
    </dsp:sp>
    <dsp:sp modelId="{29CF4BD8-5A86-472A-8EEB-391AC3A6C317}">
      <dsp:nvSpPr>
        <dsp:cNvPr id="0" name=""/>
        <dsp:cNvSpPr/>
      </dsp:nvSpPr>
      <dsp:spPr>
        <a:xfrm>
          <a:off x="472564" y="1967790"/>
          <a:ext cx="1543541" cy="996323"/>
        </a:xfrm>
        <a:prstGeom prst="ellipse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/>
            <a:t>MONISMO</a:t>
          </a:r>
        </a:p>
      </dsp:txBody>
      <dsp:txXfrm>
        <a:off x="698610" y="2113698"/>
        <a:ext cx="1091449" cy="704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6296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703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75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022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11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999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399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470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623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916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54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7800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3.svg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889080"/>
            <a:ext cx="9582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2.1 Análisis teórico-conceptual del pensamiento ambiental</a:t>
            </a:r>
          </a:p>
        </p:txBody>
      </p:sp>
      <p:pic>
        <p:nvPicPr>
          <p:cNvPr id="6" name="Gráfico 5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2120" y="346356"/>
            <a:ext cx="829880" cy="82988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15466" y="-412833"/>
            <a:ext cx="84883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latin typeface="AR JULIAN" panose="02000000000000000000" pitchFamily="2" charset="0"/>
              </a:rPr>
            </a:br>
            <a:r>
              <a:rPr lang="es-MX" sz="2400" b="1" dirty="0">
                <a:latin typeface="AR JULIAN" panose="02000000000000000000" pitchFamily="2" charset="0"/>
              </a:rPr>
              <a:t>UNIDAD II</a:t>
            </a:r>
          </a:p>
          <a:p>
            <a:pPr algn="ctr"/>
            <a:r>
              <a:rPr lang="es-MX" sz="2400" b="1" dirty="0">
                <a:latin typeface="AR JULIAN" panose="02000000000000000000" pitchFamily="2" charset="0"/>
              </a:rPr>
              <a:t>FORMAS DE INSTRUMENTALIZACIÓN DE LA NATURALEZA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64BF87D-0A20-42B5-8D87-5D992758BB5A}"/>
              </a:ext>
            </a:extLst>
          </p:cNvPr>
          <p:cNvSpPr/>
          <p:nvPr/>
        </p:nvSpPr>
        <p:spPr>
          <a:xfrm>
            <a:off x="146842" y="136364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2.1.1 El pensamiento ambiental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97F6107-65CC-451D-8EF8-0F1079C7B7AD}"/>
              </a:ext>
            </a:extLst>
          </p:cNvPr>
          <p:cNvSpPr/>
          <p:nvPr/>
        </p:nvSpPr>
        <p:spPr>
          <a:xfrm>
            <a:off x="3010706" y="1779147"/>
            <a:ext cx="56238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LA COMPLEJIDAD QUE SIGNIFICA </a:t>
            </a:r>
          </a:p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ANÁLIZAR A LA NATURALEZA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B8B6A81-82CF-4740-A510-5EE9A03DB8AD}"/>
              </a:ext>
            </a:extLst>
          </p:cNvPr>
          <p:cNvSpPr/>
          <p:nvPr/>
        </p:nvSpPr>
        <p:spPr>
          <a:xfrm>
            <a:off x="787133" y="3068011"/>
            <a:ext cx="3312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CRISIS AMBIENTAL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7CAA36A-B5A5-4211-9CD4-5525E9CBA723}"/>
              </a:ext>
            </a:extLst>
          </p:cNvPr>
          <p:cNvSpPr/>
          <p:nvPr/>
        </p:nvSpPr>
        <p:spPr>
          <a:xfrm>
            <a:off x="7252775" y="3236398"/>
            <a:ext cx="3767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CRISIS DE LA RAZÓN</a:t>
            </a:r>
          </a:p>
        </p:txBody>
      </p:sp>
      <p:cxnSp>
        <p:nvCxnSpPr>
          <p:cNvPr id="16" name="Conector angular 9">
            <a:extLst>
              <a:ext uri="{FF2B5EF4-FFF2-40B4-BE49-F238E27FC236}">
                <a16:creationId xmlns:a16="http://schemas.microsoft.com/office/drawing/2014/main" id="{AD00E161-6C6E-4D2F-AAA4-0D35BD4B0FFF}"/>
              </a:ext>
            </a:extLst>
          </p:cNvPr>
          <p:cNvCxnSpPr>
            <a:cxnSpLocks/>
            <a:stCxn id="10" idx="1"/>
            <a:endCxn id="14" idx="0"/>
          </p:cNvCxnSpPr>
          <p:nvPr/>
        </p:nvCxnSpPr>
        <p:spPr>
          <a:xfrm rot="10800000" flipV="1">
            <a:off x="2443196" y="2256201"/>
            <a:ext cx="567510" cy="8118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angular 11">
            <a:extLst>
              <a:ext uri="{FF2B5EF4-FFF2-40B4-BE49-F238E27FC236}">
                <a16:creationId xmlns:a16="http://schemas.microsoft.com/office/drawing/2014/main" id="{0A9279FC-FC2F-4380-8334-88933918B0B3}"/>
              </a:ext>
            </a:extLst>
          </p:cNvPr>
          <p:cNvCxnSpPr>
            <a:cxnSpLocks/>
            <a:stCxn id="10" idx="3"/>
            <a:endCxn id="15" idx="0"/>
          </p:cNvCxnSpPr>
          <p:nvPr/>
        </p:nvCxnSpPr>
        <p:spPr>
          <a:xfrm>
            <a:off x="8634553" y="2256201"/>
            <a:ext cx="501911" cy="9801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angular 14">
            <a:extLst>
              <a:ext uri="{FF2B5EF4-FFF2-40B4-BE49-F238E27FC236}">
                <a16:creationId xmlns:a16="http://schemas.microsoft.com/office/drawing/2014/main" id="{C6B12761-FE9B-4BEE-AE8B-490145E4F630}"/>
              </a:ext>
            </a:extLst>
          </p:cNvPr>
          <p:cNvCxnSpPr>
            <a:cxnSpLocks/>
            <a:stCxn id="14" idx="2"/>
            <a:endCxn id="23" idx="1"/>
          </p:cNvCxnSpPr>
          <p:nvPr/>
        </p:nvCxnSpPr>
        <p:spPr>
          <a:xfrm rot="16200000" flipH="1">
            <a:off x="1760327" y="4274099"/>
            <a:ext cx="2752447" cy="138670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angular 16">
            <a:extLst>
              <a:ext uri="{FF2B5EF4-FFF2-40B4-BE49-F238E27FC236}">
                <a16:creationId xmlns:a16="http://schemas.microsoft.com/office/drawing/2014/main" id="{D0869657-30F9-43CE-B133-F4AB7DB417C4}"/>
              </a:ext>
            </a:extLst>
          </p:cNvPr>
          <p:cNvCxnSpPr>
            <a:cxnSpLocks/>
            <a:stCxn id="15" idx="2"/>
            <a:endCxn id="23" idx="3"/>
          </p:cNvCxnSpPr>
          <p:nvPr/>
        </p:nvCxnSpPr>
        <p:spPr>
          <a:xfrm rot="5400000">
            <a:off x="7183880" y="4391094"/>
            <a:ext cx="2584060" cy="13211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Imagen 19">
            <a:extLst>
              <a:ext uri="{FF2B5EF4-FFF2-40B4-BE49-F238E27FC236}">
                <a16:creationId xmlns:a16="http://schemas.microsoft.com/office/drawing/2014/main" id="{B7AE5B3E-B7E7-475C-8683-F3F767259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995" y="4226920"/>
            <a:ext cx="2077256" cy="181927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A1A31C77-561D-414F-B8A4-66FF7D3900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531" y="4103751"/>
            <a:ext cx="2152650" cy="188675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72F0864-3FF2-4EDC-ACA4-FFD9B7D66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2048" y="3309638"/>
            <a:ext cx="2024047" cy="2267909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A0CEA89C-B20E-4525-8722-EAED99D857B0}"/>
              </a:ext>
            </a:extLst>
          </p:cNvPr>
          <p:cNvSpPr/>
          <p:nvPr/>
        </p:nvSpPr>
        <p:spPr>
          <a:xfrm>
            <a:off x="3829905" y="6082068"/>
            <a:ext cx="3985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rgbClr val="FF0000"/>
                </a:solidFill>
                <a:latin typeface="AR JULIAN" panose="02000000000000000000" pitchFamily="2" charset="0"/>
              </a:rPr>
              <a:t>Epistemología ambiental</a:t>
            </a:r>
          </a:p>
        </p:txBody>
      </p:sp>
    </p:spTree>
    <p:extLst>
      <p:ext uri="{BB962C8B-B14F-4D97-AF65-F5344CB8AC3E}">
        <p14:creationId xmlns:p14="http://schemas.microsoft.com/office/powerpoint/2010/main" val="43932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/>
          <p:cNvSpPr/>
          <p:nvPr/>
        </p:nvSpPr>
        <p:spPr>
          <a:xfrm>
            <a:off x="3438712" y="874560"/>
            <a:ext cx="6314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rgbClr val="00B050"/>
                </a:solidFill>
                <a:latin typeface="AR JULIAN" panose="02000000000000000000" pitchFamily="2" charset="0"/>
              </a:rPr>
              <a:t>¿QUÉ ES PENSAR AMBIENTALMENTE?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98069" y="2224422"/>
            <a:ext cx="8563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PENSAMIENTO AMBIENTALISTA (</a:t>
            </a:r>
            <a:r>
              <a:rPr lang="es-MX" sz="2800" b="1" dirty="0">
                <a:solidFill>
                  <a:srgbClr val="00B050"/>
                </a:solidFill>
                <a:latin typeface="AR JULIAN" panose="02000000000000000000" pitchFamily="2" charset="0"/>
              </a:rPr>
              <a:t>AMBIENTALISMO</a:t>
            </a:r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)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24329" y="3322933"/>
            <a:ext cx="65896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Tx/>
              <a:buAutoNum type="alphaUcParenR"/>
            </a:pPr>
            <a:r>
              <a:rPr lang="es-MX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Movimiento filosófico </a:t>
            </a:r>
            <a:r>
              <a:rPr lang="es-MX" sz="2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teórico surge a finales de los 70’s.</a:t>
            </a:r>
          </a:p>
          <a:p>
            <a:pPr marL="514350" indent="-514350" algn="just">
              <a:buFontTx/>
              <a:buAutoNum type="alphaUcParenR"/>
            </a:pPr>
            <a:r>
              <a:rPr lang="es-MX" sz="2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Ayuda a </a:t>
            </a:r>
            <a:r>
              <a:rPr lang="es-MX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entender la naturaleza</a:t>
            </a:r>
            <a:r>
              <a:rPr lang="es-MX" sz="2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invitando a pensar y a actuar en consciencia.</a:t>
            </a:r>
          </a:p>
          <a:p>
            <a:pPr marL="514350" indent="-514350" algn="just">
              <a:buAutoNum type="alphaUcParenR"/>
            </a:pPr>
            <a:endParaRPr lang="es-MX" sz="28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29" y="169678"/>
            <a:ext cx="2567399" cy="193298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726779" y="5861830"/>
            <a:ext cx="4286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  <a:latin typeface="AR JULIAN" panose="02000000000000000000" pitchFamily="2" charset="0"/>
              </a:rPr>
              <a:t>Epistemología ambiental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8C39DAC-EA8E-411C-84E5-B1D79F6140C4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1" name="Gráfico 10" descr="Cabeza con engranajes">
            <a:extLst>
              <a:ext uri="{FF2B5EF4-FFF2-40B4-BE49-F238E27FC236}">
                <a16:creationId xmlns:a16="http://schemas.microsoft.com/office/drawing/2014/main" id="{E3DDC432-1172-4014-8626-A0206A9315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1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0295" y="1018154"/>
            <a:ext cx="6368698" cy="4840232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-236788" y="154966"/>
            <a:ext cx="7129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 JULIAN" panose="02000000000000000000" pitchFamily="2" charset="0"/>
              </a:rPr>
              <a:t>PREMISAS DEL PENSAMIENTO AMBIENTAL</a:t>
            </a:r>
          </a:p>
        </p:txBody>
      </p:sp>
      <p:pic>
        <p:nvPicPr>
          <p:cNvPr id="27" name="Picture 2" descr="Resultado de imagen para numero 1 anima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87" y="1171841"/>
            <a:ext cx="943123" cy="94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7328453" y="1662902"/>
            <a:ext cx="2398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u="sng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DIVERSIFICADO</a:t>
            </a:r>
            <a:endParaRPr lang="es-MX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9176" y="2667301"/>
            <a:ext cx="1016010" cy="1016010"/>
          </a:xfrm>
          <a:prstGeom prst="rect">
            <a:avLst/>
          </a:prstGeom>
        </p:spPr>
      </p:pic>
      <p:sp>
        <p:nvSpPr>
          <p:cNvPr id="29" name="Rectángulo 28"/>
          <p:cNvSpPr/>
          <p:nvPr/>
        </p:nvSpPr>
        <p:spPr>
          <a:xfrm>
            <a:off x="7601110" y="3128077"/>
            <a:ext cx="32212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EXISTEN DOS POSTURAS DEFINIDAS: </a:t>
            </a:r>
          </a:p>
          <a:p>
            <a:pPr algn="ctr"/>
            <a:endParaRPr lang="es-MX" sz="1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PAISES DESARROLLADOS</a:t>
            </a:r>
          </a:p>
          <a:p>
            <a:pPr algn="just"/>
            <a:r>
              <a:rPr lang="es-MX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POSTURA DOMINANTE</a:t>
            </a:r>
          </a:p>
          <a:p>
            <a:pPr algn="ctr"/>
            <a:endParaRPr lang="es-MX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SUBDESARROLLADOS</a:t>
            </a:r>
          </a:p>
          <a:p>
            <a:pPr algn="just"/>
            <a:r>
              <a:rPr lang="es-MX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POSTURAS RELACIONADAS AL CONOCIMIENTO ANCESTRAL O COSMOVISIÓN.</a:t>
            </a:r>
          </a:p>
        </p:txBody>
      </p:sp>
      <p:sp>
        <p:nvSpPr>
          <p:cNvPr id="35" name="Flecha derecha 5"/>
          <p:cNvSpPr/>
          <p:nvPr/>
        </p:nvSpPr>
        <p:spPr>
          <a:xfrm rot="1889971">
            <a:off x="5464946" y="3445919"/>
            <a:ext cx="2077206" cy="360608"/>
          </a:xfrm>
          <a:prstGeom prst="rightArrow">
            <a:avLst>
              <a:gd name="adj1" fmla="val 45608"/>
              <a:gd name="adj2" fmla="val 50000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Flecha derecha 7"/>
          <p:cNvSpPr/>
          <p:nvPr/>
        </p:nvSpPr>
        <p:spPr>
          <a:xfrm>
            <a:off x="5022510" y="4530296"/>
            <a:ext cx="2432826" cy="360608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E727430-115F-4390-A5F9-A029D2ABFDEE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3" name="Gráfico 12" descr="Cabeza con engranajes">
            <a:extLst>
              <a:ext uri="{FF2B5EF4-FFF2-40B4-BE49-F238E27FC236}">
                <a16:creationId xmlns:a16="http://schemas.microsoft.com/office/drawing/2014/main" id="{5AAAC421-68F4-46E0-913F-E785095DBC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3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515" y="1613577"/>
            <a:ext cx="6368698" cy="4840232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-144046" y="250814"/>
            <a:ext cx="6780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 JULIAN" panose="02000000000000000000" pitchFamily="2" charset="0"/>
              </a:rPr>
              <a:t>PREMISAS DEL PENSAMIENTO AMBIENTAL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213" y="1647038"/>
            <a:ext cx="1016010" cy="101601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7460033" y="1762256"/>
            <a:ext cx="2893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 posturas tienen un criterio de distinción inicial.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0649" y="3652845"/>
            <a:ext cx="1495148" cy="1174947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6992" y="3698015"/>
            <a:ext cx="1414708" cy="118303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6512213" y="3121479"/>
            <a:ext cx="2775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accent4">
                    <a:lumMod val="50000"/>
                  </a:schemeClr>
                </a:solidFill>
                <a:latin typeface="AR JULIAN" panose="02000000000000000000" pitchFamily="2" charset="0"/>
              </a:rPr>
              <a:t>Lo</a:t>
            </a:r>
            <a:r>
              <a:rPr lang="es-MX" sz="2400" dirty="0">
                <a:solidFill>
                  <a:schemeClr val="accent4">
                    <a:lumMod val="50000"/>
                  </a:schemeClr>
                </a:solidFill>
                <a:latin typeface="AR JULIAN" panose="02000000000000000000" pitchFamily="2" charset="0"/>
              </a:rPr>
              <a:t> humano o social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8316324" y="4893749"/>
            <a:ext cx="299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accent4">
                    <a:lumMod val="50000"/>
                  </a:schemeClr>
                </a:solidFill>
                <a:latin typeface="AR JULIAN" panose="02000000000000000000" pitchFamily="2" charset="0"/>
              </a:rPr>
              <a:t>Lo no humano o natural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7020218" y="5837707"/>
            <a:ext cx="3773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Cambian de nombre pero su esencia y contenido es similar.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7749C8A-82F1-4E5A-A3A3-378F62D9CCD3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20" name="Gráfico 19" descr="Cabeza con engranajes">
            <a:extLst>
              <a:ext uri="{FF2B5EF4-FFF2-40B4-BE49-F238E27FC236}">
                <a16:creationId xmlns:a16="http://schemas.microsoft.com/office/drawing/2014/main" id="{232DDBF8-503B-4377-9BAC-7D76BB26F8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4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3394628" y="2946093"/>
            <a:ext cx="7843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NORTE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126367"/>
              </p:ext>
            </p:extLst>
          </p:nvPr>
        </p:nvGraphicFramePr>
        <p:xfrm>
          <a:off x="1052470" y="3434262"/>
          <a:ext cx="9554816" cy="2873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704">
                  <a:extLst>
                    <a:ext uri="{9D8B030D-6E8A-4147-A177-3AD203B41FA5}">
                      <a16:colId xmlns:a16="http://schemas.microsoft.com/office/drawing/2014/main" val="1318812698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3264500433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1318751702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465202357"/>
                    </a:ext>
                  </a:extLst>
                </a:gridCol>
              </a:tblGrid>
              <a:tr h="768594">
                <a:tc gridSpan="4"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POSTURAS TEORICAS AMBIENTALES DE LOS PAISES DOMINANTES</a:t>
                      </a:r>
                    </a:p>
                    <a:p>
                      <a:pPr algn="ctr"/>
                      <a:r>
                        <a:rPr lang="es-MX" sz="1600" dirty="0"/>
                        <a:t>FRANCOIS OST (1957), BELGICA.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283646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TEORIA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SUPUESTO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ANÁLISIS/EJEMPLO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265036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DUALISMO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388635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MONISMO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052799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r>
                        <a:rPr lang="es-MX" sz="1600" dirty="0"/>
                        <a:t>COMPLEJIDAD DIALÉCTICA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07499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8502" y="329312"/>
            <a:ext cx="2164216" cy="21642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6316" y="1416007"/>
            <a:ext cx="990600" cy="85725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8711302" y="2530594"/>
            <a:ext cx="2090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/>
              <a:t>BRUSELAS, BELGICA </a:t>
            </a:r>
          </a:p>
          <a:p>
            <a:pPr lvl="0" algn="ctr"/>
            <a:r>
              <a:rPr lang="es-MX" dirty="0"/>
              <a:t>DR. EN DERECHO</a:t>
            </a: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529524106"/>
              </p:ext>
            </p:extLst>
          </p:nvPr>
        </p:nvGraphicFramePr>
        <p:xfrm>
          <a:off x="447890" y="-744692"/>
          <a:ext cx="6065304" cy="3379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DACF91D6-3979-423E-A166-9F57D01A3B2A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3" name="Gráfico 12" descr="Cabeza con engranajes">
            <a:extLst>
              <a:ext uri="{FF2B5EF4-FFF2-40B4-BE49-F238E27FC236}">
                <a16:creationId xmlns:a16="http://schemas.microsoft.com/office/drawing/2014/main" id="{064DEE1E-B11C-4225-B9B7-5A90866723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63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5149329" y="368138"/>
            <a:ext cx="2255089" cy="1531095"/>
            <a:chOff x="2467916" y="1295370"/>
            <a:chExt cx="2255089" cy="1531095"/>
          </a:xfrm>
        </p:grpSpPr>
        <p:sp>
          <p:nvSpPr>
            <p:cNvPr id="5" name="Elipse 4"/>
            <p:cNvSpPr/>
            <p:nvPr/>
          </p:nvSpPr>
          <p:spPr>
            <a:xfrm>
              <a:off x="2467916" y="1295370"/>
              <a:ext cx="2255089" cy="153109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2798166" y="1519594"/>
              <a:ext cx="1594589" cy="1082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DUALISMO</a:t>
              </a:r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48" y="331958"/>
            <a:ext cx="3412903" cy="26819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668" y="1002731"/>
            <a:ext cx="2144135" cy="1793004"/>
          </a:xfrm>
          <a:prstGeom prst="rect">
            <a:avLst/>
          </a:prstGeom>
        </p:spPr>
      </p:pic>
      <p:sp>
        <p:nvSpPr>
          <p:cNvPr id="11" name="Distinto de 10"/>
          <p:cNvSpPr/>
          <p:nvPr/>
        </p:nvSpPr>
        <p:spPr>
          <a:xfrm>
            <a:off x="5479579" y="2002287"/>
            <a:ext cx="1403798" cy="953037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020500" y="3150325"/>
            <a:ext cx="895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EL SER HUMANO ES DIFERENTE Y SUPERIOR A LA NATURALEZA.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020500" y="3519657"/>
            <a:ext cx="8141973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PREVALECEN LAS IDEAS DE DERECHO SOCIAL PARA: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 MANIPULACIÓN, APROPIACIÓN, CONTROL, DESTRUCCIÓN.</a:t>
            </a:r>
          </a:p>
        </p:txBody>
      </p:sp>
      <p:sp>
        <p:nvSpPr>
          <p:cNvPr id="18" name="Rectángulo 17"/>
          <p:cNvSpPr/>
          <p:nvPr/>
        </p:nvSpPr>
        <p:spPr>
          <a:xfrm rot="16200000">
            <a:off x="-3508554" y="3624525"/>
            <a:ext cx="7843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NORTE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4779500" y="5073194"/>
            <a:ext cx="256512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0000"/>
                </a:solidFill>
              </a:rPr>
              <a:t>CRISIS AMBIENTAL.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448" y="4435185"/>
            <a:ext cx="2857500" cy="1895475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7322" y="4537602"/>
            <a:ext cx="3201079" cy="1920648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037E9D78-DFD5-46A9-ADFE-DCBB191F39D0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22" name="Gráfico 21" descr="Cabeza con engranajes">
            <a:extLst>
              <a:ext uri="{FF2B5EF4-FFF2-40B4-BE49-F238E27FC236}">
                <a16:creationId xmlns:a16="http://schemas.microsoft.com/office/drawing/2014/main" id="{E1DC046A-AC9F-4C40-A2EB-A115B5F42D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40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  <p:bldP spid="15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746638" y="203535"/>
            <a:ext cx="2153625" cy="1390120"/>
            <a:chOff x="119441" y="2569665"/>
            <a:chExt cx="2153625" cy="1390120"/>
          </a:xfrm>
        </p:grpSpPr>
        <p:sp>
          <p:nvSpPr>
            <p:cNvPr id="5" name="Elipse 4"/>
            <p:cNvSpPr/>
            <p:nvPr/>
          </p:nvSpPr>
          <p:spPr>
            <a:xfrm>
              <a:off x="119441" y="2569665"/>
              <a:ext cx="2153625" cy="139012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34832" y="2773243"/>
              <a:ext cx="1522843" cy="982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MONISMO</a:t>
              </a:r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605" y="898595"/>
            <a:ext cx="2711249" cy="21306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894" y="872509"/>
            <a:ext cx="2510365" cy="2099258"/>
          </a:xfrm>
          <a:prstGeom prst="rect">
            <a:avLst/>
          </a:prstGeom>
        </p:spPr>
      </p:pic>
      <p:sp>
        <p:nvSpPr>
          <p:cNvPr id="9" name="Igual que 8"/>
          <p:cNvSpPr/>
          <p:nvPr/>
        </p:nvSpPr>
        <p:spPr>
          <a:xfrm>
            <a:off x="5212032" y="1950466"/>
            <a:ext cx="1455313" cy="824248"/>
          </a:xfrm>
          <a:prstGeom prst="mathEqua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562118" y="3297477"/>
            <a:ext cx="9557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“EL SER HUMANO NO ES SUPERIOR SINO PARTE DE LA NATURALEZA”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705972" y="3722209"/>
            <a:ext cx="9544601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PREVALECEN LAS IDEAS DE CONSERVACIÓN, RESPETO, OBEDIENCIA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 Y SUJECIÓN A LOS PROCESOS NATURALES.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-2534853" y="2506074"/>
            <a:ext cx="54738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NORTE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705972" y="5287875"/>
            <a:ext cx="3175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EDUCACIÓN Y POLÍTICA AMBIENTAL.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1949" y="4691800"/>
            <a:ext cx="2115480" cy="211548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9BC83C9F-85C0-4A6D-A387-8C7AFF5FC6E0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20" name="Gráfico 19" descr="Cabeza con engranajes">
            <a:extLst>
              <a:ext uri="{FF2B5EF4-FFF2-40B4-BE49-F238E27FC236}">
                <a16:creationId xmlns:a16="http://schemas.microsoft.com/office/drawing/2014/main" id="{97A497D9-DB65-41A0-94F1-7D6E6572A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4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4397263" y="292089"/>
            <a:ext cx="2453668" cy="1570431"/>
            <a:chOff x="4603954" y="2737556"/>
            <a:chExt cx="2453668" cy="1570431"/>
          </a:xfrm>
        </p:grpSpPr>
        <p:sp>
          <p:nvSpPr>
            <p:cNvPr id="8" name="Elipse 7"/>
            <p:cNvSpPr/>
            <p:nvPr/>
          </p:nvSpPr>
          <p:spPr>
            <a:xfrm>
              <a:off x="4603954" y="2737556"/>
              <a:ext cx="2453668" cy="157043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4963285" y="2967540"/>
              <a:ext cx="1735006" cy="111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COMPLEJIDAD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DIALÉCTICA</a:t>
              </a:r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942" y="839911"/>
            <a:ext cx="2653049" cy="208487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262" y="837420"/>
            <a:ext cx="2421227" cy="2024718"/>
          </a:xfrm>
          <a:prstGeom prst="rect">
            <a:avLst/>
          </a:prstGeom>
        </p:spPr>
      </p:pic>
      <p:sp>
        <p:nvSpPr>
          <p:cNvPr id="12" name="Flecha izquierda y derecha 11"/>
          <p:cNvSpPr/>
          <p:nvPr/>
        </p:nvSpPr>
        <p:spPr>
          <a:xfrm>
            <a:off x="4516514" y="1764925"/>
            <a:ext cx="2215167" cy="721216"/>
          </a:xfrm>
          <a:prstGeom prst="leftRightArrow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/>
          <p:cNvSpPr/>
          <p:nvPr/>
        </p:nvSpPr>
        <p:spPr>
          <a:xfrm>
            <a:off x="2206289" y="2991186"/>
            <a:ext cx="8730275" cy="687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dirty="0">
                <a:solidFill>
                  <a:srgbClr val="FF0000"/>
                </a:solidFill>
              </a:rPr>
              <a:t>NO HAY SUPERIOR NI INFERIOR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, ASÍ COMO </a:t>
            </a:r>
            <a:r>
              <a:rPr lang="es-MX" dirty="0">
                <a:solidFill>
                  <a:srgbClr val="FF0000"/>
                </a:solidFill>
              </a:rPr>
              <a:t>TAMPOCO HAY IGUALDAD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LO QUE EXISTE ES UNA </a:t>
            </a:r>
            <a:r>
              <a:rPr lang="es-MX" dirty="0">
                <a:solidFill>
                  <a:srgbClr val="FF0000"/>
                </a:solidFill>
              </a:rPr>
              <a:t>INTERACCIÓN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406390" y="3678088"/>
            <a:ext cx="880441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PREVALECEN LAS IDEAS DE RECIPROCIDAD, MUTUALIDAD, RETROALIMENTACIÓN.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037265" y="5875729"/>
            <a:ext cx="4773807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i="1" dirty="0">
                <a:solidFill>
                  <a:schemeClr val="accent2">
                    <a:lumMod val="75000"/>
                  </a:schemeClr>
                </a:solidFill>
              </a:rPr>
              <a:t>“Sino me destruyes, te daré oxigeno”</a:t>
            </a:r>
          </a:p>
        </p:txBody>
      </p:sp>
      <p:sp>
        <p:nvSpPr>
          <p:cNvPr id="2" name="AutoShape 2" descr="Imagen relacionada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897" y="4323697"/>
            <a:ext cx="3771900" cy="14192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0670" y="4268302"/>
            <a:ext cx="2318630" cy="2318630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272884" y="6220902"/>
            <a:ext cx="3846887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i="1" dirty="0">
                <a:solidFill>
                  <a:schemeClr val="accent2">
                    <a:lumMod val="75000"/>
                  </a:schemeClr>
                </a:solidFill>
              </a:rPr>
              <a:t>“Si me destruyes te destruyo”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8549300" y="5148834"/>
            <a:ext cx="25954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Entender a la naturaleza como un sujeto no como un objeto.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44B92AB-B76F-429D-97D8-4CF137513C70}"/>
              </a:ext>
            </a:extLst>
          </p:cNvPr>
          <p:cNvSpPr/>
          <p:nvPr/>
        </p:nvSpPr>
        <p:spPr>
          <a:xfrm rot="16200000">
            <a:off x="-2534853" y="2506074"/>
            <a:ext cx="54738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NORTE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6D76A79-C64A-44FF-A0AD-2450280D16EB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25" name="Gráfico 24" descr="Cabeza con engranajes">
            <a:extLst>
              <a:ext uri="{FF2B5EF4-FFF2-40B4-BE49-F238E27FC236}">
                <a16:creationId xmlns:a16="http://schemas.microsoft.com/office/drawing/2014/main" id="{A9165707-E277-4838-9273-EB81C60B1B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94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797 -0.00185 C 0.46797 0.03125 0.49493 0.0581 0.528 0.0581 C 0.56693 0.0581 0.58099 0.02824 0.58698 0.01019 L 0.59297 -0.01389 C 0.59896 -0.03194 0.61394 -0.0618 0.65795 -0.0618 C 0.68594 -0.0618 0.71797 -0.03495 0.71797 -0.00185 C 0.71797 0.03125 0.68594 0.0581 0.65795 0.0581 C 0.61394 0.0581 0.59896 0.02824 0.59297 0.01019 L 0.58698 -0.01389 C 0.58099 -0.03194 0.56693 -0.0618 0.528 -0.0618 C 0.49493 -0.0618 0.46797 -0.03495 0.46797 -0.00185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588 0.01505 C -0.46588 0.04815 -0.43893 0.075 -0.40586 0.075 C -0.36692 0.075 -0.35286 0.04514 -0.34687 0.02708 L -0.34088 0.00301 C -0.33489 -0.01505 -0.31992 -0.04491 -0.27591 -0.04491 C -0.24791 -0.04491 -0.21588 -0.01806 -0.21588 0.01505 C -0.21588 0.04815 -0.24791 0.075 -0.27591 0.075 C -0.31992 0.075 -0.33489 0.04514 -0.34088 0.02708 L -0.34687 0.00301 C -0.35286 -0.01505 -0.36692 -0.04491 -0.40586 -0.04491 C -0.43893 -0.04491 -0.46588 -0.01806 -0.46588 0.01505 Z " pathEditMode="relative" rAng="0" ptsTypes="AAAAAAAAA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1" grpId="0"/>
      <p:bldP spid="22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Libro abierto">
            <a:extLst>
              <a:ext uri="{FF2B5EF4-FFF2-40B4-BE49-F238E27FC236}">
                <a16:creationId xmlns:a16="http://schemas.microsoft.com/office/drawing/2014/main" id="{86847CC4-9F34-4553-9C1C-22AEDBB4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920" y="29659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6333E1F-2A9D-468F-B31F-3766071F19A2}"/>
              </a:ext>
            </a:extLst>
          </p:cNvPr>
          <p:cNvSpPr/>
          <p:nvPr/>
        </p:nvSpPr>
        <p:spPr>
          <a:xfrm>
            <a:off x="1800222" y="571334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latin typeface="AR JULIAN" panose="02000000000000000000" pitchFamily="2" charset="0"/>
              </a:rPr>
              <a:t>Referencias del tema: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979852-B2C1-4CB6-9AB7-A1236B5943E7}"/>
              </a:ext>
            </a:extLst>
          </p:cNvPr>
          <p:cNvSpPr/>
          <p:nvPr/>
        </p:nvSpPr>
        <p:spPr>
          <a:xfrm>
            <a:off x="1389321" y="2766574"/>
            <a:ext cx="775467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s-MX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, E. (2006). Los problemas del conocimiento y la perspectiva ambiental del desarrollo. México. Siglo XXI. 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3481E16-8887-4537-AB3E-57A1FF203478}"/>
              </a:ext>
            </a:extLst>
          </p:cNvPr>
          <p:cNvSpPr/>
          <p:nvPr/>
        </p:nvSpPr>
        <p:spPr>
          <a:xfrm>
            <a:off x="1389320" y="1615672"/>
            <a:ext cx="844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Arial" panose="020B0604020202020204" pitchFamily="34" charset="0"/>
                <a:ea typeface="Batang" panose="02030600000101010101" pitchFamily="18" charset="-127"/>
              </a:rPr>
              <a:t>- Aranda, J.M. (2004). “Principales desarrollos de la sociología ambiental”, </a:t>
            </a:r>
            <a:r>
              <a:rPr lang="es-ES_tradnl" b="1" i="1" dirty="0"/>
              <a:t>Ergo Sum</a:t>
            </a:r>
            <a:r>
              <a:rPr lang="es-ES_tradnl" b="1" dirty="0"/>
              <a:t> 11 (2), pp. 199-208</a:t>
            </a:r>
            <a:r>
              <a:rPr lang="es-ES_tradnl" b="1" i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  <a:endParaRPr lang="es-MX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92B488C-C393-4BA4-9C37-3C9ABFCFB4C3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BD922EBD-B739-41C0-9ED1-95C2EA952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4776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2434</TotalTime>
  <Words>388</Words>
  <Application>Microsoft Office PowerPoint</Application>
  <PresentationFormat>Panorámica</PresentationFormat>
  <Paragraphs>77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Batang</vt:lpstr>
      <vt:lpstr>AR JULIAN</vt:lpstr>
      <vt:lpstr>Arial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118</cp:revision>
  <dcterms:created xsi:type="dcterms:W3CDTF">2016-03-15T17:32:25Z</dcterms:created>
  <dcterms:modified xsi:type="dcterms:W3CDTF">2017-10-12T00:45:48Z</dcterms:modified>
</cp:coreProperties>
</file>