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80" r:id="rId3"/>
    <p:sldId id="272" r:id="rId4"/>
    <p:sldId id="273" r:id="rId5"/>
    <p:sldId id="274" r:id="rId6"/>
    <p:sldId id="275" r:id="rId7"/>
    <p:sldId id="276" r:id="rId8"/>
    <p:sldId id="278" r:id="rId9"/>
    <p:sldId id="279" r:id="rId10"/>
    <p:sldId id="281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79CCD-0488-46E2-A842-2518629F3EB3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F8165D5-170F-4477-BFA4-31C712C16078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MX" sz="1100" b="1" dirty="0"/>
            <a:t>AMBIENTALISMO</a:t>
          </a:r>
          <a:endParaRPr lang="es-MX" sz="1400" b="1" dirty="0"/>
        </a:p>
      </dgm:t>
    </dgm:pt>
    <dgm:pt modelId="{F0162C51-81E6-4EAB-981A-85C11BB5AF13}" type="parTrans" cxnId="{C7CE225C-2B4F-47DB-BB8E-B7F1DCCCA675}">
      <dgm:prSet/>
      <dgm:spPr/>
      <dgm:t>
        <a:bodyPr/>
        <a:lstStyle/>
        <a:p>
          <a:endParaRPr lang="es-MX" sz="1200" b="1"/>
        </a:p>
      </dgm:t>
    </dgm:pt>
    <dgm:pt modelId="{192E7F1F-1BEC-486F-9407-9A37743AA372}" type="sibTrans" cxnId="{C7CE225C-2B4F-47DB-BB8E-B7F1DCCCA675}">
      <dgm:prSet/>
      <dgm:spPr/>
      <dgm:t>
        <a:bodyPr/>
        <a:lstStyle/>
        <a:p>
          <a:endParaRPr lang="es-MX" sz="1200" b="1"/>
        </a:p>
      </dgm:t>
    </dgm:pt>
    <dgm:pt modelId="{3FDC86FB-A28D-4044-B2F5-0659C0D6D589}">
      <dgm:prSet phldrT="[Texto]" custT="1"/>
      <dgm:spPr/>
      <dgm:t>
        <a:bodyPr/>
        <a:lstStyle/>
        <a:p>
          <a:r>
            <a:rPr lang="es-MX" sz="1200" b="1" dirty="0"/>
            <a:t>TOTALIDAD</a:t>
          </a:r>
        </a:p>
      </dgm:t>
    </dgm:pt>
    <dgm:pt modelId="{09BEEDDD-1828-4C91-9FCE-FACFD6CF444C}" type="parTrans" cxnId="{F36C30B1-33D5-4E84-A80F-09699F033B35}">
      <dgm:prSet/>
      <dgm:spPr/>
      <dgm:t>
        <a:bodyPr/>
        <a:lstStyle/>
        <a:p>
          <a:endParaRPr lang="es-MX" sz="1200" b="1"/>
        </a:p>
      </dgm:t>
    </dgm:pt>
    <dgm:pt modelId="{AB65B7C9-D41C-4F1E-9936-ED7802071591}" type="sibTrans" cxnId="{F36C30B1-33D5-4E84-A80F-09699F033B35}">
      <dgm:prSet/>
      <dgm:spPr/>
      <dgm:t>
        <a:bodyPr/>
        <a:lstStyle/>
        <a:p>
          <a:endParaRPr lang="es-MX" sz="1200" b="1"/>
        </a:p>
      </dgm:t>
    </dgm:pt>
    <dgm:pt modelId="{3786DCDB-9D4E-4A36-8663-B8F724FF1DED}">
      <dgm:prSet phldrT="[Texto]" custT="1"/>
      <dgm:spPr/>
      <dgm:t>
        <a:bodyPr/>
        <a:lstStyle/>
        <a:p>
          <a:r>
            <a:rPr lang="es-MX" sz="1100" b="1" dirty="0"/>
            <a:t>NO INTERVENCIÓN</a:t>
          </a:r>
        </a:p>
      </dgm:t>
    </dgm:pt>
    <dgm:pt modelId="{400E4BC0-C96D-4AA2-B739-B3C615DC18DB}" type="parTrans" cxnId="{07E5CD0F-333A-42B7-9419-9C2A77791950}">
      <dgm:prSet/>
      <dgm:spPr/>
      <dgm:t>
        <a:bodyPr/>
        <a:lstStyle/>
        <a:p>
          <a:endParaRPr lang="es-MX" sz="1200" b="1"/>
        </a:p>
      </dgm:t>
    </dgm:pt>
    <dgm:pt modelId="{A6833422-9E9E-4D9B-AEDC-FB02A02AEB69}" type="sibTrans" cxnId="{07E5CD0F-333A-42B7-9419-9C2A77791950}">
      <dgm:prSet/>
      <dgm:spPr/>
      <dgm:t>
        <a:bodyPr/>
        <a:lstStyle/>
        <a:p>
          <a:endParaRPr lang="es-MX" sz="1200" b="1"/>
        </a:p>
      </dgm:t>
    </dgm:pt>
    <dgm:pt modelId="{D093AF90-F7F5-4CDD-8237-44B4F3390508}">
      <dgm:prSet phldrT="[Texto]" custT="1"/>
      <dgm:spPr/>
      <dgm:t>
        <a:bodyPr/>
        <a:lstStyle/>
        <a:p>
          <a:r>
            <a:rPr lang="es-MX" sz="1200" b="1" dirty="0"/>
            <a:t>ORIGEN Y CONSECUENCIA</a:t>
          </a:r>
        </a:p>
      </dgm:t>
    </dgm:pt>
    <dgm:pt modelId="{EC582C73-52D5-455C-B13F-553C88340BBA}" type="parTrans" cxnId="{AB8012F9-6953-4949-90E3-9A6AA929E878}">
      <dgm:prSet/>
      <dgm:spPr/>
      <dgm:t>
        <a:bodyPr/>
        <a:lstStyle/>
        <a:p>
          <a:endParaRPr lang="es-MX" sz="1200" b="1"/>
        </a:p>
      </dgm:t>
    </dgm:pt>
    <dgm:pt modelId="{9D3EA5F7-3C49-4FD2-B6DA-EDBE5EB848F8}" type="sibTrans" cxnId="{AB8012F9-6953-4949-90E3-9A6AA929E878}">
      <dgm:prSet/>
      <dgm:spPr/>
      <dgm:t>
        <a:bodyPr/>
        <a:lstStyle/>
        <a:p>
          <a:endParaRPr lang="es-MX" sz="1200" b="1"/>
        </a:p>
      </dgm:t>
    </dgm:pt>
    <dgm:pt modelId="{5BC9BC0F-C324-49A0-A296-C060B4B6814E}" type="pres">
      <dgm:prSet presAssocID="{A3279CCD-0488-46E2-A842-2518629F3EB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ECA3CD0-9FF1-4900-B337-FE1A5C9CF44E}" type="pres">
      <dgm:prSet presAssocID="{DF8165D5-170F-4477-BFA4-31C712C16078}" presName="centerShape" presStyleLbl="node0" presStyleIdx="0" presStyleCnt="1" custScaleX="157536" custLinFactNeighborX="3997" custLinFactNeighborY="39072"/>
      <dgm:spPr/>
    </dgm:pt>
    <dgm:pt modelId="{819A761B-E4CC-46DC-8A40-ACAEEB8A166D}" type="pres">
      <dgm:prSet presAssocID="{3FDC86FB-A28D-4044-B2F5-0659C0D6D589}" presName="node" presStyleLbl="node1" presStyleIdx="0" presStyleCnt="3" custScaleX="180471" custScaleY="122531" custRadScaleRad="28869" custRadScaleInc="37560">
        <dgm:presLayoutVars>
          <dgm:bulletEnabled val="1"/>
        </dgm:presLayoutVars>
      </dgm:prSet>
      <dgm:spPr/>
    </dgm:pt>
    <dgm:pt modelId="{0BE43101-BF4D-4961-BFE6-0CE345CF55FF}" type="pres">
      <dgm:prSet presAssocID="{3FDC86FB-A28D-4044-B2F5-0659C0D6D589}" presName="dummy" presStyleCnt="0"/>
      <dgm:spPr/>
    </dgm:pt>
    <dgm:pt modelId="{F67BBE45-B8DF-478B-A152-1E78DE3FA464}" type="pres">
      <dgm:prSet presAssocID="{AB65B7C9-D41C-4F1E-9936-ED7802071591}" presName="sibTrans" presStyleLbl="sibTrans2D1" presStyleIdx="0" presStyleCnt="3"/>
      <dgm:spPr/>
    </dgm:pt>
    <dgm:pt modelId="{65394081-2129-4A97-8B6A-D9C072BD8A4F}" type="pres">
      <dgm:prSet presAssocID="{3786DCDB-9D4E-4A36-8663-B8F724FF1DED}" presName="node" presStyleLbl="node1" presStyleIdx="1" presStyleCnt="3" custScaleX="215206" custScaleY="125679" custRadScaleRad="146625" custRadScaleInc="-38730">
        <dgm:presLayoutVars>
          <dgm:bulletEnabled val="1"/>
        </dgm:presLayoutVars>
      </dgm:prSet>
      <dgm:spPr/>
    </dgm:pt>
    <dgm:pt modelId="{98CB9760-6E2D-4495-85FE-B99B8B82BAD0}" type="pres">
      <dgm:prSet presAssocID="{3786DCDB-9D4E-4A36-8663-B8F724FF1DED}" presName="dummy" presStyleCnt="0"/>
      <dgm:spPr/>
    </dgm:pt>
    <dgm:pt modelId="{3C4C672A-75F8-43CA-8B05-308477E51A9A}" type="pres">
      <dgm:prSet presAssocID="{A6833422-9E9E-4D9B-AEDC-FB02A02AEB69}" presName="sibTrans" presStyleLbl="sibTrans2D1" presStyleIdx="1" presStyleCnt="3" custLinFactNeighborX="850" custLinFactNeighborY="-11334"/>
      <dgm:spPr/>
    </dgm:pt>
    <dgm:pt modelId="{29CF4BD8-5A86-472A-8EEB-391AC3A6C317}" type="pres">
      <dgm:prSet presAssocID="{D093AF90-F7F5-4CDD-8237-44B4F3390508}" presName="node" presStyleLbl="node1" presStyleIdx="2" presStyleCnt="3" custScaleX="244808" custScaleY="111249" custRadScaleRad="126155" custRadScaleInc="47308">
        <dgm:presLayoutVars>
          <dgm:bulletEnabled val="1"/>
        </dgm:presLayoutVars>
      </dgm:prSet>
      <dgm:spPr/>
    </dgm:pt>
    <dgm:pt modelId="{336DA61F-FC88-46A5-ADBE-F2C01E35FA4B}" type="pres">
      <dgm:prSet presAssocID="{D093AF90-F7F5-4CDD-8237-44B4F3390508}" presName="dummy" presStyleCnt="0"/>
      <dgm:spPr/>
    </dgm:pt>
    <dgm:pt modelId="{366598BE-6F6F-4031-B449-341D6B2D93C0}" type="pres">
      <dgm:prSet presAssocID="{9D3EA5F7-3C49-4FD2-B6DA-EDBE5EB848F8}" presName="sibTrans" presStyleLbl="sibTrans2D1" presStyleIdx="2" presStyleCnt="3"/>
      <dgm:spPr/>
    </dgm:pt>
  </dgm:ptLst>
  <dgm:cxnLst>
    <dgm:cxn modelId="{4776230F-071C-4A98-9018-D9E63A677047}" type="presOf" srcId="{A6833422-9E9E-4D9B-AEDC-FB02A02AEB69}" destId="{3C4C672A-75F8-43CA-8B05-308477E51A9A}" srcOrd="0" destOrd="0" presId="urn:microsoft.com/office/officeart/2005/8/layout/radial6"/>
    <dgm:cxn modelId="{07E5CD0F-333A-42B7-9419-9C2A77791950}" srcId="{DF8165D5-170F-4477-BFA4-31C712C16078}" destId="{3786DCDB-9D4E-4A36-8663-B8F724FF1DED}" srcOrd="1" destOrd="0" parTransId="{400E4BC0-C96D-4AA2-B739-B3C615DC18DB}" sibTransId="{A6833422-9E9E-4D9B-AEDC-FB02A02AEB69}"/>
    <dgm:cxn modelId="{C7CE225C-2B4F-47DB-BB8E-B7F1DCCCA675}" srcId="{A3279CCD-0488-46E2-A842-2518629F3EB3}" destId="{DF8165D5-170F-4477-BFA4-31C712C16078}" srcOrd="0" destOrd="0" parTransId="{F0162C51-81E6-4EAB-981A-85C11BB5AF13}" sibTransId="{192E7F1F-1BEC-486F-9407-9A37743AA372}"/>
    <dgm:cxn modelId="{5DF2D74D-0C57-4531-8880-B1F63631BF76}" type="presOf" srcId="{A3279CCD-0488-46E2-A842-2518629F3EB3}" destId="{5BC9BC0F-C324-49A0-A296-C060B4B6814E}" srcOrd="0" destOrd="0" presId="urn:microsoft.com/office/officeart/2005/8/layout/radial6"/>
    <dgm:cxn modelId="{946ADB6E-2F78-49B0-918A-F5437727371D}" type="presOf" srcId="{AB65B7C9-D41C-4F1E-9936-ED7802071591}" destId="{F67BBE45-B8DF-478B-A152-1E78DE3FA464}" srcOrd="0" destOrd="0" presId="urn:microsoft.com/office/officeart/2005/8/layout/radial6"/>
    <dgm:cxn modelId="{BCD9EA53-5C90-4CD4-9E2E-AB15659B447D}" type="presOf" srcId="{9D3EA5F7-3C49-4FD2-B6DA-EDBE5EB848F8}" destId="{366598BE-6F6F-4031-B449-341D6B2D93C0}" srcOrd="0" destOrd="0" presId="urn:microsoft.com/office/officeart/2005/8/layout/radial6"/>
    <dgm:cxn modelId="{802E6C81-AC84-4C26-A665-365C0525FBF8}" type="presOf" srcId="{D093AF90-F7F5-4CDD-8237-44B4F3390508}" destId="{29CF4BD8-5A86-472A-8EEB-391AC3A6C317}" srcOrd="0" destOrd="0" presId="urn:microsoft.com/office/officeart/2005/8/layout/radial6"/>
    <dgm:cxn modelId="{F36C30B1-33D5-4E84-A80F-09699F033B35}" srcId="{DF8165D5-170F-4477-BFA4-31C712C16078}" destId="{3FDC86FB-A28D-4044-B2F5-0659C0D6D589}" srcOrd="0" destOrd="0" parTransId="{09BEEDDD-1828-4C91-9FCE-FACFD6CF444C}" sibTransId="{AB65B7C9-D41C-4F1E-9936-ED7802071591}"/>
    <dgm:cxn modelId="{99EE53B2-6AD3-4199-A5CC-5D9D850C2539}" type="presOf" srcId="{3786DCDB-9D4E-4A36-8663-B8F724FF1DED}" destId="{65394081-2129-4A97-8B6A-D9C072BD8A4F}" srcOrd="0" destOrd="0" presId="urn:microsoft.com/office/officeart/2005/8/layout/radial6"/>
    <dgm:cxn modelId="{52A390F3-5A51-45A5-9318-83C071C1B692}" type="presOf" srcId="{3FDC86FB-A28D-4044-B2F5-0659C0D6D589}" destId="{819A761B-E4CC-46DC-8A40-ACAEEB8A166D}" srcOrd="0" destOrd="0" presId="urn:microsoft.com/office/officeart/2005/8/layout/radial6"/>
    <dgm:cxn modelId="{AB8012F9-6953-4949-90E3-9A6AA929E878}" srcId="{DF8165D5-170F-4477-BFA4-31C712C16078}" destId="{D093AF90-F7F5-4CDD-8237-44B4F3390508}" srcOrd="2" destOrd="0" parTransId="{EC582C73-52D5-455C-B13F-553C88340BBA}" sibTransId="{9D3EA5F7-3C49-4FD2-B6DA-EDBE5EB848F8}"/>
    <dgm:cxn modelId="{E617B5FF-1D19-48CA-96ED-A6ED68B93567}" type="presOf" srcId="{DF8165D5-170F-4477-BFA4-31C712C16078}" destId="{2ECA3CD0-9FF1-4900-B337-FE1A5C9CF44E}" srcOrd="0" destOrd="0" presId="urn:microsoft.com/office/officeart/2005/8/layout/radial6"/>
    <dgm:cxn modelId="{3F057FD0-0CF2-4314-AB9D-CEC5DEC4B4D4}" type="presParOf" srcId="{5BC9BC0F-C324-49A0-A296-C060B4B6814E}" destId="{2ECA3CD0-9FF1-4900-B337-FE1A5C9CF44E}" srcOrd="0" destOrd="0" presId="urn:microsoft.com/office/officeart/2005/8/layout/radial6"/>
    <dgm:cxn modelId="{656BBC63-79E8-4650-973F-69B84A701D0B}" type="presParOf" srcId="{5BC9BC0F-C324-49A0-A296-C060B4B6814E}" destId="{819A761B-E4CC-46DC-8A40-ACAEEB8A166D}" srcOrd="1" destOrd="0" presId="urn:microsoft.com/office/officeart/2005/8/layout/radial6"/>
    <dgm:cxn modelId="{5B0CDFC4-B6BD-409C-A0EB-C2670783A605}" type="presParOf" srcId="{5BC9BC0F-C324-49A0-A296-C060B4B6814E}" destId="{0BE43101-BF4D-4961-BFE6-0CE345CF55FF}" srcOrd="2" destOrd="0" presId="urn:microsoft.com/office/officeart/2005/8/layout/radial6"/>
    <dgm:cxn modelId="{BE8BC4D0-38FE-4B49-932C-039621BFE991}" type="presParOf" srcId="{5BC9BC0F-C324-49A0-A296-C060B4B6814E}" destId="{F67BBE45-B8DF-478B-A152-1E78DE3FA464}" srcOrd="3" destOrd="0" presId="urn:microsoft.com/office/officeart/2005/8/layout/radial6"/>
    <dgm:cxn modelId="{697020FC-FE31-40C0-BFBA-4EEA236E18AD}" type="presParOf" srcId="{5BC9BC0F-C324-49A0-A296-C060B4B6814E}" destId="{65394081-2129-4A97-8B6A-D9C072BD8A4F}" srcOrd="4" destOrd="0" presId="urn:microsoft.com/office/officeart/2005/8/layout/radial6"/>
    <dgm:cxn modelId="{6AB8E98E-9FD7-4621-A3E2-5BD82834E6A1}" type="presParOf" srcId="{5BC9BC0F-C324-49A0-A296-C060B4B6814E}" destId="{98CB9760-6E2D-4495-85FE-B99B8B82BAD0}" srcOrd="5" destOrd="0" presId="urn:microsoft.com/office/officeart/2005/8/layout/radial6"/>
    <dgm:cxn modelId="{4FD39AE2-11C5-40E2-AB31-8921A756AD0E}" type="presParOf" srcId="{5BC9BC0F-C324-49A0-A296-C060B4B6814E}" destId="{3C4C672A-75F8-43CA-8B05-308477E51A9A}" srcOrd="6" destOrd="0" presId="urn:microsoft.com/office/officeart/2005/8/layout/radial6"/>
    <dgm:cxn modelId="{0FDFFE51-460C-41CB-BE53-2F48D3FD6F57}" type="presParOf" srcId="{5BC9BC0F-C324-49A0-A296-C060B4B6814E}" destId="{29CF4BD8-5A86-472A-8EEB-391AC3A6C317}" srcOrd="7" destOrd="0" presId="urn:microsoft.com/office/officeart/2005/8/layout/radial6"/>
    <dgm:cxn modelId="{B5A14EA2-102E-487E-B8F2-68357DD81293}" type="presParOf" srcId="{5BC9BC0F-C324-49A0-A296-C060B4B6814E}" destId="{336DA61F-FC88-46A5-ADBE-F2C01E35FA4B}" srcOrd="8" destOrd="0" presId="urn:microsoft.com/office/officeart/2005/8/layout/radial6"/>
    <dgm:cxn modelId="{EBE4B396-A4D6-494D-8289-9ED2B71F2389}" type="presParOf" srcId="{5BC9BC0F-C324-49A0-A296-C060B4B6814E}" destId="{366598BE-6F6F-4031-B449-341D6B2D93C0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598BE-6F6F-4031-B449-341D6B2D93C0}">
      <dsp:nvSpPr>
        <dsp:cNvPr id="0" name=""/>
        <dsp:cNvSpPr/>
      </dsp:nvSpPr>
      <dsp:spPr>
        <a:xfrm>
          <a:off x="1582644" y="1336503"/>
          <a:ext cx="2782307" cy="2782307"/>
        </a:xfrm>
        <a:prstGeom prst="blockArc">
          <a:avLst>
            <a:gd name="adj1" fmla="val 12204888"/>
            <a:gd name="adj2" fmla="val 17596824"/>
            <a:gd name="adj3" fmla="val 4636"/>
          </a:avLst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C672A-75F8-43CA-8B05-308477E51A9A}">
      <dsp:nvSpPr>
        <dsp:cNvPr id="0" name=""/>
        <dsp:cNvSpPr/>
      </dsp:nvSpPr>
      <dsp:spPr>
        <a:xfrm>
          <a:off x="1723831" y="15551"/>
          <a:ext cx="3679834" cy="3679834"/>
        </a:xfrm>
        <a:prstGeom prst="blockArc">
          <a:avLst>
            <a:gd name="adj1" fmla="val 161505"/>
            <a:gd name="adj2" fmla="val 10961505"/>
            <a:gd name="adj3" fmla="val 3505"/>
          </a:avLst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BBE45-B8DF-478B-A152-1E78DE3FA464}">
      <dsp:nvSpPr>
        <dsp:cNvPr id="0" name=""/>
        <dsp:cNvSpPr/>
      </dsp:nvSpPr>
      <dsp:spPr>
        <a:xfrm>
          <a:off x="2641358" y="1343038"/>
          <a:ext cx="2782307" cy="2782307"/>
        </a:xfrm>
        <a:prstGeom prst="blockArc">
          <a:avLst>
            <a:gd name="adj1" fmla="val 14845612"/>
            <a:gd name="adj2" fmla="val 20634229"/>
            <a:gd name="adj3" fmla="val 463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A3CD0-9FF1-4900-B337-FE1A5C9CF44E}">
      <dsp:nvSpPr>
        <dsp:cNvPr id="0" name=""/>
        <dsp:cNvSpPr/>
      </dsp:nvSpPr>
      <dsp:spPr>
        <a:xfrm>
          <a:off x="2509821" y="2099601"/>
          <a:ext cx="2015990" cy="1279701"/>
        </a:xfrm>
        <a:prstGeom prst="ellipse">
          <a:avLst/>
        </a:prstGeom>
        <a:solidFill>
          <a:schemeClr val="accent2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/>
            <a:t>AMBIENTALISMO</a:t>
          </a:r>
          <a:endParaRPr lang="es-MX" sz="1400" b="1" kern="1200" dirty="0"/>
        </a:p>
      </dsp:txBody>
      <dsp:txXfrm>
        <a:off x="2805056" y="2287009"/>
        <a:ext cx="1425520" cy="904885"/>
      </dsp:txXfrm>
    </dsp:sp>
    <dsp:sp modelId="{819A761B-E4CC-46DC-8A40-ACAEEB8A166D}">
      <dsp:nvSpPr>
        <dsp:cNvPr id="0" name=""/>
        <dsp:cNvSpPr/>
      </dsp:nvSpPr>
      <dsp:spPr>
        <a:xfrm>
          <a:off x="2702558" y="930581"/>
          <a:ext cx="1616642" cy="10976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/>
            <a:t>TOTALIDAD</a:t>
          </a:r>
        </a:p>
      </dsp:txBody>
      <dsp:txXfrm>
        <a:off x="2939310" y="1091324"/>
        <a:ext cx="1143138" cy="776135"/>
      </dsp:txXfrm>
    </dsp:sp>
    <dsp:sp modelId="{65394081-2129-4A97-8B6A-D9C072BD8A4F}">
      <dsp:nvSpPr>
        <dsp:cNvPr id="0" name=""/>
        <dsp:cNvSpPr/>
      </dsp:nvSpPr>
      <dsp:spPr>
        <a:xfrm>
          <a:off x="4374247" y="1794524"/>
          <a:ext cx="1927795" cy="1125820"/>
        </a:xfrm>
        <a:prstGeom prst="ellipse">
          <a:avLst/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/>
            <a:t>NO INTERVENCIÓN</a:t>
          </a:r>
        </a:p>
      </dsp:txBody>
      <dsp:txXfrm>
        <a:off x="4656566" y="1959397"/>
        <a:ext cx="1363157" cy="796074"/>
      </dsp:txXfrm>
    </dsp:sp>
    <dsp:sp modelId="{29CF4BD8-5A86-472A-8EEB-391AC3A6C317}">
      <dsp:nvSpPr>
        <dsp:cNvPr id="0" name=""/>
        <dsp:cNvSpPr/>
      </dsp:nvSpPr>
      <dsp:spPr>
        <a:xfrm>
          <a:off x="630312" y="1689369"/>
          <a:ext cx="2192967" cy="996558"/>
        </a:xfrm>
        <a:prstGeom prst="ellipse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/>
            <a:t>ORIGEN Y CONSECUENCIA</a:t>
          </a:r>
        </a:p>
      </dsp:txBody>
      <dsp:txXfrm>
        <a:off x="951465" y="1835312"/>
        <a:ext cx="1550661" cy="704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1987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55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28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4346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2214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9274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690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36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4896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131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05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19959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2730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122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6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669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525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6823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218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73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055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188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617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146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889080"/>
            <a:ext cx="9582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9B736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2.1 Análisis teórico-conceptual del pensamiento ambiental</a:t>
            </a:r>
          </a:p>
        </p:txBody>
      </p:sp>
      <p:pic>
        <p:nvPicPr>
          <p:cNvPr id="6" name="Gráfico 5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2120" y="346356"/>
            <a:ext cx="829880" cy="82988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15466" y="-412833"/>
            <a:ext cx="84883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</a:b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II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FORMAS DE INSTRUMENTALIZACIÓN DE LA NATURALEZA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64BF87D-0A20-42B5-8D87-5D992758BB5A}"/>
              </a:ext>
            </a:extLst>
          </p:cNvPr>
          <p:cNvSpPr/>
          <p:nvPr/>
        </p:nvSpPr>
        <p:spPr>
          <a:xfrm>
            <a:off x="146842" y="136364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srgbClr val="9B736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2.1.1 El pensamiento ambiental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99937A9-FE10-436C-9483-357D7B272EF3}"/>
              </a:ext>
            </a:extLst>
          </p:cNvPr>
          <p:cNvSpPr/>
          <p:nvPr/>
        </p:nvSpPr>
        <p:spPr>
          <a:xfrm>
            <a:off x="1352927" y="1940506"/>
            <a:ext cx="84883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SEGUNDA PARTE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A1F3F35B-47DD-41E8-829B-0412B93430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1892" y="2725841"/>
            <a:ext cx="3813967" cy="2898628"/>
          </a:xfrm>
          <a:prstGeom prst="rect">
            <a:avLst/>
          </a:prstGeom>
        </p:spPr>
      </p:pic>
      <p:pic>
        <p:nvPicPr>
          <p:cNvPr id="28" name="Gráfico 27" descr="Cabeza con engranajes">
            <a:extLst>
              <a:ext uri="{FF2B5EF4-FFF2-40B4-BE49-F238E27FC236}">
                <a16:creationId xmlns:a16="http://schemas.microsoft.com/office/drawing/2014/main" id="{BF1A36E4-A637-420C-A99F-64FD27DAD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2120" y="5624469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423921" y="2423921"/>
            <a:ext cx="53095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SUR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232491"/>
              </p:ext>
            </p:extLst>
          </p:nvPr>
        </p:nvGraphicFramePr>
        <p:xfrm>
          <a:off x="1149643" y="3707761"/>
          <a:ext cx="9554816" cy="2873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704">
                  <a:extLst>
                    <a:ext uri="{9D8B030D-6E8A-4147-A177-3AD203B41FA5}">
                      <a16:colId xmlns:a16="http://schemas.microsoft.com/office/drawing/2014/main" val="1318812698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3264500433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1318751702"/>
                    </a:ext>
                  </a:extLst>
                </a:gridCol>
                <a:gridCol w="2388704">
                  <a:extLst>
                    <a:ext uri="{9D8B030D-6E8A-4147-A177-3AD203B41FA5}">
                      <a16:colId xmlns:a16="http://schemas.microsoft.com/office/drawing/2014/main" val="465202357"/>
                    </a:ext>
                  </a:extLst>
                </a:gridCol>
              </a:tblGrid>
              <a:tr h="768594">
                <a:tc gridSpan="4"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POSTURAS TEORICAS AMBIENTALES DE LOS PAISES DEL SUR</a:t>
                      </a:r>
                    </a:p>
                    <a:p>
                      <a:pPr algn="ctr"/>
                      <a:r>
                        <a:rPr lang="es-MX" sz="1600" dirty="0"/>
                        <a:t>GUILLERMO FOLADORI , URUGUAY.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283646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TEORIA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SUPUESTO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ANÁLISIS/EJEMPLO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265036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TOTALIDAD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388635"/>
                  </a:ext>
                </a:extLst>
              </a:tr>
              <a:tr h="445297">
                <a:tc>
                  <a:txBody>
                    <a:bodyPr/>
                    <a:lstStyle/>
                    <a:p>
                      <a:r>
                        <a:rPr lang="es-MX" sz="1600" dirty="0"/>
                        <a:t>NO INTERVENCIÓN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052799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r>
                        <a:rPr lang="es-MX" sz="1600" dirty="0"/>
                        <a:t>ORIGEN Y CONSECUENCIA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07499"/>
                  </a:ext>
                </a:extLst>
              </a:tr>
            </a:tbl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664170492"/>
              </p:ext>
            </p:extLst>
          </p:nvPr>
        </p:nvGraphicFramePr>
        <p:xfrm>
          <a:off x="529157" y="-495074"/>
          <a:ext cx="6685786" cy="3379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3298" y="146473"/>
            <a:ext cx="1532921" cy="1020089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8401459" y="1851129"/>
            <a:ext cx="25918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dirty="0"/>
              <a:t>URUGUAY</a:t>
            </a:r>
          </a:p>
          <a:p>
            <a:pPr lvl="0" algn="ctr"/>
            <a:r>
              <a:rPr lang="es-MX" dirty="0"/>
              <a:t>ANTROPOLOGO</a:t>
            </a:r>
          </a:p>
          <a:p>
            <a:pPr lvl="0" algn="ctr"/>
            <a:r>
              <a:rPr lang="es-MX" dirty="0"/>
              <a:t>Y DOCTOR EN ECONOMÍA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6874" y="216654"/>
            <a:ext cx="2616448" cy="1539087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4E431A2-6EA7-40F5-ADB1-3B4065A09B21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5" name="Gráfico 14" descr="Cabeza con engranajes">
            <a:extLst>
              <a:ext uri="{FF2B5EF4-FFF2-40B4-BE49-F238E27FC236}">
                <a16:creationId xmlns:a16="http://schemas.microsoft.com/office/drawing/2014/main" id="{5D3C52C8-DE21-4EA0-AAA9-871CBE0939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4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004096" y="142539"/>
            <a:ext cx="2255089" cy="1063277"/>
            <a:chOff x="2559833" y="1295370"/>
            <a:chExt cx="2255089" cy="1531095"/>
          </a:xfrm>
        </p:grpSpPr>
        <p:sp>
          <p:nvSpPr>
            <p:cNvPr id="5" name="Elipse 4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/>
                <a:t>TOTALIDAD</a:t>
              </a:r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767" y="1087546"/>
            <a:ext cx="2711249" cy="20992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236" y="1087546"/>
            <a:ext cx="2510365" cy="209925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122752" y="958758"/>
            <a:ext cx="5924281" cy="2446986"/>
          </a:xfrm>
          <a:prstGeom prst="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4327393" y="3677861"/>
            <a:ext cx="4145687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0000"/>
                </a:solidFill>
              </a:rPr>
              <a:t>“TODO ES NATURALEZA”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30149" y="4221963"/>
            <a:ext cx="8949022" cy="128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i="1" dirty="0">
                <a:solidFill>
                  <a:schemeClr val="accent1">
                    <a:lumMod val="50000"/>
                  </a:schemeClr>
                </a:solidFill>
              </a:rPr>
              <a:t>EL PLÁSTICO ES IGUAL DE NATURAL QUE LA MIEL…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i="1" dirty="0">
                <a:solidFill>
                  <a:schemeClr val="accent1">
                    <a:lumMod val="50000"/>
                  </a:schemeClr>
                </a:solidFill>
              </a:rPr>
              <a:t>TODA ACCIÓN DEL SER HUMANO PRODUCE ALGO NATURAL, YA QUE EL SER HUMANO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i="1" dirty="0">
                <a:solidFill>
                  <a:schemeClr val="accent1">
                    <a:lumMod val="50000"/>
                  </a:schemeClr>
                </a:solidFill>
              </a:rPr>
              <a:t>ES NATURALEZA Y LO QUE UTILIZA PROVIENE DE ELLA.</a:t>
            </a:r>
          </a:p>
        </p:txBody>
      </p:sp>
      <p:sp>
        <p:nvSpPr>
          <p:cNvPr id="14" name="Rectángulo 13"/>
          <p:cNvSpPr/>
          <p:nvPr/>
        </p:nvSpPr>
        <p:spPr>
          <a:xfrm rot="16200000">
            <a:off x="-3508554" y="3624525"/>
            <a:ext cx="7843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SUR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653524" y="5913926"/>
            <a:ext cx="902277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COMPRENDER Y APLICAR PROCESOS DE DESARROLLO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AMBIENTAL.</a:t>
            </a:r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20FE69FD-7ED4-44BC-A93E-042B7F5AD4F0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6" name="Gráfico 15" descr="Cabeza con engranajes">
            <a:extLst>
              <a:ext uri="{FF2B5EF4-FFF2-40B4-BE49-F238E27FC236}">
                <a16:creationId xmlns:a16="http://schemas.microsoft.com/office/drawing/2014/main" id="{15BADF28-3222-4DFC-A67F-8241F82916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29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686246" y="114016"/>
            <a:ext cx="2521294" cy="1390120"/>
            <a:chOff x="27524" y="2569665"/>
            <a:chExt cx="2521294" cy="1390120"/>
          </a:xfrm>
        </p:grpSpPr>
        <p:sp>
          <p:nvSpPr>
            <p:cNvPr id="5" name="Elipse 4"/>
            <p:cNvSpPr/>
            <p:nvPr/>
          </p:nvSpPr>
          <p:spPr>
            <a:xfrm>
              <a:off x="27524" y="2569665"/>
              <a:ext cx="2521294" cy="139012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396759" y="2773243"/>
              <a:ext cx="1782824" cy="982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NO INTERVENCIÓN</a:t>
              </a:r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806" y="1270188"/>
            <a:ext cx="2711249" cy="20992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510" y="1300558"/>
            <a:ext cx="2510365" cy="209925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034852" y="1096323"/>
            <a:ext cx="3078050" cy="2446986"/>
          </a:xfrm>
          <a:prstGeom prst="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1219629" y="3896536"/>
            <a:ext cx="995176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0000"/>
                </a:solidFill>
              </a:rPr>
              <a:t>“LO NATURAL ESTA FUERA DE LA INTERVENCIÓN HUMANA”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838305" y="4418126"/>
            <a:ext cx="6424221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i="1" dirty="0">
                <a:solidFill>
                  <a:schemeClr val="accent1">
                    <a:lumMod val="50000"/>
                  </a:schemeClr>
                </a:solidFill>
              </a:rPr>
              <a:t>LA NATURALEZA EXCLUYE AL SER HUMANO Y LO QUE RESULTE DE ÉL.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i="1" dirty="0">
                <a:solidFill>
                  <a:schemeClr val="accent1">
                    <a:lumMod val="50000"/>
                  </a:schemeClr>
                </a:solidFill>
              </a:rPr>
              <a:t>SEGUIRA HABIENDO SISMOS Y TORMENTAS AÚN CON LA PRESENCIA DE LO HUMANO.</a:t>
            </a:r>
          </a:p>
        </p:txBody>
      </p:sp>
      <p:sp>
        <p:nvSpPr>
          <p:cNvPr id="14" name="Rectángulo 13"/>
          <p:cNvSpPr/>
          <p:nvPr/>
        </p:nvSpPr>
        <p:spPr>
          <a:xfrm rot="16200000">
            <a:off x="-2330947" y="2405798"/>
            <a:ext cx="52732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SUR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84125" y="5935709"/>
            <a:ext cx="902277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0000"/>
                </a:solidFill>
              </a:rPr>
              <a:t>COMPRENDER CICLOS (GEOGRAFICOS-BIOLOGICOS-SOCIALES)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133403B-22A4-454A-9D81-2D5F247952CB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7" name="Gráfico 16" descr="Cabeza con engranajes">
            <a:extLst>
              <a:ext uri="{FF2B5EF4-FFF2-40B4-BE49-F238E27FC236}">
                <a16:creationId xmlns:a16="http://schemas.microsoft.com/office/drawing/2014/main" id="{7E719A00-B902-4969-91D7-33FDEBEF03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7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589106" y="301775"/>
            <a:ext cx="2453668" cy="1570431"/>
            <a:chOff x="4603954" y="2737556"/>
            <a:chExt cx="2453668" cy="1570431"/>
          </a:xfrm>
        </p:grpSpPr>
        <p:sp>
          <p:nvSpPr>
            <p:cNvPr id="5" name="Elipse 4"/>
            <p:cNvSpPr/>
            <p:nvPr/>
          </p:nvSpPr>
          <p:spPr>
            <a:xfrm>
              <a:off x="4603954" y="2737556"/>
              <a:ext cx="2453668" cy="157043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963285" y="2967540"/>
              <a:ext cx="1735006" cy="111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/>
                <a:t>ORIGEN Y CONSECUENCIA</a:t>
              </a:r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443" y="1584300"/>
            <a:ext cx="2711249" cy="20992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127" y="1526344"/>
            <a:ext cx="2648973" cy="221516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500042" y="1433733"/>
            <a:ext cx="3078050" cy="2446986"/>
          </a:xfrm>
          <a:prstGeom prst="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5761493" y="1433733"/>
            <a:ext cx="3078050" cy="2446986"/>
          </a:xfrm>
          <a:prstGeom prst="rect">
            <a:avLst/>
          </a:prstGeom>
          <a:noFill/>
          <a:ln w="57150">
            <a:solidFill>
              <a:srgbClr val="00B05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1402159" y="3914390"/>
            <a:ext cx="421621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LO HUMANO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FF0000"/>
                </a:solidFill>
              </a:rPr>
              <a:t>ORIGEN DE LA DESTRUCCIÓN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858266" y="3914390"/>
            <a:ext cx="4046301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00B050"/>
                </a:solidFill>
              </a:rPr>
              <a:t>LO NO HUMANO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>
                <a:solidFill>
                  <a:srgbClr val="00B050"/>
                </a:solidFill>
              </a:rPr>
              <a:t>OBJETO DE CONSEUENCIAS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150967" y="5031619"/>
            <a:ext cx="10096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i="1" dirty="0">
                <a:solidFill>
                  <a:schemeClr val="accent1">
                    <a:lumMod val="50000"/>
                  </a:schemeClr>
                </a:solidFill>
              </a:rPr>
              <a:t>“TODO LO QUE OCURRE EN LA NATURALEZA PROVIENE DE LO HUMANO”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-2219269" y="2262127"/>
            <a:ext cx="50773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LA VISIÓN DE LOS PAÍSES DEL SUR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597084" y="5687184"/>
            <a:ext cx="902277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0000"/>
                </a:solidFill>
              </a:rPr>
              <a:t>ANÁLISIS DE PROBREMAS AMBIENTALES.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9927B08-4B8A-467A-BA56-D19790073F7A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9" name="Gráfico 18" descr="Cabeza con engranajes">
            <a:extLst>
              <a:ext uri="{FF2B5EF4-FFF2-40B4-BE49-F238E27FC236}">
                <a16:creationId xmlns:a16="http://schemas.microsoft.com/office/drawing/2014/main" id="{A8C03935-8D8A-464C-9579-CB32E2191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269132" y="2589313"/>
            <a:ext cx="2255089" cy="1531095"/>
            <a:chOff x="2467916" y="1295370"/>
            <a:chExt cx="2255089" cy="1531095"/>
          </a:xfrm>
        </p:grpSpPr>
        <p:sp>
          <p:nvSpPr>
            <p:cNvPr id="5" name="Elipse 4"/>
            <p:cNvSpPr/>
            <p:nvPr/>
          </p:nvSpPr>
          <p:spPr>
            <a:xfrm>
              <a:off x="2467916" y="1295370"/>
              <a:ext cx="2255089" cy="153109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2798166" y="1519594"/>
              <a:ext cx="1594589" cy="1082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DUALISMO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2174422" y="2659798"/>
            <a:ext cx="2153625" cy="1390120"/>
            <a:chOff x="119441" y="2569665"/>
            <a:chExt cx="2153625" cy="1390120"/>
          </a:xfrm>
        </p:grpSpPr>
        <p:sp>
          <p:nvSpPr>
            <p:cNvPr id="9" name="Elipse 8"/>
            <p:cNvSpPr/>
            <p:nvPr/>
          </p:nvSpPr>
          <p:spPr>
            <a:xfrm>
              <a:off x="119441" y="2569665"/>
              <a:ext cx="2153625" cy="139012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Elipse 4"/>
            <p:cNvSpPr/>
            <p:nvPr/>
          </p:nvSpPr>
          <p:spPr>
            <a:xfrm>
              <a:off x="434832" y="2773243"/>
              <a:ext cx="1522843" cy="982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MONISMO</a:t>
              </a: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1058487" y="3612832"/>
            <a:ext cx="2453668" cy="1570431"/>
            <a:chOff x="4603954" y="2737556"/>
            <a:chExt cx="2453668" cy="1570431"/>
          </a:xfrm>
        </p:grpSpPr>
        <p:sp>
          <p:nvSpPr>
            <p:cNvPr id="13" name="Elipse 12"/>
            <p:cNvSpPr/>
            <p:nvPr/>
          </p:nvSpPr>
          <p:spPr>
            <a:xfrm>
              <a:off x="4603954" y="2737556"/>
              <a:ext cx="2453668" cy="157043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ipse 4"/>
            <p:cNvSpPr/>
            <p:nvPr/>
          </p:nvSpPr>
          <p:spPr>
            <a:xfrm>
              <a:off x="4963285" y="2967540"/>
              <a:ext cx="1735006" cy="111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COMPLEJIDAD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DIALÉCTICA</a:t>
              </a: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5892694" y="2562698"/>
            <a:ext cx="2255089" cy="1531095"/>
            <a:chOff x="2559833" y="1295370"/>
            <a:chExt cx="2255089" cy="1531095"/>
          </a:xfrm>
        </p:grpSpPr>
        <p:sp>
          <p:nvSpPr>
            <p:cNvPr id="19" name="Elipse 18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TOTALIDAD</a:t>
              </a: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7889620" y="2659798"/>
            <a:ext cx="2521294" cy="1390120"/>
            <a:chOff x="27524" y="2569665"/>
            <a:chExt cx="2521294" cy="1390120"/>
          </a:xfrm>
        </p:grpSpPr>
        <p:sp>
          <p:nvSpPr>
            <p:cNvPr id="23" name="Elipse 22"/>
            <p:cNvSpPr/>
            <p:nvPr/>
          </p:nvSpPr>
          <p:spPr>
            <a:xfrm>
              <a:off x="27524" y="2569665"/>
              <a:ext cx="2521294" cy="139012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Elipse 4"/>
            <p:cNvSpPr/>
            <p:nvPr/>
          </p:nvSpPr>
          <p:spPr>
            <a:xfrm>
              <a:off x="396759" y="2773243"/>
              <a:ext cx="1782824" cy="982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NO INTERVENCIÓN</a:t>
              </a:r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6849471" y="3624858"/>
            <a:ext cx="2453668" cy="1570431"/>
            <a:chOff x="4603954" y="2737556"/>
            <a:chExt cx="2453668" cy="1570431"/>
          </a:xfrm>
        </p:grpSpPr>
        <p:sp>
          <p:nvSpPr>
            <p:cNvPr id="26" name="Elipse 25"/>
            <p:cNvSpPr/>
            <p:nvPr/>
          </p:nvSpPr>
          <p:spPr>
            <a:xfrm>
              <a:off x="4603954" y="2737556"/>
              <a:ext cx="2453668" cy="157043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Elipse 4"/>
            <p:cNvSpPr/>
            <p:nvPr/>
          </p:nvSpPr>
          <p:spPr>
            <a:xfrm>
              <a:off x="4963285" y="2967540"/>
              <a:ext cx="1735006" cy="111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/>
                <a:t>ORIGEN Y CAUSA</a:t>
              </a:r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-366742" y="336397"/>
            <a:ext cx="114879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PROBLEMAS DEL PENSAMIENTO E INSTRUMENTALIZACIÓN</a:t>
            </a:r>
          </a:p>
          <a:p>
            <a:pPr algn="ctr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¿Quién TIENE LA RAZÓN?</a:t>
            </a:r>
          </a:p>
          <a:p>
            <a:pPr algn="ctr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Analiza…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7713722" y="2280694"/>
            <a:ext cx="1034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SUR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1536342" y="2124857"/>
            <a:ext cx="1648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NORTE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853B824-A4D3-4FD6-9542-2779CAF4C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3450" y="305309"/>
            <a:ext cx="829128" cy="534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5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/>
          <p:cNvGrpSpPr/>
          <p:nvPr/>
        </p:nvGrpSpPr>
        <p:grpSpPr>
          <a:xfrm>
            <a:off x="252642" y="1446798"/>
            <a:ext cx="2542073" cy="1531095"/>
            <a:chOff x="2559833" y="1295370"/>
            <a:chExt cx="2255089" cy="1531095"/>
          </a:xfrm>
          <a:solidFill>
            <a:schemeClr val="accent2">
              <a:lumMod val="75000"/>
            </a:schemeClr>
          </a:solidFill>
        </p:grpSpPr>
        <p:sp>
          <p:nvSpPr>
            <p:cNvPr id="28" name="Elipse 27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dirty="0"/>
                <a:t>BIO/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dirty="0"/>
                <a:t>ECOCENTRISMO</a:t>
              </a:r>
              <a:endParaRPr lang="es-MX" sz="1400" kern="1200" dirty="0"/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1361619" y="2749788"/>
            <a:ext cx="2866192" cy="1531095"/>
            <a:chOff x="2559833" y="1295370"/>
            <a:chExt cx="2255089" cy="1531095"/>
          </a:xfrm>
        </p:grpSpPr>
        <p:sp>
          <p:nvSpPr>
            <p:cNvPr id="31" name="Elipse 30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Elipse 4"/>
            <p:cNvSpPr/>
            <p:nvPr/>
          </p:nvSpPr>
          <p:spPr>
            <a:xfrm>
              <a:off x="2700690" y="1558231"/>
              <a:ext cx="1891998" cy="1082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/>
                <a:t>ANTROPOCENTRISMO</a:t>
              </a: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3800661" y="2177323"/>
            <a:ext cx="3072254" cy="1531095"/>
            <a:chOff x="2559833" y="1295370"/>
            <a:chExt cx="2255089" cy="1531095"/>
          </a:xfrm>
          <a:solidFill>
            <a:schemeClr val="accent5">
              <a:lumMod val="75000"/>
            </a:schemeClr>
          </a:solidFill>
        </p:grpSpPr>
        <p:sp>
          <p:nvSpPr>
            <p:cNvPr id="34" name="Elipse 33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dirty="0"/>
                <a:t>TECNOCENTRISMO</a:t>
              </a:r>
              <a:endParaRPr lang="es-MX" sz="1600" kern="1200" dirty="0"/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6033990" y="3136310"/>
            <a:ext cx="2698766" cy="1531095"/>
            <a:chOff x="2559833" y="1295370"/>
            <a:chExt cx="2255089" cy="1531095"/>
          </a:xfrm>
          <a:solidFill>
            <a:schemeClr val="accent2">
              <a:lumMod val="75000"/>
            </a:schemeClr>
          </a:solidFill>
        </p:grpSpPr>
        <p:sp>
          <p:nvSpPr>
            <p:cNvPr id="37" name="Elipse 36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HOLISMO</a:t>
              </a:r>
            </a:p>
          </p:txBody>
        </p:sp>
      </p:grpSp>
      <p:grpSp>
        <p:nvGrpSpPr>
          <p:cNvPr id="39" name="Grupo 38"/>
          <p:cNvGrpSpPr/>
          <p:nvPr/>
        </p:nvGrpSpPr>
        <p:grpSpPr>
          <a:xfrm>
            <a:off x="7890666" y="2115493"/>
            <a:ext cx="2842582" cy="1531095"/>
            <a:chOff x="2559833" y="1295370"/>
            <a:chExt cx="2255089" cy="1531095"/>
          </a:xfrm>
          <a:solidFill>
            <a:schemeClr val="accent6">
              <a:lumMod val="75000"/>
            </a:schemeClr>
          </a:solidFill>
        </p:grpSpPr>
        <p:sp>
          <p:nvSpPr>
            <p:cNvPr id="40" name="Elipse 39"/>
            <p:cNvSpPr/>
            <p:nvPr/>
          </p:nvSpPr>
          <p:spPr>
            <a:xfrm>
              <a:off x="2559833" y="1295370"/>
              <a:ext cx="2255089" cy="153109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Elipse 4"/>
            <p:cNvSpPr/>
            <p:nvPr/>
          </p:nvSpPr>
          <p:spPr>
            <a:xfrm>
              <a:off x="2890083" y="1519594"/>
              <a:ext cx="1594589" cy="10826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ECOLOGÍA SUPERFICIAL Y PROFUNDA</a:t>
              </a:r>
            </a:p>
          </p:txBody>
        </p:sp>
      </p:grpSp>
      <p:sp>
        <p:nvSpPr>
          <p:cNvPr id="42" name="Rectángulo 41"/>
          <p:cNvSpPr/>
          <p:nvPr/>
        </p:nvSpPr>
        <p:spPr>
          <a:xfrm>
            <a:off x="252642" y="217099"/>
            <a:ext cx="66469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2.2 DIVERSIFICACIÓN TEORICA AMBIENTALISTA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65E7A41-9129-474F-ADD2-25C72C74E34C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44" name="Gráfico 43" descr="Cabeza con engranajes">
            <a:extLst>
              <a:ext uri="{FF2B5EF4-FFF2-40B4-BE49-F238E27FC236}">
                <a16:creationId xmlns:a16="http://schemas.microsoft.com/office/drawing/2014/main" id="{EF044FA6-016E-4A84-BB75-1919C0BE7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4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73564" y="440850"/>
            <a:ext cx="10702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PRÁCTICA 2</a:t>
            </a:r>
          </a:p>
          <a:p>
            <a:r>
              <a:rPr lang="es-MX" sz="2400" b="1" dirty="0"/>
              <a:t>EN EQUIPOS</a:t>
            </a:r>
          </a:p>
          <a:p>
            <a:endParaRPr lang="es-MX" sz="2400" b="1" dirty="0"/>
          </a:p>
          <a:p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1. Con el material bibliográfico proporcionado, explicar una de las siguientes posturas teóricas (1.0)</a:t>
            </a:r>
          </a:p>
          <a:p>
            <a:endParaRPr lang="es-MX" sz="2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s-MX" sz="2400" dirty="0"/>
              <a:t>EQUIPO    TEMA                                            </a:t>
            </a:r>
            <a:r>
              <a:rPr lang="es-MX" sz="2400" b="1" dirty="0"/>
              <a:t>FECHA:  04 DE MAYO</a:t>
            </a:r>
          </a:p>
          <a:p>
            <a:r>
              <a:rPr lang="es-MX" sz="2400" dirty="0"/>
              <a:t>1              Bio/</a:t>
            </a:r>
            <a:r>
              <a:rPr lang="es-MX" sz="2400" dirty="0" err="1"/>
              <a:t>ecocentrismo</a:t>
            </a:r>
            <a:r>
              <a:rPr lang="es-MX" sz="2400" dirty="0"/>
              <a:t>         </a:t>
            </a:r>
          </a:p>
          <a:p>
            <a:r>
              <a:rPr lang="es-MX" sz="2400" dirty="0"/>
              <a:t>2              Antropocentrismo        </a:t>
            </a:r>
          </a:p>
          <a:p>
            <a:r>
              <a:rPr lang="es-MX" sz="2400" dirty="0"/>
              <a:t>3              </a:t>
            </a:r>
            <a:r>
              <a:rPr lang="es-MX" sz="2400" dirty="0" err="1"/>
              <a:t>Tecnocentrismo</a:t>
            </a:r>
            <a:r>
              <a:rPr lang="es-MX" sz="2400" dirty="0"/>
              <a:t>            </a:t>
            </a:r>
          </a:p>
          <a:p>
            <a:r>
              <a:rPr lang="es-MX" sz="2400" dirty="0"/>
              <a:t>4              Holismo                          </a:t>
            </a:r>
          </a:p>
          <a:p>
            <a:r>
              <a:rPr lang="es-MX" sz="2400" dirty="0"/>
              <a:t>5             Ecología </a:t>
            </a:r>
            <a:r>
              <a:rPr lang="es-MX" sz="2400" dirty="0" err="1"/>
              <a:t>Sup</a:t>
            </a:r>
            <a:r>
              <a:rPr lang="es-MX" sz="2400" dirty="0"/>
              <a:t>. Y </a:t>
            </a:r>
            <a:r>
              <a:rPr lang="es-MX" sz="2400" dirty="0" err="1"/>
              <a:t>Pfda</a:t>
            </a:r>
            <a:r>
              <a:rPr lang="es-MX" sz="2400" dirty="0"/>
              <a:t>.  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028823" y="3899644"/>
            <a:ext cx="5958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</a:rPr>
              <a:t>CUADRO COMPARATIVO (1.0)</a:t>
            </a:r>
          </a:p>
        </p:txBody>
      </p:sp>
      <p:sp>
        <p:nvSpPr>
          <p:cNvPr id="9" name="Cerrar llave 8"/>
          <p:cNvSpPr/>
          <p:nvPr/>
        </p:nvSpPr>
        <p:spPr>
          <a:xfrm>
            <a:off x="4419202" y="2190285"/>
            <a:ext cx="721217" cy="245986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757081" y="5525750"/>
            <a:ext cx="784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tx2"/>
                </a:solidFill>
              </a:rPr>
              <a:t>Especificaciones y rúbrica en plataforma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FA130B3-51FF-4997-A168-69CDEAD9F57E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11" name="Gráfico 10" descr="Cabeza con engranajes">
            <a:extLst>
              <a:ext uri="{FF2B5EF4-FFF2-40B4-BE49-F238E27FC236}">
                <a16:creationId xmlns:a16="http://schemas.microsoft.com/office/drawing/2014/main" id="{E1DDC860-2B23-4441-A915-A1848B9A4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49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Libro abierto">
            <a:extLst>
              <a:ext uri="{FF2B5EF4-FFF2-40B4-BE49-F238E27FC236}">
                <a16:creationId xmlns:a16="http://schemas.microsoft.com/office/drawing/2014/main" id="{86847CC4-9F34-4553-9C1C-22AEDBB4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931" y="2941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6333E1F-2A9D-468F-B31F-3766071F19A2}"/>
              </a:ext>
            </a:extLst>
          </p:cNvPr>
          <p:cNvSpPr/>
          <p:nvPr/>
        </p:nvSpPr>
        <p:spPr>
          <a:xfrm>
            <a:off x="2501971" y="587882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prstClr val="white"/>
                </a:solidFill>
                <a:latin typeface="AR JULIAN" panose="02000000000000000000" pitchFamily="2" charset="0"/>
              </a:rPr>
              <a:t>Referencias del tema: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979852-B2C1-4CB6-9AB7-A1236B5943E7}"/>
              </a:ext>
            </a:extLst>
          </p:cNvPr>
          <p:cNvSpPr/>
          <p:nvPr/>
        </p:nvSpPr>
        <p:spPr>
          <a:xfrm>
            <a:off x="560322" y="3957420"/>
            <a:ext cx="775467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s-MX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, E. (2006). Los problemas del conocimiento y la perspectiva ambiental del desarrollo. México. Siglo XXI. 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3481E16-8887-4537-AB3E-57A1FF203478}"/>
              </a:ext>
            </a:extLst>
          </p:cNvPr>
          <p:cNvSpPr/>
          <p:nvPr/>
        </p:nvSpPr>
        <p:spPr>
          <a:xfrm>
            <a:off x="560322" y="1510969"/>
            <a:ext cx="844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Arial" panose="020B0604020202020204" pitchFamily="34" charset="0"/>
                <a:ea typeface="Batang" panose="02030600000101010101" pitchFamily="18" charset="-127"/>
              </a:rPr>
              <a:t>- Aranda, J.M. (2004). “Principales desarrollos de la sociología ambiental”, </a:t>
            </a:r>
            <a:r>
              <a:rPr lang="es-ES_tradnl" b="1" i="1" dirty="0"/>
              <a:t>Ergo Sum</a:t>
            </a:r>
            <a:r>
              <a:rPr lang="es-ES_tradnl" b="1" dirty="0"/>
              <a:t> 11 (2), pp. 199-208</a:t>
            </a:r>
            <a:r>
              <a:rPr lang="es-ES_tradnl" b="1" i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  <a:endParaRPr lang="es-MX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92B488C-C393-4BA4-9C37-3C9ABFCFB4C3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BD922EBD-B739-41C0-9ED1-95C2EA952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3B32044-04AE-4EA7-9D9F-94978E6AF9F8}"/>
              </a:ext>
            </a:extLst>
          </p:cNvPr>
          <p:cNvSpPr/>
          <p:nvPr/>
        </p:nvSpPr>
        <p:spPr>
          <a:xfrm>
            <a:off x="560322" y="2070600"/>
            <a:ext cx="792125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-Common, M. y </a:t>
            </a:r>
            <a:r>
              <a:rPr lang="en-US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Stagl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, S. (2008). 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Introducción a la economía ecológica. Editorial Reverté. Barcelona España. Disponible en: http://datateca.unad.edu.co/contenidos/358021/prueba/articulosmodulo/pag36_econ_ecologica.PDF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919FD49-3DF5-49FB-80C6-18B757805AF0}"/>
              </a:ext>
            </a:extLst>
          </p:cNvPr>
          <p:cNvSpPr/>
          <p:nvPr/>
        </p:nvSpPr>
        <p:spPr>
          <a:xfrm>
            <a:off x="1306032" y="188015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latin typeface="AR JULIAN" panose="02000000000000000000" pitchFamily="2" charset="0"/>
              </a:rPr>
              <a:t>Referencias del tema:</a:t>
            </a:r>
          </a:p>
        </p:txBody>
      </p:sp>
    </p:spTree>
    <p:extLst>
      <p:ext uri="{BB962C8B-B14F-4D97-AF65-F5344CB8AC3E}">
        <p14:creationId xmlns:p14="http://schemas.microsoft.com/office/powerpoint/2010/main" val="361604776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1_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</TotalTime>
  <Words>370</Words>
  <Application>Microsoft Office PowerPoint</Application>
  <PresentationFormat>Panorámica</PresentationFormat>
  <Paragraphs>89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Batang</vt:lpstr>
      <vt:lpstr>AR JULIAN</vt:lpstr>
      <vt:lpstr>Arial</vt:lpstr>
      <vt:lpstr>Century Schoolbook</vt:lpstr>
      <vt:lpstr>Times New Roman</vt:lpstr>
      <vt:lpstr>Wingdings 2</vt:lpstr>
      <vt:lpstr>View</vt:lpstr>
      <vt:lpstr>1_View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128</cp:revision>
  <dcterms:created xsi:type="dcterms:W3CDTF">2016-03-15T17:32:25Z</dcterms:created>
  <dcterms:modified xsi:type="dcterms:W3CDTF">2017-10-12T00:45:37Z</dcterms:modified>
</cp:coreProperties>
</file>