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9" r:id="rId3"/>
    <p:sldId id="270" r:id="rId4"/>
    <p:sldId id="283" r:id="rId5"/>
    <p:sldId id="284" r:id="rId6"/>
    <p:sldId id="272" r:id="rId7"/>
    <p:sldId id="274" r:id="rId8"/>
    <p:sldId id="271" r:id="rId9"/>
    <p:sldId id="273" r:id="rId10"/>
    <p:sldId id="277" r:id="rId11"/>
    <p:sldId id="278" r:id="rId12"/>
    <p:sldId id="27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168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872298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547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0935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1310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88828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5475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9726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2015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2940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073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8123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254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15.png"/><Relationship Id="rId7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2305318"/>
            <a:ext cx="39666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sz="3600" dirty="0">
                <a:solidFill>
                  <a:schemeClr val="accent6">
                    <a:lumMod val="75000"/>
                  </a:schemeClr>
                </a:solidFill>
                <a:latin typeface="AR JULIAN" panose="02000000000000000000" pitchFamily="2" charset="0"/>
              </a:rPr>
            </a:br>
            <a:endParaRPr lang="es-MX" sz="3600" dirty="0">
              <a:solidFill>
                <a:schemeClr val="accent2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158377" y="1018080"/>
            <a:ext cx="57107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OBJETIVO:</a:t>
            </a:r>
          </a:p>
          <a:p>
            <a:pPr algn="just"/>
            <a:endParaRPr lang="es-MX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_tradnl" sz="2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Reconocer y distinguir las posibilidades y oportunidades para corregir, manejar o revertir las problemáticas socio-ambientales.</a:t>
            </a:r>
            <a:endParaRPr lang="es-MX" sz="24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77" y="3821197"/>
            <a:ext cx="5482644" cy="2087217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274954" y="-258713"/>
            <a:ext cx="84883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sz="2400" b="1" dirty="0">
                <a:latin typeface="AR JULIAN" panose="02000000000000000000" pitchFamily="2" charset="0"/>
              </a:rPr>
            </a:br>
            <a:r>
              <a:rPr lang="es-MX" sz="2400" b="1" dirty="0">
                <a:latin typeface="AR JULIAN" panose="02000000000000000000" pitchFamily="2" charset="0"/>
              </a:rPr>
              <a:t>UNIDAD III</a:t>
            </a:r>
          </a:p>
          <a:p>
            <a:pPr algn="ctr"/>
            <a:r>
              <a:rPr lang="es-MX" sz="2400" b="1" dirty="0">
                <a:latin typeface="AR JULIAN" panose="02000000000000000000" pitchFamily="2" charset="0"/>
              </a:rPr>
              <a:t>PROPUESTAS DE CONTROL O REMEDIACIÓN</a:t>
            </a:r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1327D4DF-FEB2-4AF5-AD73-88CD434429D3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3BA68AF2-6C32-4B67-9305-15F9C4828183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6359A54F-15FD-43AB-93D1-C69205587907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4" name="Gráfico 3" descr="Flor en tiesto">
              <a:extLst>
                <a:ext uri="{FF2B5EF4-FFF2-40B4-BE49-F238E27FC236}">
                  <a16:creationId xmlns:a16="http://schemas.microsoft.com/office/drawing/2014/main" id="{34989214-125A-4DCF-BD09-7CA5AFA6F5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6693AEA-B710-4D39-B0ED-ACB273FBEEAA}"/>
              </a:ext>
            </a:extLst>
          </p:cNvPr>
          <p:cNvSpPr txBox="1"/>
          <p:nvPr/>
        </p:nvSpPr>
        <p:spPr>
          <a:xfrm>
            <a:off x="6087958" y="3587532"/>
            <a:ext cx="49061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Contenido</a:t>
            </a:r>
            <a:endParaRPr lang="es-ES_tradnl" sz="28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_tradnl" sz="2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 Desarrollo sustentable o sostenible.</a:t>
            </a:r>
          </a:p>
          <a:p>
            <a:r>
              <a:rPr lang="es-ES_tradnl" sz="2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3.2 Economía Verde.</a:t>
            </a:r>
          </a:p>
          <a:p>
            <a:r>
              <a:rPr lang="es-ES_tradnl" sz="2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3.3 Desmaterialización y Desarrollo Humano.</a:t>
            </a:r>
            <a:endParaRPr lang="es-MX" sz="28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33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15910" y="116958"/>
            <a:ext cx="10097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chemeClr val="accent1">
                    <a:lumMod val="50000"/>
                  </a:schemeClr>
                </a:solidFill>
              </a:rPr>
              <a:t>ESCALAS ESPACIALES DEL DESARROLLO </a:t>
            </a:r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SUSTENTABLE</a:t>
            </a:r>
            <a:endParaRPr lang="es-MX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750728" y="1234293"/>
            <a:ext cx="1328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>
                <a:solidFill>
                  <a:schemeClr val="accent1">
                    <a:lumMod val="50000"/>
                  </a:schemeClr>
                </a:solidFill>
              </a:rPr>
              <a:t>LOCAL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7397317" y="1158929"/>
            <a:ext cx="2528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chemeClr val="accent1">
                    <a:lumMod val="50000"/>
                  </a:schemeClr>
                </a:solidFill>
              </a:rPr>
              <a:t>MUNICIPAL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/>
          <a:srcRect l="24726" t="17737" r="43797" b="35431"/>
          <a:stretch/>
        </p:blipFill>
        <p:spPr>
          <a:xfrm>
            <a:off x="515154" y="1674253"/>
            <a:ext cx="4249448" cy="355457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/>
          <a:srcRect l="32843" t="13336" r="6678" b="7438"/>
          <a:stretch/>
        </p:blipFill>
        <p:spPr>
          <a:xfrm>
            <a:off x="5874140" y="1700012"/>
            <a:ext cx="4931236" cy="3631844"/>
          </a:xfrm>
          <a:prstGeom prst="rect">
            <a:avLst/>
          </a:prstGeom>
        </p:spPr>
      </p:pic>
      <p:sp>
        <p:nvSpPr>
          <p:cNvPr id="11" name="Elipse 10"/>
          <p:cNvSpPr/>
          <p:nvPr/>
        </p:nvSpPr>
        <p:spPr>
          <a:xfrm>
            <a:off x="1262130" y="2382592"/>
            <a:ext cx="3412901" cy="2807594"/>
          </a:xfrm>
          <a:prstGeom prst="ellipse">
            <a:avLst/>
          </a:prstGeom>
          <a:noFill/>
          <a:ln w="28575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Elipse 11"/>
          <p:cNvSpPr/>
          <p:nvPr/>
        </p:nvSpPr>
        <p:spPr>
          <a:xfrm>
            <a:off x="5935015" y="1659228"/>
            <a:ext cx="4947633" cy="3711262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3E021271-C42E-47DF-88AB-E967636B82A5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6681024B-189C-466C-B3D1-715734193B80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F52AFB43-9667-464A-8336-274C945491E9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6" name="Gráfico 15" descr="Flor en tiesto">
              <a:extLst>
                <a:ext uri="{FF2B5EF4-FFF2-40B4-BE49-F238E27FC236}">
                  <a16:creationId xmlns:a16="http://schemas.microsoft.com/office/drawing/2014/main" id="{4D133AD3-16E0-481E-BBA7-0A69790F41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1731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28128" y="312087"/>
            <a:ext cx="2425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chemeClr val="accent1">
                    <a:lumMod val="50000"/>
                  </a:schemeClr>
                </a:solidFill>
              </a:rPr>
              <a:t>REGIONAL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7568061" y="362825"/>
            <a:ext cx="2103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GLOBAL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190" y="1059968"/>
            <a:ext cx="4264420" cy="409682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5430" y="1396433"/>
            <a:ext cx="4119564" cy="4101255"/>
          </a:xfrm>
          <a:prstGeom prst="rect">
            <a:avLst/>
          </a:prstGeom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30B098C7-0E42-40EC-AAE2-5EB13922A3DD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628E61F0-3649-4398-ABC4-A7DE388E39ED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801B52E5-E17A-424A-A02F-2C92A695FC3E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1" name="Gráfico 10" descr="Flor en tiesto">
              <a:extLst>
                <a:ext uri="{FF2B5EF4-FFF2-40B4-BE49-F238E27FC236}">
                  <a16:creationId xmlns:a16="http://schemas.microsoft.com/office/drawing/2014/main" id="{23251A00-41DD-417E-9DE4-34F5F2A710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42143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240535" y="478408"/>
            <a:ext cx="24593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3600" dirty="0"/>
              <a:t>Práctica 3:</a:t>
            </a:r>
          </a:p>
        </p:txBody>
      </p:sp>
      <p:sp>
        <p:nvSpPr>
          <p:cNvPr id="5" name="Rectángulo 4"/>
          <p:cNvSpPr/>
          <p:nvPr/>
        </p:nvSpPr>
        <p:spPr>
          <a:xfrm>
            <a:off x="5960463" y="1656306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endParaRPr lang="es-MX" sz="3200" dirty="0"/>
          </a:p>
        </p:txBody>
      </p:sp>
      <p:sp>
        <p:nvSpPr>
          <p:cNvPr id="7" name="Rectángulo 6"/>
          <p:cNvSpPr/>
          <p:nvPr/>
        </p:nvSpPr>
        <p:spPr>
          <a:xfrm>
            <a:off x="363468" y="1632570"/>
            <a:ext cx="65476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600" dirty="0"/>
              <a:t>En equipos y con ayuda del acervo bibliográfico disponible en la biblioteca responder el formato proporcionado.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0939C5BF-A286-41E2-A0D2-FDCBB27D18C2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DEC560B8-C817-4361-ACB0-CFFA270FEBD2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6F0C53AF-3771-4C17-83F5-F7492A2FB69D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2" name="Gráfico 11" descr="Flor en tiesto">
              <a:extLst>
                <a:ext uri="{FF2B5EF4-FFF2-40B4-BE49-F238E27FC236}">
                  <a16:creationId xmlns:a16="http://schemas.microsoft.com/office/drawing/2014/main" id="{2561BEA2-2EAB-4C1F-A072-61419DF85F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84928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76011" y="1674674"/>
            <a:ext cx="56066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solidFill>
                  <a:schemeClr val="accent6">
                    <a:lumMod val="75000"/>
                  </a:schemeClr>
                </a:solidFill>
                <a:latin typeface="AR JULIAN" panose="02000000000000000000" pitchFamily="2" charset="0"/>
              </a:rPr>
              <a:t>Sustentable</a:t>
            </a:r>
            <a:r>
              <a:rPr lang="es-MX" sz="2400" dirty="0">
                <a:latin typeface="AR JULIAN" panose="02000000000000000000" pitchFamily="2" charset="0"/>
              </a:rPr>
              <a:t> =  Algo que puede </a:t>
            </a:r>
            <a:r>
              <a:rPr lang="es-MX" sz="2400" dirty="0">
                <a:solidFill>
                  <a:srgbClr val="00B050"/>
                </a:solidFill>
                <a:latin typeface="AR JULIAN" panose="02000000000000000000" pitchFamily="2" charset="0"/>
              </a:rPr>
              <a:t>sostenerse o sustentarse por sí mismo y con razones propias (RALE, 2014).</a:t>
            </a:r>
          </a:p>
          <a:p>
            <a:pPr algn="just"/>
            <a:endParaRPr lang="es-MX" sz="2400" dirty="0">
              <a:latin typeface="AR JULIAN" panose="02000000000000000000" pitchFamily="2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060552" y="709917"/>
            <a:ext cx="6070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5">
                    <a:lumMod val="75000"/>
                  </a:schemeClr>
                </a:solidFill>
              </a:rPr>
              <a:t>Concepto de sustentable y sostenible</a:t>
            </a:r>
          </a:p>
        </p:txBody>
      </p:sp>
      <p:sp>
        <p:nvSpPr>
          <p:cNvPr id="8" name="Rectángulo 7"/>
          <p:cNvSpPr/>
          <p:nvPr/>
        </p:nvSpPr>
        <p:spPr>
          <a:xfrm>
            <a:off x="5572259" y="3970487"/>
            <a:ext cx="5294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sz="2400" dirty="0">
                <a:solidFill>
                  <a:srgbClr val="ED7D31">
                    <a:lumMod val="75000"/>
                  </a:srgbClr>
                </a:solidFill>
                <a:latin typeface="AR JULIAN" panose="02000000000000000000" pitchFamily="2" charset="0"/>
              </a:rPr>
              <a:t>Sostenible</a:t>
            </a:r>
            <a:r>
              <a:rPr lang="es-MX" sz="2400" dirty="0">
                <a:solidFill>
                  <a:prstClr val="black"/>
                </a:solidFill>
                <a:latin typeface="AR JULIAN" panose="02000000000000000000" pitchFamily="2" charset="0"/>
              </a:rPr>
              <a:t> = Algo que puede </a:t>
            </a:r>
            <a:r>
              <a:rPr lang="es-MX" sz="2400" dirty="0">
                <a:solidFill>
                  <a:srgbClr val="FF0000"/>
                </a:solidFill>
                <a:latin typeface="AR JULIAN" panose="02000000000000000000" pitchFamily="2" charset="0"/>
              </a:rPr>
              <a:t>mantenerse</a:t>
            </a:r>
            <a:r>
              <a:rPr lang="es-MX" sz="2400" dirty="0">
                <a:solidFill>
                  <a:prstClr val="black"/>
                </a:solidFill>
                <a:latin typeface="AR JULIAN" panose="02000000000000000000" pitchFamily="2" charset="0"/>
              </a:rPr>
              <a:t> por sí mismo gracias a que las condiciones económicas, sociales o ambientales lo permiten, se puede </a:t>
            </a:r>
            <a:r>
              <a:rPr lang="es-MX" sz="2400" dirty="0">
                <a:solidFill>
                  <a:srgbClr val="00B050"/>
                </a:solidFill>
                <a:latin typeface="AR JULIAN" panose="02000000000000000000" pitchFamily="2" charset="0"/>
              </a:rPr>
              <a:t>sostener sin afectar los recursos (RALE, 2011).</a:t>
            </a:r>
          </a:p>
        </p:txBody>
      </p:sp>
      <p:cxnSp>
        <p:nvCxnSpPr>
          <p:cNvPr id="10" name="Conector angular 9"/>
          <p:cNvCxnSpPr>
            <a:cxnSpLocks/>
            <a:stCxn id="5" idx="3"/>
            <a:endCxn id="8" idx="0"/>
          </p:cNvCxnSpPr>
          <p:nvPr/>
        </p:nvCxnSpPr>
        <p:spPr>
          <a:xfrm>
            <a:off x="5782615" y="2459504"/>
            <a:ext cx="2436752" cy="151098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ector angular 11"/>
          <p:cNvCxnSpPr>
            <a:cxnSpLocks/>
            <a:stCxn id="8" idx="1"/>
            <a:endCxn id="5" idx="2"/>
          </p:cNvCxnSpPr>
          <p:nvPr/>
        </p:nvCxnSpPr>
        <p:spPr>
          <a:xfrm rot="10800000">
            <a:off x="2979313" y="3244335"/>
            <a:ext cx="2592946" cy="188031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Rectángulo 2">
            <a:extLst>
              <a:ext uri="{FF2B5EF4-FFF2-40B4-BE49-F238E27FC236}">
                <a16:creationId xmlns:a16="http://schemas.microsoft.com/office/drawing/2014/main" id="{20A6ECE0-C8B4-49FB-A8AC-53C515D91E35}"/>
              </a:ext>
            </a:extLst>
          </p:cNvPr>
          <p:cNvSpPr/>
          <p:nvPr/>
        </p:nvSpPr>
        <p:spPr>
          <a:xfrm>
            <a:off x="176011" y="86493"/>
            <a:ext cx="72443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_tradnl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 Desarrollo sustentable o sostenible.</a:t>
            </a:r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62C6A56B-939F-4A82-B229-C54A5EB49003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51C8953F-36A5-40F1-A073-FF0683C8C0AA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:a16="http://schemas.microsoft.com/office/drawing/2014/main" id="{33306636-B716-4487-A03C-E76F31333ECD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20" name="Gráfico 19" descr="Flor en tiesto">
              <a:extLst>
                <a:ext uri="{FF2B5EF4-FFF2-40B4-BE49-F238E27FC236}">
                  <a16:creationId xmlns:a16="http://schemas.microsoft.com/office/drawing/2014/main" id="{F4906E39-25E0-4CDA-8F7A-1092DC11A6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  <p:pic>
        <p:nvPicPr>
          <p:cNvPr id="21" name="Imagen 20">
            <a:extLst>
              <a:ext uri="{FF2B5EF4-FFF2-40B4-BE49-F238E27FC236}">
                <a16:creationId xmlns:a16="http://schemas.microsoft.com/office/drawing/2014/main" id="{C013600C-0495-4DB6-B878-38648AF23B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4953000"/>
            <a:ext cx="2342077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589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544678" y="1900446"/>
            <a:ext cx="20874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rgbClr val="70AD47">
                    <a:lumMod val="75000"/>
                  </a:srgbClr>
                </a:solidFill>
                <a:latin typeface="AR JULIAN" panose="02000000000000000000" pitchFamily="2" charset="0"/>
              </a:rPr>
              <a:t>Sustentable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4594070" y="986239"/>
            <a:ext cx="21648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>
                <a:solidFill>
                  <a:schemeClr val="accent5">
                    <a:lumMod val="75000"/>
                  </a:schemeClr>
                </a:solidFill>
              </a:rPr>
              <a:t>Aplicación</a:t>
            </a:r>
            <a:endParaRPr lang="es-MX" sz="3600" dirty="0"/>
          </a:p>
        </p:txBody>
      </p:sp>
      <p:sp>
        <p:nvSpPr>
          <p:cNvPr id="7" name="Rectángulo 6"/>
          <p:cNvSpPr/>
          <p:nvPr/>
        </p:nvSpPr>
        <p:spPr>
          <a:xfrm>
            <a:off x="9345672" y="2041278"/>
            <a:ext cx="1824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rgbClr val="ED7D31">
                    <a:lumMod val="75000"/>
                  </a:srgbClr>
                </a:solidFill>
                <a:latin typeface="AR JULIAN" panose="02000000000000000000" pitchFamily="2" charset="0"/>
              </a:rPr>
              <a:t>Sostenible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2839881" y="2564498"/>
            <a:ext cx="6096000" cy="2677656"/>
          </a:xfrm>
          <a:prstGeom prst="rect">
            <a:avLst/>
          </a:prstGeom>
          <a:ln w="38100">
            <a:solidFill>
              <a:srgbClr val="00B050"/>
            </a:solidFill>
            <a:prstDash val="dash"/>
          </a:ln>
        </p:spPr>
        <p:txBody>
          <a:bodyPr>
            <a:spAutoFit/>
          </a:bodyPr>
          <a:lstStyle/>
          <a:p>
            <a:pPr algn="just"/>
            <a:r>
              <a:rPr lang="es-MX" sz="2800" dirty="0">
                <a:latin typeface="AR JULIAN" panose="02000000000000000000" pitchFamily="2" charset="0"/>
              </a:rPr>
              <a:t>Ambos se refieren a un </a:t>
            </a:r>
            <a:r>
              <a:rPr lang="es-MX" sz="2800" dirty="0">
                <a:solidFill>
                  <a:srgbClr val="FF0000"/>
                </a:solidFill>
                <a:latin typeface="AR JULIAN" panose="02000000000000000000" pitchFamily="2" charset="0"/>
              </a:rPr>
              <a:t>proceso</a:t>
            </a:r>
            <a:r>
              <a:rPr lang="es-MX" sz="2800" dirty="0">
                <a:latin typeface="AR JULIAN" panose="02000000000000000000" pitchFamily="2" charset="0"/>
              </a:rPr>
              <a:t> que puede mantenerse </a:t>
            </a:r>
            <a:r>
              <a:rPr lang="es-MX" sz="2800" dirty="0">
                <a:solidFill>
                  <a:srgbClr val="FF0000"/>
                </a:solidFill>
                <a:latin typeface="AR JULIAN" panose="02000000000000000000" pitchFamily="2" charset="0"/>
              </a:rPr>
              <a:t>sin afectar </a:t>
            </a:r>
            <a:r>
              <a:rPr lang="es-MX" sz="2800" dirty="0">
                <a:latin typeface="AR JULIAN" panose="02000000000000000000" pitchFamily="2" charset="0"/>
              </a:rPr>
              <a:t>a la </a:t>
            </a:r>
            <a:r>
              <a:rPr lang="es-MX" sz="2800" dirty="0">
                <a:solidFill>
                  <a:srgbClr val="FF0000"/>
                </a:solidFill>
                <a:latin typeface="AR JULIAN" panose="02000000000000000000" pitchFamily="2" charset="0"/>
              </a:rPr>
              <a:t>generación actual o futura</a:t>
            </a:r>
            <a:r>
              <a:rPr lang="es-MX" sz="2800" dirty="0">
                <a:latin typeface="AR JULIAN" panose="02000000000000000000" pitchFamily="2" charset="0"/>
              </a:rPr>
              <a:t>, intentando que el mismo sea </a:t>
            </a:r>
            <a:r>
              <a:rPr lang="es-MX" sz="2800" dirty="0">
                <a:solidFill>
                  <a:srgbClr val="FF0000"/>
                </a:solidFill>
                <a:latin typeface="AR JULIAN" panose="02000000000000000000" pitchFamily="2" charset="0"/>
              </a:rPr>
              <a:t>perdurable en el tiempo sin mermar los recursos actuales. </a:t>
            </a:r>
            <a:r>
              <a:rPr lang="es-MX" sz="2800" dirty="0">
                <a:latin typeface="AR JULIAN" panose="02000000000000000000" pitchFamily="2" charset="0"/>
              </a:rPr>
              <a:t>PNUMA (2011)</a:t>
            </a:r>
          </a:p>
        </p:txBody>
      </p:sp>
      <p:cxnSp>
        <p:nvCxnSpPr>
          <p:cNvPr id="12" name="Conector angular 11"/>
          <p:cNvCxnSpPr>
            <a:stCxn id="6" idx="1"/>
            <a:endCxn id="5" idx="0"/>
          </p:cNvCxnSpPr>
          <p:nvPr/>
        </p:nvCxnSpPr>
        <p:spPr>
          <a:xfrm rot="10800000" flipV="1">
            <a:off x="1588394" y="1309404"/>
            <a:ext cx="3005676" cy="59104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angular 13"/>
          <p:cNvCxnSpPr>
            <a:cxnSpLocks/>
            <a:endCxn id="7" idx="0"/>
          </p:cNvCxnSpPr>
          <p:nvPr/>
        </p:nvCxnSpPr>
        <p:spPr>
          <a:xfrm>
            <a:off x="7391285" y="1309403"/>
            <a:ext cx="2866656" cy="73187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ector angular 15"/>
          <p:cNvCxnSpPr>
            <a:stCxn id="5" idx="2"/>
            <a:endCxn id="8" idx="1"/>
          </p:cNvCxnSpPr>
          <p:nvPr/>
        </p:nvCxnSpPr>
        <p:spPr>
          <a:xfrm rot="16200000" flipH="1">
            <a:off x="1474307" y="2537752"/>
            <a:ext cx="1479660" cy="125148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ector angular 17"/>
          <p:cNvCxnSpPr>
            <a:stCxn id="7" idx="2"/>
            <a:endCxn id="8" idx="3"/>
          </p:cNvCxnSpPr>
          <p:nvPr/>
        </p:nvCxnSpPr>
        <p:spPr>
          <a:xfrm rot="5400000">
            <a:off x="8927497" y="2572882"/>
            <a:ext cx="1338828" cy="132206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Imagen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53000"/>
            <a:ext cx="2342077" cy="1905000"/>
          </a:xfrm>
          <a:prstGeom prst="rect">
            <a:avLst/>
          </a:prstGeom>
        </p:spPr>
      </p:pic>
      <p:grpSp>
        <p:nvGrpSpPr>
          <p:cNvPr id="15" name="Grupo 14">
            <a:extLst>
              <a:ext uri="{FF2B5EF4-FFF2-40B4-BE49-F238E27FC236}">
                <a16:creationId xmlns:a16="http://schemas.microsoft.com/office/drawing/2014/main" id="{8008E194-39CB-4ACD-B686-A4C99BDFE858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D2CD5128-7611-403D-B1A1-89FFCD30136F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:a16="http://schemas.microsoft.com/office/drawing/2014/main" id="{FCD23065-B62F-440B-B5C5-32DC7FE0AC58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20" name="Gráfico 19" descr="Flor en tiesto">
              <a:extLst>
                <a:ext uri="{FF2B5EF4-FFF2-40B4-BE49-F238E27FC236}">
                  <a16:creationId xmlns:a16="http://schemas.microsoft.com/office/drawing/2014/main" id="{FB527F60-4EA3-4BFB-B5E6-A23829D65C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0377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544677" y="1299953"/>
            <a:ext cx="20874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rgbClr val="70AD47">
                    <a:lumMod val="75000"/>
                  </a:srgbClr>
                </a:solidFill>
                <a:latin typeface="AR JULIAN" panose="02000000000000000000" pitchFamily="2" charset="0"/>
              </a:rPr>
              <a:t>Sustentable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4939672" y="867554"/>
            <a:ext cx="21350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>
                <a:solidFill>
                  <a:schemeClr val="accent5">
                    <a:lumMod val="75000"/>
                  </a:schemeClr>
                </a:solidFill>
              </a:rPr>
              <a:t>Diferencia</a:t>
            </a:r>
            <a:endParaRPr lang="es-MX" sz="3600" dirty="0"/>
          </a:p>
        </p:txBody>
      </p:sp>
      <p:sp>
        <p:nvSpPr>
          <p:cNvPr id="7" name="Rectángulo 6"/>
          <p:cNvSpPr/>
          <p:nvPr/>
        </p:nvSpPr>
        <p:spPr>
          <a:xfrm>
            <a:off x="9382244" y="1377226"/>
            <a:ext cx="1824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rgbClr val="ED7D31">
                    <a:lumMod val="75000"/>
                  </a:srgbClr>
                </a:solidFill>
                <a:latin typeface="AR JULIAN" panose="02000000000000000000" pitchFamily="2" charset="0"/>
              </a:rPr>
              <a:t>Sostenible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2966956" y="2096811"/>
            <a:ext cx="6096000" cy="3785652"/>
          </a:xfrm>
          <a:prstGeom prst="rect">
            <a:avLst/>
          </a:prstGeom>
          <a:ln w="38100">
            <a:solidFill>
              <a:srgbClr val="0070C0"/>
            </a:solidFill>
            <a:prstDash val="dash"/>
          </a:ln>
        </p:spPr>
        <p:txBody>
          <a:bodyPr>
            <a:spAutoFit/>
          </a:bodyPr>
          <a:lstStyle/>
          <a:p>
            <a:pPr algn="just"/>
            <a:r>
              <a:rPr lang="es-MX" sz="2400" b="1" dirty="0">
                <a:latin typeface="Bookman Old Style" panose="02050604050505020204" pitchFamily="18" charset="0"/>
              </a:rPr>
              <a:t>Las diferencias entre ambos términos son casi imperceptibles</a:t>
            </a:r>
            <a:r>
              <a:rPr lang="es-MX" sz="2400" dirty="0">
                <a:latin typeface="Bookman Old Style" panose="02050604050505020204" pitchFamily="18" charset="0"/>
              </a:rPr>
              <a:t>, </a:t>
            </a:r>
            <a:r>
              <a:rPr lang="es-MX" sz="2400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pero una se enfoca más a la intervención humana</a:t>
            </a:r>
            <a:r>
              <a:rPr lang="es-MX" sz="2400" dirty="0">
                <a:latin typeface="Bookman Old Style" panose="02050604050505020204" pitchFamily="18" charset="0"/>
              </a:rPr>
              <a:t>, </a:t>
            </a:r>
            <a:r>
              <a:rPr lang="es-MX" sz="2400" dirty="0">
                <a:solidFill>
                  <a:srgbClr val="00CC99"/>
                </a:solidFill>
                <a:latin typeface="Bookman Old Style" panose="02050604050505020204" pitchFamily="18" charset="0"/>
              </a:rPr>
              <a:t>mientras que la otra definición se inclina hacia una idea de autosuficiencia</a:t>
            </a:r>
            <a:r>
              <a:rPr lang="es-MX" sz="2400" dirty="0">
                <a:latin typeface="Bookman Old Style" panose="02050604050505020204" pitchFamily="18" charset="0"/>
              </a:rPr>
              <a:t>. De igual forma, </a:t>
            </a:r>
            <a:r>
              <a:rPr lang="es-MX" sz="2400" dirty="0">
                <a:solidFill>
                  <a:srgbClr val="FF0000"/>
                </a:solidFill>
                <a:latin typeface="Bookman Old Style" panose="02050604050505020204" pitchFamily="18" charset="0"/>
              </a:rPr>
              <a:t>ambos términos </a:t>
            </a:r>
            <a:r>
              <a:rPr lang="es-MX" sz="2400" u="sng" dirty="0">
                <a:solidFill>
                  <a:srgbClr val="FF0000"/>
                </a:solidFill>
                <a:latin typeface="Bookman Old Style" panose="02050604050505020204" pitchFamily="18" charset="0"/>
              </a:rPr>
              <a:t>se usan como sinónimos</a:t>
            </a:r>
            <a:r>
              <a:rPr lang="es-MX" sz="2400" dirty="0">
                <a:solidFill>
                  <a:srgbClr val="FF0000"/>
                </a:solidFill>
                <a:latin typeface="Bookman Old Style" panose="02050604050505020204" pitchFamily="18" charset="0"/>
              </a:rPr>
              <a:t> cuando nos referimos a responsabilidad social con el medioambiente</a:t>
            </a:r>
            <a:r>
              <a:rPr lang="es-MX" sz="2400" dirty="0">
                <a:latin typeface="Bookman Old Style" panose="02050604050505020204" pitchFamily="18" charset="0"/>
              </a:rPr>
              <a:t>. </a:t>
            </a:r>
            <a:r>
              <a:rPr lang="es-MX" sz="2400" dirty="0">
                <a:latin typeface="AR JULIAN" panose="02000000000000000000" pitchFamily="2" charset="0"/>
              </a:rPr>
              <a:t>PNUMA (2011)</a:t>
            </a:r>
          </a:p>
        </p:txBody>
      </p:sp>
      <p:cxnSp>
        <p:nvCxnSpPr>
          <p:cNvPr id="12" name="Conector angular 11"/>
          <p:cNvCxnSpPr>
            <a:stCxn id="6" idx="1"/>
            <a:endCxn id="5" idx="0"/>
          </p:cNvCxnSpPr>
          <p:nvPr/>
        </p:nvCxnSpPr>
        <p:spPr>
          <a:xfrm rot="10800000" flipV="1">
            <a:off x="1588394" y="1190719"/>
            <a:ext cx="3351279" cy="10923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angular 13"/>
          <p:cNvCxnSpPr>
            <a:cxnSpLocks/>
            <a:endCxn id="7" idx="0"/>
          </p:cNvCxnSpPr>
          <p:nvPr/>
        </p:nvCxnSpPr>
        <p:spPr>
          <a:xfrm>
            <a:off x="7612684" y="1190718"/>
            <a:ext cx="2681829" cy="18650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ector angular 15"/>
          <p:cNvCxnSpPr>
            <a:stCxn id="5" idx="2"/>
            <a:endCxn id="8" idx="1"/>
          </p:cNvCxnSpPr>
          <p:nvPr/>
        </p:nvCxnSpPr>
        <p:spPr>
          <a:xfrm rot="16200000" flipH="1">
            <a:off x="1194442" y="2217123"/>
            <a:ext cx="2166464" cy="137856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ector angular 17"/>
          <p:cNvCxnSpPr>
            <a:stCxn id="7" idx="2"/>
            <a:endCxn id="8" idx="3"/>
          </p:cNvCxnSpPr>
          <p:nvPr/>
        </p:nvCxnSpPr>
        <p:spPr>
          <a:xfrm rot="5400000">
            <a:off x="8634140" y="2329263"/>
            <a:ext cx="2089191" cy="123155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Imagen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53000"/>
            <a:ext cx="2342077" cy="190500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2386534" y="6329141"/>
            <a:ext cx="88496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http://noticias.universia.net.mx/cultura/noticia/2016/02/09/1136185/diferencias-desarrollo-sostenible-sustentable.html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7BFE3C55-F928-4484-A668-CA5C010C8E50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DCF96211-4AD9-4468-8112-48723FF5F7BE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309B0180-33D7-40A3-8746-EF9BA168D4D6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9" name="Gráfico 18" descr="Flor en tiesto">
              <a:extLst>
                <a:ext uri="{FF2B5EF4-FFF2-40B4-BE49-F238E27FC236}">
                  <a16:creationId xmlns:a16="http://schemas.microsoft.com/office/drawing/2014/main" id="{FF7B2FD2-F48A-4626-A167-6E5A19CDF1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51332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065" y="1728328"/>
            <a:ext cx="5336204" cy="4506127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22065" y="0"/>
            <a:ext cx="21547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rgbClr val="C00000"/>
                </a:solidFill>
              </a:rPr>
              <a:t>Diferencia</a:t>
            </a:r>
            <a:endParaRPr lang="es-MX" sz="2800" dirty="0">
              <a:solidFill>
                <a:srgbClr val="C00000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35237" y="606190"/>
            <a:ext cx="408316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5">
                    <a:lumMod val="75000"/>
                  </a:schemeClr>
                </a:solidFill>
              </a:rPr>
              <a:t>Empresa sustentable</a:t>
            </a:r>
          </a:p>
          <a:p>
            <a:pPr algn="ctr"/>
            <a:r>
              <a:rPr lang="es-MX" sz="2800" b="1" dirty="0">
                <a:solidFill>
                  <a:schemeClr val="accent5">
                    <a:lumMod val="75000"/>
                  </a:schemeClr>
                </a:solidFill>
              </a:rPr>
              <a:t>sin medio ambiente</a:t>
            </a:r>
            <a:endParaRPr lang="es-MX" sz="28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4170" y="1953421"/>
            <a:ext cx="5411535" cy="405594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337006" y="523220"/>
            <a:ext cx="45719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rgbClr val="00B050"/>
                </a:solidFill>
              </a:rPr>
              <a:t>Empresa sustentable o sostenible</a:t>
            </a:r>
          </a:p>
          <a:p>
            <a:pPr algn="ctr"/>
            <a:r>
              <a:rPr lang="es-MX" sz="2800" b="1" dirty="0">
                <a:solidFill>
                  <a:srgbClr val="00B050"/>
                </a:solidFill>
              </a:rPr>
              <a:t>con el medio ambiente</a:t>
            </a:r>
            <a:endParaRPr lang="es-MX" sz="2800" dirty="0">
              <a:solidFill>
                <a:srgbClr val="00B050"/>
              </a:solidFill>
            </a:endParaRP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D6090ED9-1D0F-4240-9791-A1476011363D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7FBBF540-7070-4873-A814-8AAAD33634A1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47873305-7859-4882-858B-36FDAA8D38BB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2" name="Gráfico 11" descr="Flor en tiesto">
              <a:extLst>
                <a:ext uri="{FF2B5EF4-FFF2-40B4-BE49-F238E27FC236}">
                  <a16:creationId xmlns:a16="http://schemas.microsoft.com/office/drawing/2014/main" id="{C7ADE008-2A60-47EF-B71A-074E035F79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03092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e 2"/>
          <p:cNvSpPr/>
          <p:nvPr/>
        </p:nvSpPr>
        <p:spPr>
          <a:xfrm>
            <a:off x="1573020" y="230757"/>
            <a:ext cx="7212169" cy="64008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201330" y="5507625"/>
            <a:ext cx="3197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ECONOMÍA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1809" y="621971"/>
            <a:ext cx="6426558" cy="551604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CuadroTexto 9"/>
          <p:cNvSpPr txBox="1"/>
          <p:nvPr/>
        </p:nvSpPr>
        <p:spPr>
          <a:xfrm>
            <a:off x="3747282" y="1243456"/>
            <a:ext cx="3317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>
                <a:solidFill>
                  <a:schemeClr val="bg1"/>
                </a:solidFill>
              </a:rPr>
              <a:t>NATURALEZA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7885132" y="5518511"/>
            <a:ext cx="2522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SOCIAL</a:t>
            </a:r>
          </a:p>
        </p:txBody>
      </p:sp>
      <p:sp>
        <p:nvSpPr>
          <p:cNvPr id="7" name="Rectángulo 6"/>
          <p:cNvSpPr/>
          <p:nvPr/>
        </p:nvSpPr>
        <p:spPr>
          <a:xfrm>
            <a:off x="7064971" y="42030"/>
            <a:ext cx="24516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dirty="0">
                <a:solidFill>
                  <a:srgbClr val="ED7D31">
                    <a:lumMod val="75000"/>
                  </a:srgbClr>
                </a:solidFill>
                <a:latin typeface="AR JULIAN" panose="02000000000000000000" pitchFamily="2" charset="0"/>
              </a:rPr>
              <a:t>Sostenible</a:t>
            </a:r>
            <a:endParaRPr lang="es-MX" sz="4000" dirty="0"/>
          </a:p>
        </p:txBody>
      </p:sp>
      <p:sp>
        <p:nvSpPr>
          <p:cNvPr id="8" name="Rectángulo 7"/>
          <p:cNvSpPr/>
          <p:nvPr/>
        </p:nvSpPr>
        <p:spPr>
          <a:xfrm>
            <a:off x="201330" y="77966"/>
            <a:ext cx="27433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dirty="0">
                <a:solidFill>
                  <a:srgbClr val="70AD47">
                    <a:lumMod val="75000"/>
                  </a:srgbClr>
                </a:solidFill>
                <a:latin typeface="AR JULIAN" panose="02000000000000000000" pitchFamily="2" charset="0"/>
              </a:rPr>
              <a:t>Sustentable</a:t>
            </a:r>
            <a:endParaRPr lang="es-MX" sz="4000" dirty="0"/>
          </a:p>
        </p:txBody>
      </p:sp>
      <p:sp>
        <p:nvSpPr>
          <p:cNvPr id="12" name="Rectángulo 11"/>
          <p:cNvSpPr/>
          <p:nvPr/>
        </p:nvSpPr>
        <p:spPr>
          <a:xfrm rot="19598791">
            <a:off x="158192" y="889513"/>
            <a:ext cx="37388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dirty="0" err="1">
                <a:solidFill>
                  <a:srgbClr val="70AD47">
                    <a:lumMod val="75000"/>
                  </a:srgbClr>
                </a:solidFill>
                <a:latin typeface="AR JULIAN" panose="02000000000000000000" pitchFamily="2" charset="0"/>
              </a:rPr>
              <a:t>Sustentabilildad</a:t>
            </a:r>
            <a:endParaRPr lang="es-MX" sz="4000" dirty="0"/>
          </a:p>
        </p:txBody>
      </p:sp>
      <p:sp>
        <p:nvSpPr>
          <p:cNvPr id="13" name="Rectángulo 12"/>
          <p:cNvSpPr/>
          <p:nvPr/>
        </p:nvSpPr>
        <p:spPr>
          <a:xfrm rot="1629011">
            <a:off x="7340130" y="1111650"/>
            <a:ext cx="33076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dirty="0">
                <a:solidFill>
                  <a:srgbClr val="ED7D31">
                    <a:lumMod val="75000"/>
                  </a:srgbClr>
                </a:solidFill>
                <a:latin typeface="AR JULIAN" panose="02000000000000000000" pitchFamily="2" charset="0"/>
              </a:rPr>
              <a:t>Sostenibilidad</a:t>
            </a:r>
            <a:endParaRPr lang="es-MX" sz="4000" dirty="0"/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5C937ECB-091C-4174-AC19-59D4DD35C2D7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EFFDA44A-BA4F-4D74-8656-3EEB1C8CC87D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D3F84CB4-90B4-432A-98F9-1714D7334CE1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7" name="Gráfico 16" descr="Flor en tiesto">
              <a:extLst>
                <a:ext uri="{FF2B5EF4-FFF2-40B4-BE49-F238E27FC236}">
                  <a16:creationId xmlns:a16="http://schemas.microsoft.com/office/drawing/2014/main" id="{A5DC54A5-48C5-403B-A9EE-880C627811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574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2865548" y="445932"/>
            <a:ext cx="2846232" cy="1493949"/>
            <a:chOff x="0" y="2313885"/>
            <a:chExt cx="2265927" cy="1249322"/>
          </a:xfrm>
        </p:grpSpPr>
        <p:sp>
          <p:nvSpPr>
            <p:cNvPr id="5" name="Elipse 4"/>
            <p:cNvSpPr/>
            <p:nvPr/>
          </p:nvSpPr>
          <p:spPr>
            <a:xfrm>
              <a:off x="0" y="2313885"/>
              <a:ext cx="2265927" cy="124932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7353344"/>
                <a:satOff val="-10228"/>
                <a:lumOff val="-3922"/>
                <a:alphaOff val="0"/>
              </a:schemeClr>
            </a:fillRef>
            <a:effectRef idx="0">
              <a:schemeClr val="accent5">
                <a:hueOff val="-7353344"/>
                <a:satOff val="-10228"/>
                <a:lumOff val="-392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/>
            <p:cNvSpPr/>
            <p:nvPr/>
          </p:nvSpPr>
          <p:spPr>
            <a:xfrm>
              <a:off x="331837" y="2496844"/>
              <a:ext cx="1602253" cy="8834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dirty="0"/>
                <a:t>ÉTICA AMBIENTAL</a:t>
              </a:r>
              <a:endParaRPr lang="es-MX" sz="2000" kern="1200" dirty="0"/>
            </a:p>
          </p:txBody>
        </p:sp>
      </p:grpSp>
      <p:grpSp>
        <p:nvGrpSpPr>
          <p:cNvPr id="7" name="Grupo 6"/>
          <p:cNvGrpSpPr/>
          <p:nvPr/>
        </p:nvGrpSpPr>
        <p:grpSpPr>
          <a:xfrm>
            <a:off x="5550797" y="487787"/>
            <a:ext cx="3081574" cy="1452094"/>
            <a:chOff x="4170659" y="2531603"/>
            <a:chExt cx="2268777" cy="1452094"/>
          </a:xfrm>
        </p:grpSpPr>
        <p:sp>
          <p:nvSpPr>
            <p:cNvPr id="8" name="Elipse 7"/>
            <p:cNvSpPr/>
            <p:nvPr/>
          </p:nvSpPr>
          <p:spPr>
            <a:xfrm>
              <a:off x="4170659" y="2531603"/>
              <a:ext cx="2268777" cy="145209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676672"/>
                <a:satOff val="-5114"/>
                <a:lumOff val="-1961"/>
                <a:alphaOff val="0"/>
              </a:schemeClr>
            </a:fillRef>
            <a:effectRef idx="0">
              <a:schemeClr val="accent5">
                <a:hueOff val="-3676672"/>
                <a:satOff val="-5114"/>
                <a:lumOff val="-196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Elipse 4"/>
            <p:cNvSpPr/>
            <p:nvPr/>
          </p:nvSpPr>
          <p:spPr>
            <a:xfrm>
              <a:off x="4490035" y="2744257"/>
              <a:ext cx="1604267" cy="10267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kern="1200" dirty="0"/>
                <a:t>SUSTENTABILIDAD</a:t>
              </a:r>
            </a:p>
          </p:txBody>
        </p:sp>
      </p:grp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/>
          <a:srcRect l="50384" b="13210"/>
          <a:stretch/>
        </p:blipFill>
        <p:spPr>
          <a:xfrm>
            <a:off x="3992450" y="2418812"/>
            <a:ext cx="3438660" cy="4057848"/>
          </a:xfrm>
          <a:prstGeom prst="rect">
            <a:avLst/>
          </a:prstGeom>
        </p:spPr>
      </p:pic>
      <p:sp>
        <p:nvSpPr>
          <p:cNvPr id="12" name="Flecha a la derecha con bandas 11"/>
          <p:cNvSpPr/>
          <p:nvPr/>
        </p:nvSpPr>
        <p:spPr>
          <a:xfrm rot="5400000">
            <a:off x="4932607" y="1751527"/>
            <a:ext cx="1223493" cy="43788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73510"/>
            <a:ext cx="3125985" cy="308449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EA9EE15D-3B35-40FD-86B9-7D992733605D}"/>
              </a:ext>
            </a:extLst>
          </p:cNvPr>
          <p:cNvSpPr/>
          <p:nvPr/>
        </p:nvSpPr>
        <p:spPr>
          <a:xfrm>
            <a:off x="122065" y="0"/>
            <a:ext cx="18293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rgbClr val="C00000"/>
                </a:solidFill>
              </a:rPr>
              <a:t>Relación</a:t>
            </a:r>
            <a:endParaRPr lang="es-MX" sz="2800" dirty="0">
              <a:solidFill>
                <a:srgbClr val="C00000"/>
              </a:solidFill>
            </a:endParaRPr>
          </a:p>
        </p:txBody>
      </p:sp>
      <p:grpSp>
        <p:nvGrpSpPr>
          <p:cNvPr id="17" name="Grupo 16">
            <a:extLst>
              <a:ext uri="{FF2B5EF4-FFF2-40B4-BE49-F238E27FC236}">
                <a16:creationId xmlns:a16="http://schemas.microsoft.com/office/drawing/2014/main" id="{5CADC6EA-4681-43AB-AA39-2101EB4EFD12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00AF60C0-027D-4568-B124-0D56CF76D5DC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:a16="http://schemas.microsoft.com/office/drawing/2014/main" id="{16B31088-44E6-41D1-BA88-1F56752A14FD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20" name="Gráfico 19" descr="Flor en tiesto">
              <a:extLst>
                <a:ext uri="{FF2B5EF4-FFF2-40B4-BE49-F238E27FC236}">
                  <a16:creationId xmlns:a16="http://schemas.microsoft.com/office/drawing/2014/main" id="{5112A2C4-0DC4-401B-B1D3-F2DB053073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33884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033684" y="4356400"/>
            <a:ext cx="925347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/>
              <a:t>Un buen ejemplo de un sistema de desarrollo sostenible o sustentable es aquel en el que </a:t>
            </a:r>
            <a:r>
              <a:rPr lang="es-MX" sz="2000" dirty="0">
                <a:solidFill>
                  <a:srgbClr val="FF0000"/>
                </a:solidFill>
              </a:rPr>
              <a:t>se cortan los árboles de un bosque para satisfacer las necesidades de madera</a:t>
            </a:r>
            <a:r>
              <a:rPr lang="es-MX" sz="2000" dirty="0"/>
              <a:t> y papel de la población, </a:t>
            </a:r>
            <a:r>
              <a:rPr lang="es-MX" sz="2000" dirty="0">
                <a:solidFill>
                  <a:srgbClr val="FF0000"/>
                </a:solidFill>
              </a:rPr>
              <a:t>pero luego se repuebla el mismo bosque</a:t>
            </a:r>
            <a:r>
              <a:rPr lang="es-MX" sz="2000" dirty="0"/>
              <a:t> para que la actividad se pueda mantener a lo largo del tiempo y </a:t>
            </a:r>
            <a:r>
              <a:rPr lang="es-MX" sz="2000" dirty="0">
                <a:solidFill>
                  <a:srgbClr val="FF0000"/>
                </a:solidFill>
              </a:rPr>
              <a:t>las generaciones futuras se puedan beneficiar de ella.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5177" y="15487"/>
            <a:ext cx="5875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EJEMPLO GENERAL</a:t>
            </a:r>
          </a:p>
        </p:txBody>
      </p:sp>
      <p:pic>
        <p:nvPicPr>
          <p:cNvPr id="1026" name="Picture 2" descr="Resultado de imagen para DESARROLLO SUSTENTABLE FORES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48" y="1004251"/>
            <a:ext cx="3546795" cy="279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6328" y="1004251"/>
            <a:ext cx="3210826" cy="2792514"/>
          </a:xfrm>
          <a:prstGeom prst="rect">
            <a:avLst/>
          </a:prstGeom>
        </p:spPr>
      </p:pic>
      <p:sp>
        <p:nvSpPr>
          <p:cNvPr id="8" name="Flecha a la derecha con bandas 7"/>
          <p:cNvSpPr/>
          <p:nvPr/>
        </p:nvSpPr>
        <p:spPr>
          <a:xfrm>
            <a:off x="4085823" y="1975505"/>
            <a:ext cx="2910625" cy="850006"/>
          </a:xfrm>
          <a:prstGeom prst="stripedRightArrow">
            <a:avLst/>
          </a:prstGeom>
          <a:solidFill>
            <a:schemeClr val="accent2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C6DEC0D0-5058-4333-8780-F3CFBDCB2358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D682FAEE-692D-4E6A-B8B2-D35EC820A6A5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34357488-7E1A-4B49-B775-2676A2840860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2" name="Gráfico 11" descr="Flor en tiesto">
              <a:extLst>
                <a:ext uri="{FF2B5EF4-FFF2-40B4-BE49-F238E27FC236}">
                  <a16:creationId xmlns:a16="http://schemas.microsoft.com/office/drawing/2014/main" id="{202A649D-25D7-43B2-9F41-71BDF6F2B0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52401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65412" y="35929"/>
            <a:ext cx="6756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EJEMPLOS ESPECÍFICO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611" y="2033599"/>
            <a:ext cx="2565907" cy="1506266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22047" y="452383"/>
            <a:ext cx="403892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solidFill>
                  <a:srgbClr val="00B050"/>
                </a:solidFill>
                <a:latin typeface="AR JULIAN" panose="02000000000000000000" pitchFamily="2" charset="0"/>
              </a:rPr>
              <a:t>Aquellas actividades turísticas respetuosas con el medio natural, cultural y social.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0501" y="883395"/>
            <a:ext cx="2857500" cy="28575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4582" y="1084426"/>
            <a:ext cx="3273918" cy="245543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897" y="3969874"/>
            <a:ext cx="3566077" cy="198115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6491" y="4327727"/>
            <a:ext cx="4512760" cy="2337936"/>
          </a:xfrm>
          <a:prstGeom prst="rect">
            <a:avLst/>
          </a:prstGeom>
        </p:spPr>
      </p:pic>
      <p:grpSp>
        <p:nvGrpSpPr>
          <p:cNvPr id="11" name="Grupo 10">
            <a:extLst>
              <a:ext uri="{FF2B5EF4-FFF2-40B4-BE49-F238E27FC236}">
                <a16:creationId xmlns:a16="http://schemas.microsoft.com/office/drawing/2014/main" id="{4F474897-CED3-4C37-85E7-7017729625AB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8065E6F9-E062-47F5-BD37-9FC940EFC13E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2024A698-231E-4C17-B12B-636B219BEDAA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4" name="Gráfico 13" descr="Flor en tiesto">
              <a:extLst>
                <a:ext uri="{FF2B5EF4-FFF2-40B4-BE49-F238E27FC236}">
                  <a16:creationId xmlns:a16="http://schemas.microsoft.com/office/drawing/2014/main" id="{98C2E2BE-05B1-4BD7-AB82-0EC24936A28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3501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3252</TotalTime>
  <Words>378</Words>
  <Application>Microsoft Office PowerPoint</Application>
  <PresentationFormat>Panorámica</PresentationFormat>
  <Paragraphs>73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AR JULIAN</vt:lpstr>
      <vt:lpstr>Arial</vt:lpstr>
      <vt:lpstr>Bookman Old Style</vt:lpstr>
      <vt:lpstr>Century Schoolbook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Ivan</dc:creator>
  <cp:lastModifiedBy>Ivan Garcia Hinojosa</cp:lastModifiedBy>
  <cp:revision>166</cp:revision>
  <dcterms:created xsi:type="dcterms:W3CDTF">2016-03-15T17:32:25Z</dcterms:created>
  <dcterms:modified xsi:type="dcterms:W3CDTF">2017-10-12T01:00:48Z</dcterms:modified>
</cp:coreProperties>
</file>