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0" r:id="rId4"/>
    <p:sldId id="272" r:id="rId5"/>
    <p:sldId id="271" r:id="rId6"/>
    <p:sldId id="274" r:id="rId7"/>
    <p:sldId id="273" r:id="rId8"/>
    <p:sldId id="279" r:id="rId9"/>
    <p:sldId id="281" r:id="rId10"/>
    <p:sldId id="280" r:id="rId11"/>
    <p:sldId id="28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36043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935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5669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851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89867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204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5876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5879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044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9958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282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3370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/>
        </p:nvSpPr>
        <p:spPr>
          <a:xfrm>
            <a:off x="1554308" y="1308384"/>
            <a:ext cx="85464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Responde:</a:t>
            </a:r>
          </a:p>
          <a:p>
            <a:pPr algn="ctr"/>
            <a:r>
              <a:rPr lang="es-MX" sz="36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¿QUÉ ENTIENDO POR ECONOMÍA VERDE?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0836" y="3559200"/>
            <a:ext cx="3093344" cy="2451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06" y="3295421"/>
            <a:ext cx="3005407" cy="1999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0769" y="3825151"/>
            <a:ext cx="2704564" cy="25569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B56E5A15-03B4-45EA-A20A-E3A3901CBA89}"/>
              </a:ext>
            </a:extLst>
          </p:cNvPr>
          <p:cNvSpPr/>
          <p:nvPr/>
        </p:nvSpPr>
        <p:spPr>
          <a:xfrm>
            <a:off x="176011" y="86493"/>
            <a:ext cx="34709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 Economía verde.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5C3B7789-789B-48AE-ACC5-3CD7628DC8C6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F2698C0-DF21-4E8E-8D75-A66EAE8CC872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DE4272D2-35EF-488C-9B9C-F0EC9BA97606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2" name="Gráfico 11" descr="Flor en tiesto">
              <a:extLst>
                <a:ext uri="{FF2B5EF4-FFF2-40B4-BE49-F238E27FC236}">
                  <a16:creationId xmlns:a16="http://schemas.microsoft.com/office/drawing/2014/main" id="{ED09014B-72F1-4483-9B23-122605BDC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903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94620" y="311212"/>
            <a:ext cx="3229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3600" dirty="0"/>
              <a:t>PROXIMA CLASE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606759" y="1365129"/>
            <a:ext cx="784990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/>
              <a:t>Investigar los conceptos de</a:t>
            </a:r>
          </a:p>
          <a:p>
            <a:pPr algn="ctr"/>
            <a:r>
              <a:rPr lang="es-MX" sz="3600" dirty="0">
                <a:solidFill>
                  <a:srgbClr val="FF0000"/>
                </a:solidFill>
              </a:rPr>
              <a:t>Desarrollo humano y Desmaterialización.</a:t>
            </a:r>
          </a:p>
          <a:p>
            <a:pPr algn="ctr"/>
            <a:endParaRPr lang="es-MX" sz="36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911" y="3527041"/>
            <a:ext cx="2461475" cy="2302329"/>
          </a:xfrm>
          <a:prstGeom prst="rect">
            <a:avLst/>
          </a:prstGeom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5EDB3D27-071A-4AAF-80A0-460210508F2D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B7DC0B4B-480E-47AC-8785-0A954DC14FD6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47C43AF7-DD86-4119-8B86-505E3D3780EE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8" name="Gráfico 7" descr="Flor en tiesto">
              <a:extLst>
                <a:ext uri="{FF2B5EF4-FFF2-40B4-BE49-F238E27FC236}">
                  <a16:creationId xmlns:a16="http://schemas.microsoft.com/office/drawing/2014/main" id="{51716E34-8CD3-4816-B0EF-B356AA4CEB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8217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Libro abierto">
            <a:extLst>
              <a:ext uri="{FF2B5EF4-FFF2-40B4-BE49-F238E27FC236}">
                <a16:creationId xmlns:a16="http://schemas.microsoft.com/office/drawing/2014/main" id="{86847CC4-9F34-4553-9C1C-22AEDBB45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931" y="2941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6333E1F-2A9D-468F-B31F-3766071F19A2}"/>
              </a:ext>
            </a:extLst>
          </p:cNvPr>
          <p:cNvSpPr/>
          <p:nvPr/>
        </p:nvSpPr>
        <p:spPr>
          <a:xfrm>
            <a:off x="2501971" y="587882"/>
            <a:ext cx="3721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solidFill>
                  <a:prstClr val="white"/>
                </a:solidFill>
                <a:latin typeface="AR JULIAN" panose="02000000000000000000" pitchFamily="2" charset="0"/>
              </a:rPr>
              <a:t>Referencias del tema: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4979852-B2C1-4CB6-9AB7-A1236B5943E7}"/>
              </a:ext>
            </a:extLst>
          </p:cNvPr>
          <p:cNvSpPr/>
          <p:nvPr/>
        </p:nvSpPr>
        <p:spPr>
          <a:xfrm>
            <a:off x="560322" y="3957420"/>
            <a:ext cx="775467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es-MX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Leff</a:t>
            </a: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, E. (2006). Los problemas del conocimiento y la perspectiva ambiental del desarrollo. México. Siglo XXI. 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3481E16-8887-4537-AB3E-57A1FF203478}"/>
              </a:ext>
            </a:extLst>
          </p:cNvPr>
          <p:cNvSpPr/>
          <p:nvPr/>
        </p:nvSpPr>
        <p:spPr>
          <a:xfrm>
            <a:off x="560322" y="1510969"/>
            <a:ext cx="8445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Arial" panose="020B0604020202020204" pitchFamily="34" charset="0"/>
                <a:ea typeface="Batang" panose="02030600000101010101" pitchFamily="18" charset="-127"/>
              </a:rPr>
              <a:t>- Aranda, J.M. (2004). “Principales desarrollos de la sociología ambiental”, </a:t>
            </a:r>
            <a:r>
              <a:rPr lang="es-ES_tradnl" b="1" i="1" dirty="0"/>
              <a:t>Ergo Sum</a:t>
            </a:r>
            <a:r>
              <a:rPr lang="es-ES_tradnl" b="1" dirty="0"/>
              <a:t> 11 (2), pp. 199-208</a:t>
            </a:r>
            <a:r>
              <a:rPr lang="es-ES_tradnl" b="1" i="1" dirty="0">
                <a:latin typeface="Arial" panose="020B0604020202020204" pitchFamily="34" charset="0"/>
                <a:ea typeface="Batang" panose="02030600000101010101" pitchFamily="18" charset="-127"/>
              </a:rPr>
              <a:t> </a:t>
            </a:r>
            <a:endParaRPr lang="es-MX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92B488C-C393-4BA4-9C37-3C9ABFCFB4C3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8" name="Gráfico 7" descr="Cabeza con engranajes">
            <a:extLst>
              <a:ext uri="{FF2B5EF4-FFF2-40B4-BE49-F238E27FC236}">
                <a16:creationId xmlns:a16="http://schemas.microsoft.com/office/drawing/2014/main" id="{BD922EBD-B739-41C0-9ED1-95C2EA9525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E3B32044-04AE-4EA7-9D9F-94978E6AF9F8}"/>
              </a:ext>
            </a:extLst>
          </p:cNvPr>
          <p:cNvSpPr/>
          <p:nvPr/>
        </p:nvSpPr>
        <p:spPr>
          <a:xfrm>
            <a:off x="560322" y="2070600"/>
            <a:ext cx="7921256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</a:rPr>
              <a:t>-Common, M. y </a:t>
            </a:r>
            <a:r>
              <a:rPr lang="en-US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Stagl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</a:rPr>
              <a:t>, S. (2008). </a:t>
            </a: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Introducción a la economía ecológica. Editorial Reverté. Barcelona España. Disponible en: http://datateca.unad.edu.co/contenidos/358021/prueba/articulosmodulo/pag36_econ_ecologica.PDF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919FD49-3DF5-49FB-80C6-18B757805AF0}"/>
              </a:ext>
            </a:extLst>
          </p:cNvPr>
          <p:cNvSpPr/>
          <p:nvPr/>
        </p:nvSpPr>
        <p:spPr>
          <a:xfrm>
            <a:off x="1306032" y="188015"/>
            <a:ext cx="3721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latin typeface="AR JULIAN" panose="02000000000000000000" pitchFamily="2" charset="0"/>
              </a:rPr>
              <a:t>Referencias del tema:</a:t>
            </a:r>
          </a:p>
        </p:txBody>
      </p:sp>
    </p:spTree>
    <p:extLst>
      <p:ext uri="{BB962C8B-B14F-4D97-AF65-F5344CB8AC3E}">
        <p14:creationId xmlns:p14="http://schemas.microsoft.com/office/powerpoint/2010/main" val="3616047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203076"/>
            <a:ext cx="34836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5">
                    <a:lumMod val="75000"/>
                  </a:schemeClr>
                </a:solidFill>
              </a:rPr>
              <a:t>ANTECEDENTES</a:t>
            </a:r>
            <a:endParaRPr lang="es-MX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50" y="1028604"/>
            <a:ext cx="4909176" cy="170081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427713" y="2770119"/>
            <a:ext cx="5279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5">
                    <a:lumMod val="75000"/>
                  </a:schemeClr>
                </a:solidFill>
              </a:rPr>
              <a:t>Río de Janeiro, Brasil, 2012</a:t>
            </a:r>
            <a:endParaRPr lang="es-MX" sz="2800" dirty="0"/>
          </a:p>
        </p:txBody>
      </p:sp>
      <p:sp>
        <p:nvSpPr>
          <p:cNvPr id="8" name="Rectángulo 7"/>
          <p:cNvSpPr/>
          <p:nvPr/>
        </p:nvSpPr>
        <p:spPr>
          <a:xfrm>
            <a:off x="2057327" y="4741545"/>
            <a:ext cx="78432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“</a:t>
            </a:r>
            <a:r>
              <a:rPr lang="es-MX" sz="2400" dirty="0">
                <a:solidFill>
                  <a:srgbClr val="FF0000"/>
                </a:solidFill>
              </a:rPr>
              <a:t>Obtener un compromiso político </a:t>
            </a:r>
            <a:r>
              <a:rPr lang="es-MX" sz="2400" dirty="0"/>
              <a:t>renovado en favor del desarrollo sostenible, haciendo </a:t>
            </a:r>
            <a:r>
              <a:rPr lang="es-MX" sz="2400" dirty="0">
                <a:solidFill>
                  <a:srgbClr val="FF0000"/>
                </a:solidFill>
              </a:rPr>
              <a:t>frente a las nuevas dificultades </a:t>
            </a:r>
            <a:r>
              <a:rPr lang="es-MX" sz="2400" dirty="0"/>
              <a:t>que están surgiendo.”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067426" y="4218325"/>
            <a:ext cx="2258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rgbClr val="00B050"/>
                </a:solidFill>
              </a:rPr>
              <a:t>OBJETIVO</a:t>
            </a:r>
            <a:endParaRPr lang="es-MX" sz="2800" dirty="0">
              <a:solidFill>
                <a:srgbClr val="00B050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B0C76C7C-ED2A-413E-BDFB-46BB3EEDDFBE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9C48E94E-DC98-4073-9329-F4E47201A529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F77F5627-43BB-47B8-9D45-C080139E07F6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3" name="Gráfico 12" descr="Flor en tiesto">
              <a:extLst>
                <a:ext uri="{FF2B5EF4-FFF2-40B4-BE49-F238E27FC236}">
                  <a16:creationId xmlns:a16="http://schemas.microsoft.com/office/drawing/2014/main" id="{A80FB747-644B-4843-BDB2-4C6CD6B0B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176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25003" y="900173"/>
            <a:ext cx="81051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Tahoma" panose="020B0604030504040204" pitchFamily="34" charset="0"/>
              </a:rPr>
              <a:t>Es un </a:t>
            </a:r>
            <a:r>
              <a:rPr lang="es-MX" sz="2400" dirty="0">
                <a:solidFill>
                  <a:srgbClr val="FF0000"/>
                </a:solidFill>
                <a:latin typeface="Tahoma" panose="020B0604030504040204" pitchFamily="34" charset="0"/>
              </a:rPr>
              <a:t>PLAN DE ACCIÓN</a:t>
            </a:r>
          </a:p>
          <a:p>
            <a:pPr algn="ctr"/>
            <a:r>
              <a:rPr lang="es-MX" sz="2400" dirty="0">
                <a:latin typeface="Tahoma" panose="020B0604030504040204" pitchFamily="34" charset="0"/>
              </a:rPr>
              <a:t>( documento con metas y estrategias) </a:t>
            </a:r>
          </a:p>
          <a:p>
            <a:pPr algn="just"/>
            <a:r>
              <a:rPr lang="es-MX" sz="2400" dirty="0">
                <a:latin typeface="Tahoma" panose="020B0604030504040204" pitchFamily="34" charset="0"/>
              </a:rPr>
              <a:t>que</a:t>
            </a:r>
            <a:r>
              <a:rPr lang="es-MX" sz="2400" dirty="0">
                <a:solidFill>
                  <a:srgbClr val="FF0000"/>
                </a:solidFill>
                <a:latin typeface="Tahoma" panose="020B0604030504040204" pitchFamily="34" charset="0"/>
              </a:rPr>
              <a:t> promueve un sistema </a:t>
            </a:r>
            <a:r>
              <a:rPr lang="es-MX" sz="2400" dirty="0">
                <a:solidFill>
                  <a:srgbClr val="383838"/>
                </a:solidFill>
                <a:latin typeface="Tahoma" panose="020B0604030504040204" pitchFamily="34" charset="0"/>
              </a:rPr>
              <a:t>productivo que comprenda a los </a:t>
            </a:r>
            <a:r>
              <a:rPr lang="es-MX" sz="2400" dirty="0">
                <a:latin typeface="Tahoma" panose="020B0604030504040204" pitchFamily="34" charset="0"/>
              </a:rPr>
              <a:t>aspectos</a:t>
            </a:r>
            <a:r>
              <a:rPr lang="es-MX" sz="2400" dirty="0">
                <a:solidFill>
                  <a:srgbClr val="FF0000"/>
                </a:solidFill>
                <a:latin typeface="Tahoma" panose="020B0604030504040204" pitchFamily="34" charset="0"/>
              </a:rPr>
              <a:t> 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</a:rPr>
              <a:t>económicos,</a:t>
            </a:r>
            <a:r>
              <a:rPr lang="es-MX" sz="2400" dirty="0">
                <a:solidFill>
                  <a:srgbClr val="FF0000"/>
                </a:solidFill>
                <a:latin typeface="Tahoma" panose="020B0604030504040204" pitchFamily="34" charset="0"/>
              </a:rPr>
              <a:t> </a:t>
            </a:r>
            <a:r>
              <a:rPr lang="es-MX" sz="2400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</a:rPr>
              <a:t>socio-políticos</a:t>
            </a:r>
            <a:r>
              <a:rPr lang="es-MX" sz="2400" dirty="0">
                <a:solidFill>
                  <a:srgbClr val="FF0000"/>
                </a:solidFill>
                <a:latin typeface="Tahoma" panose="020B0604030504040204" pitchFamily="34" charset="0"/>
              </a:rPr>
              <a:t> </a:t>
            </a:r>
            <a:r>
              <a:rPr lang="es-MX" sz="2400" dirty="0">
                <a:solidFill>
                  <a:schemeClr val="accent6"/>
                </a:solidFill>
                <a:latin typeface="Tahoma" panose="020B0604030504040204" pitchFamily="34" charset="0"/>
              </a:rPr>
              <a:t>y medioambientales </a:t>
            </a:r>
            <a:r>
              <a:rPr lang="es-MX" sz="2400" dirty="0">
                <a:solidFill>
                  <a:srgbClr val="FF0000"/>
                </a:solidFill>
                <a:latin typeface="Tahoma" panose="020B0604030504040204" pitchFamily="34" charset="0"/>
              </a:rPr>
              <a:t>para el desarrollo social</a:t>
            </a:r>
            <a:r>
              <a:rPr lang="es-MX" sz="2400" dirty="0">
                <a:solidFill>
                  <a:srgbClr val="383838"/>
                </a:solidFill>
                <a:latin typeface="Tahoma" panose="020B0604030504040204" pitchFamily="34" charset="0"/>
              </a:rPr>
              <a:t>.</a:t>
            </a:r>
          </a:p>
          <a:p>
            <a:pPr algn="just"/>
            <a:endParaRPr lang="es-MX" sz="2400" dirty="0">
              <a:solidFill>
                <a:srgbClr val="383838"/>
              </a:solidFill>
              <a:latin typeface="Tahoma" panose="020B060403050404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38599" y="231819"/>
            <a:ext cx="2012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00B050"/>
                </a:solidFill>
              </a:rPr>
              <a:t>¿Qué es?</a:t>
            </a:r>
            <a:endParaRPr lang="es-MX" sz="3200" dirty="0">
              <a:solidFill>
                <a:srgbClr val="00B050"/>
              </a:solidFill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789" y="3132137"/>
            <a:ext cx="4945487" cy="3308981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0AB6297F-21E6-46FF-AA2A-4602A151ECFB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689EE2E6-1BA7-49ED-8509-6C1E35C23F62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D8E9ECCB-4C63-48AA-BAB7-702E325A9873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9" name="Gráfico 8" descr="Flor en tiesto">
              <a:extLst>
                <a:ext uri="{FF2B5EF4-FFF2-40B4-BE49-F238E27FC236}">
                  <a16:creationId xmlns:a16="http://schemas.microsoft.com/office/drawing/2014/main" id="{14D79D1C-B565-4278-84C2-43CDC07B4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90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9133" y="2998380"/>
            <a:ext cx="4030757" cy="31297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Rectángulo 4"/>
          <p:cNvSpPr/>
          <p:nvPr/>
        </p:nvSpPr>
        <p:spPr>
          <a:xfrm>
            <a:off x="433588" y="364404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es-MX" sz="2400" dirty="0">
                <a:solidFill>
                  <a:srgbClr val="383838"/>
                </a:solidFill>
                <a:latin typeface="Tahoma" panose="020B0604030504040204" pitchFamily="34" charset="0"/>
              </a:rPr>
              <a:t>En otras palabras, es aquella que </a:t>
            </a:r>
            <a:r>
              <a:rPr lang="es-MX" sz="2400" dirty="0">
                <a:solidFill>
                  <a:prstClr val="black"/>
                </a:solidFill>
                <a:latin typeface="Tahoma" panose="020B0604030504040204" pitchFamily="34" charset="0"/>
              </a:rPr>
              <a:t>obliga a las </a:t>
            </a:r>
            <a:r>
              <a:rPr lang="es-MX" sz="2400" dirty="0">
                <a:solidFill>
                  <a:srgbClr val="FF0000"/>
                </a:solidFill>
                <a:latin typeface="Tahoma" panose="020B0604030504040204" pitchFamily="34" charset="0"/>
              </a:rPr>
              <a:t>empresas y grandes industrias a generar </a:t>
            </a:r>
            <a:r>
              <a:rPr lang="es-MX" sz="2400" dirty="0">
                <a:solidFill>
                  <a:prstClr val="white">
                    <a:lumMod val="50000"/>
                  </a:prstClr>
                </a:solidFill>
                <a:latin typeface="Tahoma" panose="020B0604030504040204" pitchFamily="34" charset="0"/>
              </a:rPr>
              <a:t>bajas emisiones de carbono</a:t>
            </a:r>
            <a:r>
              <a:rPr lang="es-MX" sz="2400" dirty="0">
                <a:solidFill>
                  <a:srgbClr val="FF0000"/>
                </a:solidFill>
                <a:latin typeface="Tahoma" panose="020B0604030504040204" pitchFamily="34" charset="0"/>
              </a:rPr>
              <a:t>, </a:t>
            </a:r>
            <a:r>
              <a:rPr lang="es-MX" sz="2400" dirty="0">
                <a:solidFill>
                  <a:srgbClr val="5B9BD5">
                    <a:lumMod val="75000"/>
                  </a:srgbClr>
                </a:solidFill>
                <a:latin typeface="Tahoma" panose="020B0604030504040204" pitchFamily="34" charset="0"/>
              </a:rPr>
              <a:t>usa los recursos eficientemente </a:t>
            </a:r>
            <a:r>
              <a:rPr lang="es-MX" sz="2400" dirty="0">
                <a:solidFill>
                  <a:srgbClr val="00B050"/>
                </a:solidFill>
                <a:latin typeface="Tahoma" panose="020B0604030504040204" pitchFamily="34" charset="0"/>
              </a:rPr>
              <a:t>y es socialmente incluyente.</a:t>
            </a:r>
            <a:endParaRPr lang="es-MX" sz="2400" dirty="0">
              <a:solidFill>
                <a:srgbClr val="00B050"/>
              </a:solidFill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3EC01289-18BF-4ECC-A9DE-A4DAF4826F3C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DA566F2E-EBB6-438F-A8D5-46CB2A1FC880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63581B2B-046D-4C3B-B4EC-14ED634DF4FD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9" name="Gráfico 8" descr="Flor en tiesto">
              <a:extLst>
                <a:ext uri="{FF2B5EF4-FFF2-40B4-BE49-F238E27FC236}">
                  <a16:creationId xmlns:a16="http://schemas.microsoft.com/office/drawing/2014/main" id="{252DBCA4-F8AB-40EA-8582-FBF41062A5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5132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4052" y="125500"/>
            <a:ext cx="46662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rgbClr val="00B050"/>
                </a:solidFill>
              </a:rPr>
              <a:t>Para tomar en cuenta…</a:t>
            </a:r>
            <a:endParaRPr lang="es-MX" sz="3600" dirty="0">
              <a:solidFill>
                <a:srgbClr val="00B05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91921" y="1212640"/>
            <a:ext cx="6096000" cy="646331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>
            <a:spAutoFit/>
          </a:bodyPr>
          <a:lstStyle/>
          <a:p>
            <a:pPr algn="ctr"/>
            <a:r>
              <a:rPr lang="es-MX" dirty="0"/>
              <a:t>El concepto de “</a:t>
            </a:r>
            <a:r>
              <a:rPr lang="es-MX" dirty="0">
                <a:solidFill>
                  <a:srgbClr val="00B050"/>
                </a:solidFill>
              </a:rPr>
              <a:t>economía verde</a:t>
            </a:r>
            <a:r>
              <a:rPr lang="es-MX" dirty="0"/>
              <a:t>” no sustituye al de “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desarrollo sostenible</a:t>
            </a:r>
            <a:r>
              <a:rPr lang="es-MX" dirty="0"/>
              <a:t>”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911444" y="1389775"/>
            <a:ext cx="4273927" cy="369332"/>
          </a:xfrm>
          <a:prstGeom prst="rect">
            <a:avLst/>
          </a:prstGeom>
          <a:ln>
            <a:solidFill>
              <a:srgbClr val="FF0000"/>
            </a:solidFill>
            <a:prstDash val="lgDashDotDot"/>
          </a:ln>
        </p:spPr>
        <p:txBody>
          <a:bodyPr wrap="none">
            <a:spAutoFit/>
          </a:bodyPr>
          <a:lstStyle/>
          <a:p>
            <a:r>
              <a:rPr lang="es-MX" dirty="0"/>
              <a:t>ES UNA RUTA PARA ALCANZARLO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951927" y="2614290"/>
            <a:ext cx="1938271" cy="369332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dirty="0"/>
              <a:t>CONSIDERA: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25381" y="3670359"/>
            <a:ext cx="5093595" cy="369332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dirty="0"/>
              <a:t>Biodiversidad como capital natural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353578" y="3681091"/>
            <a:ext cx="4555427" cy="369332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dirty="0"/>
              <a:t>Sociedad y planeta como beneficiaria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3376411" y="4554709"/>
            <a:ext cx="5093595" cy="369332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dirty="0"/>
              <a:t>Economía como medio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411" y="5439059"/>
            <a:ext cx="5293216" cy="1285875"/>
          </a:xfrm>
          <a:prstGeom prst="rect">
            <a:avLst/>
          </a:prstGeom>
        </p:spPr>
      </p:pic>
      <p:cxnSp>
        <p:nvCxnSpPr>
          <p:cNvPr id="16" name="Conector angular 15"/>
          <p:cNvCxnSpPr>
            <a:stCxn id="5" idx="3"/>
            <a:endCxn id="6" idx="0"/>
          </p:cNvCxnSpPr>
          <p:nvPr/>
        </p:nvCxnSpPr>
        <p:spPr>
          <a:xfrm flipV="1">
            <a:off x="6387921" y="1389775"/>
            <a:ext cx="2660487" cy="146031"/>
          </a:xfrm>
          <a:prstGeom prst="bentConnector4">
            <a:avLst>
              <a:gd name="adj1" fmla="val 9839"/>
              <a:gd name="adj2" fmla="val 37784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angular 17"/>
          <p:cNvCxnSpPr>
            <a:stCxn id="5" idx="2"/>
            <a:endCxn id="9" idx="1"/>
          </p:cNvCxnSpPr>
          <p:nvPr/>
        </p:nvCxnSpPr>
        <p:spPr>
          <a:xfrm rot="16200000" flipH="1">
            <a:off x="3675932" y="1522960"/>
            <a:ext cx="939985" cy="16120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angular 19"/>
          <p:cNvCxnSpPr>
            <a:stCxn id="9" idx="2"/>
            <a:endCxn id="10" idx="0"/>
          </p:cNvCxnSpPr>
          <p:nvPr/>
        </p:nvCxnSpPr>
        <p:spPr>
          <a:xfrm rot="5400000">
            <a:off x="4003253" y="1752548"/>
            <a:ext cx="686737" cy="314888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angular 21"/>
          <p:cNvCxnSpPr>
            <a:cxnSpLocks/>
            <a:stCxn id="9" idx="2"/>
            <a:endCxn id="11" idx="0"/>
          </p:cNvCxnSpPr>
          <p:nvPr/>
        </p:nvCxnSpPr>
        <p:spPr>
          <a:xfrm rot="16200000" flipH="1">
            <a:off x="6927443" y="1977241"/>
            <a:ext cx="697469" cy="271022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angular 23"/>
          <p:cNvCxnSpPr>
            <a:stCxn id="9" idx="2"/>
            <a:endCxn id="13" idx="0"/>
          </p:cNvCxnSpPr>
          <p:nvPr/>
        </p:nvCxnSpPr>
        <p:spPr>
          <a:xfrm rot="16200000" flipH="1">
            <a:off x="5136593" y="3768092"/>
            <a:ext cx="1571087" cy="214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" name="Grupo 14">
            <a:extLst>
              <a:ext uri="{FF2B5EF4-FFF2-40B4-BE49-F238E27FC236}">
                <a16:creationId xmlns:a16="http://schemas.microsoft.com/office/drawing/2014/main" id="{87F43DF3-B769-4985-BD8B-4171193D93FD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1BAA30C1-EEE9-4AA4-88A6-D68CFA79DD39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6909BD14-E562-4B4A-8CAF-9D27D219D37E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21" name="Gráfico 20" descr="Flor en tiesto">
              <a:extLst>
                <a:ext uri="{FF2B5EF4-FFF2-40B4-BE49-F238E27FC236}">
                  <a16:creationId xmlns:a16="http://schemas.microsoft.com/office/drawing/2014/main" id="{81D0F144-FE4B-4EB2-8579-E801F4420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518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625403" y="566549"/>
            <a:ext cx="4887532" cy="1015663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PROPONE ACTUAR EN LOS TRES RUBROS DE LA SUSTENTABILIDAD: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79172" y="3090809"/>
            <a:ext cx="1938271" cy="707886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REDUCIR LA POBREZA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53415" y="2202167"/>
            <a:ext cx="1938271" cy="400110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SOCIAL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093595" y="2253681"/>
            <a:ext cx="1938271" cy="4001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AMBIENTAL: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995894" y="2163529"/>
            <a:ext cx="1938271" cy="400110"/>
          </a:xfrm>
          <a:prstGeom prst="rect">
            <a:avLst/>
          </a:prstGeom>
          <a:ln>
            <a:solidFill>
              <a:srgbClr val="0070C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ECONÓMICO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5039933" y="3075783"/>
            <a:ext cx="1938271" cy="707886"/>
          </a:xfrm>
          <a:prstGeom prst="rect">
            <a:avLst/>
          </a:prstGeom>
          <a:ln>
            <a:solidFill>
              <a:srgbClr val="92D05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PROTEGER RECURSOS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8847787" y="2998510"/>
            <a:ext cx="2213020" cy="707886"/>
          </a:xfrm>
          <a:prstGeom prst="rect">
            <a:avLst/>
          </a:prstGeom>
          <a:ln>
            <a:solidFill>
              <a:srgbClr val="0070C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DISMINUIR EMISIONES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44" y="4036572"/>
            <a:ext cx="2606899" cy="228103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7072" y="4309324"/>
            <a:ext cx="2669549" cy="200828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8012" y="4309324"/>
            <a:ext cx="3343854" cy="1896347"/>
          </a:xfrm>
          <a:prstGeom prst="rect">
            <a:avLst/>
          </a:prstGeom>
        </p:spPr>
      </p:pic>
      <p:cxnSp>
        <p:nvCxnSpPr>
          <p:cNvPr id="17" name="Conector angular 16"/>
          <p:cNvCxnSpPr>
            <a:stCxn id="5" idx="1"/>
            <a:endCxn id="7" idx="0"/>
          </p:cNvCxnSpPr>
          <p:nvPr/>
        </p:nvCxnSpPr>
        <p:spPr>
          <a:xfrm rot="10800000" flipV="1">
            <a:off x="1722551" y="1074381"/>
            <a:ext cx="1902852" cy="112778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angular 18"/>
          <p:cNvCxnSpPr>
            <a:stCxn id="5" idx="3"/>
            <a:endCxn id="9" idx="0"/>
          </p:cNvCxnSpPr>
          <p:nvPr/>
        </p:nvCxnSpPr>
        <p:spPr>
          <a:xfrm>
            <a:off x="8512935" y="1074381"/>
            <a:ext cx="1452095" cy="10891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angular 20"/>
          <p:cNvCxnSpPr>
            <a:stCxn id="5" idx="2"/>
            <a:endCxn id="8" idx="0"/>
          </p:cNvCxnSpPr>
          <p:nvPr/>
        </p:nvCxnSpPr>
        <p:spPr>
          <a:xfrm rot="5400000">
            <a:off x="5730216" y="1914727"/>
            <a:ext cx="671469" cy="64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upo 15">
            <a:extLst>
              <a:ext uri="{FF2B5EF4-FFF2-40B4-BE49-F238E27FC236}">
                <a16:creationId xmlns:a16="http://schemas.microsoft.com/office/drawing/2014/main" id="{F89C72D6-F5AA-4BEF-AC2E-2846C6D6282D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DA1F5400-142F-4662-8C40-85F6C320929D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2F20DAE6-C4C5-4A67-8782-1C1F6471A283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22" name="Gráfico 21" descr="Flor en tiesto">
              <a:extLst>
                <a:ext uri="{FF2B5EF4-FFF2-40B4-BE49-F238E27FC236}">
                  <a16:creationId xmlns:a16="http://schemas.microsoft.com/office/drawing/2014/main" id="{E2EB6B05-F1B9-4A44-81D8-F4682BE34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241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76450" y="1264981"/>
            <a:ext cx="5375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/>
              <a:t>ECONOMÍA TRADICIONAL</a:t>
            </a:r>
            <a:endParaRPr lang="es-MX" sz="2800" dirty="0"/>
          </a:p>
        </p:txBody>
      </p:sp>
      <p:sp>
        <p:nvSpPr>
          <p:cNvPr id="6" name="Rectángulo 5"/>
          <p:cNvSpPr/>
          <p:nvPr/>
        </p:nvSpPr>
        <p:spPr>
          <a:xfrm>
            <a:off x="7058603" y="1264981"/>
            <a:ext cx="3932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rgbClr val="00B050"/>
                </a:solidFill>
              </a:rPr>
              <a:t>ECONOMÍA VERDE</a:t>
            </a:r>
            <a:endParaRPr lang="es-MX" sz="2800" dirty="0">
              <a:solidFill>
                <a:srgbClr val="00B050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780" y="1788201"/>
            <a:ext cx="6586471" cy="493985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835" y="1951121"/>
            <a:ext cx="3541624" cy="4422625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C400D9B6-7813-4403-82FA-2B40BBE5EDAE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A818B748-D258-47B5-BE68-DBB96EDFB815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7456FB0F-1D47-4CE8-B241-C5AD8DEFDEDD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2" name="Gráfico 11" descr="Flor en tiesto">
              <a:extLst>
                <a:ext uri="{FF2B5EF4-FFF2-40B4-BE49-F238E27FC236}">
                  <a16:creationId xmlns:a16="http://schemas.microsoft.com/office/drawing/2014/main" id="{80C93454-1352-4A90-AC4D-EFB2556DF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957D43C-3A59-4403-9C7E-95D5C068985C}"/>
              </a:ext>
            </a:extLst>
          </p:cNvPr>
          <p:cNvSpPr/>
          <p:nvPr/>
        </p:nvSpPr>
        <p:spPr>
          <a:xfrm>
            <a:off x="185861" y="0"/>
            <a:ext cx="21547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</a:rPr>
              <a:t>Diferencia</a:t>
            </a:r>
            <a:endParaRPr lang="es-MX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68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644721" y="476397"/>
            <a:ext cx="4571999" cy="707886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/>
              <a:t>PASOS PARA IMPLEMENTAR LA ECONOMÍA VERDE 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264017" y="1903805"/>
            <a:ext cx="3380704" cy="1015663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rgbClr val="00B050"/>
                </a:solidFill>
              </a:rPr>
              <a:t>1. DEJAR A UN LADO EL PENSAMIENTO  ANTROPOCENTRISTA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4120141" y="1903805"/>
            <a:ext cx="3380704" cy="1015663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accent2">
                    <a:lumMod val="75000"/>
                  </a:schemeClr>
                </a:solidFill>
              </a:rPr>
              <a:t>2. UTILIZAR HERRAMIENTAS TECNOCENTRISTAS 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7819225" y="1903804"/>
            <a:ext cx="3380704" cy="1015663"/>
          </a:xfrm>
          <a:prstGeom prst="rect">
            <a:avLst/>
          </a:prstGeom>
          <a:ln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3. DECIDIR BIOCENTRICAMENTE</a:t>
            </a:r>
          </a:p>
          <a:p>
            <a:pPr algn="ctr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462" y="4449650"/>
            <a:ext cx="5984047" cy="2408350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93464B11-EFA8-4350-AEBF-F810BFC8DD59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6D42849-2CF3-4072-92F3-9C4BFAEB67B8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65E2E716-7C1D-4279-9B39-D81120BCE20F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1" name="Gráfico 10" descr="Flor en tiesto">
              <a:extLst>
                <a:ext uri="{FF2B5EF4-FFF2-40B4-BE49-F238E27FC236}">
                  <a16:creationId xmlns:a16="http://schemas.microsoft.com/office/drawing/2014/main" id="{BFD3446B-8265-4D65-A650-E047F3E1D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693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090821"/>
              </p:ext>
            </p:extLst>
          </p:nvPr>
        </p:nvGraphicFramePr>
        <p:xfrm>
          <a:off x="1596063" y="1549006"/>
          <a:ext cx="8185426" cy="4908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2713">
                  <a:extLst>
                    <a:ext uri="{9D8B030D-6E8A-4147-A177-3AD203B41FA5}">
                      <a16:colId xmlns:a16="http://schemas.microsoft.com/office/drawing/2014/main" val="1769500919"/>
                    </a:ext>
                  </a:extLst>
                </a:gridCol>
                <a:gridCol w="4092713">
                  <a:extLst>
                    <a:ext uri="{9D8B030D-6E8A-4147-A177-3AD203B41FA5}">
                      <a16:colId xmlns:a16="http://schemas.microsoft.com/office/drawing/2014/main" val="1339980199"/>
                    </a:ext>
                  </a:extLst>
                </a:gridCol>
              </a:tblGrid>
              <a:tr h="518369">
                <a:tc>
                  <a:txBody>
                    <a:bodyPr/>
                    <a:lstStyle/>
                    <a:p>
                      <a:r>
                        <a:rPr lang="es-MX" dirty="0"/>
                        <a:t>PREGUNTA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RESPUESTA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909323"/>
                  </a:ext>
                </a:extLst>
              </a:tr>
              <a:tr h="518369">
                <a:tc>
                  <a:txBody>
                    <a:bodyPr/>
                    <a:lstStyle/>
                    <a:p>
                      <a:r>
                        <a:rPr lang="es-MX" dirty="0"/>
                        <a:t>¿Qué es la EV?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657577"/>
                  </a:ext>
                </a:extLst>
              </a:tr>
              <a:tr h="518369">
                <a:tc>
                  <a:txBody>
                    <a:bodyPr/>
                    <a:lstStyle/>
                    <a:p>
                      <a:r>
                        <a:rPr lang="es-MX" dirty="0"/>
                        <a:t>Diferencias entre economía marrón y verde?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848648"/>
                  </a:ext>
                </a:extLst>
              </a:tr>
              <a:tr h="518369">
                <a:tc>
                  <a:txBody>
                    <a:bodyPr/>
                    <a:lstStyle/>
                    <a:p>
                      <a:r>
                        <a:rPr lang="es-MX" dirty="0"/>
                        <a:t>Explica la relación entre EV y 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558251"/>
                  </a:ext>
                </a:extLst>
              </a:tr>
              <a:tr h="518369">
                <a:tc>
                  <a:txBody>
                    <a:bodyPr/>
                    <a:lstStyle/>
                    <a:p>
                      <a:r>
                        <a:rPr lang="es-MX" dirty="0"/>
                        <a:t>Menciona y explica las circunstancias necesarias para el desarrollo de la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508030"/>
                  </a:ext>
                </a:extLst>
              </a:tr>
              <a:tr h="518369">
                <a:tc>
                  <a:txBody>
                    <a:bodyPr/>
                    <a:lstStyle/>
                    <a:p>
                      <a:r>
                        <a:rPr lang="es-MX" dirty="0"/>
                        <a:t>¿Qué sucede cuando se enverdece una economía?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422219"/>
                  </a:ext>
                </a:extLst>
              </a:tr>
              <a:tr h="518369">
                <a:tc>
                  <a:txBody>
                    <a:bodyPr/>
                    <a:lstStyle/>
                    <a:p>
                      <a:r>
                        <a:rPr lang="es-MX" dirty="0"/>
                        <a:t>Explica la relación EV &lt;&gt;PZ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822552"/>
                  </a:ext>
                </a:extLst>
              </a:tr>
              <a:tr h="518369">
                <a:tc>
                  <a:txBody>
                    <a:bodyPr/>
                    <a:lstStyle/>
                    <a:p>
                      <a:r>
                        <a:rPr lang="es-MX" dirty="0"/>
                        <a:t>¿Cómo aplicarías la economía verde al turismo? Describe tu ejemplo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084217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BE804B86-8A5D-4802-A46F-B801A6C60D4E}"/>
              </a:ext>
            </a:extLst>
          </p:cNvPr>
          <p:cNvSpPr/>
          <p:nvPr/>
        </p:nvSpPr>
        <p:spPr>
          <a:xfrm>
            <a:off x="-141768" y="26694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/>
              <a:t>Práctica 4: En base a la lectura proporcionada, completa el cuadro siguiente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A54CE2EA-28EC-443F-A025-8481B687CB03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03C3C212-E6F8-477D-B2A2-90BB9AF7F3E1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09C36F28-8626-4BA7-A4E4-6B1D090EE5C5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8" name="Gráfico 7" descr="Flor en tiesto">
              <a:extLst>
                <a:ext uri="{FF2B5EF4-FFF2-40B4-BE49-F238E27FC236}">
                  <a16:creationId xmlns:a16="http://schemas.microsoft.com/office/drawing/2014/main" id="{D151B4AB-6BA3-4A05-8097-AB708207D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486092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3355</TotalTime>
  <Words>366</Words>
  <Application>Microsoft Office PowerPoint</Application>
  <PresentationFormat>Panorámica</PresentationFormat>
  <Paragraphs>73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Batang</vt:lpstr>
      <vt:lpstr>AR JULIAN</vt:lpstr>
      <vt:lpstr>Arial</vt:lpstr>
      <vt:lpstr>Century Schoolbook</vt:lpstr>
      <vt:lpstr>Tahoma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</dc:creator>
  <cp:lastModifiedBy>Ivan Garcia Hinojosa</cp:lastModifiedBy>
  <cp:revision>177</cp:revision>
  <dcterms:created xsi:type="dcterms:W3CDTF">2016-03-15T17:32:25Z</dcterms:created>
  <dcterms:modified xsi:type="dcterms:W3CDTF">2017-10-12T01:07:17Z</dcterms:modified>
</cp:coreProperties>
</file>