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80" r:id="rId3"/>
    <p:sldId id="270" r:id="rId4"/>
    <p:sldId id="271" r:id="rId5"/>
    <p:sldId id="272" r:id="rId6"/>
    <p:sldId id="281" r:id="rId7"/>
    <p:sldId id="283" r:id="rId8"/>
    <p:sldId id="285" r:id="rId9"/>
    <p:sldId id="286" r:id="rId10"/>
    <p:sldId id="28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9552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91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079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799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455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87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832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42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915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14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666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B104997-0145-4B63-B132-3CBDA1AA96B4}" type="datetimeFigureOut">
              <a:rPr lang="es-MX" smtClean="0"/>
              <a:t>11/10/2017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7A84514-7BDE-41DB-B816-4053409882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72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Calidad_de_vida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es.wikipedia.org/wiki/Bien_econ%C3%B3mico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412713" y="3187369"/>
            <a:ext cx="436023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Reducción en</a:t>
            </a:r>
          </a:p>
          <a:p>
            <a:pPr algn="ctr"/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 el </a:t>
            </a:r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consumo y producción</a:t>
            </a:r>
          </a:p>
          <a:p>
            <a:pPr algn="ctr"/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 de materias</a:t>
            </a:r>
          </a:p>
          <a:p>
            <a:pPr algn="ctr"/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 primas y energía</a:t>
            </a:r>
          </a:p>
          <a:p>
            <a:pPr algn="ctr"/>
            <a:r>
              <a:rPr lang="es-MX" sz="2800" b="1" dirty="0">
                <a:solidFill>
                  <a:schemeClr val="accent6">
                    <a:lumMod val="75000"/>
                  </a:schemeClr>
                </a:solidFill>
                <a:latin typeface="AR JULIAN" panose="02000000000000000000" pitchFamily="2" charset="0"/>
              </a:rPr>
              <a:t>(IIG, 2014).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5920570" y="846150"/>
            <a:ext cx="311418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ESTRATEGIA PARA</a:t>
            </a:r>
          </a:p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ALCANZAR LA</a:t>
            </a:r>
          </a:p>
          <a:p>
            <a:pPr algn="ctr"/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SOSTENIBILIDAD</a:t>
            </a:r>
          </a:p>
        </p:txBody>
      </p:sp>
      <p:cxnSp>
        <p:nvCxnSpPr>
          <p:cNvPr id="12" name="Conector angular 11"/>
          <p:cNvCxnSpPr>
            <a:cxnSpLocks/>
          </p:cNvCxnSpPr>
          <p:nvPr/>
        </p:nvCxnSpPr>
        <p:spPr>
          <a:xfrm>
            <a:off x="4345632" y="358168"/>
            <a:ext cx="1476900" cy="546252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angular 19"/>
          <p:cNvCxnSpPr>
            <a:cxnSpLocks/>
            <a:endCxn id="16" idx="0"/>
          </p:cNvCxnSpPr>
          <p:nvPr/>
        </p:nvCxnSpPr>
        <p:spPr>
          <a:xfrm rot="16200000" flipH="1">
            <a:off x="1237964" y="1832503"/>
            <a:ext cx="2011274" cy="698458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Imagen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131" y="3800107"/>
            <a:ext cx="4079676" cy="2456276"/>
          </a:xfrm>
          <a:prstGeom prst="rect">
            <a:avLst/>
          </a:prstGeom>
        </p:spPr>
      </p:pic>
      <p:cxnSp>
        <p:nvCxnSpPr>
          <p:cNvPr id="26" name="Conector angular 25"/>
          <p:cNvCxnSpPr>
            <a:cxnSpLocks/>
            <a:stCxn id="16" idx="3"/>
            <a:endCxn id="22" idx="1"/>
          </p:cNvCxnSpPr>
          <p:nvPr/>
        </p:nvCxnSpPr>
        <p:spPr>
          <a:xfrm>
            <a:off x="4772946" y="4310754"/>
            <a:ext cx="1824185" cy="717491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angular 27"/>
          <p:cNvCxnSpPr>
            <a:cxnSpLocks/>
            <a:stCxn id="17" idx="2"/>
            <a:endCxn id="22" idx="1"/>
          </p:cNvCxnSpPr>
          <p:nvPr/>
        </p:nvCxnSpPr>
        <p:spPr>
          <a:xfrm rot="5400000">
            <a:off x="5638847" y="3189429"/>
            <a:ext cx="2797100" cy="880532"/>
          </a:xfrm>
          <a:prstGeom prst="bentConnector4">
            <a:avLst>
              <a:gd name="adj1" fmla="val 28046"/>
              <a:gd name="adj2" fmla="val 125962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5ADE034A-C9D7-46C2-8E6E-EC6F0C71C288}"/>
              </a:ext>
            </a:extLst>
          </p:cNvPr>
          <p:cNvSpPr/>
          <p:nvPr/>
        </p:nvSpPr>
        <p:spPr>
          <a:xfrm>
            <a:off x="176011" y="86493"/>
            <a:ext cx="7244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 Desmaterialización.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CA676B7B-5393-4BDE-BF1D-A87C80679CF2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99C2F8D3-C4FC-4600-AC88-762C5037D84B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A35E8BC4-7A2B-498B-918F-885F2D49120A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9" name="Gráfico 18" descr="Flor en tiesto">
              <a:extLst>
                <a:ext uri="{FF2B5EF4-FFF2-40B4-BE49-F238E27FC236}">
                  <a16:creationId xmlns:a16="http://schemas.microsoft.com/office/drawing/2014/main" id="{67C6151E-17D1-4592-AACA-8D004FE0B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9035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 descr="Libro abierto">
            <a:extLst>
              <a:ext uri="{FF2B5EF4-FFF2-40B4-BE49-F238E27FC236}">
                <a16:creationId xmlns:a16="http://schemas.microsoft.com/office/drawing/2014/main" id="{86847CC4-9F34-4553-9C1C-22AEDBB45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931" y="2941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6333E1F-2A9D-468F-B31F-3766071F19A2}"/>
              </a:ext>
            </a:extLst>
          </p:cNvPr>
          <p:cNvSpPr/>
          <p:nvPr/>
        </p:nvSpPr>
        <p:spPr>
          <a:xfrm>
            <a:off x="2501971" y="587882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prstClr val="white"/>
                </a:solidFill>
                <a:latin typeface="AR JULIAN" panose="02000000000000000000" pitchFamily="2" charset="0"/>
              </a:rPr>
              <a:t>Referencias del tema: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979852-B2C1-4CB6-9AB7-A1236B5943E7}"/>
              </a:ext>
            </a:extLst>
          </p:cNvPr>
          <p:cNvSpPr/>
          <p:nvPr/>
        </p:nvSpPr>
        <p:spPr>
          <a:xfrm>
            <a:off x="560322" y="3957420"/>
            <a:ext cx="775467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s-MX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Leff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, E. (2006). Los problemas del conocimiento y la perspectiva ambiental del desarrollo. México. Siglo XXI. 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3481E16-8887-4537-AB3E-57A1FF203478}"/>
              </a:ext>
            </a:extLst>
          </p:cNvPr>
          <p:cNvSpPr/>
          <p:nvPr/>
        </p:nvSpPr>
        <p:spPr>
          <a:xfrm>
            <a:off x="560322" y="1510969"/>
            <a:ext cx="844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latin typeface="Arial" panose="020B0604020202020204" pitchFamily="34" charset="0"/>
                <a:ea typeface="Batang" panose="02030600000101010101" pitchFamily="18" charset="-127"/>
              </a:rPr>
              <a:t>- Aranda, J.M. (2004). “Principales desarrollos de la sociología ambiental”, </a:t>
            </a:r>
            <a:r>
              <a:rPr lang="es-ES_tradnl" b="1" i="1" dirty="0"/>
              <a:t>Ergo Sum</a:t>
            </a:r>
            <a:r>
              <a:rPr lang="es-ES_tradnl" b="1" dirty="0"/>
              <a:t> 11 (2), pp. 199-208</a:t>
            </a:r>
            <a:r>
              <a:rPr lang="es-ES_tradnl" b="1" i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  <a:endParaRPr lang="es-MX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92B488C-C393-4BA4-9C37-3C9ABFCFB4C3}"/>
              </a:ext>
            </a:extLst>
          </p:cNvPr>
          <p:cNvSpPr/>
          <p:nvPr/>
        </p:nvSpPr>
        <p:spPr>
          <a:xfrm>
            <a:off x="11525890" y="460141"/>
            <a:ext cx="425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chemeClr val="accent2"/>
                </a:solidFill>
                <a:latin typeface="AR JULIAN" panose="02000000000000000000" pitchFamily="2" charset="0"/>
              </a:rPr>
              <a:t>UNIDAD II</a:t>
            </a:r>
            <a:endParaRPr lang="es-MX" dirty="0">
              <a:solidFill>
                <a:schemeClr val="accent2"/>
              </a:solidFill>
            </a:endParaRPr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BD922EBD-B739-41C0-9ED1-95C2EA9525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62120" y="4924583"/>
            <a:ext cx="829880" cy="82988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E3B32044-04AE-4EA7-9D9F-94978E6AF9F8}"/>
              </a:ext>
            </a:extLst>
          </p:cNvPr>
          <p:cNvSpPr/>
          <p:nvPr/>
        </p:nvSpPr>
        <p:spPr>
          <a:xfrm>
            <a:off x="560322" y="2070600"/>
            <a:ext cx="7921256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-Common, M. y </a:t>
            </a:r>
            <a:r>
              <a:rPr lang="en-US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Stagl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, S. (2008). </a:t>
            </a:r>
            <a:r>
              <a:rPr lang="es-MX" b="1" dirty="0">
                <a:latin typeface="Arial" panose="020B0604020202020204" pitchFamily="34" charset="0"/>
                <a:ea typeface="Times New Roman" panose="02020603050405020304" pitchFamily="18" charset="0"/>
              </a:rPr>
              <a:t>Introducción a la economía ecológica. Editorial Reverté. Barcelona España. Disponible en: http://datateca.unad.edu.co/contenidos/358021/prueba/articulosmodulo/pag36_econ_ecologica.PDF</a:t>
            </a:r>
            <a:endParaRPr lang="es-MX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919FD49-3DF5-49FB-80C6-18B757805AF0}"/>
              </a:ext>
            </a:extLst>
          </p:cNvPr>
          <p:cNvSpPr/>
          <p:nvPr/>
        </p:nvSpPr>
        <p:spPr>
          <a:xfrm>
            <a:off x="1306032" y="188015"/>
            <a:ext cx="3721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latin typeface="AR JULIAN" panose="02000000000000000000" pitchFamily="2" charset="0"/>
              </a:rPr>
              <a:t>Referencias del tema:</a:t>
            </a:r>
          </a:p>
        </p:txBody>
      </p:sp>
    </p:spTree>
    <p:extLst>
      <p:ext uri="{BB962C8B-B14F-4D97-AF65-F5344CB8AC3E}">
        <p14:creationId xmlns:p14="http://schemas.microsoft.com/office/powerpoint/2010/main" val="361604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5279" y="104648"/>
            <a:ext cx="2154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2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Diferencias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885488" y="669797"/>
            <a:ext cx="1865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ABOSLUTA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554703" y="608241"/>
            <a:ext cx="1750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RELATIVA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968509" y="1173457"/>
            <a:ext cx="40300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SOCIEDAD (POBLACIÓN)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205710" y="1171782"/>
            <a:ext cx="3918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1">
                    <a:lumMod val="50000"/>
                  </a:schemeClr>
                </a:solidFill>
                <a:latin typeface="AR JULIAN" panose="02000000000000000000" pitchFamily="2" charset="0"/>
              </a:rPr>
              <a:t>SOCIEDAD (ECONOMÍA)</a:t>
            </a:r>
          </a:p>
        </p:txBody>
      </p:sp>
      <p:sp>
        <p:nvSpPr>
          <p:cNvPr id="9" name="AutoShape 2" descr="Resultado de imagen para desmaterialización individual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252" y="4090828"/>
            <a:ext cx="3144139" cy="276537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2627"/>
            <a:ext cx="3750678" cy="27653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687" y="4090828"/>
            <a:ext cx="3835400" cy="276717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2754" y="1785175"/>
            <a:ext cx="3521525" cy="201568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7721" y="1764000"/>
            <a:ext cx="2386443" cy="2215264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3F34F7DA-65F4-4DF7-9AF7-88798CDABCE2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A8ED88D1-9A6B-4D67-AD46-B03356B10DFD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E56091FD-FEE9-40F2-9A5C-DB6F3EDA27C5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8" name="Gráfico 17" descr="Flor en tiesto">
              <a:extLst>
                <a:ext uri="{FF2B5EF4-FFF2-40B4-BE49-F238E27FC236}">
                  <a16:creationId xmlns:a16="http://schemas.microsoft.com/office/drawing/2014/main" id="{774F7E91-2CFA-48FD-ADC2-AFFA7EAE1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0922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42072" y="147286"/>
            <a:ext cx="56328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chemeClr val="accent4">
                    <a:lumMod val="75000"/>
                  </a:schemeClr>
                </a:solidFill>
                <a:latin typeface="AR JULIAN" panose="02000000000000000000" pitchFamily="2" charset="0"/>
              </a:rPr>
              <a:t>3.4 DESARROLLO HUMANO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144414" y="809468"/>
            <a:ext cx="75900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>
                <a:latin typeface="AR JULIAN" panose="02000000000000000000" pitchFamily="2" charset="0"/>
              </a:rPr>
              <a:t>De acuerdo al PNUD (2015),</a:t>
            </a:r>
          </a:p>
          <a:p>
            <a:pPr algn="ctr"/>
            <a:r>
              <a:rPr lang="es-MX" sz="2400" dirty="0">
                <a:latin typeface="AR JULIAN" panose="02000000000000000000" pitchFamily="2" charset="0"/>
              </a:rPr>
              <a:t>el DH, es un proceso en el que</a:t>
            </a:r>
          </a:p>
          <a:p>
            <a:pPr algn="ctr"/>
            <a:r>
              <a:rPr lang="es-MX" sz="2400" dirty="0">
                <a:latin typeface="AR JULIAN" panose="02000000000000000000" pitchFamily="2" charset="0"/>
              </a:rPr>
              <a:t>Se amplían las </a:t>
            </a:r>
            <a:r>
              <a:rPr lang="es-MX" sz="2400" b="1" dirty="0">
                <a:solidFill>
                  <a:srgbClr val="FF0000"/>
                </a:solidFill>
                <a:latin typeface="AR JULIAN" panose="02000000000000000000" pitchFamily="2" charset="0"/>
              </a:rPr>
              <a:t>posibilidades</a:t>
            </a:r>
          </a:p>
          <a:p>
            <a:pPr algn="ctr"/>
            <a:r>
              <a:rPr lang="es-MX" sz="2400" dirty="0">
                <a:latin typeface="AR JULIAN" panose="02000000000000000000" pitchFamily="2" charset="0"/>
              </a:rPr>
              <a:t>Del ser humano</a:t>
            </a:r>
          </a:p>
          <a:p>
            <a:pPr algn="ctr"/>
            <a:r>
              <a:rPr lang="es-MX" sz="2400" dirty="0">
                <a:latin typeface="AR JULIAN" panose="02000000000000000000" pitchFamily="2" charset="0"/>
              </a:rPr>
              <a:t>Para desenvolverse</a:t>
            </a:r>
          </a:p>
          <a:p>
            <a:pPr algn="ctr"/>
            <a:r>
              <a:rPr lang="es-MX" sz="2400" dirty="0">
                <a:latin typeface="AR JULIAN" panose="02000000000000000000" pitchFamily="2" charset="0"/>
              </a:rPr>
              <a:t>En todos los aspectos.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78385" y="3790122"/>
            <a:ext cx="1761232" cy="584775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perspectiveContrastingLeftFacing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accent2">
                    <a:lumMod val="50000"/>
                  </a:schemeClr>
                </a:solidFill>
              </a:rPr>
              <a:t>SALUD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478030" y="4144064"/>
            <a:ext cx="2278066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1">
                    <a:lumMod val="50000"/>
                  </a:schemeClr>
                </a:solidFill>
              </a:rPr>
              <a:t>EDUCACIÓN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175357" y="4144063"/>
            <a:ext cx="1721475" cy="46166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perspectiveHeroicExtreme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4">
                    <a:lumMod val="75000"/>
                  </a:schemeClr>
                </a:solidFill>
              </a:rPr>
              <a:t>EMPLEO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418130" y="3700274"/>
            <a:ext cx="3411948" cy="95410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rgbClr val="00B050"/>
                </a:solidFill>
              </a:rPr>
              <a:t>MEDIO AMBIENTE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88" y="5452309"/>
            <a:ext cx="3457575" cy="132397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555" y="5452308"/>
            <a:ext cx="3457575" cy="132397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009" y="5420985"/>
            <a:ext cx="3457575" cy="1323975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8E40EFF-3EA6-468B-B966-12FD975C93A8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E19C621-573D-4E70-ADF5-E9E4AEB1EFE2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EF57A483-61F5-40A5-B1C7-88FD5C2B2E18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6" name="Gráfico 15" descr="Flor en tiesto">
              <a:extLst>
                <a:ext uri="{FF2B5EF4-FFF2-40B4-BE49-F238E27FC236}">
                  <a16:creationId xmlns:a16="http://schemas.microsoft.com/office/drawing/2014/main" id="{25FB8098-4FB7-4E3A-A2E1-372DF1364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915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52899" y="1847164"/>
            <a:ext cx="1761232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SALUD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5742" y="3659084"/>
            <a:ext cx="2278066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EDUCACIÓN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94559" y="4437862"/>
            <a:ext cx="2080590" cy="40011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75000"/>
                  </a:schemeClr>
                </a:solidFill>
              </a:rPr>
              <a:t>EMPLEO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160773" y="5926763"/>
            <a:ext cx="3411948" cy="40011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MEDIO AMBIENTE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65742" y="1278832"/>
            <a:ext cx="327860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ALIMENTACIÓN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020927" y="3040771"/>
            <a:ext cx="1781110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CULTURA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884880" y="5216640"/>
            <a:ext cx="1960836" cy="40011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LIBERTAD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42960" y="2422458"/>
            <a:ext cx="1994453" cy="40011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</a:rPr>
              <a:t>IGUALDAD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813967" y="1298583"/>
            <a:ext cx="205278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VIVIENDA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414341" y="218058"/>
            <a:ext cx="2552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C00000"/>
                </a:solidFill>
                <a:latin typeface="AR JULIAN" panose="02000000000000000000" pitchFamily="2" charset="0"/>
              </a:rPr>
              <a:t>DESARROLLO HUMANO</a:t>
            </a:r>
          </a:p>
        </p:txBody>
      </p:sp>
      <p:sp>
        <p:nvSpPr>
          <p:cNvPr id="18" name="Igual que 17"/>
          <p:cNvSpPr/>
          <p:nvPr/>
        </p:nvSpPr>
        <p:spPr>
          <a:xfrm>
            <a:off x="4744278" y="267950"/>
            <a:ext cx="808382" cy="463827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480453" y="238253"/>
            <a:ext cx="3718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rgbClr val="0070C0"/>
                </a:solidFill>
                <a:latin typeface="AR JULIAN" panose="02000000000000000000" pitchFamily="2" charset="0"/>
              </a:rPr>
              <a:t>DESARROLLO MULTIDIMENSIONAL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660" y="2098834"/>
            <a:ext cx="4572000" cy="3429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052505" y="2028278"/>
            <a:ext cx="26459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400" b="1" dirty="0">
                <a:latin typeface="Arial" panose="020B0604020202020204" pitchFamily="34" charset="0"/>
              </a:rPr>
              <a:t>mejora las </a:t>
            </a:r>
            <a:r>
              <a:rPr lang="es-MX" sz="1400" b="1" dirty="0">
                <a:latin typeface="Arial" panose="020B0604020202020204" pitchFamily="34" charset="0"/>
                <a:hlinkClick r:id="rId3" tooltip="Calidad de vida"/>
              </a:rPr>
              <a:t>condiciones de vida</a:t>
            </a:r>
            <a:r>
              <a:rPr lang="es-MX" sz="1400" b="1" dirty="0">
                <a:latin typeface="Arial" panose="020B0604020202020204" pitchFamily="34" charset="0"/>
              </a:rPr>
              <a:t> de sus miembros a través de un incremento de los </a:t>
            </a:r>
            <a:r>
              <a:rPr lang="es-MX" sz="1400" b="1" dirty="0">
                <a:latin typeface="Arial" panose="020B0604020202020204" pitchFamily="34" charset="0"/>
                <a:hlinkClick r:id="rId4" tooltip="Bien económico"/>
              </a:rPr>
              <a:t>bienes</a:t>
            </a:r>
            <a:r>
              <a:rPr lang="es-MX" sz="1400" b="1" dirty="0">
                <a:latin typeface="Arial" panose="020B0604020202020204" pitchFamily="34" charset="0"/>
              </a:rPr>
              <a:t> con los que puede cubrir sus necesidades básicas y complementarias.</a:t>
            </a:r>
            <a:endParaRPr lang="es-MX" sz="1400" b="1" dirty="0"/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913DA217-3B38-4B65-92E8-7DBD7ECF2F22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8F9B5F37-B685-48F9-BE44-5A63B47F5283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6B2374E3-0878-46CC-9866-0E3A62C7B540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3" name="Gráfico 22" descr="Flor en tiesto">
              <a:extLst>
                <a:ext uri="{FF2B5EF4-FFF2-40B4-BE49-F238E27FC236}">
                  <a16:creationId xmlns:a16="http://schemas.microsoft.com/office/drawing/2014/main" id="{2B629C89-ECE7-40AD-9EB8-8B5A86969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931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84" y="127862"/>
            <a:ext cx="11998816" cy="59767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9066" y="5177307"/>
            <a:ext cx="134064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Pasividad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580327" y="2406201"/>
            <a:ext cx="149394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Pedagogía Ambiental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580328" y="3048001"/>
            <a:ext cx="1427408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Transmisión de Información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195388" y="2389031"/>
            <a:ext cx="139430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Economía Verde</a:t>
            </a:r>
          </a:p>
        </p:txBody>
      </p:sp>
      <p:sp>
        <p:nvSpPr>
          <p:cNvPr id="9" name="Rectángulo 8"/>
          <p:cNvSpPr/>
          <p:nvPr/>
        </p:nvSpPr>
        <p:spPr>
          <a:xfrm>
            <a:off x="6658378" y="1575516"/>
            <a:ext cx="179016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Des-</a:t>
            </a:r>
          </a:p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materialización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485031" y="646090"/>
            <a:ext cx="162273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SOS-</a:t>
            </a:r>
          </a:p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TENIBILIDAD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700011" y="4129825"/>
            <a:ext cx="142740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Ética Ambiental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718092" y="3535252"/>
            <a:ext cx="139430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Pensamiento Ambiental</a:t>
            </a:r>
          </a:p>
        </p:txBody>
      </p:sp>
      <p:sp>
        <p:nvSpPr>
          <p:cNvPr id="13" name="Rectángulo 12"/>
          <p:cNvSpPr/>
          <p:nvPr/>
        </p:nvSpPr>
        <p:spPr>
          <a:xfrm rot="16200000">
            <a:off x="2341192" y="2650281"/>
            <a:ext cx="2010381" cy="31334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Tecnocentrismo</a:t>
            </a:r>
            <a:endParaRPr lang="es-MX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567449" y="1818068"/>
            <a:ext cx="300077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RRR</a:t>
            </a:r>
          </a:p>
          <a:p>
            <a:pPr algn="ctr"/>
            <a:endParaRPr lang="es-MX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Entrada manual 14"/>
          <p:cNvSpPr/>
          <p:nvPr/>
        </p:nvSpPr>
        <p:spPr>
          <a:xfrm>
            <a:off x="2726029" y="2157211"/>
            <a:ext cx="9465971" cy="470078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2749 w 10000"/>
              <a:gd name="connsiteY0" fmla="*/ 7479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2749 w 10000"/>
              <a:gd name="connsiteY4" fmla="*/ 747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2749" y="7479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2749" y="7479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045719" y="6182120"/>
            <a:ext cx="2733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BIODIVERSIDAD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9047458" y="4853339"/>
            <a:ext cx="3363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RECURSOS NATURALES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0107769" y="3345874"/>
            <a:ext cx="1846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CAPITAL NATURAL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516191" y="6059512"/>
            <a:ext cx="336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ECOSISTEMAS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6628232" y="4916184"/>
            <a:ext cx="2078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MATERIAS PRIMAS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1675163" y="3118834"/>
            <a:ext cx="141576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Holismo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649405" y="2693830"/>
            <a:ext cx="146728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>ECOLOGÍA</a:t>
            </a:r>
          </a:p>
        </p:txBody>
      </p:sp>
      <p:sp>
        <p:nvSpPr>
          <p:cNvPr id="27" name="Rectángulo 26"/>
          <p:cNvSpPr/>
          <p:nvPr/>
        </p:nvSpPr>
        <p:spPr>
          <a:xfrm rot="19862724">
            <a:off x="1012050" y="1280679"/>
            <a:ext cx="2124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chemeClr val="accent4">
                    <a:lumMod val="75000"/>
                  </a:schemeClr>
                </a:solidFill>
                <a:latin typeface="AR JULIAN" panose="02000000000000000000" pitchFamily="2" charset="0"/>
              </a:rPr>
              <a:t>TURISMO</a:t>
            </a:r>
          </a:p>
        </p:txBody>
      </p:sp>
      <p:sp>
        <p:nvSpPr>
          <p:cNvPr id="28" name="Flecha a la derecha con bandas 27"/>
          <p:cNvSpPr/>
          <p:nvPr/>
        </p:nvSpPr>
        <p:spPr>
          <a:xfrm rot="19830963">
            <a:off x="-38637" y="1821718"/>
            <a:ext cx="4649273" cy="4063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483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7" grpId="0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373" y="3821510"/>
            <a:ext cx="4668628" cy="280117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744" y="845280"/>
            <a:ext cx="1708427" cy="183045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322" y="1052840"/>
            <a:ext cx="2391463" cy="144125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7435" y="1052840"/>
            <a:ext cx="2127172" cy="1596797"/>
          </a:xfrm>
          <a:prstGeom prst="rect">
            <a:avLst/>
          </a:prstGeom>
        </p:spPr>
      </p:pic>
      <p:sp>
        <p:nvSpPr>
          <p:cNvPr id="8" name="Flecha: a la izquierda y derecha 7"/>
          <p:cNvSpPr/>
          <p:nvPr/>
        </p:nvSpPr>
        <p:spPr>
          <a:xfrm rot="2164643">
            <a:off x="2147212" y="3045857"/>
            <a:ext cx="2266122" cy="4385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/>
          </a:p>
        </p:txBody>
      </p:sp>
      <p:sp>
        <p:nvSpPr>
          <p:cNvPr id="9" name="Flecha: a la izquierda y derecha 8"/>
          <p:cNvSpPr/>
          <p:nvPr/>
        </p:nvSpPr>
        <p:spPr>
          <a:xfrm rot="5400000">
            <a:off x="4766589" y="2900721"/>
            <a:ext cx="1512404" cy="4385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/>
          </a:p>
        </p:txBody>
      </p:sp>
      <p:sp>
        <p:nvSpPr>
          <p:cNvPr id="10" name="Flecha: a la izquierda y derecha 9"/>
          <p:cNvSpPr/>
          <p:nvPr/>
        </p:nvSpPr>
        <p:spPr>
          <a:xfrm rot="8083323">
            <a:off x="6665533" y="2831785"/>
            <a:ext cx="2266122" cy="4385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400"/>
          </a:p>
        </p:txBody>
      </p:sp>
      <p:sp>
        <p:nvSpPr>
          <p:cNvPr id="12" name="CuadroTexto 11"/>
          <p:cNvSpPr txBox="1"/>
          <p:nvPr/>
        </p:nvSpPr>
        <p:spPr>
          <a:xfrm rot="16200000">
            <a:off x="-1610294" y="3065064"/>
            <a:ext cx="5304793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Pobreza-alimentación-naturaleza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237219" y="179474"/>
            <a:ext cx="5009668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Materia-energía</a:t>
            </a:r>
          </a:p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Población-economía</a:t>
            </a:r>
          </a:p>
        </p:txBody>
      </p:sp>
      <p:sp>
        <p:nvSpPr>
          <p:cNvPr id="14" name="CuadroTexto 13"/>
          <p:cNvSpPr txBox="1"/>
          <p:nvPr/>
        </p:nvSpPr>
        <p:spPr>
          <a:xfrm rot="5400000">
            <a:off x="8311539" y="3392005"/>
            <a:ext cx="500966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DESARROLLO SOCIAL (HOLISMO)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243474C6-DC14-46C6-A7B2-AFE7F83CB26B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8A55DDA5-8242-4BB6-A39F-631005AFE626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C115068-01E0-4C77-9B17-9126D71A07C7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8" name="Gráfico 17" descr="Flor en tiesto">
              <a:extLst>
                <a:ext uri="{FF2B5EF4-FFF2-40B4-BE49-F238E27FC236}">
                  <a16:creationId xmlns:a16="http://schemas.microsoft.com/office/drawing/2014/main" id="{4E24F0DD-D4DA-4B32-A0A9-D338F7398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681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014089" y="203108"/>
            <a:ext cx="68685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 JULIAN" panose="02000000000000000000" pitchFamily="2" charset="0"/>
              </a:rPr>
              <a:t>T3U3_REPORTELEC</a:t>
            </a:r>
          </a:p>
          <a:p>
            <a:pPr algn="just"/>
            <a:endParaRPr lang="es-MX" sz="2400" b="1" dirty="0">
              <a:latin typeface="AR JULIAN" panose="02000000000000000000" pitchFamily="2" charset="0"/>
            </a:endParaRPr>
          </a:p>
          <a:p>
            <a:pPr algn="ctr"/>
            <a:r>
              <a:rPr lang="es-MX" sz="2400" b="1" dirty="0">
                <a:latin typeface="AR JULIAN" panose="02000000000000000000" pitchFamily="2" charset="0"/>
              </a:rPr>
              <a:t>En base a la lectura, responder el formato adjunto relacionado al análisis de los instrumentos de remediación o control abordados en clase.</a:t>
            </a:r>
            <a:endParaRPr lang="es-MX" sz="24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AR JULIAN" panose="02000000000000000000" pitchFamily="2" charset="0"/>
              </a:rPr>
              <a:t>Fecha: 21 de mayo 10:00 pm</a:t>
            </a:r>
          </a:p>
          <a:p>
            <a:pPr algn="just"/>
            <a:endParaRPr lang="es-MX" sz="2400" b="1" dirty="0">
              <a:latin typeface="AR JULIAN" panose="02000000000000000000" pitchFamily="2" charset="0"/>
            </a:endParaRPr>
          </a:p>
        </p:txBody>
      </p:sp>
      <p:sp>
        <p:nvSpPr>
          <p:cNvPr id="6" name="AutoShape 2" descr="11. Edmodo - Teaching and Learning nuts and boltsTeaching and Learning ...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2187673" y="3250096"/>
            <a:ext cx="68685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AR JULIAN" panose="02000000000000000000" pitchFamily="2" charset="0"/>
              </a:rPr>
              <a:t>T4U3_MISAPRENDIZAJES</a:t>
            </a:r>
          </a:p>
          <a:p>
            <a:pPr algn="just"/>
            <a:endParaRPr lang="es-MX" sz="2400" b="1" dirty="0">
              <a:latin typeface="AR JULIAN" panose="02000000000000000000" pitchFamily="2" charset="0"/>
            </a:endParaRPr>
          </a:p>
          <a:p>
            <a:pPr algn="ctr"/>
            <a:r>
              <a:rPr lang="es-MX" sz="2400" b="1" dirty="0">
                <a:latin typeface="AR JULIAN" panose="02000000000000000000" pitchFamily="2" charset="0"/>
              </a:rPr>
              <a:t>Elaborar un ensayo, respecto a lo aprendido en torno a la relación sociedad-naturaleza y su aplicación al Turismo.</a:t>
            </a: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AR JULIAN" panose="02000000000000000000" pitchFamily="2" charset="0"/>
              </a:rPr>
              <a:t>Máximo 2 cuartillas</a:t>
            </a: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AR JULIAN" panose="02000000000000000000" pitchFamily="2" charset="0"/>
              </a:rPr>
              <a:t>Redacción, ortografía, fuentes.</a:t>
            </a:r>
          </a:p>
          <a:p>
            <a:pPr algn="ctr"/>
            <a:r>
              <a:rPr lang="es-MX" sz="2400" b="1" dirty="0">
                <a:solidFill>
                  <a:srgbClr val="FF0000"/>
                </a:solidFill>
                <a:latin typeface="AR JULIAN" panose="02000000000000000000" pitchFamily="2" charset="0"/>
              </a:rPr>
              <a:t>Fecha: 28 de mayo 10:00 pm</a:t>
            </a:r>
          </a:p>
          <a:p>
            <a:pPr algn="just"/>
            <a:endParaRPr lang="es-MX" sz="2400" b="1" dirty="0">
              <a:latin typeface="AR JULIAN" panose="02000000000000000000" pitchFamily="2" charset="0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CF1D06C9-1EC7-4A63-8E16-12794F718D21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4F1AF3FA-62B7-4F4C-B9D9-FCF7DCACF282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71E2A5A0-836C-4014-A6AC-868EC879DE11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2" name="Gráfico 11" descr="Flor en tiesto">
              <a:extLst>
                <a:ext uri="{FF2B5EF4-FFF2-40B4-BE49-F238E27FC236}">
                  <a16:creationId xmlns:a16="http://schemas.microsoft.com/office/drawing/2014/main" id="{62FF06DB-3DD8-4EFB-850B-56A044B99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661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2379909" y="463552"/>
            <a:ext cx="68685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b="1" dirty="0">
                <a:latin typeface="AR JULIAN" panose="02000000000000000000" pitchFamily="2" charset="0"/>
              </a:rPr>
              <a:t>ENTREGA DE TRABAJOS Y EXPOSICIONES</a:t>
            </a:r>
          </a:p>
          <a:p>
            <a:pPr algn="ctr"/>
            <a:r>
              <a:rPr lang="es-MX" sz="4400" b="1" dirty="0">
                <a:solidFill>
                  <a:srgbClr val="FF0000"/>
                </a:solidFill>
                <a:latin typeface="AR JULIAN" panose="02000000000000000000" pitchFamily="2" charset="0"/>
              </a:rPr>
              <a:t>30 mayo</a:t>
            </a:r>
          </a:p>
          <a:p>
            <a:pPr algn="just"/>
            <a:endParaRPr lang="es-MX" sz="4400" b="1" dirty="0">
              <a:latin typeface="AR JULIAN" panose="02000000000000000000" pitchFamily="2" charset="0"/>
            </a:endParaRPr>
          </a:p>
          <a:p>
            <a:pPr algn="just"/>
            <a:r>
              <a:rPr lang="es-MX" sz="4400" b="1" dirty="0">
                <a:latin typeface="AR JULIAN" panose="02000000000000000000" pitchFamily="2" charset="0"/>
              </a:rPr>
              <a:t>REVISIÓN:   </a:t>
            </a:r>
            <a:r>
              <a:rPr lang="es-MX" sz="4400" b="1" dirty="0">
                <a:solidFill>
                  <a:srgbClr val="FF0000"/>
                </a:solidFill>
                <a:latin typeface="AR JULIAN" panose="02000000000000000000" pitchFamily="2" charset="0"/>
              </a:rPr>
              <a:t>01 DE JUNIO</a:t>
            </a:r>
          </a:p>
          <a:p>
            <a:pPr algn="just"/>
            <a:endParaRPr lang="es-MX" sz="4400" b="1" dirty="0">
              <a:latin typeface="AR JULIAN" panose="02000000000000000000" pitchFamily="2" charset="0"/>
            </a:endParaRPr>
          </a:p>
          <a:p>
            <a:pPr algn="just"/>
            <a:r>
              <a:rPr lang="es-MX" sz="4400" b="1" dirty="0">
                <a:latin typeface="AR JULIAN" panose="02000000000000000000" pitchFamily="2" charset="0"/>
              </a:rPr>
              <a:t>ORDINARIO: </a:t>
            </a:r>
            <a:r>
              <a:rPr lang="es-MX" sz="4400" b="1" dirty="0">
                <a:solidFill>
                  <a:srgbClr val="FF0000"/>
                </a:solidFill>
                <a:latin typeface="AR JULIAN" panose="02000000000000000000" pitchFamily="2" charset="0"/>
              </a:rPr>
              <a:t>08 DE JUNIO</a:t>
            </a:r>
          </a:p>
          <a:p>
            <a:pPr algn="just"/>
            <a:endParaRPr lang="es-MX" sz="4400" b="1" dirty="0">
              <a:latin typeface="AR JULIAN" panose="02000000000000000000" pitchFamily="2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6A78244-91B2-4658-A907-4506C31A9409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6336D563-4E2D-4A0F-AB25-688F8FB52BC7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A67CF245-07CE-4652-AC10-E249A7EE2AD9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9" name="Gráfico 8" descr="Flor en tiesto">
              <a:extLst>
                <a:ext uri="{FF2B5EF4-FFF2-40B4-BE49-F238E27FC236}">
                  <a16:creationId xmlns:a16="http://schemas.microsoft.com/office/drawing/2014/main" id="{14605096-7216-48D1-97F7-9248D0B60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2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06915" y="603986"/>
            <a:ext cx="6868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 JULIAN" panose="02000000000000000000" pitchFamily="2" charset="0"/>
              </a:rPr>
              <a:t>SIGUIENTE CLASE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EN BASE A LA GUÍA DESARROLLAR PROPUESTA DE CONTENIDO DE TRABAJO</a:t>
            </a:r>
          </a:p>
          <a:p>
            <a:pPr algn="ctr"/>
            <a:endParaRPr lang="es-MX" sz="28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-UTILIZAR COMO REFERENTE EL INDICE DE UNA TESIS</a:t>
            </a:r>
          </a:p>
          <a:p>
            <a:pPr algn="ctr"/>
            <a:endParaRPr lang="es-MX" sz="28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ctr"/>
            <a:endParaRPr lang="es-MX" sz="28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just"/>
            <a:endParaRPr lang="es-MX" sz="2800" b="1" dirty="0">
              <a:latin typeface="AR JULIAN" panose="02000000000000000000" pitchFamily="2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906915" y="3985592"/>
            <a:ext cx="68685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 JULIAN" panose="02000000000000000000" pitchFamily="2" charset="0"/>
              </a:rPr>
              <a:t>INTRODUCCIÓN</a:t>
            </a:r>
            <a:endParaRPr lang="es-MX" sz="28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1.1 MARCO TEORICO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1.2 ESTUDIO DE CASO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LOCALIZACIÓN</a:t>
            </a:r>
          </a:p>
          <a:p>
            <a:pPr algn="ctr"/>
            <a:r>
              <a:rPr lang="es-MX" sz="2800" b="1" dirty="0">
                <a:solidFill>
                  <a:srgbClr val="FF0000"/>
                </a:solidFill>
                <a:latin typeface="AR JULIAN" panose="02000000000000000000" pitchFamily="2" charset="0"/>
              </a:rPr>
              <a:t>a) DESCRIPCIÓN DE BIODIVERIDAD</a:t>
            </a:r>
          </a:p>
          <a:p>
            <a:pPr algn="ctr"/>
            <a:endParaRPr lang="es-MX" sz="2800" b="1" dirty="0">
              <a:solidFill>
                <a:srgbClr val="FF0000"/>
              </a:solidFill>
              <a:latin typeface="AR JULIAN" panose="02000000000000000000" pitchFamily="2" charset="0"/>
            </a:endParaRPr>
          </a:p>
          <a:p>
            <a:pPr algn="just"/>
            <a:endParaRPr lang="es-MX" sz="2800" b="1" dirty="0">
              <a:latin typeface="AR JULIAN" panose="02000000000000000000" pitchFamily="2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4D5ADD73-7357-4966-B603-F461640B4F53}"/>
              </a:ext>
            </a:extLst>
          </p:cNvPr>
          <p:cNvGrpSpPr/>
          <p:nvPr/>
        </p:nvGrpSpPr>
        <p:grpSpPr>
          <a:xfrm>
            <a:off x="11280604" y="478408"/>
            <a:ext cx="914400" cy="6075686"/>
            <a:chOff x="11280604" y="478408"/>
            <a:chExt cx="914400" cy="6075686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C2238657-8E93-4E6F-9413-EE44AD4031B6}"/>
                </a:ext>
              </a:extLst>
            </p:cNvPr>
            <p:cNvSpPr/>
            <p:nvPr/>
          </p:nvSpPr>
          <p:spPr>
            <a:xfrm>
              <a:off x="11580002" y="478408"/>
              <a:ext cx="3156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UNIDAD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2A0BA25B-78EC-4DCD-8CF8-FF9052D9B236}"/>
                </a:ext>
              </a:extLst>
            </p:cNvPr>
            <p:cNvSpPr/>
            <p:nvPr/>
          </p:nvSpPr>
          <p:spPr>
            <a:xfrm>
              <a:off x="11481964" y="2674649"/>
              <a:ext cx="590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4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 JULIAN" panose="02000000000000000000" pitchFamily="2" charset="0"/>
                </a:rPr>
                <a:t>III </a:t>
              </a:r>
              <a:endParaRPr lang="es-MX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0" name="Gráfico 9" descr="Flor en tiesto">
              <a:extLst>
                <a:ext uri="{FF2B5EF4-FFF2-40B4-BE49-F238E27FC236}">
                  <a16:creationId xmlns:a16="http://schemas.microsoft.com/office/drawing/2014/main" id="{8E1553CA-F3C2-4C2C-99B2-18B0BB047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80604" y="563969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476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3681</TotalTime>
  <Words>332</Words>
  <Application>Microsoft Office PowerPoint</Application>
  <PresentationFormat>Panorámica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Batang</vt:lpstr>
      <vt:lpstr>AR JULIAN</vt:lpstr>
      <vt:lpstr>Arial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</dc:creator>
  <cp:lastModifiedBy>Ivan Garcia Hinojosa</cp:lastModifiedBy>
  <cp:revision>205</cp:revision>
  <dcterms:created xsi:type="dcterms:W3CDTF">2016-03-15T17:32:25Z</dcterms:created>
  <dcterms:modified xsi:type="dcterms:W3CDTF">2017-10-12T01:14:09Z</dcterms:modified>
</cp:coreProperties>
</file>