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68" r:id="rId3"/>
    <p:sldId id="269" r:id="rId4"/>
    <p:sldId id="270" r:id="rId5"/>
    <p:sldId id="294" r:id="rId6"/>
    <p:sldId id="271" r:id="rId7"/>
    <p:sldId id="282" r:id="rId8"/>
    <p:sldId id="293" r:id="rId9"/>
    <p:sldId id="290" r:id="rId10"/>
    <p:sldId id="272" r:id="rId11"/>
    <p:sldId id="273" r:id="rId12"/>
    <p:sldId id="274" r:id="rId13"/>
    <p:sldId id="275" r:id="rId14"/>
    <p:sldId id="276" r:id="rId15"/>
    <p:sldId id="278" r:id="rId16"/>
    <p:sldId id="309" r:id="rId17"/>
    <p:sldId id="279" r:id="rId18"/>
    <p:sldId id="300" r:id="rId19"/>
    <p:sldId id="277" r:id="rId20"/>
    <p:sldId id="296" r:id="rId21"/>
    <p:sldId id="298" r:id="rId22"/>
    <p:sldId id="297" r:id="rId23"/>
    <p:sldId id="280" r:id="rId24"/>
    <p:sldId id="310" r:id="rId25"/>
    <p:sldId id="295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003300"/>
    <a:srgbClr val="0099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683BC3-9380-4583-BF24-FC6BEA070F81}" type="doc">
      <dgm:prSet loTypeId="urn:microsoft.com/office/officeart/2005/8/layout/radial5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D40D60A-7FF1-4341-8243-58DA79BC4A9C}">
      <dgm:prSet phldrT="[Texto]" custT="1"/>
      <dgm:spPr/>
      <dgm:t>
        <a:bodyPr/>
        <a:lstStyle/>
        <a:p>
          <a:r>
            <a:rPr lang="es-MX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CLASIFICACIÓN</a:t>
          </a:r>
        </a:p>
        <a:p>
          <a:r>
            <a:rPr lang="es-MX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 espacio geográfico</a:t>
          </a:r>
        </a:p>
      </dgm:t>
    </dgm:pt>
    <dgm:pt modelId="{648D41D1-DE29-474D-B806-2BAB638FABB6}" type="parTrans" cxnId="{8944C564-4624-4FF3-9BFC-45E71BB1CD85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AFDAF3-1F15-49A5-8654-E77689F32639}" type="sibTrans" cxnId="{8944C564-4624-4FF3-9BFC-45E71BB1CD85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9319F3-4664-4D6C-914C-C2D6946C4178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Medio</a:t>
          </a:r>
        </a:p>
      </dgm:t>
    </dgm:pt>
    <dgm:pt modelId="{F65E2DBB-E5B7-4E62-B18C-3E707977B577}" type="parTrans" cxnId="{6CEC76A8-F0B6-48B8-852A-193CDAF75E8B}">
      <dgm:prSet custT="1"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542B9C-9658-4F00-95AD-81A01C956F87}" type="sibTrans" cxnId="{6CEC76A8-F0B6-48B8-852A-193CDAF75E8B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874F18-C273-495D-A3C1-164BFABAFE24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Región</a:t>
          </a:r>
        </a:p>
      </dgm:t>
    </dgm:pt>
    <dgm:pt modelId="{11957D02-0767-4530-96C6-81D8E7DD5583}" type="parTrans" cxnId="{D6BFE6A0-CF47-4330-9423-6FD97768B49F}">
      <dgm:prSet custT="1"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2BC1CA-A615-4766-9B71-5F28639A0515}" type="sibTrans" cxnId="{D6BFE6A0-CF47-4330-9423-6FD97768B49F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1110DA-E2A8-4704-B764-F0E969A856D6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Paisaje</a:t>
          </a:r>
        </a:p>
      </dgm:t>
    </dgm:pt>
    <dgm:pt modelId="{5DEDA32F-D376-4A16-ABDD-298C8E158A2F}" type="parTrans" cxnId="{EB2CE45B-2060-44B3-909E-CCE339BE3BD9}">
      <dgm:prSet custT="1"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D407E0-27E4-4E32-BE6E-0A5F18BA7A90}" type="sibTrans" cxnId="{EB2CE45B-2060-44B3-909E-CCE339BE3BD9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BFB151-B2A7-4D7D-939D-4D4EBD265B8C}">
      <dgm:prSet phldrT="[Texto]"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Territorio</a:t>
          </a:r>
        </a:p>
      </dgm:t>
    </dgm:pt>
    <dgm:pt modelId="{8E2A926C-2DB0-4E68-9D7C-E8D4E067DAB2}" type="parTrans" cxnId="{8B5EC0D9-CE34-4006-B380-A42365D07A05}">
      <dgm:prSet custT="1"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BD2842-59D3-45C8-9408-0ECF404B42D6}" type="sibTrans" cxnId="{8B5EC0D9-CE34-4006-B380-A42365D07A05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F8826F-D47C-4E0B-B072-2899EAB55C5D}">
      <dgm:prSet custT="1"/>
      <dgm:spPr/>
      <dgm:t>
        <a:bodyPr/>
        <a:lstStyle/>
        <a:p>
          <a:r>
            <a:rPr lang="es-MX" sz="2000" dirty="0">
              <a:latin typeface="Arial" panose="020B0604020202020204" pitchFamily="34" charset="0"/>
              <a:cs typeface="Arial" panose="020B0604020202020204" pitchFamily="34" charset="0"/>
            </a:rPr>
            <a:t>Lugar</a:t>
          </a:r>
        </a:p>
      </dgm:t>
    </dgm:pt>
    <dgm:pt modelId="{419CC04F-57D7-42C0-A786-55C2CAA6989D}" type="parTrans" cxnId="{56753D7A-72E1-4D36-9174-C4FE225281B9}">
      <dgm:prSet custT="1"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F6CBE4-6372-49B6-B9B5-4A3E0107AFDE}" type="sibTrans" cxnId="{56753D7A-72E1-4D36-9174-C4FE225281B9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9296E1-0F40-4EA6-8E9C-C1EB363D2A16}" type="pres">
      <dgm:prSet presAssocID="{49683BC3-9380-4583-BF24-FC6BEA070F8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36F3709-D7F1-4B6A-80F5-495D3D5797CE}" type="pres">
      <dgm:prSet presAssocID="{ED40D60A-7FF1-4341-8243-58DA79BC4A9C}" presName="centerShape" presStyleLbl="node0" presStyleIdx="0" presStyleCnt="1" custScaleX="158546"/>
      <dgm:spPr/>
    </dgm:pt>
    <dgm:pt modelId="{D21F2CA4-791A-4B57-8B4F-88F82236F12B}" type="pres">
      <dgm:prSet presAssocID="{419CC04F-57D7-42C0-A786-55C2CAA6989D}" presName="parTrans" presStyleLbl="sibTrans2D1" presStyleIdx="0" presStyleCnt="5"/>
      <dgm:spPr/>
    </dgm:pt>
    <dgm:pt modelId="{0AA25C39-2754-428E-AA5B-1037155055ED}" type="pres">
      <dgm:prSet presAssocID="{419CC04F-57D7-42C0-A786-55C2CAA6989D}" presName="connectorText" presStyleLbl="sibTrans2D1" presStyleIdx="0" presStyleCnt="5"/>
      <dgm:spPr/>
    </dgm:pt>
    <dgm:pt modelId="{7871E7BE-E0D0-460E-9BE5-22267D82FCA4}" type="pres">
      <dgm:prSet presAssocID="{EFF8826F-D47C-4E0B-B072-2899EAB55C5D}" presName="node" presStyleLbl="node1" presStyleIdx="0" presStyleCnt="5" custRadScaleRad="108009" custRadScaleInc="-4592">
        <dgm:presLayoutVars>
          <dgm:bulletEnabled val="1"/>
        </dgm:presLayoutVars>
      </dgm:prSet>
      <dgm:spPr/>
    </dgm:pt>
    <dgm:pt modelId="{1B8472CB-A3CB-48BA-8516-07E900AFF775}" type="pres">
      <dgm:prSet presAssocID="{F65E2DBB-E5B7-4E62-B18C-3E707977B577}" presName="parTrans" presStyleLbl="sibTrans2D1" presStyleIdx="1" presStyleCnt="5"/>
      <dgm:spPr/>
    </dgm:pt>
    <dgm:pt modelId="{22E63736-1CAA-4C47-B4B8-B83C3C23756A}" type="pres">
      <dgm:prSet presAssocID="{F65E2DBB-E5B7-4E62-B18C-3E707977B577}" presName="connectorText" presStyleLbl="sibTrans2D1" presStyleIdx="1" presStyleCnt="5"/>
      <dgm:spPr/>
    </dgm:pt>
    <dgm:pt modelId="{62E9EBCD-A3FB-4062-9C6F-186DBDC7F22D}" type="pres">
      <dgm:prSet presAssocID="{9A9319F3-4664-4D6C-914C-C2D6946C4178}" presName="node" presStyleLbl="node1" presStyleIdx="1" presStyleCnt="5" custRadScaleRad="157540" custRadScaleInc="-3895">
        <dgm:presLayoutVars>
          <dgm:bulletEnabled val="1"/>
        </dgm:presLayoutVars>
      </dgm:prSet>
      <dgm:spPr/>
    </dgm:pt>
    <dgm:pt modelId="{CCA6BF8A-A217-4877-8162-24BCB26E48C5}" type="pres">
      <dgm:prSet presAssocID="{11957D02-0767-4530-96C6-81D8E7DD5583}" presName="parTrans" presStyleLbl="sibTrans2D1" presStyleIdx="2" presStyleCnt="5"/>
      <dgm:spPr/>
    </dgm:pt>
    <dgm:pt modelId="{79D6583D-B778-4C21-BF2F-C7980BC4EB0C}" type="pres">
      <dgm:prSet presAssocID="{11957D02-0767-4530-96C6-81D8E7DD5583}" presName="connectorText" presStyleLbl="sibTrans2D1" presStyleIdx="2" presStyleCnt="5"/>
      <dgm:spPr/>
    </dgm:pt>
    <dgm:pt modelId="{58398DD2-243C-4A52-A6D3-0DD663EE6D01}" type="pres">
      <dgm:prSet presAssocID="{4B874F18-C273-495D-A3C1-164BFABAFE24}" presName="node" presStyleLbl="node1" presStyleIdx="2" presStyleCnt="5" custRadScaleRad="133186" custRadScaleInc="-40556">
        <dgm:presLayoutVars>
          <dgm:bulletEnabled val="1"/>
        </dgm:presLayoutVars>
      </dgm:prSet>
      <dgm:spPr/>
    </dgm:pt>
    <dgm:pt modelId="{FEB6B2C4-36C6-4A52-834C-F75FBD14EEBF}" type="pres">
      <dgm:prSet presAssocID="{5DEDA32F-D376-4A16-ABDD-298C8E158A2F}" presName="parTrans" presStyleLbl="sibTrans2D1" presStyleIdx="3" presStyleCnt="5"/>
      <dgm:spPr/>
    </dgm:pt>
    <dgm:pt modelId="{70F2BB72-DC37-4D33-BD12-60F51FD4F2A2}" type="pres">
      <dgm:prSet presAssocID="{5DEDA32F-D376-4A16-ABDD-298C8E158A2F}" presName="connectorText" presStyleLbl="sibTrans2D1" presStyleIdx="3" presStyleCnt="5"/>
      <dgm:spPr/>
    </dgm:pt>
    <dgm:pt modelId="{5C9ACAFE-2760-479D-A7F4-8A123E18457F}" type="pres">
      <dgm:prSet presAssocID="{E41110DA-E2A8-4704-B764-F0E969A856D6}" presName="node" presStyleLbl="node1" presStyleIdx="3" presStyleCnt="5" custRadScaleRad="127268" custRadScaleInc="40359">
        <dgm:presLayoutVars>
          <dgm:bulletEnabled val="1"/>
        </dgm:presLayoutVars>
      </dgm:prSet>
      <dgm:spPr/>
    </dgm:pt>
    <dgm:pt modelId="{2618DBDA-1C09-41EF-A403-334DF4A35415}" type="pres">
      <dgm:prSet presAssocID="{8E2A926C-2DB0-4E68-9D7C-E8D4E067DAB2}" presName="parTrans" presStyleLbl="sibTrans2D1" presStyleIdx="4" presStyleCnt="5"/>
      <dgm:spPr/>
    </dgm:pt>
    <dgm:pt modelId="{7CE998CB-822E-480F-8681-F026C7CDA49B}" type="pres">
      <dgm:prSet presAssocID="{8E2A926C-2DB0-4E68-9D7C-E8D4E067DAB2}" presName="connectorText" presStyleLbl="sibTrans2D1" presStyleIdx="4" presStyleCnt="5"/>
      <dgm:spPr/>
    </dgm:pt>
    <dgm:pt modelId="{C39D476D-DB87-4F87-B4BA-490A615B2F85}" type="pres">
      <dgm:prSet presAssocID="{6DBFB151-B2A7-4D7D-939D-4D4EBD265B8C}" presName="node" presStyleLbl="node1" presStyleIdx="4" presStyleCnt="5" custRadScaleRad="144864" custRadScaleInc="14824">
        <dgm:presLayoutVars>
          <dgm:bulletEnabled val="1"/>
        </dgm:presLayoutVars>
      </dgm:prSet>
      <dgm:spPr/>
    </dgm:pt>
  </dgm:ptLst>
  <dgm:cxnLst>
    <dgm:cxn modelId="{0BA53E10-9448-4C17-AD1E-0CFBA9B0D47A}" type="presOf" srcId="{8E2A926C-2DB0-4E68-9D7C-E8D4E067DAB2}" destId="{7CE998CB-822E-480F-8681-F026C7CDA49B}" srcOrd="1" destOrd="0" presId="urn:microsoft.com/office/officeart/2005/8/layout/radial5"/>
    <dgm:cxn modelId="{99D94416-82BD-4BF9-A6DF-2F34B0C6FF2D}" type="presOf" srcId="{5DEDA32F-D376-4A16-ABDD-298C8E158A2F}" destId="{70F2BB72-DC37-4D33-BD12-60F51FD4F2A2}" srcOrd="1" destOrd="0" presId="urn:microsoft.com/office/officeart/2005/8/layout/radial5"/>
    <dgm:cxn modelId="{45F4BD2E-A7E3-4B5C-A85F-E38C59AEB3ED}" type="presOf" srcId="{9A9319F3-4664-4D6C-914C-C2D6946C4178}" destId="{62E9EBCD-A3FB-4062-9C6F-186DBDC7F22D}" srcOrd="0" destOrd="0" presId="urn:microsoft.com/office/officeart/2005/8/layout/radial5"/>
    <dgm:cxn modelId="{8B42252F-7DFA-4782-8B42-BEFB459E6440}" type="presOf" srcId="{E41110DA-E2A8-4704-B764-F0E969A856D6}" destId="{5C9ACAFE-2760-479D-A7F4-8A123E18457F}" srcOrd="0" destOrd="0" presId="urn:microsoft.com/office/officeart/2005/8/layout/radial5"/>
    <dgm:cxn modelId="{52050531-30C6-4516-AB0A-967916CCD5ED}" type="presOf" srcId="{11957D02-0767-4530-96C6-81D8E7DD5583}" destId="{79D6583D-B778-4C21-BF2F-C7980BC4EB0C}" srcOrd="1" destOrd="0" presId="urn:microsoft.com/office/officeart/2005/8/layout/radial5"/>
    <dgm:cxn modelId="{249C2534-52A5-4D7E-AD20-86363D625848}" type="presOf" srcId="{4B874F18-C273-495D-A3C1-164BFABAFE24}" destId="{58398DD2-243C-4A52-A6D3-0DD663EE6D01}" srcOrd="0" destOrd="0" presId="urn:microsoft.com/office/officeart/2005/8/layout/radial5"/>
    <dgm:cxn modelId="{3FB8B73F-A32A-4815-B7C5-0B6E4671982B}" type="presOf" srcId="{419CC04F-57D7-42C0-A786-55C2CAA6989D}" destId="{D21F2CA4-791A-4B57-8B4F-88F82236F12B}" srcOrd="0" destOrd="0" presId="urn:microsoft.com/office/officeart/2005/8/layout/radial5"/>
    <dgm:cxn modelId="{EB2CE45B-2060-44B3-909E-CCE339BE3BD9}" srcId="{ED40D60A-7FF1-4341-8243-58DA79BC4A9C}" destId="{E41110DA-E2A8-4704-B764-F0E969A856D6}" srcOrd="3" destOrd="0" parTransId="{5DEDA32F-D376-4A16-ABDD-298C8E158A2F}" sibTransId="{2ED407E0-27E4-4E32-BE6E-0A5F18BA7A90}"/>
    <dgm:cxn modelId="{B8E0B45F-5736-41D0-A9BC-3EDEAC4DA3E8}" type="presOf" srcId="{F65E2DBB-E5B7-4E62-B18C-3E707977B577}" destId="{22E63736-1CAA-4C47-B4B8-B83C3C23756A}" srcOrd="1" destOrd="0" presId="urn:microsoft.com/office/officeart/2005/8/layout/radial5"/>
    <dgm:cxn modelId="{253D9563-312B-4727-A795-475FF0336E58}" type="presOf" srcId="{5DEDA32F-D376-4A16-ABDD-298C8E158A2F}" destId="{FEB6B2C4-36C6-4A52-834C-F75FBD14EEBF}" srcOrd="0" destOrd="0" presId="urn:microsoft.com/office/officeart/2005/8/layout/radial5"/>
    <dgm:cxn modelId="{8944C564-4624-4FF3-9BFC-45E71BB1CD85}" srcId="{49683BC3-9380-4583-BF24-FC6BEA070F81}" destId="{ED40D60A-7FF1-4341-8243-58DA79BC4A9C}" srcOrd="0" destOrd="0" parTransId="{648D41D1-DE29-474D-B806-2BAB638FABB6}" sibTransId="{B9AFDAF3-1F15-49A5-8654-E77689F32639}"/>
    <dgm:cxn modelId="{6E2E1F65-816A-4C15-8794-7D8B00C17F55}" type="presOf" srcId="{F65E2DBB-E5B7-4E62-B18C-3E707977B577}" destId="{1B8472CB-A3CB-48BA-8516-07E900AFF775}" srcOrd="0" destOrd="0" presId="urn:microsoft.com/office/officeart/2005/8/layout/radial5"/>
    <dgm:cxn modelId="{089EA453-BF9D-4841-937C-CF3A19D9DCEA}" type="presOf" srcId="{49683BC3-9380-4583-BF24-FC6BEA070F81}" destId="{A39296E1-0F40-4EA6-8E9C-C1EB363D2A16}" srcOrd="0" destOrd="0" presId="urn:microsoft.com/office/officeart/2005/8/layout/radial5"/>
    <dgm:cxn modelId="{AD58B753-6FA2-4F8E-A586-5DE17E5F573D}" type="presOf" srcId="{11957D02-0767-4530-96C6-81D8E7DD5583}" destId="{CCA6BF8A-A217-4877-8162-24BCB26E48C5}" srcOrd="0" destOrd="0" presId="urn:microsoft.com/office/officeart/2005/8/layout/radial5"/>
    <dgm:cxn modelId="{56753D7A-72E1-4D36-9174-C4FE225281B9}" srcId="{ED40D60A-7FF1-4341-8243-58DA79BC4A9C}" destId="{EFF8826F-D47C-4E0B-B072-2899EAB55C5D}" srcOrd="0" destOrd="0" parTransId="{419CC04F-57D7-42C0-A786-55C2CAA6989D}" sibTransId="{86F6CBE4-6372-49B6-B9B5-4A3E0107AFDE}"/>
    <dgm:cxn modelId="{C2978E84-FC39-443D-85D3-2BD6EA948625}" type="presOf" srcId="{ED40D60A-7FF1-4341-8243-58DA79BC4A9C}" destId="{836F3709-D7F1-4B6A-80F5-495D3D5797CE}" srcOrd="0" destOrd="0" presId="urn:microsoft.com/office/officeart/2005/8/layout/radial5"/>
    <dgm:cxn modelId="{74053794-E83F-4E56-9015-91EDAD6D1D4B}" type="presOf" srcId="{6DBFB151-B2A7-4D7D-939D-4D4EBD265B8C}" destId="{C39D476D-DB87-4F87-B4BA-490A615B2F85}" srcOrd="0" destOrd="0" presId="urn:microsoft.com/office/officeart/2005/8/layout/radial5"/>
    <dgm:cxn modelId="{D811859E-DB23-4FB9-8CCB-8B3DB9567C5D}" type="presOf" srcId="{8E2A926C-2DB0-4E68-9D7C-E8D4E067DAB2}" destId="{2618DBDA-1C09-41EF-A403-334DF4A35415}" srcOrd="0" destOrd="0" presId="urn:microsoft.com/office/officeart/2005/8/layout/radial5"/>
    <dgm:cxn modelId="{79533DA0-0513-4F71-BC5F-7458F7B586DF}" type="presOf" srcId="{EFF8826F-D47C-4E0B-B072-2899EAB55C5D}" destId="{7871E7BE-E0D0-460E-9BE5-22267D82FCA4}" srcOrd="0" destOrd="0" presId="urn:microsoft.com/office/officeart/2005/8/layout/radial5"/>
    <dgm:cxn modelId="{D6BFE6A0-CF47-4330-9423-6FD97768B49F}" srcId="{ED40D60A-7FF1-4341-8243-58DA79BC4A9C}" destId="{4B874F18-C273-495D-A3C1-164BFABAFE24}" srcOrd="2" destOrd="0" parTransId="{11957D02-0767-4530-96C6-81D8E7DD5583}" sibTransId="{5A2BC1CA-A615-4766-9B71-5F28639A0515}"/>
    <dgm:cxn modelId="{6CEC76A8-F0B6-48B8-852A-193CDAF75E8B}" srcId="{ED40D60A-7FF1-4341-8243-58DA79BC4A9C}" destId="{9A9319F3-4664-4D6C-914C-C2D6946C4178}" srcOrd="1" destOrd="0" parTransId="{F65E2DBB-E5B7-4E62-B18C-3E707977B577}" sibTransId="{A9542B9C-9658-4F00-95AD-81A01C956F87}"/>
    <dgm:cxn modelId="{8B5EC0D9-CE34-4006-B380-A42365D07A05}" srcId="{ED40D60A-7FF1-4341-8243-58DA79BC4A9C}" destId="{6DBFB151-B2A7-4D7D-939D-4D4EBD265B8C}" srcOrd="4" destOrd="0" parTransId="{8E2A926C-2DB0-4E68-9D7C-E8D4E067DAB2}" sibTransId="{D6BD2842-59D3-45C8-9408-0ECF404B42D6}"/>
    <dgm:cxn modelId="{BF026FF9-3262-4F07-B027-B7D13604D2C2}" type="presOf" srcId="{419CC04F-57D7-42C0-A786-55C2CAA6989D}" destId="{0AA25C39-2754-428E-AA5B-1037155055ED}" srcOrd="1" destOrd="0" presId="urn:microsoft.com/office/officeart/2005/8/layout/radial5"/>
    <dgm:cxn modelId="{AEC1D0C4-5CE4-4BF1-8B2D-09CF6B332113}" type="presParOf" srcId="{A39296E1-0F40-4EA6-8E9C-C1EB363D2A16}" destId="{836F3709-D7F1-4B6A-80F5-495D3D5797CE}" srcOrd="0" destOrd="0" presId="urn:microsoft.com/office/officeart/2005/8/layout/radial5"/>
    <dgm:cxn modelId="{EEE1341C-C119-4B83-9A79-78E7A1035974}" type="presParOf" srcId="{A39296E1-0F40-4EA6-8E9C-C1EB363D2A16}" destId="{D21F2CA4-791A-4B57-8B4F-88F82236F12B}" srcOrd="1" destOrd="0" presId="urn:microsoft.com/office/officeart/2005/8/layout/radial5"/>
    <dgm:cxn modelId="{A5A9354E-D193-4989-B717-5095929FED94}" type="presParOf" srcId="{D21F2CA4-791A-4B57-8B4F-88F82236F12B}" destId="{0AA25C39-2754-428E-AA5B-1037155055ED}" srcOrd="0" destOrd="0" presId="urn:microsoft.com/office/officeart/2005/8/layout/radial5"/>
    <dgm:cxn modelId="{369D5637-CE81-41B1-A891-E40263469C46}" type="presParOf" srcId="{A39296E1-0F40-4EA6-8E9C-C1EB363D2A16}" destId="{7871E7BE-E0D0-460E-9BE5-22267D82FCA4}" srcOrd="2" destOrd="0" presId="urn:microsoft.com/office/officeart/2005/8/layout/radial5"/>
    <dgm:cxn modelId="{C23EED59-FA6D-4C1B-9B5E-681B73538A49}" type="presParOf" srcId="{A39296E1-0F40-4EA6-8E9C-C1EB363D2A16}" destId="{1B8472CB-A3CB-48BA-8516-07E900AFF775}" srcOrd="3" destOrd="0" presId="urn:microsoft.com/office/officeart/2005/8/layout/radial5"/>
    <dgm:cxn modelId="{0042580A-A0DC-423A-996C-05FC1A984BE3}" type="presParOf" srcId="{1B8472CB-A3CB-48BA-8516-07E900AFF775}" destId="{22E63736-1CAA-4C47-B4B8-B83C3C23756A}" srcOrd="0" destOrd="0" presId="urn:microsoft.com/office/officeart/2005/8/layout/radial5"/>
    <dgm:cxn modelId="{D3E02CF0-6415-4467-B5B3-2FF4A18BD946}" type="presParOf" srcId="{A39296E1-0F40-4EA6-8E9C-C1EB363D2A16}" destId="{62E9EBCD-A3FB-4062-9C6F-186DBDC7F22D}" srcOrd="4" destOrd="0" presId="urn:microsoft.com/office/officeart/2005/8/layout/radial5"/>
    <dgm:cxn modelId="{547BF75D-BAAC-457F-AE48-61E126678B4F}" type="presParOf" srcId="{A39296E1-0F40-4EA6-8E9C-C1EB363D2A16}" destId="{CCA6BF8A-A217-4877-8162-24BCB26E48C5}" srcOrd="5" destOrd="0" presId="urn:microsoft.com/office/officeart/2005/8/layout/radial5"/>
    <dgm:cxn modelId="{8069FB5A-DFAC-46E0-B4CC-331F322C0BBE}" type="presParOf" srcId="{CCA6BF8A-A217-4877-8162-24BCB26E48C5}" destId="{79D6583D-B778-4C21-BF2F-C7980BC4EB0C}" srcOrd="0" destOrd="0" presId="urn:microsoft.com/office/officeart/2005/8/layout/radial5"/>
    <dgm:cxn modelId="{7B6C55F1-BCCE-47D4-84A8-B7BE62C8EF43}" type="presParOf" srcId="{A39296E1-0F40-4EA6-8E9C-C1EB363D2A16}" destId="{58398DD2-243C-4A52-A6D3-0DD663EE6D01}" srcOrd="6" destOrd="0" presId="urn:microsoft.com/office/officeart/2005/8/layout/radial5"/>
    <dgm:cxn modelId="{2648B6CC-96BF-462A-B629-DE01C6D105B9}" type="presParOf" srcId="{A39296E1-0F40-4EA6-8E9C-C1EB363D2A16}" destId="{FEB6B2C4-36C6-4A52-834C-F75FBD14EEBF}" srcOrd="7" destOrd="0" presId="urn:microsoft.com/office/officeart/2005/8/layout/radial5"/>
    <dgm:cxn modelId="{301D311C-7824-482A-A8BA-56D7A2E87713}" type="presParOf" srcId="{FEB6B2C4-36C6-4A52-834C-F75FBD14EEBF}" destId="{70F2BB72-DC37-4D33-BD12-60F51FD4F2A2}" srcOrd="0" destOrd="0" presId="urn:microsoft.com/office/officeart/2005/8/layout/radial5"/>
    <dgm:cxn modelId="{4CFFC4FC-7914-4749-A16D-F9BCB25E809C}" type="presParOf" srcId="{A39296E1-0F40-4EA6-8E9C-C1EB363D2A16}" destId="{5C9ACAFE-2760-479D-A7F4-8A123E18457F}" srcOrd="8" destOrd="0" presId="urn:microsoft.com/office/officeart/2005/8/layout/radial5"/>
    <dgm:cxn modelId="{92FD52FB-6E21-4036-BE94-C46B6949F84A}" type="presParOf" srcId="{A39296E1-0F40-4EA6-8E9C-C1EB363D2A16}" destId="{2618DBDA-1C09-41EF-A403-334DF4A35415}" srcOrd="9" destOrd="0" presId="urn:microsoft.com/office/officeart/2005/8/layout/radial5"/>
    <dgm:cxn modelId="{79363AFE-C061-4555-AB6D-CC59DFDFAC5A}" type="presParOf" srcId="{2618DBDA-1C09-41EF-A403-334DF4A35415}" destId="{7CE998CB-822E-480F-8681-F026C7CDA49B}" srcOrd="0" destOrd="0" presId="urn:microsoft.com/office/officeart/2005/8/layout/radial5"/>
    <dgm:cxn modelId="{45A3F26F-15B9-4615-A160-2BD731CF7150}" type="presParOf" srcId="{A39296E1-0F40-4EA6-8E9C-C1EB363D2A16}" destId="{C39D476D-DB87-4F87-B4BA-490A615B2F85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6F3709-D7F1-4B6A-80F5-495D3D5797CE}">
      <dsp:nvSpPr>
        <dsp:cNvPr id="0" name=""/>
        <dsp:cNvSpPr/>
      </dsp:nvSpPr>
      <dsp:spPr>
        <a:xfrm>
          <a:off x="4027194" y="2454335"/>
          <a:ext cx="2774950" cy="17502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CLASIFICACIÓN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 espacio geográfico</a:t>
          </a:r>
        </a:p>
      </dsp:txBody>
      <dsp:txXfrm>
        <a:off x="4433576" y="2710653"/>
        <a:ext cx="1962186" cy="1237613"/>
      </dsp:txXfrm>
    </dsp:sp>
    <dsp:sp modelId="{D21F2CA4-791A-4B57-8B4F-88F82236F12B}">
      <dsp:nvSpPr>
        <dsp:cNvPr id="0" name=""/>
        <dsp:cNvSpPr/>
      </dsp:nvSpPr>
      <dsp:spPr>
        <a:xfrm rot="16093085">
          <a:off x="5189986" y="1815192"/>
          <a:ext cx="373659" cy="5950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5247778" y="1990231"/>
        <a:ext cx="261561" cy="357050"/>
      </dsp:txXfrm>
    </dsp:sp>
    <dsp:sp modelId="{7871E7BE-E0D0-460E-9BE5-22267D82FCA4}">
      <dsp:nvSpPr>
        <dsp:cNvPr id="0" name=""/>
        <dsp:cNvSpPr/>
      </dsp:nvSpPr>
      <dsp:spPr>
        <a:xfrm>
          <a:off x="4463189" y="0"/>
          <a:ext cx="1750249" cy="175024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Lugar</a:t>
          </a:r>
        </a:p>
      </dsp:txBody>
      <dsp:txXfrm>
        <a:off x="4719507" y="256318"/>
        <a:ext cx="1237613" cy="1237613"/>
      </dsp:txXfrm>
    </dsp:sp>
    <dsp:sp modelId="{1B8472CB-A3CB-48BA-8516-07E900AFF775}">
      <dsp:nvSpPr>
        <dsp:cNvPr id="0" name=""/>
        <dsp:cNvSpPr/>
      </dsp:nvSpPr>
      <dsp:spPr>
        <a:xfrm rot="20435868">
          <a:off x="6953459" y="2331192"/>
          <a:ext cx="901567" cy="5950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89968"/>
            <a:satOff val="4345"/>
            <a:lumOff val="245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58528" y="2479862"/>
        <a:ext cx="723042" cy="357050"/>
      </dsp:txXfrm>
    </dsp:sp>
    <dsp:sp modelId="{62E9EBCD-A3FB-4062-9C6F-186DBDC7F22D}">
      <dsp:nvSpPr>
        <dsp:cNvPr id="0" name=""/>
        <dsp:cNvSpPr/>
      </dsp:nvSpPr>
      <dsp:spPr>
        <a:xfrm>
          <a:off x="8180844" y="1171874"/>
          <a:ext cx="1750249" cy="1750249"/>
        </a:xfrm>
        <a:prstGeom prst="ellipse">
          <a:avLst/>
        </a:prstGeom>
        <a:solidFill>
          <a:schemeClr val="accent4">
            <a:hueOff val="89968"/>
            <a:satOff val="4345"/>
            <a:lumOff val="2451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Medio</a:t>
          </a:r>
        </a:p>
      </dsp:txBody>
      <dsp:txXfrm>
        <a:off x="8437162" y="1428192"/>
        <a:ext cx="1237613" cy="1237613"/>
      </dsp:txXfrm>
    </dsp:sp>
    <dsp:sp modelId="{CCA6BF8A-A217-4877-8162-24BCB26E48C5}">
      <dsp:nvSpPr>
        <dsp:cNvPr id="0" name=""/>
        <dsp:cNvSpPr/>
      </dsp:nvSpPr>
      <dsp:spPr>
        <a:xfrm rot="2293433">
          <a:off x="6424802" y="4084460"/>
          <a:ext cx="652526" cy="5950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79936"/>
            <a:satOff val="8690"/>
            <a:lumOff val="490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43940" y="4148247"/>
        <a:ext cx="474001" cy="357050"/>
      </dsp:txXfrm>
    </dsp:sp>
    <dsp:sp modelId="{58398DD2-243C-4A52-A6D3-0DD663EE6D01}">
      <dsp:nvSpPr>
        <dsp:cNvPr id="0" name=""/>
        <dsp:cNvSpPr/>
      </dsp:nvSpPr>
      <dsp:spPr>
        <a:xfrm>
          <a:off x="7061553" y="4440664"/>
          <a:ext cx="1750249" cy="1750249"/>
        </a:xfrm>
        <a:prstGeom prst="ellipse">
          <a:avLst/>
        </a:prstGeom>
        <a:solidFill>
          <a:schemeClr val="accent4">
            <a:hueOff val="179936"/>
            <a:satOff val="8690"/>
            <a:lumOff val="4901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Región</a:t>
          </a:r>
        </a:p>
      </dsp:txBody>
      <dsp:txXfrm>
        <a:off x="7317871" y="4696982"/>
        <a:ext cx="1237613" cy="1237613"/>
      </dsp:txXfrm>
    </dsp:sp>
    <dsp:sp modelId="{FEB6B2C4-36C6-4A52-834C-F75FBD14EEBF}">
      <dsp:nvSpPr>
        <dsp:cNvPr id="0" name=""/>
        <dsp:cNvSpPr/>
      </dsp:nvSpPr>
      <dsp:spPr>
        <a:xfrm rot="8431754">
          <a:off x="3835254" y="4081430"/>
          <a:ext cx="609860" cy="5950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269905"/>
            <a:satOff val="13035"/>
            <a:lumOff val="73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993423" y="4143704"/>
        <a:ext cx="431335" cy="357050"/>
      </dsp:txXfrm>
    </dsp:sp>
    <dsp:sp modelId="{5C9ACAFE-2760-479D-A7F4-8A123E18457F}">
      <dsp:nvSpPr>
        <dsp:cNvPr id="0" name=""/>
        <dsp:cNvSpPr/>
      </dsp:nvSpPr>
      <dsp:spPr>
        <a:xfrm>
          <a:off x="2132050" y="4436857"/>
          <a:ext cx="1750249" cy="1750249"/>
        </a:xfrm>
        <a:prstGeom prst="ellipse">
          <a:avLst/>
        </a:prstGeom>
        <a:solidFill>
          <a:schemeClr val="accent4">
            <a:hueOff val="269905"/>
            <a:satOff val="13035"/>
            <a:lumOff val="7352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Paisaje</a:t>
          </a:r>
        </a:p>
      </dsp:txBody>
      <dsp:txXfrm>
        <a:off x="2388368" y="4693175"/>
        <a:ext cx="1237613" cy="1237613"/>
      </dsp:txXfrm>
    </dsp:sp>
    <dsp:sp modelId="{2618DBDA-1C09-41EF-A403-334DF4A35415}">
      <dsp:nvSpPr>
        <dsp:cNvPr id="0" name=""/>
        <dsp:cNvSpPr/>
      </dsp:nvSpPr>
      <dsp:spPr>
        <a:xfrm rot="12200198">
          <a:off x="3255441" y="2263579"/>
          <a:ext cx="756604" cy="5950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359873"/>
            <a:satOff val="17380"/>
            <a:lumOff val="980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426664" y="2417956"/>
        <a:ext cx="578079" cy="357050"/>
      </dsp:txXfrm>
    </dsp:sp>
    <dsp:sp modelId="{C39D476D-DB87-4F87-B4BA-490A615B2F85}">
      <dsp:nvSpPr>
        <dsp:cNvPr id="0" name=""/>
        <dsp:cNvSpPr/>
      </dsp:nvSpPr>
      <dsp:spPr>
        <a:xfrm>
          <a:off x="1280038" y="1048098"/>
          <a:ext cx="1750249" cy="1750249"/>
        </a:xfrm>
        <a:prstGeom prst="ellipse">
          <a:avLst/>
        </a:prstGeom>
        <a:solidFill>
          <a:schemeClr val="accent4">
            <a:hueOff val="359873"/>
            <a:satOff val="17380"/>
            <a:lumOff val="9803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latin typeface="Arial" panose="020B0604020202020204" pitchFamily="34" charset="0"/>
              <a:cs typeface="Arial" panose="020B0604020202020204" pitchFamily="34" charset="0"/>
            </a:rPr>
            <a:t>Territorio</a:t>
          </a:r>
        </a:p>
      </dsp:txBody>
      <dsp:txXfrm>
        <a:off x="1536356" y="1304416"/>
        <a:ext cx="1237613" cy="12376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189" indent="0" algn="ctr">
              <a:buNone/>
              <a:defRPr sz="2200"/>
            </a:lvl2pPr>
            <a:lvl3pPr marL="914377" indent="0" algn="ctr">
              <a:buNone/>
              <a:defRPr sz="22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91309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342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1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1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0795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264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10010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2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2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609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8236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5487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6587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2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7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6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4878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2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91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7010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2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3" y="998538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8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1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2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823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 spc="-51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75" indent="-182875" algn="l" defTabSz="914377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1" baseline="0">
          <a:solidFill>
            <a:schemeClr val="tx1"/>
          </a:solidFill>
          <a:latin typeface="+mn-lt"/>
          <a:ea typeface="+mn-ea"/>
          <a:cs typeface="+mn-cs"/>
        </a:defRPr>
      </a:lvl1pPr>
      <a:lvl2pPr marL="457189" indent="-182875" algn="l" defTabSz="914377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02" indent="-182875" algn="l" defTabSz="914377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15" indent="-182875" algn="l" defTabSz="914377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28" indent="-182875" algn="l" defTabSz="914377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599960" indent="-228594" algn="l" defTabSz="914377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899953" indent="-228594" algn="l" defTabSz="914377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199945" indent="-228594" algn="l" defTabSz="914377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499938" indent="-228594" algn="l" defTabSz="914377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7.svg"/><Relationship Id="rId3" Type="http://schemas.openxmlformats.org/officeDocument/2006/relationships/image" Target="../media/image34.png"/><Relationship Id="rId7" Type="http://schemas.openxmlformats.org/officeDocument/2006/relationships/image" Target="../media/image38.svg"/><Relationship Id="rId12" Type="http://schemas.openxmlformats.org/officeDocument/2006/relationships/image" Target="../media/image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svg"/><Relationship Id="rId5" Type="http://schemas.openxmlformats.org/officeDocument/2006/relationships/image" Target="../media/image36.sv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7.sv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sv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sv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18" Type="http://schemas.openxmlformats.org/officeDocument/2006/relationships/image" Target="../media/image28.svg"/><Relationship Id="rId3" Type="http://schemas.openxmlformats.org/officeDocument/2006/relationships/image" Target="../media/image6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17" Type="http://schemas.openxmlformats.org/officeDocument/2006/relationships/image" Target="../media/image27.png"/><Relationship Id="rId2" Type="http://schemas.openxmlformats.org/officeDocument/2006/relationships/image" Target="../media/image14.png"/><Relationship Id="rId16" Type="http://schemas.openxmlformats.org/officeDocument/2006/relationships/image" Target="../media/image26.sv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svg"/><Relationship Id="rId19" Type="http://schemas.openxmlformats.org/officeDocument/2006/relationships/image" Target="../media/image29.png"/><Relationship Id="rId4" Type="http://schemas.openxmlformats.org/officeDocument/2006/relationships/image" Target="../media/image7.svg"/><Relationship Id="rId9" Type="http://schemas.openxmlformats.org/officeDocument/2006/relationships/image" Target="../media/image19.png"/><Relationship Id="rId14" Type="http://schemas.openxmlformats.org/officeDocument/2006/relationships/image" Target="../media/image2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518" y="-15309"/>
            <a:ext cx="10097039" cy="1370152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478255" y="1385510"/>
            <a:ext cx="7772400" cy="3482527"/>
          </a:xfrm>
        </p:spPr>
        <p:txBody>
          <a:bodyPr>
            <a:normAutofit/>
          </a:bodyPr>
          <a:lstStyle/>
          <a:p>
            <a:r>
              <a:rPr lang="es-MX" sz="3600" dirty="0">
                <a:latin typeface="AR JULIAN" panose="02000000000000000000" pitchFamily="2" charset="0"/>
              </a:rPr>
              <a:t>Unidad 1</a:t>
            </a:r>
            <a:br>
              <a:rPr lang="es-MX" sz="3600" dirty="0">
                <a:latin typeface="AR JULIAN" panose="02000000000000000000" pitchFamily="2" charset="0"/>
              </a:rPr>
            </a:br>
            <a:r>
              <a:rPr lang="es-MX" sz="3600" dirty="0">
                <a:latin typeface="AR JULIAN" panose="02000000000000000000" pitchFamily="2" charset="0"/>
              </a:rPr>
              <a:t>Recursos naturales, sus problemáticas actuales y su relación con la sociedad.</a:t>
            </a:r>
            <a:br>
              <a:rPr lang="es-MX" sz="3600" dirty="0">
                <a:latin typeface="AR JULIAN" panose="02000000000000000000" pitchFamily="2" charset="0"/>
              </a:rPr>
            </a:br>
            <a:br>
              <a:rPr lang="es-MX" sz="3600" dirty="0">
                <a:latin typeface="AR JULIAN" panose="02000000000000000000" pitchFamily="2" charset="0"/>
              </a:rPr>
            </a:br>
            <a:br>
              <a:rPr lang="es-MX" sz="3600" dirty="0">
                <a:latin typeface="AR JULIAN" panose="02000000000000000000" pitchFamily="2" charset="0"/>
              </a:rPr>
            </a:br>
            <a:endParaRPr lang="es-MX" sz="3600" dirty="0">
              <a:latin typeface="AR JULIAN" panose="02000000000000000000" pitchFamily="2" charset="0"/>
            </a:endParaRPr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8025560" y="5961459"/>
            <a:ext cx="3913279" cy="5280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dirty="0">
                <a:latin typeface="Corbel" panose="020B0503020204020204" pitchFamily="34" charset="0"/>
              </a:rPr>
              <a:t>M. en A. E. G. Iván García Hinojosa</a:t>
            </a:r>
            <a:br>
              <a:rPr lang="es-MX" sz="2000" b="1" dirty="0">
                <a:latin typeface="AR JULIAN" panose="02000000000000000000" pitchFamily="2" charset="0"/>
              </a:rPr>
            </a:br>
            <a:endParaRPr lang="es-MX" sz="2000" b="1" dirty="0">
              <a:latin typeface="AR JULIAN" panose="02000000000000000000" pitchFamily="2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0290">
            <a:off x="5060519" y="4037935"/>
            <a:ext cx="2971800" cy="18676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68841">
            <a:off x="9809421" y="1888777"/>
            <a:ext cx="2001651" cy="18890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3271" y="3499413"/>
            <a:ext cx="2466975" cy="18478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07160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51608" y="236487"/>
            <a:ext cx="98607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ESCALAS DE ANÁLISIS PARA EL ENTORNO SOCIONATURAL.</a:t>
            </a:r>
            <a:endParaRPr lang="es-MX" sz="2000" dirty="0">
              <a:latin typeface="AR JULIAN" panose="02000000000000000000" pitchFamily="2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00749" y="1497847"/>
            <a:ext cx="2163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BÁSICA O LOCAL</a:t>
            </a:r>
            <a:endParaRPr lang="es-MX" b="1" dirty="0">
              <a:solidFill>
                <a:srgbClr val="009900"/>
              </a:solidFill>
              <a:latin typeface="AR JULIAN" panose="02000000000000000000" pitchFamily="2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715254" y="1431381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INTERMEDIA</a:t>
            </a:r>
            <a:endParaRPr lang="es-MX" b="1" dirty="0">
              <a:solidFill>
                <a:schemeClr val="accent4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293766" y="1431381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</a:t>
            </a:r>
            <a:endParaRPr lang="es-MX" b="1" dirty="0">
              <a:solidFill>
                <a:srgbClr val="FF0000"/>
              </a:solidFill>
              <a:latin typeface="AR JULIAN" panose="02000000000000000000" pitchFamily="2" charset="0"/>
            </a:endParaRPr>
          </a:p>
        </p:txBody>
      </p:sp>
      <p:cxnSp>
        <p:nvCxnSpPr>
          <p:cNvPr id="13" name="Conector recto 12"/>
          <p:cNvCxnSpPr>
            <a:cxnSpLocks/>
          </p:cNvCxnSpPr>
          <p:nvPr/>
        </p:nvCxnSpPr>
        <p:spPr>
          <a:xfrm flipH="1">
            <a:off x="3557275" y="2464609"/>
            <a:ext cx="1663" cy="4140655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/>
          <p:cNvCxnSpPr>
            <a:cxnSpLocks/>
          </p:cNvCxnSpPr>
          <p:nvPr/>
        </p:nvCxnSpPr>
        <p:spPr>
          <a:xfrm>
            <a:off x="7845607" y="2464609"/>
            <a:ext cx="12879" cy="4162305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Elipse 14"/>
          <p:cNvSpPr/>
          <p:nvPr/>
        </p:nvSpPr>
        <p:spPr>
          <a:xfrm>
            <a:off x="93617" y="3326218"/>
            <a:ext cx="3136699" cy="26916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1231422" y="2504152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Casa, escuela…</a:t>
            </a:r>
            <a:endParaRPr lang="es-MX" dirty="0">
              <a:solidFill>
                <a:srgbClr val="FF0000"/>
              </a:solidFill>
              <a:latin typeface="AR JULIAN" panose="02000000000000000000" pitchFamily="2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248847" y="3394309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localidad</a:t>
            </a:r>
            <a:endParaRPr lang="es-MX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501270" y="3816549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ciudad</a:t>
            </a:r>
            <a:endParaRPr lang="es-MX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8024" y="2129052"/>
            <a:ext cx="1996573" cy="1598849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4688" y="4200666"/>
            <a:ext cx="1914525" cy="2390775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1227814" y="4059037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colonia</a:t>
            </a:r>
            <a:endParaRPr lang="es-MX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1969228" y="3853308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barrio</a:t>
            </a:r>
            <a:endParaRPr lang="es-MX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6141349" y="3323502"/>
            <a:ext cx="137730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ESTATAL</a:t>
            </a:r>
          </a:p>
          <a:p>
            <a:pPr algn="ctr"/>
            <a:r>
              <a:rPr lang="es-MX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NACIONAL</a:t>
            </a:r>
          </a:p>
          <a:p>
            <a:pPr algn="ctr"/>
            <a:r>
              <a:rPr lang="es-MX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</a:t>
            </a:r>
          </a:p>
          <a:p>
            <a:pPr algn="ctr"/>
            <a:endParaRPr lang="es-MX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7241988" y="5970623"/>
            <a:ext cx="18218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CONTINENTAL</a:t>
            </a:r>
          </a:p>
          <a:p>
            <a:pPr algn="ctr"/>
            <a:endParaRPr lang="es-MX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2864547" y="5934483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MUNICIPIO</a:t>
            </a:r>
            <a:endParaRPr lang="es-MX" b="1" dirty="0">
              <a:solidFill>
                <a:srgbClr val="FF0000"/>
              </a:solidFill>
              <a:latin typeface="AR JULIAN" panose="02000000000000000000" pitchFamily="2" charset="0"/>
            </a:endParaRPr>
          </a:p>
        </p:txBody>
      </p:sp>
      <p:cxnSp>
        <p:nvCxnSpPr>
          <p:cNvPr id="29" name="Conector recto de flecha 28"/>
          <p:cNvCxnSpPr>
            <a:cxnSpLocks/>
          </p:cNvCxnSpPr>
          <p:nvPr/>
        </p:nvCxnSpPr>
        <p:spPr>
          <a:xfrm flipV="1">
            <a:off x="2344019" y="6293787"/>
            <a:ext cx="2160776" cy="99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>
            <a:cxnSpLocks/>
          </p:cNvCxnSpPr>
          <p:nvPr/>
        </p:nvCxnSpPr>
        <p:spPr>
          <a:xfrm flipV="1">
            <a:off x="7079105" y="6321287"/>
            <a:ext cx="2214660" cy="2247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Gráfico 2" descr="Casa">
            <a:extLst>
              <a:ext uri="{FF2B5EF4-FFF2-40B4-BE49-F238E27FC236}">
                <a16:creationId xmlns:a16="http://schemas.microsoft.com/office/drawing/2014/main" id="{59A9319D-BA53-4250-A4B3-F2C1605381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1547" y="2126947"/>
            <a:ext cx="914400" cy="914400"/>
          </a:xfrm>
          <a:prstGeom prst="rect">
            <a:avLst/>
          </a:prstGeom>
        </p:spPr>
      </p:pic>
      <p:pic>
        <p:nvPicPr>
          <p:cNvPr id="19" name="Gráfico 18" descr="Ciudad">
            <a:extLst>
              <a:ext uri="{FF2B5EF4-FFF2-40B4-BE49-F238E27FC236}">
                <a16:creationId xmlns:a16="http://schemas.microsoft.com/office/drawing/2014/main" id="{235713ED-DCFF-4CE4-8DDB-196872C6CF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25159" y="4267919"/>
            <a:ext cx="1274190" cy="1274190"/>
          </a:xfrm>
          <a:prstGeom prst="rect">
            <a:avLst/>
          </a:prstGeom>
        </p:spPr>
      </p:pic>
      <p:pic>
        <p:nvPicPr>
          <p:cNvPr id="32" name="Gráfico 31" descr="Banco">
            <a:extLst>
              <a:ext uri="{FF2B5EF4-FFF2-40B4-BE49-F238E27FC236}">
                <a16:creationId xmlns:a16="http://schemas.microsoft.com/office/drawing/2014/main" id="{CBEBC2A9-246F-4635-A6EB-E7600284E5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69287" y="4626941"/>
            <a:ext cx="914400" cy="914400"/>
          </a:xfrm>
          <a:prstGeom prst="rect">
            <a:avLst/>
          </a:prstGeom>
        </p:spPr>
      </p:pic>
      <p:pic>
        <p:nvPicPr>
          <p:cNvPr id="34" name="Gráfico 33" descr="Casa">
            <a:extLst>
              <a:ext uri="{FF2B5EF4-FFF2-40B4-BE49-F238E27FC236}">
                <a16:creationId xmlns:a16="http://schemas.microsoft.com/office/drawing/2014/main" id="{5449AE04-9BBC-466A-8D45-D30090AB28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8937" y="4387470"/>
            <a:ext cx="914400" cy="914400"/>
          </a:xfrm>
          <a:prstGeom prst="rect">
            <a:avLst/>
          </a:prstGeom>
        </p:spPr>
      </p:pic>
      <p:pic>
        <p:nvPicPr>
          <p:cNvPr id="36" name="Gráfico 35" descr="Globo terrestre, América">
            <a:extLst>
              <a:ext uri="{FF2B5EF4-FFF2-40B4-BE49-F238E27FC236}">
                <a16:creationId xmlns:a16="http://schemas.microsoft.com/office/drawing/2014/main" id="{5434469E-0F32-4E75-8AF0-978B48147AE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615043" y="2928476"/>
            <a:ext cx="2056542" cy="2056542"/>
          </a:xfrm>
          <a:prstGeom prst="rect">
            <a:avLst/>
          </a:prstGeom>
        </p:spPr>
      </p:pic>
      <p:sp>
        <p:nvSpPr>
          <p:cNvPr id="37" name="Rectángulo 36">
            <a:extLst>
              <a:ext uri="{FF2B5EF4-FFF2-40B4-BE49-F238E27FC236}">
                <a16:creationId xmlns:a16="http://schemas.microsoft.com/office/drawing/2014/main" id="{82211C70-1221-4198-92AC-4D3204F5A117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38" name="Gráfico 37" descr="Planta">
            <a:extLst>
              <a:ext uri="{FF2B5EF4-FFF2-40B4-BE49-F238E27FC236}">
                <a16:creationId xmlns:a16="http://schemas.microsoft.com/office/drawing/2014/main" id="{103EB2C6-B7B9-42A2-8F0A-825685C9158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617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988557" y="237949"/>
            <a:ext cx="78130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PRINCIPALESREPRESENTACIONES DEL ESPACIO</a:t>
            </a:r>
            <a:endParaRPr lang="es-MX" sz="2400" b="1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6567" y="2415793"/>
            <a:ext cx="2926388" cy="230178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85" y="2046461"/>
            <a:ext cx="1886267" cy="135241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4627" y="3137893"/>
            <a:ext cx="4210435" cy="307377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213989" y="1569660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Plano</a:t>
            </a:r>
            <a:endParaRPr lang="es-MX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563641" y="2046461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Croquis</a:t>
            </a:r>
            <a:endParaRPr lang="es-MX" dirty="0">
              <a:solidFill>
                <a:srgbClr val="00B050"/>
              </a:solidFill>
              <a:latin typeface="AR JULIAN" panose="02000000000000000000" pitchFamily="2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039845" y="2538003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Mapa</a:t>
            </a:r>
            <a:endParaRPr lang="es-MX" dirty="0">
              <a:solidFill>
                <a:srgbClr val="C00000"/>
              </a:solidFill>
              <a:latin typeface="AR JULIAN" panose="02000000000000000000" pitchFamily="2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94556" y="5427899"/>
            <a:ext cx="4978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todos se utilizan coordenadas geográficas,  como medida de localización. </a:t>
            </a:r>
            <a:endParaRPr lang="es-MX" b="1" dirty="0">
              <a:solidFill>
                <a:schemeClr val="accent1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F731182E-95A6-42C8-9CCF-AB8F64BC7027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14" name="Gráfico 13" descr="Planta">
            <a:extLst>
              <a:ext uri="{FF2B5EF4-FFF2-40B4-BE49-F238E27FC236}">
                <a16:creationId xmlns:a16="http://schemas.microsoft.com/office/drawing/2014/main" id="{CE19FD29-9E0C-4FC7-942B-901A82A730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02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116958" y="110860"/>
            <a:ext cx="11079126" cy="6675835"/>
          </a:xfrm>
          <a:prstGeom prst="rect">
            <a:avLst/>
          </a:prstGeom>
        </p:spPr>
      </p:pic>
      <p:graphicFrame>
        <p:nvGraphicFramePr>
          <p:cNvPr id="16" name="Diagrama 15"/>
          <p:cNvGraphicFramePr/>
          <p:nvPr>
            <p:extLst>
              <p:ext uri="{D42A27DB-BD31-4B8C-83A1-F6EECF244321}">
                <p14:modId xmlns:p14="http://schemas.microsoft.com/office/powerpoint/2010/main" val="814981734"/>
              </p:ext>
            </p:extLst>
          </p:nvPr>
        </p:nvGraphicFramePr>
        <p:xfrm>
          <a:off x="366745" y="353320"/>
          <a:ext cx="10829339" cy="6190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A41ABD09-751B-46D8-A7BB-674820F0E8DD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5" name="Gráfico 4" descr="Planta">
            <a:extLst>
              <a:ext uri="{FF2B5EF4-FFF2-40B4-BE49-F238E27FC236}">
                <a16:creationId xmlns:a16="http://schemas.microsoft.com/office/drawing/2014/main" id="{9B87BB6A-24E9-4BD7-BC35-36EFF5620D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503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59028" y="170786"/>
            <a:ext cx="1804979" cy="1166191"/>
            <a:chOff x="4274817" y="3090"/>
            <a:chExt cx="1804979" cy="1804979"/>
          </a:xfrm>
        </p:grpSpPr>
        <p:sp>
          <p:nvSpPr>
            <p:cNvPr id="5" name="Elipse 4"/>
            <p:cNvSpPr/>
            <p:nvPr/>
          </p:nvSpPr>
          <p:spPr>
            <a:xfrm>
              <a:off x="4274817" y="3090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4539150" y="267423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algn="ctr" defTabSz="8889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dirty="0">
                  <a:latin typeface="Arial" panose="020B0604020202020204" pitchFamily="34" charset="0"/>
                  <a:cs typeface="Arial" panose="020B0604020202020204" pitchFamily="34" charset="0"/>
                </a:rPr>
                <a:t>Lugar</a:t>
              </a:r>
            </a:p>
          </p:txBody>
        </p:sp>
      </p:grpSp>
      <p:sp>
        <p:nvSpPr>
          <p:cNvPr id="7" name="Rectángulo 6"/>
          <p:cNvSpPr/>
          <p:nvPr/>
        </p:nvSpPr>
        <p:spPr>
          <a:xfrm>
            <a:off x="2235006" y="170785"/>
            <a:ext cx="76643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 asocia con el </a:t>
            </a:r>
            <a:r>
              <a:rPr lang="es-MX" sz="24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espacio inmediato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reconocido a partir de un nombre que lo identifica (</a:t>
            </a:r>
            <a:r>
              <a:rPr lang="es-MX" sz="2400" b="1" dirty="0">
                <a:solidFill>
                  <a:srgbClr val="0070C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barrio, pueblo, colonia, localidad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y genera un sentido de </a:t>
            </a:r>
            <a:r>
              <a:rPr lang="es-MX" sz="24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pertenencia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s-MX" sz="24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identidad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Un lugar es </a:t>
            </a:r>
            <a:r>
              <a:rPr lang="es-MX" sz="24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cualquier porción 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 espacio delimitado.</a:t>
            </a:r>
            <a:endParaRPr lang="es-MX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334" y="2586314"/>
            <a:ext cx="3894797" cy="24411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513" y="2424599"/>
            <a:ext cx="3684731" cy="24947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Rectángulo 1"/>
          <p:cNvSpPr/>
          <p:nvPr/>
        </p:nvSpPr>
        <p:spPr>
          <a:xfrm>
            <a:off x="522838" y="5503955"/>
            <a:ext cx="1055288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¿En que </a:t>
            </a:r>
            <a:r>
              <a:rPr lang="es-MX" b="1" dirty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lugar</a:t>
            </a:r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vives?</a:t>
            </a:r>
          </a:p>
          <a:p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¿Qué lugares has visitado? </a:t>
            </a:r>
          </a:p>
          <a:p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La ardilla se esconde en algún lugar del bosque; </a:t>
            </a:r>
          </a:p>
          <a:p>
            <a:r>
              <a:rPr lang="es-MX" b="1" dirty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Toluca</a:t>
            </a:r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fue el lugar de los hechos; el lugar designado para la cumbre fue la </a:t>
            </a:r>
            <a:r>
              <a:rPr lang="es-MX" b="1" dirty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isla</a:t>
            </a:r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es-MX" b="1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Cohiba</a:t>
            </a:r>
            <a:r>
              <a:rPr lang="es-MX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.</a:t>
            </a:r>
            <a:endParaRPr lang="es-MX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D028ECE-CD29-4C8C-894D-1815ABE87ABB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B9520750-2409-43AF-B3E7-3DA9A742AA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669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700241" y="285388"/>
            <a:ext cx="1804979" cy="1804979"/>
            <a:chOff x="6680963" y="1751257"/>
            <a:chExt cx="1804979" cy="1804979"/>
          </a:xfrm>
        </p:grpSpPr>
        <p:sp>
          <p:nvSpPr>
            <p:cNvPr id="5" name="Elipse 4"/>
            <p:cNvSpPr/>
            <p:nvPr/>
          </p:nvSpPr>
          <p:spPr>
            <a:xfrm>
              <a:off x="6680963" y="1751257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2598923"/>
                <a:satOff val="-11992"/>
                <a:lumOff val="441"/>
                <a:alphaOff val="0"/>
              </a:schemeClr>
            </a:fillRef>
            <a:effectRef idx="0">
              <a:schemeClr val="accent4">
                <a:hueOff val="2598923"/>
                <a:satOff val="-11992"/>
                <a:lumOff val="44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6945296" y="2015590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algn="ctr" defTabSz="8889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3200" dirty="0">
                  <a:latin typeface="Arial" panose="020B0604020202020204" pitchFamily="34" charset="0"/>
                  <a:cs typeface="Arial" panose="020B0604020202020204" pitchFamily="34" charset="0"/>
                </a:rPr>
                <a:t>Medio</a:t>
              </a:r>
            </a:p>
          </p:txBody>
        </p:sp>
      </p:grpSp>
      <p:sp>
        <p:nvSpPr>
          <p:cNvPr id="7" name="Rectángulo 6"/>
          <p:cNvSpPr/>
          <p:nvPr/>
        </p:nvSpPr>
        <p:spPr>
          <a:xfrm>
            <a:off x="3469698" y="652950"/>
            <a:ext cx="63955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Espacio de interacción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entre grupos humanos con elementos naturales para su desarrollo socioeconómico, puede caracterizarse en dos tipos:</a:t>
            </a:r>
          </a:p>
        </p:txBody>
      </p:sp>
      <p:sp>
        <p:nvSpPr>
          <p:cNvPr id="11" name="Rectángulo 10"/>
          <p:cNvSpPr/>
          <p:nvPr/>
        </p:nvSpPr>
        <p:spPr>
          <a:xfrm rot="21180441">
            <a:off x="1717184" y="3084565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RURAL</a:t>
            </a:r>
            <a:endParaRPr lang="es-MX" sz="3200" dirty="0">
              <a:solidFill>
                <a:schemeClr val="accent4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2" name="Rectángulo 11"/>
          <p:cNvSpPr/>
          <p:nvPr/>
        </p:nvSpPr>
        <p:spPr>
          <a:xfrm rot="21203188">
            <a:off x="8008814" y="2756404"/>
            <a:ext cx="1720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URBANO</a:t>
            </a:r>
            <a:endParaRPr lang="es-MX" sz="2800" dirty="0">
              <a:solidFill>
                <a:schemeClr val="tx1">
                  <a:lumMod val="65000"/>
                  <a:lumOff val="35000"/>
                </a:schemeClr>
              </a:solidFill>
              <a:latin typeface="AR JULIAN" panose="02000000000000000000" pitchFamily="2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44" y="3763103"/>
            <a:ext cx="4469675" cy="24831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124" y="3642684"/>
            <a:ext cx="4050001" cy="26035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7ADBA73B-7663-4489-8AA7-631DF4D92495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14" name="Gráfico 13" descr="Planta">
            <a:extLst>
              <a:ext uri="{FF2B5EF4-FFF2-40B4-BE49-F238E27FC236}">
                <a16:creationId xmlns:a16="http://schemas.microsoft.com/office/drawing/2014/main" id="{6E156525-EFCA-42B8-B35D-57EB342FB5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748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660148" y="349983"/>
            <a:ext cx="1804979" cy="1804979"/>
            <a:chOff x="2787737" y="4579851"/>
            <a:chExt cx="1804979" cy="1804979"/>
          </a:xfrm>
        </p:grpSpPr>
        <p:sp>
          <p:nvSpPr>
            <p:cNvPr id="5" name="Elipse 4"/>
            <p:cNvSpPr/>
            <p:nvPr/>
          </p:nvSpPr>
          <p:spPr>
            <a:xfrm>
              <a:off x="2787737" y="4579851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7796769"/>
                <a:satOff val="-35976"/>
                <a:lumOff val="1324"/>
                <a:alphaOff val="0"/>
              </a:schemeClr>
            </a:fillRef>
            <a:effectRef idx="0">
              <a:schemeClr val="accent4">
                <a:hueOff val="7796769"/>
                <a:satOff val="-35976"/>
                <a:lumOff val="13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3052070" y="4844184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algn="ctr" defTabSz="8889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dirty="0">
                  <a:latin typeface="Arial" panose="020B0604020202020204" pitchFamily="34" charset="0"/>
                  <a:cs typeface="Arial" panose="020B0604020202020204" pitchFamily="34" charset="0"/>
                </a:rPr>
                <a:t>Paisaje</a:t>
              </a:r>
            </a:p>
          </p:txBody>
        </p:sp>
      </p:grpSp>
      <p:sp>
        <p:nvSpPr>
          <p:cNvPr id="7" name="Rectángulo 6"/>
          <p:cNvSpPr/>
          <p:nvPr/>
        </p:nvSpPr>
        <p:spPr>
          <a:xfrm>
            <a:off x="2993179" y="499339"/>
            <a:ext cx="63955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Espacio integrado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por la interacción de elementos naturales y otros, donde existen modificaciones realizadas por los grupos humanos a lo largo del tiempo.</a:t>
            </a:r>
          </a:p>
        </p:txBody>
      </p:sp>
      <p:sp>
        <p:nvSpPr>
          <p:cNvPr id="8" name="Rectángulo 7"/>
          <p:cNvSpPr/>
          <p:nvPr/>
        </p:nvSpPr>
        <p:spPr>
          <a:xfrm rot="21180441">
            <a:off x="824977" y="3068848"/>
            <a:ext cx="2223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Paisaje natural</a:t>
            </a:r>
            <a:endParaRPr lang="es-MX" sz="2400" dirty="0">
              <a:solidFill>
                <a:srgbClr val="92D050"/>
              </a:solidFill>
              <a:latin typeface="AR JULIAN" panose="020000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 rot="20729489">
            <a:off x="7545272" y="2888545"/>
            <a:ext cx="20697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Paisaje social</a:t>
            </a:r>
            <a:endParaRPr lang="es-MX" sz="2400" dirty="0">
              <a:solidFill>
                <a:schemeClr val="accent4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49456">
            <a:off x="1354961" y="3538020"/>
            <a:ext cx="3803151" cy="23702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14662">
            <a:off x="6333333" y="3594147"/>
            <a:ext cx="4350288" cy="23315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1578AB02-4F4C-4489-A526-86634A264BE7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13" name="Gráfico 12" descr="Planta">
            <a:extLst>
              <a:ext uri="{FF2B5EF4-FFF2-40B4-BE49-F238E27FC236}">
                <a16:creationId xmlns:a16="http://schemas.microsoft.com/office/drawing/2014/main" id="{1F1DD8F4-EE5B-42E7-8C26-400D0CD96A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801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3" r="4265" b="-1"/>
          <a:stretch/>
        </p:blipFill>
        <p:spPr>
          <a:xfrm>
            <a:off x="4813208" y="3158754"/>
            <a:ext cx="6129269" cy="35929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5" r="1" b="1"/>
          <a:stretch/>
        </p:blipFill>
        <p:spPr>
          <a:xfrm>
            <a:off x="196902" y="191381"/>
            <a:ext cx="6082711" cy="3920044"/>
          </a:xfrm>
          <a:custGeom>
            <a:avLst/>
            <a:gdLst>
              <a:gd name="connsiteX0" fmla="*/ 0 w 6082711"/>
              <a:gd name="connsiteY0" fmla="*/ 0 h 3920044"/>
              <a:gd name="connsiteX1" fmla="*/ 6082711 w 6082711"/>
              <a:gd name="connsiteY1" fmla="*/ 0 h 3920044"/>
              <a:gd name="connsiteX2" fmla="*/ 6082711 w 6082711"/>
              <a:gd name="connsiteY2" fmla="*/ 3103225 h 3920044"/>
              <a:gd name="connsiteX3" fmla="*/ 4614930 w 6082711"/>
              <a:gd name="connsiteY3" fmla="*/ 3103225 h 3920044"/>
              <a:gd name="connsiteX4" fmla="*/ 4614930 w 6082711"/>
              <a:gd name="connsiteY4" fmla="*/ 3920044 h 3920044"/>
              <a:gd name="connsiteX5" fmla="*/ 0 w 6082711"/>
              <a:gd name="connsiteY5" fmla="*/ 3920044 h 392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82711" h="3920044">
                <a:moveTo>
                  <a:pt x="0" y="0"/>
                </a:moveTo>
                <a:lnTo>
                  <a:pt x="6082711" y="0"/>
                </a:lnTo>
                <a:lnTo>
                  <a:pt x="6082711" y="3103225"/>
                </a:lnTo>
                <a:lnTo>
                  <a:pt x="4614930" y="3103225"/>
                </a:lnTo>
                <a:lnTo>
                  <a:pt x="4614930" y="3920044"/>
                </a:lnTo>
                <a:lnTo>
                  <a:pt x="0" y="3920044"/>
                </a:lnTo>
                <a:close/>
              </a:path>
            </a:pathLst>
          </a:cu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E36FB979-7D5D-4F0B-A719-6DF5A0E80BB1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11" name="Gráfico 10" descr="Planta">
            <a:extLst>
              <a:ext uri="{FF2B5EF4-FFF2-40B4-BE49-F238E27FC236}">
                <a16:creationId xmlns:a16="http://schemas.microsoft.com/office/drawing/2014/main" id="{8CA77AE4-DEB2-4D1B-86B4-CED75023A4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780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608162" y="253240"/>
            <a:ext cx="1804979" cy="1804979"/>
            <a:chOff x="1868671" y="1751257"/>
            <a:chExt cx="1804979" cy="1804979"/>
          </a:xfrm>
        </p:grpSpPr>
        <p:sp>
          <p:nvSpPr>
            <p:cNvPr id="5" name="Elipse 4"/>
            <p:cNvSpPr/>
            <p:nvPr/>
          </p:nvSpPr>
          <p:spPr>
            <a:xfrm>
              <a:off x="1868671" y="1751257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0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2133004" y="2015590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algn="ctr" defTabSz="8889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dirty="0">
                  <a:latin typeface="Arial" panose="020B0604020202020204" pitchFamily="34" charset="0"/>
                  <a:cs typeface="Arial" panose="020B0604020202020204" pitchFamily="34" charset="0"/>
                </a:rPr>
                <a:t>Territorio</a:t>
              </a:r>
            </a:p>
          </p:txBody>
        </p:sp>
      </p:grpSp>
      <p:sp>
        <p:nvSpPr>
          <p:cNvPr id="7" name="Rectángulo 6"/>
          <p:cNvSpPr/>
          <p:nvPr/>
        </p:nvSpPr>
        <p:spPr>
          <a:xfrm>
            <a:off x="3302273" y="465891"/>
            <a:ext cx="63955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Espacio delimitado y organizado política y administrativamente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(limites políticos).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8331" y="4350610"/>
            <a:ext cx="3326296" cy="235456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l="2381" t="2811" r="3695" b="2894"/>
          <a:stretch/>
        </p:blipFill>
        <p:spPr>
          <a:xfrm>
            <a:off x="5242933" y="2386295"/>
            <a:ext cx="3364137" cy="242152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7757" y="3762558"/>
            <a:ext cx="3084995" cy="277259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094" y="2848480"/>
            <a:ext cx="2571116" cy="2559689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16482E89-E064-463F-960A-16356040B751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CB5811F7-8BC9-4E1E-BE74-DF47899843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741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2285" r="7564" b="2"/>
          <a:stretch/>
        </p:blipFill>
        <p:spPr>
          <a:xfrm>
            <a:off x="5874021" y="1432981"/>
            <a:ext cx="4867102" cy="504736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26484" r="13247" b="-1"/>
          <a:stretch/>
        </p:blipFill>
        <p:spPr>
          <a:xfrm>
            <a:off x="514008" y="275860"/>
            <a:ext cx="4823537" cy="5002188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04D5E0DF-C341-45C5-976B-0C4682938911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ED5773C5-80F2-4245-9AD3-6019F9FBA4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758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376538" y="281628"/>
            <a:ext cx="1804979" cy="1804979"/>
            <a:chOff x="5761897" y="4579851"/>
            <a:chExt cx="1804979" cy="1804979"/>
          </a:xfrm>
        </p:grpSpPr>
        <p:sp>
          <p:nvSpPr>
            <p:cNvPr id="5" name="Elipse 4"/>
            <p:cNvSpPr/>
            <p:nvPr/>
          </p:nvSpPr>
          <p:spPr>
            <a:xfrm>
              <a:off x="5761897" y="4579851"/>
              <a:ext cx="1804979" cy="18049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5197846"/>
                <a:satOff val="-23984"/>
                <a:lumOff val="883"/>
                <a:alphaOff val="0"/>
              </a:schemeClr>
            </a:fillRef>
            <a:effectRef idx="0">
              <a:schemeClr val="accent4">
                <a:hueOff val="5197846"/>
                <a:satOff val="-23984"/>
                <a:lumOff val="8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6026230" y="4844184"/>
              <a:ext cx="1276313" cy="1276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algn="ctr" defTabSz="8889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dirty="0">
                  <a:latin typeface="Arial" panose="020B0604020202020204" pitchFamily="34" charset="0"/>
                  <a:cs typeface="Arial" panose="020B0604020202020204" pitchFamily="34" charset="0"/>
                </a:rPr>
                <a:t>Región</a:t>
              </a:r>
            </a:p>
          </p:txBody>
        </p:sp>
      </p:grpSp>
      <p:sp>
        <p:nvSpPr>
          <p:cNvPr id="7" name="Rectángulo 6"/>
          <p:cNvSpPr/>
          <p:nvPr/>
        </p:nvSpPr>
        <p:spPr>
          <a:xfrm>
            <a:off x="2817309" y="413869"/>
            <a:ext cx="63955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Espacio relativamente homogéneo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caracterizado por la interrelación de uno o varios componentes, pudiéndose distinguir:</a:t>
            </a:r>
          </a:p>
        </p:txBody>
      </p:sp>
      <p:sp>
        <p:nvSpPr>
          <p:cNvPr id="8" name="Rectángulo 7"/>
          <p:cNvSpPr/>
          <p:nvPr/>
        </p:nvSpPr>
        <p:spPr>
          <a:xfrm rot="21180441">
            <a:off x="392773" y="2684594"/>
            <a:ext cx="2840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Regiones naturales</a:t>
            </a:r>
            <a:endParaRPr lang="es-MX" sz="2400" dirty="0">
              <a:solidFill>
                <a:srgbClr val="92D050"/>
              </a:solidFill>
              <a:latin typeface="AR JULIAN" panose="020000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 rot="21180441">
            <a:off x="3574506" y="2258675"/>
            <a:ext cx="3937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Regiones socioeconómicas</a:t>
            </a:r>
            <a:endParaRPr lang="es-MX" sz="2400" dirty="0">
              <a:solidFill>
                <a:srgbClr val="0070C0"/>
              </a:solidFill>
              <a:latin typeface="AR JULIAN" panose="02000000000000000000" pitchFamily="2" charset="0"/>
            </a:endParaRPr>
          </a:p>
        </p:txBody>
      </p:sp>
      <p:sp>
        <p:nvSpPr>
          <p:cNvPr id="10" name="Rectángulo 9"/>
          <p:cNvSpPr/>
          <p:nvPr/>
        </p:nvSpPr>
        <p:spPr>
          <a:xfrm rot="21180441">
            <a:off x="7766758" y="2449736"/>
            <a:ext cx="28921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Regiones culturales</a:t>
            </a:r>
            <a:endParaRPr lang="es-MX" sz="2400" dirty="0">
              <a:solidFill>
                <a:schemeClr val="accent4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75660">
            <a:off x="399308" y="3257159"/>
            <a:ext cx="2911332" cy="204992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67542">
            <a:off x="4095983" y="2968618"/>
            <a:ext cx="3310080" cy="2108556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30791">
            <a:off x="7903905" y="3307999"/>
            <a:ext cx="2911355" cy="2469879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FEBA74AC-2423-4848-90B6-510A6CF7E3F8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15" name="Gráfico 14" descr="Planta">
            <a:extLst>
              <a:ext uri="{FF2B5EF4-FFF2-40B4-BE49-F238E27FC236}">
                <a16:creationId xmlns:a16="http://schemas.microsoft.com/office/drawing/2014/main" id="{D446786A-185A-486C-BE09-E3296C39C4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413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548848" y="359275"/>
            <a:ext cx="5935015" cy="2068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s-ES_tradnl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Objetivo:</a:t>
            </a:r>
            <a:r>
              <a:rPr lang="es-ES_tradnl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_tradnl" sz="24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 </a:t>
            </a:r>
            <a:r>
              <a:rPr lang="es-ES_tradnl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 </a:t>
            </a:r>
            <a:r>
              <a:rPr lang="es-ES_tradnl" sz="24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recursos naturales </a:t>
            </a:r>
            <a:r>
              <a:rPr lang="es-ES_tradnl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 los bienes declarados </a:t>
            </a:r>
            <a:r>
              <a:rPr lang="es-ES_tradnl" sz="2400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Patrimonio Natural</a:t>
            </a:r>
            <a:r>
              <a:rPr lang="es-ES_tradnl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así como sus funciones en los socio-ecosistemas, y sus </a:t>
            </a:r>
            <a:r>
              <a:rPr lang="es-ES_tradnl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problemáticas actuales.</a:t>
            </a:r>
            <a:endParaRPr lang="es-MX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17E8B8C0-8B3B-4C37-83FC-4CAF83AC89B9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5" name="Gráfico 4" descr="Planta">
            <a:extLst>
              <a:ext uri="{FF2B5EF4-FFF2-40B4-BE49-F238E27FC236}">
                <a16:creationId xmlns:a16="http://schemas.microsoft.com/office/drawing/2014/main" id="{FD6566FF-9B23-45A2-8D83-F7429D00BB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  <p:pic>
        <p:nvPicPr>
          <p:cNvPr id="11" name="Gráfico 10" descr="Diana">
            <a:extLst>
              <a:ext uri="{FF2B5EF4-FFF2-40B4-BE49-F238E27FC236}">
                <a16:creationId xmlns:a16="http://schemas.microsoft.com/office/drawing/2014/main" id="{B3BB9F45-3A5E-4BEC-B01B-8D115A99E1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0753" y="359275"/>
            <a:ext cx="914400" cy="9144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5C99BC8-F77F-4EA6-9501-D27CCDF162E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8974" y="2918399"/>
            <a:ext cx="3658476" cy="393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931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222" y="578933"/>
            <a:ext cx="9217863" cy="627906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 rot="21180441">
            <a:off x="342947" y="193554"/>
            <a:ext cx="21900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Región natural</a:t>
            </a:r>
            <a:endParaRPr lang="es-MX" sz="2400" dirty="0">
              <a:solidFill>
                <a:srgbClr val="92D050"/>
              </a:solidFill>
              <a:latin typeface="AR JULIAN" panose="02000000000000000000" pitchFamily="2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957731D-90DB-4CA6-9208-44756255D74E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7" name="Gráfico 6" descr="Planta">
            <a:extLst>
              <a:ext uri="{FF2B5EF4-FFF2-40B4-BE49-F238E27FC236}">
                <a16:creationId xmlns:a16="http://schemas.microsoft.com/office/drawing/2014/main" id="{23E2749B-3CF6-45D8-82E1-DCD168323A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276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4" y="228175"/>
            <a:ext cx="9905873" cy="6446291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B41DF716-AAE2-42B5-A12B-1167479B1948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5" name="Gráfico 4" descr="Planta">
            <a:extLst>
              <a:ext uri="{FF2B5EF4-FFF2-40B4-BE49-F238E27FC236}">
                <a16:creationId xmlns:a16="http://schemas.microsoft.com/office/drawing/2014/main" id="{6064B49B-D1C3-43F4-B865-455F51B00A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8630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403" y="772560"/>
            <a:ext cx="8912960" cy="598441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 rot="21180441">
            <a:off x="238348" y="237952"/>
            <a:ext cx="3937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Regiones socioeconómicas</a:t>
            </a:r>
            <a:endParaRPr lang="es-MX" sz="2400" dirty="0">
              <a:solidFill>
                <a:srgbClr val="0070C0"/>
              </a:solidFill>
              <a:latin typeface="AR JULIAN" panose="02000000000000000000" pitchFamily="2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749447" y="237950"/>
            <a:ext cx="3716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REGIONES TURÍSTICAS</a:t>
            </a:r>
            <a:endParaRPr lang="es-MX" sz="2400" dirty="0">
              <a:solidFill>
                <a:srgbClr val="0070C0"/>
              </a:solidFill>
              <a:latin typeface="AR JULIAN" panose="02000000000000000000" pitchFamily="2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FCB67C2-ABD2-4F7B-9D1E-B3E86E2E09A9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FB724E5B-4AB3-401B-B260-F847603A0B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724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01495" y="234073"/>
            <a:ext cx="639551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 resumen</a:t>
            </a:r>
          </a:p>
          <a:p>
            <a:pPr algn="ctr"/>
            <a:endParaRPr lang="es-MX" sz="2400" b="1" dirty="0">
              <a:solidFill>
                <a:srgbClr val="FF000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s-MX" sz="2400" b="1" dirty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espacio es: </a:t>
            </a:r>
          </a:p>
          <a:p>
            <a:pPr algn="ctr"/>
            <a:r>
              <a:rPr lang="es-MX" sz="2400" b="1" dirty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Localizable, delimitado, socialmente construido, percibido</a:t>
            </a:r>
          </a:p>
          <a:p>
            <a:pPr algn="ctr"/>
            <a:r>
              <a:rPr lang="es-MX" sz="2400" b="1" dirty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vivido y continuamente transformado por las relaciones entre sus componentes a lo largo del tiempo.</a:t>
            </a:r>
          </a:p>
          <a:p>
            <a:pPr algn="ctr"/>
            <a:endParaRPr lang="es-MX" sz="2400" b="1" dirty="0">
              <a:solidFill>
                <a:srgbClr val="C0000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s-MX" sz="2400" b="1" dirty="0">
              <a:solidFill>
                <a:srgbClr val="C0000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s-MX" sz="2400" b="1" dirty="0">
              <a:solidFill>
                <a:srgbClr val="C0000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s-MX" sz="3600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SOCIEDAD Y NATURALEZA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366" y="2978138"/>
            <a:ext cx="4711407" cy="3529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F0A4EC8B-C886-46CE-8972-E548F221CE1C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7" name="Gráfico 6" descr="Planta">
            <a:extLst>
              <a:ext uri="{FF2B5EF4-FFF2-40B4-BE49-F238E27FC236}">
                <a16:creationId xmlns:a16="http://schemas.microsoft.com/office/drawing/2014/main" id="{AEB2F2C2-A7E9-4E69-B216-34CDEA3197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642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1374E797-78AB-4AC7-9035-95059E863A9F}"/>
              </a:ext>
            </a:extLst>
          </p:cNvPr>
          <p:cNvSpPr/>
          <p:nvPr/>
        </p:nvSpPr>
        <p:spPr>
          <a:xfrm>
            <a:off x="438282" y="1300877"/>
            <a:ext cx="941303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b="1" dirty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Referencias:</a:t>
            </a:r>
          </a:p>
          <a:p>
            <a:pPr lvl="0" algn="just"/>
            <a:endParaRPr lang="es-MX" b="1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es-MX" b="1" dirty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CONABIO (2010). Los recursos naturales y la sociedad. CONABIO. México. Disponible en: https://www.gob.mx/conabio </a:t>
            </a:r>
          </a:p>
          <a:p>
            <a:pPr lvl="0" algn="just"/>
            <a:endParaRPr lang="es-MX" b="1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es-MX" b="1" dirty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CONAPO (2012). Principales elementos de la sociedad. CONAPO. México. Disponible en : https://www.gob.mx/conapo</a:t>
            </a:r>
          </a:p>
          <a:p>
            <a:pPr lvl="0" algn="just"/>
            <a:endParaRPr lang="es-MX" b="1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endParaRPr lang="es-MX" b="1" dirty="0">
              <a:solidFill>
                <a:srgbClr val="00206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Gráfico 6" descr="Libro abierto">
            <a:extLst>
              <a:ext uri="{FF2B5EF4-FFF2-40B4-BE49-F238E27FC236}">
                <a16:creationId xmlns:a16="http://schemas.microsoft.com/office/drawing/2014/main" id="{57632263-554B-47ED-975E-46AB3EABB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456" y="386477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4E144AE8-EE21-401C-861B-1E17FB0290D9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9" name="Gráfico 8" descr="Planta">
            <a:extLst>
              <a:ext uri="{FF2B5EF4-FFF2-40B4-BE49-F238E27FC236}">
                <a16:creationId xmlns:a16="http://schemas.microsoft.com/office/drawing/2014/main" id="{7F0DD703-228F-4BEC-9B58-FAB65AA481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3573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631811" y="1191388"/>
            <a:ext cx="96977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SIGUIENTE CLASE:</a:t>
            </a:r>
          </a:p>
          <a:p>
            <a:pPr algn="just"/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RECORTES:</a:t>
            </a:r>
          </a:p>
          <a:p>
            <a:pPr marL="514338" indent="-514338" algn="just">
              <a:buAutoNum type="arabicPeriod"/>
            </a:pPr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IMAGEN DE SOCIEDAD PRIMITIVA</a:t>
            </a:r>
          </a:p>
          <a:p>
            <a:pPr marL="514338" indent="-514338" algn="just">
              <a:buAutoNum type="arabicPeriod"/>
            </a:pPr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IMAGEN DE SOCIEDAD AGRÍCOLA</a:t>
            </a:r>
          </a:p>
          <a:p>
            <a:pPr marL="514338" indent="-514338" algn="just">
              <a:buAutoNum type="arabicPeriod"/>
            </a:pPr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IMAGEN DE SOCIEDAD INDUSTRIAL</a:t>
            </a:r>
          </a:p>
          <a:p>
            <a:pPr marL="514338" indent="-514338" algn="just">
              <a:buAutoNum type="arabicPeriod"/>
            </a:pPr>
            <a:r>
              <a:rPr lang="es-MX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IMAGEN DE SOCIEDAD POSMODERNA O POSINDRUSTRIAL</a:t>
            </a:r>
          </a:p>
        </p:txBody>
      </p:sp>
      <p:pic>
        <p:nvPicPr>
          <p:cNvPr id="4" name="Gráfico 3" descr="Tijeras">
            <a:extLst>
              <a:ext uri="{FF2B5EF4-FFF2-40B4-BE49-F238E27FC236}">
                <a16:creationId xmlns:a16="http://schemas.microsoft.com/office/drawing/2014/main" id="{19712004-F102-406D-958A-EDEA46A851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7089" y="276988"/>
            <a:ext cx="932120" cy="93212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8C88C121-77C2-4CD1-9586-F4EC6F3AF2A8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9" name="Gráfico 8" descr="Planta">
            <a:extLst>
              <a:ext uri="{FF2B5EF4-FFF2-40B4-BE49-F238E27FC236}">
                <a16:creationId xmlns:a16="http://schemas.microsoft.com/office/drawing/2014/main" id="{CB13B7FC-4C3E-4576-8ABC-A72E977FC7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612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101" t="7308" r="49821" b="10195"/>
          <a:stretch/>
        </p:blipFill>
        <p:spPr>
          <a:xfrm>
            <a:off x="4442933" y="1435396"/>
            <a:ext cx="2543642" cy="2524445"/>
          </a:xfrm>
          <a:prstGeom prst="ellipse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-354585" y="0"/>
            <a:ext cx="81716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400" dirty="0">
                <a:latin typeface="AR JULIAN" panose="02000000000000000000" pitchFamily="2" charset="0"/>
              </a:rPr>
            </a:br>
            <a:r>
              <a:rPr lang="es-MX" sz="2400" b="1" dirty="0">
                <a:latin typeface="AR JULIAN" panose="02000000000000000000" pitchFamily="2" charset="0"/>
              </a:rPr>
              <a:t>1.1 Biodiversidad, Recursos Naturales y Servicios Ambientales.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237659" y="3230347"/>
            <a:ext cx="80567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br>
              <a:rPr lang="es-MX" sz="2400" b="1" dirty="0">
                <a:solidFill>
                  <a:srgbClr val="003300"/>
                </a:solidFill>
                <a:latin typeface="AR JULIAN" panose="02000000000000000000" pitchFamily="2" charset="0"/>
              </a:rPr>
            </a:br>
            <a:r>
              <a:rPr lang="es-MX" sz="2400" b="1" dirty="0">
                <a:solidFill>
                  <a:srgbClr val="003300"/>
                </a:solidFill>
                <a:latin typeface="AR JULIAN" panose="02000000000000000000" pitchFamily="2" charset="0"/>
              </a:rPr>
              <a:t>INTRODUCCIÓN</a:t>
            </a:r>
          </a:p>
          <a:p>
            <a:pPr algn="just"/>
            <a:r>
              <a:rPr lang="es-MX" sz="2400" b="1" dirty="0">
                <a:solidFill>
                  <a:srgbClr val="003300"/>
                </a:solidFill>
                <a:latin typeface="AR JULIAN" panose="02000000000000000000" pitchFamily="2" charset="0"/>
              </a:rPr>
              <a:t>              El espacio geográfico</a:t>
            </a:r>
          </a:p>
          <a:p>
            <a:pPr algn="just"/>
            <a:endParaRPr lang="es-MX" sz="2400" b="1" dirty="0">
              <a:solidFill>
                <a:srgbClr val="003300"/>
              </a:solidFill>
              <a:latin typeface="AR JULIAN" panose="02000000000000000000" pitchFamily="2" charset="0"/>
            </a:endParaRPr>
          </a:p>
          <a:p>
            <a:pPr algn="just"/>
            <a:r>
              <a:rPr lang="es-MX" sz="2400" b="1" dirty="0">
                <a:solidFill>
                  <a:srgbClr val="003300"/>
                </a:solidFill>
                <a:latin typeface="AR JULIAN" panose="02000000000000000000" pitchFamily="2" charset="0"/>
              </a:rPr>
              <a:t>1.1.1 Evolución de la relación sociedad naturaleza.</a:t>
            </a:r>
          </a:p>
          <a:p>
            <a:pPr algn="just"/>
            <a:r>
              <a:rPr lang="es-MX" sz="2400" b="1" dirty="0">
                <a:solidFill>
                  <a:srgbClr val="003300"/>
                </a:solidFill>
                <a:latin typeface="AR JULIAN" panose="02000000000000000000" pitchFamily="2" charset="0"/>
              </a:rPr>
              <a:t>1.1.2 Sociedad y Recursos Naturales.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D29122E-F5A3-429D-8448-B72884E80608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7" name="Gráfico 6" descr="Planta">
            <a:extLst>
              <a:ext uri="{FF2B5EF4-FFF2-40B4-BE49-F238E27FC236}">
                <a16:creationId xmlns:a16="http://schemas.microsoft.com/office/drawing/2014/main" id="{BB7B0BEE-49B0-44BB-A67B-2A2451C6A8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87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488581" y="1100863"/>
            <a:ext cx="61896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2">
                    <a:lumMod val="10000"/>
                  </a:schemeClr>
                </a:solidFill>
                <a:latin typeface="Cooper Black" panose="0208090404030B020404" pitchFamily="18" charset="0"/>
              </a:rPr>
              <a:t>¿QUÉ ES </a:t>
            </a:r>
            <a:r>
              <a:rPr lang="es-MX" sz="2400" dirty="0">
                <a:solidFill>
                  <a:schemeClr val="bg2">
                    <a:lumMod val="10000"/>
                  </a:schemeClr>
                </a:solidFill>
                <a:latin typeface="Cooper Black" panose="0208090404030B020404" pitchFamily="18" charset="0"/>
                <a:cs typeface="Arial" panose="020B0604020202020204" pitchFamily="34" charset="0"/>
              </a:rPr>
              <a:t>EL ESPACIO GEOGRÁFICO?</a:t>
            </a:r>
            <a:endParaRPr lang="es-MX" sz="2400" dirty="0">
              <a:solidFill>
                <a:schemeClr val="bg2">
                  <a:lumMod val="10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01899" y="3779591"/>
            <a:ext cx="12314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Lugar</a:t>
            </a:r>
            <a:endParaRPr lang="es-MX" sz="3200" dirty="0">
              <a:solidFill>
                <a:srgbClr val="C00000"/>
              </a:solidFill>
              <a:latin typeface="AR JULIAN" panose="02000000000000000000" pitchFamily="2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291063" y="2571138"/>
            <a:ext cx="33714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 que nos rodea</a:t>
            </a:r>
            <a:endParaRPr lang="es-MX" sz="3200" dirty="0">
              <a:solidFill>
                <a:schemeClr val="accent2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716436" y="3181617"/>
            <a:ext cx="1777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Territorio</a:t>
            </a:r>
            <a:endParaRPr lang="es-MX" sz="3200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137355" y="3411246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Área</a:t>
            </a:r>
            <a:endParaRPr lang="es-MX" sz="3200" dirty="0">
              <a:solidFill>
                <a:schemeClr val="accent2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289977" y="3838871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sitio</a:t>
            </a:r>
            <a:endParaRPr lang="es-MX" sz="3200" dirty="0">
              <a:solidFill>
                <a:srgbClr val="002060"/>
              </a:solidFill>
              <a:latin typeface="AR JULIAN" panose="02000000000000000000" pitchFamily="2" charset="0"/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146533" y="2198125"/>
            <a:ext cx="5526035" cy="3907255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1503543" y="4729233"/>
            <a:ext cx="15728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entorno</a:t>
            </a:r>
            <a:endParaRPr lang="es-MX" sz="3200" dirty="0">
              <a:solidFill>
                <a:schemeClr val="accent4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399953" y="4942613"/>
            <a:ext cx="1527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porción</a:t>
            </a:r>
            <a:endParaRPr lang="es-MX" sz="3200" dirty="0">
              <a:solidFill>
                <a:schemeClr val="accent6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6316013" y="2198125"/>
            <a:ext cx="4341101" cy="3682172"/>
          </a:xfrm>
          <a:prstGeom prst="ellipse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5" name="Rectángulo 14"/>
          <p:cNvSpPr/>
          <p:nvPr/>
        </p:nvSpPr>
        <p:spPr>
          <a:xfrm>
            <a:off x="6571563" y="2710987"/>
            <a:ext cx="38299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Conjunto de elementos</a:t>
            </a:r>
          </a:p>
          <a:p>
            <a:pPr algn="ctr"/>
            <a:r>
              <a:rPr lang="es-MX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Naturales y Sociales</a:t>
            </a:r>
          </a:p>
          <a:p>
            <a:pPr algn="ctr"/>
            <a:r>
              <a:rPr lang="es-MX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cuya interacción y combinación</a:t>
            </a:r>
          </a:p>
          <a:p>
            <a:pPr algn="ctr"/>
            <a:r>
              <a:rPr lang="es-MX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ocupa</a:t>
            </a:r>
          </a:p>
          <a:p>
            <a:pPr algn="ctr"/>
            <a:r>
              <a:rPr lang="es-MX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lugar único y delimitado sobre</a:t>
            </a:r>
          </a:p>
          <a:p>
            <a:pPr algn="ctr"/>
            <a:r>
              <a:rPr lang="es-MX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Tierra.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-697958" y="274391"/>
            <a:ext cx="61896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2">
                    <a:lumMod val="10000"/>
                  </a:schemeClr>
                </a:solidFill>
                <a:latin typeface="Cooper Black" panose="0208090404030B020404" pitchFamily="18" charset="0"/>
              </a:rPr>
              <a:t>INTRODUCCIÓN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A0CE418C-B90C-4739-8658-C90CACB538EA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19" name="Gráfico 18" descr="Planta">
            <a:extLst>
              <a:ext uri="{FF2B5EF4-FFF2-40B4-BE49-F238E27FC236}">
                <a16:creationId xmlns:a16="http://schemas.microsoft.com/office/drawing/2014/main" id="{53BA7484-CA60-4DF4-81FB-47B4860381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44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212286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5792" y="264489"/>
            <a:ext cx="7668867" cy="5851391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E2646D42-397C-4108-A027-26E649851E57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7" name="Gráfico 6" descr="Planta">
            <a:extLst>
              <a:ext uri="{FF2B5EF4-FFF2-40B4-BE49-F238E27FC236}">
                <a16:creationId xmlns:a16="http://schemas.microsoft.com/office/drawing/2014/main" id="{040B9AF3-03C5-491A-B597-97DC56F7DE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817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15686" y="171311"/>
            <a:ext cx="107390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latin typeface="AR JULIAN" panose="02000000000000000000"/>
              </a:rPr>
              <a:t>Para la identificación de </a:t>
            </a:r>
            <a:r>
              <a:rPr lang="es-MX" sz="2400" b="1" dirty="0">
                <a:solidFill>
                  <a:srgbClr val="FF0000"/>
                </a:solidFill>
                <a:latin typeface="AR JULIAN" panose="02000000000000000000"/>
              </a:rPr>
              <a:t>las relaciones SOCIEDAD-NATURALEZA</a:t>
            </a:r>
            <a:r>
              <a:rPr lang="es-MX" sz="2400" b="1" dirty="0">
                <a:latin typeface="AR JULIAN" panose="02000000000000000000"/>
              </a:rPr>
              <a:t>. </a:t>
            </a:r>
            <a:r>
              <a:rPr lang="es-MX" sz="2400" b="1" dirty="0">
                <a:latin typeface="AR JULIAN" panose="02000000000000000000"/>
                <a:cs typeface="Arial" panose="020B0604020202020204" pitchFamily="34" charset="0"/>
              </a:rPr>
              <a:t>El espacio geográfico</a:t>
            </a:r>
          </a:p>
          <a:p>
            <a:pPr algn="ctr"/>
            <a:r>
              <a:rPr lang="es-MX" sz="2400" b="1" dirty="0">
                <a:latin typeface="AR JULIAN" panose="02000000000000000000"/>
                <a:cs typeface="Arial" panose="020B0604020202020204" pitchFamily="34" charset="0"/>
              </a:rPr>
              <a:t>Se entiende como:</a:t>
            </a:r>
            <a:endParaRPr lang="es-MX" sz="2400" b="1" dirty="0">
              <a:latin typeface="AR JULIAN" panose="0200000000000000000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723563" y="1723858"/>
            <a:ext cx="42747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Contenedor o escenario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las actividades humanas y su medio ambiente.</a:t>
            </a:r>
            <a:endParaRPr lang="es-MX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357" y="3433873"/>
            <a:ext cx="3425915" cy="305165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29997" y="2739521"/>
            <a:ext cx="3039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COMPONENTES NATURALES</a:t>
            </a:r>
            <a:endParaRPr lang="es-MX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8096697" y="3044031"/>
            <a:ext cx="3039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COMPONENTES SOCIALES</a:t>
            </a:r>
          </a:p>
        </p:txBody>
      </p:sp>
      <p:cxnSp>
        <p:nvCxnSpPr>
          <p:cNvPr id="12" name="Conector angular 11"/>
          <p:cNvCxnSpPr>
            <a:cxnSpLocks/>
          </p:cNvCxnSpPr>
          <p:nvPr/>
        </p:nvCxnSpPr>
        <p:spPr>
          <a:xfrm rot="10800000">
            <a:off x="6907237" y="4505646"/>
            <a:ext cx="1418952" cy="334503"/>
          </a:xfrm>
          <a:prstGeom prst="bentConnector3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angular 13"/>
          <p:cNvCxnSpPr>
            <a:cxnSpLocks/>
          </p:cNvCxnSpPr>
          <p:nvPr/>
        </p:nvCxnSpPr>
        <p:spPr>
          <a:xfrm flipV="1">
            <a:off x="3804552" y="4505645"/>
            <a:ext cx="1575833" cy="436147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3543837" y="1371640"/>
            <a:ext cx="4634249" cy="177303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5699402C-75BD-473D-BB6C-33D3D85EC427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15" name="Gráfico 14" descr="Planta">
            <a:extLst>
              <a:ext uri="{FF2B5EF4-FFF2-40B4-BE49-F238E27FC236}">
                <a16:creationId xmlns:a16="http://schemas.microsoft.com/office/drawing/2014/main" id="{F9C1EEFD-3ACA-4941-B5DE-68179559A4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  <p:pic>
        <p:nvPicPr>
          <p:cNvPr id="3" name="Gráfico 2" descr="Flor">
            <a:extLst>
              <a:ext uri="{FF2B5EF4-FFF2-40B4-BE49-F238E27FC236}">
                <a16:creationId xmlns:a16="http://schemas.microsoft.com/office/drawing/2014/main" id="{E557C100-3E53-426E-A602-C697E2BAFF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77779" y="4134229"/>
            <a:ext cx="914400" cy="914400"/>
          </a:xfrm>
          <a:prstGeom prst="rect">
            <a:avLst/>
          </a:prstGeom>
        </p:spPr>
      </p:pic>
      <p:pic>
        <p:nvPicPr>
          <p:cNvPr id="17" name="Gráfico 16" descr="Árbol de hoja caduca">
            <a:extLst>
              <a:ext uri="{FF2B5EF4-FFF2-40B4-BE49-F238E27FC236}">
                <a16:creationId xmlns:a16="http://schemas.microsoft.com/office/drawing/2014/main" id="{A2EDA6C1-2F2C-4AF9-8930-8D651134B0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4319" y="4115701"/>
            <a:ext cx="914400" cy="914400"/>
          </a:xfrm>
          <a:prstGeom prst="rect">
            <a:avLst/>
          </a:prstGeom>
        </p:spPr>
      </p:pic>
      <p:pic>
        <p:nvPicPr>
          <p:cNvPr id="19" name="Gráfico 18" descr="Montañas">
            <a:extLst>
              <a:ext uri="{FF2B5EF4-FFF2-40B4-BE49-F238E27FC236}">
                <a16:creationId xmlns:a16="http://schemas.microsoft.com/office/drawing/2014/main" id="{40BA2D23-EDD6-43A6-9971-192CACE645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01049" y="3601808"/>
            <a:ext cx="914400" cy="914400"/>
          </a:xfrm>
          <a:prstGeom prst="rect">
            <a:avLst/>
          </a:prstGeom>
        </p:spPr>
      </p:pic>
      <p:pic>
        <p:nvPicPr>
          <p:cNvPr id="21" name="Gráfico 20" descr="Conejo">
            <a:extLst>
              <a:ext uri="{FF2B5EF4-FFF2-40B4-BE49-F238E27FC236}">
                <a16:creationId xmlns:a16="http://schemas.microsoft.com/office/drawing/2014/main" id="{9979D295-FE62-4017-8E75-3DB00A880EC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240090" y="4526039"/>
            <a:ext cx="914400" cy="914400"/>
          </a:xfrm>
          <a:prstGeom prst="rect">
            <a:avLst/>
          </a:prstGeom>
        </p:spPr>
      </p:pic>
      <p:pic>
        <p:nvPicPr>
          <p:cNvPr id="23" name="Gráfico 22" descr="Niños">
            <a:extLst>
              <a:ext uri="{FF2B5EF4-FFF2-40B4-BE49-F238E27FC236}">
                <a16:creationId xmlns:a16="http://schemas.microsoft.com/office/drawing/2014/main" id="{C397A841-7A83-4DA7-B137-FE8A0C980E0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915870" y="4502500"/>
            <a:ext cx="914400" cy="914400"/>
          </a:xfrm>
          <a:prstGeom prst="rect">
            <a:avLst/>
          </a:prstGeom>
        </p:spPr>
      </p:pic>
      <p:pic>
        <p:nvPicPr>
          <p:cNvPr id="25" name="Gráfico 24" descr="Monedas">
            <a:extLst>
              <a:ext uri="{FF2B5EF4-FFF2-40B4-BE49-F238E27FC236}">
                <a16:creationId xmlns:a16="http://schemas.microsoft.com/office/drawing/2014/main" id="{82B3BC07-AA2B-4374-885F-FED1FDE8CEE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559965" y="3945342"/>
            <a:ext cx="914400" cy="914400"/>
          </a:xfrm>
          <a:prstGeom prst="rect">
            <a:avLst/>
          </a:prstGeom>
        </p:spPr>
      </p:pic>
      <p:pic>
        <p:nvPicPr>
          <p:cNvPr id="27" name="Gráfico 26" descr="Drama">
            <a:extLst>
              <a:ext uri="{FF2B5EF4-FFF2-40B4-BE49-F238E27FC236}">
                <a16:creationId xmlns:a16="http://schemas.microsoft.com/office/drawing/2014/main" id="{BDDF5601-6CC6-4B6F-815E-3C6FBB8A8C2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409980" y="5127311"/>
            <a:ext cx="914400" cy="914400"/>
          </a:xfrm>
          <a:prstGeom prst="rect">
            <a:avLst/>
          </a:prstGeom>
        </p:spPr>
      </p:pic>
      <p:pic>
        <p:nvPicPr>
          <p:cNvPr id="29" name="Gráfico 28" descr="Profesor">
            <a:extLst>
              <a:ext uri="{FF2B5EF4-FFF2-40B4-BE49-F238E27FC236}">
                <a16:creationId xmlns:a16="http://schemas.microsoft.com/office/drawing/2014/main" id="{0F706700-62F2-4C9D-9A62-97EA9A24022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0017180" y="48401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47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>
            <a:off x="122416" y="1095153"/>
            <a:ext cx="4545277" cy="426365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400"/>
          </a:p>
        </p:txBody>
      </p:sp>
      <p:sp>
        <p:nvSpPr>
          <p:cNvPr id="5" name="Elipse 4"/>
          <p:cNvSpPr/>
          <p:nvPr/>
        </p:nvSpPr>
        <p:spPr>
          <a:xfrm>
            <a:off x="5452951" y="1117364"/>
            <a:ext cx="4682858" cy="4079343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3342444" y="154171"/>
            <a:ext cx="4167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Componentes naturales </a:t>
            </a:r>
            <a:endParaRPr lang="es-MX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030900" y="1432310"/>
            <a:ext cx="1748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Plantas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87943" y="1751912"/>
            <a:ext cx="1389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Suelo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373032" y="2236842"/>
            <a:ext cx="2108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Animales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870303" y="2763289"/>
            <a:ext cx="9775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aire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405253" y="2868588"/>
            <a:ext cx="1517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Rocas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028000" y="4321343"/>
            <a:ext cx="12340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agua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827542" y="4094268"/>
            <a:ext cx="17741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Arboles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759768" y="3852179"/>
            <a:ext cx="1595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Selvas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100448" y="4818618"/>
            <a:ext cx="19529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bosques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905340" y="1798594"/>
            <a:ext cx="19277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Desierto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228466" y="3123880"/>
            <a:ext cx="18753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Manglar</a:t>
            </a:r>
            <a:endParaRPr lang="es-MX" sz="2400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532528" y="3304549"/>
            <a:ext cx="10028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533046" y="2334588"/>
            <a:ext cx="13641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Playa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16073" y="3713011"/>
            <a:ext cx="1577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Ecosistema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043417" y="3442915"/>
            <a:ext cx="3491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Medio ambiente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184694" y="1274843"/>
            <a:ext cx="20306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volcanes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44573" y="2357430"/>
            <a:ext cx="1311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nieve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2489723" y="2724249"/>
            <a:ext cx="12864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738775" y="4431732"/>
            <a:ext cx="977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ríos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1750085" y="1866252"/>
            <a:ext cx="18518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Abiótico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2417689" y="4807629"/>
            <a:ext cx="1595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Biótico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6065680" y="1529760"/>
            <a:ext cx="35972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solidFill>
                  <a:srgbClr val="00B050"/>
                </a:solidFill>
                <a:latin typeface="arial" panose="020B0604020202020204" pitchFamily="34" charset="0"/>
              </a:rPr>
              <a:t>Conjunto de las cosas que existen en el mundo o que se producen o modifican </a:t>
            </a:r>
            <a:r>
              <a:rPr lang="es-MX" sz="2800" dirty="0">
                <a:solidFill>
                  <a:srgbClr val="FF0000"/>
                </a:solidFill>
                <a:latin typeface="arial" panose="020B0604020202020204" pitchFamily="34" charset="0"/>
              </a:rPr>
              <a:t>sin intervención</a:t>
            </a:r>
            <a:r>
              <a:rPr lang="es-MX" sz="2800" dirty="0">
                <a:solidFill>
                  <a:srgbClr val="00B050"/>
                </a:solidFill>
                <a:latin typeface="arial" panose="020B0604020202020204" pitchFamily="34" charset="0"/>
              </a:rPr>
              <a:t> del ser humano (CONABIO,2010).</a:t>
            </a:r>
            <a:endParaRPr lang="es-MX" sz="2800" dirty="0">
              <a:solidFill>
                <a:srgbClr val="00B050"/>
              </a:solidFill>
            </a:endParaRP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2444" y="3965369"/>
            <a:ext cx="3402855" cy="29888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" name="Rectángulo 31">
            <a:extLst>
              <a:ext uri="{FF2B5EF4-FFF2-40B4-BE49-F238E27FC236}">
                <a16:creationId xmlns:a16="http://schemas.microsoft.com/office/drawing/2014/main" id="{921CB665-31BF-4831-A067-96F31F8B8F4D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33" name="Gráfico 32" descr="Planta">
            <a:extLst>
              <a:ext uri="{FF2B5EF4-FFF2-40B4-BE49-F238E27FC236}">
                <a16:creationId xmlns:a16="http://schemas.microsoft.com/office/drawing/2014/main" id="{F00A0E3B-325D-462D-B4D0-BE20C8B4F3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84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131683" y="136815"/>
            <a:ext cx="4923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latin typeface="AR JULIAN" panose="02000000000000000000" pitchFamily="2" charset="0"/>
              </a:rPr>
              <a:t>Componentes de la sociedad </a:t>
            </a:r>
            <a:endParaRPr lang="es-MX" sz="2800" b="1" dirty="0"/>
          </a:p>
        </p:txBody>
      </p:sp>
      <p:sp>
        <p:nvSpPr>
          <p:cNvPr id="5" name="Elipse 4"/>
          <p:cNvSpPr/>
          <p:nvPr/>
        </p:nvSpPr>
        <p:spPr>
          <a:xfrm>
            <a:off x="329504" y="798491"/>
            <a:ext cx="5013111" cy="3837304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Elipse 5"/>
          <p:cNvSpPr/>
          <p:nvPr/>
        </p:nvSpPr>
        <p:spPr>
          <a:xfrm>
            <a:off x="5342615" y="798491"/>
            <a:ext cx="4995806" cy="3716780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1484008" y="1220305"/>
            <a:ext cx="2029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Personas</a:t>
            </a:r>
            <a:endParaRPr lang="es-MX" sz="3200" b="1" dirty="0">
              <a:solidFill>
                <a:schemeClr val="accent2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72595" y="1805080"/>
            <a:ext cx="21419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Población</a:t>
            </a:r>
            <a:endParaRPr lang="es-MX" sz="3200" b="1" dirty="0">
              <a:solidFill>
                <a:schemeClr val="accent2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610095" y="2323710"/>
            <a:ext cx="16417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Política</a:t>
            </a:r>
            <a:endParaRPr lang="es-MX" sz="3200" b="1" dirty="0">
              <a:solidFill>
                <a:schemeClr val="accent2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059671" y="2374791"/>
            <a:ext cx="1550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cultura</a:t>
            </a:r>
            <a:endParaRPr lang="es-MX" sz="3200" b="1" dirty="0">
              <a:solidFill>
                <a:schemeClr val="accent2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697158" y="1685195"/>
            <a:ext cx="2143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Economía</a:t>
            </a:r>
            <a:endParaRPr lang="es-MX" sz="3200" b="1" dirty="0">
              <a:solidFill>
                <a:schemeClr val="accent2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502146" y="2944502"/>
            <a:ext cx="24607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Tradiciones</a:t>
            </a:r>
            <a:endParaRPr lang="es-MX" sz="3200" b="1" dirty="0">
              <a:solidFill>
                <a:schemeClr val="accent2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844536" y="1328373"/>
            <a:ext cx="40592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Conjunto de personas, </a:t>
            </a:r>
            <a:r>
              <a:rPr lang="es-MX" sz="2400" b="1" dirty="0">
                <a:solidFill>
                  <a:srgbClr val="FF0000"/>
                </a:solidFill>
                <a:latin typeface="arial" panose="020B0604020202020204" pitchFamily="34" charset="0"/>
              </a:rPr>
              <a:t>organizadas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 espacial, política, económica y culturalmente, vinculadas e interrelacionadas unas con otras (CONAPO, 2012)</a:t>
            </a:r>
            <a:endParaRPr lang="es-MX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2057" y="4294463"/>
            <a:ext cx="5163037" cy="2168927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61535422-1DB3-45E0-A9C6-35BCB923F460}"/>
              </a:ext>
            </a:extLst>
          </p:cNvPr>
          <p:cNvSpPr/>
          <p:nvPr/>
        </p:nvSpPr>
        <p:spPr>
          <a:xfrm>
            <a:off x="980580" y="3479008"/>
            <a:ext cx="24400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Demografía</a:t>
            </a:r>
            <a:endParaRPr lang="es-MX" sz="3200" b="1" dirty="0">
              <a:solidFill>
                <a:schemeClr val="accent2">
                  <a:lumMod val="75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FD8753F4-5132-41A6-AEA9-5F84775A06D2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17" name="Gráfico 16" descr="Planta">
            <a:extLst>
              <a:ext uri="{FF2B5EF4-FFF2-40B4-BE49-F238E27FC236}">
                <a16:creationId xmlns:a16="http://schemas.microsoft.com/office/drawing/2014/main" id="{C98EA01A-59BB-4BA2-A406-C751468D70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55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>
            <a:off x="2485204" y="3534598"/>
            <a:ext cx="3539203" cy="3077261"/>
          </a:xfrm>
          <a:prstGeom prst="ellipse">
            <a:avLst/>
          </a:prstGeom>
          <a:noFill/>
          <a:ln w="285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5604978" y="3471293"/>
            <a:ext cx="3826412" cy="3140567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Elipse 5"/>
          <p:cNvSpPr/>
          <p:nvPr/>
        </p:nvSpPr>
        <p:spPr>
          <a:xfrm>
            <a:off x="3978980" y="1938243"/>
            <a:ext cx="3539203" cy="3239323"/>
          </a:xfrm>
          <a:prstGeom prst="ellipse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758566" y="2510197"/>
            <a:ext cx="1980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ESPACIO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485204" y="4999539"/>
            <a:ext cx="3142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NATURALES</a:t>
            </a:r>
          </a:p>
        </p:txBody>
      </p:sp>
      <p:sp>
        <p:nvSpPr>
          <p:cNvPr id="9" name="Rectángulo 8"/>
          <p:cNvSpPr/>
          <p:nvPr/>
        </p:nvSpPr>
        <p:spPr>
          <a:xfrm>
            <a:off x="6669095" y="4933229"/>
            <a:ext cx="27622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SOCIALES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501581" y="142366"/>
            <a:ext cx="1020679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bg2">
                    <a:lumMod val="10000"/>
                  </a:schemeClr>
                </a:solidFill>
                <a:latin typeface="AR JULIAN" panose="02000000000000000000"/>
              </a:rPr>
              <a:t>EJERCICIO: IDENTIFICACIÓN DE RELACIONES Sociedad y Naturaleza.</a:t>
            </a:r>
          </a:p>
          <a:p>
            <a:pPr algn="ctr"/>
            <a:endParaRPr lang="es-MX" sz="2400" b="1" dirty="0">
              <a:solidFill>
                <a:schemeClr val="bg2">
                  <a:lumMod val="10000"/>
                </a:schemeClr>
              </a:solidFill>
              <a:latin typeface="AR JULIAN" panose="02000000000000000000"/>
            </a:endParaRPr>
          </a:p>
          <a:p>
            <a:pPr algn="just"/>
            <a:r>
              <a:rPr lang="es-MX" sz="2000" dirty="0">
                <a:solidFill>
                  <a:schemeClr val="bg2">
                    <a:lumMod val="10000"/>
                  </a:schemeClr>
                </a:solidFill>
                <a:latin typeface="AR JULIAN" panose="02000000000000000000"/>
              </a:rPr>
              <a:t>En base a los componentes naturales y sociales. Elabora un esquema, en don de identifiques algunas relaciones de la sociedad con la naturaleza.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94CEE1F-6CA1-4162-938E-D24E90532B31}"/>
              </a:ext>
            </a:extLst>
          </p:cNvPr>
          <p:cNvSpPr/>
          <p:nvPr/>
        </p:nvSpPr>
        <p:spPr>
          <a:xfrm>
            <a:off x="11630227" y="359275"/>
            <a:ext cx="3739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>
                <a:solidFill>
                  <a:srgbClr val="92D050"/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Unidad 1</a:t>
            </a:r>
            <a:endParaRPr lang="es-MX" sz="3600" dirty="0">
              <a:solidFill>
                <a:srgbClr val="92D050"/>
              </a:solidFill>
              <a:latin typeface="Bodoni MT" panose="02070603080606020203" pitchFamily="18" charset="0"/>
            </a:endParaRPr>
          </a:p>
        </p:txBody>
      </p:sp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C42E043B-DA38-4AF2-A801-006E7F3FC9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6942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65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View">
  <a:themeElements>
    <a:clrScheme name="Verde azulado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1065</TotalTime>
  <Words>630</Words>
  <Application>Microsoft Office PowerPoint</Application>
  <PresentationFormat>Panorámica</PresentationFormat>
  <Paragraphs>162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7" baseType="lpstr">
      <vt:lpstr>AR JULIAN</vt:lpstr>
      <vt:lpstr>Arial</vt:lpstr>
      <vt:lpstr>Arial</vt:lpstr>
      <vt:lpstr>Bodoni MT</vt:lpstr>
      <vt:lpstr>Bookman Old Style</vt:lpstr>
      <vt:lpstr>Calibri</vt:lpstr>
      <vt:lpstr>Century Schoolbook</vt:lpstr>
      <vt:lpstr>Cooper Black</vt:lpstr>
      <vt:lpstr>Corbel</vt:lpstr>
      <vt:lpstr>Times New Roman</vt:lpstr>
      <vt:lpstr>Wingdings 2</vt:lpstr>
      <vt:lpstr>View</vt:lpstr>
      <vt:lpstr>Unidad 1 Recursos naturales, sus problemáticas actuales y su relación con la sociedad.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SOCIEDAD Y NATURALEZA 2016A</dc:title>
  <dc:creator>Ivan</dc:creator>
  <cp:lastModifiedBy>Ivan Garcia Hinojosa</cp:lastModifiedBy>
  <cp:revision>84</cp:revision>
  <dcterms:created xsi:type="dcterms:W3CDTF">2016-02-01T17:18:55Z</dcterms:created>
  <dcterms:modified xsi:type="dcterms:W3CDTF">2017-10-10T20:55:47Z</dcterms:modified>
</cp:coreProperties>
</file>