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sldIdLst>
    <p:sldId id="301" r:id="rId3"/>
    <p:sldId id="329" r:id="rId4"/>
    <p:sldId id="344" r:id="rId5"/>
    <p:sldId id="333" r:id="rId6"/>
    <p:sldId id="326" r:id="rId7"/>
    <p:sldId id="335" r:id="rId8"/>
    <p:sldId id="339" r:id="rId9"/>
    <p:sldId id="341" r:id="rId10"/>
    <p:sldId id="315" r:id="rId11"/>
    <p:sldId id="336" r:id="rId12"/>
    <p:sldId id="343" r:id="rId13"/>
    <p:sldId id="34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9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0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E14A16E-EE49-43C8-859F-1F3D9A25D9C9}"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54647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1261074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49438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E14A16E-EE49-43C8-859F-1F3D9A25D9C9}"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22113621"/>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2926919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81432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1778937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s-ES"/>
              <a:t>Editar los estilos de texto del patrón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538201E-556C-4319-BF40-BA273351E249}" type="datetimeFigureOut">
              <a:rPr lang="es-MX" smtClean="0"/>
              <a:t>10/10/2017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3370233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538201E-556C-4319-BF40-BA273351E249}" type="datetimeFigureOut">
              <a:rPr lang="es-MX" smtClean="0"/>
              <a:t>10/10/2017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481180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8201E-556C-4319-BF40-BA273351E249}" type="datetimeFigureOut">
              <a:rPr lang="es-MX" smtClean="0"/>
              <a:t>10/10/2017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1349219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251016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277024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1844042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4064363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383603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538201E-556C-4319-BF40-BA273351E249}" type="datetimeFigureOut">
              <a:rPr lang="es-MX" smtClean="0"/>
              <a:t>10/10/2017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14A16E-EE49-43C8-859F-1F3D9A25D9C9}"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20754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2953302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s-ES"/>
              <a:t>Editar los estilos de texto del patrón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538201E-556C-4319-BF40-BA273351E249}" type="datetimeFigureOut">
              <a:rPr lang="es-MX" smtClean="0"/>
              <a:t>10/10/2017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3039769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538201E-556C-4319-BF40-BA273351E249}" type="datetimeFigureOut">
              <a:rPr lang="es-MX" smtClean="0"/>
              <a:t>10/10/2017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2890661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8201E-556C-4319-BF40-BA273351E249}" type="datetimeFigureOut">
              <a:rPr lang="es-MX" smtClean="0"/>
              <a:t>10/10/2017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1840837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791617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538201E-556C-4319-BF40-BA273351E249}" type="datetimeFigureOut">
              <a:rPr lang="es-MX" smtClean="0"/>
              <a:t>10/10/2017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14A16E-EE49-43C8-859F-1F3D9A25D9C9}" type="slidenum">
              <a:rPr lang="es-MX" smtClean="0"/>
              <a:t>‹Nº›</a:t>
            </a:fld>
            <a:endParaRPr lang="es-MX"/>
          </a:p>
        </p:txBody>
      </p:sp>
    </p:spTree>
    <p:extLst>
      <p:ext uri="{BB962C8B-B14F-4D97-AF65-F5344CB8AC3E}">
        <p14:creationId xmlns:p14="http://schemas.microsoft.com/office/powerpoint/2010/main" val="421762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B538201E-556C-4319-BF40-BA273351E249}" type="datetimeFigureOut">
              <a:rPr lang="es-MX" smtClean="0"/>
              <a:t>10/10/2017</a:t>
            </a:fld>
            <a:endParaRPr lang="es-MX"/>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s-MX"/>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CE14A16E-EE49-43C8-859F-1F3D9A25D9C9}" type="slidenum">
              <a:rPr lang="es-MX" smtClean="0"/>
              <a:t>‹Nº›</a:t>
            </a:fld>
            <a:endParaRPr lang="es-MX"/>
          </a:p>
        </p:txBody>
      </p:sp>
    </p:spTree>
    <p:extLst>
      <p:ext uri="{BB962C8B-B14F-4D97-AF65-F5344CB8AC3E}">
        <p14:creationId xmlns:p14="http://schemas.microsoft.com/office/powerpoint/2010/main" val="1499467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B538201E-556C-4319-BF40-BA273351E249}" type="datetimeFigureOut">
              <a:rPr lang="es-MX" smtClean="0"/>
              <a:t>10/10/2017</a:t>
            </a:fld>
            <a:endParaRPr lang="es-MX"/>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s-MX"/>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CE14A16E-EE49-43C8-859F-1F3D9A25D9C9}" type="slidenum">
              <a:rPr lang="es-MX" smtClean="0"/>
              <a:t>‹Nº›</a:t>
            </a:fld>
            <a:endParaRPr lang="es-MX"/>
          </a:p>
        </p:txBody>
      </p:sp>
    </p:spTree>
    <p:extLst>
      <p:ext uri="{BB962C8B-B14F-4D97-AF65-F5344CB8AC3E}">
        <p14:creationId xmlns:p14="http://schemas.microsoft.com/office/powerpoint/2010/main" val="18137882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3.xml"/><Relationship Id="rId5" Type="http://schemas.openxmlformats.org/officeDocument/2006/relationships/image" Target="../media/image7.sv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13.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s/_rels/slide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7.svg"/><Relationship Id="rId3" Type="http://schemas.openxmlformats.org/officeDocument/2006/relationships/image" Target="../media/image13.sv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6.png"/><Relationship Id="rId2" Type="http://schemas.openxmlformats.org/officeDocument/2006/relationships/image" Target="../media/image12.png"/><Relationship Id="rId16" Type="http://schemas.openxmlformats.org/officeDocument/2006/relationships/image" Target="../media/image32.sv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sv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svg"/></Relationships>
</file>

<file path=ppt/slides/_rels/slide5.xml.rels><?xml version="1.0" encoding="UTF-8" standalone="yes"?>
<Relationships xmlns="http://schemas.openxmlformats.org/package/2006/relationships"><Relationship Id="rId3" Type="http://schemas.openxmlformats.org/officeDocument/2006/relationships/image" Target="../media/image34.svg"/><Relationship Id="rId7" Type="http://schemas.openxmlformats.org/officeDocument/2006/relationships/image" Target="../media/image7.sv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6.sv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44.png"/><Relationship Id="rId18" Type="http://schemas.openxmlformats.org/officeDocument/2006/relationships/image" Target="../media/image49.svg"/><Relationship Id="rId3" Type="http://schemas.openxmlformats.org/officeDocument/2006/relationships/image" Target="../media/image38.png"/><Relationship Id="rId7" Type="http://schemas.openxmlformats.org/officeDocument/2006/relationships/image" Target="../media/image23.png"/><Relationship Id="rId12" Type="http://schemas.openxmlformats.org/officeDocument/2006/relationships/image" Target="../media/image43.svg"/><Relationship Id="rId17" Type="http://schemas.openxmlformats.org/officeDocument/2006/relationships/image" Target="../media/image48.png"/><Relationship Id="rId2" Type="http://schemas.openxmlformats.org/officeDocument/2006/relationships/image" Target="../media/image37.png"/><Relationship Id="rId16" Type="http://schemas.openxmlformats.org/officeDocument/2006/relationships/image" Target="../media/image47.svg"/><Relationship Id="rId20" Type="http://schemas.openxmlformats.org/officeDocument/2006/relationships/image" Target="../media/image7.svg"/><Relationship Id="rId1" Type="http://schemas.openxmlformats.org/officeDocument/2006/relationships/slideLayout" Target="../slideLayouts/slideLayout2.xml"/><Relationship Id="rId6" Type="http://schemas.openxmlformats.org/officeDocument/2006/relationships/image" Target="../media/image41.svg"/><Relationship Id="rId11" Type="http://schemas.openxmlformats.org/officeDocument/2006/relationships/image" Target="../media/image42.png"/><Relationship Id="rId5" Type="http://schemas.openxmlformats.org/officeDocument/2006/relationships/image" Target="../media/image40.png"/><Relationship Id="rId15" Type="http://schemas.openxmlformats.org/officeDocument/2006/relationships/image" Target="../media/image46.png"/><Relationship Id="rId10" Type="http://schemas.openxmlformats.org/officeDocument/2006/relationships/image" Target="../media/image17.svg"/><Relationship Id="rId19" Type="http://schemas.openxmlformats.org/officeDocument/2006/relationships/image" Target="../media/image6.png"/><Relationship Id="rId4" Type="http://schemas.openxmlformats.org/officeDocument/2006/relationships/image" Target="../media/image39.png"/><Relationship Id="rId9" Type="http://schemas.openxmlformats.org/officeDocument/2006/relationships/image" Target="../media/image16.png"/><Relationship Id="rId14" Type="http://schemas.openxmlformats.org/officeDocument/2006/relationships/image" Target="../media/image45.sv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1.sv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7.svg"/></Relationships>
</file>

<file path=ppt/slides/_rels/slide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1.svg"/><Relationship Id="rId7" Type="http://schemas.openxmlformats.org/officeDocument/2006/relationships/image" Target="../media/image59.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7.svg"/><Relationship Id="rId4" Type="http://schemas.openxmlformats.org/officeDocument/2006/relationships/image" Target="../media/image56.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sv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7.svg"/><Relationship Id="rId4" Type="http://schemas.openxmlformats.org/officeDocument/2006/relationships/image" Target="../media/image63.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7442" y="1795760"/>
            <a:ext cx="8557279"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1.1.1 EVOLUCIÓN DE LA RELACIÓN SOCIEDAD-NATURALEZA</a:t>
            </a:r>
          </a:p>
        </p:txBody>
      </p:sp>
      <p:sp>
        <p:nvSpPr>
          <p:cNvPr id="7" name="Rectángulo 6"/>
          <p:cNvSpPr/>
          <p:nvPr/>
        </p:nvSpPr>
        <p:spPr>
          <a:xfrm>
            <a:off x="277442" y="2795904"/>
            <a:ext cx="4483920" cy="523220"/>
          </a:xfrm>
          <a:prstGeom prst="rect">
            <a:avLst/>
          </a:prstGeom>
        </p:spPr>
        <p:txBody>
          <a:bodyPr wrap="none">
            <a:spAutoFit/>
          </a:bodyPr>
          <a:lstStyle/>
          <a:p>
            <a:r>
              <a:rPr lang="es-MX" sz="2800" dirty="0">
                <a:solidFill>
                  <a:schemeClr val="accent2">
                    <a:lumMod val="75000"/>
                  </a:schemeClr>
                </a:solidFill>
                <a:latin typeface="AR JULIAN" panose="02000000000000000000" pitchFamily="2" charset="0"/>
              </a:rPr>
              <a:t>B) ENFOQUE IDEOLÓGICO</a:t>
            </a:r>
            <a:endParaRPr lang="es-MX" sz="2800" dirty="0">
              <a:solidFill>
                <a:schemeClr val="accent2">
                  <a:lumMod val="75000"/>
                </a:schemeClr>
              </a:solidFill>
            </a:endParaRPr>
          </a:p>
        </p:txBody>
      </p:sp>
      <p:pic>
        <p:nvPicPr>
          <p:cNvPr id="9" name="Imagen 8"/>
          <p:cNvPicPr>
            <a:picLocks noChangeAspect="1"/>
          </p:cNvPicPr>
          <p:nvPr/>
        </p:nvPicPr>
        <p:blipFill>
          <a:blip r:embed="rId2"/>
          <a:stretch>
            <a:fillRect/>
          </a:stretch>
        </p:blipFill>
        <p:spPr>
          <a:xfrm>
            <a:off x="5317966" y="2905749"/>
            <a:ext cx="3516755" cy="2348720"/>
          </a:xfrm>
          <a:prstGeom prst="rect">
            <a:avLst/>
          </a:prstGeom>
        </p:spPr>
      </p:pic>
      <p:pic>
        <p:nvPicPr>
          <p:cNvPr id="10" name="Imagen 9"/>
          <p:cNvPicPr>
            <a:picLocks noChangeAspect="1"/>
          </p:cNvPicPr>
          <p:nvPr/>
        </p:nvPicPr>
        <p:blipFill>
          <a:blip r:embed="rId3"/>
          <a:stretch>
            <a:fillRect/>
          </a:stretch>
        </p:blipFill>
        <p:spPr>
          <a:xfrm>
            <a:off x="8135446" y="4159475"/>
            <a:ext cx="2843652" cy="21299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1" name="Rectángulo 10"/>
          <p:cNvSpPr/>
          <p:nvPr/>
        </p:nvSpPr>
        <p:spPr>
          <a:xfrm>
            <a:off x="1753280" y="-162219"/>
            <a:ext cx="8171646" cy="1815882"/>
          </a:xfrm>
          <a:prstGeom prst="rect">
            <a:avLst/>
          </a:prstGeom>
        </p:spPr>
        <p:txBody>
          <a:bodyPr wrap="square">
            <a:spAutoFit/>
          </a:bodyPr>
          <a:lstStyle/>
          <a:p>
            <a:pPr algn="ctr"/>
            <a:br>
              <a:rPr lang="es-MX" sz="2800" dirty="0">
                <a:solidFill>
                  <a:schemeClr val="accent6">
                    <a:lumMod val="50000"/>
                  </a:schemeClr>
                </a:solidFill>
                <a:latin typeface="AR JULIAN" panose="02000000000000000000" pitchFamily="2" charset="0"/>
              </a:rPr>
            </a:br>
            <a:r>
              <a:rPr lang="es-MX" sz="2800" b="1" dirty="0">
                <a:solidFill>
                  <a:schemeClr val="accent6">
                    <a:lumMod val="50000"/>
                  </a:schemeClr>
                </a:solidFill>
                <a:latin typeface="AR JULIAN" panose="02000000000000000000" pitchFamily="2" charset="0"/>
              </a:rPr>
              <a:t>1.1 Biodiversidad, Recursos Naturales y Servicios Ambientales.</a:t>
            </a:r>
          </a:p>
          <a:p>
            <a:pPr algn="ctr"/>
            <a:endParaRPr lang="es-MX" sz="2800" b="1" dirty="0">
              <a:solidFill>
                <a:schemeClr val="accent6">
                  <a:lumMod val="50000"/>
                </a:schemeClr>
              </a:solidFill>
              <a:latin typeface="AR JULIAN" panose="02000000000000000000" pitchFamily="2" charset="0"/>
            </a:endParaRPr>
          </a:p>
        </p:txBody>
      </p:sp>
      <p:pic>
        <p:nvPicPr>
          <p:cNvPr id="16" name="Gráfico 15" descr="Niños"/>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9999" y="-105846"/>
            <a:ext cx="1131072" cy="1131072"/>
          </a:xfrm>
          <a:prstGeom prst="rect">
            <a:avLst/>
          </a:prstGeom>
        </p:spPr>
      </p:pic>
      <p:pic>
        <p:nvPicPr>
          <p:cNvPr id="12" name="Gráfico 13" descr="Planta">
            <a:extLst>
              <a:ext uri="{FF2B5EF4-FFF2-40B4-BE49-F238E27FC236}">
                <a16:creationId xmlns:a16="http://schemas.microsoft.com/office/drawing/2014/main" id="{F78EE4CD-1FFC-4B4B-AD2E-4A9552653A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307952" y="5112880"/>
            <a:ext cx="914400" cy="914400"/>
          </a:xfrm>
          <a:prstGeom prst="rect">
            <a:avLst/>
          </a:prstGeom>
        </p:spPr>
      </p:pic>
      <p:sp>
        <p:nvSpPr>
          <p:cNvPr id="13" name="Rectángulo 12">
            <a:extLst>
              <a:ext uri="{FF2B5EF4-FFF2-40B4-BE49-F238E27FC236}">
                <a16:creationId xmlns:a16="http://schemas.microsoft.com/office/drawing/2014/main" id="{95FFE324-1364-4A92-91CE-EE859537BD18}"/>
              </a:ext>
            </a:extLst>
          </p:cNvPr>
          <p:cNvSpPr/>
          <p:nvPr/>
        </p:nvSpPr>
        <p:spPr>
          <a:xfrm>
            <a:off x="11508207" y="487710"/>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1264720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1"/>
            <a:ext cx="954157" cy="6857999"/>
          </a:xfrm>
          <a:prstGeom prst="rect">
            <a:avLst/>
          </a:prstGeom>
          <a:gradFill flip="none" rotWithShape="1">
            <a:gsLst>
              <a:gs pos="0">
                <a:schemeClr val="accent4">
                  <a:lumMod val="40000"/>
                  <a:lumOff val="60000"/>
                  <a:shade val="30000"/>
                  <a:satMod val="115000"/>
                </a:schemeClr>
              </a:gs>
              <a:gs pos="50000">
                <a:schemeClr val="accent4">
                  <a:lumMod val="40000"/>
                  <a:lumOff val="60000"/>
                  <a:shade val="67500"/>
                  <a:satMod val="115000"/>
                </a:schemeClr>
              </a:gs>
              <a:gs pos="100000">
                <a:schemeClr val="accent4">
                  <a:lumMod val="40000"/>
                  <a:lumOff val="6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p:cNvSpPr/>
          <p:nvPr/>
        </p:nvSpPr>
        <p:spPr>
          <a:xfrm>
            <a:off x="3246782" y="417446"/>
            <a:ext cx="6595485" cy="4093428"/>
          </a:xfrm>
          <a:prstGeom prst="rect">
            <a:avLst/>
          </a:prstGeom>
        </p:spPr>
        <p:txBody>
          <a:bodyPr wrap="square">
            <a:spAutoFit/>
          </a:bodyPr>
          <a:lstStyle/>
          <a:p>
            <a:pPr algn="ctr"/>
            <a:r>
              <a:rPr lang="es-MX" sz="2000" b="1" dirty="0">
                <a:latin typeface="Bookman Old Style" panose="02050604050505020204" pitchFamily="18" charset="0"/>
              </a:rPr>
              <a:t>TAREA 2</a:t>
            </a:r>
          </a:p>
          <a:p>
            <a:pPr algn="ctr"/>
            <a:r>
              <a:rPr lang="es-MX" sz="2000" b="1" dirty="0">
                <a:latin typeface="Bookman Old Style" panose="02050604050505020204" pitchFamily="18" charset="0"/>
              </a:rPr>
              <a:t>T2U1_MAPAMENTAL</a:t>
            </a:r>
          </a:p>
          <a:p>
            <a:pPr algn="ctr"/>
            <a:endParaRPr lang="es-MX" sz="2000" b="1" dirty="0">
              <a:latin typeface="Bookman Old Style" panose="02050604050505020204" pitchFamily="18" charset="0"/>
            </a:endParaRPr>
          </a:p>
          <a:p>
            <a:pPr algn="ctr"/>
            <a:r>
              <a:rPr lang="es-MX" sz="2000" b="1" dirty="0">
                <a:latin typeface="Bookman Old Style" panose="02050604050505020204" pitchFamily="18" charset="0"/>
              </a:rPr>
              <a:t>Elabora un mapa mental, con las diferentes formas de usar y pensar en la naturaleza. “Enfatiza en la era posmoderna”</a:t>
            </a:r>
          </a:p>
          <a:p>
            <a:pPr algn="ctr"/>
            <a:r>
              <a:rPr lang="es-MX" sz="2000" b="1" dirty="0">
                <a:latin typeface="Bookman Old Style" panose="02050604050505020204" pitchFamily="18" charset="0"/>
              </a:rPr>
              <a:t>Apóyate de las siguientes herramientas:</a:t>
            </a:r>
          </a:p>
          <a:p>
            <a:pPr algn="ctr"/>
            <a:r>
              <a:rPr lang="es-MX" sz="2000" b="1" dirty="0">
                <a:latin typeface="Bookman Old Style" panose="02050604050505020204" pitchFamily="18" charset="0"/>
              </a:rPr>
              <a:t>PPT, </a:t>
            </a:r>
            <a:r>
              <a:rPr lang="es-MX" sz="2000" b="1" dirty="0" err="1">
                <a:latin typeface="Bookman Old Style" panose="02050604050505020204" pitchFamily="18" charset="0"/>
              </a:rPr>
              <a:t>cacoon</a:t>
            </a:r>
            <a:r>
              <a:rPr lang="es-MX" sz="2000" b="1" dirty="0">
                <a:latin typeface="Bookman Old Style" panose="02050604050505020204" pitchFamily="18" charset="0"/>
              </a:rPr>
              <a:t>.</a:t>
            </a:r>
          </a:p>
          <a:p>
            <a:pPr algn="ctr"/>
            <a:endParaRPr lang="es-MX" sz="2000" b="1" dirty="0">
              <a:latin typeface="Bookman Old Style" panose="02050604050505020204" pitchFamily="18" charset="0"/>
            </a:endParaRPr>
          </a:p>
          <a:p>
            <a:pPr algn="ctr"/>
            <a:r>
              <a:rPr lang="es-MX" sz="2000" b="1" dirty="0">
                <a:solidFill>
                  <a:srgbClr val="FF0000"/>
                </a:solidFill>
                <a:latin typeface="Bookman Old Style" panose="02050604050505020204" pitchFamily="18" charset="0"/>
              </a:rPr>
              <a:t>Fecha límite: 20 de febrero</a:t>
            </a:r>
          </a:p>
          <a:p>
            <a:pPr algn="ctr"/>
            <a:r>
              <a:rPr lang="es-MX" sz="2000" b="1" dirty="0">
                <a:solidFill>
                  <a:srgbClr val="FF0000"/>
                </a:solidFill>
                <a:latin typeface="Bookman Old Style" panose="02050604050505020204" pitchFamily="18" charset="0"/>
              </a:rPr>
              <a:t>               10:00 pm</a:t>
            </a:r>
          </a:p>
          <a:p>
            <a:pPr algn="ctr"/>
            <a:endParaRPr lang="es-MX" sz="2000" b="1" dirty="0">
              <a:latin typeface="Bookman Old Style" panose="02050604050505020204" pitchFamily="18" charset="0"/>
            </a:endParaRPr>
          </a:p>
          <a:p>
            <a:pPr algn="ctr"/>
            <a:endParaRPr lang="es-MX" sz="2000" b="1" dirty="0">
              <a:latin typeface="Bookman Old Style" panose="02050604050505020204" pitchFamily="18" charset="0"/>
            </a:endParaRPr>
          </a:p>
        </p:txBody>
      </p:sp>
      <p:pic>
        <p:nvPicPr>
          <p:cNvPr id="9" name="Gráfico 8" descr="Lápiz"/>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1"/>
            <a:ext cx="914400" cy="914400"/>
          </a:xfrm>
          <a:prstGeom prst="rect">
            <a:avLst/>
          </a:prstGeom>
        </p:spPr>
      </p:pic>
      <p:pic>
        <p:nvPicPr>
          <p:cNvPr id="6" name="Gráfico 13" descr="Planta">
            <a:extLst>
              <a:ext uri="{FF2B5EF4-FFF2-40B4-BE49-F238E27FC236}">
                <a16:creationId xmlns:a16="http://schemas.microsoft.com/office/drawing/2014/main" id="{C00E9A33-EF6A-43D5-98B9-A3701185DC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77600" y="4661059"/>
            <a:ext cx="914400" cy="914400"/>
          </a:xfrm>
          <a:prstGeom prst="rect">
            <a:avLst/>
          </a:prstGeom>
        </p:spPr>
      </p:pic>
      <p:sp>
        <p:nvSpPr>
          <p:cNvPr id="8" name="Rectángulo 7">
            <a:extLst>
              <a:ext uri="{FF2B5EF4-FFF2-40B4-BE49-F238E27FC236}">
                <a16:creationId xmlns:a16="http://schemas.microsoft.com/office/drawing/2014/main" id="{95FFE324-1364-4A92-91CE-EE859537BD18}"/>
              </a:ext>
            </a:extLst>
          </p:cNvPr>
          <p:cNvSpPr/>
          <p:nvPr/>
        </p:nvSpPr>
        <p:spPr>
          <a:xfrm>
            <a:off x="11619369" y="335869"/>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3084142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675861" y="98793"/>
            <a:ext cx="3176423" cy="1631216"/>
          </a:xfrm>
          <a:prstGeom prst="rect">
            <a:avLst/>
          </a:prstGeom>
        </p:spPr>
        <p:txBody>
          <a:bodyPr wrap="square">
            <a:spAutoFit/>
          </a:bodyPr>
          <a:lstStyle/>
          <a:p>
            <a:pPr algn="ctr"/>
            <a:r>
              <a:rPr lang="es-MX" sz="2000" b="1" dirty="0">
                <a:latin typeface="Bookman Old Style" panose="02050604050505020204" pitchFamily="18" charset="0"/>
              </a:rPr>
              <a:t>ACTIVIDAD 1</a:t>
            </a:r>
          </a:p>
          <a:p>
            <a:pPr algn="ctr"/>
            <a:r>
              <a:rPr lang="es-MX" sz="2000" b="1" dirty="0">
                <a:latin typeface="Bookman Old Style" panose="02050604050505020204" pitchFamily="18" charset="0"/>
              </a:rPr>
              <a:t>A1U1_ESPACIOBIO</a:t>
            </a:r>
          </a:p>
          <a:p>
            <a:pPr algn="ctr"/>
            <a:endParaRPr lang="es-MX" sz="2000" b="1" dirty="0">
              <a:latin typeface="Bookman Old Style" panose="02050604050505020204" pitchFamily="18" charset="0"/>
            </a:endParaRPr>
          </a:p>
          <a:p>
            <a:pPr algn="ctr"/>
            <a:endParaRPr lang="es-MX" sz="2000" b="1" dirty="0">
              <a:latin typeface="Bookman Old Style" panose="02050604050505020204" pitchFamily="18" charset="0"/>
            </a:endParaRPr>
          </a:p>
          <a:p>
            <a:pPr algn="ctr"/>
            <a:endParaRPr lang="es-MX" sz="2000" b="1" dirty="0">
              <a:latin typeface="Bookman Old Style" panose="02050604050505020204" pitchFamily="18" charset="0"/>
            </a:endParaRPr>
          </a:p>
        </p:txBody>
      </p:sp>
      <p:pic>
        <p:nvPicPr>
          <p:cNvPr id="9" name="Gráfico 8" descr="Lápiz"/>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8661" y="98793"/>
            <a:ext cx="914400" cy="914400"/>
          </a:xfrm>
          <a:prstGeom prst="rect">
            <a:avLst/>
          </a:prstGeom>
        </p:spPr>
      </p:pic>
      <p:sp>
        <p:nvSpPr>
          <p:cNvPr id="6" name="Rectángulo 5"/>
          <p:cNvSpPr/>
          <p:nvPr/>
        </p:nvSpPr>
        <p:spPr>
          <a:xfrm>
            <a:off x="1630018" y="812899"/>
            <a:ext cx="8931965" cy="5232202"/>
          </a:xfrm>
          <a:prstGeom prst="rect">
            <a:avLst/>
          </a:prstGeom>
        </p:spPr>
        <p:txBody>
          <a:bodyPr wrap="square">
            <a:spAutoFit/>
          </a:bodyPr>
          <a:lstStyle/>
          <a:p>
            <a:pPr algn="just"/>
            <a:r>
              <a:rPr lang="es-MX" b="1" dirty="0"/>
              <a:t>Instrucciones: Ubica en el formato asignado, las siguientes palabras:</a:t>
            </a:r>
          </a:p>
          <a:p>
            <a:pPr algn="just"/>
            <a:endParaRPr lang="es-MX" b="1" dirty="0"/>
          </a:p>
          <a:p>
            <a:pPr algn="just"/>
            <a:endParaRPr lang="es-MX" b="1" dirty="0"/>
          </a:p>
          <a:p>
            <a:pPr algn="just"/>
            <a:r>
              <a:rPr lang="es-MX" sz="2800" b="1" dirty="0"/>
              <a:t>Casa, algas, bosque,  ciudad, playa, insectos, Alameda, Monterrey, peces, bosques, mamíferos, rancho, rana, municipio, Europa, clima, vegetación, fauna, chozas, aire, medios de transporte, agricultura, suelo, desierto, osos, arena, agua, caballos, presa, Toluca, flora, pueblo, contaminación,  colibríes, parques, Chichen Itzá, Estado, iguana, matorrales, mar, Lerma (municipio, río), Lacandona, Latinoamérica, volcanes, suelo, manglar, pantano, monos, milpas, hortalizas, pinos, ballena, Popocatépetl, Torre Latinoamericana.</a:t>
            </a:r>
          </a:p>
        </p:txBody>
      </p:sp>
      <p:pic>
        <p:nvPicPr>
          <p:cNvPr id="8" name="Gráfico 13" descr="Planta">
            <a:extLst>
              <a:ext uri="{FF2B5EF4-FFF2-40B4-BE49-F238E27FC236}">
                <a16:creationId xmlns:a16="http://schemas.microsoft.com/office/drawing/2014/main" id="{2A25EEF1-323E-4A9F-A77F-8BB6BB4ED7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37844" y="5026818"/>
            <a:ext cx="914400" cy="914400"/>
          </a:xfrm>
          <a:prstGeom prst="rect">
            <a:avLst/>
          </a:prstGeom>
        </p:spPr>
      </p:pic>
      <p:sp>
        <p:nvSpPr>
          <p:cNvPr id="10" name="Rectángulo 9">
            <a:extLst>
              <a:ext uri="{FF2B5EF4-FFF2-40B4-BE49-F238E27FC236}">
                <a16:creationId xmlns:a16="http://schemas.microsoft.com/office/drawing/2014/main" id="{95FFE324-1364-4A92-91CE-EE859537BD18}"/>
              </a:ext>
            </a:extLst>
          </p:cNvPr>
          <p:cNvSpPr/>
          <p:nvPr/>
        </p:nvSpPr>
        <p:spPr>
          <a:xfrm>
            <a:off x="11579613" y="701628"/>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1565939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1"/>
            <a:ext cx="954157" cy="6857999"/>
          </a:xfrm>
          <a:prstGeom prst="rect">
            <a:avLst/>
          </a:prstGeom>
          <a:gradFill flip="none" rotWithShape="1">
            <a:gsLst>
              <a:gs pos="0">
                <a:schemeClr val="accent4">
                  <a:lumMod val="40000"/>
                  <a:lumOff val="60000"/>
                  <a:shade val="30000"/>
                  <a:satMod val="115000"/>
                </a:schemeClr>
              </a:gs>
              <a:gs pos="50000">
                <a:schemeClr val="accent4">
                  <a:lumMod val="40000"/>
                  <a:lumOff val="60000"/>
                  <a:shade val="67500"/>
                  <a:satMod val="115000"/>
                </a:schemeClr>
              </a:gs>
              <a:gs pos="100000">
                <a:schemeClr val="accent4">
                  <a:lumMod val="40000"/>
                  <a:lumOff val="6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entury Schoolbook" panose="02040604050505020304"/>
              <a:ea typeface="+mn-ea"/>
              <a:cs typeface="+mn-cs"/>
            </a:endParaRPr>
          </a:p>
        </p:txBody>
      </p:sp>
      <p:sp>
        <p:nvSpPr>
          <p:cNvPr id="12" name="Rectángulo 11"/>
          <p:cNvSpPr/>
          <p:nvPr/>
        </p:nvSpPr>
        <p:spPr>
          <a:xfrm>
            <a:off x="993914" y="828264"/>
            <a:ext cx="5711071" cy="40011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black"/>
                </a:solidFill>
                <a:effectLst/>
                <a:uLnTx/>
                <a:uFillTx/>
                <a:latin typeface="Bookman Old Style" panose="02050604050505020204" pitchFamily="18" charset="0"/>
                <a:ea typeface="+mn-ea"/>
                <a:cs typeface="+mn-cs"/>
              </a:rPr>
              <a:t>Referencias bibliográficas del tema</a:t>
            </a:r>
          </a:p>
        </p:txBody>
      </p:sp>
      <p:pic>
        <p:nvPicPr>
          <p:cNvPr id="3" name="Gráfico 2" descr="Libro abierto">
            <a:extLst>
              <a:ext uri="{FF2B5EF4-FFF2-40B4-BE49-F238E27FC236}">
                <a16:creationId xmlns:a16="http://schemas.microsoft.com/office/drawing/2014/main" id="{1F3E447A-64F3-4732-98C1-0CD785BE7E2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9757" y="571119"/>
            <a:ext cx="914400" cy="914400"/>
          </a:xfrm>
          <a:prstGeom prst="rect">
            <a:avLst/>
          </a:prstGeom>
        </p:spPr>
      </p:pic>
      <p:sp>
        <p:nvSpPr>
          <p:cNvPr id="5" name="Rectángulo 4">
            <a:extLst>
              <a:ext uri="{FF2B5EF4-FFF2-40B4-BE49-F238E27FC236}">
                <a16:creationId xmlns:a16="http://schemas.microsoft.com/office/drawing/2014/main" id="{E7BBE8E4-AC25-46D8-A4FE-AF3D0DFB297F}"/>
              </a:ext>
            </a:extLst>
          </p:cNvPr>
          <p:cNvSpPr/>
          <p:nvPr/>
        </p:nvSpPr>
        <p:spPr>
          <a:xfrm>
            <a:off x="2303721" y="1703175"/>
            <a:ext cx="7658986" cy="800219"/>
          </a:xfrm>
          <a:prstGeom prst="rect">
            <a:avLst/>
          </a:prstGeom>
        </p:spPr>
        <p:txBody>
          <a:bodyPr wrap="square">
            <a:spAutoFit/>
          </a:bodyPr>
          <a:lstStyle/>
          <a:p>
            <a:pPr marL="0" marR="0" lvl="0" indent="0" algn="just" defTabSz="457200" rtl="0" eaLnBrk="1" fontAlgn="auto" latinLnBrk="0" hangingPunct="1">
              <a:lnSpc>
                <a:spcPct val="115000"/>
              </a:lnSpc>
              <a:spcBef>
                <a:spcPts val="0"/>
              </a:spcBef>
              <a:spcAft>
                <a:spcPts val="0"/>
              </a:spcAft>
              <a:buClrTx/>
              <a:buSzTx/>
              <a:buFontTx/>
              <a:buNone/>
              <a:tabLst/>
              <a:defRPr/>
            </a:pPr>
            <a:r>
              <a:rPr kumimoji="0" lang="es-MX" sz="20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Leff</a:t>
            </a:r>
            <a:r>
              <a:rPr kumimoji="0" lang="es-MX" sz="20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E. (2015). Los problemas del conocimiento y la perspectiva ambiental del desarrollo. México. Siglo XXI. </a:t>
            </a:r>
            <a:endParaRPr kumimoji="0" lang="es-MX"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pic>
        <p:nvPicPr>
          <p:cNvPr id="8" name="Gráfico 7" descr="Planta">
            <a:extLst>
              <a:ext uri="{FF2B5EF4-FFF2-40B4-BE49-F238E27FC236}">
                <a16:creationId xmlns:a16="http://schemas.microsoft.com/office/drawing/2014/main" id="{E9A2AFD2-8F34-41CC-9F28-90691FA0C34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64558" y="4841595"/>
            <a:ext cx="914400" cy="914400"/>
          </a:xfrm>
          <a:prstGeom prst="rect">
            <a:avLst/>
          </a:prstGeom>
        </p:spPr>
      </p:pic>
      <p:sp>
        <p:nvSpPr>
          <p:cNvPr id="9" name="Rectángulo 8">
            <a:extLst>
              <a:ext uri="{FF2B5EF4-FFF2-40B4-BE49-F238E27FC236}">
                <a16:creationId xmlns:a16="http://schemas.microsoft.com/office/drawing/2014/main" id="{B208EEB2-29A6-4152-9966-32A14819AA37}"/>
              </a:ext>
            </a:extLst>
          </p:cNvPr>
          <p:cNvSpPr/>
          <p:nvPr/>
        </p:nvSpPr>
        <p:spPr>
          <a:xfrm>
            <a:off x="11606327" y="516405"/>
            <a:ext cx="256945" cy="353943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92D050"/>
                </a:solidFill>
                <a:effectLst/>
                <a:uLnTx/>
                <a:uFillTx/>
                <a:latin typeface="AR JULIAN" panose="02000000000000000000" pitchFamily="2" charset="0"/>
                <a:ea typeface="+mn-ea"/>
                <a:cs typeface="+mn-cs"/>
              </a:rPr>
              <a:t>UNIDAD 1</a:t>
            </a:r>
            <a:endParaRPr kumimoji="0" lang="es-MX" sz="3200" b="0" i="0" u="none" strike="noStrike" kern="1200" cap="none" spc="0" normalizeH="0" baseline="0" noProof="0" dirty="0">
              <a:ln>
                <a:noFill/>
              </a:ln>
              <a:solidFill>
                <a:srgbClr val="92D050"/>
              </a:solidFill>
              <a:effectLst/>
              <a:uLnTx/>
              <a:uFillTx/>
              <a:latin typeface="Century Schoolbook" panose="02040604050505020304"/>
              <a:ea typeface="+mn-ea"/>
              <a:cs typeface="+mn-cs"/>
            </a:endParaRPr>
          </a:p>
        </p:txBody>
      </p:sp>
      <p:sp>
        <p:nvSpPr>
          <p:cNvPr id="2" name="Rectángulo 1">
            <a:extLst>
              <a:ext uri="{FF2B5EF4-FFF2-40B4-BE49-F238E27FC236}">
                <a16:creationId xmlns:a16="http://schemas.microsoft.com/office/drawing/2014/main" id="{4E6186F9-1B1F-47A7-A6AA-6B13279DA4F3}"/>
              </a:ext>
            </a:extLst>
          </p:cNvPr>
          <p:cNvSpPr/>
          <p:nvPr/>
        </p:nvSpPr>
        <p:spPr>
          <a:xfrm>
            <a:off x="2303720" y="3170467"/>
            <a:ext cx="7754679" cy="1154162"/>
          </a:xfrm>
          <a:prstGeom prst="rect">
            <a:avLst/>
          </a:prstGeom>
        </p:spPr>
        <p:txBody>
          <a:bodyPr wrap="square">
            <a:spAutoFit/>
          </a:bodyPr>
          <a:lstStyle/>
          <a:p>
            <a:pPr algn="just">
              <a:lnSpc>
                <a:spcPct val="115000"/>
              </a:lnSpc>
              <a:spcAft>
                <a:spcPts val="0"/>
              </a:spcAft>
            </a:pPr>
            <a:r>
              <a:rPr lang="es-MX" sz="2000" dirty="0" err="1">
                <a:latin typeface="Arial" panose="020B0604020202020204" pitchFamily="34" charset="0"/>
                <a:ea typeface="Times New Roman" panose="02020603050405020304" pitchFamily="18" charset="0"/>
              </a:rPr>
              <a:t>Speranza</a:t>
            </a:r>
            <a:r>
              <a:rPr lang="es-MX" sz="2000" dirty="0">
                <a:latin typeface="Arial" panose="020B0604020202020204" pitchFamily="34" charset="0"/>
                <a:ea typeface="Times New Roman" panose="02020603050405020304" pitchFamily="18" charset="0"/>
              </a:rPr>
              <a:t>, A. (2006). Ecología profunda y autorrealización. Introducción a </a:t>
            </a:r>
            <a:r>
              <a:rPr lang="es-MX" sz="2000" dirty="0" err="1">
                <a:latin typeface="Arial" panose="020B0604020202020204" pitchFamily="34" charset="0"/>
                <a:ea typeface="Times New Roman" panose="02020603050405020304" pitchFamily="18" charset="0"/>
              </a:rPr>
              <a:t>a</a:t>
            </a:r>
            <a:r>
              <a:rPr lang="es-MX" sz="2000" dirty="0">
                <a:latin typeface="Arial" panose="020B0604020202020204" pitchFamily="34" charset="0"/>
                <a:ea typeface="Times New Roman" panose="02020603050405020304" pitchFamily="18" charset="0"/>
              </a:rPr>
              <a:t> filosofía ecológica de Arne </a:t>
            </a:r>
            <a:r>
              <a:rPr lang="es-MX" sz="2000" dirty="0" err="1">
                <a:latin typeface="Arial" panose="020B0604020202020204" pitchFamily="34" charset="0"/>
                <a:ea typeface="Times New Roman" panose="02020603050405020304" pitchFamily="18" charset="0"/>
              </a:rPr>
              <a:t>Naess</a:t>
            </a:r>
            <a:r>
              <a:rPr lang="es-MX" sz="2000" dirty="0">
                <a:latin typeface="Arial" panose="020B0604020202020204" pitchFamily="34" charset="0"/>
                <a:ea typeface="Times New Roman" panose="02020603050405020304" pitchFamily="18" charset="0"/>
              </a:rPr>
              <a:t>. Buenos Aires. Biblos</a:t>
            </a:r>
            <a:r>
              <a:rPr lang="es-MX" sz="2000" b="1" dirty="0">
                <a:latin typeface="Arial" panose="020B0604020202020204" pitchFamily="34" charset="0"/>
                <a:ea typeface="Times New Roman" panose="02020603050405020304" pitchFamily="18" charset="0"/>
              </a:rPr>
              <a:t>. ISBN 950-786-526-8</a:t>
            </a:r>
            <a:endParaRPr lang="es-MX"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7646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2715134" y="3244332"/>
            <a:ext cx="6384440" cy="369332"/>
          </a:xfrm>
          <a:prstGeom prst="rect">
            <a:avLst/>
          </a:prstGeom>
        </p:spPr>
        <p:txBody>
          <a:bodyPr wrap="none">
            <a:spAutoFit/>
          </a:bodyPr>
          <a:lstStyle/>
          <a:p>
            <a:r>
              <a:rPr lang="es-MX" b="1" dirty="0">
                <a:solidFill>
                  <a:schemeClr val="accent6">
                    <a:lumMod val="50000"/>
                  </a:schemeClr>
                </a:solidFill>
                <a:latin typeface="AR JULIAN" panose="02000000000000000000" pitchFamily="2" charset="0"/>
              </a:rPr>
              <a:t>PRINCIPALES CARACTERISTICAS DE LA EVOLUCIÓN SOCIAL</a:t>
            </a:r>
          </a:p>
        </p:txBody>
      </p:sp>
      <p:graphicFrame>
        <p:nvGraphicFramePr>
          <p:cNvPr id="6" name="Tabla 5"/>
          <p:cNvGraphicFramePr>
            <a:graphicFrameLocks noGrp="1"/>
          </p:cNvGraphicFramePr>
          <p:nvPr>
            <p:extLst>
              <p:ext uri="{D42A27DB-BD31-4B8C-83A1-F6EECF244321}">
                <p14:modId xmlns:p14="http://schemas.microsoft.com/office/powerpoint/2010/main" val="1002178406"/>
              </p:ext>
            </p:extLst>
          </p:nvPr>
        </p:nvGraphicFramePr>
        <p:xfrm>
          <a:off x="1956747" y="1243924"/>
          <a:ext cx="8715514" cy="5128593"/>
        </p:xfrm>
        <a:graphic>
          <a:graphicData uri="http://schemas.openxmlformats.org/drawingml/2006/table">
            <a:tbl>
              <a:tblPr firstRow="1" bandRow="1">
                <a:tableStyleId>{F5AB1C69-6EDB-4FF4-983F-18BD219EF322}</a:tableStyleId>
              </a:tblPr>
              <a:tblGrid>
                <a:gridCol w="2178879">
                  <a:extLst>
                    <a:ext uri="{9D8B030D-6E8A-4147-A177-3AD203B41FA5}">
                      <a16:colId xmlns:a16="http://schemas.microsoft.com/office/drawing/2014/main" val="388659031"/>
                    </a:ext>
                  </a:extLst>
                </a:gridCol>
                <a:gridCol w="2178878">
                  <a:extLst>
                    <a:ext uri="{9D8B030D-6E8A-4147-A177-3AD203B41FA5}">
                      <a16:colId xmlns:a16="http://schemas.microsoft.com/office/drawing/2014/main" val="1177601578"/>
                    </a:ext>
                  </a:extLst>
                </a:gridCol>
                <a:gridCol w="629635">
                  <a:extLst>
                    <a:ext uri="{9D8B030D-6E8A-4147-A177-3AD203B41FA5}">
                      <a16:colId xmlns:a16="http://schemas.microsoft.com/office/drawing/2014/main" val="686457703"/>
                    </a:ext>
                  </a:extLst>
                </a:gridCol>
                <a:gridCol w="3728122">
                  <a:extLst>
                    <a:ext uri="{9D8B030D-6E8A-4147-A177-3AD203B41FA5}">
                      <a16:colId xmlns:a16="http://schemas.microsoft.com/office/drawing/2014/main" val="2381963631"/>
                    </a:ext>
                  </a:extLst>
                </a:gridCol>
              </a:tblGrid>
              <a:tr h="1078369">
                <a:tc>
                  <a:txBody>
                    <a:bodyPr/>
                    <a:lstStyle/>
                    <a:p>
                      <a:r>
                        <a:rPr lang="es-MX" dirty="0"/>
                        <a:t>ETAPA</a:t>
                      </a:r>
                    </a:p>
                  </a:txBody>
                  <a:tcPr/>
                </a:tc>
                <a:tc gridSpan="2">
                  <a:txBody>
                    <a:bodyPr/>
                    <a:lstStyle/>
                    <a:p>
                      <a:pPr algn="ctr"/>
                      <a:r>
                        <a:rPr lang="es-MX" dirty="0"/>
                        <a:t>Enfoque ideológico</a:t>
                      </a:r>
                    </a:p>
                  </a:txBody>
                  <a:tcPr/>
                </a:tc>
                <a:tc hMerge="1">
                  <a:txBody>
                    <a:bodyPr/>
                    <a:lstStyle/>
                    <a:p>
                      <a:endParaRPr lang="es-MX"/>
                    </a:p>
                  </a:txBody>
                  <a:tcPr/>
                </a:tc>
                <a:tc>
                  <a:txBody>
                    <a:bodyPr/>
                    <a:lstStyle/>
                    <a:p>
                      <a:pPr algn="ctr"/>
                      <a:r>
                        <a:rPr lang="es-MX" dirty="0"/>
                        <a:t>Elemento de definición social</a:t>
                      </a:r>
                    </a:p>
                  </a:txBody>
                  <a:tcPr/>
                </a:tc>
                <a:extLst>
                  <a:ext uri="{0D108BD9-81ED-4DB2-BD59-A6C34878D82A}">
                    <a16:rowId xmlns:a16="http://schemas.microsoft.com/office/drawing/2014/main" val="772441680"/>
                  </a:ext>
                </a:extLst>
              </a:tr>
              <a:tr h="1012556">
                <a:tc>
                  <a:txBody>
                    <a:bodyPr/>
                    <a:lstStyle/>
                    <a:p>
                      <a:endParaRPr lang="es-MX"/>
                    </a:p>
                  </a:txBody>
                  <a:tcPr/>
                </a:tc>
                <a:tc gridSpan="2">
                  <a:txBody>
                    <a:bodyPr/>
                    <a:lstStyle/>
                    <a:p>
                      <a:r>
                        <a:rPr lang="es-MX" dirty="0"/>
                        <a:t>Temor por lo desconocido. </a:t>
                      </a:r>
                    </a:p>
                    <a:p>
                      <a:pPr algn="ctr"/>
                      <a:r>
                        <a:rPr lang="es-MX" b="1" dirty="0"/>
                        <a:t>Cosmovisión</a:t>
                      </a:r>
                    </a:p>
                  </a:txBody>
                  <a:tcPr/>
                </a:tc>
                <a:tc hMerge="1">
                  <a:txBody>
                    <a:bodyPr/>
                    <a:lstStyle/>
                    <a:p>
                      <a:endParaRPr lang="es-MX" dirty="0"/>
                    </a:p>
                  </a:txBody>
                  <a:tcPr/>
                </a:tc>
                <a:tc>
                  <a:txBody>
                    <a:bodyPr/>
                    <a:lstStyle/>
                    <a:p>
                      <a:pPr algn="ctr"/>
                      <a:r>
                        <a:rPr lang="es-MX" dirty="0"/>
                        <a:t>RELIGIÓN</a:t>
                      </a:r>
                    </a:p>
                  </a:txBody>
                  <a:tcPr/>
                </a:tc>
                <a:extLst>
                  <a:ext uri="{0D108BD9-81ED-4DB2-BD59-A6C34878D82A}">
                    <a16:rowId xmlns:a16="http://schemas.microsoft.com/office/drawing/2014/main" val="2655050501"/>
                  </a:ext>
                </a:extLst>
              </a:tr>
              <a:tr h="1012556">
                <a:tc>
                  <a:txBody>
                    <a:bodyPr/>
                    <a:lstStyle/>
                    <a:p>
                      <a:endParaRPr lang="es-MX" dirty="0"/>
                    </a:p>
                  </a:txBody>
                  <a:tcPr/>
                </a:tc>
                <a:tc gridSpan="2">
                  <a:txBody>
                    <a:bodyPr/>
                    <a:lstStyle/>
                    <a:p>
                      <a:r>
                        <a:rPr lang="es-MX" dirty="0"/>
                        <a:t>Respeto por la naturaleza</a:t>
                      </a:r>
                    </a:p>
                    <a:p>
                      <a:pPr algn="ctr"/>
                      <a:r>
                        <a:rPr lang="es-MX" b="1" dirty="0"/>
                        <a:t>Cosmovisión</a:t>
                      </a:r>
                    </a:p>
                  </a:txBody>
                  <a:tcPr/>
                </a:tc>
                <a:tc hMerge="1">
                  <a:txBody>
                    <a:bodyPr/>
                    <a:lstStyle/>
                    <a:p>
                      <a:endParaRPr lang="es-MX" dirty="0"/>
                    </a:p>
                  </a:txBody>
                  <a:tcPr/>
                </a:tc>
                <a:tc>
                  <a:txBody>
                    <a:bodyPr/>
                    <a:lstStyle/>
                    <a:p>
                      <a:pPr algn="ctr"/>
                      <a:r>
                        <a:rPr lang="es-MX" dirty="0"/>
                        <a:t>RELIGIÓN, POLITICA, ARTE Y TRADICIONES.</a:t>
                      </a:r>
                    </a:p>
                  </a:txBody>
                  <a:tcPr/>
                </a:tc>
                <a:extLst>
                  <a:ext uri="{0D108BD9-81ED-4DB2-BD59-A6C34878D82A}">
                    <a16:rowId xmlns:a16="http://schemas.microsoft.com/office/drawing/2014/main" val="2742273883"/>
                  </a:ext>
                </a:extLst>
              </a:tr>
              <a:tr h="1012556">
                <a:tc>
                  <a:txBody>
                    <a:bodyPr/>
                    <a:lstStyle/>
                    <a:p>
                      <a:endParaRPr lang="es-MX" dirty="0"/>
                    </a:p>
                  </a:txBody>
                  <a:tcPr/>
                </a:tc>
                <a:tc gridSpan="2">
                  <a:txBody>
                    <a:bodyPr/>
                    <a:lstStyle/>
                    <a:p>
                      <a:pPr algn="ctr"/>
                      <a:endParaRPr lang="es-MX" dirty="0"/>
                    </a:p>
                  </a:txBody>
                  <a:tcPr/>
                </a:tc>
                <a:tc hMerge="1">
                  <a:txBody>
                    <a:bodyPr/>
                    <a:lstStyle/>
                    <a:p>
                      <a:endParaRPr lang="es-MX" dirty="0"/>
                    </a:p>
                  </a:txBody>
                  <a:tcPr/>
                </a:tc>
                <a:tc>
                  <a:txBody>
                    <a:bodyPr/>
                    <a:lstStyle/>
                    <a:p>
                      <a:endParaRPr lang="es-MX" dirty="0"/>
                    </a:p>
                  </a:txBody>
                  <a:tcPr/>
                </a:tc>
                <a:extLst>
                  <a:ext uri="{0D108BD9-81ED-4DB2-BD59-A6C34878D82A}">
                    <a16:rowId xmlns:a16="http://schemas.microsoft.com/office/drawing/2014/main" val="2442825173"/>
                  </a:ext>
                </a:extLst>
              </a:tr>
              <a:tr h="1012556">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81803863"/>
                  </a:ext>
                </a:extLst>
              </a:tr>
            </a:tbl>
          </a:graphicData>
        </a:graphic>
      </p:graphicFrame>
      <p:pic>
        <p:nvPicPr>
          <p:cNvPr id="8" name="Gráfico 7" descr="Lápiz"/>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80249" y="122582"/>
            <a:ext cx="914400" cy="914400"/>
          </a:xfrm>
          <a:prstGeom prst="rect">
            <a:avLst/>
          </a:prstGeom>
        </p:spPr>
      </p:pic>
      <p:pic>
        <p:nvPicPr>
          <p:cNvPr id="11" name="Gráfico 10" descr="Granero"/>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99365" y="3351021"/>
            <a:ext cx="914400" cy="914400"/>
          </a:xfrm>
          <a:prstGeom prst="rect">
            <a:avLst/>
          </a:prstGeom>
        </p:spPr>
      </p:pic>
      <p:pic>
        <p:nvPicPr>
          <p:cNvPr id="12" name="Gráfico 11" descr="Fábrica"/>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82643" y="4369015"/>
            <a:ext cx="914400" cy="914400"/>
          </a:xfrm>
          <a:prstGeom prst="rect">
            <a:avLst/>
          </a:prstGeom>
        </p:spPr>
      </p:pic>
      <p:pic>
        <p:nvPicPr>
          <p:cNvPr id="18" name="Gráfico 17" descr="Hoguera"/>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82643" y="2374293"/>
            <a:ext cx="914400" cy="914400"/>
          </a:xfrm>
          <a:prstGeom prst="rect">
            <a:avLst/>
          </a:prstGeom>
        </p:spPr>
      </p:pic>
      <p:sp>
        <p:nvSpPr>
          <p:cNvPr id="19" name="Rectángulo 18"/>
          <p:cNvSpPr/>
          <p:nvPr/>
        </p:nvSpPr>
        <p:spPr>
          <a:xfrm>
            <a:off x="2965770" y="102728"/>
            <a:ext cx="4213654" cy="954107"/>
          </a:xfrm>
          <a:prstGeom prst="rect">
            <a:avLst/>
          </a:prstGeom>
        </p:spPr>
        <p:txBody>
          <a:bodyPr wrap="none">
            <a:spAutoFit/>
          </a:bodyPr>
          <a:lstStyle/>
          <a:p>
            <a:r>
              <a:rPr lang="es-MX" sz="2800" dirty="0">
                <a:solidFill>
                  <a:srgbClr val="FF0000"/>
                </a:solidFill>
                <a:latin typeface="AR JULIAN" panose="02000000000000000000" pitchFamily="2" charset="0"/>
              </a:rPr>
              <a:t>b) ENFOQUE IDEOLÓGICO</a:t>
            </a:r>
          </a:p>
          <a:p>
            <a:r>
              <a:rPr lang="es-MX" sz="2800" dirty="0">
                <a:solidFill>
                  <a:schemeClr val="accent3">
                    <a:lumMod val="75000"/>
                  </a:schemeClr>
                </a:solidFill>
                <a:latin typeface="AR JULIAN" panose="02000000000000000000" pitchFamily="2" charset="0"/>
              </a:rPr>
              <a:t>Completa la tabla</a:t>
            </a:r>
          </a:p>
        </p:txBody>
      </p:sp>
      <p:pic>
        <p:nvPicPr>
          <p:cNvPr id="3" name="Gráfico 2" descr="Ciudad"/>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99365" y="5420515"/>
            <a:ext cx="914400" cy="914400"/>
          </a:xfrm>
          <a:prstGeom prst="rect">
            <a:avLst/>
          </a:prstGeom>
        </p:spPr>
      </p:pic>
      <p:pic>
        <p:nvPicPr>
          <p:cNvPr id="13" name="Gráfico 13" descr="Planta">
            <a:extLst>
              <a:ext uri="{FF2B5EF4-FFF2-40B4-BE49-F238E27FC236}">
                <a16:creationId xmlns:a16="http://schemas.microsoft.com/office/drawing/2014/main" id="{A85DE032-3710-4BB9-91B8-9FA33ECEF4A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277600" y="4585715"/>
            <a:ext cx="914400" cy="914400"/>
          </a:xfrm>
          <a:prstGeom prst="rect">
            <a:avLst/>
          </a:prstGeom>
        </p:spPr>
      </p:pic>
      <p:sp>
        <p:nvSpPr>
          <p:cNvPr id="14" name="Rectángulo 13">
            <a:extLst>
              <a:ext uri="{FF2B5EF4-FFF2-40B4-BE49-F238E27FC236}">
                <a16:creationId xmlns:a16="http://schemas.microsoft.com/office/drawing/2014/main" id="{95FFE324-1364-4A92-91CE-EE859537BD18}"/>
              </a:ext>
            </a:extLst>
          </p:cNvPr>
          <p:cNvSpPr/>
          <p:nvPr/>
        </p:nvSpPr>
        <p:spPr>
          <a:xfrm>
            <a:off x="11619369" y="260525"/>
            <a:ext cx="347886"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3200" b="1" dirty="0">
                <a:solidFill>
                  <a:srgbClr val="92D050"/>
                </a:solidFill>
                <a:latin typeface="AR JULIAN" panose="02000000000000000000" pitchFamily="2" charset="0"/>
              </a:rPr>
              <a:t>UN   IDAD 1</a:t>
            </a:r>
            <a:endParaRPr lang="es-MX" sz="3200" dirty="0">
              <a:solidFill>
                <a:srgbClr val="92D050"/>
              </a:solidFill>
            </a:endParaRPr>
          </a:p>
        </p:txBody>
      </p:sp>
    </p:spTree>
    <p:extLst>
      <p:ext uri="{BB962C8B-B14F-4D97-AF65-F5344CB8AC3E}">
        <p14:creationId xmlns:p14="http://schemas.microsoft.com/office/powerpoint/2010/main" val="766058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537361" y="825773"/>
            <a:ext cx="6096000" cy="4401205"/>
          </a:xfrm>
          <a:prstGeom prst="rect">
            <a:avLst/>
          </a:prstGeom>
        </p:spPr>
        <p:txBody>
          <a:bodyPr>
            <a:spAutoFit/>
          </a:bodyPr>
          <a:lstStyle/>
          <a:p>
            <a:pPr algn="just"/>
            <a:r>
              <a:rPr lang="es-MX" sz="2800" dirty="0"/>
              <a:t>REDACCION:</a:t>
            </a:r>
          </a:p>
          <a:p>
            <a:pPr algn="just"/>
            <a:endParaRPr lang="es-MX" sz="2800" dirty="0"/>
          </a:p>
          <a:p>
            <a:pPr algn="just"/>
            <a:r>
              <a:rPr lang="es-MX" sz="2800" dirty="0"/>
              <a:t>En la época prehistórica el enfoque ideológico sobre la naturaleza estaba basado en la cosmovisión. Entendiendo a esta por …….</a:t>
            </a:r>
          </a:p>
          <a:p>
            <a:pPr algn="just"/>
            <a:r>
              <a:rPr lang="es-MX" sz="2800" dirty="0"/>
              <a:t>Definiendo en la sociedad aspectos como las diferentes religiones…</a:t>
            </a:r>
          </a:p>
          <a:p>
            <a:pPr algn="just"/>
            <a:endParaRPr lang="es-MX" sz="2800" b="1" dirty="0"/>
          </a:p>
          <a:p>
            <a:pPr algn="just"/>
            <a:endParaRPr lang="es-MX" sz="2800" dirty="0"/>
          </a:p>
        </p:txBody>
      </p:sp>
      <p:sp>
        <p:nvSpPr>
          <p:cNvPr id="6" name="Rectángulo 5"/>
          <p:cNvSpPr/>
          <p:nvPr/>
        </p:nvSpPr>
        <p:spPr>
          <a:xfrm rot="16200000">
            <a:off x="-2715134" y="3244332"/>
            <a:ext cx="6384440" cy="369332"/>
          </a:xfrm>
          <a:prstGeom prst="rect">
            <a:avLst/>
          </a:prstGeom>
        </p:spPr>
        <p:txBody>
          <a:bodyPr wrap="none">
            <a:spAutoFit/>
          </a:bodyPr>
          <a:lstStyle/>
          <a:p>
            <a:r>
              <a:rPr lang="es-MX" b="1" dirty="0">
                <a:solidFill>
                  <a:schemeClr val="accent6">
                    <a:lumMod val="50000"/>
                  </a:schemeClr>
                </a:solidFill>
                <a:latin typeface="AR JULIAN" panose="02000000000000000000" pitchFamily="2" charset="0"/>
              </a:rPr>
              <a:t>PRINCIPALES CARACTERISTICAS DE LA EVOLUCIÓN SOCIAL</a:t>
            </a:r>
          </a:p>
        </p:txBody>
      </p:sp>
      <p:pic>
        <p:nvPicPr>
          <p:cNvPr id="7" name="Gráfico 6" descr="Lápiz"/>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9961" y="583521"/>
            <a:ext cx="699451" cy="699451"/>
          </a:xfrm>
          <a:prstGeom prst="rect">
            <a:avLst/>
          </a:prstGeom>
        </p:spPr>
      </p:pic>
      <p:pic>
        <p:nvPicPr>
          <p:cNvPr id="8" name="Gráfico 13" descr="Planta">
            <a:extLst>
              <a:ext uri="{FF2B5EF4-FFF2-40B4-BE49-F238E27FC236}">
                <a16:creationId xmlns:a16="http://schemas.microsoft.com/office/drawing/2014/main" id="{DA4A9035-05A0-49D3-886B-22B7D07E16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77600" y="5069849"/>
            <a:ext cx="914400" cy="914400"/>
          </a:xfrm>
          <a:prstGeom prst="rect">
            <a:avLst/>
          </a:prstGeom>
        </p:spPr>
      </p:pic>
      <p:sp>
        <p:nvSpPr>
          <p:cNvPr id="9" name="Rectángulo 8">
            <a:extLst>
              <a:ext uri="{FF2B5EF4-FFF2-40B4-BE49-F238E27FC236}">
                <a16:creationId xmlns:a16="http://schemas.microsoft.com/office/drawing/2014/main" id="{95FFE324-1364-4A92-91CE-EE859537BD18}"/>
              </a:ext>
            </a:extLst>
          </p:cNvPr>
          <p:cNvSpPr/>
          <p:nvPr/>
        </p:nvSpPr>
        <p:spPr>
          <a:xfrm>
            <a:off x="11619369" y="744659"/>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1873945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áfico 31" descr="Fábrica"/>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4794" y="-17446"/>
            <a:ext cx="1586770" cy="1586770"/>
          </a:xfrm>
          <a:prstGeom prst="rect">
            <a:avLst/>
          </a:prstGeom>
        </p:spPr>
      </p:pic>
      <p:sp>
        <p:nvSpPr>
          <p:cNvPr id="5" name="Rectángulo 4"/>
          <p:cNvSpPr/>
          <p:nvPr/>
        </p:nvSpPr>
        <p:spPr>
          <a:xfrm rot="16200000">
            <a:off x="-1264349" y="3198166"/>
            <a:ext cx="3482877"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SOCIEDAD INDUSTRIAL</a:t>
            </a:r>
          </a:p>
        </p:txBody>
      </p:sp>
      <p:cxnSp>
        <p:nvCxnSpPr>
          <p:cNvPr id="9" name="Conector recto 8"/>
          <p:cNvCxnSpPr>
            <a:cxnSpLocks/>
          </p:cNvCxnSpPr>
          <p:nvPr/>
        </p:nvCxnSpPr>
        <p:spPr>
          <a:xfrm>
            <a:off x="3578873" y="122919"/>
            <a:ext cx="13104" cy="673508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Conector recto 9"/>
          <p:cNvCxnSpPr>
            <a:cxnSpLocks/>
          </p:cNvCxnSpPr>
          <p:nvPr/>
        </p:nvCxnSpPr>
        <p:spPr>
          <a:xfrm flipV="1">
            <a:off x="993914" y="2452160"/>
            <a:ext cx="10327470" cy="52157"/>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p:nvPicPr>
        <p:blipFill>
          <a:blip r:embed="rId4"/>
          <a:stretch>
            <a:fillRect/>
          </a:stretch>
        </p:blipFill>
        <p:spPr>
          <a:xfrm>
            <a:off x="3704969" y="144336"/>
            <a:ext cx="2571505" cy="2032804"/>
          </a:xfrm>
          <a:prstGeom prst="rect">
            <a:avLst/>
          </a:prstGeom>
        </p:spPr>
      </p:pic>
      <p:pic>
        <p:nvPicPr>
          <p:cNvPr id="13" name="Imagen 12"/>
          <p:cNvPicPr>
            <a:picLocks noChangeAspect="1"/>
          </p:cNvPicPr>
          <p:nvPr/>
        </p:nvPicPr>
        <p:blipFill>
          <a:blip r:embed="rId5"/>
          <a:stretch>
            <a:fillRect/>
          </a:stretch>
        </p:blipFill>
        <p:spPr>
          <a:xfrm>
            <a:off x="6447610" y="152113"/>
            <a:ext cx="2549810" cy="2032804"/>
          </a:xfrm>
          <a:prstGeom prst="rect">
            <a:avLst/>
          </a:prstGeom>
        </p:spPr>
      </p:pic>
      <p:pic>
        <p:nvPicPr>
          <p:cNvPr id="14" name="Imagen 13"/>
          <p:cNvPicPr>
            <a:picLocks noChangeAspect="1"/>
          </p:cNvPicPr>
          <p:nvPr/>
        </p:nvPicPr>
        <p:blipFill>
          <a:blip r:embed="rId6"/>
          <a:stretch>
            <a:fillRect/>
          </a:stretch>
        </p:blipFill>
        <p:spPr>
          <a:xfrm>
            <a:off x="9216818" y="144337"/>
            <a:ext cx="1960377" cy="2032804"/>
          </a:xfrm>
          <a:prstGeom prst="rect">
            <a:avLst/>
          </a:prstGeom>
        </p:spPr>
      </p:pic>
      <p:sp>
        <p:nvSpPr>
          <p:cNvPr id="16" name="Rectángulo 15"/>
          <p:cNvSpPr/>
          <p:nvPr/>
        </p:nvSpPr>
        <p:spPr>
          <a:xfrm>
            <a:off x="961376" y="2079132"/>
            <a:ext cx="2545890" cy="307777"/>
          </a:xfrm>
          <a:prstGeom prst="rect">
            <a:avLst/>
          </a:prstGeom>
        </p:spPr>
        <p:txBody>
          <a:bodyPr wrap="none">
            <a:spAutoFit/>
          </a:bodyPr>
          <a:lstStyle/>
          <a:p>
            <a:pPr algn="ctr"/>
            <a:r>
              <a:rPr lang="es-MX" sz="1400" b="1" dirty="0">
                <a:solidFill>
                  <a:srgbClr val="FF0000"/>
                </a:solidFill>
              </a:rPr>
              <a:t>ENFOQUE IDEOLÓGICO</a:t>
            </a:r>
          </a:p>
        </p:txBody>
      </p:sp>
      <p:sp>
        <p:nvSpPr>
          <p:cNvPr id="17" name="Rectángulo 16"/>
          <p:cNvSpPr/>
          <p:nvPr/>
        </p:nvSpPr>
        <p:spPr>
          <a:xfrm>
            <a:off x="7484680" y="2177140"/>
            <a:ext cx="184731" cy="369332"/>
          </a:xfrm>
          <a:prstGeom prst="rect">
            <a:avLst/>
          </a:prstGeom>
        </p:spPr>
        <p:txBody>
          <a:bodyPr wrap="none">
            <a:spAutoFit/>
          </a:bodyPr>
          <a:lstStyle/>
          <a:p>
            <a:pPr algn="ctr"/>
            <a:endParaRPr lang="es-MX" b="1" dirty="0">
              <a:solidFill>
                <a:srgbClr val="FF0000"/>
              </a:solidFill>
            </a:endParaRPr>
          </a:p>
        </p:txBody>
      </p:sp>
      <p:sp>
        <p:nvSpPr>
          <p:cNvPr id="18" name="Rectángulo 17"/>
          <p:cNvSpPr/>
          <p:nvPr/>
        </p:nvSpPr>
        <p:spPr>
          <a:xfrm>
            <a:off x="870830" y="2994089"/>
            <a:ext cx="2708043" cy="1015663"/>
          </a:xfrm>
          <a:prstGeom prst="rect">
            <a:avLst/>
          </a:prstGeom>
        </p:spPr>
        <p:txBody>
          <a:bodyPr wrap="square">
            <a:spAutoFit/>
          </a:bodyPr>
          <a:lstStyle/>
          <a:p>
            <a:pPr algn="ctr"/>
            <a:r>
              <a:rPr lang="es-MX" sz="2000" b="1" dirty="0">
                <a:latin typeface="Bookman Old Style" panose="02050604050505020204" pitchFamily="18" charset="0"/>
              </a:rPr>
              <a:t>“CAPITALIZACIÓN DE LA NATURALEZA”</a:t>
            </a:r>
          </a:p>
        </p:txBody>
      </p:sp>
      <p:sp>
        <p:nvSpPr>
          <p:cNvPr id="27" name="Rectángulo 26"/>
          <p:cNvSpPr/>
          <p:nvPr/>
        </p:nvSpPr>
        <p:spPr>
          <a:xfrm>
            <a:off x="6050244" y="2695011"/>
            <a:ext cx="3238333" cy="707886"/>
          </a:xfrm>
          <a:prstGeom prst="rect">
            <a:avLst/>
          </a:prstGeom>
        </p:spPr>
        <p:txBody>
          <a:bodyPr wrap="square">
            <a:spAutoFit/>
          </a:bodyPr>
          <a:lstStyle/>
          <a:p>
            <a:pPr algn="ctr"/>
            <a:r>
              <a:rPr lang="es-MX" sz="2000" b="1" dirty="0">
                <a:latin typeface="Bookman Old Style" panose="02050604050505020204" pitchFamily="18" charset="0"/>
              </a:rPr>
              <a:t>Privatización de la naturaleza.</a:t>
            </a:r>
          </a:p>
        </p:txBody>
      </p:sp>
      <p:pic>
        <p:nvPicPr>
          <p:cNvPr id="3" name="Gráfico 2" descr="Cabeza con engranajes"/>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85011" y="297395"/>
            <a:ext cx="1663980" cy="1663980"/>
          </a:xfrm>
          <a:prstGeom prst="rect">
            <a:avLst/>
          </a:prstGeom>
        </p:spPr>
      </p:pic>
      <p:pic>
        <p:nvPicPr>
          <p:cNvPr id="15" name="Gráfico 14" descr="Globo terrestre, Asia y Australia"/>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19845" y="3422740"/>
            <a:ext cx="914400" cy="914400"/>
          </a:xfrm>
          <a:prstGeom prst="rect">
            <a:avLst/>
          </a:prstGeom>
        </p:spPr>
      </p:pic>
      <p:sp>
        <p:nvSpPr>
          <p:cNvPr id="33" name="Rectángulo 32"/>
          <p:cNvSpPr/>
          <p:nvPr/>
        </p:nvSpPr>
        <p:spPr>
          <a:xfrm>
            <a:off x="3704969" y="3778835"/>
            <a:ext cx="3238333" cy="1015663"/>
          </a:xfrm>
          <a:prstGeom prst="rect">
            <a:avLst/>
          </a:prstGeom>
        </p:spPr>
        <p:txBody>
          <a:bodyPr wrap="square">
            <a:spAutoFit/>
          </a:bodyPr>
          <a:lstStyle/>
          <a:p>
            <a:pPr algn="ctr"/>
            <a:r>
              <a:rPr lang="es-MX" sz="2000" b="1" dirty="0">
                <a:latin typeface="Bookman Old Style" panose="02050604050505020204" pitchFamily="18" charset="0"/>
              </a:rPr>
              <a:t>Otorgar valor económico a los elementos naturales.</a:t>
            </a:r>
          </a:p>
        </p:txBody>
      </p:sp>
      <p:pic>
        <p:nvPicPr>
          <p:cNvPr id="23" name="Gráfico 22" descr="Monedas"/>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768080" y="4713236"/>
            <a:ext cx="914400" cy="914400"/>
          </a:xfrm>
          <a:prstGeom prst="rect">
            <a:avLst/>
          </a:prstGeom>
        </p:spPr>
      </p:pic>
      <p:sp>
        <p:nvSpPr>
          <p:cNvPr id="35" name="Rectángulo 34"/>
          <p:cNvSpPr/>
          <p:nvPr/>
        </p:nvSpPr>
        <p:spPr>
          <a:xfrm>
            <a:off x="8021158" y="3603499"/>
            <a:ext cx="3238333" cy="1323439"/>
          </a:xfrm>
          <a:prstGeom prst="rect">
            <a:avLst/>
          </a:prstGeom>
        </p:spPr>
        <p:txBody>
          <a:bodyPr wrap="square">
            <a:spAutoFit/>
          </a:bodyPr>
          <a:lstStyle/>
          <a:p>
            <a:pPr algn="ctr"/>
            <a:r>
              <a:rPr lang="es-MX" sz="2000" b="1" dirty="0">
                <a:latin typeface="Bookman Old Style" panose="02050604050505020204" pitchFamily="18" charset="0"/>
              </a:rPr>
              <a:t>Reestablecer nuevos modos de producción sin respeto por lo natural..</a:t>
            </a:r>
          </a:p>
        </p:txBody>
      </p:sp>
      <p:pic>
        <p:nvPicPr>
          <p:cNvPr id="37" name="Gráfico 36" descr="Cara llorando sin relleno"/>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384389" y="5916101"/>
            <a:ext cx="914400" cy="914400"/>
          </a:xfrm>
          <a:prstGeom prst="rect">
            <a:avLst/>
          </a:prstGeom>
        </p:spPr>
      </p:pic>
      <p:sp>
        <p:nvSpPr>
          <p:cNvPr id="38" name="Rectángulo 37"/>
          <p:cNvSpPr/>
          <p:nvPr/>
        </p:nvSpPr>
        <p:spPr>
          <a:xfrm>
            <a:off x="4990384" y="5763994"/>
            <a:ext cx="5402835" cy="707886"/>
          </a:xfrm>
          <a:prstGeom prst="rect">
            <a:avLst/>
          </a:prstGeom>
        </p:spPr>
        <p:txBody>
          <a:bodyPr wrap="square">
            <a:spAutoFit/>
          </a:bodyPr>
          <a:lstStyle/>
          <a:p>
            <a:pPr algn="ctr"/>
            <a:r>
              <a:rPr lang="es-MX" sz="2000" b="1" dirty="0">
                <a:solidFill>
                  <a:srgbClr val="FF0000"/>
                </a:solidFill>
                <a:latin typeface="Bookman Old Style" panose="02050604050505020204" pitchFamily="18" charset="0"/>
              </a:rPr>
              <a:t>ACTUALES CONFLICTOS SOCIOAMBIENTALES</a:t>
            </a:r>
          </a:p>
        </p:txBody>
      </p:sp>
      <p:pic>
        <p:nvPicPr>
          <p:cNvPr id="40" name="Gráfico 39" descr="Lingotes de oro"/>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518188" y="4794498"/>
            <a:ext cx="914400" cy="914400"/>
          </a:xfrm>
          <a:prstGeom prst="rect">
            <a:avLst/>
          </a:prstGeom>
        </p:spPr>
      </p:pic>
      <p:pic>
        <p:nvPicPr>
          <p:cNvPr id="24" name="Gráfico 13" descr="Planta">
            <a:extLst>
              <a:ext uri="{FF2B5EF4-FFF2-40B4-BE49-F238E27FC236}">
                <a16:creationId xmlns:a16="http://schemas.microsoft.com/office/drawing/2014/main" id="{78FCF488-AD5E-4DEC-8572-0FA91D56C77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1321384" y="4942384"/>
            <a:ext cx="914400" cy="914400"/>
          </a:xfrm>
          <a:prstGeom prst="rect">
            <a:avLst/>
          </a:prstGeom>
        </p:spPr>
      </p:pic>
      <p:sp>
        <p:nvSpPr>
          <p:cNvPr id="25" name="Rectángulo 24">
            <a:extLst>
              <a:ext uri="{FF2B5EF4-FFF2-40B4-BE49-F238E27FC236}">
                <a16:creationId xmlns:a16="http://schemas.microsoft.com/office/drawing/2014/main" id="{95FFE324-1364-4A92-91CE-EE859537BD18}"/>
              </a:ext>
            </a:extLst>
          </p:cNvPr>
          <p:cNvSpPr/>
          <p:nvPr/>
        </p:nvSpPr>
        <p:spPr>
          <a:xfrm>
            <a:off x="11663153" y="617194"/>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393004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35"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76400" y="2464530"/>
            <a:ext cx="9269896" cy="2889349"/>
          </a:xfrm>
        </p:spPr>
        <p:txBody>
          <a:bodyPr>
            <a:noAutofit/>
          </a:bodyPr>
          <a:lstStyle/>
          <a:p>
            <a:pPr marL="514350" indent="-514350" algn="just">
              <a:buAutoNum type="arabicPeriod"/>
            </a:pPr>
            <a:r>
              <a:rPr lang="es-MX" sz="2000" b="1" dirty="0">
                <a:latin typeface="Bookman Old Style" panose="02050604050505020204" pitchFamily="18" charset="0"/>
              </a:rPr>
              <a:t>¿Cómo afecta la privatización de la N?</a:t>
            </a:r>
          </a:p>
          <a:p>
            <a:pPr marL="0" indent="0" algn="just">
              <a:buNone/>
            </a:pPr>
            <a:r>
              <a:rPr lang="es-MX" sz="2000" b="1" dirty="0">
                <a:latin typeface="Bookman Old Style" panose="02050604050505020204" pitchFamily="18" charset="0"/>
              </a:rPr>
              <a:t>-Socialmente:</a:t>
            </a:r>
          </a:p>
          <a:p>
            <a:pPr marL="0" indent="0" algn="just">
              <a:buNone/>
            </a:pPr>
            <a:r>
              <a:rPr lang="es-MX" sz="2000" b="1" dirty="0">
                <a:latin typeface="Bookman Old Style" panose="02050604050505020204" pitchFamily="18" charset="0"/>
              </a:rPr>
              <a:t>-Ambientalmente:</a:t>
            </a:r>
          </a:p>
          <a:p>
            <a:pPr marL="0" indent="0" algn="just">
              <a:buNone/>
            </a:pPr>
            <a:r>
              <a:rPr lang="es-MX" sz="2000" b="1" dirty="0">
                <a:solidFill>
                  <a:srgbClr val="FFC000"/>
                </a:solidFill>
                <a:latin typeface="Bookman Old Style" panose="02050604050505020204" pitchFamily="18" charset="0"/>
              </a:rPr>
              <a:t>2</a:t>
            </a:r>
            <a:r>
              <a:rPr lang="es-MX" sz="2000" b="1" dirty="0">
                <a:latin typeface="Bookman Old Style" panose="02050604050505020204" pitchFamily="18" charset="0"/>
              </a:rPr>
              <a:t>. ¿Qué hacer para revertir ese enfoque?</a:t>
            </a:r>
          </a:p>
          <a:p>
            <a:pPr marL="0" indent="0" algn="just">
              <a:buNone/>
            </a:pPr>
            <a:r>
              <a:rPr lang="es-MX" sz="2000" b="1" dirty="0">
                <a:latin typeface="Bookman Old Style" panose="02050604050505020204" pitchFamily="18" charset="0"/>
              </a:rPr>
              <a:t>-Local</a:t>
            </a:r>
          </a:p>
          <a:p>
            <a:pPr marL="0" indent="0" algn="just">
              <a:buNone/>
            </a:pPr>
            <a:r>
              <a:rPr lang="es-MX" sz="2000" b="1" dirty="0">
                <a:latin typeface="Bookman Old Style" panose="02050604050505020204" pitchFamily="18" charset="0"/>
              </a:rPr>
              <a:t>-Nacional</a:t>
            </a:r>
          </a:p>
          <a:p>
            <a:pPr marL="0" indent="0" algn="just">
              <a:buNone/>
            </a:pPr>
            <a:r>
              <a:rPr lang="es-MX" sz="2000" b="1" dirty="0">
                <a:latin typeface="Bookman Old Style" panose="02050604050505020204" pitchFamily="18" charset="0"/>
              </a:rPr>
              <a:t>-Internacional</a:t>
            </a:r>
          </a:p>
          <a:p>
            <a:pPr marL="0" indent="0" algn="just">
              <a:buNone/>
            </a:pPr>
            <a:endParaRPr lang="es-MX" sz="2000" b="1" dirty="0">
              <a:latin typeface="Bookman Old Style" panose="02050604050505020204" pitchFamily="18" charset="0"/>
            </a:endParaRPr>
          </a:p>
        </p:txBody>
      </p:sp>
      <p:sp>
        <p:nvSpPr>
          <p:cNvPr id="5" name="Rectángulo 4"/>
          <p:cNvSpPr/>
          <p:nvPr/>
        </p:nvSpPr>
        <p:spPr>
          <a:xfrm>
            <a:off x="3610691" y="348295"/>
            <a:ext cx="4811594" cy="1815882"/>
          </a:xfrm>
          <a:prstGeom prst="rect">
            <a:avLst/>
          </a:prstGeom>
        </p:spPr>
        <p:txBody>
          <a:bodyPr wrap="square">
            <a:spAutoFit/>
          </a:bodyPr>
          <a:lstStyle/>
          <a:p>
            <a:pPr algn="ctr"/>
            <a:r>
              <a:rPr lang="es-MX" sz="2800" b="1" dirty="0">
                <a:solidFill>
                  <a:schemeClr val="accent6">
                    <a:lumMod val="50000"/>
                  </a:schemeClr>
                </a:solidFill>
                <a:latin typeface="AR JULIAN" panose="02000000000000000000" pitchFamily="2" charset="0"/>
              </a:rPr>
              <a:t>En base a lo anterior y al video mostrado en clase responde:</a:t>
            </a:r>
          </a:p>
          <a:p>
            <a:pPr algn="ctr"/>
            <a:endParaRPr lang="es-MX" sz="2800" b="1" dirty="0">
              <a:solidFill>
                <a:schemeClr val="accent6">
                  <a:lumMod val="50000"/>
                </a:schemeClr>
              </a:solidFill>
            </a:endParaRPr>
          </a:p>
        </p:txBody>
      </p:sp>
      <p:sp>
        <p:nvSpPr>
          <p:cNvPr id="7" name="Rectángulo 6"/>
          <p:cNvSpPr/>
          <p:nvPr/>
        </p:nvSpPr>
        <p:spPr>
          <a:xfrm rot="16200000">
            <a:off x="-2965844" y="3198166"/>
            <a:ext cx="6885859"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PRINCIPALES ETAPAS DE LA EVOLUCIÓN SOCIAL</a:t>
            </a:r>
          </a:p>
        </p:txBody>
      </p:sp>
      <p:pic>
        <p:nvPicPr>
          <p:cNvPr id="9" name="Gráfico 8" descr="Claqueta"/>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51035" y="130847"/>
            <a:ext cx="914400" cy="914400"/>
          </a:xfrm>
          <a:prstGeom prst="rect">
            <a:avLst/>
          </a:prstGeom>
        </p:spPr>
      </p:pic>
      <p:pic>
        <p:nvPicPr>
          <p:cNvPr id="10" name="Gráfico 9" descr="Lápiz"/>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7253" y="341836"/>
            <a:ext cx="914400" cy="914400"/>
          </a:xfrm>
          <a:prstGeom prst="rect">
            <a:avLst/>
          </a:prstGeom>
        </p:spPr>
      </p:pic>
      <p:pic>
        <p:nvPicPr>
          <p:cNvPr id="8" name="Gráfico 13" descr="Planta">
            <a:extLst>
              <a:ext uri="{FF2B5EF4-FFF2-40B4-BE49-F238E27FC236}">
                <a16:creationId xmlns:a16="http://schemas.microsoft.com/office/drawing/2014/main" id="{C29F14D4-591C-4A63-9AAA-04132FA1EE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179492" y="4719652"/>
            <a:ext cx="914400" cy="914400"/>
          </a:xfrm>
          <a:prstGeom prst="rect">
            <a:avLst/>
          </a:prstGeom>
        </p:spPr>
      </p:pic>
      <p:sp>
        <p:nvSpPr>
          <p:cNvPr id="11" name="Rectángulo 10">
            <a:extLst>
              <a:ext uri="{FF2B5EF4-FFF2-40B4-BE49-F238E27FC236}">
                <a16:creationId xmlns:a16="http://schemas.microsoft.com/office/drawing/2014/main" id="{95FFE324-1364-4A92-91CE-EE859537BD18}"/>
              </a:ext>
            </a:extLst>
          </p:cNvPr>
          <p:cNvSpPr/>
          <p:nvPr/>
        </p:nvSpPr>
        <p:spPr>
          <a:xfrm>
            <a:off x="11521261" y="394462"/>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1978615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395314" y="3198166"/>
            <a:ext cx="3744808"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SOCIEDAD POSMODERNA</a:t>
            </a:r>
          </a:p>
        </p:txBody>
      </p:sp>
      <p:cxnSp>
        <p:nvCxnSpPr>
          <p:cNvPr id="7" name="Conector recto 6"/>
          <p:cNvCxnSpPr>
            <a:cxnSpLocks/>
          </p:cNvCxnSpPr>
          <p:nvPr/>
        </p:nvCxnSpPr>
        <p:spPr>
          <a:xfrm>
            <a:off x="3578873" y="122919"/>
            <a:ext cx="13104" cy="673508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Conector recto 7"/>
          <p:cNvCxnSpPr>
            <a:cxnSpLocks/>
          </p:cNvCxnSpPr>
          <p:nvPr/>
        </p:nvCxnSpPr>
        <p:spPr>
          <a:xfrm flipV="1">
            <a:off x="993914" y="2495306"/>
            <a:ext cx="10301615" cy="901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p:nvPicPr>
        <p:blipFill>
          <a:blip r:embed="rId2"/>
          <a:stretch>
            <a:fillRect/>
          </a:stretch>
        </p:blipFill>
        <p:spPr>
          <a:xfrm>
            <a:off x="3732557" y="122919"/>
            <a:ext cx="2453458" cy="2023027"/>
          </a:xfrm>
          <a:prstGeom prst="rect">
            <a:avLst/>
          </a:prstGeom>
        </p:spPr>
      </p:pic>
      <p:pic>
        <p:nvPicPr>
          <p:cNvPr id="13" name="Imagen 12"/>
          <p:cNvPicPr>
            <a:picLocks noChangeAspect="1"/>
          </p:cNvPicPr>
          <p:nvPr/>
        </p:nvPicPr>
        <p:blipFill>
          <a:blip r:embed="rId3"/>
          <a:stretch>
            <a:fillRect/>
          </a:stretch>
        </p:blipFill>
        <p:spPr>
          <a:xfrm>
            <a:off x="6326595" y="122919"/>
            <a:ext cx="2669256" cy="2019974"/>
          </a:xfrm>
          <a:prstGeom prst="rect">
            <a:avLst/>
          </a:prstGeom>
        </p:spPr>
      </p:pic>
      <p:pic>
        <p:nvPicPr>
          <p:cNvPr id="14" name="Imagen 13"/>
          <p:cNvPicPr>
            <a:picLocks noChangeAspect="1"/>
          </p:cNvPicPr>
          <p:nvPr/>
        </p:nvPicPr>
        <p:blipFill>
          <a:blip r:embed="rId4"/>
          <a:stretch>
            <a:fillRect/>
          </a:stretch>
        </p:blipFill>
        <p:spPr>
          <a:xfrm>
            <a:off x="9136431" y="122919"/>
            <a:ext cx="2080961" cy="2019974"/>
          </a:xfrm>
          <a:prstGeom prst="rect">
            <a:avLst/>
          </a:prstGeom>
        </p:spPr>
      </p:pic>
      <p:sp>
        <p:nvSpPr>
          <p:cNvPr id="16" name="Rectángulo 15"/>
          <p:cNvSpPr/>
          <p:nvPr/>
        </p:nvSpPr>
        <p:spPr>
          <a:xfrm>
            <a:off x="5036159" y="2420418"/>
            <a:ext cx="5572097" cy="707886"/>
          </a:xfrm>
          <a:prstGeom prst="rect">
            <a:avLst/>
          </a:prstGeom>
        </p:spPr>
        <p:txBody>
          <a:bodyPr wrap="square">
            <a:spAutoFit/>
          </a:bodyPr>
          <a:lstStyle/>
          <a:p>
            <a:pPr algn="ctr"/>
            <a:r>
              <a:rPr lang="es-MX" sz="2000" b="1" dirty="0">
                <a:latin typeface="Bookman Old Style" panose="02050604050505020204" pitchFamily="18" charset="0"/>
              </a:rPr>
              <a:t>Búsqueda del equilibrio entre la sociedad y la naturaleza.</a:t>
            </a:r>
          </a:p>
        </p:txBody>
      </p:sp>
      <p:sp>
        <p:nvSpPr>
          <p:cNvPr id="17" name="Rectángulo 16"/>
          <p:cNvSpPr/>
          <p:nvPr/>
        </p:nvSpPr>
        <p:spPr>
          <a:xfrm>
            <a:off x="3476469" y="3799840"/>
            <a:ext cx="3971555" cy="2246769"/>
          </a:xfrm>
          <a:prstGeom prst="rect">
            <a:avLst/>
          </a:prstGeom>
        </p:spPr>
        <p:txBody>
          <a:bodyPr wrap="square">
            <a:spAutoFit/>
          </a:bodyPr>
          <a:lstStyle/>
          <a:p>
            <a:pPr algn="ctr"/>
            <a:r>
              <a:rPr lang="es-MX" sz="2000" b="1" dirty="0">
                <a:latin typeface="Bookman Old Style" panose="02050604050505020204" pitchFamily="18" charset="0"/>
              </a:rPr>
              <a:t>Que la sociedad regrese</a:t>
            </a:r>
          </a:p>
          <a:p>
            <a:pPr algn="ctr"/>
            <a:r>
              <a:rPr lang="es-MX" sz="2000" b="1" dirty="0">
                <a:latin typeface="Bookman Old Style" panose="02050604050505020204" pitchFamily="18" charset="0"/>
              </a:rPr>
              <a:t>en especie el uso de la naturaleza.</a:t>
            </a:r>
          </a:p>
          <a:p>
            <a:pPr algn="ctr"/>
            <a:r>
              <a:rPr lang="es-MX" sz="2000" b="1" dirty="0">
                <a:latin typeface="Bookman Old Style" panose="02050604050505020204" pitchFamily="18" charset="0"/>
              </a:rPr>
              <a:t>-Reforestación</a:t>
            </a:r>
          </a:p>
          <a:p>
            <a:pPr algn="ctr"/>
            <a:r>
              <a:rPr lang="es-MX" sz="2000" b="1" dirty="0">
                <a:latin typeface="Bookman Old Style" panose="02050604050505020204" pitchFamily="18" charset="0"/>
              </a:rPr>
              <a:t>-Economía verde</a:t>
            </a:r>
          </a:p>
          <a:p>
            <a:pPr algn="ctr"/>
            <a:r>
              <a:rPr lang="es-MX" sz="2000" b="1" dirty="0">
                <a:latin typeface="Bookman Old Style" panose="02050604050505020204" pitchFamily="18" charset="0"/>
              </a:rPr>
              <a:t>-Capital Natural</a:t>
            </a:r>
          </a:p>
          <a:p>
            <a:pPr algn="ctr"/>
            <a:endParaRPr lang="es-MX" sz="2000" b="1" dirty="0">
              <a:latin typeface="Bookman Old Style" panose="02050604050505020204" pitchFamily="18" charset="0"/>
            </a:endParaRPr>
          </a:p>
        </p:txBody>
      </p:sp>
      <p:sp>
        <p:nvSpPr>
          <p:cNvPr id="29" name="Rectángulo 28"/>
          <p:cNvSpPr/>
          <p:nvPr/>
        </p:nvSpPr>
        <p:spPr>
          <a:xfrm>
            <a:off x="7521919" y="3252854"/>
            <a:ext cx="3971555" cy="1323439"/>
          </a:xfrm>
          <a:prstGeom prst="rect">
            <a:avLst/>
          </a:prstGeom>
        </p:spPr>
        <p:txBody>
          <a:bodyPr wrap="square">
            <a:spAutoFit/>
          </a:bodyPr>
          <a:lstStyle/>
          <a:p>
            <a:pPr algn="ctr"/>
            <a:r>
              <a:rPr lang="es-MX" sz="2000" b="1" dirty="0">
                <a:latin typeface="Bookman Old Style" panose="02050604050505020204" pitchFamily="18" charset="0"/>
              </a:rPr>
              <a:t>Retomar la cosmovisión</a:t>
            </a:r>
          </a:p>
          <a:p>
            <a:pPr algn="ctr"/>
            <a:r>
              <a:rPr lang="es-MX" sz="2000" b="1" dirty="0">
                <a:latin typeface="Bookman Old Style" panose="02050604050505020204" pitchFamily="18" charset="0"/>
              </a:rPr>
              <a:t>-Cultura</a:t>
            </a:r>
          </a:p>
          <a:p>
            <a:pPr algn="ctr"/>
            <a:r>
              <a:rPr lang="es-MX" sz="2000" b="1" dirty="0">
                <a:latin typeface="Bookman Old Style" panose="02050604050505020204" pitchFamily="18" charset="0"/>
              </a:rPr>
              <a:t>-Educación</a:t>
            </a:r>
          </a:p>
          <a:p>
            <a:pPr algn="ctr"/>
            <a:r>
              <a:rPr lang="es-MX" sz="2000" b="1" dirty="0">
                <a:latin typeface="Bookman Old Style" panose="02050604050505020204" pitchFamily="18" charset="0"/>
              </a:rPr>
              <a:t>CONCIENCIA AMBIENTAL</a:t>
            </a:r>
          </a:p>
        </p:txBody>
      </p:sp>
      <p:pic>
        <p:nvPicPr>
          <p:cNvPr id="33" name="Gráfico 32" descr="Apretón de manos"/>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15736" y="2510950"/>
            <a:ext cx="914400" cy="914400"/>
          </a:xfrm>
          <a:prstGeom prst="rect">
            <a:avLst/>
          </a:prstGeom>
        </p:spPr>
      </p:pic>
      <p:pic>
        <p:nvPicPr>
          <p:cNvPr id="27" name="Gráfico 26" descr="Cabeza con engranajes"/>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68574" y="359407"/>
            <a:ext cx="1663980" cy="1663980"/>
          </a:xfrm>
          <a:prstGeom prst="rect">
            <a:avLst/>
          </a:prstGeom>
        </p:spPr>
      </p:pic>
      <p:pic>
        <p:nvPicPr>
          <p:cNvPr id="28" name="Gráfico 27" descr="Ciudad"/>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94737" y="152459"/>
            <a:ext cx="1146254" cy="1146254"/>
          </a:xfrm>
          <a:prstGeom prst="rect">
            <a:avLst/>
          </a:prstGeom>
        </p:spPr>
      </p:pic>
      <p:sp>
        <p:nvSpPr>
          <p:cNvPr id="30" name="Rectángulo 29"/>
          <p:cNvSpPr/>
          <p:nvPr/>
        </p:nvSpPr>
        <p:spPr>
          <a:xfrm>
            <a:off x="961376" y="2079132"/>
            <a:ext cx="2545890" cy="307777"/>
          </a:xfrm>
          <a:prstGeom prst="rect">
            <a:avLst/>
          </a:prstGeom>
        </p:spPr>
        <p:txBody>
          <a:bodyPr wrap="none">
            <a:spAutoFit/>
          </a:bodyPr>
          <a:lstStyle/>
          <a:p>
            <a:pPr algn="ctr"/>
            <a:r>
              <a:rPr lang="es-MX" sz="1400" b="1" dirty="0">
                <a:solidFill>
                  <a:srgbClr val="FF0000"/>
                </a:solidFill>
              </a:rPr>
              <a:t>ENFOQUE IDEOLÓGICO</a:t>
            </a:r>
          </a:p>
        </p:txBody>
      </p:sp>
      <p:sp>
        <p:nvSpPr>
          <p:cNvPr id="31" name="Rectángulo 30"/>
          <p:cNvSpPr/>
          <p:nvPr/>
        </p:nvSpPr>
        <p:spPr>
          <a:xfrm>
            <a:off x="844255" y="3363795"/>
            <a:ext cx="2708043" cy="923330"/>
          </a:xfrm>
          <a:prstGeom prst="rect">
            <a:avLst/>
          </a:prstGeom>
        </p:spPr>
        <p:txBody>
          <a:bodyPr wrap="square">
            <a:spAutoFit/>
          </a:bodyPr>
          <a:lstStyle/>
          <a:p>
            <a:pPr algn="ctr"/>
            <a:r>
              <a:rPr lang="es-MX" b="1" dirty="0">
                <a:latin typeface="Bookman Old Style" panose="02050604050505020204" pitchFamily="18" charset="0"/>
              </a:rPr>
              <a:t>“REVALORIZACIÓN</a:t>
            </a:r>
          </a:p>
          <a:p>
            <a:pPr algn="ctr"/>
            <a:r>
              <a:rPr lang="es-MX" b="1" dirty="0">
                <a:latin typeface="Bookman Old Style" panose="02050604050505020204" pitchFamily="18" charset="0"/>
              </a:rPr>
              <a:t> DE LA NATURALEZA”</a:t>
            </a:r>
          </a:p>
        </p:txBody>
      </p:sp>
      <p:sp>
        <p:nvSpPr>
          <p:cNvPr id="32" name="Rectángulo 31"/>
          <p:cNvSpPr/>
          <p:nvPr/>
        </p:nvSpPr>
        <p:spPr>
          <a:xfrm>
            <a:off x="7922829" y="4832844"/>
            <a:ext cx="3971555" cy="707886"/>
          </a:xfrm>
          <a:prstGeom prst="rect">
            <a:avLst/>
          </a:prstGeom>
        </p:spPr>
        <p:txBody>
          <a:bodyPr wrap="square">
            <a:spAutoFit/>
          </a:bodyPr>
          <a:lstStyle/>
          <a:p>
            <a:pPr algn="ctr"/>
            <a:r>
              <a:rPr lang="es-MX" sz="2000" b="1" dirty="0">
                <a:latin typeface="Bookman Old Style" panose="02050604050505020204" pitchFamily="18" charset="0"/>
              </a:rPr>
              <a:t>Política</a:t>
            </a:r>
          </a:p>
          <a:p>
            <a:pPr algn="ctr"/>
            <a:r>
              <a:rPr lang="es-MX" sz="2000" b="1" dirty="0">
                <a:latin typeface="Bookman Old Style" panose="02050604050505020204" pitchFamily="18" charset="0"/>
              </a:rPr>
              <a:t>Educación</a:t>
            </a:r>
          </a:p>
        </p:txBody>
      </p:sp>
      <p:pic>
        <p:nvPicPr>
          <p:cNvPr id="3" name="Gráfico 2" descr="Huella"/>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2247" y="5739409"/>
            <a:ext cx="914400" cy="914400"/>
          </a:xfrm>
          <a:prstGeom prst="rect">
            <a:avLst/>
          </a:prstGeom>
        </p:spPr>
      </p:pic>
      <p:pic>
        <p:nvPicPr>
          <p:cNvPr id="10" name="Gráfico 9" descr="Átomo">
            <a:extLst>
              <a:ext uri="{FF2B5EF4-FFF2-40B4-BE49-F238E27FC236}">
                <a16:creationId xmlns:a16="http://schemas.microsoft.com/office/drawing/2014/main" id="{4A5ADBEF-C7ED-430E-8716-C287030DD3E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203759" y="4595801"/>
            <a:ext cx="914400" cy="914400"/>
          </a:xfrm>
          <a:prstGeom prst="rect">
            <a:avLst/>
          </a:prstGeom>
        </p:spPr>
      </p:pic>
      <p:pic>
        <p:nvPicPr>
          <p:cNvPr id="15" name="Gráfico 14" descr="Profesor">
            <a:extLst>
              <a:ext uri="{FF2B5EF4-FFF2-40B4-BE49-F238E27FC236}">
                <a16:creationId xmlns:a16="http://schemas.microsoft.com/office/drawing/2014/main" id="{491E0B56-F2E9-4577-83F8-0CEB0AE77C9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778873" y="5734538"/>
            <a:ext cx="914400" cy="914400"/>
          </a:xfrm>
          <a:prstGeom prst="rect">
            <a:avLst/>
          </a:prstGeom>
        </p:spPr>
      </p:pic>
      <p:pic>
        <p:nvPicPr>
          <p:cNvPr id="19" name="Gráfico 18" descr="Maestro">
            <a:extLst>
              <a:ext uri="{FF2B5EF4-FFF2-40B4-BE49-F238E27FC236}">
                <a16:creationId xmlns:a16="http://schemas.microsoft.com/office/drawing/2014/main" id="{EDBA84B7-C3F5-41AD-A4CC-8D9B77133E2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550937" y="5753166"/>
            <a:ext cx="914400" cy="914400"/>
          </a:xfrm>
          <a:prstGeom prst="rect">
            <a:avLst/>
          </a:prstGeom>
        </p:spPr>
      </p:pic>
      <p:pic>
        <p:nvPicPr>
          <p:cNvPr id="34" name="Gráfico 13" descr="Planta">
            <a:extLst>
              <a:ext uri="{FF2B5EF4-FFF2-40B4-BE49-F238E27FC236}">
                <a16:creationId xmlns:a16="http://schemas.microsoft.com/office/drawing/2014/main" id="{9EC0347D-398C-41C0-93FF-F2B88BD25C0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1217392" y="5136254"/>
            <a:ext cx="914400" cy="914400"/>
          </a:xfrm>
          <a:prstGeom prst="rect">
            <a:avLst/>
          </a:prstGeom>
        </p:spPr>
      </p:pic>
      <p:sp>
        <p:nvSpPr>
          <p:cNvPr id="35" name="Rectángulo 34">
            <a:extLst>
              <a:ext uri="{FF2B5EF4-FFF2-40B4-BE49-F238E27FC236}">
                <a16:creationId xmlns:a16="http://schemas.microsoft.com/office/drawing/2014/main" id="{95FFE324-1364-4A92-91CE-EE859537BD18}"/>
              </a:ext>
            </a:extLst>
          </p:cNvPr>
          <p:cNvSpPr/>
          <p:nvPr/>
        </p:nvSpPr>
        <p:spPr>
          <a:xfrm>
            <a:off x="11559161" y="811064"/>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68424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rot="16200000">
            <a:off x="-1395314" y="3198166"/>
            <a:ext cx="3744808"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SOCIEDAD POSMODERNA</a:t>
            </a:r>
          </a:p>
        </p:txBody>
      </p:sp>
      <p:pic>
        <p:nvPicPr>
          <p:cNvPr id="15" name="Gráfico 14" descr="Maestro"/>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732" y="0"/>
            <a:ext cx="1035010" cy="1126493"/>
          </a:xfrm>
          <a:prstGeom prst="rect">
            <a:avLst/>
          </a:prstGeom>
        </p:spPr>
      </p:pic>
      <p:sp>
        <p:nvSpPr>
          <p:cNvPr id="16" name="Rectángulo 15"/>
          <p:cNvSpPr/>
          <p:nvPr/>
        </p:nvSpPr>
        <p:spPr>
          <a:xfrm>
            <a:off x="2598966" y="18606"/>
            <a:ext cx="6315850" cy="400110"/>
          </a:xfrm>
          <a:prstGeom prst="rect">
            <a:avLst/>
          </a:prstGeom>
        </p:spPr>
        <p:txBody>
          <a:bodyPr wrap="square">
            <a:spAutoFit/>
          </a:bodyPr>
          <a:lstStyle/>
          <a:p>
            <a:pPr algn="ctr"/>
            <a:r>
              <a:rPr lang="es-MX" sz="2000" b="1" dirty="0">
                <a:latin typeface="Bookman Old Style" panose="02050604050505020204" pitchFamily="18" charset="0"/>
              </a:rPr>
              <a:t>Regresar en especie el uso de la Naturaleza.</a:t>
            </a:r>
          </a:p>
        </p:txBody>
      </p:sp>
      <p:pic>
        <p:nvPicPr>
          <p:cNvPr id="6" name="Imagen 5"/>
          <p:cNvPicPr>
            <a:picLocks noChangeAspect="1"/>
          </p:cNvPicPr>
          <p:nvPr/>
        </p:nvPicPr>
        <p:blipFill>
          <a:blip r:embed="rId4"/>
          <a:stretch>
            <a:fillRect/>
          </a:stretch>
        </p:blipFill>
        <p:spPr>
          <a:xfrm>
            <a:off x="1200414" y="665154"/>
            <a:ext cx="4804448" cy="3191229"/>
          </a:xfrm>
          <a:prstGeom prst="rect">
            <a:avLst/>
          </a:prstGeom>
        </p:spPr>
      </p:pic>
      <p:pic>
        <p:nvPicPr>
          <p:cNvPr id="7" name="Imagen 6"/>
          <p:cNvPicPr>
            <a:picLocks noChangeAspect="1"/>
          </p:cNvPicPr>
          <p:nvPr/>
        </p:nvPicPr>
        <p:blipFill>
          <a:blip r:embed="rId5"/>
          <a:stretch>
            <a:fillRect/>
          </a:stretch>
        </p:blipFill>
        <p:spPr>
          <a:xfrm>
            <a:off x="6406739" y="757919"/>
            <a:ext cx="4254972" cy="3191229"/>
          </a:xfrm>
          <a:prstGeom prst="rect">
            <a:avLst/>
          </a:prstGeom>
        </p:spPr>
      </p:pic>
      <p:pic>
        <p:nvPicPr>
          <p:cNvPr id="8" name="Imagen 7"/>
          <p:cNvPicPr>
            <a:picLocks noChangeAspect="1"/>
          </p:cNvPicPr>
          <p:nvPr/>
        </p:nvPicPr>
        <p:blipFill>
          <a:blip r:embed="rId6"/>
          <a:stretch>
            <a:fillRect/>
          </a:stretch>
        </p:blipFill>
        <p:spPr>
          <a:xfrm>
            <a:off x="1200414" y="3949148"/>
            <a:ext cx="4804448" cy="2650435"/>
          </a:xfrm>
          <a:prstGeom prst="rect">
            <a:avLst/>
          </a:prstGeom>
        </p:spPr>
      </p:pic>
      <p:pic>
        <p:nvPicPr>
          <p:cNvPr id="9" name="Imagen 8"/>
          <p:cNvPicPr>
            <a:picLocks noChangeAspect="1"/>
          </p:cNvPicPr>
          <p:nvPr/>
        </p:nvPicPr>
        <p:blipFill>
          <a:blip r:embed="rId7"/>
          <a:stretch>
            <a:fillRect/>
          </a:stretch>
        </p:blipFill>
        <p:spPr>
          <a:xfrm>
            <a:off x="6497353" y="3597965"/>
            <a:ext cx="3949497" cy="3001618"/>
          </a:xfrm>
          <a:prstGeom prst="rect">
            <a:avLst/>
          </a:prstGeom>
        </p:spPr>
      </p:pic>
      <p:pic>
        <p:nvPicPr>
          <p:cNvPr id="10" name="Gráfico 13" descr="Planta">
            <a:extLst>
              <a:ext uri="{FF2B5EF4-FFF2-40B4-BE49-F238E27FC236}">
                <a16:creationId xmlns:a16="http://schemas.microsoft.com/office/drawing/2014/main" id="{E9A19C9E-87FC-4800-8971-7FFFE21C89E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233436" y="4990344"/>
            <a:ext cx="914400" cy="914400"/>
          </a:xfrm>
          <a:prstGeom prst="rect">
            <a:avLst/>
          </a:prstGeom>
        </p:spPr>
      </p:pic>
      <p:sp>
        <p:nvSpPr>
          <p:cNvPr id="11" name="Rectángulo 10">
            <a:extLst>
              <a:ext uri="{FF2B5EF4-FFF2-40B4-BE49-F238E27FC236}">
                <a16:creationId xmlns:a16="http://schemas.microsoft.com/office/drawing/2014/main" id="{95FFE324-1364-4A92-91CE-EE859537BD18}"/>
              </a:ext>
            </a:extLst>
          </p:cNvPr>
          <p:cNvSpPr/>
          <p:nvPr/>
        </p:nvSpPr>
        <p:spPr>
          <a:xfrm>
            <a:off x="11575205" y="665154"/>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4192627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rot="16200000">
            <a:off x="-1395314" y="3198166"/>
            <a:ext cx="3744808"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SOCIEDAD POSMODERNA</a:t>
            </a:r>
          </a:p>
        </p:txBody>
      </p:sp>
      <p:pic>
        <p:nvPicPr>
          <p:cNvPr id="15" name="Gráfico 14" descr="Maestro"/>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304" y="34350"/>
            <a:ext cx="748338" cy="814482"/>
          </a:xfrm>
          <a:prstGeom prst="rect">
            <a:avLst/>
          </a:prstGeom>
        </p:spPr>
      </p:pic>
      <p:pic>
        <p:nvPicPr>
          <p:cNvPr id="6" name="Imagen 5"/>
          <p:cNvPicPr>
            <a:picLocks noChangeAspect="1"/>
          </p:cNvPicPr>
          <p:nvPr/>
        </p:nvPicPr>
        <p:blipFill>
          <a:blip r:embed="rId4"/>
          <a:stretch>
            <a:fillRect/>
          </a:stretch>
        </p:blipFill>
        <p:spPr>
          <a:xfrm>
            <a:off x="1001948" y="563244"/>
            <a:ext cx="5495495" cy="3942495"/>
          </a:xfrm>
          <a:prstGeom prst="rect">
            <a:avLst/>
          </a:prstGeom>
        </p:spPr>
      </p:pic>
      <p:sp>
        <p:nvSpPr>
          <p:cNvPr id="12" name="Rectángulo 11"/>
          <p:cNvSpPr/>
          <p:nvPr/>
        </p:nvSpPr>
        <p:spPr>
          <a:xfrm>
            <a:off x="2576359" y="0"/>
            <a:ext cx="6315850" cy="400110"/>
          </a:xfrm>
          <a:prstGeom prst="rect">
            <a:avLst/>
          </a:prstGeom>
        </p:spPr>
        <p:txBody>
          <a:bodyPr wrap="square">
            <a:spAutoFit/>
          </a:bodyPr>
          <a:lstStyle/>
          <a:p>
            <a:pPr algn="ctr"/>
            <a:r>
              <a:rPr lang="es-MX" sz="2000" b="1" dirty="0">
                <a:latin typeface="Bookman Old Style" panose="02050604050505020204" pitchFamily="18" charset="0"/>
              </a:rPr>
              <a:t>EDUCACIÓN Y POLÍTICA AMBIENTAL</a:t>
            </a:r>
          </a:p>
        </p:txBody>
      </p:sp>
      <p:pic>
        <p:nvPicPr>
          <p:cNvPr id="7" name="Imagen 6"/>
          <p:cNvPicPr>
            <a:picLocks noChangeAspect="1"/>
          </p:cNvPicPr>
          <p:nvPr/>
        </p:nvPicPr>
        <p:blipFill>
          <a:blip r:embed="rId5"/>
          <a:stretch>
            <a:fillRect/>
          </a:stretch>
        </p:blipFill>
        <p:spPr>
          <a:xfrm>
            <a:off x="6563688" y="2884712"/>
            <a:ext cx="4290778" cy="3809973"/>
          </a:xfrm>
          <a:prstGeom prst="rect">
            <a:avLst/>
          </a:prstGeom>
        </p:spPr>
      </p:pic>
      <p:pic>
        <p:nvPicPr>
          <p:cNvPr id="8" name="Imagen 7"/>
          <p:cNvPicPr>
            <a:picLocks noChangeAspect="1"/>
          </p:cNvPicPr>
          <p:nvPr/>
        </p:nvPicPr>
        <p:blipFill>
          <a:blip r:embed="rId6"/>
          <a:stretch>
            <a:fillRect/>
          </a:stretch>
        </p:blipFill>
        <p:spPr>
          <a:xfrm>
            <a:off x="1426523" y="4263019"/>
            <a:ext cx="3286125" cy="2257425"/>
          </a:xfrm>
          <a:prstGeom prst="rect">
            <a:avLst/>
          </a:prstGeom>
        </p:spPr>
      </p:pic>
      <p:pic>
        <p:nvPicPr>
          <p:cNvPr id="9" name="Imagen 8"/>
          <p:cNvPicPr>
            <a:picLocks noChangeAspect="1"/>
          </p:cNvPicPr>
          <p:nvPr/>
        </p:nvPicPr>
        <p:blipFill>
          <a:blip r:embed="rId7"/>
          <a:stretch>
            <a:fillRect/>
          </a:stretch>
        </p:blipFill>
        <p:spPr>
          <a:xfrm>
            <a:off x="7259238" y="438181"/>
            <a:ext cx="3749365" cy="3011685"/>
          </a:xfrm>
          <a:prstGeom prst="rect">
            <a:avLst/>
          </a:prstGeom>
        </p:spPr>
      </p:pic>
      <p:pic>
        <p:nvPicPr>
          <p:cNvPr id="10" name="Imagen 9"/>
          <p:cNvPicPr>
            <a:picLocks noChangeAspect="1"/>
          </p:cNvPicPr>
          <p:nvPr/>
        </p:nvPicPr>
        <p:blipFill>
          <a:blip r:embed="rId8"/>
          <a:stretch>
            <a:fillRect/>
          </a:stretch>
        </p:blipFill>
        <p:spPr>
          <a:xfrm>
            <a:off x="4778893" y="3937987"/>
            <a:ext cx="2143125" cy="2143125"/>
          </a:xfrm>
          <a:prstGeom prst="rect">
            <a:avLst/>
          </a:prstGeom>
        </p:spPr>
      </p:pic>
      <p:pic>
        <p:nvPicPr>
          <p:cNvPr id="11" name="Gráfico 13" descr="Planta">
            <a:extLst>
              <a:ext uri="{FF2B5EF4-FFF2-40B4-BE49-F238E27FC236}">
                <a16:creationId xmlns:a16="http://schemas.microsoft.com/office/drawing/2014/main" id="{734C07F0-FC60-419E-B288-774C3A6F77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277600" y="5166712"/>
            <a:ext cx="914400" cy="914400"/>
          </a:xfrm>
          <a:prstGeom prst="rect">
            <a:avLst/>
          </a:prstGeom>
        </p:spPr>
      </p:pic>
      <p:sp>
        <p:nvSpPr>
          <p:cNvPr id="16" name="Rectángulo 15">
            <a:extLst>
              <a:ext uri="{FF2B5EF4-FFF2-40B4-BE49-F238E27FC236}">
                <a16:creationId xmlns:a16="http://schemas.microsoft.com/office/drawing/2014/main" id="{95FFE324-1364-4A92-91CE-EE859537BD18}"/>
              </a:ext>
            </a:extLst>
          </p:cNvPr>
          <p:cNvSpPr/>
          <p:nvPr/>
        </p:nvSpPr>
        <p:spPr>
          <a:xfrm>
            <a:off x="11619369" y="841522"/>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1176101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rot="16200000">
            <a:off x="-1395314" y="3198166"/>
            <a:ext cx="3744808" cy="461665"/>
          </a:xfrm>
          <a:prstGeom prst="rect">
            <a:avLst/>
          </a:prstGeom>
        </p:spPr>
        <p:txBody>
          <a:bodyPr wrap="none">
            <a:spAutoFit/>
          </a:bodyPr>
          <a:lstStyle/>
          <a:p>
            <a:r>
              <a:rPr lang="es-MX" sz="2400" b="1" dirty="0">
                <a:solidFill>
                  <a:schemeClr val="accent6">
                    <a:lumMod val="50000"/>
                  </a:schemeClr>
                </a:solidFill>
                <a:latin typeface="AR JULIAN" panose="02000000000000000000" pitchFamily="2" charset="0"/>
              </a:rPr>
              <a:t>SOCIEDAD POSMODERNA</a:t>
            </a:r>
          </a:p>
        </p:txBody>
      </p:sp>
      <p:pic>
        <p:nvPicPr>
          <p:cNvPr id="15" name="Gráfico 14" descr="Maestro"/>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81" y="180617"/>
            <a:ext cx="830259" cy="903644"/>
          </a:xfrm>
          <a:prstGeom prst="rect">
            <a:avLst/>
          </a:prstGeom>
        </p:spPr>
      </p:pic>
      <p:pic>
        <p:nvPicPr>
          <p:cNvPr id="2" name="Imagen 1"/>
          <p:cNvPicPr>
            <a:picLocks noChangeAspect="1"/>
          </p:cNvPicPr>
          <p:nvPr/>
        </p:nvPicPr>
        <p:blipFill>
          <a:blip r:embed="rId4"/>
          <a:stretch>
            <a:fillRect/>
          </a:stretch>
        </p:blipFill>
        <p:spPr>
          <a:xfrm>
            <a:off x="1120855" y="619672"/>
            <a:ext cx="3517360" cy="3012799"/>
          </a:xfrm>
          <a:prstGeom prst="rect">
            <a:avLst/>
          </a:prstGeom>
        </p:spPr>
      </p:pic>
      <p:sp>
        <p:nvSpPr>
          <p:cNvPr id="16" name="Rectángulo 15"/>
          <p:cNvSpPr/>
          <p:nvPr/>
        </p:nvSpPr>
        <p:spPr>
          <a:xfrm>
            <a:off x="4193124" y="0"/>
            <a:ext cx="3971555" cy="400110"/>
          </a:xfrm>
          <a:prstGeom prst="rect">
            <a:avLst/>
          </a:prstGeom>
        </p:spPr>
        <p:txBody>
          <a:bodyPr wrap="square">
            <a:spAutoFit/>
          </a:bodyPr>
          <a:lstStyle/>
          <a:p>
            <a:pPr algn="ctr"/>
            <a:r>
              <a:rPr lang="es-MX" sz="2000" b="1" dirty="0">
                <a:latin typeface="Bookman Old Style" panose="02050604050505020204" pitchFamily="18" charset="0"/>
              </a:rPr>
              <a:t>Retomar la cosmovisión</a:t>
            </a:r>
          </a:p>
        </p:txBody>
      </p:sp>
      <p:pic>
        <p:nvPicPr>
          <p:cNvPr id="3" name="Imagen 2"/>
          <p:cNvPicPr>
            <a:picLocks noChangeAspect="1"/>
          </p:cNvPicPr>
          <p:nvPr/>
        </p:nvPicPr>
        <p:blipFill>
          <a:blip r:embed="rId5"/>
          <a:stretch>
            <a:fillRect/>
          </a:stretch>
        </p:blipFill>
        <p:spPr>
          <a:xfrm>
            <a:off x="4722477" y="733136"/>
            <a:ext cx="3006903" cy="3009115"/>
          </a:xfrm>
          <a:prstGeom prst="rect">
            <a:avLst/>
          </a:prstGeom>
        </p:spPr>
      </p:pic>
      <p:pic>
        <p:nvPicPr>
          <p:cNvPr id="4" name="Imagen 3"/>
          <p:cNvPicPr>
            <a:picLocks noChangeAspect="1"/>
          </p:cNvPicPr>
          <p:nvPr/>
        </p:nvPicPr>
        <p:blipFill>
          <a:blip r:embed="rId6"/>
          <a:stretch>
            <a:fillRect/>
          </a:stretch>
        </p:blipFill>
        <p:spPr>
          <a:xfrm>
            <a:off x="986687" y="3852032"/>
            <a:ext cx="4490303" cy="2760801"/>
          </a:xfrm>
          <a:prstGeom prst="rect">
            <a:avLst/>
          </a:prstGeom>
        </p:spPr>
      </p:pic>
      <p:pic>
        <p:nvPicPr>
          <p:cNvPr id="5" name="Imagen 4"/>
          <p:cNvPicPr>
            <a:picLocks noChangeAspect="1"/>
          </p:cNvPicPr>
          <p:nvPr/>
        </p:nvPicPr>
        <p:blipFill>
          <a:blip r:embed="rId7"/>
          <a:stretch>
            <a:fillRect/>
          </a:stretch>
        </p:blipFill>
        <p:spPr>
          <a:xfrm>
            <a:off x="5696802" y="3906467"/>
            <a:ext cx="4781146" cy="2760801"/>
          </a:xfrm>
          <a:prstGeom prst="rect">
            <a:avLst/>
          </a:prstGeom>
        </p:spPr>
      </p:pic>
      <p:pic>
        <p:nvPicPr>
          <p:cNvPr id="20" name="Imagen 19"/>
          <p:cNvPicPr>
            <a:picLocks noChangeAspect="1"/>
          </p:cNvPicPr>
          <p:nvPr/>
        </p:nvPicPr>
        <p:blipFill>
          <a:blip r:embed="rId8"/>
          <a:stretch>
            <a:fillRect/>
          </a:stretch>
        </p:blipFill>
        <p:spPr>
          <a:xfrm>
            <a:off x="7931329" y="200055"/>
            <a:ext cx="3141977" cy="4154557"/>
          </a:xfrm>
          <a:prstGeom prst="rect">
            <a:avLst/>
          </a:prstGeom>
        </p:spPr>
      </p:pic>
      <p:pic>
        <p:nvPicPr>
          <p:cNvPr id="11" name="Gráfico 13" descr="Planta">
            <a:extLst>
              <a:ext uri="{FF2B5EF4-FFF2-40B4-BE49-F238E27FC236}">
                <a16:creationId xmlns:a16="http://schemas.microsoft.com/office/drawing/2014/main" id="{229A2B22-EFBF-4C44-B5A0-5555573181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262907" y="4944862"/>
            <a:ext cx="914400" cy="914400"/>
          </a:xfrm>
          <a:prstGeom prst="rect">
            <a:avLst/>
          </a:prstGeom>
        </p:spPr>
      </p:pic>
      <p:sp>
        <p:nvSpPr>
          <p:cNvPr id="12" name="Rectángulo 11">
            <a:extLst>
              <a:ext uri="{FF2B5EF4-FFF2-40B4-BE49-F238E27FC236}">
                <a16:creationId xmlns:a16="http://schemas.microsoft.com/office/drawing/2014/main" id="{95FFE324-1364-4A92-91CE-EE859537BD18}"/>
              </a:ext>
            </a:extLst>
          </p:cNvPr>
          <p:cNvSpPr/>
          <p:nvPr/>
        </p:nvSpPr>
        <p:spPr>
          <a:xfrm>
            <a:off x="11604676" y="619672"/>
            <a:ext cx="256945" cy="3539430"/>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3200" b="1" dirty="0">
                <a:solidFill>
                  <a:srgbClr val="92D050"/>
                </a:solidFill>
                <a:latin typeface="AR JULIAN" panose="02000000000000000000" pitchFamily="2" charset="0"/>
              </a:rPr>
              <a:t>UNIDAD 1</a:t>
            </a:r>
            <a:endParaRPr lang="es-MX" sz="3200" dirty="0">
              <a:solidFill>
                <a:srgbClr val="92D050"/>
              </a:solidFill>
            </a:endParaRPr>
          </a:p>
        </p:txBody>
      </p:sp>
    </p:spTree>
    <p:extLst>
      <p:ext uri="{BB962C8B-B14F-4D97-AF65-F5344CB8AC3E}">
        <p14:creationId xmlns:p14="http://schemas.microsoft.com/office/powerpoint/2010/main" val="3888896373"/>
      </p:ext>
    </p:extLst>
  </p:cSld>
  <p:clrMapOvr>
    <a:masterClrMapping/>
  </p:clrMapOvr>
</p:sld>
</file>

<file path=ppt/theme/theme1.xml><?xml version="1.0" encoding="utf-8"?>
<a:theme xmlns:a="http://schemas.openxmlformats.org/drawingml/2006/main" name="View">
  <a:themeElements>
    <a:clrScheme name="Naranja">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1_View">
  <a:themeElements>
    <a:clrScheme name="Azul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Vista</Template>
  <TotalTime>2407</TotalTime>
  <Words>511</Words>
  <Application>Microsoft Office PowerPoint</Application>
  <PresentationFormat>Panorámica</PresentationFormat>
  <Paragraphs>89</Paragraphs>
  <Slides>12</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12</vt:i4>
      </vt:variant>
    </vt:vector>
  </HeadingPairs>
  <TitlesOfParts>
    <vt:vector size="20" baseType="lpstr">
      <vt:lpstr>AR JULIAN</vt:lpstr>
      <vt:lpstr>Arial</vt:lpstr>
      <vt:lpstr>Bookman Old Style</vt:lpstr>
      <vt:lpstr>Century Schoolbook</vt:lpstr>
      <vt:lpstr>Times New Roman</vt:lpstr>
      <vt:lpstr>Wingdings 2</vt:lpstr>
      <vt:lpstr>View</vt:lpstr>
      <vt:lpstr>1_View</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SOCIEDAD Y NATURALEZA 2016A</dc:title>
  <dc:creator>Ivan</dc:creator>
  <cp:lastModifiedBy>Ivan Garcia Hinojosa</cp:lastModifiedBy>
  <cp:revision>179</cp:revision>
  <dcterms:created xsi:type="dcterms:W3CDTF">2016-02-01T17:18:55Z</dcterms:created>
  <dcterms:modified xsi:type="dcterms:W3CDTF">2017-10-10T23:25:11Z</dcterms:modified>
</cp:coreProperties>
</file>