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6" r:id="rId3"/>
    <p:sldId id="264" r:id="rId4"/>
    <p:sldId id="265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1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153503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298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8965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6497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78631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1010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8774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6875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8074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569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802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542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5.svg"/><Relationship Id="rId3" Type="http://schemas.openxmlformats.org/officeDocument/2006/relationships/image" Target="../media/image17.svg"/><Relationship Id="rId7" Type="http://schemas.openxmlformats.org/officeDocument/2006/relationships/image" Target="../media/image21.svg"/><Relationship Id="rId12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svg"/><Relationship Id="rId5" Type="http://schemas.openxmlformats.org/officeDocument/2006/relationships/image" Target="../media/image19.svg"/><Relationship Id="rId15" Type="http://schemas.openxmlformats.org/officeDocument/2006/relationships/image" Target="../media/image9.sv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svg"/><Relationship Id="rId1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77442" y="1800174"/>
            <a:ext cx="59795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5">
                    <a:lumMod val="50000"/>
                  </a:schemeClr>
                </a:solidFill>
                <a:latin typeface="AR JULIAN" panose="02000000000000000000" pitchFamily="2" charset="0"/>
              </a:rPr>
              <a:t>1.1.2 SOCIEDAD Y RECURSOS NATURALES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720840" y="2612714"/>
            <a:ext cx="397243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 algn="ctr">
              <a:buAutoNum type="alphaUcParenR"/>
            </a:pPr>
            <a:r>
              <a:rPr lang="es-MX" sz="2800" b="1" dirty="0">
                <a:solidFill>
                  <a:schemeClr val="accent5">
                    <a:lumMod val="75000"/>
                  </a:schemeClr>
                </a:solidFill>
                <a:latin typeface="AR JULIAN" panose="02000000000000000000" pitchFamily="2" charset="0"/>
              </a:rPr>
              <a:t>BIODIVERSIDAD</a:t>
            </a:r>
          </a:p>
          <a:p>
            <a:pPr algn="ctr"/>
            <a:r>
              <a:rPr lang="es-MX" sz="2800" b="1" dirty="0">
                <a:solidFill>
                  <a:schemeClr val="accent5">
                    <a:lumMod val="75000"/>
                  </a:schemeClr>
                </a:solidFill>
                <a:latin typeface="AR JULIAN" panose="02000000000000000000" pitchFamily="2" charset="0"/>
              </a:rPr>
              <a:t>ACTIVIDAD DIDÁCTICA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1753280" y="-17638"/>
            <a:ext cx="81716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sz="2800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</a:br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1.1 Biodiversidad, Recursos Naturales y Servicios Ambientales.</a:t>
            </a:r>
          </a:p>
        </p:txBody>
      </p:sp>
      <p:pic>
        <p:nvPicPr>
          <p:cNvPr id="16" name="Gráfico 15" descr="Niño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8655" y="-17638"/>
            <a:ext cx="1131072" cy="1131072"/>
          </a:xfrm>
          <a:prstGeom prst="rect">
            <a:avLst/>
          </a:prstGeom>
        </p:spPr>
      </p:pic>
      <p:pic>
        <p:nvPicPr>
          <p:cNvPr id="10" name="Gráfico 9" descr="Planta">
            <a:extLst>
              <a:ext uri="{FF2B5EF4-FFF2-40B4-BE49-F238E27FC236}">
                <a16:creationId xmlns:a16="http://schemas.microsoft.com/office/drawing/2014/main" id="{687E6F6D-2EB2-4BE3-BCD1-98BC2BFD18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149072FF-6C68-4446-BD62-ECEE20CC0B40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6" name="Gráfico 5" descr="Claqueta">
            <a:extLst>
              <a:ext uri="{FF2B5EF4-FFF2-40B4-BE49-F238E27FC236}">
                <a16:creationId xmlns:a16="http://schemas.microsoft.com/office/drawing/2014/main" id="{2454A29E-3FCF-4C70-AE19-5D01C75217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739830" y="3879055"/>
            <a:ext cx="914400" cy="914400"/>
          </a:xfrm>
          <a:prstGeom prst="rect">
            <a:avLst/>
          </a:prstGeom>
        </p:spPr>
      </p:pic>
      <p:pic>
        <p:nvPicPr>
          <p:cNvPr id="13" name="Gráfico 12" descr="Lápiz">
            <a:extLst>
              <a:ext uri="{FF2B5EF4-FFF2-40B4-BE49-F238E27FC236}">
                <a16:creationId xmlns:a16="http://schemas.microsoft.com/office/drawing/2014/main" id="{9972CBE2-BD16-4190-BF98-5BE40EDDDD3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701077" y="4260396"/>
            <a:ext cx="914400" cy="914400"/>
          </a:xfrm>
          <a:prstGeom prst="rect">
            <a:avLst/>
          </a:prstGeom>
        </p:spPr>
      </p:pic>
      <p:pic>
        <p:nvPicPr>
          <p:cNvPr id="17" name="Gráfico 16" descr="Libro abierto">
            <a:extLst>
              <a:ext uri="{FF2B5EF4-FFF2-40B4-BE49-F238E27FC236}">
                <a16:creationId xmlns:a16="http://schemas.microsoft.com/office/drawing/2014/main" id="{8601F9C5-4F93-4B34-8A21-413BD0ACEF6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381903" y="4411827"/>
            <a:ext cx="914400" cy="914400"/>
          </a:xfrm>
          <a:prstGeom prst="rect">
            <a:avLst/>
          </a:prstGeom>
        </p:spPr>
      </p:pic>
      <p:pic>
        <p:nvPicPr>
          <p:cNvPr id="19" name="Gráfico 18" descr="Reloj de pared">
            <a:extLst>
              <a:ext uri="{FF2B5EF4-FFF2-40B4-BE49-F238E27FC236}">
                <a16:creationId xmlns:a16="http://schemas.microsoft.com/office/drawing/2014/main" id="{F5444221-85DA-4245-8710-78F8AD379C1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343150" y="405583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720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-2334582" y="3198166"/>
            <a:ext cx="5623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CLASIFICACIÓN DE LA BIODIVERSIDAD</a:t>
            </a:r>
          </a:p>
        </p:txBody>
      </p:sp>
      <p:sp>
        <p:nvSpPr>
          <p:cNvPr id="7" name="Rectángulo 6"/>
          <p:cNvSpPr/>
          <p:nvPr/>
        </p:nvSpPr>
        <p:spPr>
          <a:xfrm>
            <a:off x="830330" y="67174"/>
            <a:ext cx="104215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u="sng" dirty="0">
                <a:latin typeface="Verdana" panose="020B0604030504040204" pitchFamily="34" charset="0"/>
              </a:rPr>
              <a:t>OBJETIVOS CONABIO: NIVEL INTERNACIONAL</a:t>
            </a:r>
            <a:endParaRPr lang="es-MX" sz="2400" b="1" u="sng" dirty="0"/>
          </a:p>
        </p:txBody>
      </p:sp>
      <p:sp>
        <p:nvSpPr>
          <p:cNvPr id="8" name="Rectángulo 7"/>
          <p:cNvSpPr/>
          <p:nvPr/>
        </p:nvSpPr>
        <p:spPr>
          <a:xfrm>
            <a:off x="1682090" y="2790031"/>
            <a:ext cx="73472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i="1" dirty="0">
                <a:solidFill>
                  <a:schemeClr val="accent1">
                    <a:lumMod val="50000"/>
                  </a:schemeClr>
                </a:solidFill>
                <a:latin typeface="WarnockPro-It"/>
              </a:rPr>
              <a:t>1. EQUILIBRIO ENTRE DESARROLLO Y BIODIVERSIDAD</a:t>
            </a:r>
            <a:endParaRPr lang="es-MX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682090" y="3652559"/>
            <a:ext cx="81688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i="1" dirty="0">
                <a:solidFill>
                  <a:schemeClr val="accent1">
                    <a:lumMod val="50000"/>
                  </a:schemeClr>
                </a:solidFill>
                <a:latin typeface="WarnockPro-It"/>
              </a:rPr>
              <a:t>2. BIODIVERSIDAD COMO INNOVACIÓN</a:t>
            </a:r>
            <a:endParaRPr lang="es-MX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723656" y="4284254"/>
            <a:ext cx="86517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i="1" dirty="0">
                <a:solidFill>
                  <a:schemeClr val="accent1">
                    <a:lumMod val="50000"/>
                  </a:schemeClr>
                </a:solidFill>
                <a:latin typeface="WarnockPro-It"/>
              </a:rPr>
              <a:t>3. BIODIVERSIDAD, RESPONSABILIDAD COMPARTIDA</a:t>
            </a:r>
            <a:endParaRPr lang="es-MX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Gráfico 2" descr="Claquet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66456" y="689040"/>
            <a:ext cx="914400" cy="914400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1200409" y="1923841"/>
            <a:ext cx="89905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Verdana" panose="020B0604030504040204" pitchFamily="34" charset="0"/>
              </a:rPr>
              <a:t>En base al video, explica a que se refieren los siguientes puntos:</a:t>
            </a:r>
            <a:endParaRPr lang="es-MX" sz="2400" b="1" u="sng" dirty="0"/>
          </a:p>
        </p:txBody>
      </p:sp>
      <p:sp>
        <p:nvSpPr>
          <p:cNvPr id="12" name="Rectángulo 11"/>
          <p:cNvSpPr/>
          <p:nvPr/>
        </p:nvSpPr>
        <p:spPr>
          <a:xfrm>
            <a:off x="2180856" y="1057651"/>
            <a:ext cx="5373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latin typeface="Verdana" panose="020B0604030504040204" pitchFamily="34" charset="0"/>
              </a:rPr>
              <a:t>MEGAPOTENCIA DE LA BIODIVERSIDAD</a:t>
            </a:r>
          </a:p>
        </p:txBody>
      </p:sp>
      <p:pic>
        <p:nvPicPr>
          <p:cNvPr id="13" name="Gráfico 12" descr="Planta">
            <a:extLst>
              <a:ext uri="{FF2B5EF4-FFF2-40B4-BE49-F238E27FC236}">
                <a16:creationId xmlns:a16="http://schemas.microsoft.com/office/drawing/2014/main" id="{EB6BA5CB-01F7-4EA2-8AA1-E4763A81E3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4830DD6C-C7F1-4816-A52F-5F509C61A619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8726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-2334582" y="3198166"/>
            <a:ext cx="5623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CLASIFICACIÓN DE LA BIODIVERSIDAD</a:t>
            </a:r>
          </a:p>
        </p:txBody>
      </p:sp>
      <p:sp>
        <p:nvSpPr>
          <p:cNvPr id="7" name="Rectángulo 6"/>
          <p:cNvSpPr/>
          <p:nvPr/>
        </p:nvSpPr>
        <p:spPr>
          <a:xfrm>
            <a:off x="555765" y="97306"/>
            <a:ext cx="1042153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Verdana" panose="020B0604030504040204" pitchFamily="34" charset="0"/>
              </a:rPr>
              <a:t>I: MÉXICO PAÍS MEGADIVERSO</a:t>
            </a:r>
          </a:p>
          <a:p>
            <a:pPr algn="ctr"/>
            <a:r>
              <a:rPr lang="es-MX" sz="2400" b="1" u="sng" dirty="0">
                <a:latin typeface="Verdana" panose="020B0604030504040204" pitchFamily="34" charset="0"/>
              </a:rPr>
              <a:t>CAPITAL NATURAL</a:t>
            </a:r>
            <a:endParaRPr lang="es-MX" sz="2400" b="1" u="sng" dirty="0"/>
          </a:p>
        </p:txBody>
      </p:sp>
      <p:sp>
        <p:nvSpPr>
          <p:cNvPr id="8" name="Rectángulo 7"/>
          <p:cNvSpPr/>
          <p:nvPr/>
        </p:nvSpPr>
        <p:spPr>
          <a:xfrm>
            <a:off x="2326094" y="1230295"/>
            <a:ext cx="73472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i="1" dirty="0">
                <a:solidFill>
                  <a:srgbClr val="660000"/>
                </a:solidFill>
                <a:latin typeface="WarnockPro-It"/>
              </a:rPr>
              <a:t>1. ¿ Por qué la </a:t>
            </a:r>
            <a:r>
              <a:rPr lang="es-MX" sz="2400" b="1" i="1" dirty="0" err="1">
                <a:solidFill>
                  <a:srgbClr val="660000"/>
                </a:solidFill>
                <a:latin typeface="WarnockPro-It"/>
              </a:rPr>
              <a:t>megadiversidad</a:t>
            </a:r>
            <a:r>
              <a:rPr lang="es-MX" sz="2400" b="1" i="1" dirty="0">
                <a:solidFill>
                  <a:srgbClr val="660000"/>
                </a:solidFill>
                <a:latin typeface="WarnockPro-It"/>
              </a:rPr>
              <a:t> biológica de México constituye un privilegio y un potencial para el desarrollo del país?</a:t>
            </a:r>
            <a:endParaRPr lang="es-MX" sz="2400" b="1" dirty="0"/>
          </a:p>
        </p:txBody>
      </p:sp>
      <p:sp>
        <p:nvSpPr>
          <p:cNvPr id="9" name="Rectángulo 8"/>
          <p:cNvSpPr/>
          <p:nvPr/>
        </p:nvSpPr>
        <p:spPr>
          <a:xfrm>
            <a:off x="2427095" y="2578222"/>
            <a:ext cx="81688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i="1" dirty="0">
                <a:solidFill>
                  <a:srgbClr val="660000"/>
                </a:solidFill>
                <a:latin typeface="WarnockPro-It"/>
              </a:rPr>
              <a:t>2. ¿ Por qué la BIODIVERSIDAD es entendida también como Capital Natural?</a:t>
            </a:r>
            <a:endParaRPr lang="es-MX" sz="2400" b="1" dirty="0"/>
          </a:p>
        </p:txBody>
      </p:sp>
      <p:sp>
        <p:nvSpPr>
          <p:cNvPr id="10" name="Rectángulo 9"/>
          <p:cNvSpPr/>
          <p:nvPr/>
        </p:nvSpPr>
        <p:spPr>
          <a:xfrm>
            <a:off x="2427095" y="3745978"/>
            <a:ext cx="61412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i="1" dirty="0">
                <a:solidFill>
                  <a:srgbClr val="660000"/>
                </a:solidFill>
                <a:latin typeface="WarnockPro-It"/>
              </a:rPr>
              <a:t>3. ¿ Qué se entiende por Servicios Ambientales? </a:t>
            </a:r>
            <a:endParaRPr lang="es-MX" sz="2400" b="1" dirty="0"/>
          </a:p>
        </p:txBody>
      </p:sp>
      <p:sp>
        <p:nvSpPr>
          <p:cNvPr id="11" name="Rectángulo 10"/>
          <p:cNvSpPr/>
          <p:nvPr/>
        </p:nvSpPr>
        <p:spPr>
          <a:xfrm>
            <a:off x="2295661" y="5009715"/>
            <a:ext cx="61412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i="1" dirty="0">
                <a:solidFill>
                  <a:srgbClr val="660000"/>
                </a:solidFill>
                <a:latin typeface="WarnockPro-It"/>
              </a:rPr>
              <a:t>4. ¿Por qué el Patrimonio Natural va ligado al Patrimonio Cultural? </a:t>
            </a:r>
            <a:endParaRPr lang="es-MX" sz="2400" b="1" dirty="0"/>
          </a:p>
        </p:txBody>
      </p:sp>
      <p:pic>
        <p:nvPicPr>
          <p:cNvPr id="13" name="Gráfico 12" descr="Plant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33426" y="1172729"/>
            <a:ext cx="914400" cy="914400"/>
          </a:xfrm>
          <a:prstGeom prst="rect">
            <a:avLst/>
          </a:prstGeom>
        </p:spPr>
      </p:pic>
      <p:pic>
        <p:nvPicPr>
          <p:cNvPr id="15" name="Gráfico 14" descr="Moneda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11694" y="2507344"/>
            <a:ext cx="914400" cy="914400"/>
          </a:xfrm>
          <a:prstGeom prst="rect">
            <a:avLst/>
          </a:prstGeom>
        </p:spPr>
      </p:pic>
      <p:pic>
        <p:nvPicPr>
          <p:cNvPr id="17" name="Gráfico 16" descr="Átomo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381261" y="3638114"/>
            <a:ext cx="914400" cy="914400"/>
          </a:xfrm>
          <a:prstGeom prst="rect">
            <a:avLst/>
          </a:prstGeom>
        </p:spPr>
      </p:pic>
      <p:pic>
        <p:nvPicPr>
          <p:cNvPr id="19" name="Gráfico 18" descr="Drama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12695" y="4756359"/>
            <a:ext cx="914400" cy="914400"/>
          </a:xfrm>
          <a:prstGeom prst="rect">
            <a:avLst/>
          </a:prstGeom>
        </p:spPr>
      </p:pic>
      <p:pic>
        <p:nvPicPr>
          <p:cNvPr id="22" name="Gráfico 21" descr="Árbol de hoja caduca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216138" y="4761672"/>
            <a:ext cx="914400" cy="914400"/>
          </a:xfrm>
          <a:prstGeom prst="rect">
            <a:avLst/>
          </a:prstGeom>
        </p:spPr>
      </p:pic>
      <p:pic>
        <p:nvPicPr>
          <p:cNvPr id="16" name="Gráfico 15" descr="Planta">
            <a:extLst>
              <a:ext uri="{FF2B5EF4-FFF2-40B4-BE49-F238E27FC236}">
                <a16:creationId xmlns:a16="http://schemas.microsoft.com/office/drawing/2014/main" id="{C9D78BDD-F17D-4834-BF8E-D4124B88D5C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DEF8CA7F-98A5-4CDB-8D86-F24D4F0F91C9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20" name="Gráfico 19" descr="Lápiz">
            <a:extLst>
              <a:ext uri="{FF2B5EF4-FFF2-40B4-BE49-F238E27FC236}">
                <a16:creationId xmlns:a16="http://schemas.microsoft.com/office/drawing/2014/main" id="{854A2EB6-15DD-417D-A29D-3C8802CCF5E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653990" y="13651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74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77808" y="217425"/>
            <a:ext cx="1042153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Verdana" panose="020B0604030504040204" pitchFamily="34" charset="0"/>
              </a:rPr>
              <a:t>A2U1_ECO_SOCIONATU</a:t>
            </a:r>
          </a:p>
          <a:p>
            <a:pPr algn="ctr"/>
            <a:r>
              <a:rPr lang="es-MX" sz="2400" b="1" u="sng" dirty="0">
                <a:latin typeface="Verdana" panose="020B0604030504040204" pitchFamily="34" charset="0"/>
              </a:rPr>
              <a:t>Resuelve el crucigrama</a:t>
            </a:r>
            <a:endParaRPr lang="es-MX" sz="2400" b="1" u="sng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896674"/>
              </p:ext>
            </p:extLst>
          </p:nvPr>
        </p:nvGraphicFramePr>
        <p:xfrm>
          <a:off x="707918" y="1031240"/>
          <a:ext cx="10143452" cy="5826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71726">
                  <a:extLst>
                    <a:ext uri="{9D8B030D-6E8A-4147-A177-3AD203B41FA5}">
                      <a16:colId xmlns:a16="http://schemas.microsoft.com/office/drawing/2014/main" val="1578493115"/>
                    </a:ext>
                  </a:extLst>
                </a:gridCol>
                <a:gridCol w="5071726">
                  <a:extLst>
                    <a:ext uri="{9D8B030D-6E8A-4147-A177-3AD203B41FA5}">
                      <a16:colId xmlns:a16="http://schemas.microsoft.com/office/drawing/2014/main" val="26724850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600" dirty="0"/>
                        <a:t>HORIZONTAL</a:t>
                      </a:r>
                      <a:endParaRPr lang="es-MX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VERTICAL</a:t>
                      </a:r>
                      <a:endParaRPr lang="es-MX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0514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/>
                        <a:t>2. Comisión Nacional para el Conocimiento y uso de la Biodiversidad</a:t>
                      </a:r>
                    </a:p>
                    <a:p>
                      <a:r>
                        <a:rPr lang="es-MX" sz="1600" dirty="0"/>
                        <a:t>3. Conjunto de seres vivos que interactúan en un medio biótico y abiótico</a:t>
                      </a:r>
                    </a:p>
                    <a:p>
                      <a:r>
                        <a:rPr lang="es-MX" sz="1600" dirty="0"/>
                        <a:t>4. </a:t>
                      </a:r>
                      <a:r>
                        <a:rPr lang="es-MX" sz="1600" dirty="0" err="1"/>
                        <a:t>Ecozona</a:t>
                      </a:r>
                      <a:r>
                        <a:rPr lang="es-MX" sz="1600" dirty="0"/>
                        <a:t> mexicana con predominancia de desiertos y matorrales.</a:t>
                      </a:r>
                    </a:p>
                    <a:p>
                      <a:r>
                        <a:rPr lang="es-MX" sz="1600" dirty="0"/>
                        <a:t>5. Espacio delimitado por características naturales o socioeconómicas.</a:t>
                      </a:r>
                    </a:p>
                    <a:p>
                      <a:r>
                        <a:rPr lang="es-MX" sz="1600" dirty="0"/>
                        <a:t>7. Es un ecosistema con combinación de agua y tierra.</a:t>
                      </a:r>
                    </a:p>
                    <a:p>
                      <a:r>
                        <a:rPr lang="es-MX" sz="1600" dirty="0"/>
                        <a:t>8. Escala básica para el análisis del espacio.</a:t>
                      </a:r>
                    </a:p>
                    <a:p>
                      <a:r>
                        <a:rPr lang="es-MX" sz="1600" dirty="0"/>
                        <a:t>10. Enfoque ideológico que busca el equilibrio entre la sociedad y la naturaleza.</a:t>
                      </a:r>
                    </a:p>
                    <a:p>
                      <a:r>
                        <a:rPr lang="es-MX" sz="1600" dirty="0"/>
                        <a:t>11. Etapa caracterizada por la destrucción y transformación de la naturaleza</a:t>
                      </a:r>
                    </a:p>
                    <a:p>
                      <a:r>
                        <a:rPr lang="es-MX" sz="1600" dirty="0"/>
                        <a:t>12. Conjunto de plantas que caracterizan a una región o zona.</a:t>
                      </a:r>
                    </a:p>
                    <a:p>
                      <a:r>
                        <a:rPr lang="es-MX" sz="1600" dirty="0"/>
                        <a:t>13 Conjunto de especies animales y vegetales distribuidos por el planeta.</a:t>
                      </a:r>
                    </a:p>
                    <a:p>
                      <a:r>
                        <a:rPr lang="es-MX" sz="1600" dirty="0"/>
                        <a:t>14. Contrario al conjunto de vegetación que habita en una zona o región especifica.</a:t>
                      </a:r>
                    </a:p>
                    <a:p>
                      <a:endParaRPr lang="es-MX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1.Conjunto de personas que se interrelacionan entre sí.</a:t>
                      </a:r>
                    </a:p>
                    <a:p>
                      <a:r>
                        <a:rPr lang="es-MX" sz="1600" dirty="0"/>
                        <a:t>2.Conjunto de ecosistemas que producen bienes y servicios para la sociedad.</a:t>
                      </a:r>
                    </a:p>
                    <a:p>
                      <a:r>
                        <a:rPr lang="es-MX" sz="1600" dirty="0"/>
                        <a:t>6.Elemento geográfico a través del cual se delimitan la mayoría de regiones naturales.</a:t>
                      </a:r>
                    </a:p>
                    <a:p>
                      <a:r>
                        <a:rPr lang="es-MX" sz="1600" dirty="0"/>
                        <a:t>9.Ecoregión con mayor biodiversidad en América.</a:t>
                      </a:r>
                      <a:endParaRPr lang="es-MX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281392"/>
                  </a:ext>
                </a:extLst>
              </a:tr>
            </a:tbl>
          </a:graphicData>
        </a:graphic>
      </p:graphicFrame>
      <p:sp>
        <p:nvSpPr>
          <p:cNvPr id="8" name="Rectángulo 7"/>
          <p:cNvSpPr/>
          <p:nvPr/>
        </p:nvSpPr>
        <p:spPr>
          <a:xfrm rot="16200000">
            <a:off x="-2414475" y="3536924"/>
            <a:ext cx="5623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CLASIFICACIÓN DE LA BIODIVERSIDAD</a:t>
            </a:r>
          </a:p>
        </p:txBody>
      </p:sp>
      <p:pic>
        <p:nvPicPr>
          <p:cNvPr id="9" name="Gráfico 8" descr="Reloj de pared">
            <a:extLst>
              <a:ext uri="{FF2B5EF4-FFF2-40B4-BE49-F238E27FC236}">
                <a16:creationId xmlns:a16="http://schemas.microsoft.com/office/drawing/2014/main" id="{1787D26F-2857-498D-AE7D-3434C17325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13410" y="41689"/>
            <a:ext cx="914400" cy="914400"/>
          </a:xfrm>
          <a:prstGeom prst="rect">
            <a:avLst/>
          </a:prstGeom>
        </p:spPr>
      </p:pic>
      <p:pic>
        <p:nvPicPr>
          <p:cNvPr id="11" name="Gráfico 10" descr="Planta">
            <a:extLst>
              <a:ext uri="{FF2B5EF4-FFF2-40B4-BE49-F238E27FC236}">
                <a16:creationId xmlns:a16="http://schemas.microsoft.com/office/drawing/2014/main" id="{E6A692BE-1A37-487D-82DA-0C8A99CE55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336D05AE-D3D1-4494-88C1-FB73501A1898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8061106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273</TotalTime>
  <Words>333</Words>
  <Application>Microsoft Office PowerPoint</Application>
  <PresentationFormat>Panorámica</PresentationFormat>
  <Paragraphs>42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1" baseType="lpstr">
      <vt:lpstr>AR JULIAN</vt:lpstr>
      <vt:lpstr>Arial</vt:lpstr>
      <vt:lpstr>Century Schoolbook</vt:lpstr>
      <vt:lpstr>Verdana</vt:lpstr>
      <vt:lpstr>WarnockPro-It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Ivan Garcia Hinojosa</cp:lastModifiedBy>
  <cp:revision>14</cp:revision>
  <dcterms:created xsi:type="dcterms:W3CDTF">2017-02-22T17:57:36Z</dcterms:created>
  <dcterms:modified xsi:type="dcterms:W3CDTF">2017-10-10T23:52:12Z</dcterms:modified>
</cp:coreProperties>
</file>