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1" r:id="rId2"/>
    <p:sldId id="327" r:id="rId3"/>
    <p:sldId id="328" r:id="rId4"/>
    <p:sldId id="326" r:id="rId5"/>
    <p:sldId id="339" r:id="rId6"/>
    <p:sldId id="341" r:id="rId7"/>
    <p:sldId id="340" r:id="rId8"/>
    <p:sldId id="342" r:id="rId9"/>
    <p:sldId id="343" r:id="rId10"/>
    <p:sldId id="344" r:id="rId11"/>
    <p:sldId id="346" r:id="rId12"/>
    <p:sldId id="347" r:id="rId13"/>
    <p:sldId id="348" r:id="rId14"/>
    <p:sldId id="349" r:id="rId15"/>
    <p:sldId id="345" r:id="rId16"/>
    <p:sldId id="336" r:id="rId17"/>
    <p:sldId id="35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  <a:srgbClr val="B894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65386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097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60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670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585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2269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70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797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2518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7999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380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906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10" Type="http://schemas.openxmlformats.org/officeDocument/2006/relationships/image" Target="../media/image6.svg"/><Relationship Id="rId4" Type="http://schemas.openxmlformats.org/officeDocument/2006/relationships/image" Target="../media/image45.svg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svg"/><Relationship Id="rId3" Type="http://schemas.openxmlformats.org/officeDocument/2006/relationships/image" Target="../media/image45.sv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.svg"/><Relationship Id="rId2" Type="http://schemas.openxmlformats.org/officeDocument/2006/relationships/image" Target="../media/image44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svg"/><Relationship Id="rId5" Type="http://schemas.openxmlformats.org/officeDocument/2006/relationships/image" Target="../media/image47.svg"/><Relationship Id="rId15" Type="http://schemas.openxmlformats.org/officeDocument/2006/relationships/image" Target="../media/image59.svg"/><Relationship Id="rId10" Type="http://schemas.openxmlformats.org/officeDocument/2006/relationships/image" Target="../media/image54.png"/><Relationship Id="rId4" Type="http://schemas.openxmlformats.org/officeDocument/2006/relationships/image" Target="../media/image46.png"/><Relationship Id="rId9" Type="http://schemas.openxmlformats.org/officeDocument/2006/relationships/image" Target="../media/image53.svg"/><Relationship Id="rId1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sv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.svg"/><Relationship Id="rId5" Type="http://schemas.openxmlformats.org/officeDocument/2006/relationships/image" Target="../media/image63.svg"/><Relationship Id="rId10" Type="http://schemas.openxmlformats.org/officeDocument/2006/relationships/image" Target="../media/image5.png"/><Relationship Id="rId4" Type="http://schemas.openxmlformats.org/officeDocument/2006/relationships/image" Target="../media/image62.png"/><Relationship Id="rId9" Type="http://schemas.openxmlformats.org/officeDocument/2006/relationships/image" Target="../media/image67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6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6.svg"/><Relationship Id="rId4" Type="http://schemas.openxmlformats.org/officeDocument/2006/relationships/image" Target="../media/image34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923954" y="3832815"/>
            <a:ext cx="5267929" cy="248200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06782" y="1619536"/>
            <a:ext cx="5979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5">
                    <a:lumMod val="50000"/>
                  </a:schemeClr>
                </a:solidFill>
                <a:latin typeface="AR JULIAN" panose="02000000000000000000" pitchFamily="2" charset="0"/>
              </a:rPr>
              <a:t>1.1.2 SOCIEDAD Y RECURSOS NATURALES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77442" y="2373589"/>
            <a:ext cx="31745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A) BIODIVERSIDAD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77442" y="2896809"/>
            <a:ext cx="4280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B) RECURSOS NATURALES</a:t>
            </a:r>
            <a:endParaRPr lang="es-MX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692770" y="240867"/>
            <a:ext cx="81716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800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</a:br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1.1 Biodiversidad, Recursos Naturales y Servicios Ambientales.</a:t>
            </a:r>
          </a:p>
        </p:txBody>
      </p:sp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4513" y="76733"/>
            <a:ext cx="1131072" cy="1131072"/>
          </a:xfrm>
          <a:prstGeom prst="rect">
            <a:avLst/>
          </a:prstGeom>
        </p:spPr>
      </p:pic>
      <p:pic>
        <p:nvPicPr>
          <p:cNvPr id="12" name="Gráfico 13" descr="Planta">
            <a:extLst>
              <a:ext uri="{FF2B5EF4-FFF2-40B4-BE49-F238E27FC236}">
                <a16:creationId xmlns:a16="http://schemas.microsoft.com/office/drawing/2014/main" id="{11C80405-6C93-4E5D-B14D-DBE470FC5C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616618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2D9DD7C8-687D-402C-BF69-D7DF2E21E396}"/>
              </a:ext>
            </a:extLst>
          </p:cNvPr>
          <p:cNvSpPr/>
          <p:nvPr/>
        </p:nvSpPr>
        <p:spPr>
          <a:xfrm>
            <a:off x="11539312" y="380832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381261" y="38951"/>
            <a:ext cx="10421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3. ECOSISTEMAS</a:t>
            </a:r>
            <a:endParaRPr lang="es-MX" sz="2400" b="1" u="sng" dirty="0"/>
          </a:p>
        </p:txBody>
      </p:sp>
      <p:sp>
        <p:nvSpPr>
          <p:cNvPr id="21" name="Rectángulo 20"/>
          <p:cNvSpPr/>
          <p:nvPr/>
        </p:nvSpPr>
        <p:spPr>
          <a:xfrm>
            <a:off x="912465" y="722413"/>
            <a:ext cx="5094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u="sng" dirty="0">
                <a:latin typeface="Verdana" panose="020B0604030504040204" pitchFamily="34" charset="0"/>
              </a:rPr>
              <a:t>¿Qué es un ecosistema?</a:t>
            </a:r>
            <a:endParaRPr lang="es-MX" sz="2400" b="1" u="sng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304" y="1216855"/>
            <a:ext cx="8124343" cy="50238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94742">
            <a:off x="1346649" y="4233006"/>
            <a:ext cx="3576096" cy="1778637"/>
          </a:xfrm>
          <a:prstGeom prst="rect">
            <a:avLst/>
          </a:prstGeom>
        </p:spPr>
      </p:pic>
      <p:pic>
        <p:nvPicPr>
          <p:cNvPr id="9" name="Gráfico 13" descr="Planta">
            <a:extLst>
              <a:ext uri="{FF2B5EF4-FFF2-40B4-BE49-F238E27FC236}">
                <a16:creationId xmlns:a16="http://schemas.microsoft.com/office/drawing/2014/main" id="{67A73B4B-2309-4D99-8532-3FA0EC3C44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D892E313-5584-46FC-A43D-9C74935AE1D5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27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381261" y="38951"/>
            <a:ext cx="10421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3. ECOSISTEMAS</a:t>
            </a:r>
            <a:endParaRPr lang="es-MX" sz="2400" b="1" u="sng" dirty="0"/>
          </a:p>
        </p:txBody>
      </p:sp>
      <p:sp>
        <p:nvSpPr>
          <p:cNvPr id="21" name="Rectángulo 20"/>
          <p:cNvSpPr/>
          <p:nvPr/>
        </p:nvSpPr>
        <p:spPr>
          <a:xfrm>
            <a:off x="2283401" y="487385"/>
            <a:ext cx="78517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u="sng" dirty="0">
                <a:latin typeface="Verdana" panose="020B0604030504040204" pitchFamily="34" charset="0"/>
              </a:rPr>
              <a:t>¿Cómo se compone un ecosistema?</a:t>
            </a:r>
            <a:endParaRPr lang="es-MX" sz="2400" b="1" u="sng" dirty="0"/>
          </a:p>
        </p:txBody>
      </p:sp>
      <p:sp>
        <p:nvSpPr>
          <p:cNvPr id="9" name="Elipse 8"/>
          <p:cNvSpPr/>
          <p:nvPr/>
        </p:nvSpPr>
        <p:spPr>
          <a:xfrm>
            <a:off x="4922876" y="2305676"/>
            <a:ext cx="2724060" cy="72566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ECOSISTEMA</a:t>
            </a:r>
          </a:p>
        </p:txBody>
      </p:sp>
      <p:sp>
        <p:nvSpPr>
          <p:cNvPr id="10" name="Elipse 9"/>
          <p:cNvSpPr/>
          <p:nvPr/>
        </p:nvSpPr>
        <p:spPr>
          <a:xfrm>
            <a:off x="1721416" y="1592575"/>
            <a:ext cx="2836515" cy="176914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MEDIO BIÓTICO</a:t>
            </a:r>
          </a:p>
        </p:txBody>
      </p:sp>
      <p:sp>
        <p:nvSpPr>
          <p:cNvPr id="11" name="Elipse 10"/>
          <p:cNvSpPr/>
          <p:nvPr/>
        </p:nvSpPr>
        <p:spPr>
          <a:xfrm>
            <a:off x="7777596" y="1492870"/>
            <a:ext cx="2922076" cy="176914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/>
              <a:t>MEDIO ABIÓTICO</a:t>
            </a:r>
          </a:p>
        </p:txBody>
      </p:sp>
      <p:pic>
        <p:nvPicPr>
          <p:cNvPr id="12" name="Picture 2" descr="http://conceptodefinicion.de/wp-content/uploads/2015/07/Bioti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409" y="3628007"/>
            <a:ext cx="4237196" cy="295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578" y="3527320"/>
            <a:ext cx="3630111" cy="3157441"/>
          </a:xfrm>
          <a:prstGeom prst="rect">
            <a:avLst/>
          </a:prstGeom>
        </p:spPr>
      </p:pic>
      <p:cxnSp>
        <p:nvCxnSpPr>
          <p:cNvPr id="14" name="Conector angular 10"/>
          <p:cNvCxnSpPr>
            <a:cxnSpLocks/>
            <a:stCxn id="10" idx="2"/>
            <a:endCxn id="9" idx="0"/>
          </p:cNvCxnSpPr>
          <p:nvPr/>
        </p:nvCxnSpPr>
        <p:spPr>
          <a:xfrm rot="10800000" flipH="1">
            <a:off x="1721416" y="2305677"/>
            <a:ext cx="4563490" cy="171473"/>
          </a:xfrm>
          <a:prstGeom prst="bentConnector4">
            <a:avLst>
              <a:gd name="adj1" fmla="val -5009"/>
              <a:gd name="adj2" fmla="val 649183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angular 12"/>
          <p:cNvCxnSpPr>
            <a:cxnSpLocks/>
            <a:stCxn id="9" idx="4"/>
            <a:endCxn id="11" idx="6"/>
          </p:cNvCxnSpPr>
          <p:nvPr/>
        </p:nvCxnSpPr>
        <p:spPr>
          <a:xfrm rot="5400000" flipH="1" flipV="1">
            <a:off x="8165339" y="497011"/>
            <a:ext cx="653900" cy="4414766"/>
          </a:xfrm>
          <a:prstGeom prst="bentConnector4">
            <a:avLst>
              <a:gd name="adj1" fmla="val -70236"/>
              <a:gd name="adj2" fmla="val 105178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Gráfico 13" descr="Planta">
            <a:extLst>
              <a:ext uri="{FF2B5EF4-FFF2-40B4-BE49-F238E27FC236}">
                <a16:creationId xmlns:a16="http://schemas.microsoft.com/office/drawing/2014/main" id="{F48ECD38-4609-4A2D-B6CF-91F73AA71B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26" name="Rectángulo 25">
            <a:extLst>
              <a:ext uri="{FF2B5EF4-FFF2-40B4-BE49-F238E27FC236}">
                <a16:creationId xmlns:a16="http://schemas.microsoft.com/office/drawing/2014/main" id="{FEBC8B82-D015-4B88-957F-54020EE688B3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1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839972" y="99161"/>
            <a:ext cx="2765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3. ECOSISTEMAS</a:t>
            </a:r>
            <a:endParaRPr lang="es-MX" sz="2400" b="1" u="sng" dirty="0"/>
          </a:p>
        </p:txBody>
      </p:sp>
      <p:sp>
        <p:nvSpPr>
          <p:cNvPr id="21" name="Rectángulo 20"/>
          <p:cNvSpPr/>
          <p:nvPr/>
        </p:nvSpPr>
        <p:spPr>
          <a:xfrm>
            <a:off x="2666173" y="496046"/>
            <a:ext cx="78517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u="sng" dirty="0">
                <a:latin typeface="Verdana" panose="020B0604030504040204" pitchFamily="34" charset="0"/>
              </a:rPr>
              <a:t>¿Cómo se clasifican los ecosistemas?</a:t>
            </a:r>
            <a:endParaRPr lang="es-MX" sz="2400" b="1" u="sng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087" y="1382149"/>
            <a:ext cx="8628517" cy="5458267"/>
          </a:xfrm>
          <a:prstGeom prst="rect">
            <a:avLst/>
          </a:prstGeom>
        </p:spPr>
      </p:pic>
      <p:pic>
        <p:nvPicPr>
          <p:cNvPr id="4" name="Gráfico 3" descr="Termómetr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9817" y="1185203"/>
            <a:ext cx="914400" cy="914400"/>
          </a:xfrm>
          <a:prstGeom prst="rect">
            <a:avLst/>
          </a:prstGeom>
        </p:spPr>
      </p:pic>
      <p:pic>
        <p:nvPicPr>
          <p:cNvPr id="16" name="Gráfico 15" descr="Árbol de hoja caduc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9817" y="2282483"/>
            <a:ext cx="914400" cy="914400"/>
          </a:xfrm>
          <a:prstGeom prst="rect">
            <a:avLst/>
          </a:prstGeom>
        </p:spPr>
      </p:pic>
      <p:pic>
        <p:nvPicPr>
          <p:cNvPr id="20" name="Gráfico 19" descr="Conejo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81252" y="3196883"/>
            <a:ext cx="914400" cy="914400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4707694" y="1045474"/>
            <a:ext cx="2672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A) NATURALES</a:t>
            </a:r>
            <a:endParaRPr lang="es-MX" sz="24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Gráfico 13" descr="Planta">
            <a:extLst>
              <a:ext uri="{FF2B5EF4-FFF2-40B4-BE49-F238E27FC236}">
                <a16:creationId xmlns:a16="http://schemas.microsoft.com/office/drawing/2014/main" id="{82617935-FAD2-4C22-8644-09F536579AE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D4FD4A2F-CF88-448C-8982-130BD4113BD1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37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381261" y="38951"/>
            <a:ext cx="10421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3. ECOSISTEMAS</a:t>
            </a:r>
            <a:endParaRPr lang="es-MX" sz="2400" b="1" u="sng" dirty="0"/>
          </a:p>
        </p:txBody>
      </p:sp>
      <p:sp>
        <p:nvSpPr>
          <p:cNvPr id="21" name="Rectángulo 20"/>
          <p:cNvSpPr/>
          <p:nvPr/>
        </p:nvSpPr>
        <p:spPr>
          <a:xfrm>
            <a:off x="477078" y="368647"/>
            <a:ext cx="78517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u="sng" dirty="0">
                <a:latin typeface="Verdana" panose="020B0604030504040204" pitchFamily="34" charset="0"/>
              </a:rPr>
              <a:t>¿Cómo se clasifican los ecosistemas?</a:t>
            </a:r>
            <a:endParaRPr lang="es-MX" sz="2400" b="1" u="sng" dirty="0"/>
          </a:p>
        </p:txBody>
      </p:sp>
      <p:pic>
        <p:nvPicPr>
          <p:cNvPr id="4" name="Gráfico 3" descr="Termómetr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25170" y="4868459"/>
            <a:ext cx="914400" cy="914400"/>
          </a:xfrm>
          <a:prstGeom prst="rect">
            <a:avLst/>
          </a:prstGeom>
        </p:spPr>
      </p:pic>
      <p:pic>
        <p:nvPicPr>
          <p:cNvPr id="16" name="Gráfico 15" descr="Árbol de hoja caduc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71727" y="4928248"/>
            <a:ext cx="914400" cy="914400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3245110" y="1018624"/>
            <a:ext cx="6481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u="sng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</a:rPr>
              <a:t>B) SOCIALES O ANTROPIZADOS</a:t>
            </a:r>
            <a:endParaRPr lang="es-MX" sz="24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8932" y="1848778"/>
            <a:ext cx="3941760" cy="275375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0171" y="1928642"/>
            <a:ext cx="4229104" cy="2764143"/>
          </a:xfrm>
          <a:prstGeom prst="rect">
            <a:avLst/>
          </a:prstGeom>
        </p:spPr>
      </p:pic>
      <p:pic>
        <p:nvPicPr>
          <p:cNvPr id="11" name="Gráfico 10" descr="Ciuda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40307" y="4928248"/>
            <a:ext cx="914400" cy="914400"/>
          </a:xfrm>
          <a:prstGeom prst="rect">
            <a:avLst/>
          </a:prstGeom>
        </p:spPr>
      </p:pic>
      <p:pic>
        <p:nvPicPr>
          <p:cNvPr id="13" name="Gráfico 12" descr="Rata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29874" y="5056771"/>
            <a:ext cx="914400" cy="914400"/>
          </a:xfrm>
          <a:prstGeom prst="rect">
            <a:avLst/>
          </a:prstGeom>
        </p:spPr>
      </p:pic>
      <p:pic>
        <p:nvPicPr>
          <p:cNvPr id="19" name="Gráfico 18" descr="Termómetr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97004" y="4909976"/>
            <a:ext cx="914400" cy="914400"/>
          </a:xfrm>
          <a:prstGeom prst="rect">
            <a:avLst/>
          </a:prstGeom>
        </p:spPr>
      </p:pic>
      <p:pic>
        <p:nvPicPr>
          <p:cNvPr id="22" name="Gráfico 21" descr="Árbol de hoja caduc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32194" y="4928248"/>
            <a:ext cx="914400" cy="914400"/>
          </a:xfrm>
          <a:prstGeom prst="rect">
            <a:avLst/>
          </a:prstGeom>
        </p:spPr>
      </p:pic>
      <p:pic>
        <p:nvPicPr>
          <p:cNvPr id="15" name="Gráfico 14" descr="Granero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901708" y="4928248"/>
            <a:ext cx="914400" cy="914400"/>
          </a:xfrm>
          <a:prstGeom prst="rect">
            <a:avLst/>
          </a:prstGeom>
        </p:spPr>
      </p:pic>
      <p:pic>
        <p:nvPicPr>
          <p:cNvPr id="18" name="Gráfico 17" descr="Gallo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971222" y="5055518"/>
            <a:ext cx="914400" cy="914400"/>
          </a:xfrm>
          <a:prstGeom prst="rect">
            <a:avLst/>
          </a:prstGeom>
        </p:spPr>
      </p:pic>
      <p:pic>
        <p:nvPicPr>
          <p:cNvPr id="20" name="Gráfico 13" descr="Planta">
            <a:extLst>
              <a:ext uri="{FF2B5EF4-FFF2-40B4-BE49-F238E27FC236}">
                <a16:creationId xmlns:a16="http://schemas.microsoft.com/office/drawing/2014/main" id="{53E17BA6-3936-4A03-934B-3E9C38890A6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1B0BFD3B-3847-458D-8FA6-47B8D825A952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539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9" name="Elipse 8"/>
          <p:cNvSpPr/>
          <p:nvPr/>
        </p:nvSpPr>
        <p:spPr>
          <a:xfrm>
            <a:off x="1550405" y="1952136"/>
            <a:ext cx="4570972" cy="4320328"/>
          </a:xfrm>
          <a:prstGeom prst="ellipse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Elipse 9"/>
          <p:cNvSpPr/>
          <p:nvPr/>
        </p:nvSpPr>
        <p:spPr>
          <a:xfrm>
            <a:off x="6120130" y="2016347"/>
            <a:ext cx="4570972" cy="4320328"/>
          </a:xfrm>
          <a:prstGeom prst="ellipse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1" name="Elipse 10"/>
          <p:cNvSpPr/>
          <p:nvPr/>
        </p:nvSpPr>
        <p:spPr>
          <a:xfrm>
            <a:off x="3946603" y="109471"/>
            <a:ext cx="4570972" cy="4320328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6236805" y="633522"/>
            <a:ext cx="10338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7030A0"/>
                </a:solidFill>
              </a:rPr>
              <a:t>MIXTOS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812542" y="2771710"/>
            <a:ext cx="1393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rgbClr val="0070C0"/>
                </a:solidFill>
              </a:rPr>
              <a:t>ACUATICOS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8945712" y="2852843"/>
            <a:ext cx="14820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4">
                    <a:lumMod val="50000"/>
                  </a:schemeClr>
                </a:solidFill>
              </a:rPr>
              <a:t>TERRESTRES</a:t>
            </a:r>
          </a:p>
        </p:txBody>
      </p:sp>
      <p:sp>
        <p:nvSpPr>
          <p:cNvPr id="15" name="Elipse 14"/>
          <p:cNvSpPr/>
          <p:nvPr/>
        </p:nvSpPr>
        <p:spPr>
          <a:xfrm>
            <a:off x="754032" y="109010"/>
            <a:ext cx="10279581" cy="663997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6" name="Rectángulo 15"/>
          <p:cNvSpPr/>
          <p:nvPr/>
        </p:nvSpPr>
        <p:spPr>
          <a:xfrm>
            <a:off x="1433993" y="781263"/>
            <a:ext cx="1709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</a:rPr>
              <a:t>BIODIVERSIDAD</a:t>
            </a:r>
          </a:p>
        </p:txBody>
      </p:sp>
      <p:sp>
        <p:nvSpPr>
          <p:cNvPr id="17" name="Elipse 16"/>
          <p:cNvSpPr/>
          <p:nvPr/>
        </p:nvSpPr>
        <p:spPr>
          <a:xfrm>
            <a:off x="4435575" y="1296362"/>
            <a:ext cx="2392938" cy="2322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Elipse 17"/>
          <p:cNvSpPr/>
          <p:nvPr/>
        </p:nvSpPr>
        <p:spPr>
          <a:xfrm>
            <a:off x="6553637" y="1195301"/>
            <a:ext cx="2392938" cy="232260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Elipse 18"/>
          <p:cNvSpPr/>
          <p:nvPr/>
        </p:nvSpPr>
        <p:spPr>
          <a:xfrm>
            <a:off x="2014885" y="3319827"/>
            <a:ext cx="2392938" cy="2322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Elipse 19"/>
          <p:cNvSpPr/>
          <p:nvPr/>
        </p:nvSpPr>
        <p:spPr>
          <a:xfrm>
            <a:off x="4155441" y="3306556"/>
            <a:ext cx="2392938" cy="232260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Elipse 20"/>
          <p:cNvSpPr/>
          <p:nvPr/>
        </p:nvSpPr>
        <p:spPr>
          <a:xfrm>
            <a:off x="8540632" y="3306556"/>
            <a:ext cx="2392938" cy="232260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Elipse 21"/>
          <p:cNvSpPr/>
          <p:nvPr/>
        </p:nvSpPr>
        <p:spPr>
          <a:xfrm>
            <a:off x="6364187" y="3347992"/>
            <a:ext cx="2392938" cy="2322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Rectángulo 22"/>
          <p:cNvSpPr/>
          <p:nvPr/>
        </p:nvSpPr>
        <p:spPr>
          <a:xfrm>
            <a:off x="5202077" y="1856475"/>
            <a:ext cx="95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BIOTICO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7206044" y="1767621"/>
            <a:ext cx="1090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ABIOTICO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2779609" y="4802054"/>
            <a:ext cx="95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BIOTICO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4783576" y="4713200"/>
            <a:ext cx="1090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ABIOTICO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7204059" y="4897488"/>
            <a:ext cx="95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BIOTICO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9208026" y="4808634"/>
            <a:ext cx="1090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ABIOTICO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8405616" y="781263"/>
            <a:ext cx="1709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</a:rPr>
              <a:t>BIODIVERSIDAD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4952778" y="6336688"/>
            <a:ext cx="1709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</a:rPr>
              <a:t>BIODIVERSIDAD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4231946" y="3211684"/>
            <a:ext cx="32650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</a:rPr>
              <a:t>INTERRELACIÓN</a:t>
            </a:r>
          </a:p>
        </p:txBody>
      </p:sp>
      <p:sp>
        <p:nvSpPr>
          <p:cNvPr id="32" name="Elipse 31"/>
          <p:cNvSpPr/>
          <p:nvPr/>
        </p:nvSpPr>
        <p:spPr>
          <a:xfrm>
            <a:off x="3412440" y="4618334"/>
            <a:ext cx="1687773" cy="1622332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RURAL</a:t>
            </a:r>
          </a:p>
        </p:txBody>
      </p:sp>
      <p:sp>
        <p:nvSpPr>
          <p:cNvPr id="33" name="Elipse 32"/>
          <p:cNvSpPr/>
          <p:nvPr/>
        </p:nvSpPr>
        <p:spPr>
          <a:xfrm>
            <a:off x="3298296" y="2971765"/>
            <a:ext cx="1687773" cy="1622332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/>
                </a:solidFill>
              </a:rPr>
              <a:t>URBANO</a:t>
            </a:r>
          </a:p>
        </p:txBody>
      </p:sp>
      <p:sp>
        <p:nvSpPr>
          <p:cNvPr id="34" name="Elipse 33"/>
          <p:cNvSpPr/>
          <p:nvPr/>
        </p:nvSpPr>
        <p:spPr>
          <a:xfrm>
            <a:off x="5818399" y="2225807"/>
            <a:ext cx="1687773" cy="1622332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schemeClr val="tx1"/>
                </a:solidFill>
              </a:rPr>
              <a:t>RURAL</a:t>
            </a:r>
          </a:p>
        </p:txBody>
      </p:sp>
      <p:sp>
        <p:nvSpPr>
          <p:cNvPr id="35" name="Elipse 34"/>
          <p:cNvSpPr/>
          <p:nvPr/>
        </p:nvSpPr>
        <p:spPr>
          <a:xfrm>
            <a:off x="5704255" y="579238"/>
            <a:ext cx="1687773" cy="1622332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/>
                </a:solidFill>
              </a:rPr>
              <a:t>URBANO</a:t>
            </a:r>
          </a:p>
        </p:txBody>
      </p:sp>
      <p:sp>
        <p:nvSpPr>
          <p:cNvPr id="36" name="Elipse 35"/>
          <p:cNvSpPr/>
          <p:nvPr/>
        </p:nvSpPr>
        <p:spPr>
          <a:xfrm>
            <a:off x="7897592" y="4495178"/>
            <a:ext cx="1687773" cy="1622332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RURAL</a:t>
            </a:r>
          </a:p>
        </p:txBody>
      </p:sp>
      <p:sp>
        <p:nvSpPr>
          <p:cNvPr id="37" name="Elipse 36"/>
          <p:cNvSpPr/>
          <p:nvPr/>
        </p:nvSpPr>
        <p:spPr>
          <a:xfrm>
            <a:off x="7783448" y="2848609"/>
            <a:ext cx="1687773" cy="1622332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schemeClr val="tx1"/>
                </a:solidFill>
              </a:rPr>
              <a:t>URBANO</a:t>
            </a:r>
          </a:p>
        </p:txBody>
      </p:sp>
      <p:pic>
        <p:nvPicPr>
          <p:cNvPr id="38" name="Gráfico 13" descr="Planta">
            <a:extLst>
              <a:ext uri="{FF2B5EF4-FFF2-40B4-BE49-F238E27FC236}">
                <a16:creationId xmlns:a16="http://schemas.microsoft.com/office/drawing/2014/main" id="{122B7A8F-263C-4E23-9080-EB9FBB44F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39" name="Rectángulo 38">
            <a:extLst>
              <a:ext uri="{FF2B5EF4-FFF2-40B4-BE49-F238E27FC236}">
                <a16:creationId xmlns:a16="http://schemas.microsoft.com/office/drawing/2014/main" id="{49AFD1F0-25A1-407D-9763-C83877171D8F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69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 animBg="1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136479"/>
              </p:ext>
            </p:extLst>
          </p:nvPr>
        </p:nvGraphicFramePr>
        <p:xfrm>
          <a:off x="4177484" y="2264095"/>
          <a:ext cx="4204335" cy="717551"/>
        </p:xfrm>
        <a:graphic>
          <a:graphicData uri="http://schemas.openxmlformats.org/drawingml/2006/table">
            <a:tbl>
              <a:tblPr firstRow="1" firstCol="1" bandRow="1"/>
              <a:tblGrid>
                <a:gridCol w="1401445">
                  <a:extLst>
                    <a:ext uri="{9D8B030D-6E8A-4147-A177-3AD203B41FA5}">
                      <a16:colId xmlns:a16="http://schemas.microsoft.com/office/drawing/2014/main" val="629359750"/>
                    </a:ext>
                  </a:extLst>
                </a:gridCol>
                <a:gridCol w="1401445">
                  <a:extLst>
                    <a:ext uri="{9D8B030D-6E8A-4147-A177-3AD203B41FA5}">
                      <a16:colId xmlns:a16="http://schemas.microsoft.com/office/drawing/2014/main" val="183692705"/>
                    </a:ext>
                  </a:extLst>
                </a:gridCol>
                <a:gridCol w="1401445">
                  <a:extLst>
                    <a:ext uri="{9D8B030D-6E8A-4147-A177-3AD203B41FA5}">
                      <a16:colId xmlns:a16="http://schemas.microsoft.com/office/drawing/2014/main" val="25496067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Zona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Ecosistemas predominantes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1590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Neártica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28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Neotropical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6080830"/>
                  </a:ext>
                </a:extLst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35845"/>
              </p:ext>
            </p:extLst>
          </p:nvPr>
        </p:nvGraphicFramePr>
        <p:xfrm>
          <a:off x="3620656" y="4456343"/>
          <a:ext cx="5605780" cy="358776"/>
        </p:xfrm>
        <a:graphic>
          <a:graphicData uri="http://schemas.openxmlformats.org/drawingml/2006/table">
            <a:tbl>
              <a:tblPr firstRow="1" firstCol="1" bandRow="1"/>
              <a:tblGrid>
                <a:gridCol w="2802890">
                  <a:extLst>
                    <a:ext uri="{9D8B030D-6E8A-4147-A177-3AD203B41FA5}">
                      <a16:colId xmlns:a16="http://schemas.microsoft.com/office/drawing/2014/main" val="1244457331"/>
                    </a:ext>
                  </a:extLst>
                </a:gridCol>
                <a:gridCol w="2802890">
                  <a:extLst>
                    <a:ext uri="{9D8B030D-6E8A-4147-A177-3AD203B41FA5}">
                      <a16:colId xmlns:a16="http://schemas.microsoft.com/office/drawing/2014/main" val="13897080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Gobierno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Sociedad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075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94087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187007" y="1296804"/>
            <a:ext cx="8185291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cuál de las dos regiones consideras que existe mayor biodiversidad y porque.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Identifica y selecciona un Estado de la República Mexicana que se ubique en la región </a:t>
            </a:r>
            <a:r>
              <a:rPr kumimoji="0" lang="es-MX" altLang="es-MX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Neártica</a:t>
            </a: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uno para la </a:t>
            </a:r>
            <a:r>
              <a:rPr kumimoji="0" lang="es-MX" altLang="es-MX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Neotropical</a:t>
            </a: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investiga y llena los campos de la siguiente tabla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¿Explica con tus palabras que es un ecosistema </a:t>
            </a:r>
            <a:r>
              <a:rPr kumimoji="0" lang="es-MX" altLang="es-MX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antropizado</a:t>
            </a: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¿Qué es el capital natural?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¿Qué importancia tiene para México </a:t>
            </a:r>
            <a:r>
              <a:rPr lang="es-MX" alt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conservación de la biodiversidad?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¿Cómo consideras que debe actuar el Gobierno y la sociedad para cuidar a la biodiversidad?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¿Qué ecosistema (s) aprecias en el Estado de México?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altLang="es-MX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¿De qué manera la naturaleza está siendo afectada por la presencia de la sociedad en tu comunidad o el lugar dónde vives?</a:t>
            </a:r>
            <a:endParaRPr kumimoji="0" lang="es-MX" altLang="es-MX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pic>
        <p:nvPicPr>
          <p:cNvPr id="13" name="Gráfico 13" descr="Planta">
            <a:extLst>
              <a:ext uri="{FF2B5EF4-FFF2-40B4-BE49-F238E27FC236}">
                <a16:creationId xmlns:a16="http://schemas.microsoft.com/office/drawing/2014/main" id="{EA554284-3CB5-4C35-BE72-FE4DC3A0A7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A73CCA87-B827-4115-B921-A3EAB71FC139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A5CC741-2B2B-4368-A9D0-9D3DE4DDC7BC}"/>
              </a:ext>
            </a:extLst>
          </p:cNvPr>
          <p:cNvSpPr/>
          <p:nvPr/>
        </p:nvSpPr>
        <p:spPr>
          <a:xfrm>
            <a:off x="1446919" y="328623"/>
            <a:ext cx="2173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ACTIVIDAD 3. </a:t>
            </a:r>
          </a:p>
        </p:txBody>
      </p:sp>
    </p:spTree>
    <p:extLst>
      <p:ext uri="{BB962C8B-B14F-4D97-AF65-F5344CB8AC3E}">
        <p14:creationId xmlns:p14="http://schemas.microsoft.com/office/powerpoint/2010/main" val="16218768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1"/>
            <a:ext cx="954157" cy="68579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766095" y="828264"/>
            <a:ext cx="3971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Leer: Capital Natural de México .</a:t>
            </a:r>
            <a:r>
              <a:rPr lang="es-MX" sz="2000" b="1" dirty="0" err="1">
                <a:latin typeface="Bookman Old Style" panose="02050604050505020204" pitchFamily="18" charset="0"/>
              </a:rPr>
              <a:t>pdf</a:t>
            </a:r>
            <a:endParaRPr lang="es-MX" sz="2000" b="1" dirty="0">
              <a:latin typeface="Bookman Old Style" panose="02050604050505020204" pitchFamily="18" charset="0"/>
            </a:endParaRP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1-15</a:t>
            </a:r>
          </a:p>
        </p:txBody>
      </p:sp>
      <p:pic>
        <p:nvPicPr>
          <p:cNvPr id="14" name="Gráfico 13" descr="Impresor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7" y="2672190"/>
            <a:ext cx="914400" cy="914400"/>
          </a:xfrm>
          <a:prstGeom prst="rect">
            <a:avLst/>
          </a:prstGeom>
        </p:spPr>
      </p:pic>
      <p:pic>
        <p:nvPicPr>
          <p:cNvPr id="16" name="Gráfico 15" descr="Smartphon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757" y="583095"/>
            <a:ext cx="914400" cy="91440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766094" y="2827517"/>
            <a:ext cx="3971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Imprimir de EDMODO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A2U1_ECO_SOCIONATU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66094" y="4149188"/>
            <a:ext cx="39715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LLENAR E IMPRIMIR de EDMODO</a:t>
            </a:r>
          </a:p>
          <a:p>
            <a:pPr algn="ctr"/>
            <a:r>
              <a:rPr lang="es-MX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PERMISO PARA PRÁCTICA</a:t>
            </a:r>
          </a:p>
          <a:p>
            <a:pPr algn="ctr"/>
            <a:endParaRPr lang="es-MX" sz="2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7649" y="1464217"/>
            <a:ext cx="5877240" cy="268497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0798" y="4009009"/>
            <a:ext cx="3494571" cy="2623702"/>
          </a:xfrm>
          <a:prstGeom prst="rect">
            <a:avLst/>
          </a:prstGeom>
        </p:spPr>
      </p:pic>
      <p:pic>
        <p:nvPicPr>
          <p:cNvPr id="5" name="Gráfico 4" descr="Senderismo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16214" y="4414853"/>
            <a:ext cx="1026341" cy="1026341"/>
          </a:xfrm>
          <a:prstGeom prst="rect">
            <a:avLst/>
          </a:prstGeom>
        </p:spPr>
      </p:pic>
      <p:pic>
        <p:nvPicPr>
          <p:cNvPr id="13" name="Gráfico 13" descr="Planta">
            <a:extLst>
              <a:ext uri="{FF2B5EF4-FFF2-40B4-BE49-F238E27FC236}">
                <a16:creationId xmlns:a16="http://schemas.microsoft.com/office/drawing/2014/main" id="{AA126D61-DC8E-4371-B20B-0CCAA35120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54C3F292-74CF-47E0-BC63-1FD26E8D2E7A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42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1"/>
            <a:ext cx="954157" cy="68579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993914" y="828264"/>
            <a:ext cx="5711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Referencias bibliográficas del tema</a:t>
            </a:r>
          </a:p>
        </p:txBody>
      </p:sp>
      <p:pic>
        <p:nvPicPr>
          <p:cNvPr id="3" name="Gráfico 2" descr="Libro abierto">
            <a:extLst>
              <a:ext uri="{FF2B5EF4-FFF2-40B4-BE49-F238E27FC236}">
                <a16:creationId xmlns:a16="http://schemas.microsoft.com/office/drawing/2014/main" id="{1F3E447A-64F3-4732-98C1-0CD785BE7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7" y="571119"/>
            <a:ext cx="914400" cy="914400"/>
          </a:xfrm>
          <a:prstGeom prst="rect">
            <a:avLst/>
          </a:prstGeom>
        </p:spPr>
      </p:pic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9A2AFD2-8F34-41CC-9F28-90691FA0C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208EEB2-29A6-4152-9966-32A14819AA3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E6186F9-1B1F-47A7-A6AA-6B13279DA4F3}"/>
              </a:ext>
            </a:extLst>
          </p:cNvPr>
          <p:cNvSpPr/>
          <p:nvPr/>
        </p:nvSpPr>
        <p:spPr>
          <a:xfrm>
            <a:off x="2303720" y="3170467"/>
            <a:ext cx="775467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Speranza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</a:rPr>
              <a:t>, A. (2006). Ecología profunda y autorrealización. Introducción a </a:t>
            </a:r>
            <a:r>
              <a:rPr lang="es-MX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a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</a:rPr>
              <a:t> filosofía ecológica de Arne </a:t>
            </a:r>
            <a:r>
              <a:rPr lang="es-MX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Naess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</a:rPr>
              <a:t>. Buenos Aires. Biblos</a:t>
            </a:r>
            <a:r>
              <a:rPr lang="es-MX" sz="2000" b="1" dirty="0">
                <a:latin typeface="Arial" panose="020B0604020202020204" pitchFamily="34" charset="0"/>
                <a:ea typeface="Times New Roman" panose="02020603050405020304" pitchFamily="18" charset="0"/>
              </a:rPr>
              <a:t>. ISBN 950-786-526-8</a:t>
            </a:r>
            <a:endParaRPr lang="es-MX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9EFAFC3-7889-4A3C-8D52-5BC1C22BB4A5}"/>
              </a:ext>
            </a:extLst>
          </p:cNvPr>
          <p:cNvSpPr/>
          <p:nvPr/>
        </p:nvSpPr>
        <p:spPr>
          <a:xfrm>
            <a:off x="2303721" y="1703175"/>
            <a:ext cx="765898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CONABIO (2015). Capital Natural de México. Comisión Nacional para la Biodiversidad. México. Pp. 23-46. disponible en : http:// www.conabio.org.mx 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764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3810679" y="487710"/>
            <a:ext cx="3335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A) BIODIVERSIDAD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-304799" y="1763153"/>
            <a:ext cx="53650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¿Qué entiendo por BIODIVERSIDAD?</a:t>
            </a:r>
          </a:p>
          <a:p>
            <a:pPr algn="ctr"/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414977" y="1763153"/>
            <a:ext cx="46515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¿Conceptualmente qué es la BIODIVERSIDAD?</a:t>
            </a:r>
          </a:p>
          <a:p>
            <a:pPr algn="ctr"/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3484" r="2149"/>
          <a:stretch/>
        </p:blipFill>
        <p:spPr>
          <a:xfrm>
            <a:off x="3810679" y="3148148"/>
            <a:ext cx="3382501" cy="3336314"/>
          </a:xfrm>
          <a:prstGeom prst="ellipse">
            <a:avLst/>
          </a:prstGeom>
        </p:spPr>
      </p:pic>
      <p:pic>
        <p:nvPicPr>
          <p:cNvPr id="9" name="Gráfico 13" descr="Planta">
            <a:extLst>
              <a:ext uri="{FF2B5EF4-FFF2-40B4-BE49-F238E27FC236}">
                <a16:creationId xmlns:a16="http://schemas.microsoft.com/office/drawing/2014/main" id="{4920B88D-CA4B-4918-9B70-D81909A985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A1091089-B4D8-4FBF-A50E-5D0A22148C6D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48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366052" y="392044"/>
            <a:ext cx="6096000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El concepto surge en </a:t>
            </a:r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1985</a:t>
            </a:r>
            <a:r>
              <a:rPr lang="es-MX" b="1" dirty="0">
                <a:latin typeface="Verdana" panose="020B0604030504040204" pitchFamily="34" charset="0"/>
              </a:rPr>
              <a:t>.</a:t>
            </a:r>
          </a:p>
          <a:p>
            <a:pPr algn="just"/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Foro Nacional sobre la Diversidad Biológica </a:t>
            </a:r>
            <a:r>
              <a:rPr lang="es-MX" b="1" dirty="0">
                <a:latin typeface="Verdana" panose="020B0604030504040204" pitchFamily="34" charset="0"/>
              </a:rPr>
              <a:t>de Estados Unidos. </a:t>
            </a:r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Edward O. Wilson </a:t>
            </a:r>
            <a:r>
              <a:rPr lang="es-MX" b="1" dirty="0">
                <a:latin typeface="Verdana" panose="020B0604030504040204" pitchFamily="34" charset="0"/>
              </a:rPr>
              <a:t>(1929 - ), entomólogo de la Universidad de Harvard y prolífico escritor sobre el tema de conservación, quien tituló la publicación de los resultados del foro en </a:t>
            </a:r>
            <a:r>
              <a:rPr lang="es-MX" sz="2000" b="1" dirty="0">
                <a:solidFill>
                  <a:srgbClr val="FF0000"/>
                </a:solidFill>
                <a:latin typeface="Verdana" panose="020B0604030504040204" pitchFamily="34" charset="0"/>
              </a:rPr>
              <a:t>1988</a:t>
            </a:r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es-MX" b="1" dirty="0">
                <a:latin typeface="Verdana" panose="020B0604030504040204" pitchFamily="34" charset="0"/>
              </a:rPr>
              <a:t>como </a:t>
            </a:r>
            <a:r>
              <a:rPr lang="es-MX" b="1" dirty="0">
                <a:solidFill>
                  <a:srgbClr val="FF0000"/>
                </a:solidFill>
                <a:latin typeface="Verdana" panose="020B0604030504040204" pitchFamily="34" charset="0"/>
              </a:rPr>
              <a:t>“Biodiversidad”.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3366052" y="4277137"/>
            <a:ext cx="6096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CONABIO, 2015.</a:t>
            </a:r>
          </a:p>
          <a:p>
            <a:pPr algn="ctr"/>
            <a:r>
              <a:rPr lang="es-MX" sz="4000" b="1" dirty="0"/>
              <a:t>Variedad de la vida.</a:t>
            </a:r>
          </a:p>
          <a:p>
            <a:pPr algn="ctr"/>
            <a:r>
              <a:rPr lang="es-MX" sz="2400" b="1" u="sng" dirty="0"/>
              <a:t>Organizada en varios niveles.</a:t>
            </a:r>
          </a:p>
        </p:txBody>
      </p:sp>
      <p:pic>
        <p:nvPicPr>
          <p:cNvPr id="7" name="Gráfico 6" descr="Globo terrestre, Améric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8741" y="927723"/>
            <a:ext cx="1267744" cy="1267744"/>
          </a:xfrm>
          <a:prstGeom prst="rect">
            <a:avLst/>
          </a:prstGeom>
        </p:spPr>
      </p:pic>
      <p:pic>
        <p:nvPicPr>
          <p:cNvPr id="30" name="Gráfico 29" descr="Globo terrestre, América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3775" t="35254" r="31275" b="36522"/>
          <a:stretch/>
        </p:blipFill>
        <p:spPr>
          <a:xfrm>
            <a:off x="2028741" y="4663945"/>
            <a:ext cx="1540684" cy="967409"/>
          </a:xfrm>
          <a:prstGeom prst="rect">
            <a:avLst/>
          </a:prstGeom>
        </p:spPr>
      </p:pic>
      <p:pic>
        <p:nvPicPr>
          <p:cNvPr id="8" name="Gráfico 13" descr="Planta">
            <a:extLst>
              <a:ext uri="{FF2B5EF4-FFF2-40B4-BE49-F238E27FC236}">
                <a16:creationId xmlns:a16="http://schemas.microsoft.com/office/drawing/2014/main" id="{53BBFC45-F919-479B-970A-6BAB678A36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5EFB4C96-C9B2-4DF0-A998-72155927F705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282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b="8403"/>
          <a:stretch/>
        </p:blipFill>
        <p:spPr>
          <a:xfrm>
            <a:off x="1200409" y="496046"/>
            <a:ext cx="8895819" cy="621617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-553865" y="53856"/>
            <a:ext cx="10421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1. NIVEL INTERNACIONAL (BIOREGIONES O ECOZONAS TERRESTRES)</a:t>
            </a:r>
            <a:endParaRPr lang="es-MX" sz="2400" b="1" u="sng" dirty="0"/>
          </a:p>
        </p:txBody>
      </p:sp>
      <p:sp>
        <p:nvSpPr>
          <p:cNvPr id="14" name="Rectángulo 13"/>
          <p:cNvSpPr/>
          <p:nvPr/>
        </p:nvSpPr>
        <p:spPr>
          <a:xfrm>
            <a:off x="1129420" y="591750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b="1" dirty="0"/>
              <a:t>REGIONES delimitadas principalmente por el clima y su variedad de especies predominantes.</a:t>
            </a:r>
          </a:p>
        </p:txBody>
      </p:sp>
      <p:pic>
        <p:nvPicPr>
          <p:cNvPr id="9" name="Gráfico 13" descr="Planta">
            <a:extLst>
              <a:ext uri="{FF2B5EF4-FFF2-40B4-BE49-F238E27FC236}">
                <a16:creationId xmlns:a16="http://schemas.microsoft.com/office/drawing/2014/main" id="{24676FC8-9BFF-4F37-AA6F-8B998D180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E5C114F7-B102-4851-A1C1-D6ABB1F6D0CE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15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n 30"/>
          <p:cNvPicPr>
            <a:picLocks noChangeAspect="1"/>
          </p:cNvPicPr>
          <p:nvPr/>
        </p:nvPicPr>
        <p:blipFill rotWithShape="1">
          <a:blip r:embed="rId2"/>
          <a:srcRect l="40914"/>
          <a:stretch/>
        </p:blipFill>
        <p:spPr>
          <a:xfrm>
            <a:off x="6536940" y="809869"/>
            <a:ext cx="4605226" cy="578182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l="5059" r="52175"/>
          <a:stretch/>
        </p:blipFill>
        <p:spPr>
          <a:xfrm>
            <a:off x="1151071" y="841162"/>
            <a:ext cx="3833900" cy="5100906"/>
          </a:xfrm>
          <a:prstGeom prst="rect">
            <a:avLst/>
          </a:prstGeom>
        </p:spPr>
      </p:pic>
      <p:sp>
        <p:nvSpPr>
          <p:cNvPr id="14" name="Rectángulo redondeado 4"/>
          <p:cNvSpPr/>
          <p:nvPr/>
        </p:nvSpPr>
        <p:spPr>
          <a:xfrm>
            <a:off x="1504629" y="197951"/>
            <a:ext cx="1826399" cy="48939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NEÁRTICA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5578416" y="437486"/>
            <a:ext cx="10839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Climas: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4768073" y="1071569"/>
            <a:ext cx="23234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CLIMA FRIO</a:t>
            </a:r>
          </a:p>
          <a:p>
            <a:pPr algn="ctr"/>
            <a:endParaRPr lang="es-MX" b="1" dirty="0"/>
          </a:p>
          <a:p>
            <a:pPr algn="ctr"/>
            <a:r>
              <a:rPr lang="es-MX" b="1" dirty="0"/>
              <a:t>Temperaturas que varían entre 0°c 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2818500" y="4069599"/>
            <a:ext cx="1949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CLIMA TEMPLADO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3530965" y="4442286"/>
            <a:ext cx="19289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Temperaturas medias, entre 15c.  </a:t>
            </a:r>
          </a:p>
        </p:txBody>
      </p:sp>
      <p:cxnSp>
        <p:nvCxnSpPr>
          <p:cNvPr id="21" name="Conector angular 13"/>
          <p:cNvCxnSpPr/>
          <p:nvPr/>
        </p:nvCxnSpPr>
        <p:spPr>
          <a:xfrm rot="10800000">
            <a:off x="3244486" y="1797880"/>
            <a:ext cx="2459727" cy="70626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angular 15"/>
          <p:cNvCxnSpPr/>
          <p:nvPr/>
        </p:nvCxnSpPr>
        <p:spPr>
          <a:xfrm rot="16200000" flipV="1">
            <a:off x="4385736" y="1543197"/>
            <a:ext cx="1229612" cy="78178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r 17"/>
          <p:cNvCxnSpPr/>
          <p:nvPr/>
        </p:nvCxnSpPr>
        <p:spPr>
          <a:xfrm rot="10800000" flipV="1">
            <a:off x="2819486" y="1375252"/>
            <a:ext cx="2728913" cy="134783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angular 19"/>
          <p:cNvCxnSpPr/>
          <p:nvPr/>
        </p:nvCxnSpPr>
        <p:spPr>
          <a:xfrm rot="10800000">
            <a:off x="2664993" y="2910051"/>
            <a:ext cx="1587454" cy="6884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5188" y="2631475"/>
            <a:ext cx="3067395" cy="1595046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205" y="5112395"/>
            <a:ext cx="2803205" cy="1562721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4252448" y="3391615"/>
            <a:ext cx="15808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CLIMA CÁLIDO</a:t>
            </a:r>
          </a:p>
          <a:p>
            <a:r>
              <a:rPr lang="es-MX" b="1" dirty="0"/>
              <a:t>DESERTICO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5924950" y="3929192"/>
            <a:ext cx="2391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Temperaturas ARRIBA DE 20°C </a:t>
            </a:r>
          </a:p>
        </p:txBody>
      </p:sp>
      <p:pic>
        <p:nvPicPr>
          <p:cNvPr id="29" name="Picture 2" descr="Resultado de imagen para Clima cALID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386" y="4774400"/>
            <a:ext cx="3035500" cy="165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Conector angular 36"/>
          <p:cNvCxnSpPr/>
          <p:nvPr/>
        </p:nvCxnSpPr>
        <p:spPr>
          <a:xfrm rot="16200000" flipV="1">
            <a:off x="1686076" y="4242859"/>
            <a:ext cx="2279560" cy="127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Rectángulo redondeado 4"/>
          <p:cNvSpPr/>
          <p:nvPr/>
        </p:nvSpPr>
        <p:spPr>
          <a:xfrm>
            <a:off x="7955287" y="211941"/>
            <a:ext cx="2015629" cy="489397"/>
          </a:xfrm>
          <a:prstGeom prst="roundRect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PALEÁRTICA</a:t>
            </a:r>
          </a:p>
        </p:txBody>
      </p:sp>
      <p:cxnSp>
        <p:nvCxnSpPr>
          <p:cNvPr id="33" name="Conector angular 17"/>
          <p:cNvCxnSpPr>
            <a:cxnSpLocks/>
          </p:cNvCxnSpPr>
          <p:nvPr/>
        </p:nvCxnSpPr>
        <p:spPr>
          <a:xfrm flipV="1">
            <a:off x="6249280" y="1340791"/>
            <a:ext cx="3628577" cy="689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angular 19"/>
          <p:cNvCxnSpPr>
            <a:cxnSpLocks/>
          </p:cNvCxnSpPr>
          <p:nvPr/>
        </p:nvCxnSpPr>
        <p:spPr>
          <a:xfrm flipV="1">
            <a:off x="4404847" y="2450417"/>
            <a:ext cx="3658721" cy="13004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Conector angular 36"/>
          <p:cNvCxnSpPr>
            <a:cxnSpLocks/>
          </p:cNvCxnSpPr>
          <p:nvPr/>
        </p:nvCxnSpPr>
        <p:spPr>
          <a:xfrm flipV="1">
            <a:off x="2984626" y="2049165"/>
            <a:ext cx="4400923" cy="349224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6" name="Gráfico 13" descr="Planta">
            <a:extLst>
              <a:ext uri="{FF2B5EF4-FFF2-40B4-BE49-F238E27FC236}">
                <a16:creationId xmlns:a16="http://schemas.microsoft.com/office/drawing/2014/main" id="{8D357C41-8769-4723-AC45-E72317275D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:a16="http://schemas.microsoft.com/office/drawing/2014/main" id="{9378AFB4-EE8A-4B5E-9299-FE3C03BDC6A0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70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41205" r="34655"/>
          <a:stretch/>
        </p:blipFill>
        <p:spPr>
          <a:xfrm>
            <a:off x="8451333" y="841819"/>
            <a:ext cx="2676212" cy="526385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pic>
        <p:nvPicPr>
          <p:cNvPr id="31" name="Imagen 30"/>
          <p:cNvPicPr>
            <a:picLocks noChangeAspect="1"/>
          </p:cNvPicPr>
          <p:nvPr/>
        </p:nvPicPr>
        <p:blipFill rotWithShape="1">
          <a:blip r:embed="rId3"/>
          <a:srcRect l="7267" r="59473"/>
          <a:stretch/>
        </p:blipFill>
        <p:spPr>
          <a:xfrm>
            <a:off x="1200408" y="976808"/>
            <a:ext cx="3310645" cy="5025511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4757304" y="976808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CLIMA TEMPLADO FRÍO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5142106" y="1424245"/>
            <a:ext cx="19289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Temperaturas medias y bajas, de 15 a 20°C  </a:t>
            </a: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5177" y="5023171"/>
            <a:ext cx="2505251" cy="1509942"/>
          </a:xfrm>
          <a:prstGeom prst="rect">
            <a:avLst/>
          </a:prstGeom>
        </p:spPr>
      </p:pic>
      <p:sp>
        <p:nvSpPr>
          <p:cNvPr id="37" name="Rectángulo 36"/>
          <p:cNvSpPr/>
          <p:nvPr/>
        </p:nvSpPr>
        <p:spPr>
          <a:xfrm>
            <a:off x="4584840" y="2748674"/>
            <a:ext cx="2574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CLIMA CALIDO TROPICAL</a:t>
            </a:r>
          </a:p>
        </p:txBody>
      </p:sp>
      <p:sp>
        <p:nvSpPr>
          <p:cNvPr id="38" name="Rectángulo 37"/>
          <p:cNvSpPr/>
          <p:nvPr/>
        </p:nvSpPr>
        <p:spPr>
          <a:xfrm>
            <a:off x="5157424" y="3057440"/>
            <a:ext cx="19289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Temperaturas medias y bajas, de 20° a más </a:t>
            </a:r>
          </a:p>
        </p:txBody>
      </p:sp>
      <p:pic>
        <p:nvPicPr>
          <p:cNvPr id="43" name="Imagen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027" y="4906617"/>
            <a:ext cx="2046262" cy="1532721"/>
          </a:xfrm>
          <a:prstGeom prst="rect">
            <a:avLst/>
          </a:prstGeom>
        </p:spPr>
      </p:pic>
      <p:pic>
        <p:nvPicPr>
          <p:cNvPr id="44" name="Imagen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1635" y="4906617"/>
            <a:ext cx="2126903" cy="1415357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3731" y="5079991"/>
            <a:ext cx="1994719" cy="1396303"/>
          </a:xfrm>
          <a:prstGeom prst="rect">
            <a:avLst/>
          </a:prstGeom>
        </p:spPr>
      </p:pic>
      <p:sp>
        <p:nvSpPr>
          <p:cNvPr id="46" name="Rectángulo redondeado 25"/>
          <p:cNvSpPr/>
          <p:nvPr/>
        </p:nvSpPr>
        <p:spPr>
          <a:xfrm>
            <a:off x="1524360" y="251347"/>
            <a:ext cx="2333607" cy="489397"/>
          </a:xfrm>
          <a:prstGeom prst="roundRect">
            <a:avLst/>
          </a:prstGeom>
          <a:solidFill>
            <a:srgbClr val="B894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NEOTROPICAL</a:t>
            </a:r>
          </a:p>
        </p:txBody>
      </p:sp>
      <p:sp>
        <p:nvSpPr>
          <p:cNvPr id="47" name="Rectángulo redondeado 25"/>
          <p:cNvSpPr/>
          <p:nvPr/>
        </p:nvSpPr>
        <p:spPr>
          <a:xfrm>
            <a:off x="8113876" y="226502"/>
            <a:ext cx="2303153" cy="48939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AFROTROPICAL</a:t>
            </a:r>
          </a:p>
        </p:txBody>
      </p:sp>
      <p:pic>
        <p:nvPicPr>
          <p:cNvPr id="17" name="Gráfico 13" descr="Planta">
            <a:extLst>
              <a:ext uri="{FF2B5EF4-FFF2-40B4-BE49-F238E27FC236}">
                <a16:creationId xmlns:a16="http://schemas.microsoft.com/office/drawing/2014/main" id="{BAA6E1A7-4639-42ED-8FE0-041EA7B4C0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2BB8D923-8C24-4344-A9AC-32D3B26BE7C6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12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61889" b="32828"/>
          <a:stretch/>
        </p:blipFill>
        <p:spPr>
          <a:xfrm>
            <a:off x="1441849" y="604508"/>
            <a:ext cx="4819063" cy="4390767"/>
          </a:xfrm>
          <a:prstGeom prst="rect">
            <a:avLst/>
          </a:prstGeom>
        </p:spPr>
      </p:pic>
      <p:sp>
        <p:nvSpPr>
          <p:cNvPr id="10" name="Rectángulo redondeado 4"/>
          <p:cNvSpPr/>
          <p:nvPr/>
        </p:nvSpPr>
        <p:spPr>
          <a:xfrm>
            <a:off x="4885309" y="359809"/>
            <a:ext cx="2226384" cy="48939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INDOMALAYA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4245992" y="2056478"/>
            <a:ext cx="2574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CLIMA CALIDO TROPICAL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4891141" y="2425810"/>
            <a:ext cx="19289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Temperaturas medias y altas  20° a más 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1526" y="1590275"/>
            <a:ext cx="2577356" cy="183872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0095" y="3636751"/>
            <a:ext cx="2998556" cy="199903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5411" y="4722834"/>
            <a:ext cx="2613193" cy="1915797"/>
          </a:xfrm>
          <a:prstGeom prst="rect">
            <a:avLst/>
          </a:prstGeom>
        </p:spPr>
      </p:pic>
      <p:pic>
        <p:nvPicPr>
          <p:cNvPr id="16" name="Gráfico 13" descr="Planta">
            <a:extLst>
              <a:ext uri="{FF2B5EF4-FFF2-40B4-BE49-F238E27FC236}">
                <a16:creationId xmlns:a16="http://schemas.microsoft.com/office/drawing/2014/main" id="{6536216D-C5D9-4653-9B89-6E452E5487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5F3EB720-722D-43BE-AADD-38B388B1B45D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90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10" name="Rectángulo redondeado 4"/>
          <p:cNvSpPr/>
          <p:nvPr/>
        </p:nvSpPr>
        <p:spPr>
          <a:xfrm>
            <a:off x="973551" y="243011"/>
            <a:ext cx="2524096" cy="48939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AUSTRALASIA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75087"/>
          <a:stretch/>
        </p:blipFill>
        <p:spPr>
          <a:xfrm>
            <a:off x="1244504" y="1157140"/>
            <a:ext cx="2877329" cy="4301125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4412180" y="1353140"/>
            <a:ext cx="1724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CLIMA FRIO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3271946" y="1907242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CLIMA TEMPLADO FRÍO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4121833" y="2445998"/>
            <a:ext cx="2574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CLIMA CALIDO TROPICAL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3776891" y="4365407"/>
            <a:ext cx="1949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CLIMA TEMPLADO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3828002" y="3105832"/>
            <a:ext cx="15808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CLIMA CÁLIDO</a:t>
            </a:r>
          </a:p>
          <a:p>
            <a:r>
              <a:rPr lang="es-MX" b="1" dirty="0"/>
              <a:t>DESERTICO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506" y="280840"/>
            <a:ext cx="2619375" cy="17526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7636" y="4878915"/>
            <a:ext cx="2628900" cy="1743075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1158" y="2091908"/>
            <a:ext cx="2619375" cy="1743075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9647" y="5072794"/>
            <a:ext cx="2857500" cy="160020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6527" y="3703254"/>
            <a:ext cx="2489101" cy="1866826"/>
          </a:xfrm>
          <a:prstGeom prst="rect">
            <a:avLst/>
          </a:prstGeom>
        </p:spPr>
      </p:pic>
      <p:pic>
        <p:nvPicPr>
          <p:cNvPr id="24" name="Gráfico 13" descr="Planta">
            <a:extLst>
              <a:ext uri="{FF2B5EF4-FFF2-40B4-BE49-F238E27FC236}">
                <a16:creationId xmlns:a16="http://schemas.microsoft.com/office/drawing/2014/main" id="{F64F5F8F-B146-48B6-85D3-72E0F41FB4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2F7DBD11-2F0F-44B8-8D46-9D731DEA0DA6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527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802" y="719289"/>
            <a:ext cx="7900449" cy="5217278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897" y="4675661"/>
            <a:ext cx="3134431" cy="233876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 rot="16200000">
            <a:off x="-2334582" y="3198166"/>
            <a:ext cx="5623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CLASIFICACIÓN DE LA BIODIVERSIDAD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20718" y="81577"/>
            <a:ext cx="10421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2. NIVEL NACIONAL (BIOREGIONES O ECOZONAS TERRESTRES)</a:t>
            </a:r>
            <a:endParaRPr lang="es-MX" sz="2400" b="1" u="sng" dirty="0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8920" y="659648"/>
            <a:ext cx="1745601" cy="1309201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>
            <a:off x="1438920" y="1929143"/>
            <a:ext cx="1222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DESIERTOS</a:t>
            </a:r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2272" y="1213409"/>
            <a:ext cx="1610872" cy="1206599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6818261" y="829105"/>
            <a:ext cx="1487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MATORRALES</a:t>
            </a: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0409" y="4519292"/>
            <a:ext cx="2952750" cy="1764406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7716" y="5059965"/>
            <a:ext cx="2538210" cy="1813007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2783605" y="4122868"/>
            <a:ext cx="1107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6">
                    <a:lumMod val="50000"/>
                  </a:schemeClr>
                </a:solidFill>
              </a:rPr>
              <a:t>BOSQUES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9306423" y="4675661"/>
            <a:ext cx="858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6">
                    <a:lumMod val="50000"/>
                  </a:schemeClr>
                </a:solidFill>
              </a:rPr>
              <a:t>SELVAS</a:t>
            </a:r>
          </a:p>
        </p:txBody>
      </p:sp>
      <p:pic>
        <p:nvPicPr>
          <p:cNvPr id="33" name="Imagen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44474" y="2721075"/>
            <a:ext cx="2365028" cy="1275260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9468422" y="1757583"/>
            <a:ext cx="13921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HUMEDALES</a:t>
            </a:r>
          </a:p>
          <a:p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 - MANGLAR</a:t>
            </a:r>
          </a:p>
          <a:p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- PANTANO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5590049" y="4675661"/>
            <a:ext cx="22794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chemeClr val="bg1"/>
                </a:solidFill>
              </a:rPr>
              <a:t>COSTAS</a:t>
            </a:r>
          </a:p>
        </p:txBody>
      </p:sp>
      <p:pic>
        <p:nvPicPr>
          <p:cNvPr id="20" name="Gráfico 13" descr="Planta">
            <a:extLst>
              <a:ext uri="{FF2B5EF4-FFF2-40B4-BE49-F238E27FC236}">
                <a16:creationId xmlns:a16="http://schemas.microsoft.com/office/drawing/2014/main" id="{FEEBB669-B4C8-4368-83D0-39D0375BC6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307952" y="5112880"/>
            <a:ext cx="914400" cy="9144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3914FBCF-83BC-4192-A087-29D6E5B6BA06}"/>
              </a:ext>
            </a:extLst>
          </p:cNvPr>
          <p:cNvSpPr/>
          <p:nvPr/>
        </p:nvSpPr>
        <p:spPr>
          <a:xfrm>
            <a:off x="11508207" y="487710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17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1" grpId="0"/>
      <p:bldP spid="32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View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2570</TotalTime>
  <Words>529</Words>
  <Application>Microsoft Office PowerPoint</Application>
  <PresentationFormat>Panorámica</PresentationFormat>
  <Paragraphs>148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6" baseType="lpstr">
      <vt:lpstr>AR JULIAN</vt:lpstr>
      <vt:lpstr>Arial</vt:lpstr>
      <vt:lpstr>Bookman Old Style</vt:lpstr>
      <vt:lpstr>Calibri</vt:lpstr>
      <vt:lpstr>Century Schoolbook</vt:lpstr>
      <vt:lpstr>Times New Roman</vt:lpstr>
      <vt:lpstr>Verdana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SOCIEDAD Y NATURALEZA 2016A</dc:title>
  <dc:creator>Ivan</dc:creator>
  <cp:lastModifiedBy>Ivan Garcia Hinojosa</cp:lastModifiedBy>
  <cp:revision>175</cp:revision>
  <dcterms:created xsi:type="dcterms:W3CDTF">2016-02-01T17:18:55Z</dcterms:created>
  <dcterms:modified xsi:type="dcterms:W3CDTF">2017-10-11T01:24:51Z</dcterms:modified>
</cp:coreProperties>
</file>