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1" r:id="rId2"/>
    <p:sldId id="327" r:id="rId3"/>
    <p:sldId id="328" r:id="rId4"/>
    <p:sldId id="326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15" r:id="rId13"/>
    <p:sldId id="303" r:id="rId14"/>
    <p:sldId id="336" r:id="rId15"/>
    <p:sldId id="33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9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22481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27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138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941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020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85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3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695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058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69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4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38201E-556C-4319-BF40-BA273351E249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E14A16E-EE49-43C8-859F-1F3D9A25D9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419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76.png"/><Relationship Id="rId9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88.svg"/><Relationship Id="rId18" Type="http://schemas.openxmlformats.org/officeDocument/2006/relationships/image" Target="../media/image4.png"/><Relationship Id="rId3" Type="http://schemas.openxmlformats.org/officeDocument/2006/relationships/image" Target="../media/image81.svg"/><Relationship Id="rId7" Type="http://schemas.openxmlformats.org/officeDocument/2006/relationships/image" Target="../media/image84.png"/><Relationship Id="rId12" Type="http://schemas.openxmlformats.org/officeDocument/2006/relationships/image" Target="../media/image87.png"/><Relationship Id="rId17" Type="http://schemas.openxmlformats.org/officeDocument/2006/relationships/image" Target="../media/image92.svg"/><Relationship Id="rId2" Type="http://schemas.openxmlformats.org/officeDocument/2006/relationships/image" Target="../media/image80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32.svg"/><Relationship Id="rId5" Type="http://schemas.openxmlformats.org/officeDocument/2006/relationships/image" Target="../media/image82.png"/><Relationship Id="rId15" Type="http://schemas.openxmlformats.org/officeDocument/2006/relationships/image" Target="../media/image90.svg"/><Relationship Id="rId10" Type="http://schemas.openxmlformats.org/officeDocument/2006/relationships/image" Target="../media/image31.png"/><Relationship Id="rId19" Type="http://schemas.openxmlformats.org/officeDocument/2006/relationships/image" Target="../media/image5.svg"/><Relationship Id="rId4" Type="http://schemas.openxmlformats.org/officeDocument/2006/relationships/image" Target="../media/image68.png"/><Relationship Id="rId9" Type="http://schemas.openxmlformats.org/officeDocument/2006/relationships/image" Target="../media/image86.svg"/><Relationship Id="rId14" Type="http://schemas.openxmlformats.org/officeDocument/2006/relationships/image" Target="../media/image8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4.png"/><Relationship Id="rId7" Type="http://schemas.openxmlformats.org/officeDocument/2006/relationships/image" Target="../media/image96.png"/><Relationship Id="rId12" Type="http://schemas.openxmlformats.org/officeDocument/2006/relationships/image" Target="../media/image5.sv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99.svg"/><Relationship Id="rId4" Type="http://schemas.openxmlformats.org/officeDocument/2006/relationships/image" Target="../media/image95.png"/><Relationship Id="rId9" Type="http://schemas.openxmlformats.org/officeDocument/2006/relationships/image" Target="../media/image9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5.svg"/><Relationship Id="rId3" Type="http://schemas.openxmlformats.org/officeDocument/2006/relationships/image" Target="../media/image31.png"/><Relationship Id="rId7" Type="http://schemas.openxmlformats.org/officeDocument/2006/relationships/image" Target="../media/image34.svg"/><Relationship Id="rId12" Type="http://schemas.openxmlformats.org/officeDocument/2006/relationships/image" Target="../media/image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16.svg"/><Relationship Id="rId5" Type="http://schemas.openxmlformats.org/officeDocument/2006/relationships/image" Target="../media/image101.png"/><Relationship Id="rId10" Type="http://schemas.openxmlformats.org/officeDocument/2006/relationships/image" Target="../media/image15.png"/><Relationship Id="rId4" Type="http://schemas.openxmlformats.org/officeDocument/2006/relationships/image" Target="../media/image32.svg"/><Relationship Id="rId9" Type="http://schemas.openxmlformats.org/officeDocument/2006/relationships/image" Target="../media/image36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svg"/><Relationship Id="rId5" Type="http://schemas.openxmlformats.org/officeDocument/2006/relationships/image" Target="../media/image105.png"/><Relationship Id="rId4" Type="http://schemas.openxmlformats.org/officeDocument/2006/relationships/image" Target="../media/image104.svg"/><Relationship Id="rId9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sv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5.svg"/><Relationship Id="rId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26" Type="http://schemas.openxmlformats.org/officeDocument/2006/relationships/image" Target="../media/image5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5" Type="http://schemas.openxmlformats.org/officeDocument/2006/relationships/image" Target="../media/image4.png"/><Relationship Id="rId2" Type="http://schemas.openxmlformats.org/officeDocument/2006/relationships/image" Target="../media/image14.pn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24" Type="http://schemas.openxmlformats.org/officeDocument/2006/relationships/image" Target="../media/image36.sv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7" Type="http://schemas.openxmlformats.org/officeDocument/2006/relationships/image" Target="../media/image5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4.svg"/><Relationship Id="rId3" Type="http://schemas.openxmlformats.org/officeDocument/2006/relationships/image" Target="../media/image42.svg"/><Relationship Id="rId7" Type="http://schemas.openxmlformats.org/officeDocument/2006/relationships/image" Target="../media/image22.svg"/><Relationship Id="rId12" Type="http://schemas.openxmlformats.org/officeDocument/2006/relationships/image" Target="../media/image2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44.svg"/><Relationship Id="rId5" Type="http://schemas.openxmlformats.org/officeDocument/2006/relationships/image" Target="../media/image20.svg"/><Relationship Id="rId15" Type="http://schemas.openxmlformats.org/officeDocument/2006/relationships/image" Target="../media/image5.svg"/><Relationship Id="rId10" Type="http://schemas.openxmlformats.org/officeDocument/2006/relationships/image" Target="../media/image43.png"/><Relationship Id="rId4" Type="http://schemas.openxmlformats.org/officeDocument/2006/relationships/image" Target="../media/image19.png"/><Relationship Id="rId9" Type="http://schemas.openxmlformats.org/officeDocument/2006/relationships/image" Target="../media/image18.svg"/><Relationship Id="rId1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29.png"/><Relationship Id="rId18" Type="http://schemas.openxmlformats.org/officeDocument/2006/relationships/image" Target="../media/image5.svg"/><Relationship Id="rId3" Type="http://schemas.openxmlformats.org/officeDocument/2006/relationships/image" Target="../media/image46.png"/><Relationship Id="rId12" Type="http://schemas.openxmlformats.org/officeDocument/2006/relationships/image" Target="../media/image32.svg"/><Relationship Id="rId17" Type="http://schemas.openxmlformats.org/officeDocument/2006/relationships/image" Target="../media/image4.png"/><Relationship Id="rId2" Type="http://schemas.openxmlformats.org/officeDocument/2006/relationships/image" Target="../media/image4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1.png"/><Relationship Id="rId5" Type="http://schemas.openxmlformats.org/officeDocument/2006/relationships/image" Target="../media/image48.png"/><Relationship Id="rId15" Type="http://schemas.openxmlformats.org/officeDocument/2006/relationships/image" Target="../media/image49.png"/><Relationship Id="rId10" Type="http://schemas.openxmlformats.org/officeDocument/2006/relationships/image" Target="../media/image28.svg"/><Relationship Id="rId4" Type="http://schemas.openxmlformats.org/officeDocument/2006/relationships/image" Target="../media/image47.png"/><Relationship Id="rId9" Type="http://schemas.openxmlformats.org/officeDocument/2006/relationships/image" Target="../media/image27.png"/><Relationship Id="rId14" Type="http://schemas.openxmlformats.org/officeDocument/2006/relationships/image" Target="../media/image3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13" Type="http://schemas.openxmlformats.org/officeDocument/2006/relationships/image" Target="../media/image56.png"/><Relationship Id="rId18" Type="http://schemas.openxmlformats.org/officeDocument/2006/relationships/image" Target="../media/image5.svg"/><Relationship Id="rId7" Type="http://schemas.openxmlformats.org/officeDocument/2006/relationships/image" Target="../media/image52.png"/><Relationship Id="rId12" Type="http://schemas.openxmlformats.org/officeDocument/2006/relationships/image" Target="../media/image22.svg"/><Relationship Id="rId17" Type="http://schemas.openxmlformats.org/officeDocument/2006/relationships/image" Target="../media/image4.png"/><Relationship Id="rId2" Type="http://schemas.openxmlformats.org/officeDocument/2006/relationships/image" Target="../media/image47.png"/><Relationship Id="rId16" Type="http://schemas.openxmlformats.org/officeDocument/2006/relationships/image" Target="../media/image5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21.png"/><Relationship Id="rId5" Type="http://schemas.openxmlformats.org/officeDocument/2006/relationships/image" Target="../media/image470.png"/><Relationship Id="rId15" Type="http://schemas.openxmlformats.org/officeDocument/2006/relationships/image" Target="../media/image58.png"/><Relationship Id="rId10" Type="http://schemas.openxmlformats.org/officeDocument/2006/relationships/image" Target="../media/image55.png"/><Relationship Id="rId9" Type="http://schemas.openxmlformats.org/officeDocument/2006/relationships/image" Target="../media/image54.png"/><Relationship Id="rId14" Type="http://schemas.openxmlformats.org/officeDocument/2006/relationships/image" Target="../media/image5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12" Type="http://schemas.openxmlformats.org/officeDocument/2006/relationships/image" Target="../media/image5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4.png"/><Relationship Id="rId5" Type="http://schemas.openxmlformats.org/officeDocument/2006/relationships/image" Target="../media/image15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73.svg"/><Relationship Id="rId3" Type="http://schemas.openxmlformats.org/officeDocument/2006/relationships/image" Target="../media/image67.png"/><Relationship Id="rId7" Type="http://schemas.openxmlformats.org/officeDocument/2006/relationships/image" Target="../media/image71.svg"/><Relationship Id="rId12" Type="http://schemas.openxmlformats.org/officeDocument/2006/relationships/image" Target="../media/image7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20.svg"/><Relationship Id="rId5" Type="http://schemas.openxmlformats.org/officeDocument/2006/relationships/image" Target="../media/image69.png"/><Relationship Id="rId15" Type="http://schemas.openxmlformats.org/officeDocument/2006/relationships/image" Target="../media/image5.svg"/><Relationship Id="rId10" Type="http://schemas.openxmlformats.org/officeDocument/2006/relationships/image" Target="../media/image19.png"/><Relationship Id="rId4" Type="http://schemas.openxmlformats.org/officeDocument/2006/relationships/image" Target="../media/image68.png"/><Relationship Id="rId9" Type="http://schemas.openxmlformats.org/officeDocument/2006/relationships/image" Target="../media/image34.sv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855233"/>
            <a:ext cx="8557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1.1.1 EVOLUCIÓN DE LA RELACIÓN SOCIEDAD-NATURALEZA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77442" y="2776347"/>
            <a:ext cx="4202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CONTEXTO HISTÓRICO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722" y="3583710"/>
            <a:ext cx="3516755" cy="234872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762" y="3776598"/>
            <a:ext cx="2843652" cy="2129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Rectángulo 10"/>
          <p:cNvSpPr/>
          <p:nvPr/>
        </p:nvSpPr>
        <p:spPr>
          <a:xfrm>
            <a:off x="1629177" y="97856"/>
            <a:ext cx="81716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</a:br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UNIDAD 1</a:t>
            </a:r>
          </a:p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1.1 Biodiversidad, Recursos Naturales y Servicios Ambientales.</a:t>
            </a:r>
          </a:p>
        </p:txBody>
      </p:sp>
      <p:pic>
        <p:nvPicPr>
          <p:cNvPr id="14" name="Gráfico 13" descr="Plant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1363" y="121011"/>
            <a:ext cx="1131072" cy="1131072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89B28C27-40E7-4FB1-8DB9-D9E949E685CF}"/>
              </a:ext>
            </a:extLst>
          </p:cNvPr>
          <p:cNvSpPr/>
          <p:nvPr/>
        </p:nvSpPr>
        <p:spPr>
          <a:xfrm>
            <a:off x="0" y="56979"/>
            <a:ext cx="43630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M. En A. E y G. Iván García Hinojosa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5FFE324-1364-4A92-91CE-EE859537BD1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264349" y="3198166"/>
            <a:ext cx="3482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INDUSTRIAL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280479" y="301634"/>
            <a:ext cx="2245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Destrucción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453581" y="301634"/>
            <a:ext cx="2633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Modificación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117308" y="301634"/>
            <a:ext cx="3273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Sobreexplotación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814" y="1035456"/>
            <a:ext cx="3173046" cy="247603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478" y="1018663"/>
            <a:ext cx="2927889" cy="250961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r="19891"/>
          <a:stretch/>
        </p:blipFill>
        <p:spPr>
          <a:xfrm>
            <a:off x="7981519" y="1052251"/>
            <a:ext cx="3108240" cy="2476031"/>
          </a:xfrm>
          <a:prstGeom prst="rect">
            <a:avLst/>
          </a:prstGeom>
        </p:spPr>
      </p:pic>
      <p:pic>
        <p:nvPicPr>
          <p:cNvPr id="1026" name="Picture 2" descr="Resultado de imagen para DESTRUCCION DE LA NATURALEZ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72" y="3813123"/>
            <a:ext cx="2967895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5814" y="3813122"/>
            <a:ext cx="3362215" cy="271462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519" y="3755679"/>
            <a:ext cx="3108240" cy="2714625"/>
          </a:xfrm>
          <a:prstGeom prst="rect">
            <a:avLst/>
          </a:prstGeom>
        </p:spPr>
      </p:pic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AEB7E593-922A-4885-A592-13664CDD95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EA72D1C0-7607-4119-9788-DA2A9FBDC44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5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1395314" y="3198166"/>
            <a:ext cx="3744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POSMODERNA</a:t>
            </a:r>
          </a:p>
        </p:txBody>
      </p:sp>
      <p:cxnSp>
        <p:nvCxnSpPr>
          <p:cNvPr id="7" name="Conector recto 6"/>
          <p:cNvCxnSpPr>
            <a:cxnSpLocks/>
          </p:cNvCxnSpPr>
          <p:nvPr/>
        </p:nvCxnSpPr>
        <p:spPr>
          <a:xfrm>
            <a:off x="3578873" y="122919"/>
            <a:ext cx="13104" cy="673508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>
            <a:cxnSpLocks/>
          </p:cNvCxnSpPr>
          <p:nvPr/>
        </p:nvCxnSpPr>
        <p:spPr>
          <a:xfrm flipV="1">
            <a:off x="993914" y="2453735"/>
            <a:ext cx="10270644" cy="505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áfico 8" descr="Lápiz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207" y="102796"/>
            <a:ext cx="722397" cy="72239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489" y="110089"/>
            <a:ext cx="2549810" cy="203280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857723" y="2649818"/>
            <a:ext cx="27080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Sobreexplotación de recursos.</a:t>
            </a:r>
          </a:p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Sobrepoblación</a:t>
            </a:r>
          </a:p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Problemas ambientales</a:t>
            </a:r>
          </a:p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Considera a la naturaleza como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Recurso Ilimitado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2557" y="122919"/>
            <a:ext cx="2453458" cy="202302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6595" y="122919"/>
            <a:ext cx="2669256" cy="201997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6431" y="122919"/>
            <a:ext cx="1964135" cy="2019974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185128" y="2119060"/>
            <a:ext cx="2162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>
                <a:solidFill>
                  <a:srgbClr val="FF0000"/>
                </a:solidFill>
              </a:rPr>
              <a:t>DESTRUCCIÓN A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036159" y="2420418"/>
            <a:ext cx="5572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Búsqueda del equilibrio entre la sociedad y la naturaleza.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3585425" y="3150171"/>
            <a:ext cx="39715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Sociedad interconectada.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7358672" y="3194250"/>
            <a:ext cx="3971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Se define que la naturaleza es limitada y sobrevalorada.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408928" y="3813542"/>
            <a:ext cx="39715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Surgen los conceptos de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Biodiversidad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Patrimonio</a:t>
            </a:r>
          </a:p>
          <a:p>
            <a:pPr algn="ctr"/>
            <a:r>
              <a:rPr lang="es-MX" sz="2000" b="1" dirty="0" err="1">
                <a:latin typeface="Bookman Old Style" panose="02050604050505020204" pitchFamily="18" charset="0"/>
              </a:rPr>
              <a:t>Sustentatibilidad</a:t>
            </a:r>
            <a:r>
              <a:rPr lang="es-MX" sz="2000" b="1" dirty="0">
                <a:latin typeface="Bookman Old Style" panose="02050604050505020204" pitchFamily="18" charset="0"/>
              </a:rPr>
              <a:t>.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6698501" y="4681819"/>
            <a:ext cx="41148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Se utiliza a la naturaleza a través de: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8191579" y="5448546"/>
            <a:ext cx="25357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Protección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Conservación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Preservación</a:t>
            </a:r>
          </a:p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</p:txBody>
      </p:sp>
      <p:pic>
        <p:nvPicPr>
          <p:cNvPr id="24" name="Gráfico 23" descr="Senderism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50125" y="5560140"/>
            <a:ext cx="914400" cy="914400"/>
          </a:xfrm>
          <a:prstGeom prst="rect">
            <a:avLst/>
          </a:prstGeom>
        </p:spPr>
      </p:pic>
      <p:pic>
        <p:nvPicPr>
          <p:cNvPr id="26" name="Gráfico 25" descr="Árbol de hoja caduca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361151" y="5493240"/>
            <a:ext cx="914400" cy="914400"/>
          </a:xfrm>
          <a:prstGeom prst="rect">
            <a:avLst/>
          </a:prstGeom>
        </p:spPr>
      </p:pic>
      <p:sp>
        <p:nvSpPr>
          <p:cNvPr id="29" name="Rectángulo 28"/>
          <p:cNvSpPr/>
          <p:nvPr/>
        </p:nvSpPr>
        <p:spPr>
          <a:xfrm>
            <a:off x="3838296" y="5890989"/>
            <a:ext cx="3971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Surgen movimiento social verde</a:t>
            </a:r>
          </a:p>
        </p:txBody>
      </p:sp>
      <p:pic>
        <p:nvPicPr>
          <p:cNvPr id="33" name="Gráfico 32" descr="Apretón de manos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77121" y="2453735"/>
            <a:ext cx="914400" cy="914400"/>
          </a:xfrm>
          <a:prstGeom prst="rect">
            <a:avLst/>
          </a:prstGeom>
        </p:spPr>
      </p:pic>
      <p:pic>
        <p:nvPicPr>
          <p:cNvPr id="37" name="Gráfico 36" descr="Wi-Fi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952484" y="3931556"/>
            <a:ext cx="914400" cy="914400"/>
          </a:xfrm>
          <a:prstGeom prst="rect">
            <a:avLst/>
          </a:prstGeom>
        </p:spPr>
      </p:pic>
      <p:pic>
        <p:nvPicPr>
          <p:cNvPr id="39" name="Gráfico 38" descr="Conejo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186103" y="5213293"/>
            <a:ext cx="914400" cy="914400"/>
          </a:xfrm>
          <a:prstGeom prst="rect">
            <a:avLst/>
          </a:prstGeom>
        </p:spPr>
      </p:pic>
      <p:pic>
        <p:nvPicPr>
          <p:cNvPr id="27" name="Gráfico 26" descr="Planta">
            <a:extLst>
              <a:ext uri="{FF2B5EF4-FFF2-40B4-BE49-F238E27FC236}">
                <a16:creationId xmlns:a16="http://schemas.microsoft.com/office/drawing/2014/main" id="{67A6B3C5-5D95-467B-9544-EB1F67DF8CF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264558" y="4984273"/>
            <a:ext cx="914400" cy="914400"/>
          </a:xfrm>
          <a:prstGeom prst="rect">
            <a:avLst/>
          </a:prstGeom>
        </p:spPr>
      </p:pic>
      <p:sp>
        <p:nvSpPr>
          <p:cNvPr id="28" name="Rectángulo 27">
            <a:extLst>
              <a:ext uri="{FF2B5EF4-FFF2-40B4-BE49-F238E27FC236}">
                <a16:creationId xmlns:a16="http://schemas.microsoft.com/office/drawing/2014/main" id="{ED0A1101-CCAE-4BCD-9442-FE8F756EBC1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243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5450726" y="301634"/>
            <a:ext cx="25841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Conservación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493002" y="301634"/>
            <a:ext cx="2687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Preservación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671542" y="301634"/>
            <a:ext cx="25070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Protección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674" y="1120242"/>
            <a:ext cx="3217773" cy="257678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-1617" t="1000" r="26204" b="-1000"/>
          <a:stretch/>
        </p:blipFill>
        <p:spPr>
          <a:xfrm>
            <a:off x="7908000" y="1120242"/>
            <a:ext cx="3272493" cy="257678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896" y="1126491"/>
            <a:ext cx="3321805" cy="2483488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 rot="16200000">
            <a:off x="-1395314" y="3198166"/>
            <a:ext cx="3744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POSMODERNA</a:t>
            </a:r>
          </a:p>
        </p:txBody>
      </p:sp>
      <p:pic>
        <p:nvPicPr>
          <p:cNvPr id="15" name="Gráfico 14" descr="Maestr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6120" y="0"/>
            <a:ext cx="788776" cy="8584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7593" y="4003973"/>
            <a:ext cx="3775628" cy="259486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8"/>
          <a:srcRect b="17858"/>
          <a:stretch/>
        </p:blipFill>
        <p:spPr>
          <a:xfrm>
            <a:off x="1058941" y="3965020"/>
            <a:ext cx="4180233" cy="2529149"/>
          </a:xfrm>
          <a:prstGeom prst="rect">
            <a:avLst/>
          </a:prstGeom>
        </p:spPr>
      </p:pic>
      <p:pic>
        <p:nvPicPr>
          <p:cNvPr id="19" name="Gráfico 18" descr="Flecha: rect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800000">
            <a:off x="5450726" y="4772394"/>
            <a:ext cx="914400" cy="914400"/>
          </a:xfrm>
          <a:prstGeom prst="rect">
            <a:avLst/>
          </a:prstGeom>
        </p:spPr>
      </p:pic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E149DC7B-F4D1-4FB3-94E6-ABAB6A2E50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D7B60B93-2863-4F7E-ABE4-67453CD45E13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896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57" y="198782"/>
            <a:ext cx="10787731" cy="6591305"/>
          </a:xfrm>
          <a:prstGeom prst="rect">
            <a:avLst/>
          </a:prstGeom>
        </p:spPr>
      </p:pic>
      <p:pic>
        <p:nvPicPr>
          <p:cNvPr id="4" name="Gráfico 3" descr="Árbol de hoja caduc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13801" y="3798320"/>
            <a:ext cx="914400" cy="914400"/>
          </a:xfrm>
          <a:prstGeom prst="rect">
            <a:avLst/>
          </a:prstGeom>
        </p:spPr>
      </p:pic>
      <p:pic>
        <p:nvPicPr>
          <p:cNvPr id="6" name="Gráfico 5" descr="Árbol de hoja caduc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3145" y="3236764"/>
            <a:ext cx="914400" cy="914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3801" y="4886738"/>
            <a:ext cx="914479" cy="914479"/>
          </a:xfrm>
          <a:prstGeom prst="rect">
            <a:avLst/>
          </a:prstGeom>
        </p:spPr>
      </p:pic>
      <p:pic>
        <p:nvPicPr>
          <p:cNvPr id="8" name="Gráfico 7" descr="Árbol de hoja caduc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8745" y="4151164"/>
            <a:ext cx="914400" cy="914400"/>
          </a:xfrm>
          <a:prstGeom prst="rect">
            <a:avLst/>
          </a:prstGeom>
        </p:spPr>
      </p:pic>
      <p:pic>
        <p:nvPicPr>
          <p:cNvPr id="9" name="Gráfico 8" descr="Plant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65493" y="2879780"/>
            <a:ext cx="914400" cy="914400"/>
          </a:xfrm>
          <a:prstGeom prst="rect">
            <a:avLst/>
          </a:prstGeom>
        </p:spPr>
      </p:pic>
      <p:pic>
        <p:nvPicPr>
          <p:cNvPr id="11" name="Gráfico 10" descr="Plant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87458" y="1799148"/>
            <a:ext cx="914400" cy="914400"/>
          </a:xfrm>
          <a:prstGeom prst="rect">
            <a:avLst/>
          </a:prstGeom>
        </p:spPr>
      </p:pic>
      <p:pic>
        <p:nvPicPr>
          <p:cNvPr id="13" name="Gráfico 12" descr="Hoj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93496" y="1558041"/>
            <a:ext cx="642730" cy="642730"/>
          </a:xfrm>
          <a:prstGeom prst="rect">
            <a:avLst/>
          </a:prstGeom>
        </p:spPr>
      </p:pic>
      <p:pic>
        <p:nvPicPr>
          <p:cNvPr id="14" name="Gráfico 13" descr="Ojo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4411" y="198782"/>
            <a:ext cx="914400" cy="914400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E86BAC64-AA15-49A4-8324-CF30C35621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8F1A02F9-513C-46C1-9A16-B934A2A4928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6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5543" t="27622" r="30000" b="38932"/>
          <a:stretch/>
        </p:blipFill>
        <p:spPr>
          <a:xfrm>
            <a:off x="4075043" y="351182"/>
            <a:ext cx="5154018" cy="2292626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77078" y="828264"/>
            <a:ext cx="39715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Instalar aplicación</a:t>
            </a:r>
          </a:p>
        </p:txBody>
      </p:sp>
      <p:pic>
        <p:nvPicPr>
          <p:cNvPr id="14" name="Gráfico 13" descr="Impresor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878" y="3385932"/>
            <a:ext cx="914400" cy="914400"/>
          </a:xfrm>
          <a:prstGeom prst="rect">
            <a:avLst/>
          </a:prstGeom>
        </p:spPr>
      </p:pic>
      <p:pic>
        <p:nvPicPr>
          <p:cNvPr id="16" name="Gráfico 15" descr="Smartphon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757" y="583095"/>
            <a:ext cx="914400" cy="914400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766095" y="3592446"/>
            <a:ext cx="3971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Imprimir de EDMODO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A1U1_ESPACIOBIO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7"/>
          <a:srcRect l="13449" t="11826" r="7246" b="10261"/>
          <a:stretch/>
        </p:blipFill>
        <p:spPr>
          <a:xfrm>
            <a:off x="5128590" y="2988367"/>
            <a:ext cx="2266122" cy="2226366"/>
          </a:xfrm>
          <a:prstGeom prst="rect">
            <a:avLst/>
          </a:prstGeom>
        </p:spPr>
      </p:pic>
      <p:pic>
        <p:nvPicPr>
          <p:cNvPr id="9" name="Gráfico 8" descr="Planta">
            <a:extLst>
              <a:ext uri="{FF2B5EF4-FFF2-40B4-BE49-F238E27FC236}">
                <a16:creationId xmlns:a16="http://schemas.microsoft.com/office/drawing/2014/main" id="{848F50B1-9E0F-4379-9844-31CDEC9590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E010097D-37EB-4A51-90DC-5472021C352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42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7BBE8E4-AC25-46D8-A4FE-AF3D0DFB297F}"/>
              </a:ext>
            </a:extLst>
          </p:cNvPr>
          <p:cNvSpPr/>
          <p:nvPr/>
        </p:nvSpPr>
        <p:spPr>
          <a:xfrm>
            <a:off x="2303721" y="1703175"/>
            <a:ext cx="7658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E. (2015). Los problemas del conocimiento y la perspectiva ambiental del desarrollo. México. Siglo XXI. 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3A8FE8D-CA3B-4EEE-B35D-E1360240584C}"/>
              </a:ext>
            </a:extLst>
          </p:cNvPr>
          <p:cNvSpPr/>
          <p:nvPr/>
        </p:nvSpPr>
        <p:spPr>
          <a:xfrm>
            <a:off x="2303721" y="3429000"/>
            <a:ext cx="807365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Common, M. y </a:t>
            </a:r>
            <a:r>
              <a:rPr lang="en-US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Stagl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S. (2008). 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Introducción a la economía ecológica. Editorial Reverté. Barcelona España. Disponible en: http://datateca.unad.edu.co/contenidos/358021/prueba/articulosmodulo/pag36_econ_ecologica.PDF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78002" y="3740513"/>
            <a:ext cx="4445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A)CONTEXTO HISTÓRICO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886566" y="3789089"/>
            <a:ext cx="431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B)ENFOQUE IDEOLÓGICO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70254" y="302054"/>
            <a:ext cx="59997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ANTECEDENTES</a:t>
            </a:r>
          </a:p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RELACIÓN SOCIEDAD-NATURALEZA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58" y="1885969"/>
            <a:ext cx="2736079" cy="182733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772" y="1951971"/>
            <a:ext cx="2263354" cy="1695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Rectángulo 10"/>
          <p:cNvSpPr/>
          <p:nvPr/>
        </p:nvSpPr>
        <p:spPr>
          <a:xfrm>
            <a:off x="230743" y="5090792"/>
            <a:ext cx="41781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</a:rPr>
              <a:t>Proceso de construcción espacio-temporal</a:t>
            </a:r>
          </a:p>
          <a:p>
            <a:pPr algn="ctr"/>
            <a:r>
              <a:rPr lang="es-MX" sz="2400" b="1" dirty="0">
                <a:solidFill>
                  <a:srgbClr val="FF0000"/>
                </a:solidFill>
              </a:rPr>
              <a:t>Formación social y uso de la Naturaleza</a:t>
            </a:r>
          </a:p>
          <a:p>
            <a:pPr algn="ctr"/>
            <a:endParaRPr lang="es-MX" sz="1600" dirty="0"/>
          </a:p>
        </p:txBody>
      </p:sp>
      <p:sp>
        <p:nvSpPr>
          <p:cNvPr id="12" name="Rectángulo 11"/>
          <p:cNvSpPr/>
          <p:nvPr/>
        </p:nvSpPr>
        <p:spPr>
          <a:xfrm>
            <a:off x="6856508" y="5103116"/>
            <a:ext cx="4178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</a:rPr>
              <a:t>La manera de entender a la naturaleza </a:t>
            </a:r>
            <a:r>
              <a:rPr lang="es-MX" sz="2400" b="1" u="sng" dirty="0">
                <a:solidFill>
                  <a:srgbClr val="FF0000"/>
                </a:solidFill>
              </a:rPr>
              <a:t>(formas de pensar en la N)</a:t>
            </a:r>
            <a:endParaRPr lang="es-MX" sz="1600" u="sng" dirty="0"/>
          </a:p>
        </p:txBody>
      </p:sp>
      <p:sp>
        <p:nvSpPr>
          <p:cNvPr id="13" name="Rectángulo 12"/>
          <p:cNvSpPr/>
          <p:nvPr/>
        </p:nvSpPr>
        <p:spPr>
          <a:xfrm>
            <a:off x="4373205" y="2409752"/>
            <a:ext cx="2137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EVOLUCIÓN</a:t>
            </a:r>
          </a:p>
        </p:txBody>
      </p:sp>
      <p:pic>
        <p:nvPicPr>
          <p:cNvPr id="19" name="Gráfico 18" descr="Maestr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39925"/>
            <a:ext cx="968829" cy="968829"/>
          </a:xfrm>
          <a:prstGeom prst="rect">
            <a:avLst/>
          </a:prstGeom>
        </p:spPr>
      </p:pic>
      <p:pic>
        <p:nvPicPr>
          <p:cNvPr id="23" name="Gráfico 22" descr="Advertenci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23022" y="2864904"/>
            <a:ext cx="914400" cy="914400"/>
          </a:xfrm>
          <a:prstGeom prst="rect">
            <a:avLst/>
          </a:prstGeom>
        </p:spPr>
      </p:pic>
      <p:pic>
        <p:nvPicPr>
          <p:cNvPr id="25" name="Gráfico 24" descr="Flecha: rect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1767563" y="4216817"/>
            <a:ext cx="914400" cy="914400"/>
          </a:xfrm>
          <a:prstGeom prst="rect">
            <a:avLst/>
          </a:prstGeom>
        </p:spPr>
      </p:pic>
      <p:pic>
        <p:nvPicPr>
          <p:cNvPr id="26" name="Gráfico 25" descr="Flecha: recto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8488380" y="4188716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73D1CE4-21F2-4AB2-98A8-1D5759241FD9}"/>
              </a:ext>
            </a:extLst>
          </p:cNvPr>
          <p:cNvSpPr/>
          <p:nvPr/>
        </p:nvSpPr>
        <p:spPr>
          <a:xfrm>
            <a:off x="3682402" y="6255963"/>
            <a:ext cx="130019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 (2015)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2DC1537-4DD3-4DFA-AF5B-5376633532AF}"/>
              </a:ext>
            </a:extLst>
          </p:cNvPr>
          <p:cNvSpPr/>
          <p:nvPr/>
        </p:nvSpPr>
        <p:spPr>
          <a:xfrm>
            <a:off x="9958126" y="6273364"/>
            <a:ext cx="130019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 (2015)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Gráfico 17" descr="Planta">
            <a:extLst>
              <a:ext uri="{FF2B5EF4-FFF2-40B4-BE49-F238E27FC236}">
                <a16:creationId xmlns:a16="http://schemas.microsoft.com/office/drawing/2014/main" id="{438B9162-7A55-4F38-8C41-BA6DD78DEB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82755B04-5878-457E-88C9-9C6A9935238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4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190" y="463824"/>
            <a:ext cx="5794444" cy="593034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 rot="16200000">
            <a:off x="-2965844" y="3198166"/>
            <a:ext cx="6885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PRINCIPALES ETAPAS DE LA EVOLUCIÓN SOCIAL</a:t>
            </a:r>
          </a:p>
        </p:txBody>
      </p:sp>
      <p:pic>
        <p:nvPicPr>
          <p:cNvPr id="8" name="Gráfico 7" descr="Oj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86899" y="-50613"/>
            <a:ext cx="914400" cy="914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113517" y="1233684"/>
            <a:ext cx="23622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 JULIAN" panose="02000000000000000000" pitchFamily="2" charset="0"/>
              </a:rPr>
              <a:t>1. SOCIEDAD PRIMITIVA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006492" y="6363959"/>
            <a:ext cx="294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 JULIAN" panose="02000000000000000000" pitchFamily="2" charset="0"/>
              </a:rPr>
              <a:t>2. SOCIEDAD AGRÍCOLA</a:t>
            </a:r>
          </a:p>
        </p:txBody>
      </p:sp>
      <p:pic>
        <p:nvPicPr>
          <p:cNvPr id="16" name="Gráfico 15" descr="Fábric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52731" y="1378690"/>
            <a:ext cx="1023716" cy="1023716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976758" y="1849459"/>
            <a:ext cx="24026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 JULIAN" panose="02000000000000000000" pitchFamily="2" charset="0"/>
              </a:rPr>
              <a:t>3. SOCIEDAD INDUSTRIAL</a:t>
            </a:r>
          </a:p>
        </p:txBody>
      </p:sp>
      <p:pic>
        <p:nvPicPr>
          <p:cNvPr id="19" name="Gráfico 18" descr="Ciuda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1590" y="9937"/>
            <a:ext cx="914400" cy="914400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4542177" y="36975"/>
            <a:ext cx="29486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 JULIAN" panose="02000000000000000000" pitchFamily="2" charset="0"/>
              </a:rPr>
              <a:t>4. SOCIEDAD POSMODERNA</a:t>
            </a:r>
          </a:p>
        </p:txBody>
      </p:sp>
      <p:pic>
        <p:nvPicPr>
          <p:cNvPr id="33" name="Gráfico 32" descr="Graner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54153" y="2096832"/>
            <a:ext cx="914400" cy="914400"/>
          </a:xfrm>
          <a:prstGeom prst="rect">
            <a:avLst/>
          </a:prstGeom>
        </p:spPr>
      </p:pic>
      <p:pic>
        <p:nvPicPr>
          <p:cNvPr id="34" name="Gráfico 33" descr="Fábric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72222" y="161705"/>
            <a:ext cx="914400" cy="914400"/>
          </a:xfrm>
          <a:prstGeom prst="rect">
            <a:avLst/>
          </a:prstGeom>
        </p:spPr>
      </p:pic>
      <p:pic>
        <p:nvPicPr>
          <p:cNvPr id="35" name="Gráfico 34" descr="Graner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15358" y="-50613"/>
            <a:ext cx="914400" cy="914400"/>
          </a:xfrm>
          <a:prstGeom prst="rect">
            <a:avLst/>
          </a:prstGeom>
        </p:spPr>
      </p:pic>
      <p:pic>
        <p:nvPicPr>
          <p:cNvPr id="38" name="Gráfico 37" descr="Granero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85338" y="5295533"/>
            <a:ext cx="914400" cy="914400"/>
          </a:xfrm>
          <a:prstGeom prst="rect">
            <a:avLst/>
          </a:prstGeom>
        </p:spPr>
      </p:pic>
      <p:pic>
        <p:nvPicPr>
          <p:cNvPr id="58" name="Gráfico 57" descr="Hoguer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440988" y="1027170"/>
            <a:ext cx="914400" cy="914400"/>
          </a:xfrm>
          <a:prstGeom prst="rect">
            <a:avLst/>
          </a:prstGeom>
        </p:spPr>
      </p:pic>
      <p:pic>
        <p:nvPicPr>
          <p:cNvPr id="59" name="Gráfico 58" descr="Hoguer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19936" y="4687274"/>
            <a:ext cx="914400" cy="914400"/>
          </a:xfrm>
          <a:prstGeom prst="rect">
            <a:avLst/>
          </a:prstGeom>
        </p:spPr>
      </p:pic>
      <p:pic>
        <p:nvPicPr>
          <p:cNvPr id="68" name="Gráfico 67" descr="Correr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99311" y="623154"/>
            <a:ext cx="914400" cy="914400"/>
          </a:xfrm>
          <a:prstGeom prst="rect">
            <a:avLst/>
          </a:prstGeom>
        </p:spPr>
      </p:pic>
      <p:pic>
        <p:nvPicPr>
          <p:cNvPr id="74" name="Gráfico 73" descr="Gatear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248526" y="2514598"/>
            <a:ext cx="914400" cy="914400"/>
          </a:xfrm>
          <a:prstGeom prst="rect">
            <a:avLst/>
          </a:prstGeom>
        </p:spPr>
      </p:pic>
      <p:pic>
        <p:nvPicPr>
          <p:cNvPr id="75" name="Gráfico 74" descr="Andar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flipH="1">
            <a:off x="2568802" y="4381133"/>
            <a:ext cx="931372" cy="914400"/>
          </a:xfrm>
          <a:prstGeom prst="rect">
            <a:avLst/>
          </a:prstGeom>
        </p:spPr>
      </p:pic>
      <p:pic>
        <p:nvPicPr>
          <p:cNvPr id="76" name="Gráfico 75" descr="Árbol de hoja caduca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106599" y="2400022"/>
            <a:ext cx="914400" cy="914400"/>
          </a:xfrm>
          <a:prstGeom prst="rect">
            <a:avLst/>
          </a:prstGeom>
        </p:spPr>
      </p:pic>
      <p:pic>
        <p:nvPicPr>
          <p:cNvPr id="78" name="Gráfico 77" descr="Planta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977911" y="4381133"/>
            <a:ext cx="914400" cy="914400"/>
          </a:xfrm>
          <a:prstGeom prst="rect">
            <a:avLst/>
          </a:prstGeom>
        </p:spPr>
      </p:pic>
      <p:pic>
        <p:nvPicPr>
          <p:cNvPr id="80" name="Gráfico 79" descr="Hoja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36987" y="898379"/>
            <a:ext cx="571778" cy="571778"/>
          </a:xfrm>
          <a:prstGeom prst="rect">
            <a:avLst/>
          </a:prstGeom>
        </p:spPr>
      </p:pic>
      <p:pic>
        <p:nvPicPr>
          <p:cNvPr id="24" name="Gráfico 23" descr="Planta">
            <a:extLst>
              <a:ext uri="{FF2B5EF4-FFF2-40B4-BE49-F238E27FC236}">
                <a16:creationId xmlns:a16="http://schemas.microsoft.com/office/drawing/2014/main" id="{243A3931-29FF-402E-9836-9B540077320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17801419-81E0-45FB-821F-2DB475E389E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28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6400" y="2464530"/>
            <a:ext cx="9269896" cy="2889349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¿Cómo crees que era la relación SN en la etapa primitiva?</a:t>
            </a:r>
          </a:p>
          <a:p>
            <a:pPr marL="514350" indent="-514350" algn="just">
              <a:buAutoNum type="arabicPeriod"/>
            </a:pPr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¿En que etapas de la E-S identificas mayor uso de la N y por qué?</a:t>
            </a:r>
          </a:p>
          <a:p>
            <a:pPr marL="514350" indent="-514350" algn="just">
              <a:buAutoNum type="arabicPeriod"/>
            </a:pPr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¿Qué hace diferente a la sociedad Agrícola de la Industrial en base al uso de la N?</a:t>
            </a:r>
          </a:p>
          <a:p>
            <a:pPr marL="514350" indent="-514350" algn="just">
              <a:buAutoNum type="arabicPeriod"/>
            </a:pPr>
            <a:r>
              <a:rPr lang="es-MX" sz="2000" b="1" dirty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¿ Qué características tiene la S actual en la forma de usar la N?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610691" y="348295"/>
            <a:ext cx="48115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En base a lo anterior y al video mostrado en clase responde:</a:t>
            </a:r>
          </a:p>
          <a:p>
            <a:pPr algn="ctr"/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 rot="16200000">
            <a:off x="-2965844" y="3198166"/>
            <a:ext cx="6885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PRINCIPALES ETAPAS DE LA EVOLUCIÓN SOCIAL</a:t>
            </a:r>
          </a:p>
        </p:txBody>
      </p:sp>
      <p:pic>
        <p:nvPicPr>
          <p:cNvPr id="9" name="Gráfico 8" descr="Claque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7092" y="59205"/>
            <a:ext cx="914400" cy="914400"/>
          </a:xfrm>
          <a:prstGeom prst="rect">
            <a:avLst/>
          </a:prstGeom>
        </p:spPr>
      </p:pic>
      <p:pic>
        <p:nvPicPr>
          <p:cNvPr id="10" name="Gráfico 9" descr="Lápiz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3476" y="359558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F82503E7-7BA2-419F-964A-0A1F291DCF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71C0621-6555-4685-B27B-D36026CC527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1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2715134" y="3244332"/>
            <a:ext cx="6384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PRINCIPALES CARACTERISTICAS DE LA EVOLUCIÓN SOCIAL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732715"/>
              </p:ext>
            </p:extLst>
          </p:nvPr>
        </p:nvGraphicFramePr>
        <p:xfrm>
          <a:off x="1956747" y="1243924"/>
          <a:ext cx="8715514" cy="52389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8879">
                  <a:extLst>
                    <a:ext uri="{9D8B030D-6E8A-4147-A177-3AD203B41FA5}">
                      <a16:colId xmlns:a16="http://schemas.microsoft.com/office/drawing/2014/main" val="388659031"/>
                    </a:ext>
                  </a:extLst>
                </a:gridCol>
                <a:gridCol w="2178878">
                  <a:extLst>
                    <a:ext uri="{9D8B030D-6E8A-4147-A177-3AD203B41FA5}">
                      <a16:colId xmlns:a16="http://schemas.microsoft.com/office/drawing/2014/main" val="1177601578"/>
                    </a:ext>
                  </a:extLst>
                </a:gridCol>
                <a:gridCol w="2178878">
                  <a:extLst>
                    <a:ext uri="{9D8B030D-6E8A-4147-A177-3AD203B41FA5}">
                      <a16:colId xmlns:a16="http://schemas.microsoft.com/office/drawing/2014/main" val="686457703"/>
                    </a:ext>
                  </a:extLst>
                </a:gridCol>
                <a:gridCol w="2178879">
                  <a:extLst>
                    <a:ext uri="{9D8B030D-6E8A-4147-A177-3AD203B41FA5}">
                      <a16:colId xmlns:a16="http://schemas.microsoft.com/office/drawing/2014/main" val="2381963631"/>
                    </a:ext>
                  </a:extLst>
                </a:gridCol>
              </a:tblGrid>
              <a:tr h="1078369">
                <a:tc>
                  <a:txBody>
                    <a:bodyPr/>
                    <a:lstStyle/>
                    <a:p>
                      <a:r>
                        <a:rPr lang="es-MX" dirty="0"/>
                        <a:t>ETAPA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EVOLUCIÓN SOCIAL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  <a:p>
                      <a:pPr algn="ctr"/>
                      <a:r>
                        <a:rPr lang="es-MX" dirty="0"/>
                        <a:t>RELACIÓN  CON NATURALEZA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441680"/>
                  </a:ext>
                </a:extLst>
              </a:tr>
              <a:tr h="1012556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Horda</a:t>
                      </a:r>
                    </a:p>
                    <a:p>
                      <a:r>
                        <a:rPr lang="es-MX" dirty="0"/>
                        <a:t>Primitiva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Grupos nómadas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50501"/>
                  </a:ext>
                </a:extLst>
              </a:tr>
              <a:tr h="101255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273883"/>
                  </a:ext>
                </a:extLst>
              </a:tr>
              <a:tr h="1012556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825173"/>
                  </a:ext>
                </a:extLst>
              </a:tr>
              <a:tr h="1012556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3863"/>
                  </a:ext>
                </a:extLst>
              </a:tr>
            </a:tbl>
          </a:graphicData>
        </a:graphic>
      </p:graphicFrame>
      <p:pic>
        <p:nvPicPr>
          <p:cNvPr id="8" name="Gráfico 7" descr="Lápiz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587" y="193331"/>
            <a:ext cx="640370" cy="640370"/>
          </a:xfrm>
          <a:prstGeom prst="rect">
            <a:avLst/>
          </a:prstGeom>
        </p:spPr>
      </p:pic>
      <p:pic>
        <p:nvPicPr>
          <p:cNvPr id="10" name="Gráfico 9" descr="Ciuda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99365" y="5408072"/>
            <a:ext cx="914400" cy="914400"/>
          </a:xfrm>
          <a:prstGeom prst="rect">
            <a:avLst/>
          </a:prstGeom>
        </p:spPr>
      </p:pic>
      <p:pic>
        <p:nvPicPr>
          <p:cNvPr id="11" name="Gráfico 10" descr="Graner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99365" y="3351021"/>
            <a:ext cx="914400" cy="914400"/>
          </a:xfrm>
          <a:prstGeom prst="rect">
            <a:avLst/>
          </a:prstGeom>
        </p:spPr>
      </p:pic>
      <p:pic>
        <p:nvPicPr>
          <p:cNvPr id="12" name="Gráfico 11" descr="Fábric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82643" y="4369015"/>
            <a:ext cx="914400" cy="914400"/>
          </a:xfrm>
          <a:prstGeom prst="rect">
            <a:avLst/>
          </a:prstGeom>
        </p:spPr>
      </p:pic>
      <p:pic>
        <p:nvPicPr>
          <p:cNvPr id="17" name="Gráfico 16" descr="Flecha lineal: recto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>
            <a:off x="5751286" y="1243924"/>
            <a:ext cx="914400" cy="914400"/>
          </a:xfrm>
          <a:prstGeom prst="rect">
            <a:avLst/>
          </a:prstGeom>
        </p:spPr>
      </p:pic>
      <p:pic>
        <p:nvPicPr>
          <p:cNvPr id="18" name="Gráfico 17" descr="Hoguera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82643" y="2374293"/>
            <a:ext cx="914400" cy="914400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4132052" y="93890"/>
            <a:ext cx="4152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a) CONTEXTO HISTÓRICO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CDD9CD6-C4AC-4C05-B535-B4597429569B}"/>
              </a:ext>
            </a:extLst>
          </p:cNvPr>
          <p:cNvSpPr/>
          <p:nvPr/>
        </p:nvSpPr>
        <p:spPr>
          <a:xfrm>
            <a:off x="1076376" y="617110"/>
            <a:ext cx="2840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5">
                    <a:lumMod val="75000"/>
                  </a:schemeClr>
                </a:solidFill>
                <a:latin typeface="AR JULIAN" panose="02000000000000000000" pitchFamily="2" charset="0"/>
              </a:rPr>
              <a:t>Completa la tabla</a:t>
            </a:r>
          </a:p>
        </p:txBody>
      </p:sp>
      <p:pic>
        <p:nvPicPr>
          <p:cNvPr id="14" name="Gráfico 13" descr="Planta">
            <a:extLst>
              <a:ext uri="{FF2B5EF4-FFF2-40B4-BE49-F238E27FC236}">
                <a16:creationId xmlns:a16="http://schemas.microsoft.com/office/drawing/2014/main" id="{254DE339-6CC7-4351-B61E-8FA83404F09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1780A199-6867-4A64-B388-BB299BE3BEE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58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234057" y="3052032"/>
            <a:ext cx="3247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PRIMITIVA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257841" y="2177909"/>
            <a:ext cx="1179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rgbClr val="FF0000"/>
                </a:solidFill>
              </a:rPr>
              <a:t> (H=N)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840" y="82222"/>
            <a:ext cx="1761682" cy="16193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56" y="83270"/>
            <a:ext cx="1733431" cy="165895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6690" y="136011"/>
            <a:ext cx="1428310" cy="161930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913" y="79298"/>
            <a:ext cx="3793466" cy="1579660"/>
          </a:xfrm>
          <a:prstGeom prst="rect">
            <a:avLst/>
          </a:prstGeom>
        </p:spPr>
      </p:pic>
      <p:cxnSp>
        <p:nvCxnSpPr>
          <p:cNvPr id="15" name="Conector recto 14"/>
          <p:cNvCxnSpPr>
            <a:cxnSpLocks/>
          </p:cNvCxnSpPr>
          <p:nvPr/>
        </p:nvCxnSpPr>
        <p:spPr>
          <a:xfrm>
            <a:off x="5609014" y="68304"/>
            <a:ext cx="0" cy="6818351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cxnSpLocks/>
          </p:cNvCxnSpPr>
          <p:nvPr/>
        </p:nvCxnSpPr>
        <p:spPr>
          <a:xfrm flipV="1">
            <a:off x="993913" y="2103582"/>
            <a:ext cx="10283687" cy="3001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1845710" y="1704687"/>
            <a:ext cx="1963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HORDA PRIMITIVA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6101496" y="1733660"/>
            <a:ext cx="4883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400" b="1" dirty="0">
                <a:solidFill>
                  <a:srgbClr val="FF0000"/>
                </a:solidFill>
              </a:rPr>
              <a:t>GRUPOS SOCIALES = ORIGEN</a:t>
            </a:r>
            <a:r>
              <a:rPr lang="es-MX" sz="1400" b="1" dirty="0">
                <a:solidFill>
                  <a:schemeClr val="accent6">
                    <a:lumMod val="50000"/>
                  </a:schemeClr>
                </a:solidFill>
              </a:rPr>
              <a:t> DE LA SOCIEDAD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032009" y="2830095"/>
            <a:ext cx="2708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Bookman Old Style" panose="02050604050505020204" pitchFamily="18" charset="0"/>
              </a:rPr>
              <a:t>Vivian en manada.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1757757" y="3349484"/>
            <a:ext cx="27080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Comunicación a base de señas y gritos.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883934" y="4565368"/>
            <a:ext cx="2708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1059946" y="4484426"/>
            <a:ext cx="27080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Pocos instrumentos de trabajo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8528322" y="3503372"/>
            <a:ext cx="2708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Organización en grupos nómadas.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/>
              <p:cNvSpPr txBox="1"/>
              <p:nvPr/>
            </p:nvSpPr>
            <p:spPr>
              <a:xfrm>
                <a:off x="8010808" y="2219127"/>
                <a:ext cx="177939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𝑺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CuadroTex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808" y="2219127"/>
                <a:ext cx="1779396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ángulo 33"/>
          <p:cNvSpPr/>
          <p:nvPr/>
        </p:nvSpPr>
        <p:spPr>
          <a:xfrm>
            <a:off x="5573732" y="3477479"/>
            <a:ext cx="27080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Desarrollo de herramientas de trabajo.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6978810" y="2754825"/>
            <a:ext cx="4257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Comienza el uso de la Naturaleza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7457369" y="4365948"/>
            <a:ext cx="27080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Clasificación social por sexo y edad y dominio</a:t>
            </a:r>
          </a:p>
        </p:txBody>
      </p:sp>
      <p:pic>
        <p:nvPicPr>
          <p:cNvPr id="40" name="Gráfico 39" descr="Gatear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47563" y="5897569"/>
            <a:ext cx="914400" cy="914400"/>
          </a:xfrm>
          <a:prstGeom prst="rect">
            <a:avLst/>
          </a:prstGeom>
        </p:spPr>
      </p:pic>
      <p:sp>
        <p:nvSpPr>
          <p:cNvPr id="43" name="Rectángulo 42"/>
          <p:cNvSpPr/>
          <p:nvPr/>
        </p:nvSpPr>
        <p:spPr>
          <a:xfrm>
            <a:off x="639858" y="5955817"/>
            <a:ext cx="2708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Actor pasivo e integrado</a:t>
            </a:r>
          </a:p>
        </p:txBody>
      </p:sp>
      <p:sp>
        <p:nvSpPr>
          <p:cNvPr id="44" name="Rectángulo 43"/>
          <p:cNvSpPr/>
          <p:nvPr/>
        </p:nvSpPr>
        <p:spPr>
          <a:xfrm>
            <a:off x="5724721" y="5964836"/>
            <a:ext cx="2708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Actor activo y transformador</a:t>
            </a:r>
          </a:p>
        </p:txBody>
      </p:sp>
      <p:pic>
        <p:nvPicPr>
          <p:cNvPr id="46" name="Gráfico 45" descr="Árbol de hoja caduc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56242" y="5388268"/>
            <a:ext cx="914400" cy="914400"/>
          </a:xfrm>
          <a:prstGeom prst="rect">
            <a:avLst/>
          </a:prstGeom>
        </p:spPr>
      </p:pic>
      <p:pic>
        <p:nvPicPr>
          <p:cNvPr id="47" name="Gráfico 46" descr="Árbol de hoja caduc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19205" y="5864892"/>
            <a:ext cx="914400" cy="914400"/>
          </a:xfrm>
          <a:prstGeom prst="rect">
            <a:avLst/>
          </a:prstGeom>
        </p:spPr>
      </p:pic>
      <p:pic>
        <p:nvPicPr>
          <p:cNvPr id="48" name="Gráfico 47" descr="Árbol de hoja caduc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277600" y="5864892"/>
            <a:ext cx="914400" cy="914400"/>
          </a:xfrm>
          <a:prstGeom prst="rect">
            <a:avLst/>
          </a:prstGeom>
        </p:spPr>
      </p:pic>
      <p:pic>
        <p:nvPicPr>
          <p:cNvPr id="49" name="Gráfico 48" descr="Árbol de hoja caduc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321965" y="5897569"/>
            <a:ext cx="914400" cy="914400"/>
          </a:xfrm>
          <a:prstGeom prst="rect">
            <a:avLst/>
          </a:prstGeom>
        </p:spPr>
      </p:pic>
      <p:pic>
        <p:nvPicPr>
          <p:cNvPr id="50" name="Gráfico 49" descr="Andar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434929" y="5949772"/>
            <a:ext cx="954695" cy="914400"/>
          </a:xfrm>
          <a:prstGeom prst="rect">
            <a:avLst/>
          </a:prstGeom>
        </p:spPr>
      </p:pic>
      <p:pic>
        <p:nvPicPr>
          <p:cNvPr id="51" name="Gráfico 50" descr="Árbol de hoja caduca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37372" y="5192697"/>
            <a:ext cx="914400" cy="914400"/>
          </a:xfrm>
          <a:prstGeom prst="rect">
            <a:avLst/>
          </a:prstGeom>
        </p:spPr>
      </p:pic>
      <p:pic>
        <p:nvPicPr>
          <p:cNvPr id="52" name="Gráfico 51" descr="Hoguera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139759" y="1430348"/>
            <a:ext cx="914400" cy="914400"/>
          </a:xfrm>
          <a:prstGeom prst="rect">
            <a:avLst/>
          </a:prstGeom>
        </p:spPr>
      </p:pic>
      <p:pic>
        <p:nvPicPr>
          <p:cNvPr id="37" name="Gráfico 36" descr="Planta">
            <a:extLst>
              <a:ext uri="{FF2B5EF4-FFF2-40B4-BE49-F238E27FC236}">
                <a16:creationId xmlns:a16="http://schemas.microsoft.com/office/drawing/2014/main" id="{407B15E6-2B68-48DA-B5C6-D9D17304DDD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38" name="Rectángulo 37">
            <a:extLst>
              <a:ext uri="{FF2B5EF4-FFF2-40B4-BE49-F238E27FC236}">
                <a16:creationId xmlns:a16="http://schemas.microsoft.com/office/drawing/2014/main" id="{317047C1-1047-410E-8E28-677DB6189D3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63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342051" y="3178372"/>
            <a:ext cx="316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AGRÍCOLA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14" y="122919"/>
            <a:ext cx="2204568" cy="1619309"/>
          </a:xfrm>
          <a:prstGeom prst="rect">
            <a:avLst/>
          </a:prstGeom>
        </p:spPr>
      </p:pic>
      <p:cxnSp>
        <p:nvCxnSpPr>
          <p:cNvPr id="15" name="Conector recto 14"/>
          <p:cNvCxnSpPr>
            <a:cxnSpLocks/>
          </p:cNvCxnSpPr>
          <p:nvPr/>
        </p:nvCxnSpPr>
        <p:spPr>
          <a:xfrm>
            <a:off x="3578873" y="122919"/>
            <a:ext cx="13104" cy="673508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cxnSpLocks/>
          </p:cNvCxnSpPr>
          <p:nvPr/>
        </p:nvCxnSpPr>
        <p:spPr>
          <a:xfrm flipV="1">
            <a:off x="993914" y="2477232"/>
            <a:ext cx="10255199" cy="2708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880570" y="1812326"/>
            <a:ext cx="25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NOMADA A SEDENTARIO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5501206" y="2082891"/>
            <a:ext cx="463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SEDENTARIO = ORIGEN</a:t>
            </a:r>
            <a:r>
              <a:rPr lang="es-MX" b="1" dirty="0">
                <a:solidFill>
                  <a:schemeClr val="accent6">
                    <a:lumMod val="50000"/>
                  </a:schemeClr>
                </a:solidFill>
              </a:rPr>
              <a:t> DE LAS CIVILIZACIONES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883934" y="4565368"/>
            <a:ext cx="2708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000" b="1" dirty="0">
              <a:latin typeface="Bookman Old Style" panose="02050604050505020204" pitchFamily="18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9010769" y="2803298"/>
            <a:ext cx="2268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Organización en aldeas, poblados o ciudades.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/>
              <p:cNvSpPr txBox="1"/>
              <p:nvPr/>
            </p:nvSpPr>
            <p:spPr>
              <a:xfrm>
                <a:off x="4099778" y="2476141"/>
                <a:ext cx="177939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𝑺</m:t>
                      </m:r>
                      <m:r>
                        <a:rPr lang="es-MX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CuadroTex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778" y="2476141"/>
                <a:ext cx="177939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ángulo 33"/>
          <p:cNvSpPr/>
          <p:nvPr/>
        </p:nvSpPr>
        <p:spPr>
          <a:xfrm>
            <a:off x="3793622" y="2984750"/>
            <a:ext cx="27080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Amplio conocimiento sobre el uso de recursos naturales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4244377" y="4772350"/>
            <a:ext cx="5433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Domina a la naturaleza a través de: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6703312" y="3035112"/>
            <a:ext cx="27080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Producción especializada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En alimento y vestido y construcción</a:t>
            </a:r>
          </a:p>
        </p:txBody>
      </p:sp>
      <p:sp>
        <p:nvSpPr>
          <p:cNvPr id="44" name="Rectángulo 43"/>
          <p:cNvSpPr/>
          <p:nvPr/>
        </p:nvSpPr>
        <p:spPr>
          <a:xfrm>
            <a:off x="838276" y="2701318"/>
            <a:ext cx="2708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Actor activo y transformador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832729" y="3606206"/>
            <a:ext cx="27080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Inicia el conocimiento y uso de los elementos naturales.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145" y="152036"/>
            <a:ext cx="2409825" cy="1895475"/>
          </a:xfrm>
          <a:prstGeom prst="rect">
            <a:avLst/>
          </a:prstGeom>
        </p:spPr>
      </p:pic>
      <p:pic>
        <p:nvPicPr>
          <p:cNvPr id="3" name="Gráfico 2" descr="Herramientas de minerí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7948" y="2027237"/>
            <a:ext cx="914400" cy="9144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9856" y="137254"/>
            <a:ext cx="2078004" cy="188278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8407" y="108932"/>
            <a:ext cx="2282603" cy="1970353"/>
          </a:xfrm>
          <a:prstGeom prst="rect">
            <a:avLst/>
          </a:prstGeom>
        </p:spPr>
      </p:pic>
      <p:pic>
        <p:nvPicPr>
          <p:cNvPr id="38" name="Gráfico 37" descr="Granero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134777" y="5745253"/>
            <a:ext cx="914400" cy="914400"/>
          </a:xfrm>
          <a:prstGeom prst="rect">
            <a:avLst/>
          </a:prstGeom>
        </p:spPr>
      </p:pic>
      <p:sp>
        <p:nvSpPr>
          <p:cNvPr id="53" name="Rectángulo 52"/>
          <p:cNvSpPr/>
          <p:nvPr/>
        </p:nvSpPr>
        <p:spPr>
          <a:xfrm>
            <a:off x="6703312" y="5237422"/>
            <a:ext cx="25357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Manipulación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Domesticación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Multiplicación</a:t>
            </a:r>
          </a:p>
        </p:txBody>
      </p:sp>
      <p:pic>
        <p:nvPicPr>
          <p:cNvPr id="25" name="Gráfico 24" descr="Vaca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72788" y="4988696"/>
            <a:ext cx="914400" cy="914400"/>
          </a:xfrm>
          <a:prstGeom prst="rect">
            <a:avLst/>
          </a:prstGeom>
        </p:spPr>
      </p:pic>
      <p:pic>
        <p:nvPicPr>
          <p:cNvPr id="54" name="Gráfico 53" descr="Vaca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134788" y="5863595"/>
            <a:ext cx="914400" cy="914400"/>
          </a:xfrm>
          <a:prstGeom prst="rect">
            <a:avLst/>
          </a:prstGeom>
        </p:spPr>
      </p:pic>
      <p:pic>
        <p:nvPicPr>
          <p:cNvPr id="55" name="Gráfico 54" descr="Vaca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220388" y="5745253"/>
            <a:ext cx="914400" cy="914400"/>
          </a:xfrm>
          <a:prstGeom prst="rect">
            <a:avLst/>
          </a:prstGeom>
        </p:spPr>
      </p:pic>
      <p:pic>
        <p:nvPicPr>
          <p:cNvPr id="31" name="Gráfico 30" descr="Flor en tiesto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76348" y="5586930"/>
            <a:ext cx="914400" cy="914400"/>
          </a:xfrm>
          <a:prstGeom prst="rect">
            <a:avLst/>
          </a:prstGeom>
        </p:spPr>
      </p:pic>
      <p:pic>
        <p:nvPicPr>
          <p:cNvPr id="39" name="Gráfico 38" descr="Planta">
            <a:extLst>
              <a:ext uri="{FF2B5EF4-FFF2-40B4-BE49-F238E27FC236}">
                <a16:creationId xmlns:a16="http://schemas.microsoft.com/office/drawing/2014/main" id="{C707F057-6CD1-4121-93A5-6F9DBD9BCE2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40" name="Rectángulo 39">
            <a:extLst>
              <a:ext uri="{FF2B5EF4-FFF2-40B4-BE49-F238E27FC236}">
                <a16:creationId xmlns:a16="http://schemas.microsoft.com/office/drawing/2014/main" id="{098CD5DF-54B1-435F-B198-A0AEFBF906C6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38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76593" y="214682"/>
            <a:ext cx="2245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4">
                    <a:lumMod val="75000"/>
                  </a:schemeClr>
                </a:solidFill>
              </a:rPr>
              <a:t>Manipulación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208559" y="214682"/>
            <a:ext cx="2603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2">
                    <a:lumMod val="75000"/>
                  </a:schemeClr>
                </a:solidFill>
              </a:rPr>
              <a:t>Domesticación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550069" y="188729"/>
            <a:ext cx="26141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5">
                    <a:lumMod val="75000"/>
                  </a:schemeClr>
                </a:solidFill>
              </a:rPr>
              <a:t>Multiplicación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599" y="722893"/>
            <a:ext cx="3138896" cy="24178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37800"/>
          <a:stretch/>
        </p:blipFill>
        <p:spPr>
          <a:xfrm>
            <a:off x="4655770" y="737902"/>
            <a:ext cx="3443588" cy="240284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633" y="737902"/>
            <a:ext cx="2722553" cy="240284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 rot="16200000">
            <a:off x="-1107674" y="3198166"/>
            <a:ext cx="316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AGRÍCOLA</a:t>
            </a:r>
          </a:p>
        </p:txBody>
      </p:sp>
      <p:pic>
        <p:nvPicPr>
          <p:cNvPr id="12" name="Gráfico 11" descr="Oj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3066" y="-15011"/>
            <a:ext cx="688042" cy="73790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6350" y="4184978"/>
            <a:ext cx="3386373" cy="216281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5933" y="4184978"/>
            <a:ext cx="2988937" cy="224170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8081" y="4133798"/>
            <a:ext cx="2736106" cy="231883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1843" y="4133798"/>
            <a:ext cx="2982343" cy="2292883"/>
          </a:xfrm>
          <a:prstGeom prst="rect">
            <a:avLst/>
          </a:prstGeom>
        </p:spPr>
      </p:pic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EED465C3-4DC6-4A11-8F44-ABD17768DAF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06861F64-F577-4D56-A47B-581B48F361E3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7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-1264349" y="3198166"/>
            <a:ext cx="3482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INDUSTRIAL</a:t>
            </a:r>
          </a:p>
        </p:txBody>
      </p:sp>
      <p:cxnSp>
        <p:nvCxnSpPr>
          <p:cNvPr id="9" name="Conector recto 8"/>
          <p:cNvCxnSpPr>
            <a:cxnSpLocks/>
          </p:cNvCxnSpPr>
          <p:nvPr/>
        </p:nvCxnSpPr>
        <p:spPr>
          <a:xfrm>
            <a:off x="3578873" y="122919"/>
            <a:ext cx="13104" cy="673508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>
            <a:cxnSpLocks/>
          </p:cNvCxnSpPr>
          <p:nvPr/>
        </p:nvCxnSpPr>
        <p:spPr>
          <a:xfrm>
            <a:off x="993914" y="2504317"/>
            <a:ext cx="10308495" cy="361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13" y="122919"/>
            <a:ext cx="2282603" cy="197035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969" y="144336"/>
            <a:ext cx="2571505" cy="203280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375" y="144336"/>
            <a:ext cx="2549810" cy="203280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6818" y="144337"/>
            <a:ext cx="2085591" cy="2032804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1268637" y="2079132"/>
            <a:ext cx="1931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CAMPO A CIUDAD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6195995" y="2177140"/>
            <a:ext cx="2762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CONCENTRACIÓN URBANA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870830" y="2994089"/>
            <a:ext cx="27080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Aumenta la población y la demanda de alimentos.</a:t>
            </a:r>
          </a:p>
        </p:txBody>
      </p:sp>
      <p:pic>
        <p:nvPicPr>
          <p:cNvPr id="20" name="Gráfico 19" descr="Niño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0897" y="5574940"/>
            <a:ext cx="914400" cy="914400"/>
          </a:xfrm>
          <a:prstGeom prst="rect">
            <a:avLst/>
          </a:prstGeom>
        </p:spPr>
      </p:pic>
      <p:pic>
        <p:nvPicPr>
          <p:cNvPr id="21" name="Gráfico 20" descr="Niño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03386" y="5722527"/>
            <a:ext cx="914400" cy="914400"/>
          </a:xfrm>
          <a:prstGeom prst="rect">
            <a:avLst/>
          </a:prstGeom>
        </p:spPr>
      </p:pic>
      <p:pic>
        <p:nvPicPr>
          <p:cNvPr id="22" name="Gráfico 21" descr="Niño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15297" y="5236373"/>
            <a:ext cx="914400" cy="914400"/>
          </a:xfrm>
          <a:prstGeom prst="rect">
            <a:avLst/>
          </a:prstGeom>
        </p:spPr>
      </p:pic>
      <p:pic>
        <p:nvPicPr>
          <p:cNvPr id="24" name="Gráfico 23" descr="Plant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50866" y="5658662"/>
            <a:ext cx="914400" cy="914400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5366620" y="2673130"/>
            <a:ext cx="49837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REVOLUCIÓN INDUSTRIAL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3770719" y="3288906"/>
            <a:ext cx="3238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Bookman Old Style" panose="02050604050505020204" pitchFamily="18" charset="0"/>
              </a:rPr>
              <a:t>Tecnificación de los modos de producción.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7656849" y="3883980"/>
            <a:ext cx="3238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Estructuras sociales complejas.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Ricos-pobres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clasismo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8709330" y="3181131"/>
            <a:ext cx="32383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Urbanización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3276119" y="5006016"/>
            <a:ext cx="5433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Domina a la naturaleza a través de: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5177021" y="5442608"/>
            <a:ext cx="25357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Destrucción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Sobreexplotación</a:t>
            </a:r>
          </a:p>
          <a:p>
            <a:pPr algn="ctr"/>
            <a:r>
              <a:rPr lang="es-MX" sz="2000" b="1" dirty="0">
                <a:latin typeface="Bookman Old Style" panose="02050604050505020204" pitchFamily="18" charset="0"/>
              </a:rPr>
              <a:t>Transformación</a:t>
            </a:r>
          </a:p>
        </p:txBody>
      </p:sp>
      <p:pic>
        <p:nvPicPr>
          <p:cNvPr id="34" name="Gráfico 33" descr="Ciuda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85456" y="2533270"/>
            <a:ext cx="914400" cy="914400"/>
          </a:xfrm>
          <a:prstGeom prst="rect">
            <a:avLst/>
          </a:prstGeom>
        </p:spPr>
      </p:pic>
      <p:pic>
        <p:nvPicPr>
          <p:cNvPr id="36" name="Gráfico 35" descr="Avió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143910">
            <a:off x="5819274" y="4003417"/>
            <a:ext cx="914400" cy="914400"/>
          </a:xfrm>
          <a:prstGeom prst="rect">
            <a:avLst/>
          </a:prstGeom>
        </p:spPr>
      </p:pic>
      <p:pic>
        <p:nvPicPr>
          <p:cNvPr id="28" name="Gráfico 27" descr="Planta">
            <a:extLst>
              <a:ext uri="{FF2B5EF4-FFF2-40B4-BE49-F238E27FC236}">
                <a16:creationId xmlns:a16="http://schemas.microsoft.com/office/drawing/2014/main" id="{3E4A3D31-4555-4DFC-9ED9-2BD1C5D45A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1F0651D6-F07C-4560-ABE2-B9C55FD68D5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rgbClr val="92D050"/>
                </a:solidFill>
                <a:latin typeface="AR JULIAN" panose="02000000000000000000" pitchFamily="2" charset="0"/>
              </a:rPr>
              <a:t>UNIDAD 1</a:t>
            </a:r>
            <a:endParaRPr lang="es-MX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4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</p:bldLst>
  </p:timing>
</p:sld>
</file>

<file path=ppt/theme/theme1.xml><?xml version="1.0" encoding="utf-8"?>
<a:theme xmlns:a="http://schemas.openxmlformats.org/drawingml/2006/main" name="View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2146</TotalTime>
  <Words>572</Words>
  <Application>Microsoft Office PowerPoint</Application>
  <PresentationFormat>Panorámica</PresentationFormat>
  <Paragraphs>133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 JULIAN</vt:lpstr>
      <vt:lpstr>Arial</vt:lpstr>
      <vt:lpstr>Bookman Old Style</vt:lpstr>
      <vt:lpstr>Cambria Math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SOCIEDAD Y NATURALEZA 2016A</dc:title>
  <dc:creator>Ivan</dc:creator>
  <cp:lastModifiedBy>Ivan Garcia Hinojosa</cp:lastModifiedBy>
  <cp:revision>158</cp:revision>
  <dcterms:created xsi:type="dcterms:W3CDTF">2016-02-01T17:18:55Z</dcterms:created>
  <dcterms:modified xsi:type="dcterms:W3CDTF">2017-10-10T23:25:17Z</dcterms:modified>
</cp:coreProperties>
</file>