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21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476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91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46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964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134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562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724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617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118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818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38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2330470" y="1768976"/>
            <a:ext cx="5430690" cy="779643"/>
          </a:xfrm>
        </p:spPr>
        <p:txBody>
          <a:bodyPr>
            <a:normAutofit fontScale="90000"/>
          </a:bodyPr>
          <a:lstStyle/>
          <a:p>
            <a:r>
              <a:rPr lang="es-MX" sz="3600" b="1" dirty="0">
                <a:solidFill>
                  <a:srgbClr val="FFC000"/>
                </a:solidFill>
                <a:latin typeface="AR JULIAN" panose="02000000000000000000" pitchFamily="2" charset="0"/>
              </a:rPr>
              <a:t>SOCIEDAD Y NATURALEZA</a:t>
            </a:r>
            <a:br>
              <a:rPr lang="es-MX" sz="3600" b="1" dirty="0">
                <a:solidFill>
                  <a:srgbClr val="FFC000"/>
                </a:solidFill>
                <a:latin typeface="AR JULIAN" panose="02000000000000000000" pitchFamily="2" charset="0"/>
              </a:rPr>
            </a:br>
            <a:endParaRPr lang="es-MX" sz="3600" b="1" dirty="0">
              <a:solidFill>
                <a:srgbClr val="FFC000"/>
              </a:solidFill>
              <a:latin typeface="AR JULIAN" panose="02000000000000000000" pitchFamily="2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33553">
            <a:off x="816800" y="3085106"/>
            <a:ext cx="2113434" cy="21134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95265">
            <a:off x="6222782" y="3229601"/>
            <a:ext cx="2381250" cy="1866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88525">
            <a:off x="2987376" y="2705800"/>
            <a:ext cx="3181328" cy="20009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5045815" y="6132427"/>
            <a:ext cx="3913278" cy="5280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b="1" dirty="0">
                <a:latin typeface="Corbel" panose="020B0503020204020204" pitchFamily="34" charset="0"/>
              </a:rPr>
              <a:t>M. en A. E. G. Iván García Hinojosa</a:t>
            </a:r>
          </a:p>
          <a:p>
            <a:r>
              <a:rPr lang="es-MX" sz="1800" b="1" dirty="0">
                <a:latin typeface="AR JULIAN" panose="02000000000000000000" pitchFamily="2" charset="0"/>
              </a:rPr>
              <a:t>igarciah@uaemex.mx</a:t>
            </a:r>
            <a:br>
              <a:rPr lang="es-MX" sz="1800" b="1" dirty="0">
                <a:latin typeface="AR JULIAN" panose="02000000000000000000" pitchFamily="2" charset="0"/>
              </a:rPr>
            </a:br>
            <a:endParaRPr lang="es-MX" sz="1800" b="1" dirty="0">
              <a:latin typeface="AR JULIA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16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48290" y="1741068"/>
            <a:ext cx="62393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Analizar</a:t>
            </a:r>
            <a:r>
              <a:rPr lang="es-MX" sz="2400" b="1" dirty="0"/>
              <a:t> y </a:t>
            </a:r>
            <a:r>
              <a:rPr lang="es-MX" sz="2400" b="1" dirty="0">
                <a:solidFill>
                  <a:srgbClr val="FF0000"/>
                </a:solidFill>
              </a:rPr>
              <a:t>valorar</a:t>
            </a:r>
            <a:r>
              <a:rPr lang="es-MX" sz="2400" b="1" dirty="0"/>
              <a:t> la importancia de </a:t>
            </a:r>
            <a:r>
              <a:rPr lang="es-MX" sz="2400" b="1" dirty="0">
                <a:solidFill>
                  <a:srgbClr val="00B050"/>
                </a:solidFill>
              </a:rPr>
              <a:t>los recursos naturales </a:t>
            </a:r>
            <a:r>
              <a:rPr lang="es-MX" sz="2400" b="1" dirty="0"/>
              <a:t>y del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patrimonio natural</a:t>
            </a:r>
            <a:r>
              <a:rPr lang="es-MX" sz="2400" b="1" dirty="0"/>
              <a:t>, en relación con las </a:t>
            </a:r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formas de actuar del ser humano </a:t>
            </a:r>
            <a:r>
              <a:rPr lang="es-MX" sz="2400" b="1" dirty="0"/>
              <a:t>y con las posibilidades de enfrentar su agotamiento.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829" y="4301961"/>
            <a:ext cx="2766678" cy="2072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Rectángulo 6"/>
          <p:cNvSpPr/>
          <p:nvPr/>
        </p:nvSpPr>
        <p:spPr>
          <a:xfrm>
            <a:off x="1299426" y="368266"/>
            <a:ext cx="5003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Objetivo de la Unidad de Aprendizaje</a:t>
            </a:r>
            <a:r>
              <a:rPr lang="es-MX" b="1" dirty="0"/>
              <a:t>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FE17C16-8023-427E-9D6C-4E354BC8A6BF}"/>
              </a:ext>
            </a:extLst>
          </p:cNvPr>
          <p:cNvSpPr/>
          <p:nvPr/>
        </p:nvSpPr>
        <p:spPr>
          <a:xfrm>
            <a:off x="8601740" y="140615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5" name="Gráfico 4" descr="Diana">
            <a:extLst>
              <a:ext uri="{FF2B5EF4-FFF2-40B4-BE49-F238E27FC236}">
                <a16:creationId xmlns:a16="http://schemas.microsoft.com/office/drawing/2014/main" id="{D8618603-5943-496F-AD37-60CE7B04A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5026" y="78705"/>
            <a:ext cx="914400" cy="914400"/>
          </a:xfrm>
          <a:prstGeom prst="rect">
            <a:avLst/>
          </a:prstGeom>
        </p:spPr>
      </p:pic>
      <p:pic>
        <p:nvPicPr>
          <p:cNvPr id="10" name="Gráfico 9" descr="Profesor">
            <a:extLst>
              <a:ext uri="{FF2B5EF4-FFF2-40B4-BE49-F238E27FC236}">
                <a16:creationId xmlns:a16="http://schemas.microsoft.com/office/drawing/2014/main" id="{A28F6F63-F7C7-4EB9-B82D-70E644329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9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682298"/>
              </p:ext>
            </p:extLst>
          </p:nvPr>
        </p:nvGraphicFramePr>
        <p:xfrm>
          <a:off x="348356" y="1322203"/>
          <a:ext cx="7584339" cy="494677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92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Unidad 1. Recursos naturales, sus problemáticas actuales y su relación con la sociedad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Objetivo</a:t>
                      </a:r>
                      <a:r>
                        <a:rPr lang="es-ES_tradnl" sz="20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s-ES_tradnl" sz="20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Identificar los recursos naturales 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 los bienes declarados </a:t>
                      </a:r>
                      <a:r>
                        <a:rPr lang="es-ES_tradnl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Patrimonio Natural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así como sus funciones en los socio-ecosistemas, y sus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problemáticas actuales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Contenidos: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1.1 Biodiversidad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Recursos Naturales y Servicios Ambientales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.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Batang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              1.1.1 Evolución de la relación sociedad-naturaleza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Batang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s-MX" sz="1600" b="1" baseline="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        1.1.2 Sociedad y recursos naturales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1.2 Principales </a:t>
                      </a: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problemas ambientales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en el mundo y México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            1.2.1  Deforestación, extinción, erosión, contaminación, cambio climático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1.3 Patrimonio Natural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de la Humanidad, Patrimonio Natural de México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Batang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s-MX" sz="1600" b="1" baseline="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            1.3.1 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Participación social en la valorización, conservación y manejo de recursos naturales.</a:t>
                      </a:r>
                      <a:endParaRPr lang="es-MX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122065" y="191081"/>
            <a:ext cx="5228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Contenido de la Unidad de Aprendizaje</a:t>
            </a:r>
            <a:r>
              <a:rPr lang="es-MX" b="1" dirty="0"/>
              <a:t>: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CD3EA63-A6CD-4DDF-813E-61A3F6871DEB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8" name="Gráfico 7" descr="Profesor">
            <a:extLst>
              <a:ext uri="{FF2B5EF4-FFF2-40B4-BE49-F238E27FC236}">
                <a16:creationId xmlns:a16="http://schemas.microsoft.com/office/drawing/2014/main" id="{65498FA5-6911-4623-AD51-4E00DA350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  <p:pic>
        <p:nvPicPr>
          <p:cNvPr id="9" name="Gráfico 8" descr="Libros">
            <a:extLst>
              <a:ext uri="{FF2B5EF4-FFF2-40B4-BE49-F238E27FC236}">
                <a16:creationId xmlns:a16="http://schemas.microsoft.com/office/drawing/2014/main" id="{DAFAFDBA-A2E8-4DA9-AA01-7550724EB9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665" y="797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86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75833"/>
              </p:ext>
            </p:extLst>
          </p:nvPr>
        </p:nvGraphicFramePr>
        <p:xfrm>
          <a:off x="590014" y="288633"/>
          <a:ext cx="7235549" cy="299021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35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9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Unidad 2. Formas de instrumentalización de la naturaleza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Objetivo</a:t>
                      </a: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 Comparar los modos de conocer y actuar en la naturaleza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en relación con sus bases teóricas y filosóficas.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0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00430" algn="l"/>
                        </a:tabLs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Contenidos: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Problemas del conocimiento 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y de la instrumentalización de la naturaleza, Relación Sociedad-Naturaleza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 err="1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Bio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/</a:t>
                      </a:r>
                      <a:r>
                        <a:rPr lang="es-ES_tradnl" sz="1600" dirty="0" err="1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ecocentrismo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ES_tradnl" sz="1600" dirty="0" err="1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Tecnocentrismo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, Antropocentrismo, Holismo, Ecología superficial, Ecología profunda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049931"/>
              </p:ext>
            </p:extLst>
          </p:nvPr>
        </p:nvGraphicFramePr>
        <p:xfrm>
          <a:off x="590014" y="3607917"/>
          <a:ext cx="7235549" cy="303409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35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Unidad 3.</a:t>
                      </a:r>
                      <a:r>
                        <a:rPr lang="es-ES_tradnl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Propuestas de control o remediación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Objetivo: </a:t>
                      </a: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Reconocer y distinguir 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las </a:t>
                      </a:r>
                      <a:r>
                        <a:rPr lang="es-ES_tradn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posibilidades y oportunidades </a:t>
                      </a: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para corregir, manejar o revertir las problemáticas socio-ambientales.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Tópicos: 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Economía verde, Eco-economía, Economía ecológica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Ética ambiental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Desmaterialización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Sustentabilidad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ES_tradnl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Desarrollo Humano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E179879C-ED7B-4A56-BF5E-E4A62C5CCBE1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7" name="Gráfico 6" descr="Profesor">
            <a:extLst>
              <a:ext uri="{FF2B5EF4-FFF2-40B4-BE49-F238E27FC236}">
                <a16:creationId xmlns:a16="http://schemas.microsoft.com/office/drawing/2014/main" id="{D794B89B-24A7-4EA5-B3C2-E166421DA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2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3186610" y="286774"/>
            <a:ext cx="1547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Evaluación</a:t>
            </a:r>
            <a:endParaRPr lang="es-MX" b="1" dirty="0"/>
          </a:p>
        </p:txBody>
      </p:sp>
      <p:sp>
        <p:nvSpPr>
          <p:cNvPr id="13" name="Rectángulo 12"/>
          <p:cNvSpPr/>
          <p:nvPr/>
        </p:nvSpPr>
        <p:spPr>
          <a:xfrm>
            <a:off x="279912" y="1194082"/>
            <a:ext cx="1961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Primer Parcial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65170"/>
              </p:ext>
            </p:extLst>
          </p:nvPr>
        </p:nvGraphicFramePr>
        <p:xfrm>
          <a:off x="785611" y="2098845"/>
          <a:ext cx="6584115" cy="10820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08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Presentación electrónica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Rúbrica y lista de cotejo.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</a:rPr>
                        <a:t>Actividades clase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</a:rPr>
                        <a:t>Actividades extra-clase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20%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Rectángulo 14"/>
          <p:cNvSpPr/>
          <p:nvPr/>
        </p:nvSpPr>
        <p:spPr>
          <a:xfrm>
            <a:off x="157283" y="3609342"/>
            <a:ext cx="2206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</a:rPr>
              <a:t>Segundo Parcial</a:t>
            </a:r>
            <a:endParaRPr lang="es-MX" b="1" dirty="0">
              <a:solidFill>
                <a:srgbClr val="0070C0"/>
              </a:solidFill>
            </a:endParaRP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275195"/>
              </p:ext>
            </p:extLst>
          </p:nvPr>
        </p:nvGraphicFramePr>
        <p:xfrm>
          <a:off x="785611" y="4382436"/>
          <a:ext cx="6867450" cy="192316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92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Cuadro comparativo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Rúbricas y listas de cotejo.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Integración y presentación del estudio de caso.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         **PRACTICA**</a:t>
                      </a:r>
                      <a:endParaRPr lang="es-MX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Actividades en clase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</a:rPr>
                        <a:t>Actividades extra- clase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10%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33ADBFE4-C590-4EF4-AF76-4552B564A875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9" name="Gráfico 8" descr="Profesor">
            <a:extLst>
              <a:ext uri="{FF2B5EF4-FFF2-40B4-BE49-F238E27FC236}">
                <a16:creationId xmlns:a16="http://schemas.microsoft.com/office/drawing/2014/main" id="{D30F1139-7553-4DF9-B0BD-330F35E26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  <p:pic>
        <p:nvPicPr>
          <p:cNvPr id="3" name="Gráfico 2" descr="Lápiz">
            <a:extLst>
              <a:ext uri="{FF2B5EF4-FFF2-40B4-BE49-F238E27FC236}">
                <a16:creationId xmlns:a16="http://schemas.microsoft.com/office/drawing/2014/main" id="{E8425B27-1B71-46FF-AE0A-14A0BAE62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82485" y="215543"/>
            <a:ext cx="604125" cy="6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9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57295" y="20960"/>
            <a:ext cx="1547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Evaluación</a:t>
            </a:r>
            <a:endParaRPr lang="es-MX" b="1" dirty="0"/>
          </a:p>
        </p:txBody>
      </p:sp>
      <p:sp>
        <p:nvSpPr>
          <p:cNvPr id="5" name="Rectángulo 4"/>
          <p:cNvSpPr/>
          <p:nvPr/>
        </p:nvSpPr>
        <p:spPr>
          <a:xfrm>
            <a:off x="395952" y="627951"/>
            <a:ext cx="1781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Ordinaria</a:t>
            </a:r>
            <a:endParaRPr lang="es-MX" b="1" dirty="0">
              <a:solidFill>
                <a:srgbClr val="00B050"/>
              </a:solidFill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273526"/>
              </p:ext>
            </p:extLst>
          </p:nvPr>
        </p:nvGraphicFramePr>
        <p:xfrm>
          <a:off x="1343754" y="1303091"/>
          <a:ext cx="5962649" cy="10450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87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</a:rPr>
                        <a:t>Evaluación escrita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</a:rPr>
                        <a:t>Rubrica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50%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</a:rPr>
                        <a:t>Carpeta de Evidencias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</a:rPr>
                        <a:t>Lista de cotejo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50%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395954" y="2628303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Extraordinaria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185253"/>
              </p:ext>
            </p:extLst>
          </p:nvPr>
        </p:nvGraphicFramePr>
        <p:xfrm>
          <a:off x="1343754" y="3209164"/>
          <a:ext cx="5962649" cy="131438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87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Evidencia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Instrumento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Porcentaje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Evaluación escrita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Rubrica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Proyecto final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Rubrica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23325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Carpeta de Evidencias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Lista de Cotejo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ángulo 8"/>
          <p:cNvSpPr/>
          <p:nvPr/>
        </p:nvSpPr>
        <p:spPr>
          <a:xfrm>
            <a:off x="395952" y="4605220"/>
            <a:ext cx="3464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C00000"/>
                </a:solidFill>
              </a:rPr>
              <a:t>Título de suficiencia</a:t>
            </a:r>
            <a:endParaRPr lang="es-MX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875144"/>
              </p:ext>
            </p:extLst>
          </p:nvPr>
        </p:nvGraphicFramePr>
        <p:xfrm>
          <a:off x="1370731" y="5066885"/>
          <a:ext cx="5962649" cy="158489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87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Evidencia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Instrumento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Porcentaje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Evaluación escrita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Rubrica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Evaluación oral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Rubrica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23025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Proyecto final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Rubrica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23325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Carpeta de Evidencias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Lista de Cotejo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Gráfico 9" descr="Lápiz">
            <a:extLst>
              <a:ext uri="{FF2B5EF4-FFF2-40B4-BE49-F238E27FC236}">
                <a16:creationId xmlns:a16="http://schemas.microsoft.com/office/drawing/2014/main" id="{B5D55589-74CA-4ED7-92C2-2A52C683C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2485" y="215543"/>
            <a:ext cx="604125" cy="60412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F9B7B21-F9F9-49F1-AD31-FE1BA62AAD88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14" name="Gráfico 13" descr="Profesor">
            <a:extLst>
              <a:ext uri="{FF2B5EF4-FFF2-40B4-BE49-F238E27FC236}">
                <a16:creationId xmlns:a16="http://schemas.microsoft.com/office/drawing/2014/main" id="{8DD6DF9C-AF9F-4F21-9015-0C40CC16AB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0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28932" y="20960"/>
            <a:ext cx="2453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Asistencia y faltas</a:t>
            </a:r>
            <a:endParaRPr lang="es-MX" b="1" dirty="0"/>
          </a:p>
        </p:txBody>
      </p:sp>
      <p:sp>
        <p:nvSpPr>
          <p:cNvPr id="5" name="Rectángulo 4"/>
          <p:cNvSpPr/>
          <p:nvPr/>
        </p:nvSpPr>
        <p:spPr>
          <a:xfrm>
            <a:off x="113383" y="1004664"/>
            <a:ext cx="31486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Tolerancia: 10 min</a:t>
            </a:r>
          </a:p>
          <a:p>
            <a:r>
              <a:rPr lang="es-MX" sz="2400" b="1" dirty="0"/>
              <a:t>7:10 pase de lista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11066" y="2736622"/>
            <a:ext cx="48894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Asistencia: </a:t>
            </a:r>
          </a:p>
          <a:p>
            <a:pPr algn="ctr"/>
            <a:r>
              <a:rPr lang="es-MX" sz="2400" b="1" dirty="0"/>
              <a:t>30 DÍAS HABILES</a:t>
            </a:r>
          </a:p>
          <a:p>
            <a:pPr algn="ctr"/>
            <a:r>
              <a:rPr lang="es-MX" sz="2400" b="1" dirty="0"/>
              <a:t>80% para presentar ordinario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13383" y="4680082"/>
            <a:ext cx="521745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Sólo se aceptan </a:t>
            </a:r>
            <a:r>
              <a:rPr lang="es-MX" sz="2400" b="1" dirty="0">
                <a:solidFill>
                  <a:srgbClr val="FF0000"/>
                </a:solidFill>
              </a:rPr>
              <a:t>justificantes oficiales</a:t>
            </a:r>
          </a:p>
          <a:p>
            <a:r>
              <a:rPr lang="es-MX" sz="2400" b="1" dirty="0"/>
              <a:t>emitidos por la </a:t>
            </a:r>
            <a:r>
              <a:rPr lang="es-MX" sz="2400" b="1" dirty="0">
                <a:solidFill>
                  <a:srgbClr val="FF0000"/>
                </a:solidFill>
              </a:rPr>
              <a:t>subdirección académica</a:t>
            </a:r>
          </a:p>
          <a:p>
            <a:endParaRPr lang="es-MX" b="1" dirty="0"/>
          </a:p>
        </p:txBody>
      </p:sp>
      <p:pic>
        <p:nvPicPr>
          <p:cNvPr id="9" name="Gráfico 8" descr="Advertencia">
            <a:extLst>
              <a:ext uri="{FF2B5EF4-FFF2-40B4-BE49-F238E27FC236}">
                <a16:creationId xmlns:a16="http://schemas.microsoft.com/office/drawing/2014/main" id="{45560663-F554-44F4-A07B-C558B3D65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91516" y="768556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2EB2D67-0ABF-464E-9D18-5C5DDD069579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11" name="Gráfico 10" descr="Profesor">
            <a:extLst>
              <a:ext uri="{FF2B5EF4-FFF2-40B4-BE49-F238E27FC236}">
                <a16:creationId xmlns:a16="http://schemas.microsoft.com/office/drawing/2014/main" id="{01B86F3D-B6B9-48AD-BB0F-854F278869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15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34864" y="259304"/>
            <a:ext cx="3725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</a:rPr>
              <a:t>Cuestionario de diagnóstico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03455" y="845055"/>
            <a:ext cx="61674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Responde las siguientes preguntas:</a:t>
            </a:r>
          </a:p>
          <a:p>
            <a:endParaRPr lang="es-MX" sz="2000" b="1" dirty="0"/>
          </a:p>
          <a:p>
            <a:pPr marL="457200" indent="-457200">
              <a:buAutoNum type="arabicPeriod"/>
            </a:pPr>
            <a:r>
              <a:rPr lang="es-MX" sz="2000" b="1" dirty="0"/>
              <a:t>¿Qué es el espacio geográfico?</a:t>
            </a:r>
          </a:p>
          <a:p>
            <a:pPr marL="457200" indent="-457200">
              <a:buAutoNum type="arabicPeriod"/>
            </a:pPr>
            <a:r>
              <a:rPr lang="es-MX" sz="2000" b="1" dirty="0"/>
              <a:t>¿Qué entiendes por sociedad?</a:t>
            </a:r>
          </a:p>
          <a:p>
            <a:pPr marL="342900" indent="-342900">
              <a:buAutoNum type="arabicPeriod"/>
            </a:pPr>
            <a:r>
              <a:rPr lang="es-MX" sz="2000" b="1" dirty="0"/>
              <a:t>¿Qué elementos consideras que integran a la sociedad?</a:t>
            </a:r>
          </a:p>
          <a:p>
            <a:pPr marL="342900" indent="-342900">
              <a:buAutoNum type="arabicPeriod"/>
            </a:pPr>
            <a:r>
              <a:rPr lang="es-MX" sz="2000" b="1" dirty="0"/>
              <a:t>¿Qué entiendes por naturaleza?</a:t>
            </a:r>
          </a:p>
          <a:p>
            <a:pPr marL="342900" indent="-342900">
              <a:buAutoNum type="arabicPeriod"/>
            </a:pPr>
            <a:r>
              <a:rPr lang="es-MX" sz="2000" b="1" dirty="0"/>
              <a:t>¿Qué elementos reconoces como componentes de la naturaleza?</a:t>
            </a:r>
          </a:p>
          <a:p>
            <a:pPr marL="342900" indent="-342900">
              <a:buAutoNum type="arabicPeriod"/>
            </a:pPr>
            <a:r>
              <a:rPr lang="es-MX" sz="2000" b="1" dirty="0"/>
              <a:t>¿Qué entiendes por patrimonio natural?</a:t>
            </a:r>
          </a:p>
          <a:p>
            <a:pPr marL="342900" indent="-342900">
              <a:buAutoNum type="arabicPeriod"/>
            </a:pPr>
            <a:r>
              <a:rPr lang="es-MX" sz="2000" b="1" dirty="0"/>
              <a:t>¿De que manera interactúa la sociedad con la naturaleza?,</a:t>
            </a:r>
          </a:p>
          <a:p>
            <a:r>
              <a:rPr lang="es-MX" sz="2000" b="1" dirty="0"/>
              <a:t>      describe un ejemplo</a:t>
            </a:r>
          </a:p>
          <a:p>
            <a:r>
              <a:rPr lang="es-MX" sz="2000" b="1" dirty="0"/>
              <a:t>8. ¿Cuál es la importancia de analizar la relación </a:t>
            </a:r>
          </a:p>
          <a:p>
            <a:r>
              <a:rPr lang="es-MX" sz="2000" b="1" dirty="0"/>
              <a:t>sociedad-naturaleza en mi formación como Licenciado en Turismo?</a:t>
            </a:r>
          </a:p>
          <a:p>
            <a:endParaRPr lang="es-MX" sz="2000" b="1" dirty="0"/>
          </a:p>
        </p:txBody>
      </p:sp>
      <p:sp>
        <p:nvSpPr>
          <p:cNvPr id="7" name="Rectángulo 6"/>
          <p:cNvSpPr/>
          <p:nvPr/>
        </p:nvSpPr>
        <p:spPr>
          <a:xfrm>
            <a:off x="712309" y="512010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MX" b="1" dirty="0">
              <a:solidFill>
                <a:srgbClr val="FF0000"/>
              </a:solidFill>
            </a:endParaRPr>
          </a:p>
        </p:txBody>
      </p:sp>
      <p:pic>
        <p:nvPicPr>
          <p:cNvPr id="3" name="Gráfico 2" descr="Ayuda">
            <a:extLst>
              <a:ext uri="{FF2B5EF4-FFF2-40B4-BE49-F238E27FC236}">
                <a16:creationId xmlns:a16="http://schemas.microsoft.com/office/drawing/2014/main" id="{DBFA98AC-7A22-42A1-9B26-8F9C8AA0D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7474" y="32936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C3D1530-2538-44B5-924F-7000FFC117E0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10" name="Gráfico 9" descr="Profesor">
            <a:extLst>
              <a:ext uri="{FF2B5EF4-FFF2-40B4-BE49-F238E27FC236}">
                <a16:creationId xmlns:a16="http://schemas.microsoft.com/office/drawing/2014/main" id="{9BC0BB95-BC55-41F2-81C0-E4821AB53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83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BC9950A2-39D7-42A7-A201-F374B761171A}"/>
              </a:ext>
            </a:extLst>
          </p:cNvPr>
          <p:cNvSpPr/>
          <p:nvPr/>
        </p:nvSpPr>
        <p:spPr>
          <a:xfrm>
            <a:off x="8623005" y="191081"/>
            <a:ext cx="414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</a:rPr>
              <a:t>Presentación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13" name="Gráfico 12" descr="Profesor">
            <a:extLst>
              <a:ext uri="{FF2B5EF4-FFF2-40B4-BE49-F238E27FC236}">
                <a16:creationId xmlns:a16="http://schemas.microsoft.com/office/drawing/2014/main" id="{F138DABE-0302-43CE-B7F0-4CEB2AAF1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1874" y="5013251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BFC6A6C1-A4CC-43A2-A837-67E3890831FF}"/>
              </a:ext>
            </a:extLst>
          </p:cNvPr>
          <p:cNvSpPr/>
          <p:nvPr/>
        </p:nvSpPr>
        <p:spPr>
          <a:xfrm>
            <a:off x="3221944" y="191081"/>
            <a:ext cx="2103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</a:rPr>
              <a:t>Bibliografía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439EA32-885E-405D-AD2C-F4AD8E9138A9}"/>
              </a:ext>
            </a:extLst>
          </p:cNvPr>
          <p:cNvSpPr/>
          <p:nvPr/>
        </p:nvSpPr>
        <p:spPr>
          <a:xfrm>
            <a:off x="204083" y="652746"/>
            <a:ext cx="13227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</a:rPr>
              <a:t>Básica:</a:t>
            </a:r>
          </a:p>
          <a:p>
            <a:endParaRPr lang="es-MX" sz="2400" b="1" dirty="0">
              <a:solidFill>
                <a:srgbClr val="0070C0"/>
              </a:solidFill>
            </a:endParaRPr>
          </a:p>
        </p:txBody>
      </p:sp>
      <p:pic>
        <p:nvPicPr>
          <p:cNvPr id="3" name="Gráfico 2" descr="Libros en estantería">
            <a:extLst>
              <a:ext uri="{FF2B5EF4-FFF2-40B4-BE49-F238E27FC236}">
                <a16:creationId xmlns:a16="http://schemas.microsoft.com/office/drawing/2014/main" id="{4A8FCE39-20B6-4277-99B1-A745CA65F4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07544" y="0"/>
            <a:ext cx="914400" cy="9144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C4B59B2-60C9-457F-BF5F-8F42B0B7FC86}"/>
              </a:ext>
            </a:extLst>
          </p:cNvPr>
          <p:cNvSpPr/>
          <p:nvPr/>
        </p:nvSpPr>
        <p:spPr>
          <a:xfrm>
            <a:off x="204083" y="1156377"/>
            <a:ext cx="5285045" cy="240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1200" dirty="0">
                <a:latin typeface="Arial" panose="020B0604020202020204" pitchFamily="34" charset="0"/>
                <a:ea typeface="Batang" panose="02030600000101010101" pitchFamily="18" charset="-127"/>
              </a:rPr>
              <a:t>Aranda, J.M. (2004). “Principales desarrollos de la sociología ambiental”, </a:t>
            </a:r>
            <a:r>
              <a:rPr lang="es-ES_tradnl" sz="1200" i="1" dirty="0">
                <a:latin typeface="Arial" panose="020B0604020202020204" pitchFamily="34" charset="0"/>
                <a:ea typeface="Batang" panose="02030600000101010101" pitchFamily="18" charset="-127"/>
              </a:rPr>
              <a:t>Ciencia Ergo Sum</a:t>
            </a:r>
            <a:r>
              <a:rPr lang="es-ES_tradnl" sz="1200" dirty="0">
                <a:latin typeface="Arial" panose="020B0604020202020204" pitchFamily="34" charset="0"/>
                <a:ea typeface="Batang" panose="02030600000101010101" pitchFamily="18" charset="-127"/>
              </a:rPr>
              <a:t> 11 (2), pp. 199-208.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1200" dirty="0">
                <a:latin typeface="Arial" panose="020B0604020202020204" pitchFamily="34" charset="0"/>
                <a:ea typeface="Batang" panose="02030600000101010101" pitchFamily="18" charset="-127"/>
              </a:rPr>
              <a:t>Bello, O. Ortiz, L., Samaniego, J. </a:t>
            </a:r>
            <a:r>
              <a:rPr lang="es-ES_tradnl" sz="1200" i="1" dirty="0">
                <a:latin typeface="Arial" panose="020B0604020202020204" pitchFamily="34" charset="0"/>
                <a:ea typeface="Batang" panose="02030600000101010101" pitchFamily="18" charset="-127"/>
              </a:rPr>
              <a:t>La estimación de los efectos de los desastres en América Latina 1972-2010</a:t>
            </a:r>
            <a:r>
              <a:rPr lang="es-ES_tradnl" sz="1200" dirty="0">
                <a:latin typeface="Arial" panose="020B0604020202020204" pitchFamily="34" charset="0"/>
                <a:ea typeface="Batang" panose="02030600000101010101" pitchFamily="18" charset="-127"/>
              </a:rPr>
              <a:t>. 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Chile: CEPAL.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Brown, L. (2003)</a:t>
            </a:r>
            <a:r>
              <a:rPr lang="en-US" sz="1200" i="1" dirty="0">
                <a:latin typeface="Arial" panose="020B0604020202020204" pitchFamily="34" charset="0"/>
                <a:ea typeface="Batang" panose="02030600000101010101" pitchFamily="18" charset="-127"/>
              </a:rPr>
              <a:t>. Eco-</a:t>
            </a:r>
            <a:r>
              <a:rPr lang="en-US" sz="1200" i="1" dirty="0" err="1">
                <a:latin typeface="Arial" panose="020B0604020202020204" pitchFamily="34" charset="0"/>
                <a:ea typeface="Batang" panose="02030600000101010101" pitchFamily="18" charset="-127"/>
              </a:rPr>
              <a:t>economía</a:t>
            </a:r>
            <a:r>
              <a:rPr lang="en-US" sz="1200" i="1" dirty="0">
                <a:latin typeface="Arial" panose="020B0604020202020204" pitchFamily="34" charset="0"/>
                <a:ea typeface="Batang" panose="02030600000101010101" pitchFamily="18" charset="-127"/>
              </a:rPr>
              <a:t>.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 USA: Earth Policy Institute.  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err="1">
                <a:latin typeface="Arial" panose="020B0604020202020204" pitchFamily="34" charset="0"/>
                <a:ea typeface="Batang" panose="02030600000101010101" pitchFamily="18" charset="-127"/>
              </a:rPr>
              <a:t>Guattari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, F. </a:t>
            </a:r>
            <a:r>
              <a:rPr lang="en-US" sz="1200" i="1" dirty="0">
                <a:latin typeface="Arial" panose="020B0604020202020204" pitchFamily="34" charset="0"/>
                <a:ea typeface="Batang" panose="02030600000101010101" pitchFamily="18" charset="-127"/>
              </a:rPr>
              <a:t>The three ecologies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. Great Britain: Cambridge University Press.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s-MX" sz="1200" dirty="0" err="1">
                <a:latin typeface="Arial" panose="020B0604020202020204" pitchFamily="34" charset="0"/>
                <a:ea typeface="Batang" panose="02030600000101010101" pitchFamily="18" charset="-127"/>
              </a:rPr>
              <a:t>Leff</a:t>
            </a:r>
            <a:r>
              <a:rPr lang="es-MX" sz="1200" dirty="0">
                <a:latin typeface="Arial" panose="020B0604020202020204" pitchFamily="34" charset="0"/>
                <a:ea typeface="Batang" panose="02030600000101010101" pitchFamily="18" charset="-127"/>
              </a:rPr>
              <a:t>, E. (1986). Los problemas del conocimiento y la perspectiva ambiental del desarrollo. 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México. </a:t>
            </a:r>
            <a:r>
              <a:rPr lang="en-US" sz="1200" dirty="0" err="1">
                <a:latin typeface="Arial" panose="020B0604020202020204" pitchFamily="34" charset="0"/>
                <a:ea typeface="Batang" panose="02030600000101010101" pitchFamily="18" charset="-127"/>
              </a:rPr>
              <a:t>Siglo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</a:rPr>
              <a:t> XXI.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E0C6F42-7C04-4195-A9D2-50301AAB399D}"/>
              </a:ext>
            </a:extLst>
          </p:cNvPr>
          <p:cNvSpPr/>
          <p:nvPr/>
        </p:nvSpPr>
        <p:spPr>
          <a:xfrm>
            <a:off x="127870" y="4028409"/>
            <a:ext cx="29482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</a:rPr>
              <a:t>Complementaria:</a:t>
            </a:r>
          </a:p>
          <a:p>
            <a:endParaRPr lang="es-MX" sz="2400" b="1" dirty="0">
              <a:solidFill>
                <a:srgbClr val="0070C0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A0A86E5-30FF-4F5B-86D2-0136690C26CF}"/>
              </a:ext>
            </a:extLst>
          </p:cNvPr>
          <p:cNvSpPr/>
          <p:nvPr/>
        </p:nvSpPr>
        <p:spPr>
          <a:xfrm>
            <a:off x="127870" y="4597752"/>
            <a:ext cx="6188148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Centro ambiental para la paz. De la Economía Ambiental a la Economía Ecológica. Federico Aguilera </a:t>
            </a:r>
            <a:r>
              <a:rPr lang="es-MX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Klink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 y Vicent Alcántara Compiladores. Versión electrónica </a:t>
            </a:r>
            <a:r>
              <a:rPr lang="es-MX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electrónica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 revisada, 2011 ICARIA: FUHEM. Barcelona. ISBN: 84-7426-231-3 </a:t>
            </a:r>
            <a:r>
              <a:rPr lang="es-MX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Disponible,http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://www.fuhem.es/media/ecosocial/File/Actualidad/2011/LibroEA_EE.pdf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</a:rPr>
              <a:t>Díaz C. R., Escárcega S. C. (2009). Desarrollo sustentable oportunidad para la vida. Mc Graw-Hill/Interamericana editores, S.A. DE C.V. México D.F. ISBN: 978-970-10-7025-3. Disponible en: http://siar.regionpuno.gob.pe/public/docs/1106.pdf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06252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646</TotalTime>
  <Words>711</Words>
  <Application>Microsoft Office PowerPoint</Application>
  <PresentationFormat>Presentación en pantalla (4:3)</PresentationFormat>
  <Paragraphs>136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Batang</vt:lpstr>
      <vt:lpstr>AR JULIAN</vt:lpstr>
      <vt:lpstr>Arial</vt:lpstr>
      <vt:lpstr>Century Schoolbook</vt:lpstr>
      <vt:lpstr>Corbel</vt:lpstr>
      <vt:lpstr>Symbol</vt:lpstr>
      <vt:lpstr>Times New Roman</vt:lpstr>
      <vt:lpstr>Wingdings 2</vt:lpstr>
      <vt:lpstr>View</vt:lpstr>
      <vt:lpstr>SOCIEDAD Y NATURALEZA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SOCIEDAD Y NATURALEZA 2016A</dc:title>
  <dc:creator>Ivan</dc:creator>
  <cp:lastModifiedBy>Ivan Garcia Hinojosa</cp:lastModifiedBy>
  <cp:revision>34</cp:revision>
  <dcterms:created xsi:type="dcterms:W3CDTF">2016-02-01T17:18:55Z</dcterms:created>
  <dcterms:modified xsi:type="dcterms:W3CDTF">2017-10-10T20:24:30Z</dcterms:modified>
</cp:coreProperties>
</file>