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00" r:id="rId3"/>
    <p:sldId id="286" r:id="rId4"/>
    <p:sldId id="271" r:id="rId5"/>
    <p:sldId id="287" r:id="rId6"/>
    <p:sldId id="290" r:id="rId7"/>
    <p:sldId id="301" r:id="rId8"/>
    <p:sldId id="272" r:id="rId9"/>
    <p:sldId id="273" r:id="rId10"/>
    <p:sldId id="291" r:id="rId11"/>
    <p:sldId id="302" r:id="rId12"/>
    <p:sldId id="29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238518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4571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243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5663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2635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974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8561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796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97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6197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09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529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1726386" y="251303"/>
            <a:ext cx="81716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1.2 Principales problemas ambientales en el mundo y México.</a:t>
            </a:r>
          </a:p>
          <a:p>
            <a:pPr algn="ctr"/>
            <a:r>
              <a:rPr lang="es-MX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Segunda parte</a:t>
            </a:r>
          </a:p>
        </p:txBody>
      </p:sp>
      <p:pic>
        <p:nvPicPr>
          <p:cNvPr id="14" name="Gráfico 13" descr="Plan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1006" y="392505"/>
            <a:ext cx="914400" cy="914400"/>
          </a:xfrm>
          <a:prstGeom prst="rect">
            <a:avLst/>
          </a:prstGeom>
        </p:spPr>
      </p:pic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492" y="380832"/>
            <a:ext cx="1131072" cy="1131072"/>
          </a:xfrm>
          <a:prstGeom prst="rect">
            <a:avLst/>
          </a:prstGeom>
        </p:spPr>
      </p:pic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71249878-1B45-4719-881A-B94E715600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F37094EC-415C-466E-B20F-FB875936A66F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676EEEE7-3219-462B-B5CE-52EE5A1AF67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534"/>
          <a:stretch/>
        </p:blipFill>
        <p:spPr>
          <a:xfrm>
            <a:off x="1" y="4237072"/>
            <a:ext cx="3765176" cy="262092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8F27CB5-0E34-455C-A953-2F2AC0F4516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534"/>
          <a:stretch/>
        </p:blipFill>
        <p:spPr>
          <a:xfrm>
            <a:off x="4126208" y="4179735"/>
            <a:ext cx="3605781" cy="2620928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045FB684-1F0B-421C-B524-88963534A0D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534"/>
          <a:stretch/>
        </p:blipFill>
        <p:spPr>
          <a:xfrm>
            <a:off x="8093021" y="4179735"/>
            <a:ext cx="3127985" cy="262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ángulo 43"/>
          <p:cNvSpPr/>
          <p:nvPr/>
        </p:nvSpPr>
        <p:spPr>
          <a:xfrm rot="16200000">
            <a:off x="-1484830" y="3914081"/>
            <a:ext cx="3850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CALENTAMIENTO GLOBAL</a:t>
            </a:r>
          </a:p>
        </p:txBody>
      </p:sp>
      <p:grpSp>
        <p:nvGrpSpPr>
          <p:cNvPr id="40" name="Grupo 39"/>
          <p:cNvGrpSpPr/>
          <p:nvPr/>
        </p:nvGrpSpPr>
        <p:grpSpPr>
          <a:xfrm>
            <a:off x="986691" y="1003264"/>
            <a:ext cx="2844526" cy="1069774"/>
            <a:chOff x="4032279" y="668736"/>
            <a:chExt cx="2509262" cy="2255553"/>
          </a:xfrm>
        </p:grpSpPr>
        <p:sp>
          <p:nvSpPr>
            <p:cNvPr id="41" name="Elipse 40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/>
                <a:t>CONTAMINACIÓN</a:t>
              </a:r>
            </a:p>
          </p:txBody>
        </p:sp>
      </p:grpSp>
      <p:grpSp>
        <p:nvGrpSpPr>
          <p:cNvPr id="46" name="Grupo 45"/>
          <p:cNvGrpSpPr/>
          <p:nvPr/>
        </p:nvGrpSpPr>
        <p:grpSpPr>
          <a:xfrm>
            <a:off x="986691" y="2644104"/>
            <a:ext cx="3055792" cy="1069774"/>
            <a:chOff x="4032279" y="668736"/>
            <a:chExt cx="2509262" cy="2255553"/>
          </a:xfrm>
        </p:grpSpPr>
        <p:sp>
          <p:nvSpPr>
            <p:cNvPr id="47" name="Elipse 46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/>
                <a:t>DEFORESTACIÓN</a:t>
              </a:r>
            </a:p>
          </p:txBody>
        </p:sp>
      </p:grpSp>
      <p:grpSp>
        <p:nvGrpSpPr>
          <p:cNvPr id="49" name="Grupo 48"/>
          <p:cNvGrpSpPr/>
          <p:nvPr/>
        </p:nvGrpSpPr>
        <p:grpSpPr>
          <a:xfrm>
            <a:off x="963473" y="4354544"/>
            <a:ext cx="3162345" cy="1069774"/>
            <a:chOff x="4032279" y="668736"/>
            <a:chExt cx="2509262" cy="2255553"/>
          </a:xfrm>
        </p:grpSpPr>
        <p:sp>
          <p:nvSpPr>
            <p:cNvPr id="50" name="Elipse 49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/>
                <a:t>SOBREEXPLOTACIÓN</a:t>
              </a:r>
            </a:p>
          </p:txBody>
        </p:sp>
      </p:grpSp>
      <p:sp>
        <p:nvSpPr>
          <p:cNvPr id="2" name="Signo más 1"/>
          <p:cNvSpPr/>
          <p:nvPr/>
        </p:nvSpPr>
        <p:spPr>
          <a:xfrm>
            <a:off x="2201985" y="2033307"/>
            <a:ext cx="463826" cy="48400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" name="Signo más 51"/>
          <p:cNvSpPr/>
          <p:nvPr/>
        </p:nvSpPr>
        <p:spPr>
          <a:xfrm>
            <a:off x="2201985" y="3792210"/>
            <a:ext cx="463826" cy="48400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Es igual a 2"/>
          <p:cNvSpPr/>
          <p:nvPr/>
        </p:nvSpPr>
        <p:spPr>
          <a:xfrm>
            <a:off x="4245814" y="2800769"/>
            <a:ext cx="874643" cy="46382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3511" y="1222759"/>
            <a:ext cx="5628647" cy="423393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169713" y="5518448"/>
            <a:ext cx="3530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CALENTAMIENTO GLOBAL</a:t>
            </a:r>
          </a:p>
        </p:txBody>
      </p:sp>
      <p:pic>
        <p:nvPicPr>
          <p:cNvPr id="19" name="Gráfico 18" descr="Planta">
            <a:extLst>
              <a:ext uri="{FF2B5EF4-FFF2-40B4-BE49-F238E27FC236}">
                <a16:creationId xmlns:a16="http://schemas.microsoft.com/office/drawing/2014/main" id="{DEA63EDC-8CA4-4345-B598-55E0C92B50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5D1D1E8E-CFD9-4EBC-9C63-A513D47269D0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072E0C6F-AC91-4E9A-BC9F-30B91DDBDDC9}"/>
              </a:ext>
            </a:extLst>
          </p:cNvPr>
          <p:cNvSpPr/>
          <p:nvPr/>
        </p:nvSpPr>
        <p:spPr>
          <a:xfrm>
            <a:off x="277072" y="226386"/>
            <a:ext cx="3973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Principales consecuencias:</a:t>
            </a:r>
          </a:p>
        </p:txBody>
      </p:sp>
    </p:spTree>
    <p:extLst>
      <p:ext uri="{BB962C8B-B14F-4D97-AF65-F5344CB8AC3E}">
        <p14:creationId xmlns:p14="http://schemas.microsoft.com/office/powerpoint/2010/main" val="1437547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765" y="361948"/>
            <a:ext cx="4598428" cy="344882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328" y="3876260"/>
            <a:ext cx="2222517" cy="259079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-1467978" y="3198166"/>
            <a:ext cx="3850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CALENTAMIENTO GLOBAL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440" y="510059"/>
            <a:ext cx="3067050" cy="30670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8696" y="3591338"/>
            <a:ext cx="5058539" cy="316064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6"/>
          <a:srcRect b="12296"/>
          <a:stretch/>
        </p:blipFill>
        <p:spPr>
          <a:xfrm>
            <a:off x="3309538" y="3248093"/>
            <a:ext cx="3800064" cy="2453461"/>
          </a:xfrm>
          <a:prstGeom prst="rect">
            <a:avLst/>
          </a:prstGeom>
        </p:spPr>
      </p:pic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DEBDEAC5-D057-47D4-898A-54FF8747A5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4D95BE07-3886-472F-AD8B-55B5D4441D5C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71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56229" y="112444"/>
            <a:ext cx="9353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>
              <a:latin typeface="verdana" panose="020B0604030504040204" pitchFamily="34" charset="0"/>
            </a:endParaRPr>
          </a:p>
          <a:p>
            <a:pPr algn="ctr"/>
            <a:r>
              <a:rPr lang="es-MX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EJERCICIO</a:t>
            </a:r>
          </a:p>
          <a:p>
            <a:pPr algn="ctr"/>
            <a:r>
              <a:rPr lang="es-MX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CAUSA, CONSECUENCIA Y SOLUCIÓN</a:t>
            </a:r>
          </a:p>
          <a:p>
            <a:pPr algn="ctr"/>
            <a:endParaRPr lang="es-MX" sz="2000" b="1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r>
              <a:rPr lang="es-MX" sz="2000" b="1" dirty="0">
                <a:latin typeface="verdana" panose="020B0604030504040204" pitchFamily="34" charset="0"/>
              </a:rPr>
              <a:t>En base a la lectura, responde:</a:t>
            </a:r>
            <a:endParaRPr lang="es-MX" sz="2000" dirty="0"/>
          </a:p>
        </p:txBody>
      </p:sp>
      <p:sp>
        <p:nvSpPr>
          <p:cNvPr id="7" name="Rectángulo 6"/>
          <p:cNvSpPr/>
          <p:nvPr/>
        </p:nvSpPr>
        <p:spPr>
          <a:xfrm>
            <a:off x="1256229" y="1709437"/>
            <a:ext cx="78065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es-MX" b="1" dirty="0">
                <a:latin typeface="verdana" panose="020B0604030504040204" pitchFamily="34" charset="0"/>
              </a:rPr>
              <a:t>¿Qué tipo de problema ambiental aborda?</a:t>
            </a:r>
          </a:p>
          <a:p>
            <a:pPr marL="342900" indent="-342900" algn="just">
              <a:buAutoNum type="arabicPeriod"/>
            </a:pPr>
            <a:r>
              <a:rPr lang="es-MX" b="1" dirty="0">
                <a:latin typeface="verdana" panose="020B0604030504040204" pitchFamily="34" charset="0"/>
              </a:rPr>
              <a:t>¿Cuál es la causa del problema?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3.</a:t>
            </a:r>
          </a:p>
          <a:p>
            <a:pPr algn="just"/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Caso 1:</a:t>
            </a:r>
            <a:r>
              <a:rPr lang="es-MX" b="1" dirty="0">
                <a:latin typeface="verdana" panose="020B0604030504040204" pitchFamily="34" charset="0"/>
              </a:rPr>
              <a:t> </a:t>
            </a: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¿En qué nos afecta globalmente los problemas del amazonas?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Caso 2:</a:t>
            </a: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¿Qué relación existe entre el problema con las tradiciones en México?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Caso 3:</a:t>
            </a: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¿Qué tipos de contaminación se identifican?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4. ¿Qué acciones se pueden implementar para disminuir el problema?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</p:txBody>
      </p:sp>
      <p:pic>
        <p:nvPicPr>
          <p:cNvPr id="6" name="Gráfico 5" descr="Lápiz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43159" y="112444"/>
            <a:ext cx="914400" cy="9144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-1562877" y="3198166"/>
            <a:ext cx="4040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PROBLEMAS AMBIENTALES</a:t>
            </a:r>
          </a:p>
        </p:txBody>
      </p:sp>
      <p:pic>
        <p:nvPicPr>
          <p:cNvPr id="9" name="Gráfico 8" descr="Planta">
            <a:extLst>
              <a:ext uri="{FF2B5EF4-FFF2-40B4-BE49-F238E27FC236}">
                <a16:creationId xmlns:a16="http://schemas.microsoft.com/office/drawing/2014/main" id="{A6AD7DAB-394D-4FA4-B0D0-5AADABDFE9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10160138-B76E-4134-9A7E-0FE89E251B96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1337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739" y="243885"/>
            <a:ext cx="9585108" cy="597704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114275" y="6220930"/>
            <a:ext cx="3635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DEFORESTACIÓN</a:t>
            </a:r>
          </a:p>
        </p:txBody>
      </p:sp>
      <p:sp>
        <p:nvSpPr>
          <p:cNvPr id="7" name="Rectángulo 6"/>
          <p:cNvSpPr/>
          <p:nvPr/>
        </p:nvSpPr>
        <p:spPr>
          <a:xfrm rot="16200000">
            <a:off x="-1759244" y="3198166"/>
            <a:ext cx="4432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PROBLEMAS AMBIENTALES</a:t>
            </a: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A2BB9253-84F3-4AA0-8ADD-7D1F2B2F38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BD07942-BD5A-420D-8253-0A99DF050A3C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1603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ángulo 30"/>
          <p:cNvSpPr/>
          <p:nvPr/>
        </p:nvSpPr>
        <p:spPr>
          <a:xfrm rot="16200000">
            <a:off x="-1759244" y="3198166"/>
            <a:ext cx="4432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PROBLEMAS AMBIENTALES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4668921" y="151435"/>
            <a:ext cx="3635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DEFORESTACIÓN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1127045" y="795473"/>
            <a:ext cx="64280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</a:rPr>
              <a:t>Disminución</a:t>
            </a:r>
            <a:r>
              <a:rPr lang="es-MX" sz="2400" b="1" dirty="0"/>
              <a:t> de la superficie cubierta de </a:t>
            </a:r>
            <a:r>
              <a:rPr lang="es-MX" sz="2400" b="1" dirty="0">
                <a:solidFill>
                  <a:srgbClr val="FF0000"/>
                </a:solidFill>
              </a:rPr>
              <a:t>bosques o selvas </a:t>
            </a:r>
            <a:r>
              <a:rPr lang="es-MX" sz="2400" b="1" dirty="0"/>
              <a:t>principalmente (</a:t>
            </a:r>
            <a:r>
              <a:rPr lang="es-MX" sz="2400" b="1" dirty="0" err="1"/>
              <a:t>World</a:t>
            </a:r>
            <a:r>
              <a:rPr lang="es-MX" sz="2400" b="1" dirty="0"/>
              <a:t> </a:t>
            </a:r>
            <a:r>
              <a:rPr lang="es-MX" sz="2400" b="1" dirty="0" err="1"/>
              <a:t>Foresty</a:t>
            </a:r>
            <a:r>
              <a:rPr lang="es-MX" sz="2400" b="1" dirty="0"/>
              <a:t> </a:t>
            </a:r>
            <a:r>
              <a:rPr lang="es-MX" sz="2400" b="1" dirty="0" err="1"/>
              <a:t>Congress</a:t>
            </a:r>
            <a:r>
              <a:rPr lang="es-MX" sz="2400" b="1" dirty="0"/>
              <a:t>, 2003).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272" y="2116620"/>
            <a:ext cx="4711148" cy="235557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965" y="4472194"/>
            <a:ext cx="5618922" cy="210709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0849" y="4055835"/>
            <a:ext cx="3333750" cy="2562225"/>
          </a:xfrm>
          <a:prstGeom prst="rect">
            <a:avLst/>
          </a:prstGeom>
        </p:spPr>
      </p:pic>
      <p:pic>
        <p:nvPicPr>
          <p:cNvPr id="10" name="Gráfico 9" descr="Planta">
            <a:extLst>
              <a:ext uri="{FF2B5EF4-FFF2-40B4-BE49-F238E27FC236}">
                <a16:creationId xmlns:a16="http://schemas.microsoft.com/office/drawing/2014/main" id="{F000F026-B36C-4E87-85DD-4B395E73A8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EDAA6CE7-37F5-427D-B0B5-D1CB4B89FDB0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5984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821745" y="3198166"/>
            <a:ext cx="2557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DEFORESTACIÓN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286522" y="214532"/>
            <a:ext cx="9209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CAUSAS NATURALES DE LA DEFORESTACIÓN</a:t>
            </a:r>
          </a:p>
        </p:txBody>
      </p:sp>
      <p:grpSp>
        <p:nvGrpSpPr>
          <p:cNvPr id="19" name="Grupo 18"/>
          <p:cNvGrpSpPr/>
          <p:nvPr/>
        </p:nvGrpSpPr>
        <p:grpSpPr>
          <a:xfrm>
            <a:off x="1107743" y="1319284"/>
            <a:ext cx="3164006" cy="1997122"/>
            <a:chOff x="4032279" y="668736"/>
            <a:chExt cx="2509262" cy="2255553"/>
          </a:xfrm>
          <a:solidFill>
            <a:schemeClr val="accent6">
              <a:lumMod val="75000"/>
            </a:schemeClr>
          </a:solidFill>
        </p:grpSpPr>
        <p:sp>
          <p:nvSpPr>
            <p:cNvPr id="20" name="Elipse 19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/>
                <a:t>INCENDIOS FORESTALES </a:t>
              </a:r>
              <a:r>
                <a:rPr lang="es-MX" b="1" dirty="0">
                  <a:solidFill>
                    <a:srgbClr val="FF0000"/>
                  </a:solidFill>
                </a:rPr>
                <a:t>NO</a:t>
              </a:r>
              <a:r>
                <a:rPr lang="es-MX" b="1" dirty="0"/>
                <a:t> PROVOCADOS POR EL HOMBRE.</a:t>
              </a:r>
              <a:endParaRPr lang="es-MX" b="1" kern="1200" dirty="0"/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1150961" y="4132997"/>
            <a:ext cx="3164006" cy="1997122"/>
            <a:chOff x="4032279" y="668736"/>
            <a:chExt cx="2509262" cy="2255553"/>
          </a:xfrm>
          <a:solidFill>
            <a:schemeClr val="accent6">
              <a:lumMod val="75000"/>
            </a:schemeClr>
          </a:solidFill>
        </p:grpSpPr>
        <p:sp>
          <p:nvSpPr>
            <p:cNvPr id="23" name="Elipse 22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/>
                <a:t>EXPANSIÓN NATURAL DE LOS DESIERTOS</a:t>
              </a:r>
              <a:endParaRPr lang="es-MX" b="1" kern="1200" dirty="0"/>
            </a:p>
          </p:txBody>
        </p:sp>
      </p:grpSp>
      <p:sp>
        <p:nvSpPr>
          <p:cNvPr id="26" name="Flecha a la derecha con bandas 12"/>
          <p:cNvSpPr/>
          <p:nvPr/>
        </p:nvSpPr>
        <p:spPr>
          <a:xfrm>
            <a:off x="4599296" y="2060812"/>
            <a:ext cx="1364776" cy="764275"/>
          </a:xfrm>
          <a:prstGeom prst="striped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Flecha a la derecha con bandas 13"/>
          <p:cNvSpPr/>
          <p:nvPr/>
        </p:nvSpPr>
        <p:spPr>
          <a:xfrm>
            <a:off x="4615218" y="4806287"/>
            <a:ext cx="1364776" cy="764275"/>
          </a:xfrm>
          <a:prstGeom prst="striped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619" y="992377"/>
            <a:ext cx="4472119" cy="263871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618" y="4063421"/>
            <a:ext cx="4472119" cy="2505075"/>
          </a:xfrm>
          <a:prstGeom prst="rect">
            <a:avLst/>
          </a:prstGeom>
        </p:spPr>
      </p:pic>
      <p:pic>
        <p:nvPicPr>
          <p:cNvPr id="18" name="Gráfico 17" descr="Planta">
            <a:extLst>
              <a:ext uri="{FF2B5EF4-FFF2-40B4-BE49-F238E27FC236}">
                <a16:creationId xmlns:a16="http://schemas.microsoft.com/office/drawing/2014/main" id="{69925F8D-CDF2-489E-9033-553FDE4DEF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0BDF58AC-5FD4-4500-AB0C-03A439544F36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085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28"/>
          <p:cNvSpPr/>
          <p:nvPr/>
        </p:nvSpPr>
        <p:spPr>
          <a:xfrm>
            <a:off x="1008255" y="184855"/>
            <a:ext cx="8823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CAUSAS SOCIALES DE LA DEFORESTACIÓN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120852" y="1042563"/>
            <a:ext cx="642809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/>
              <a:t>Los recursos forestales son considerados la principal fuente de </a:t>
            </a:r>
            <a:r>
              <a:rPr lang="es-MX" sz="3200" b="1" dirty="0">
                <a:solidFill>
                  <a:srgbClr val="FF0000"/>
                </a:solidFill>
              </a:rPr>
              <a:t>capital natural</a:t>
            </a:r>
            <a:r>
              <a:rPr lang="es-MX" sz="2400" b="1" dirty="0"/>
              <a:t>, para el desarrollo de la sociedad.</a:t>
            </a:r>
          </a:p>
          <a:p>
            <a:pPr algn="just"/>
            <a:endParaRPr lang="es-MX" sz="2400" b="1" dirty="0"/>
          </a:p>
        </p:txBody>
      </p:sp>
      <p:grpSp>
        <p:nvGrpSpPr>
          <p:cNvPr id="31" name="Grupo 30"/>
          <p:cNvGrpSpPr/>
          <p:nvPr/>
        </p:nvGrpSpPr>
        <p:grpSpPr>
          <a:xfrm>
            <a:off x="216387" y="5177815"/>
            <a:ext cx="2729552" cy="1465559"/>
            <a:chOff x="4032279" y="668736"/>
            <a:chExt cx="2509262" cy="2255553"/>
          </a:xfrm>
          <a:solidFill>
            <a:schemeClr val="accent6">
              <a:lumMod val="75000"/>
            </a:schemeClr>
          </a:solidFill>
        </p:grpSpPr>
        <p:sp>
          <p:nvSpPr>
            <p:cNvPr id="32" name="Elipse 31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/>
                <a:t>MODO DE PRODUCCIÓN CAPITALISTA</a:t>
              </a:r>
              <a:endParaRPr lang="es-MX" b="1" kern="1200" dirty="0"/>
            </a:p>
          </p:txBody>
        </p:sp>
      </p:grpSp>
      <p:grpSp>
        <p:nvGrpSpPr>
          <p:cNvPr id="34" name="Grupo 33"/>
          <p:cNvGrpSpPr/>
          <p:nvPr/>
        </p:nvGrpSpPr>
        <p:grpSpPr>
          <a:xfrm>
            <a:off x="8325432" y="4794215"/>
            <a:ext cx="2729552" cy="1465559"/>
            <a:chOff x="4032279" y="668736"/>
            <a:chExt cx="2509262" cy="2255553"/>
          </a:xfrm>
          <a:solidFill>
            <a:schemeClr val="accent6">
              <a:lumMod val="75000"/>
            </a:schemeClr>
          </a:solidFill>
        </p:grpSpPr>
        <p:sp>
          <p:nvSpPr>
            <p:cNvPr id="35" name="Elipse 34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dirty="0"/>
                <a:t>DESTRUCCIÓN DE BOSQUES Y SELVAS</a:t>
              </a:r>
              <a:endParaRPr lang="es-MX" sz="1600" b="1" kern="1200" dirty="0"/>
            </a:p>
          </p:txBody>
        </p:sp>
      </p:grpSp>
      <p:grpSp>
        <p:nvGrpSpPr>
          <p:cNvPr id="37" name="Grupo 36"/>
          <p:cNvGrpSpPr/>
          <p:nvPr/>
        </p:nvGrpSpPr>
        <p:grpSpPr>
          <a:xfrm>
            <a:off x="3958148" y="4725975"/>
            <a:ext cx="2729552" cy="1465559"/>
            <a:chOff x="4032279" y="668736"/>
            <a:chExt cx="2509262" cy="2255553"/>
          </a:xfrm>
          <a:solidFill>
            <a:schemeClr val="accent6">
              <a:lumMod val="75000"/>
            </a:schemeClr>
          </a:solidFill>
        </p:grpSpPr>
        <p:sp>
          <p:nvSpPr>
            <p:cNvPr id="38" name="Elipse 37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dirty="0"/>
                <a:t>CONSUMISMO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kern="1200" dirty="0"/>
                <a:t>AGRICULTURA Y PRODUCCIÓN</a:t>
              </a:r>
            </a:p>
          </p:txBody>
        </p:sp>
      </p:grpSp>
      <p:sp>
        <p:nvSpPr>
          <p:cNvPr id="40" name="Más 16"/>
          <p:cNvSpPr/>
          <p:nvPr/>
        </p:nvSpPr>
        <p:spPr>
          <a:xfrm>
            <a:off x="2945939" y="5071719"/>
            <a:ext cx="777923" cy="791570"/>
          </a:xfrm>
          <a:prstGeom prst="mathPlu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1" name="Igual que 17"/>
          <p:cNvSpPr/>
          <p:nvPr/>
        </p:nvSpPr>
        <p:spPr>
          <a:xfrm>
            <a:off x="6849198" y="5003479"/>
            <a:ext cx="1064525" cy="791570"/>
          </a:xfrm>
          <a:prstGeom prst="mathEqual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pSp>
        <p:nvGrpSpPr>
          <p:cNvPr id="42" name="Grupo 41"/>
          <p:cNvGrpSpPr/>
          <p:nvPr/>
        </p:nvGrpSpPr>
        <p:grpSpPr>
          <a:xfrm>
            <a:off x="216387" y="3712256"/>
            <a:ext cx="2729552" cy="1465559"/>
            <a:chOff x="4032279" y="668736"/>
            <a:chExt cx="2509262" cy="2255553"/>
          </a:xfrm>
          <a:solidFill>
            <a:schemeClr val="accent6">
              <a:lumMod val="75000"/>
            </a:schemeClr>
          </a:solidFill>
        </p:grpSpPr>
        <p:sp>
          <p:nvSpPr>
            <p:cNvPr id="43" name="Elipse 42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dirty="0"/>
                <a:t>SOBREPOBLACIÓN Y URBANIZACIÓN</a:t>
              </a:r>
              <a:endParaRPr lang="es-MX" sz="1400" b="1" kern="1200" dirty="0"/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860" y="1204878"/>
            <a:ext cx="2951783" cy="3240157"/>
          </a:xfrm>
          <a:prstGeom prst="rect">
            <a:avLst/>
          </a:prstGeom>
        </p:spPr>
      </p:pic>
      <p:pic>
        <p:nvPicPr>
          <p:cNvPr id="20" name="Gráfico 19" descr="Planta">
            <a:extLst>
              <a:ext uri="{FF2B5EF4-FFF2-40B4-BE49-F238E27FC236}">
                <a16:creationId xmlns:a16="http://schemas.microsoft.com/office/drawing/2014/main" id="{74F7405D-6489-417E-917D-DEEAC3DEA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CC0AF0AE-F78B-4DF4-907A-4964F8028B35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6660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821745" y="3198166"/>
            <a:ext cx="2557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DEFORESTACIÓN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418984" y="176925"/>
            <a:ext cx="4774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FACTORES DE RIESGO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933943" y="1007673"/>
            <a:ext cx="2536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DIRECTOS: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172550" y="942118"/>
            <a:ext cx="30364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INDIRECTOS: 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1082125" y="4330818"/>
            <a:ext cx="423990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/>
              <a:t>Ejemplo: </a:t>
            </a:r>
            <a:r>
              <a:rPr lang="es-MX" sz="2000" b="1" dirty="0">
                <a:solidFill>
                  <a:srgbClr val="FF0000"/>
                </a:solidFill>
              </a:rPr>
              <a:t>Sustitución</a:t>
            </a:r>
            <a:r>
              <a:rPr lang="es-MX" sz="2000" b="1" dirty="0"/>
              <a:t> de una parcela forestal por un cafetal, en este caso el factor </a:t>
            </a:r>
            <a:r>
              <a:rPr lang="es-MX" sz="2000" b="1" dirty="0">
                <a:solidFill>
                  <a:srgbClr val="FF0000"/>
                </a:solidFill>
              </a:rPr>
              <a:t>directo</a:t>
            </a:r>
            <a:r>
              <a:rPr lang="es-MX" sz="2000" b="1" dirty="0"/>
              <a:t> y visible es la </a:t>
            </a:r>
            <a:r>
              <a:rPr lang="es-MX" sz="2000" b="1" dirty="0">
                <a:solidFill>
                  <a:srgbClr val="FF0000"/>
                </a:solidFill>
              </a:rPr>
              <a:t>agricultura, también lo es la ganadería.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6055004" y="4330818"/>
            <a:ext cx="423990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/>
              <a:t>Ejemplo: La planeación o programación de un proyecto (</a:t>
            </a:r>
            <a:r>
              <a:rPr lang="es-MX" sz="2000" b="1" dirty="0">
                <a:solidFill>
                  <a:srgbClr val="FF0000"/>
                </a:solidFill>
              </a:rPr>
              <a:t>carretera</a:t>
            </a:r>
            <a:r>
              <a:rPr lang="es-MX" sz="2000" b="1" dirty="0"/>
              <a:t> federal).En este caso el factor </a:t>
            </a:r>
            <a:r>
              <a:rPr lang="es-MX" sz="2000" b="1" u="sng" dirty="0">
                <a:solidFill>
                  <a:srgbClr val="FF0000"/>
                </a:solidFill>
              </a:rPr>
              <a:t>indirecto es la aplicación de los planes de desarrollo.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839" y="1602320"/>
            <a:ext cx="3812479" cy="245351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488" y="1602320"/>
            <a:ext cx="3634200" cy="2728498"/>
          </a:xfrm>
          <a:prstGeom prst="rect">
            <a:avLst/>
          </a:prstGeom>
        </p:spPr>
      </p:pic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BC7E8C00-4BEC-4A96-9678-1E91F38F70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B88F046B-9CD1-454B-897B-22834AEA491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7220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613512" y="90573"/>
            <a:ext cx="3982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DESERTIFICACIÓN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326293" y="748232"/>
            <a:ext cx="64280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</a:rPr>
              <a:t>Consecuencia de la deforestación, </a:t>
            </a:r>
            <a:r>
              <a:rPr lang="es-MX" sz="2400" b="1" dirty="0"/>
              <a:t>entendida como un proceso de degradación del suelo fértil a uno infértil.</a:t>
            </a:r>
            <a:r>
              <a:rPr lang="es-MX" sz="2400" b="1" dirty="0">
                <a:solidFill>
                  <a:srgbClr val="FF0000"/>
                </a:solidFill>
              </a:rPr>
              <a:t> </a:t>
            </a:r>
            <a:endParaRPr lang="es-MX" sz="2400" b="1" dirty="0"/>
          </a:p>
        </p:txBody>
      </p:sp>
      <p:sp>
        <p:nvSpPr>
          <p:cNvPr id="10" name="Rectángulo 9"/>
          <p:cNvSpPr/>
          <p:nvPr/>
        </p:nvSpPr>
        <p:spPr>
          <a:xfrm rot="16200000">
            <a:off x="-821745" y="3198166"/>
            <a:ext cx="2557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DEFORESTACIÓN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121" y="2741108"/>
            <a:ext cx="5130122" cy="288848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273287" y="573703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i="1" dirty="0" err="1">
                <a:solidFill>
                  <a:srgbClr val="291910"/>
                </a:solidFill>
                <a:latin typeface="Helvetica" panose="020B0604020202020204" pitchFamily="34" charset="0"/>
              </a:rPr>
              <a:t>Savory</a:t>
            </a:r>
            <a:r>
              <a:rPr lang="es-MX" i="1" dirty="0">
                <a:solidFill>
                  <a:srgbClr val="291910"/>
                </a:solidFill>
                <a:latin typeface="Helvetica" panose="020B0604020202020204" pitchFamily="34" charset="0"/>
              </a:rPr>
              <a:t>(2014) afirma que </a:t>
            </a:r>
            <a:r>
              <a:rPr lang="es-MX" i="1" dirty="0" err="1">
                <a:solidFill>
                  <a:srgbClr val="291910"/>
                </a:solidFill>
                <a:latin typeface="Helvetica" panose="020B0604020202020204" pitchFamily="34" charset="0"/>
              </a:rPr>
              <a:t>conviertiendo</a:t>
            </a:r>
            <a:r>
              <a:rPr lang="es-MX" i="1" dirty="0">
                <a:solidFill>
                  <a:srgbClr val="291910"/>
                </a:solidFill>
                <a:latin typeface="Helvetica" panose="020B0604020202020204" pitchFamily="34" charset="0"/>
              </a:rPr>
              <a:t> el 50 % de las zonas desérticas del planeta en poco tiempo volveríamos a niveles de carbono de la época preindustrial.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84" y="2741108"/>
            <a:ext cx="5129623" cy="2885413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2034791" y="2267298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Google </a:t>
            </a:r>
            <a:r>
              <a:rPr lang="es-MX" b="1" dirty="0" err="1">
                <a:solidFill>
                  <a:srgbClr val="FF0000"/>
                </a:solidFill>
              </a:rPr>
              <a:t>earth</a:t>
            </a:r>
            <a:r>
              <a:rPr lang="es-MX" b="1" dirty="0">
                <a:solidFill>
                  <a:srgbClr val="FF0000"/>
                </a:solidFill>
              </a:rPr>
              <a:t>, 2010</a:t>
            </a:r>
            <a:endParaRPr lang="es-MX" dirty="0"/>
          </a:p>
        </p:txBody>
      </p:sp>
      <p:sp>
        <p:nvSpPr>
          <p:cNvPr id="16" name="Rectángulo 15"/>
          <p:cNvSpPr/>
          <p:nvPr/>
        </p:nvSpPr>
        <p:spPr>
          <a:xfrm>
            <a:off x="6917873" y="2196740"/>
            <a:ext cx="3154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Google </a:t>
            </a:r>
            <a:r>
              <a:rPr lang="es-MX" b="1" dirty="0" err="1">
                <a:solidFill>
                  <a:srgbClr val="FF0000"/>
                </a:solidFill>
              </a:rPr>
              <a:t>earth</a:t>
            </a:r>
            <a:r>
              <a:rPr lang="es-MX" b="1" dirty="0">
                <a:solidFill>
                  <a:srgbClr val="FF0000"/>
                </a:solidFill>
              </a:rPr>
              <a:t>, proyección  2025</a:t>
            </a:r>
            <a:endParaRPr lang="es-MX" dirty="0"/>
          </a:p>
        </p:txBody>
      </p:sp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CDBDFE77-0281-4B76-8E51-F13C96B67E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6B4E21A9-A040-4A2A-AD84-B5108D0197D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084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 rot="16200000">
            <a:off x="-1562870" y="3198166"/>
            <a:ext cx="4040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PROBLEMAS AMBIENTALES</a:t>
            </a:r>
          </a:p>
        </p:txBody>
      </p:sp>
      <p:sp>
        <p:nvSpPr>
          <p:cNvPr id="16" name="AutoShape 2" descr="Resultado de imagen para problemas ambientales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290" y="438024"/>
            <a:ext cx="8746434" cy="5834646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>
            <a:off x="2826723" y="176414"/>
            <a:ext cx="52146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FF0000"/>
                </a:solidFill>
              </a:rPr>
              <a:t>SOBREEXPLOTACIÓN</a:t>
            </a:r>
          </a:p>
        </p:txBody>
      </p:sp>
      <p:pic>
        <p:nvPicPr>
          <p:cNvPr id="9" name="Gráfico 8" descr="Planta">
            <a:extLst>
              <a:ext uri="{FF2B5EF4-FFF2-40B4-BE49-F238E27FC236}">
                <a16:creationId xmlns:a16="http://schemas.microsoft.com/office/drawing/2014/main" id="{C57736F3-408C-4C23-AEDE-82E68E5519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85B2B1DD-57E5-4F35-9A8D-EB35B3B79AC1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963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 rot="16200000">
            <a:off x="-1109965" y="3198166"/>
            <a:ext cx="3134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SOBREEXPLOTACIÓN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578793" y="112444"/>
            <a:ext cx="4572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SOBREEXPLOTACIÓN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1235297" y="96680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</a:rPr>
              <a:t>EXTRACCIÓN</a:t>
            </a:r>
            <a:r>
              <a:rPr lang="es-MX" sz="2400" b="1" dirty="0"/>
              <a:t> de RN, plantas o animales a un ritmo </a:t>
            </a:r>
            <a:r>
              <a:rPr lang="es-MX" sz="2400" b="1" dirty="0">
                <a:solidFill>
                  <a:srgbClr val="FF0000"/>
                </a:solidFill>
              </a:rPr>
              <a:t>mayor</a:t>
            </a:r>
            <a:r>
              <a:rPr lang="es-MX" sz="2400" b="1" dirty="0"/>
              <a:t> que el de su </a:t>
            </a:r>
            <a:r>
              <a:rPr lang="es-MX" sz="2400" b="1" dirty="0">
                <a:solidFill>
                  <a:srgbClr val="FF0000"/>
                </a:solidFill>
              </a:rPr>
              <a:t>regeneración natural</a:t>
            </a:r>
            <a:r>
              <a:rPr lang="es-MX" sz="2400" b="1" dirty="0"/>
              <a:t>.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0951" y="1191660"/>
            <a:ext cx="3333750" cy="261937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793" y="2655972"/>
            <a:ext cx="3474968" cy="260622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5297" y="3948691"/>
            <a:ext cx="4432078" cy="2627014"/>
          </a:xfrm>
          <a:prstGeom prst="rect">
            <a:avLst/>
          </a:prstGeom>
        </p:spPr>
      </p:pic>
      <p:pic>
        <p:nvPicPr>
          <p:cNvPr id="14" name="Gráfico 13" descr="Planta">
            <a:extLst>
              <a:ext uri="{FF2B5EF4-FFF2-40B4-BE49-F238E27FC236}">
                <a16:creationId xmlns:a16="http://schemas.microsoft.com/office/drawing/2014/main" id="{E27B6C18-A1E0-4734-8FCF-A7D75D5353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677F642A-94AF-4D24-A7CF-049EE6434212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172181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1279</TotalTime>
  <Words>356</Words>
  <Application>Microsoft Office PowerPoint</Application>
  <PresentationFormat>Panorámica</PresentationFormat>
  <Paragraphs>74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9" baseType="lpstr">
      <vt:lpstr>AR JULIAN</vt:lpstr>
      <vt:lpstr>Arial</vt:lpstr>
      <vt:lpstr>Century Schoolbook</vt:lpstr>
      <vt:lpstr>Helvetica</vt:lpstr>
      <vt:lpstr>verdana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Iván García Hinojosa</cp:lastModifiedBy>
  <cp:revision>83</cp:revision>
  <dcterms:created xsi:type="dcterms:W3CDTF">2017-02-22T17:57:36Z</dcterms:created>
  <dcterms:modified xsi:type="dcterms:W3CDTF">2017-10-11T16:48:31Z</dcterms:modified>
</cp:coreProperties>
</file>