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172643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658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083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422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61223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796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9168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830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574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374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4023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049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sv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5" Type="http://schemas.microsoft.com/office/2007/relationships/hdphoto" Target="../media/hdphoto1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8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0.png"/><Relationship Id="rId7" Type="http://schemas.openxmlformats.org/officeDocument/2006/relationships/image" Target="../media/image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8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95492" y="1542404"/>
            <a:ext cx="87956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1.2.2 Impactos de la actividad turística en el medio ambiente.</a:t>
            </a:r>
            <a:endParaRPr lang="es-MX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753280" y="-17638"/>
            <a:ext cx="81716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</a:br>
            <a:r>
              <a:rPr lang="es-MX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1.2 Principales problemas ambientales en el mundo y México.</a:t>
            </a:r>
          </a:p>
        </p:txBody>
      </p:sp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492" y="380832"/>
            <a:ext cx="1131072" cy="113107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95492" y="1933049"/>
            <a:ext cx="8722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A) Clasificación e identificación de impactos del turismo.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26564" y="3226641"/>
            <a:ext cx="2541883" cy="19090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5651" y="4060684"/>
            <a:ext cx="3226904" cy="21499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74585" y="3037989"/>
            <a:ext cx="3075774" cy="2045390"/>
          </a:xfrm>
          <a:prstGeom prst="rect">
            <a:avLst/>
          </a:prstGeom>
        </p:spPr>
      </p:pic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8954DDCC-0DE6-4B1A-8003-26C84EDD54E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AE508222-ADE5-454E-AEEE-89FC9962ADA0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472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27" y="312640"/>
            <a:ext cx="897186" cy="937061"/>
          </a:xfrm>
          <a:prstGeom prst="rect">
            <a:avLst/>
          </a:prstGeom>
        </p:spPr>
      </p:pic>
      <p:sp>
        <p:nvSpPr>
          <p:cNvPr id="5" name="Rectángulo redondeado 5"/>
          <p:cNvSpPr/>
          <p:nvPr/>
        </p:nvSpPr>
        <p:spPr>
          <a:xfrm>
            <a:off x="1146313" y="416688"/>
            <a:ext cx="10038522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POR </a:t>
            </a:r>
            <a:r>
              <a:rPr lang="es-MX" sz="2800" b="1" kern="0" dirty="0">
                <a:solidFill>
                  <a:srgbClr val="FF0000"/>
                </a:solidFill>
                <a:latin typeface="Calibri" panose="020F0502020204030204"/>
              </a:rPr>
              <a:t>LA</a:t>
            </a: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 </a:t>
            </a:r>
            <a:r>
              <a:rPr lang="es-MX" sz="2800" b="1" kern="0" noProof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PERSISTENCIA </a:t>
            </a: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EN EL TIEMPO (</a:t>
            </a:r>
            <a:r>
              <a:rPr lang="es-MX" sz="2800" b="1" kern="0" noProof="0" dirty="0">
                <a:latin typeface="Calibri" panose="020F0502020204030204"/>
              </a:rPr>
              <a:t>VIDA ÚTIL DEL PROYECTO</a:t>
            </a: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)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740429" y="1472185"/>
            <a:ext cx="2608648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00B050"/>
                </a:solidFill>
                <a:latin typeface="Calibri" panose="020F0502020204030204"/>
              </a:rPr>
              <a:t>FUGAZ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Rectángulo redondeado 5"/>
          <p:cNvSpPr/>
          <p:nvPr/>
        </p:nvSpPr>
        <p:spPr>
          <a:xfrm>
            <a:off x="8476856" y="1694303"/>
            <a:ext cx="259151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FF0000"/>
                </a:solidFill>
                <a:latin typeface="Calibri" panose="020F0502020204030204"/>
              </a:rPr>
              <a:t>PERMANENTE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Rectángulo redondeado 5"/>
          <p:cNvSpPr/>
          <p:nvPr/>
        </p:nvSpPr>
        <p:spPr>
          <a:xfrm>
            <a:off x="5094885" y="1496714"/>
            <a:ext cx="1803503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FFC000"/>
                </a:solidFill>
                <a:latin typeface="Calibri" panose="020F0502020204030204"/>
              </a:rPr>
              <a:t>TEMPORAL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Rectángulo redondeado 5"/>
          <p:cNvSpPr/>
          <p:nvPr/>
        </p:nvSpPr>
        <p:spPr>
          <a:xfrm>
            <a:off x="769915" y="1813539"/>
            <a:ext cx="2608648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00B050"/>
                </a:solidFill>
                <a:latin typeface="Calibri" panose="020F0502020204030204"/>
              </a:rPr>
              <a:t>&lt; 1 AÑO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" name="Rectángulo redondeado 5"/>
          <p:cNvSpPr/>
          <p:nvPr/>
        </p:nvSpPr>
        <p:spPr>
          <a:xfrm>
            <a:off x="4820218" y="1877611"/>
            <a:ext cx="235283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FFC000"/>
                </a:solidFill>
                <a:latin typeface="Calibri" panose="020F0502020204030204"/>
              </a:rPr>
              <a:t>DE 1 A 10 AÑOS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" name="Rectángulo redondeado 5"/>
          <p:cNvSpPr/>
          <p:nvPr/>
        </p:nvSpPr>
        <p:spPr>
          <a:xfrm>
            <a:off x="8476855" y="2059459"/>
            <a:ext cx="259151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FF0000"/>
                </a:solidFill>
                <a:latin typeface="Calibri" panose="020F0502020204030204"/>
              </a:rPr>
              <a:t>&gt; 10 AÑOS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772" y="2798957"/>
            <a:ext cx="4315175" cy="246147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0962" y="2784179"/>
            <a:ext cx="3273077" cy="246147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470" y="2790687"/>
            <a:ext cx="3273287" cy="2454965"/>
          </a:xfrm>
          <a:prstGeom prst="rect">
            <a:avLst/>
          </a:prstGeom>
        </p:spPr>
      </p:pic>
      <p:pic>
        <p:nvPicPr>
          <p:cNvPr id="15" name="Gráfico 14" descr="Planta">
            <a:extLst>
              <a:ext uri="{FF2B5EF4-FFF2-40B4-BE49-F238E27FC236}">
                <a16:creationId xmlns:a16="http://schemas.microsoft.com/office/drawing/2014/main" id="{5FFF9639-9D7C-41D6-A0D6-65AED2A6E1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9F03BE10-1E88-41A3-AA68-68DF2CEDC3B1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4902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909"/>
            <a:ext cx="1133889" cy="1133889"/>
          </a:xfrm>
          <a:prstGeom prst="rect">
            <a:avLst/>
          </a:prstGeom>
        </p:spPr>
      </p:pic>
      <p:sp>
        <p:nvSpPr>
          <p:cNvPr id="5" name="Rectángulo redondeado 5"/>
          <p:cNvSpPr/>
          <p:nvPr/>
        </p:nvSpPr>
        <p:spPr>
          <a:xfrm>
            <a:off x="1133889" y="471933"/>
            <a:ext cx="618876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POR LA</a:t>
            </a:r>
            <a:r>
              <a:rPr lang="es-MX" sz="2800" b="1" kern="0" dirty="0">
                <a:solidFill>
                  <a:srgbClr val="FF0000"/>
                </a:solidFill>
                <a:latin typeface="Calibri" panose="020F0502020204030204"/>
              </a:rPr>
              <a:t> CAPACIDAD DE</a:t>
            </a: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 </a:t>
            </a:r>
            <a:r>
              <a:rPr lang="es-MX" sz="280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REVERSIBILIDAD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566943" y="1560473"/>
            <a:ext cx="3130413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00B050"/>
                </a:solidFill>
                <a:latin typeface="Calibri" panose="020F0502020204030204"/>
              </a:rPr>
              <a:t>REVERSIBLE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sng" strike="noStrike" kern="0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rPr>
              <a:t>C-P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Rectángulo redondeado 5"/>
          <p:cNvSpPr/>
          <p:nvPr/>
        </p:nvSpPr>
        <p:spPr>
          <a:xfrm>
            <a:off x="7981029" y="1426440"/>
            <a:ext cx="259151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FF0000"/>
                </a:solidFill>
                <a:latin typeface="Calibri" panose="020F0502020204030204"/>
              </a:rPr>
              <a:t>IRREVERSIBLE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Rectángulo redondeado 5"/>
          <p:cNvSpPr/>
          <p:nvPr/>
        </p:nvSpPr>
        <p:spPr>
          <a:xfrm>
            <a:off x="4372660" y="1672360"/>
            <a:ext cx="2369937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FFC000"/>
                </a:solidFill>
                <a:latin typeface="Calibri" panose="020F0502020204030204"/>
              </a:rPr>
              <a:t>POCO REVERSIBLE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sng" strike="noStrike" kern="0" cap="none" spc="0" normalizeH="0" baseline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</a:rPr>
              <a:t>M.P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322" y="2469828"/>
            <a:ext cx="2787811" cy="185672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322" y="4550959"/>
            <a:ext cx="2787811" cy="184226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4633" y="2469828"/>
            <a:ext cx="3064565" cy="194716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4632" y="4722625"/>
            <a:ext cx="3064565" cy="187279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9759" y="2721219"/>
            <a:ext cx="4049407" cy="3391553"/>
          </a:xfrm>
          <a:prstGeom prst="rect">
            <a:avLst/>
          </a:prstGeom>
        </p:spPr>
      </p:pic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8FE7545D-3E2F-4CE5-A652-139467FE29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AABFB39A-B60D-4EBF-A04A-3BA50A03E817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8831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5"/>
          <p:cNvSpPr/>
          <p:nvPr/>
        </p:nvSpPr>
        <p:spPr>
          <a:xfrm>
            <a:off x="965986" y="500953"/>
            <a:ext cx="3837332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POR EL TIPO DE </a:t>
            </a:r>
            <a:r>
              <a:rPr lang="es-MX" sz="2800" b="1" kern="0" noProof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EFECTO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2050878" y="1171412"/>
            <a:ext cx="1760749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00B050"/>
                </a:solidFill>
                <a:latin typeface="Calibri" panose="020F0502020204030204"/>
              </a:rPr>
              <a:t>DIRECTO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sng" strike="noStrike" kern="0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rPr>
              <a:t>PRIMARIO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Rectángulo redondeado 5"/>
          <p:cNvSpPr/>
          <p:nvPr/>
        </p:nvSpPr>
        <p:spPr>
          <a:xfrm>
            <a:off x="6663957" y="1073540"/>
            <a:ext cx="259151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FF0000"/>
                </a:solidFill>
                <a:latin typeface="Calibri" panose="020F0502020204030204"/>
              </a:rPr>
              <a:t>INDIRECTO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SECUNDARIO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b="13237"/>
          <a:stretch/>
        </p:blipFill>
        <p:spPr>
          <a:xfrm>
            <a:off x="61779" y="490389"/>
            <a:ext cx="926439" cy="85945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709" y="1841871"/>
            <a:ext cx="3053091" cy="2353611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708" y="4389738"/>
            <a:ext cx="3053091" cy="2190908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9354" y="1744477"/>
            <a:ext cx="3053090" cy="2289818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9354" y="4252663"/>
            <a:ext cx="3053091" cy="2270890"/>
          </a:xfrm>
          <a:prstGeom prst="rect">
            <a:avLst/>
          </a:prstGeom>
        </p:spPr>
      </p:pic>
      <p:sp>
        <p:nvSpPr>
          <p:cNvPr id="19" name="Flecha: a la izquierda y derecha 18"/>
          <p:cNvSpPr/>
          <p:nvPr/>
        </p:nvSpPr>
        <p:spPr>
          <a:xfrm>
            <a:off x="4457799" y="2551580"/>
            <a:ext cx="2010236" cy="675861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Flecha: a la izquierda y derecha 19"/>
          <p:cNvSpPr/>
          <p:nvPr/>
        </p:nvSpPr>
        <p:spPr>
          <a:xfrm>
            <a:off x="4457799" y="4969540"/>
            <a:ext cx="2091555" cy="675861"/>
          </a:xfrm>
          <a:prstGeom prst="left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 rot="16200000">
            <a:off x="-1423127" y="3198166"/>
            <a:ext cx="3760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IMPACTOS DEL TURISMO </a:t>
            </a:r>
          </a:p>
        </p:txBody>
      </p:sp>
      <p:pic>
        <p:nvPicPr>
          <p:cNvPr id="14" name="Gráfico 13" descr="Planta">
            <a:extLst>
              <a:ext uri="{FF2B5EF4-FFF2-40B4-BE49-F238E27FC236}">
                <a16:creationId xmlns:a16="http://schemas.microsoft.com/office/drawing/2014/main" id="{656050CE-F2A4-48C1-9FD2-665E39A86F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3CD4E4E3-9D7E-41C1-93A0-30E493D388F2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764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3670" cy="1033670"/>
          </a:xfrm>
          <a:prstGeom prst="rect">
            <a:avLst/>
          </a:prstGeom>
        </p:spPr>
      </p:pic>
      <p:sp>
        <p:nvSpPr>
          <p:cNvPr id="5" name="Rectángulo redondeado 5"/>
          <p:cNvSpPr/>
          <p:nvPr/>
        </p:nvSpPr>
        <p:spPr>
          <a:xfrm>
            <a:off x="3937708" y="206555"/>
            <a:ext cx="3837332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POR </a:t>
            </a:r>
            <a:r>
              <a:rPr lang="es-MX" sz="280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ACUMULACIÓN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991823" y="680457"/>
            <a:ext cx="3529199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00B050"/>
                </a:solidFill>
                <a:latin typeface="Calibri" panose="020F0502020204030204"/>
              </a:rPr>
              <a:t>SIMPLE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Rectángulo redondeado 5"/>
          <p:cNvSpPr/>
          <p:nvPr/>
        </p:nvSpPr>
        <p:spPr>
          <a:xfrm>
            <a:off x="8008375" y="758598"/>
            <a:ext cx="259151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FF0000"/>
                </a:solidFill>
                <a:latin typeface="Calibri" panose="020F0502020204030204"/>
              </a:rPr>
              <a:t>ACUMULATIVO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823" y="1195443"/>
            <a:ext cx="3825322" cy="270781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2017" y="1195443"/>
            <a:ext cx="4072829" cy="271352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823" y="4065027"/>
            <a:ext cx="3825322" cy="266727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1224" y="4103783"/>
            <a:ext cx="4072830" cy="2628515"/>
          </a:xfrm>
          <a:prstGeom prst="rect">
            <a:avLst/>
          </a:prstGeom>
        </p:spPr>
      </p:pic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073385C2-B0F4-467F-932F-F2F3355A60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63CA027C-A9F2-44BF-8A41-9846B917740E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0232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474"/>
            <a:ext cx="1060174" cy="1060174"/>
          </a:xfrm>
          <a:prstGeom prst="rect">
            <a:avLst/>
          </a:prstGeom>
        </p:spPr>
      </p:pic>
      <p:sp>
        <p:nvSpPr>
          <p:cNvPr id="5" name="Rectángulo redondeado 5"/>
          <p:cNvSpPr/>
          <p:nvPr/>
        </p:nvSpPr>
        <p:spPr>
          <a:xfrm>
            <a:off x="4109986" y="98474"/>
            <a:ext cx="3837332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POR </a:t>
            </a:r>
            <a:r>
              <a:rPr lang="es-MX" sz="2800" b="1" kern="0" noProof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PERIODICIDAD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349028" y="1386736"/>
            <a:ext cx="2069151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00B050"/>
                </a:solidFill>
                <a:latin typeface="Calibri" panose="020F0502020204030204"/>
              </a:rPr>
              <a:t>IRREGULAR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Rectángulo redondeado 5"/>
          <p:cNvSpPr/>
          <p:nvPr/>
        </p:nvSpPr>
        <p:spPr>
          <a:xfrm>
            <a:off x="8644261" y="1386738"/>
            <a:ext cx="259151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FF0000"/>
                </a:solidFill>
                <a:latin typeface="Calibri" panose="020F0502020204030204"/>
              </a:rPr>
              <a:t>PERMANENTE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Rectángulo redondeado 5"/>
          <p:cNvSpPr/>
          <p:nvPr/>
        </p:nvSpPr>
        <p:spPr>
          <a:xfrm>
            <a:off x="3630410" y="1386736"/>
            <a:ext cx="2069151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FFC000"/>
                </a:solidFill>
                <a:latin typeface="Calibri" panose="020F0502020204030204"/>
              </a:rPr>
              <a:t>PERIODICA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Rectángulo redondeado 5"/>
          <p:cNvSpPr/>
          <p:nvPr/>
        </p:nvSpPr>
        <p:spPr>
          <a:xfrm>
            <a:off x="6219799" y="1386737"/>
            <a:ext cx="2069151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chemeClr val="accent2">
                    <a:lumMod val="75000"/>
                  </a:schemeClr>
                </a:solidFill>
                <a:latin typeface="Calibri" panose="020F0502020204030204"/>
              </a:rPr>
              <a:t>CONTINUA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436" y="1878575"/>
            <a:ext cx="4173471" cy="2767193"/>
          </a:xfrm>
          <a:prstGeom prst="rect">
            <a:avLst/>
          </a:prstGeom>
        </p:spPr>
      </p:pic>
      <p:sp>
        <p:nvSpPr>
          <p:cNvPr id="11" name="Rectángulo redondeado 5"/>
          <p:cNvSpPr/>
          <p:nvPr/>
        </p:nvSpPr>
        <p:spPr>
          <a:xfrm>
            <a:off x="1383603" y="5038852"/>
            <a:ext cx="3521177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FFC000"/>
                </a:solidFill>
                <a:latin typeface="Calibri" panose="020F0502020204030204"/>
              </a:rPr>
              <a:t>INCENDIOS FORESTALES EN VERANO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799" y="1839285"/>
            <a:ext cx="4213040" cy="2806482"/>
          </a:xfrm>
          <a:prstGeom prst="rect">
            <a:avLst/>
          </a:prstGeom>
        </p:spPr>
      </p:pic>
      <p:sp>
        <p:nvSpPr>
          <p:cNvPr id="13" name="Rectángulo redondeado 5"/>
          <p:cNvSpPr/>
          <p:nvPr/>
        </p:nvSpPr>
        <p:spPr>
          <a:xfrm>
            <a:off x="6993192" y="4852394"/>
            <a:ext cx="259151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FF0000"/>
                </a:solidFill>
                <a:latin typeface="Calibri" panose="020F0502020204030204"/>
              </a:rPr>
              <a:t>PRESA ARTIFICIAL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4" name="Gráfico 13" descr="Planta">
            <a:extLst>
              <a:ext uri="{FF2B5EF4-FFF2-40B4-BE49-F238E27FC236}">
                <a16:creationId xmlns:a16="http://schemas.microsoft.com/office/drawing/2014/main" id="{EDAEA8F2-CDF0-43ED-BC44-BD3E6D3CD9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18626863-BE13-4683-89F8-FB397D73662B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2330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787" y="149719"/>
            <a:ext cx="1102659" cy="826994"/>
          </a:xfrm>
          <a:prstGeom prst="rect">
            <a:avLst/>
          </a:prstGeom>
        </p:spPr>
      </p:pic>
      <p:sp>
        <p:nvSpPr>
          <p:cNvPr id="5" name="Rectángulo redondeado 5"/>
          <p:cNvSpPr/>
          <p:nvPr/>
        </p:nvSpPr>
        <p:spPr>
          <a:xfrm>
            <a:off x="1340281" y="317297"/>
            <a:ext cx="3837332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POR </a:t>
            </a:r>
            <a:r>
              <a:rPr lang="es-MX" sz="280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RIESGO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918871" y="1386738"/>
            <a:ext cx="2069151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00B050"/>
                </a:solidFill>
                <a:latin typeface="Calibri" panose="020F0502020204030204"/>
              </a:rPr>
              <a:t>BAJO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Rectángulo redondeado 5"/>
          <p:cNvSpPr/>
          <p:nvPr/>
        </p:nvSpPr>
        <p:spPr>
          <a:xfrm>
            <a:off x="8644261" y="1386738"/>
            <a:ext cx="259151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FF0000"/>
                </a:solidFill>
                <a:latin typeface="Calibri" panose="020F0502020204030204"/>
              </a:rPr>
              <a:t>ALTO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Rectángulo redondeado 5"/>
          <p:cNvSpPr/>
          <p:nvPr/>
        </p:nvSpPr>
        <p:spPr>
          <a:xfrm>
            <a:off x="4509896" y="1386737"/>
            <a:ext cx="2069151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FFC000"/>
                </a:solidFill>
                <a:latin typeface="Calibri" panose="020F0502020204030204"/>
              </a:rPr>
              <a:t>MEDIO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73" y="2138874"/>
            <a:ext cx="3099146" cy="413219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4351" y="2138874"/>
            <a:ext cx="3532823" cy="413219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2290" y="2138874"/>
            <a:ext cx="3560851" cy="4132195"/>
          </a:xfrm>
          <a:prstGeom prst="rect">
            <a:avLst/>
          </a:prstGeom>
        </p:spPr>
      </p:pic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FDA903B3-F3DC-4744-A1C3-DDA18FCDA5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481A99AF-72AC-4144-97D3-A01930059141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1606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245807"/>
              </p:ext>
            </p:extLst>
          </p:nvPr>
        </p:nvGraphicFramePr>
        <p:xfrm>
          <a:off x="2002105" y="491507"/>
          <a:ext cx="7786186" cy="62438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2672">
                  <a:extLst>
                    <a:ext uri="{9D8B030D-6E8A-4147-A177-3AD203B41FA5}">
                      <a16:colId xmlns:a16="http://schemas.microsoft.com/office/drawing/2014/main" val="2133081464"/>
                    </a:ext>
                  </a:extLst>
                </a:gridCol>
                <a:gridCol w="1392672">
                  <a:extLst>
                    <a:ext uri="{9D8B030D-6E8A-4147-A177-3AD203B41FA5}">
                      <a16:colId xmlns:a16="http://schemas.microsoft.com/office/drawing/2014/main" val="2943066896"/>
                    </a:ext>
                  </a:extLst>
                </a:gridCol>
                <a:gridCol w="916863">
                  <a:extLst>
                    <a:ext uri="{9D8B030D-6E8A-4147-A177-3AD203B41FA5}">
                      <a16:colId xmlns:a16="http://schemas.microsoft.com/office/drawing/2014/main" val="2944643185"/>
                    </a:ext>
                  </a:extLst>
                </a:gridCol>
                <a:gridCol w="1250083">
                  <a:extLst>
                    <a:ext uri="{9D8B030D-6E8A-4147-A177-3AD203B41FA5}">
                      <a16:colId xmlns:a16="http://schemas.microsoft.com/office/drawing/2014/main" val="1276549838"/>
                    </a:ext>
                  </a:extLst>
                </a:gridCol>
                <a:gridCol w="1250083">
                  <a:extLst>
                    <a:ext uri="{9D8B030D-6E8A-4147-A177-3AD203B41FA5}">
                      <a16:colId xmlns:a16="http://schemas.microsoft.com/office/drawing/2014/main" val="53765422"/>
                    </a:ext>
                  </a:extLst>
                </a:gridCol>
                <a:gridCol w="1250083">
                  <a:extLst>
                    <a:ext uri="{9D8B030D-6E8A-4147-A177-3AD203B41FA5}">
                      <a16:colId xmlns:a16="http://schemas.microsoft.com/office/drawing/2014/main" val="9284178"/>
                    </a:ext>
                  </a:extLst>
                </a:gridCol>
                <a:gridCol w="333730">
                  <a:extLst>
                    <a:ext uri="{9D8B030D-6E8A-4147-A177-3AD203B41FA5}">
                      <a16:colId xmlns:a16="http://schemas.microsoft.com/office/drawing/2014/main" val="683839199"/>
                    </a:ext>
                  </a:extLst>
                </a:gridCol>
              </a:tblGrid>
              <a:tr h="429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Abreviatura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Clasificación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Valor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Abreviatura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Clasificación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Valor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3638161036"/>
                  </a:ext>
                </a:extLst>
              </a:tr>
              <a:tr h="429409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IN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Baja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1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EF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Directo o primario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3473726910"/>
                  </a:ext>
                </a:extLst>
              </a:tr>
              <a:tr h="42940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Media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Indirecto o secundario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622945552"/>
                  </a:ext>
                </a:extLst>
              </a:tr>
              <a:tr h="22695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Alta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AC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Simple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1722255736"/>
                  </a:ext>
                </a:extLst>
              </a:tr>
              <a:tr h="23830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Muy Alta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8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Acumulativo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1455180038"/>
                  </a:ext>
                </a:extLst>
              </a:tr>
              <a:tr h="23830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Critica/severa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12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PR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Irregular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1089111767"/>
                  </a:ext>
                </a:extLst>
              </a:tr>
              <a:tr h="226958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EX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Puntual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Periódica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1478672309"/>
                  </a:ext>
                </a:extLst>
              </a:tr>
              <a:tr h="22695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Parcial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Continua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1504213645"/>
                  </a:ext>
                </a:extLst>
              </a:tr>
              <a:tr h="23830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Extenso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Permanente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8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1875031325"/>
                  </a:ext>
                </a:extLst>
              </a:tr>
              <a:tr h="22695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Total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8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RI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Bajo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3390112483"/>
                  </a:ext>
                </a:extLst>
              </a:tr>
              <a:tr h="23830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Critico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12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Medio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2595028178"/>
                  </a:ext>
                </a:extLst>
              </a:tr>
              <a:tr h="238305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MO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Largo plazo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Alto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3080968772"/>
                  </a:ext>
                </a:extLst>
              </a:tr>
              <a:tr h="22695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Mediano Plazo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1217606322"/>
                  </a:ext>
                </a:extLst>
              </a:tr>
              <a:tr h="22695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Corto plazo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4270159943"/>
                  </a:ext>
                </a:extLst>
              </a:tr>
              <a:tr h="23830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Crítico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8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1570581835"/>
                  </a:ext>
                </a:extLst>
              </a:tr>
              <a:tr h="226958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PE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Fugaz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675690326"/>
                  </a:ext>
                </a:extLst>
              </a:tr>
              <a:tr h="22695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Temporal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318404266"/>
                  </a:ext>
                </a:extLst>
              </a:tr>
              <a:tr h="23830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Permanente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261822361"/>
                  </a:ext>
                </a:extLst>
              </a:tr>
              <a:tr h="429409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RV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Reversible a corto plazo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1533973870"/>
                  </a:ext>
                </a:extLst>
              </a:tr>
              <a:tr h="42940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Reversible a mediano plazo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1300364057"/>
                  </a:ext>
                </a:extLst>
              </a:tr>
              <a:tr h="23830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Irreversible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28" marR="39328" marT="0" marB="0" anchor="b"/>
                </a:tc>
                <a:extLst>
                  <a:ext uri="{0D108BD9-81ED-4DB2-BD59-A6C34878D82A}">
                    <a16:rowId xmlns:a16="http://schemas.microsoft.com/office/drawing/2014/main" val="243579048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 rot="16200000">
            <a:off x="-1423127" y="3198166"/>
            <a:ext cx="3760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IMPACTOS DEL TURISMO </a:t>
            </a:r>
          </a:p>
        </p:txBody>
      </p:sp>
      <p:pic>
        <p:nvPicPr>
          <p:cNvPr id="7" name="Gráfico 6" descr="Planta">
            <a:extLst>
              <a:ext uri="{FF2B5EF4-FFF2-40B4-BE49-F238E27FC236}">
                <a16:creationId xmlns:a16="http://schemas.microsoft.com/office/drawing/2014/main" id="{7BF73D55-D507-48C9-87D1-02CF246BD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CEAB3D5D-2C89-4125-8763-3281DFAAADBA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0484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2523" y="3167943"/>
            <a:ext cx="2411274" cy="1953437"/>
          </a:xfrm>
          <a:prstGeom prst="rect">
            <a:avLst/>
          </a:prstGeom>
        </p:spPr>
      </p:pic>
      <p:sp>
        <p:nvSpPr>
          <p:cNvPr id="5" name="Rectángulo redondeado 5"/>
          <p:cNvSpPr/>
          <p:nvPr/>
        </p:nvSpPr>
        <p:spPr>
          <a:xfrm>
            <a:off x="2546229" y="926898"/>
            <a:ext cx="5723128" cy="1922320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ACTIVIDAD 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strike="noStrike" kern="0" cap="none" spc="0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En equipo y en base al material</a:t>
            </a:r>
            <a:r>
              <a:rPr kumimoji="0" lang="es-MX" sz="2800" b="1" i="0" strike="noStrike" kern="0" cap="none" spc="0" normalizeH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 proporcionado, identificar y calcular el impacto que puede provocar una actividad turística.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strike="noStrike" kern="0" cap="none" spc="0" normalizeH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Rectángulo 7"/>
          <p:cNvSpPr/>
          <p:nvPr/>
        </p:nvSpPr>
        <p:spPr>
          <a:xfrm rot="16200000">
            <a:off x="-1423127" y="3198166"/>
            <a:ext cx="3760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IMPACTOS DEL TURISMO </a:t>
            </a:r>
          </a:p>
        </p:txBody>
      </p:sp>
      <p:pic>
        <p:nvPicPr>
          <p:cNvPr id="9" name="Gráfico 8" descr="Planta">
            <a:extLst>
              <a:ext uri="{FF2B5EF4-FFF2-40B4-BE49-F238E27FC236}">
                <a16:creationId xmlns:a16="http://schemas.microsoft.com/office/drawing/2014/main" id="{3C3EE1EB-4E5A-4D13-BE76-63FAF2807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3944382C-B240-4236-AE8B-DD2AAD8B32AE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3705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1"/>
            <a:ext cx="954157" cy="68579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993914" y="828264"/>
            <a:ext cx="5711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Referencias bibliográficas del tema</a:t>
            </a:r>
          </a:p>
        </p:txBody>
      </p:sp>
      <p:pic>
        <p:nvPicPr>
          <p:cNvPr id="3" name="Gráfico 2" descr="Libro abierto">
            <a:extLst>
              <a:ext uri="{FF2B5EF4-FFF2-40B4-BE49-F238E27FC236}">
                <a16:creationId xmlns:a16="http://schemas.microsoft.com/office/drawing/2014/main" id="{1F3E447A-64F3-4732-98C1-0CD785BE7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7" y="571119"/>
            <a:ext cx="914400" cy="914400"/>
          </a:xfrm>
          <a:prstGeom prst="rect">
            <a:avLst/>
          </a:prstGeom>
        </p:spPr>
      </p:pic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E9A2AFD2-8F34-41CC-9F28-90691FA0C3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208EEB2-29A6-4152-9966-32A14819AA37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9EFAFC3-7889-4A3C-8D52-5BC1C22BB4A5}"/>
              </a:ext>
            </a:extLst>
          </p:cNvPr>
          <p:cNvSpPr/>
          <p:nvPr/>
        </p:nvSpPr>
        <p:spPr>
          <a:xfrm>
            <a:off x="1765839" y="2943755"/>
            <a:ext cx="76589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Hechesuri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H.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(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2002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). Impacto ambiental: entre el saber y la práctica. Espacio. Buenos Aires.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1B89694-AD6E-4C17-8529-802205378CE6}"/>
              </a:ext>
            </a:extLst>
          </p:cNvPr>
          <p:cNvSpPr/>
          <p:nvPr/>
        </p:nvSpPr>
        <p:spPr>
          <a:xfrm>
            <a:off x="1765839" y="1886010"/>
            <a:ext cx="76589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Conesa, V. y </a:t>
            </a:r>
            <a:r>
              <a:rPr kumimoji="0" lang="es-MX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Vitora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, F. (2006). Guía Metodológica para la evaluación del Impacto Ambiental. </a:t>
            </a:r>
            <a:r>
              <a:rPr kumimoji="0" lang="es-MX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Mundi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-Prensa. Madrid.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512FCB7D-BB77-4557-BAF2-FDDD939602E3}"/>
              </a:ext>
            </a:extLst>
          </p:cNvPr>
          <p:cNvSpPr/>
          <p:nvPr/>
        </p:nvSpPr>
        <p:spPr>
          <a:xfrm>
            <a:off x="1765839" y="4198814"/>
            <a:ext cx="765898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OMT</a:t>
            </a:r>
          </a:p>
          <a:p>
            <a:pPr marL="0" marR="0" lvl="0" indent="0" algn="just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Organización Mundial del Turismo</a:t>
            </a:r>
          </a:p>
          <a:p>
            <a:pPr lvl="0" algn="just">
              <a:lnSpc>
                <a:spcPct val="115000"/>
              </a:lnSpc>
              <a:defRPr/>
            </a:pP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http://www2.unwto.org/es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7646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169927" y="126602"/>
            <a:ext cx="110390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MX" sz="3600" b="1" kern="0" dirty="0">
                <a:solidFill>
                  <a:schemeClr val="tx2">
                    <a:lumMod val="50000"/>
                  </a:schemeClr>
                </a:solidFill>
              </a:rPr>
              <a:t>IDENTIFICACIÓN DE IMPACTOS DEL TURISMO EN EL M.A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089254" y="1362981"/>
            <a:ext cx="101713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chemeClr val="tx2">
                    <a:lumMod val="75000"/>
                  </a:schemeClr>
                </a:solidFill>
              </a:rPr>
              <a:t>Para identificar los impactos del turismo es necesario partir de la clasificación de las actividades turísticas. Según la O.M.T, es la siguiente: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1505571" y="2286120"/>
            <a:ext cx="9000902" cy="3928725"/>
            <a:chOff x="2035078" y="1761645"/>
            <a:chExt cx="9000902" cy="3928725"/>
          </a:xfrm>
        </p:grpSpPr>
        <p:sp>
          <p:nvSpPr>
            <p:cNvPr id="9" name="Forma libre: forma 8"/>
            <p:cNvSpPr/>
            <p:nvPr/>
          </p:nvSpPr>
          <p:spPr>
            <a:xfrm>
              <a:off x="6452188" y="2714240"/>
              <a:ext cx="3667034" cy="43629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97321"/>
                  </a:lnTo>
                  <a:lnTo>
                    <a:pt x="3667034" y="297321"/>
                  </a:lnTo>
                  <a:lnTo>
                    <a:pt x="3667034" y="43629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orma libre: forma 9"/>
            <p:cNvSpPr/>
            <p:nvPr/>
          </p:nvSpPr>
          <p:spPr>
            <a:xfrm>
              <a:off x="6452188" y="2714240"/>
              <a:ext cx="1833517" cy="43629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97321"/>
                  </a:lnTo>
                  <a:lnTo>
                    <a:pt x="1833517" y="297321"/>
                  </a:lnTo>
                  <a:lnTo>
                    <a:pt x="1833517" y="43629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orma libre: forma 10"/>
            <p:cNvSpPr/>
            <p:nvPr/>
          </p:nvSpPr>
          <p:spPr>
            <a:xfrm>
              <a:off x="6452188" y="4103130"/>
              <a:ext cx="916758" cy="43629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97321"/>
                  </a:lnTo>
                  <a:lnTo>
                    <a:pt x="916758" y="297321"/>
                  </a:lnTo>
                  <a:lnTo>
                    <a:pt x="916758" y="436293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orma libre: forma 11"/>
            <p:cNvSpPr/>
            <p:nvPr/>
          </p:nvSpPr>
          <p:spPr>
            <a:xfrm>
              <a:off x="5535429" y="4103130"/>
              <a:ext cx="916758" cy="43629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916758" y="0"/>
                  </a:moveTo>
                  <a:lnTo>
                    <a:pt x="916758" y="297321"/>
                  </a:lnTo>
                  <a:lnTo>
                    <a:pt x="0" y="297321"/>
                  </a:lnTo>
                  <a:lnTo>
                    <a:pt x="0" y="436293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orma libre: forma 12"/>
            <p:cNvSpPr/>
            <p:nvPr/>
          </p:nvSpPr>
          <p:spPr>
            <a:xfrm>
              <a:off x="6406468" y="2714240"/>
              <a:ext cx="91440" cy="43629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43629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orma libre: forma 13"/>
            <p:cNvSpPr/>
            <p:nvPr/>
          </p:nvSpPr>
          <p:spPr>
            <a:xfrm>
              <a:off x="4618671" y="2714240"/>
              <a:ext cx="1833517" cy="43629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833517" y="0"/>
                  </a:moveTo>
                  <a:lnTo>
                    <a:pt x="1833517" y="297321"/>
                  </a:lnTo>
                  <a:lnTo>
                    <a:pt x="0" y="297321"/>
                  </a:lnTo>
                  <a:lnTo>
                    <a:pt x="0" y="43629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orma libre: forma 14"/>
            <p:cNvSpPr/>
            <p:nvPr/>
          </p:nvSpPr>
          <p:spPr>
            <a:xfrm>
              <a:off x="2785153" y="2714240"/>
              <a:ext cx="3667034" cy="43629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667034" y="0"/>
                  </a:moveTo>
                  <a:lnTo>
                    <a:pt x="3667034" y="297321"/>
                  </a:lnTo>
                  <a:lnTo>
                    <a:pt x="0" y="297321"/>
                  </a:lnTo>
                  <a:lnTo>
                    <a:pt x="0" y="43629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ángulo: esquinas redondeadas 15"/>
            <p:cNvSpPr/>
            <p:nvPr/>
          </p:nvSpPr>
          <p:spPr>
            <a:xfrm>
              <a:off x="5702113" y="1761645"/>
              <a:ext cx="1500150" cy="95259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Forma libre: forma 16"/>
            <p:cNvSpPr/>
            <p:nvPr/>
          </p:nvSpPr>
          <p:spPr>
            <a:xfrm>
              <a:off x="5868796" y="1919994"/>
              <a:ext cx="1500150" cy="952595"/>
            </a:xfrm>
            <a:custGeom>
              <a:avLst/>
              <a:gdLst>
                <a:gd name="connsiteX0" fmla="*/ 0 w 1500150"/>
                <a:gd name="connsiteY0" fmla="*/ 95260 h 952595"/>
                <a:gd name="connsiteX1" fmla="*/ 95260 w 1500150"/>
                <a:gd name="connsiteY1" fmla="*/ 0 h 952595"/>
                <a:gd name="connsiteX2" fmla="*/ 1404891 w 1500150"/>
                <a:gd name="connsiteY2" fmla="*/ 0 h 952595"/>
                <a:gd name="connsiteX3" fmla="*/ 1500151 w 1500150"/>
                <a:gd name="connsiteY3" fmla="*/ 95260 h 952595"/>
                <a:gd name="connsiteX4" fmla="*/ 1500150 w 1500150"/>
                <a:gd name="connsiteY4" fmla="*/ 857336 h 952595"/>
                <a:gd name="connsiteX5" fmla="*/ 1404890 w 1500150"/>
                <a:gd name="connsiteY5" fmla="*/ 952596 h 952595"/>
                <a:gd name="connsiteX6" fmla="*/ 95260 w 1500150"/>
                <a:gd name="connsiteY6" fmla="*/ 952595 h 952595"/>
                <a:gd name="connsiteX7" fmla="*/ 0 w 1500150"/>
                <a:gd name="connsiteY7" fmla="*/ 857335 h 952595"/>
                <a:gd name="connsiteX8" fmla="*/ 0 w 1500150"/>
                <a:gd name="connsiteY8" fmla="*/ 95260 h 95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50" h="952595">
                  <a:moveTo>
                    <a:pt x="0" y="95260"/>
                  </a:moveTo>
                  <a:cubicBezTo>
                    <a:pt x="0" y="42649"/>
                    <a:pt x="42649" y="0"/>
                    <a:pt x="95260" y="0"/>
                  </a:cubicBezTo>
                  <a:lnTo>
                    <a:pt x="1404891" y="0"/>
                  </a:lnTo>
                  <a:cubicBezTo>
                    <a:pt x="1457502" y="0"/>
                    <a:pt x="1500151" y="42649"/>
                    <a:pt x="1500151" y="95260"/>
                  </a:cubicBezTo>
                  <a:cubicBezTo>
                    <a:pt x="1500151" y="349285"/>
                    <a:pt x="1500150" y="603311"/>
                    <a:pt x="1500150" y="857336"/>
                  </a:cubicBezTo>
                  <a:cubicBezTo>
                    <a:pt x="1500150" y="909947"/>
                    <a:pt x="1457501" y="952596"/>
                    <a:pt x="1404890" y="952596"/>
                  </a:cubicBezTo>
                  <a:lnTo>
                    <a:pt x="95260" y="952595"/>
                  </a:lnTo>
                  <a:cubicBezTo>
                    <a:pt x="42649" y="952595"/>
                    <a:pt x="0" y="909946"/>
                    <a:pt x="0" y="857335"/>
                  </a:cubicBezTo>
                  <a:lnTo>
                    <a:pt x="0" y="9526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7911" tIns="107911" rIns="107911" bIns="107911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kern="1200" dirty="0"/>
                <a:t>Turismo</a:t>
              </a:r>
            </a:p>
          </p:txBody>
        </p:sp>
        <p:sp>
          <p:nvSpPr>
            <p:cNvPr id="18" name="Rectángulo: esquinas redondeadas 17"/>
            <p:cNvSpPr/>
            <p:nvPr/>
          </p:nvSpPr>
          <p:spPr>
            <a:xfrm>
              <a:off x="2035078" y="3150534"/>
              <a:ext cx="1500150" cy="95259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orma libre: forma 18"/>
            <p:cNvSpPr/>
            <p:nvPr/>
          </p:nvSpPr>
          <p:spPr>
            <a:xfrm>
              <a:off x="2201761" y="3308883"/>
              <a:ext cx="1500150" cy="952595"/>
            </a:xfrm>
            <a:custGeom>
              <a:avLst/>
              <a:gdLst>
                <a:gd name="connsiteX0" fmla="*/ 0 w 1500150"/>
                <a:gd name="connsiteY0" fmla="*/ 95260 h 952595"/>
                <a:gd name="connsiteX1" fmla="*/ 95260 w 1500150"/>
                <a:gd name="connsiteY1" fmla="*/ 0 h 952595"/>
                <a:gd name="connsiteX2" fmla="*/ 1404891 w 1500150"/>
                <a:gd name="connsiteY2" fmla="*/ 0 h 952595"/>
                <a:gd name="connsiteX3" fmla="*/ 1500151 w 1500150"/>
                <a:gd name="connsiteY3" fmla="*/ 95260 h 952595"/>
                <a:gd name="connsiteX4" fmla="*/ 1500150 w 1500150"/>
                <a:gd name="connsiteY4" fmla="*/ 857336 h 952595"/>
                <a:gd name="connsiteX5" fmla="*/ 1404890 w 1500150"/>
                <a:gd name="connsiteY5" fmla="*/ 952596 h 952595"/>
                <a:gd name="connsiteX6" fmla="*/ 95260 w 1500150"/>
                <a:gd name="connsiteY6" fmla="*/ 952595 h 952595"/>
                <a:gd name="connsiteX7" fmla="*/ 0 w 1500150"/>
                <a:gd name="connsiteY7" fmla="*/ 857335 h 952595"/>
                <a:gd name="connsiteX8" fmla="*/ 0 w 1500150"/>
                <a:gd name="connsiteY8" fmla="*/ 95260 h 95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50" h="952595">
                  <a:moveTo>
                    <a:pt x="0" y="95260"/>
                  </a:moveTo>
                  <a:cubicBezTo>
                    <a:pt x="0" y="42649"/>
                    <a:pt x="42649" y="0"/>
                    <a:pt x="95260" y="0"/>
                  </a:cubicBezTo>
                  <a:lnTo>
                    <a:pt x="1404891" y="0"/>
                  </a:lnTo>
                  <a:cubicBezTo>
                    <a:pt x="1457502" y="0"/>
                    <a:pt x="1500151" y="42649"/>
                    <a:pt x="1500151" y="95260"/>
                  </a:cubicBezTo>
                  <a:cubicBezTo>
                    <a:pt x="1500151" y="349285"/>
                    <a:pt x="1500150" y="603311"/>
                    <a:pt x="1500150" y="857336"/>
                  </a:cubicBezTo>
                  <a:cubicBezTo>
                    <a:pt x="1500150" y="909947"/>
                    <a:pt x="1457501" y="952596"/>
                    <a:pt x="1404890" y="952596"/>
                  </a:cubicBezTo>
                  <a:lnTo>
                    <a:pt x="95260" y="952595"/>
                  </a:lnTo>
                  <a:cubicBezTo>
                    <a:pt x="42649" y="952595"/>
                    <a:pt x="0" y="909946"/>
                    <a:pt x="0" y="857335"/>
                  </a:cubicBezTo>
                  <a:lnTo>
                    <a:pt x="0" y="9526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7911" tIns="107911" rIns="107911" bIns="107911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kern="1200" dirty="0"/>
                <a:t>cultural</a:t>
              </a:r>
            </a:p>
          </p:txBody>
        </p:sp>
        <p:sp>
          <p:nvSpPr>
            <p:cNvPr id="20" name="Rectángulo: esquinas redondeadas 19"/>
            <p:cNvSpPr/>
            <p:nvPr/>
          </p:nvSpPr>
          <p:spPr>
            <a:xfrm>
              <a:off x="3868595" y="3150534"/>
              <a:ext cx="1500150" cy="95259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Forma libre: forma 20"/>
            <p:cNvSpPr/>
            <p:nvPr/>
          </p:nvSpPr>
          <p:spPr>
            <a:xfrm>
              <a:off x="4035279" y="3308883"/>
              <a:ext cx="1500150" cy="952595"/>
            </a:xfrm>
            <a:custGeom>
              <a:avLst/>
              <a:gdLst>
                <a:gd name="connsiteX0" fmla="*/ 0 w 1500150"/>
                <a:gd name="connsiteY0" fmla="*/ 95260 h 952595"/>
                <a:gd name="connsiteX1" fmla="*/ 95260 w 1500150"/>
                <a:gd name="connsiteY1" fmla="*/ 0 h 952595"/>
                <a:gd name="connsiteX2" fmla="*/ 1404891 w 1500150"/>
                <a:gd name="connsiteY2" fmla="*/ 0 h 952595"/>
                <a:gd name="connsiteX3" fmla="*/ 1500151 w 1500150"/>
                <a:gd name="connsiteY3" fmla="*/ 95260 h 952595"/>
                <a:gd name="connsiteX4" fmla="*/ 1500150 w 1500150"/>
                <a:gd name="connsiteY4" fmla="*/ 857336 h 952595"/>
                <a:gd name="connsiteX5" fmla="*/ 1404890 w 1500150"/>
                <a:gd name="connsiteY5" fmla="*/ 952596 h 952595"/>
                <a:gd name="connsiteX6" fmla="*/ 95260 w 1500150"/>
                <a:gd name="connsiteY6" fmla="*/ 952595 h 952595"/>
                <a:gd name="connsiteX7" fmla="*/ 0 w 1500150"/>
                <a:gd name="connsiteY7" fmla="*/ 857335 h 952595"/>
                <a:gd name="connsiteX8" fmla="*/ 0 w 1500150"/>
                <a:gd name="connsiteY8" fmla="*/ 95260 h 95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50" h="952595">
                  <a:moveTo>
                    <a:pt x="0" y="95260"/>
                  </a:moveTo>
                  <a:cubicBezTo>
                    <a:pt x="0" y="42649"/>
                    <a:pt x="42649" y="0"/>
                    <a:pt x="95260" y="0"/>
                  </a:cubicBezTo>
                  <a:lnTo>
                    <a:pt x="1404891" y="0"/>
                  </a:lnTo>
                  <a:cubicBezTo>
                    <a:pt x="1457502" y="0"/>
                    <a:pt x="1500151" y="42649"/>
                    <a:pt x="1500151" y="95260"/>
                  </a:cubicBezTo>
                  <a:cubicBezTo>
                    <a:pt x="1500151" y="349285"/>
                    <a:pt x="1500150" y="603311"/>
                    <a:pt x="1500150" y="857336"/>
                  </a:cubicBezTo>
                  <a:cubicBezTo>
                    <a:pt x="1500150" y="909947"/>
                    <a:pt x="1457501" y="952596"/>
                    <a:pt x="1404890" y="952596"/>
                  </a:cubicBezTo>
                  <a:lnTo>
                    <a:pt x="95260" y="952595"/>
                  </a:lnTo>
                  <a:cubicBezTo>
                    <a:pt x="42649" y="952595"/>
                    <a:pt x="0" y="909946"/>
                    <a:pt x="0" y="857335"/>
                  </a:cubicBezTo>
                  <a:lnTo>
                    <a:pt x="0" y="9526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7911" tIns="107911" rIns="107911" bIns="107911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kern="1200" dirty="0"/>
                <a:t>rural</a:t>
              </a:r>
            </a:p>
          </p:txBody>
        </p:sp>
        <p:sp>
          <p:nvSpPr>
            <p:cNvPr id="22" name="Rectángulo: esquinas redondeadas 21"/>
            <p:cNvSpPr/>
            <p:nvPr/>
          </p:nvSpPr>
          <p:spPr>
            <a:xfrm>
              <a:off x="5702113" y="3150534"/>
              <a:ext cx="1500150" cy="95259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Forma libre: forma 22"/>
            <p:cNvSpPr/>
            <p:nvPr/>
          </p:nvSpPr>
          <p:spPr>
            <a:xfrm>
              <a:off x="5868796" y="3308883"/>
              <a:ext cx="1500150" cy="952595"/>
            </a:xfrm>
            <a:custGeom>
              <a:avLst/>
              <a:gdLst>
                <a:gd name="connsiteX0" fmla="*/ 0 w 1500150"/>
                <a:gd name="connsiteY0" fmla="*/ 95260 h 952595"/>
                <a:gd name="connsiteX1" fmla="*/ 95260 w 1500150"/>
                <a:gd name="connsiteY1" fmla="*/ 0 h 952595"/>
                <a:gd name="connsiteX2" fmla="*/ 1404891 w 1500150"/>
                <a:gd name="connsiteY2" fmla="*/ 0 h 952595"/>
                <a:gd name="connsiteX3" fmla="*/ 1500151 w 1500150"/>
                <a:gd name="connsiteY3" fmla="*/ 95260 h 952595"/>
                <a:gd name="connsiteX4" fmla="*/ 1500150 w 1500150"/>
                <a:gd name="connsiteY4" fmla="*/ 857336 h 952595"/>
                <a:gd name="connsiteX5" fmla="*/ 1404890 w 1500150"/>
                <a:gd name="connsiteY5" fmla="*/ 952596 h 952595"/>
                <a:gd name="connsiteX6" fmla="*/ 95260 w 1500150"/>
                <a:gd name="connsiteY6" fmla="*/ 952595 h 952595"/>
                <a:gd name="connsiteX7" fmla="*/ 0 w 1500150"/>
                <a:gd name="connsiteY7" fmla="*/ 857335 h 952595"/>
                <a:gd name="connsiteX8" fmla="*/ 0 w 1500150"/>
                <a:gd name="connsiteY8" fmla="*/ 95260 h 95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50" h="952595">
                  <a:moveTo>
                    <a:pt x="0" y="95260"/>
                  </a:moveTo>
                  <a:cubicBezTo>
                    <a:pt x="0" y="42649"/>
                    <a:pt x="42649" y="0"/>
                    <a:pt x="95260" y="0"/>
                  </a:cubicBezTo>
                  <a:lnTo>
                    <a:pt x="1404891" y="0"/>
                  </a:lnTo>
                  <a:cubicBezTo>
                    <a:pt x="1457502" y="0"/>
                    <a:pt x="1500151" y="42649"/>
                    <a:pt x="1500151" y="95260"/>
                  </a:cubicBezTo>
                  <a:cubicBezTo>
                    <a:pt x="1500151" y="349285"/>
                    <a:pt x="1500150" y="603311"/>
                    <a:pt x="1500150" y="857336"/>
                  </a:cubicBezTo>
                  <a:cubicBezTo>
                    <a:pt x="1500150" y="909947"/>
                    <a:pt x="1457501" y="952596"/>
                    <a:pt x="1404890" y="952596"/>
                  </a:cubicBezTo>
                  <a:lnTo>
                    <a:pt x="95260" y="952595"/>
                  </a:lnTo>
                  <a:cubicBezTo>
                    <a:pt x="42649" y="952595"/>
                    <a:pt x="0" y="909946"/>
                    <a:pt x="0" y="857335"/>
                  </a:cubicBezTo>
                  <a:lnTo>
                    <a:pt x="0" y="9526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7911" tIns="107911" rIns="107911" bIns="107911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kern="1200" dirty="0"/>
                <a:t>Naturaleza</a:t>
              </a:r>
            </a:p>
          </p:txBody>
        </p:sp>
        <p:sp>
          <p:nvSpPr>
            <p:cNvPr id="24" name="Rectángulo: esquinas redondeadas 23"/>
            <p:cNvSpPr/>
            <p:nvPr/>
          </p:nvSpPr>
          <p:spPr>
            <a:xfrm>
              <a:off x="4785354" y="4539423"/>
              <a:ext cx="1500150" cy="95259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orma libre: forma 24"/>
            <p:cNvSpPr/>
            <p:nvPr/>
          </p:nvSpPr>
          <p:spPr>
            <a:xfrm>
              <a:off x="4952037" y="4737775"/>
              <a:ext cx="1500150" cy="952595"/>
            </a:xfrm>
            <a:custGeom>
              <a:avLst/>
              <a:gdLst>
                <a:gd name="connsiteX0" fmla="*/ 0 w 1500150"/>
                <a:gd name="connsiteY0" fmla="*/ 95260 h 952595"/>
                <a:gd name="connsiteX1" fmla="*/ 95260 w 1500150"/>
                <a:gd name="connsiteY1" fmla="*/ 0 h 952595"/>
                <a:gd name="connsiteX2" fmla="*/ 1404891 w 1500150"/>
                <a:gd name="connsiteY2" fmla="*/ 0 h 952595"/>
                <a:gd name="connsiteX3" fmla="*/ 1500151 w 1500150"/>
                <a:gd name="connsiteY3" fmla="*/ 95260 h 952595"/>
                <a:gd name="connsiteX4" fmla="*/ 1500150 w 1500150"/>
                <a:gd name="connsiteY4" fmla="*/ 857336 h 952595"/>
                <a:gd name="connsiteX5" fmla="*/ 1404890 w 1500150"/>
                <a:gd name="connsiteY5" fmla="*/ 952596 h 952595"/>
                <a:gd name="connsiteX6" fmla="*/ 95260 w 1500150"/>
                <a:gd name="connsiteY6" fmla="*/ 952595 h 952595"/>
                <a:gd name="connsiteX7" fmla="*/ 0 w 1500150"/>
                <a:gd name="connsiteY7" fmla="*/ 857335 h 952595"/>
                <a:gd name="connsiteX8" fmla="*/ 0 w 1500150"/>
                <a:gd name="connsiteY8" fmla="*/ 95260 h 95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50" h="952595">
                  <a:moveTo>
                    <a:pt x="0" y="95260"/>
                  </a:moveTo>
                  <a:cubicBezTo>
                    <a:pt x="0" y="42649"/>
                    <a:pt x="42649" y="0"/>
                    <a:pt x="95260" y="0"/>
                  </a:cubicBezTo>
                  <a:lnTo>
                    <a:pt x="1404891" y="0"/>
                  </a:lnTo>
                  <a:cubicBezTo>
                    <a:pt x="1457502" y="0"/>
                    <a:pt x="1500151" y="42649"/>
                    <a:pt x="1500151" y="95260"/>
                  </a:cubicBezTo>
                  <a:cubicBezTo>
                    <a:pt x="1500151" y="349285"/>
                    <a:pt x="1500150" y="603311"/>
                    <a:pt x="1500150" y="857336"/>
                  </a:cubicBezTo>
                  <a:cubicBezTo>
                    <a:pt x="1500150" y="909947"/>
                    <a:pt x="1457501" y="952596"/>
                    <a:pt x="1404890" y="952596"/>
                  </a:cubicBezTo>
                  <a:lnTo>
                    <a:pt x="95260" y="952595"/>
                  </a:lnTo>
                  <a:cubicBezTo>
                    <a:pt x="42649" y="952595"/>
                    <a:pt x="0" y="909946"/>
                    <a:pt x="0" y="857335"/>
                  </a:cubicBezTo>
                  <a:lnTo>
                    <a:pt x="0" y="9526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7911" tIns="107911" rIns="107911" bIns="107911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kern="1200" dirty="0"/>
                <a:t>Ecoturismo</a:t>
              </a:r>
            </a:p>
          </p:txBody>
        </p:sp>
        <p:sp>
          <p:nvSpPr>
            <p:cNvPr id="26" name="Rectángulo: esquinas redondeadas 25"/>
            <p:cNvSpPr/>
            <p:nvPr/>
          </p:nvSpPr>
          <p:spPr>
            <a:xfrm>
              <a:off x="6618871" y="4539423"/>
              <a:ext cx="1500150" cy="95259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Forma libre: forma 26"/>
            <p:cNvSpPr/>
            <p:nvPr/>
          </p:nvSpPr>
          <p:spPr>
            <a:xfrm>
              <a:off x="6785555" y="4697773"/>
              <a:ext cx="1500150" cy="952595"/>
            </a:xfrm>
            <a:custGeom>
              <a:avLst/>
              <a:gdLst>
                <a:gd name="connsiteX0" fmla="*/ 0 w 1500150"/>
                <a:gd name="connsiteY0" fmla="*/ 95260 h 952595"/>
                <a:gd name="connsiteX1" fmla="*/ 95260 w 1500150"/>
                <a:gd name="connsiteY1" fmla="*/ 0 h 952595"/>
                <a:gd name="connsiteX2" fmla="*/ 1404891 w 1500150"/>
                <a:gd name="connsiteY2" fmla="*/ 0 h 952595"/>
                <a:gd name="connsiteX3" fmla="*/ 1500151 w 1500150"/>
                <a:gd name="connsiteY3" fmla="*/ 95260 h 952595"/>
                <a:gd name="connsiteX4" fmla="*/ 1500150 w 1500150"/>
                <a:gd name="connsiteY4" fmla="*/ 857336 h 952595"/>
                <a:gd name="connsiteX5" fmla="*/ 1404890 w 1500150"/>
                <a:gd name="connsiteY5" fmla="*/ 952596 h 952595"/>
                <a:gd name="connsiteX6" fmla="*/ 95260 w 1500150"/>
                <a:gd name="connsiteY6" fmla="*/ 952595 h 952595"/>
                <a:gd name="connsiteX7" fmla="*/ 0 w 1500150"/>
                <a:gd name="connsiteY7" fmla="*/ 857335 h 952595"/>
                <a:gd name="connsiteX8" fmla="*/ 0 w 1500150"/>
                <a:gd name="connsiteY8" fmla="*/ 95260 h 95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50" h="952595">
                  <a:moveTo>
                    <a:pt x="0" y="95260"/>
                  </a:moveTo>
                  <a:cubicBezTo>
                    <a:pt x="0" y="42649"/>
                    <a:pt x="42649" y="0"/>
                    <a:pt x="95260" y="0"/>
                  </a:cubicBezTo>
                  <a:lnTo>
                    <a:pt x="1404891" y="0"/>
                  </a:lnTo>
                  <a:cubicBezTo>
                    <a:pt x="1457502" y="0"/>
                    <a:pt x="1500151" y="42649"/>
                    <a:pt x="1500151" y="95260"/>
                  </a:cubicBezTo>
                  <a:cubicBezTo>
                    <a:pt x="1500151" y="349285"/>
                    <a:pt x="1500150" y="603311"/>
                    <a:pt x="1500150" y="857336"/>
                  </a:cubicBezTo>
                  <a:cubicBezTo>
                    <a:pt x="1500150" y="909947"/>
                    <a:pt x="1457501" y="952596"/>
                    <a:pt x="1404890" y="952596"/>
                  </a:cubicBezTo>
                  <a:lnTo>
                    <a:pt x="95260" y="952595"/>
                  </a:lnTo>
                  <a:cubicBezTo>
                    <a:pt x="42649" y="952595"/>
                    <a:pt x="0" y="909946"/>
                    <a:pt x="0" y="857335"/>
                  </a:cubicBezTo>
                  <a:lnTo>
                    <a:pt x="0" y="9526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7911" tIns="107911" rIns="107911" bIns="107911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kern="1200" dirty="0"/>
                <a:t>Aventura</a:t>
              </a:r>
            </a:p>
          </p:txBody>
        </p:sp>
        <p:sp>
          <p:nvSpPr>
            <p:cNvPr id="28" name="Rectángulo: esquinas redondeadas 27"/>
            <p:cNvSpPr/>
            <p:nvPr/>
          </p:nvSpPr>
          <p:spPr>
            <a:xfrm>
              <a:off x="7535630" y="3150534"/>
              <a:ext cx="1500150" cy="95259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Forma libre: forma 28"/>
            <p:cNvSpPr/>
            <p:nvPr/>
          </p:nvSpPr>
          <p:spPr>
            <a:xfrm>
              <a:off x="7702313" y="3308883"/>
              <a:ext cx="1500150" cy="952595"/>
            </a:xfrm>
            <a:custGeom>
              <a:avLst/>
              <a:gdLst>
                <a:gd name="connsiteX0" fmla="*/ 0 w 1500150"/>
                <a:gd name="connsiteY0" fmla="*/ 95260 h 952595"/>
                <a:gd name="connsiteX1" fmla="*/ 95260 w 1500150"/>
                <a:gd name="connsiteY1" fmla="*/ 0 h 952595"/>
                <a:gd name="connsiteX2" fmla="*/ 1404891 w 1500150"/>
                <a:gd name="connsiteY2" fmla="*/ 0 h 952595"/>
                <a:gd name="connsiteX3" fmla="*/ 1500151 w 1500150"/>
                <a:gd name="connsiteY3" fmla="*/ 95260 h 952595"/>
                <a:gd name="connsiteX4" fmla="*/ 1500150 w 1500150"/>
                <a:gd name="connsiteY4" fmla="*/ 857336 h 952595"/>
                <a:gd name="connsiteX5" fmla="*/ 1404890 w 1500150"/>
                <a:gd name="connsiteY5" fmla="*/ 952596 h 952595"/>
                <a:gd name="connsiteX6" fmla="*/ 95260 w 1500150"/>
                <a:gd name="connsiteY6" fmla="*/ 952595 h 952595"/>
                <a:gd name="connsiteX7" fmla="*/ 0 w 1500150"/>
                <a:gd name="connsiteY7" fmla="*/ 857335 h 952595"/>
                <a:gd name="connsiteX8" fmla="*/ 0 w 1500150"/>
                <a:gd name="connsiteY8" fmla="*/ 95260 h 95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50" h="952595">
                  <a:moveTo>
                    <a:pt x="0" y="95260"/>
                  </a:moveTo>
                  <a:cubicBezTo>
                    <a:pt x="0" y="42649"/>
                    <a:pt x="42649" y="0"/>
                    <a:pt x="95260" y="0"/>
                  </a:cubicBezTo>
                  <a:lnTo>
                    <a:pt x="1404891" y="0"/>
                  </a:lnTo>
                  <a:cubicBezTo>
                    <a:pt x="1457502" y="0"/>
                    <a:pt x="1500151" y="42649"/>
                    <a:pt x="1500151" y="95260"/>
                  </a:cubicBezTo>
                  <a:cubicBezTo>
                    <a:pt x="1500151" y="349285"/>
                    <a:pt x="1500150" y="603311"/>
                    <a:pt x="1500150" y="857336"/>
                  </a:cubicBezTo>
                  <a:cubicBezTo>
                    <a:pt x="1500150" y="909947"/>
                    <a:pt x="1457501" y="952596"/>
                    <a:pt x="1404890" y="952596"/>
                  </a:cubicBezTo>
                  <a:lnTo>
                    <a:pt x="95260" y="952595"/>
                  </a:lnTo>
                  <a:cubicBezTo>
                    <a:pt x="42649" y="952595"/>
                    <a:pt x="0" y="909946"/>
                    <a:pt x="0" y="857335"/>
                  </a:cubicBezTo>
                  <a:lnTo>
                    <a:pt x="0" y="9526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7911" tIns="107911" rIns="107911" bIns="107911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kern="1200" dirty="0"/>
                <a:t>Sol y playa</a:t>
              </a:r>
            </a:p>
          </p:txBody>
        </p:sp>
        <p:sp>
          <p:nvSpPr>
            <p:cNvPr id="30" name="Rectángulo: esquinas redondeadas 29"/>
            <p:cNvSpPr/>
            <p:nvPr/>
          </p:nvSpPr>
          <p:spPr>
            <a:xfrm>
              <a:off x="9369147" y="3150534"/>
              <a:ext cx="1500150" cy="95259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Forma libre: forma 30"/>
            <p:cNvSpPr/>
            <p:nvPr/>
          </p:nvSpPr>
          <p:spPr>
            <a:xfrm>
              <a:off x="9535830" y="3308883"/>
              <a:ext cx="1500150" cy="952595"/>
            </a:xfrm>
            <a:custGeom>
              <a:avLst/>
              <a:gdLst>
                <a:gd name="connsiteX0" fmla="*/ 0 w 1500150"/>
                <a:gd name="connsiteY0" fmla="*/ 95260 h 952595"/>
                <a:gd name="connsiteX1" fmla="*/ 95260 w 1500150"/>
                <a:gd name="connsiteY1" fmla="*/ 0 h 952595"/>
                <a:gd name="connsiteX2" fmla="*/ 1404891 w 1500150"/>
                <a:gd name="connsiteY2" fmla="*/ 0 h 952595"/>
                <a:gd name="connsiteX3" fmla="*/ 1500151 w 1500150"/>
                <a:gd name="connsiteY3" fmla="*/ 95260 h 952595"/>
                <a:gd name="connsiteX4" fmla="*/ 1500150 w 1500150"/>
                <a:gd name="connsiteY4" fmla="*/ 857336 h 952595"/>
                <a:gd name="connsiteX5" fmla="*/ 1404890 w 1500150"/>
                <a:gd name="connsiteY5" fmla="*/ 952596 h 952595"/>
                <a:gd name="connsiteX6" fmla="*/ 95260 w 1500150"/>
                <a:gd name="connsiteY6" fmla="*/ 952595 h 952595"/>
                <a:gd name="connsiteX7" fmla="*/ 0 w 1500150"/>
                <a:gd name="connsiteY7" fmla="*/ 857335 h 952595"/>
                <a:gd name="connsiteX8" fmla="*/ 0 w 1500150"/>
                <a:gd name="connsiteY8" fmla="*/ 95260 h 95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0150" h="952595">
                  <a:moveTo>
                    <a:pt x="0" y="95260"/>
                  </a:moveTo>
                  <a:cubicBezTo>
                    <a:pt x="0" y="42649"/>
                    <a:pt x="42649" y="0"/>
                    <a:pt x="95260" y="0"/>
                  </a:cubicBezTo>
                  <a:lnTo>
                    <a:pt x="1404891" y="0"/>
                  </a:lnTo>
                  <a:cubicBezTo>
                    <a:pt x="1457502" y="0"/>
                    <a:pt x="1500151" y="42649"/>
                    <a:pt x="1500151" y="95260"/>
                  </a:cubicBezTo>
                  <a:cubicBezTo>
                    <a:pt x="1500151" y="349285"/>
                    <a:pt x="1500150" y="603311"/>
                    <a:pt x="1500150" y="857336"/>
                  </a:cubicBezTo>
                  <a:cubicBezTo>
                    <a:pt x="1500150" y="909947"/>
                    <a:pt x="1457501" y="952596"/>
                    <a:pt x="1404890" y="952596"/>
                  </a:cubicBezTo>
                  <a:lnTo>
                    <a:pt x="95260" y="952595"/>
                  </a:lnTo>
                  <a:cubicBezTo>
                    <a:pt x="42649" y="952595"/>
                    <a:pt x="0" y="909946"/>
                    <a:pt x="0" y="857335"/>
                  </a:cubicBezTo>
                  <a:lnTo>
                    <a:pt x="0" y="9526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7911" tIns="107911" rIns="107911" bIns="107911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kern="1200" dirty="0"/>
                <a:t>Negocios</a:t>
              </a:r>
            </a:p>
          </p:txBody>
        </p:sp>
      </p:grpSp>
      <p:cxnSp>
        <p:nvCxnSpPr>
          <p:cNvPr id="33" name="Conector: angular 32"/>
          <p:cNvCxnSpPr>
            <a:stCxn id="18" idx="1"/>
            <a:endCxn id="24" idx="1"/>
          </p:cNvCxnSpPr>
          <p:nvPr/>
        </p:nvCxnSpPr>
        <p:spPr>
          <a:xfrm rot="10800000" flipH="1" flipV="1">
            <a:off x="1505571" y="4151306"/>
            <a:ext cx="2750276" cy="1388889"/>
          </a:xfrm>
          <a:prstGeom prst="bentConnector3">
            <a:avLst>
              <a:gd name="adj1" fmla="val -831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: angular 35"/>
          <p:cNvCxnSpPr>
            <a:stCxn id="21" idx="6"/>
            <a:endCxn id="24" idx="0"/>
          </p:cNvCxnSpPr>
          <p:nvPr/>
        </p:nvCxnSpPr>
        <p:spPr>
          <a:xfrm>
            <a:off x="3601032" y="4785953"/>
            <a:ext cx="1404890" cy="277945"/>
          </a:xfrm>
          <a:prstGeom prst="bentConnector4">
            <a:avLst>
              <a:gd name="adj1" fmla="val 1627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 rot="16200000">
            <a:off x="-1423127" y="3198166"/>
            <a:ext cx="3760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IMPACTOS DEL TURISMO </a:t>
            </a:r>
          </a:p>
        </p:txBody>
      </p:sp>
      <p:pic>
        <p:nvPicPr>
          <p:cNvPr id="35" name="Gráfico 34" descr="Planta">
            <a:extLst>
              <a:ext uri="{FF2B5EF4-FFF2-40B4-BE49-F238E27FC236}">
                <a16:creationId xmlns:a16="http://schemas.microsoft.com/office/drawing/2014/main" id="{D15AA1E4-62AB-4765-9394-C7FE4C20FB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37" name="Rectángulo 36">
            <a:extLst>
              <a:ext uri="{FF2B5EF4-FFF2-40B4-BE49-F238E27FC236}">
                <a16:creationId xmlns:a16="http://schemas.microsoft.com/office/drawing/2014/main" id="{2EC0D793-1836-436F-9C48-4E4D88D078E5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1347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-1423127" y="3198166"/>
            <a:ext cx="3760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IMPACTOS DEL TURISMO 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791095"/>
              </p:ext>
            </p:extLst>
          </p:nvPr>
        </p:nvGraphicFramePr>
        <p:xfrm>
          <a:off x="1569732" y="1973555"/>
          <a:ext cx="9073324" cy="3653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543">
                  <a:extLst>
                    <a:ext uri="{9D8B030D-6E8A-4147-A177-3AD203B41FA5}">
                      <a16:colId xmlns:a16="http://schemas.microsoft.com/office/drawing/2014/main" val="3981048481"/>
                    </a:ext>
                  </a:extLst>
                </a:gridCol>
                <a:gridCol w="2064543">
                  <a:extLst>
                    <a:ext uri="{9D8B030D-6E8A-4147-A177-3AD203B41FA5}">
                      <a16:colId xmlns:a16="http://schemas.microsoft.com/office/drawing/2014/main" val="187908172"/>
                    </a:ext>
                  </a:extLst>
                </a:gridCol>
                <a:gridCol w="4944238">
                  <a:extLst>
                    <a:ext uri="{9D8B030D-6E8A-4147-A177-3AD203B41FA5}">
                      <a16:colId xmlns:a16="http://schemas.microsoft.com/office/drawing/2014/main" val="256501566"/>
                    </a:ext>
                  </a:extLst>
                </a:gridCol>
              </a:tblGrid>
              <a:tr h="722680">
                <a:tc>
                  <a:txBody>
                    <a:bodyPr/>
                    <a:lstStyle/>
                    <a:p>
                      <a:r>
                        <a:rPr lang="es-MX" dirty="0"/>
                        <a:t>TIPO DE TURISMO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ACTIVIDAD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DESCRIPCIÓN DE IMPACTO (-)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607269"/>
                  </a:ext>
                </a:extLst>
              </a:tr>
              <a:tr h="418696">
                <a:tc>
                  <a:txBody>
                    <a:bodyPr/>
                    <a:lstStyle/>
                    <a:p>
                      <a:r>
                        <a:rPr lang="es-MX" dirty="0"/>
                        <a:t>CULTURAL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796324"/>
                  </a:ext>
                </a:extLst>
              </a:tr>
              <a:tr h="418696">
                <a:tc>
                  <a:txBody>
                    <a:bodyPr/>
                    <a:lstStyle/>
                    <a:p>
                      <a:r>
                        <a:rPr lang="es-MX" dirty="0"/>
                        <a:t>RURAL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678452"/>
                  </a:ext>
                </a:extLst>
              </a:tr>
              <a:tr h="418696">
                <a:tc>
                  <a:txBody>
                    <a:bodyPr/>
                    <a:lstStyle/>
                    <a:p>
                      <a:r>
                        <a:rPr lang="es-MX" dirty="0"/>
                        <a:t>NATURALEZA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850316"/>
                  </a:ext>
                </a:extLst>
              </a:tr>
              <a:tr h="418696">
                <a:tc>
                  <a:txBody>
                    <a:bodyPr/>
                    <a:lstStyle/>
                    <a:p>
                      <a:r>
                        <a:rPr lang="es-MX" dirty="0"/>
                        <a:t>SOL Y PLAYA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992568"/>
                  </a:ext>
                </a:extLst>
              </a:tr>
              <a:tr h="418696">
                <a:tc>
                  <a:txBody>
                    <a:bodyPr/>
                    <a:lstStyle/>
                    <a:p>
                      <a:r>
                        <a:rPr lang="es-MX" dirty="0"/>
                        <a:t>ECOTURISMO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082185"/>
                  </a:ext>
                </a:extLst>
              </a:tr>
              <a:tr h="418696">
                <a:tc>
                  <a:txBody>
                    <a:bodyPr/>
                    <a:lstStyle/>
                    <a:p>
                      <a:r>
                        <a:rPr lang="es-MX" dirty="0"/>
                        <a:t>AVENTURA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4560058"/>
                  </a:ext>
                </a:extLst>
              </a:tr>
              <a:tr h="418696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248890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990274" y="516405"/>
            <a:ext cx="9256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MX" sz="2400" b="1" kern="0" dirty="0">
                <a:solidFill>
                  <a:schemeClr val="tx2">
                    <a:lumMod val="50000"/>
                  </a:schemeClr>
                </a:solidFill>
              </a:rPr>
              <a:t>¿QUÉ IMPACTOS GENERAS CUANDO VIAJAS?</a:t>
            </a:r>
          </a:p>
          <a:p>
            <a:pPr lvl="0">
              <a:defRPr/>
            </a:pPr>
            <a:r>
              <a:rPr lang="es-MX" sz="2400" b="1" kern="0" dirty="0">
                <a:solidFill>
                  <a:schemeClr val="tx2">
                    <a:lumMod val="50000"/>
                  </a:schemeClr>
                </a:solidFill>
              </a:rPr>
              <a:t>En base al video mostrado en clase, completa la tabla:</a:t>
            </a:r>
          </a:p>
        </p:txBody>
      </p:sp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8D362B8E-5F7F-4468-AFC0-1037F85B4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47A26EDC-9145-43AA-9672-C89B88C1CD44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5917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-1423127" y="3198166"/>
            <a:ext cx="3760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IMPACTOS DEL TURISMO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02645" y="275221"/>
            <a:ext cx="101313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MX" sz="2400" b="1" kern="0" dirty="0">
                <a:solidFill>
                  <a:schemeClr val="tx2">
                    <a:lumMod val="50000"/>
                  </a:schemeClr>
                </a:solidFill>
              </a:rPr>
              <a:t>IDENTIFICACIÓN DE IMPACTOS DEL TURISMO EN EL M.A</a:t>
            </a:r>
          </a:p>
        </p:txBody>
      </p:sp>
      <p:sp>
        <p:nvSpPr>
          <p:cNvPr id="7" name="Rectángulo redondeado 5"/>
          <p:cNvSpPr/>
          <p:nvPr/>
        </p:nvSpPr>
        <p:spPr>
          <a:xfrm>
            <a:off x="1189943" y="1116851"/>
            <a:ext cx="984636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Para identificar los I.A que provoca el turismo, es necesario comprender su</a:t>
            </a:r>
            <a:r>
              <a:rPr kumimoji="0" lang="es-MX" sz="24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comportamiento general.</a:t>
            </a:r>
            <a:endParaRPr kumimoji="0" lang="es-MX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ángulo redondeado 4"/>
          <p:cNvSpPr/>
          <p:nvPr/>
        </p:nvSpPr>
        <p:spPr>
          <a:xfrm>
            <a:off x="5168333" y="1818276"/>
            <a:ext cx="2118880" cy="477982"/>
          </a:xfrm>
          <a:prstGeom prst="roundRect">
            <a:avLst/>
          </a:prstGeom>
          <a:solidFill>
            <a:srgbClr val="ED7D31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kern="0" dirty="0">
                <a:solidFill>
                  <a:prstClr val="white"/>
                </a:solidFill>
                <a:latin typeface="Calibri" panose="020F0502020204030204"/>
              </a:rPr>
              <a:t>ORIGEN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ángulo redondeado 6"/>
          <p:cNvSpPr/>
          <p:nvPr/>
        </p:nvSpPr>
        <p:spPr>
          <a:xfrm>
            <a:off x="5402533" y="2508630"/>
            <a:ext cx="1557394" cy="477982"/>
          </a:xfrm>
          <a:prstGeom prst="roundRect">
            <a:avLst/>
          </a:prstGeom>
          <a:solidFill>
            <a:srgbClr val="FFC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Turismo</a:t>
            </a:r>
          </a:p>
        </p:txBody>
      </p:sp>
      <p:sp>
        <p:nvSpPr>
          <p:cNvPr id="11" name="Rectángulo redondeado 15"/>
          <p:cNvSpPr/>
          <p:nvPr/>
        </p:nvSpPr>
        <p:spPr>
          <a:xfrm>
            <a:off x="5070072" y="3402884"/>
            <a:ext cx="2118880" cy="477982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kern="0" dirty="0">
                <a:solidFill>
                  <a:prstClr val="white"/>
                </a:solidFill>
                <a:latin typeface="Calibri" panose="020F0502020204030204"/>
              </a:rPr>
              <a:t>MEDIO AMBIENTE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ángulo redondeado 16"/>
          <p:cNvSpPr/>
          <p:nvPr/>
        </p:nvSpPr>
        <p:spPr>
          <a:xfrm>
            <a:off x="3492054" y="4690515"/>
            <a:ext cx="2118880" cy="477982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kern="0" dirty="0">
                <a:solidFill>
                  <a:prstClr val="white"/>
                </a:solidFill>
                <a:latin typeface="Calibri" panose="020F0502020204030204"/>
              </a:rPr>
              <a:t>FACTORES AMBIENTALES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ángulo redondeado 17"/>
          <p:cNvSpPr/>
          <p:nvPr/>
        </p:nvSpPr>
        <p:spPr>
          <a:xfrm>
            <a:off x="6227773" y="5755995"/>
            <a:ext cx="2118880" cy="477982"/>
          </a:xfrm>
          <a:prstGeom prst="roundRect">
            <a:avLst/>
          </a:prstGeom>
          <a:solidFill>
            <a:srgbClr val="E7E6E6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FACTORES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kern="0" noProof="0" dirty="0">
                <a:solidFill>
                  <a:prstClr val="white"/>
                </a:solidFill>
                <a:latin typeface="Calibri" panose="020F0502020204030204"/>
              </a:rPr>
              <a:t>SOCIALES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ángulo redondeado 18"/>
          <p:cNvSpPr/>
          <p:nvPr/>
        </p:nvSpPr>
        <p:spPr>
          <a:xfrm>
            <a:off x="8409102" y="3539018"/>
            <a:ext cx="1385022" cy="477982"/>
          </a:xfrm>
          <a:prstGeom prst="round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BIÓTICO</a:t>
            </a:r>
          </a:p>
        </p:txBody>
      </p:sp>
      <p:sp>
        <p:nvSpPr>
          <p:cNvPr id="15" name="Rectángulo redondeado 19"/>
          <p:cNvSpPr/>
          <p:nvPr/>
        </p:nvSpPr>
        <p:spPr>
          <a:xfrm>
            <a:off x="8409102" y="4225759"/>
            <a:ext cx="1385022" cy="477982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ABIÓTICO</a:t>
            </a:r>
          </a:p>
        </p:txBody>
      </p:sp>
      <p:sp>
        <p:nvSpPr>
          <p:cNvPr id="16" name="Rectángulo redondeado 21"/>
          <p:cNvSpPr/>
          <p:nvPr/>
        </p:nvSpPr>
        <p:spPr>
          <a:xfrm>
            <a:off x="1839857" y="4451523"/>
            <a:ext cx="1024804" cy="477982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Suelo</a:t>
            </a:r>
          </a:p>
        </p:txBody>
      </p:sp>
      <p:sp>
        <p:nvSpPr>
          <p:cNvPr id="17" name="Rectángulo redondeado 22"/>
          <p:cNvSpPr/>
          <p:nvPr/>
        </p:nvSpPr>
        <p:spPr>
          <a:xfrm>
            <a:off x="1816694" y="5168495"/>
            <a:ext cx="1024804" cy="477982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Agua</a:t>
            </a:r>
          </a:p>
        </p:txBody>
      </p:sp>
      <p:sp>
        <p:nvSpPr>
          <p:cNvPr id="18" name="Rectángulo redondeado 25"/>
          <p:cNvSpPr/>
          <p:nvPr/>
        </p:nvSpPr>
        <p:spPr>
          <a:xfrm>
            <a:off x="1839857" y="5885467"/>
            <a:ext cx="1024804" cy="47798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Aire</a:t>
            </a:r>
          </a:p>
        </p:txBody>
      </p:sp>
      <p:cxnSp>
        <p:nvCxnSpPr>
          <p:cNvPr id="19" name="Conector angular 29"/>
          <p:cNvCxnSpPr>
            <a:stCxn id="11" idx="3"/>
            <a:endCxn id="14" idx="1"/>
          </p:cNvCxnSpPr>
          <p:nvPr/>
        </p:nvCxnSpPr>
        <p:spPr>
          <a:xfrm>
            <a:off x="7188952" y="3641875"/>
            <a:ext cx="1220150" cy="136134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0" name="Conector angular 31"/>
          <p:cNvCxnSpPr>
            <a:stCxn id="11" idx="3"/>
            <a:endCxn id="15" idx="1"/>
          </p:cNvCxnSpPr>
          <p:nvPr/>
        </p:nvCxnSpPr>
        <p:spPr>
          <a:xfrm>
            <a:off x="7188952" y="3641875"/>
            <a:ext cx="1220150" cy="822875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1" name="Conector angular 33"/>
          <p:cNvCxnSpPr>
            <a:stCxn id="9" idx="2"/>
            <a:endCxn id="11" idx="0"/>
          </p:cNvCxnSpPr>
          <p:nvPr/>
        </p:nvCxnSpPr>
        <p:spPr>
          <a:xfrm rot="5400000">
            <a:off x="5947235" y="3168889"/>
            <a:ext cx="416272" cy="51718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Conector angular 35"/>
          <p:cNvCxnSpPr>
            <a:stCxn id="11" idx="2"/>
            <a:endCxn id="12" idx="0"/>
          </p:cNvCxnSpPr>
          <p:nvPr/>
        </p:nvCxnSpPr>
        <p:spPr>
          <a:xfrm rot="5400000">
            <a:off x="4935679" y="3496681"/>
            <a:ext cx="809649" cy="1578018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" name="Conector angular 37"/>
          <p:cNvCxnSpPr>
            <a:stCxn id="12" idx="1"/>
            <a:endCxn id="16" idx="3"/>
          </p:cNvCxnSpPr>
          <p:nvPr/>
        </p:nvCxnSpPr>
        <p:spPr>
          <a:xfrm rot="10800000">
            <a:off x="2864662" y="4690514"/>
            <a:ext cx="627393" cy="238992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" name="Conector angular 39"/>
          <p:cNvCxnSpPr>
            <a:stCxn id="12" idx="1"/>
            <a:endCxn id="17" idx="3"/>
          </p:cNvCxnSpPr>
          <p:nvPr/>
        </p:nvCxnSpPr>
        <p:spPr>
          <a:xfrm rot="10800000" flipV="1">
            <a:off x="2841498" y="4929506"/>
            <a:ext cx="650556" cy="477980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" name="Conector angular 41"/>
          <p:cNvCxnSpPr>
            <a:stCxn id="11" idx="2"/>
            <a:endCxn id="13" idx="0"/>
          </p:cNvCxnSpPr>
          <p:nvPr/>
        </p:nvCxnSpPr>
        <p:spPr>
          <a:xfrm rot="16200000" flipH="1">
            <a:off x="5770798" y="4239579"/>
            <a:ext cx="1875129" cy="1157701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" name="Conector angular 47"/>
          <p:cNvCxnSpPr>
            <a:stCxn id="12" idx="1"/>
            <a:endCxn id="18" idx="3"/>
          </p:cNvCxnSpPr>
          <p:nvPr/>
        </p:nvCxnSpPr>
        <p:spPr>
          <a:xfrm rot="10800000" flipV="1">
            <a:off x="2864662" y="4929506"/>
            <a:ext cx="627393" cy="1194952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1" name="Rectángulo redondeado 6"/>
          <p:cNvSpPr/>
          <p:nvPr/>
        </p:nvSpPr>
        <p:spPr>
          <a:xfrm>
            <a:off x="3072829" y="2358421"/>
            <a:ext cx="2200876" cy="477982"/>
          </a:xfrm>
          <a:prstGeom prst="roundRect">
            <a:avLst/>
          </a:prstGeom>
          <a:solidFill>
            <a:srgbClr val="FFC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INFRAESTRUCTURA</a:t>
            </a:r>
          </a:p>
        </p:txBody>
      </p:sp>
      <p:sp>
        <p:nvSpPr>
          <p:cNvPr id="33" name="Rectángulo redondeado 6"/>
          <p:cNvSpPr/>
          <p:nvPr/>
        </p:nvSpPr>
        <p:spPr>
          <a:xfrm>
            <a:off x="7261717" y="2362462"/>
            <a:ext cx="1057159" cy="477982"/>
          </a:xfrm>
          <a:prstGeom prst="roundRect">
            <a:avLst/>
          </a:prstGeom>
          <a:solidFill>
            <a:srgbClr val="FFC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kern="0" dirty="0">
                <a:solidFill>
                  <a:prstClr val="white"/>
                </a:solidFill>
                <a:latin typeface="Calibri" panose="020F0502020204030204"/>
              </a:rPr>
              <a:t>EYS</a:t>
            </a:r>
            <a:endParaRPr kumimoji="0" lang="es-MX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Gráfico 27" descr="Planta">
            <a:extLst>
              <a:ext uri="{FF2B5EF4-FFF2-40B4-BE49-F238E27FC236}">
                <a16:creationId xmlns:a16="http://schemas.microsoft.com/office/drawing/2014/main" id="{F2203292-234D-4EDD-85BC-A03475157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32" name="Rectángulo 31">
            <a:extLst>
              <a:ext uri="{FF2B5EF4-FFF2-40B4-BE49-F238E27FC236}">
                <a16:creationId xmlns:a16="http://schemas.microsoft.com/office/drawing/2014/main" id="{45A74205-02AC-43F3-B89C-226D9D6A89B8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693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5"/>
          <p:cNvSpPr/>
          <p:nvPr/>
        </p:nvSpPr>
        <p:spPr>
          <a:xfrm>
            <a:off x="940904" y="505241"/>
            <a:ext cx="984636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kern="0" dirty="0" err="1">
                <a:solidFill>
                  <a:prstClr val="black"/>
                </a:solidFill>
                <a:latin typeface="Calibri" panose="020F0502020204030204"/>
              </a:rPr>
              <a:t>Conesa</a:t>
            </a:r>
            <a:r>
              <a:rPr kumimoji="0" lang="es-MX" sz="2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(2006), clasifica, identifica e interpreta </a:t>
            </a:r>
            <a:r>
              <a:rPr lang="es-MX" sz="2800" kern="0" dirty="0">
                <a:solidFill>
                  <a:prstClr val="black"/>
                </a:solidFill>
                <a:latin typeface="Calibri" panose="020F0502020204030204"/>
              </a:rPr>
              <a:t>9</a:t>
            </a:r>
            <a:r>
              <a:rPr kumimoji="0" lang="es-MX" sz="2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grupos de impactos ambientales</a:t>
            </a:r>
            <a:r>
              <a:rPr lang="es-MX" sz="2800" kern="0" dirty="0">
                <a:solidFill>
                  <a:prstClr val="black"/>
                </a:solidFill>
                <a:latin typeface="Calibri" panose="020F0502020204030204"/>
              </a:rPr>
              <a:t>, que se pueden relacionar al turismo.</a:t>
            </a:r>
            <a:endParaRPr kumimoji="0" lang="es-MX" sz="2800" b="0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904" y="1486060"/>
            <a:ext cx="7812430" cy="537193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 rot="16200000">
            <a:off x="-1423127" y="3198166"/>
            <a:ext cx="3760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IMPACTOS DEL TURISMO </a:t>
            </a:r>
          </a:p>
        </p:txBody>
      </p:sp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2D99993C-C259-4FE6-88EE-FCF3E7BB44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3ABFCF0E-F16D-4FAE-B675-AEFBD2720076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4225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b="12193"/>
          <a:stretch/>
        </p:blipFill>
        <p:spPr>
          <a:xfrm>
            <a:off x="936443" y="858427"/>
            <a:ext cx="9886122" cy="5796715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284660" y="277829"/>
            <a:ext cx="8140147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POR </a:t>
            </a:r>
            <a:r>
              <a:rPr lang="es-MX" sz="2800" b="1" kern="0" noProof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INTENSIDAD</a:t>
            </a: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 DEL IMPACTO (</a:t>
            </a:r>
            <a:r>
              <a:rPr lang="es-MX" sz="2800" b="1" kern="0" noProof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PERCEPCIÓN</a:t>
            </a: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) 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Rectángulo redondeado 5"/>
          <p:cNvSpPr/>
          <p:nvPr/>
        </p:nvSpPr>
        <p:spPr>
          <a:xfrm>
            <a:off x="9805399" y="5681175"/>
            <a:ext cx="1828801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MUY ALTA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Rectángulo redondeado 5"/>
          <p:cNvSpPr/>
          <p:nvPr/>
        </p:nvSpPr>
        <p:spPr>
          <a:xfrm>
            <a:off x="9706009" y="3065298"/>
            <a:ext cx="1273418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00B050"/>
                </a:solidFill>
                <a:latin typeface="Calibri" panose="020F0502020204030204"/>
              </a:rPr>
              <a:t>BAJA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" name="Rectángulo redondeado 5"/>
          <p:cNvSpPr/>
          <p:nvPr/>
        </p:nvSpPr>
        <p:spPr>
          <a:xfrm>
            <a:off x="9765645" y="3978270"/>
            <a:ext cx="1273418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C000"/>
                </a:solidFill>
                <a:latin typeface="Calibri" panose="020F0502020204030204"/>
              </a:rPr>
              <a:t>MEDIA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" name="Rectángulo redondeado 5"/>
          <p:cNvSpPr/>
          <p:nvPr/>
        </p:nvSpPr>
        <p:spPr>
          <a:xfrm>
            <a:off x="9732515" y="4768203"/>
            <a:ext cx="1273418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chemeClr val="accent2">
                    <a:lumMod val="75000"/>
                  </a:schemeClr>
                </a:solidFill>
                <a:latin typeface="Calibri" panose="020F0502020204030204"/>
              </a:rPr>
              <a:t>ALTA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" name="Arco 11"/>
          <p:cNvSpPr/>
          <p:nvPr/>
        </p:nvSpPr>
        <p:spPr>
          <a:xfrm rot="13812023">
            <a:off x="4287430" y="3082595"/>
            <a:ext cx="5229024" cy="3809245"/>
          </a:xfrm>
          <a:prstGeom prst="arc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Rectángulo redondeado 5"/>
          <p:cNvSpPr/>
          <p:nvPr/>
        </p:nvSpPr>
        <p:spPr>
          <a:xfrm>
            <a:off x="5300264" y="5681174"/>
            <a:ext cx="1828801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CRITICA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8" name="Rectángulo 17"/>
          <p:cNvSpPr/>
          <p:nvPr/>
        </p:nvSpPr>
        <p:spPr>
          <a:xfrm rot="16200000">
            <a:off x="-1364830" y="3140526"/>
            <a:ext cx="3760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IMPACTOS DEL TURISMO </a:t>
            </a:r>
          </a:p>
        </p:txBody>
      </p:sp>
      <p:pic>
        <p:nvPicPr>
          <p:cNvPr id="15" name="Gráfico 14" descr="Planta">
            <a:extLst>
              <a:ext uri="{FF2B5EF4-FFF2-40B4-BE49-F238E27FC236}">
                <a16:creationId xmlns:a16="http://schemas.microsoft.com/office/drawing/2014/main" id="{43AEAD91-CE53-4AF3-955A-93A6220BD9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4DD5A602-273F-480C-B597-1CB5CF61CE44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04D09221-BCDC-4DB3-AAAD-F8C3070FCE8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44" y="351908"/>
            <a:ext cx="1013037" cy="101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85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5"/>
          <p:cNvSpPr/>
          <p:nvPr/>
        </p:nvSpPr>
        <p:spPr>
          <a:xfrm>
            <a:off x="4656690" y="7737"/>
            <a:ext cx="2014331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EJEMPLO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17" y="870771"/>
            <a:ext cx="3570011" cy="2518875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1424306" y="288443"/>
            <a:ext cx="2319736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00B050"/>
                </a:solidFill>
                <a:latin typeface="Calibri" panose="020F0502020204030204"/>
              </a:rPr>
              <a:t>BAJA</a:t>
            </a:r>
            <a:r>
              <a:rPr lang="es-MX" sz="2800" b="1" kern="0" dirty="0">
                <a:solidFill>
                  <a:srgbClr val="FFC000"/>
                </a:solidFill>
                <a:latin typeface="Calibri" panose="020F0502020204030204"/>
              </a:rPr>
              <a:t>-</a:t>
            </a:r>
            <a:r>
              <a:rPr lang="es-MX" sz="2800" b="1" kern="0" noProof="0" dirty="0">
                <a:solidFill>
                  <a:srgbClr val="FFC000"/>
                </a:solidFill>
                <a:latin typeface="Calibri" panose="020F0502020204030204"/>
              </a:rPr>
              <a:t>MEDIA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83" y="3560577"/>
            <a:ext cx="3602745" cy="2600516"/>
          </a:xfrm>
          <a:prstGeom prst="rect">
            <a:avLst/>
          </a:prstGeom>
        </p:spPr>
      </p:pic>
      <p:sp>
        <p:nvSpPr>
          <p:cNvPr id="8" name="Rectángulo redondeado 5"/>
          <p:cNvSpPr/>
          <p:nvPr/>
        </p:nvSpPr>
        <p:spPr>
          <a:xfrm>
            <a:off x="1136796" y="6161093"/>
            <a:ext cx="2319736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C000"/>
                </a:solidFill>
                <a:latin typeface="Calibri" panose="020F0502020204030204"/>
              </a:rPr>
              <a:t>MEDIA-</a:t>
            </a:r>
            <a:r>
              <a:rPr lang="es-MX" sz="2800" b="1" kern="0" noProof="0" dirty="0">
                <a:solidFill>
                  <a:schemeClr val="accent2">
                    <a:lumMod val="75000"/>
                  </a:schemeClr>
                </a:solidFill>
                <a:latin typeface="Calibri" panose="020F0502020204030204"/>
              </a:rPr>
              <a:t>ALTA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696" y="1663525"/>
            <a:ext cx="6459025" cy="4327042"/>
          </a:xfrm>
          <a:prstGeom prst="rect">
            <a:avLst/>
          </a:prstGeom>
        </p:spPr>
      </p:pic>
      <p:sp>
        <p:nvSpPr>
          <p:cNvPr id="10" name="Rectángulo redondeado 5"/>
          <p:cNvSpPr/>
          <p:nvPr/>
        </p:nvSpPr>
        <p:spPr>
          <a:xfrm>
            <a:off x="6051280" y="1114610"/>
            <a:ext cx="3353394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FF0000"/>
                </a:solidFill>
                <a:latin typeface="Calibri" panose="020F0502020204030204"/>
              </a:rPr>
              <a:t>MUY ALTA</a:t>
            </a:r>
            <a:r>
              <a:rPr lang="es-MX" sz="2800" b="1" kern="0" noProof="0" dirty="0">
                <a:solidFill>
                  <a:srgbClr val="FFC000"/>
                </a:solidFill>
                <a:latin typeface="Calibri" panose="020F0502020204030204"/>
              </a:rPr>
              <a:t>-</a:t>
            </a: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CRITICA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1" name="Gráfico 10" descr="Planta">
            <a:extLst>
              <a:ext uri="{FF2B5EF4-FFF2-40B4-BE49-F238E27FC236}">
                <a16:creationId xmlns:a16="http://schemas.microsoft.com/office/drawing/2014/main" id="{FD3AEBA0-B4BD-4B94-967B-8083883401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02F53C24-3FFA-4202-9762-4B127DC5EBB7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3807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327975" y="1838886"/>
            <a:ext cx="8379190" cy="4641618"/>
          </a:xfrm>
          <a:prstGeom prst="rect">
            <a:avLst/>
          </a:prstGeom>
        </p:spPr>
      </p:pic>
      <p:sp>
        <p:nvSpPr>
          <p:cNvPr id="18" name="Elipse 17"/>
          <p:cNvSpPr/>
          <p:nvPr/>
        </p:nvSpPr>
        <p:spPr>
          <a:xfrm>
            <a:off x="3746159" y="1949896"/>
            <a:ext cx="5199057" cy="429187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7" name="Elipse 16"/>
          <p:cNvSpPr/>
          <p:nvPr/>
        </p:nvSpPr>
        <p:spPr>
          <a:xfrm>
            <a:off x="4160218" y="2185409"/>
            <a:ext cx="3139770" cy="26636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6" name="Elipse 15"/>
          <p:cNvSpPr/>
          <p:nvPr/>
        </p:nvSpPr>
        <p:spPr>
          <a:xfrm>
            <a:off x="4505740" y="2425148"/>
            <a:ext cx="1921564" cy="172278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Elipse 12"/>
          <p:cNvSpPr/>
          <p:nvPr/>
        </p:nvSpPr>
        <p:spPr>
          <a:xfrm>
            <a:off x="5360501" y="3085354"/>
            <a:ext cx="934282" cy="86379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Rectángulo redondeado 5"/>
          <p:cNvSpPr/>
          <p:nvPr/>
        </p:nvSpPr>
        <p:spPr>
          <a:xfrm>
            <a:off x="457195" y="157196"/>
            <a:ext cx="5572540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POR LA </a:t>
            </a:r>
            <a:r>
              <a:rPr lang="es-MX" sz="2800" b="1" kern="0" noProof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EXTENSIÓN</a:t>
            </a: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 DEL IMPACTO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37" y="620270"/>
            <a:ext cx="795130" cy="795130"/>
          </a:xfrm>
          <a:prstGeom prst="rect">
            <a:avLst/>
          </a:prstGeom>
        </p:spPr>
      </p:pic>
      <p:sp>
        <p:nvSpPr>
          <p:cNvPr id="7" name="Rectángulo redondeado 5"/>
          <p:cNvSpPr/>
          <p:nvPr/>
        </p:nvSpPr>
        <p:spPr>
          <a:xfrm>
            <a:off x="1028985" y="1031831"/>
            <a:ext cx="1934818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00B050"/>
                </a:solidFill>
                <a:latin typeface="Calibri" panose="020F0502020204030204"/>
              </a:rPr>
              <a:t>PUNTUAL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Rectángulo redondeado 5"/>
          <p:cNvSpPr/>
          <p:nvPr/>
        </p:nvSpPr>
        <p:spPr>
          <a:xfrm>
            <a:off x="6853723" y="993349"/>
            <a:ext cx="1828801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FF0000"/>
                </a:solidFill>
                <a:latin typeface="Calibri" panose="020F0502020204030204"/>
              </a:rPr>
              <a:t>TOTAL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Rectángulo redondeado 5"/>
          <p:cNvSpPr/>
          <p:nvPr/>
        </p:nvSpPr>
        <p:spPr>
          <a:xfrm>
            <a:off x="2920733" y="1017835"/>
            <a:ext cx="1803503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FFC000"/>
                </a:solidFill>
                <a:latin typeface="Calibri" panose="020F0502020204030204"/>
              </a:rPr>
              <a:t>PARCIAL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" name="Rectángulo redondeado 5"/>
          <p:cNvSpPr/>
          <p:nvPr/>
        </p:nvSpPr>
        <p:spPr>
          <a:xfrm>
            <a:off x="5174758" y="1002813"/>
            <a:ext cx="167896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chemeClr val="accent2">
                    <a:lumMod val="75000"/>
                  </a:schemeClr>
                </a:solidFill>
                <a:latin typeface="Calibri" panose="020F0502020204030204"/>
              </a:rPr>
              <a:t>EXTENSO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" name="Rectángulo redondeado 5"/>
          <p:cNvSpPr/>
          <p:nvPr/>
        </p:nvSpPr>
        <p:spPr>
          <a:xfrm>
            <a:off x="8299173" y="983885"/>
            <a:ext cx="1828801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CRITICO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5517570" y="3281738"/>
            <a:ext cx="344557" cy="30959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Rectángulo 18"/>
          <p:cNvSpPr/>
          <p:nvPr/>
        </p:nvSpPr>
        <p:spPr>
          <a:xfrm>
            <a:off x="4160218" y="2186610"/>
            <a:ext cx="3139770" cy="2663684"/>
          </a:xfrm>
          <a:prstGeom prst="rect">
            <a:avLst/>
          </a:prstGeom>
          <a:noFill/>
          <a:ln w="28575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3" name="Rectángulo 22"/>
          <p:cNvSpPr/>
          <p:nvPr/>
        </p:nvSpPr>
        <p:spPr>
          <a:xfrm rot="16200000">
            <a:off x="-1423127" y="3198166"/>
            <a:ext cx="3760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IMPACTOS DEL TURISMO </a:t>
            </a:r>
          </a:p>
        </p:txBody>
      </p:sp>
      <p:pic>
        <p:nvPicPr>
          <p:cNvPr id="20" name="Gráfico 19" descr="Planta">
            <a:extLst>
              <a:ext uri="{FF2B5EF4-FFF2-40B4-BE49-F238E27FC236}">
                <a16:creationId xmlns:a16="http://schemas.microsoft.com/office/drawing/2014/main" id="{9539357B-8EB2-450D-91B5-77D56DD421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7B023A02-26DB-4483-834C-C0D86E69CFBE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060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16" grpId="0" animBg="1"/>
      <p:bldP spid="13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r="35530"/>
          <a:stretch/>
        </p:blipFill>
        <p:spPr>
          <a:xfrm>
            <a:off x="2104759" y="1747393"/>
            <a:ext cx="7239308" cy="514833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15655"/>
            <a:ext cx="1007165" cy="1007165"/>
          </a:xfrm>
          <a:prstGeom prst="rect">
            <a:avLst/>
          </a:prstGeom>
        </p:spPr>
      </p:pic>
      <p:sp>
        <p:nvSpPr>
          <p:cNvPr id="5" name="Rectángulo redondeado 5"/>
          <p:cNvSpPr/>
          <p:nvPr/>
        </p:nvSpPr>
        <p:spPr>
          <a:xfrm>
            <a:off x="503582" y="368735"/>
            <a:ext cx="10237304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POR EL </a:t>
            </a:r>
            <a:r>
              <a:rPr lang="es-MX" sz="2800" b="1" kern="0" noProof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MOMENTO</a:t>
            </a:r>
            <a:r>
              <a:rPr lang="es-MX" sz="2800" b="1" kern="0" noProof="0" dirty="0">
                <a:solidFill>
                  <a:srgbClr val="C00000"/>
                </a:solidFill>
                <a:latin typeface="Calibri" panose="020F0502020204030204"/>
              </a:rPr>
              <a:t> EN QUE SE MANIFIESTA EL IMPACTO TOTAL</a:t>
            </a:r>
            <a:endParaRPr kumimoji="0" lang="es-MX" sz="2800" b="1" i="0" u="sng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8688323" y="1132846"/>
            <a:ext cx="2608648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00B050"/>
                </a:solidFill>
                <a:latin typeface="Calibri" panose="020F0502020204030204"/>
              </a:rPr>
              <a:t>LARGO PLAZO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Rectángulo redondeado 5"/>
          <p:cNvSpPr/>
          <p:nvPr/>
        </p:nvSpPr>
        <p:spPr>
          <a:xfrm>
            <a:off x="1311965" y="1023892"/>
            <a:ext cx="259151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rgbClr val="FF0000"/>
                </a:solidFill>
                <a:latin typeface="Calibri" panose="020F0502020204030204"/>
              </a:rPr>
              <a:t>CRITICO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INMEDIATO</a:t>
            </a:r>
          </a:p>
        </p:txBody>
      </p:sp>
      <p:sp>
        <p:nvSpPr>
          <p:cNvPr id="8" name="Rectángulo redondeado 5"/>
          <p:cNvSpPr/>
          <p:nvPr/>
        </p:nvSpPr>
        <p:spPr>
          <a:xfrm>
            <a:off x="5912672" y="1065984"/>
            <a:ext cx="1803503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noProof="0" dirty="0">
                <a:solidFill>
                  <a:srgbClr val="FFC000"/>
                </a:solidFill>
                <a:latin typeface="Calibri" panose="020F0502020204030204"/>
              </a:rPr>
              <a:t>MEDIANO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Rectángulo redondeado 5"/>
          <p:cNvSpPr/>
          <p:nvPr/>
        </p:nvSpPr>
        <p:spPr>
          <a:xfrm>
            <a:off x="3261559" y="1058064"/>
            <a:ext cx="1678965" cy="491839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chemeClr val="accent2">
                    <a:lumMod val="75000"/>
                  </a:schemeClr>
                </a:solidFill>
                <a:latin typeface="Calibri" panose="020F0502020204030204"/>
              </a:rPr>
              <a:t>CORTO</a:t>
            </a:r>
            <a:endParaRPr kumimoji="0" lang="es-MX" sz="2400" b="1" i="0" u="sng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591339" y="3299790"/>
            <a:ext cx="1349185" cy="276970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/>
          <p:cNvSpPr/>
          <p:nvPr/>
        </p:nvSpPr>
        <p:spPr>
          <a:xfrm>
            <a:off x="4940525" y="3710609"/>
            <a:ext cx="1142224" cy="2358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ángulo 12"/>
          <p:cNvSpPr/>
          <p:nvPr/>
        </p:nvSpPr>
        <p:spPr>
          <a:xfrm>
            <a:off x="6082749" y="4134678"/>
            <a:ext cx="1444486" cy="193481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7527235" y="4412974"/>
            <a:ext cx="1391478" cy="165652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Rectángulo 15"/>
          <p:cNvSpPr/>
          <p:nvPr/>
        </p:nvSpPr>
        <p:spPr>
          <a:xfrm rot="16200000">
            <a:off x="-1423127" y="3198166"/>
            <a:ext cx="3760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IMPACTOS DEL TURISMO </a:t>
            </a:r>
          </a:p>
        </p:txBody>
      </p:sp>
      <p:pic>
        <p:nvPicPr>
          <p:cNvPr id="18" name="Gráfico 17" descr="Planta">
            <a:extLst>
              <a:ext uri="{FF2B5EF4-FFF2-40B4-BE49-F238E27FC236}">
                <a16:creationId xmlns:a16="http://schemas.microsoft.com/office/drawing/2014/main" id="{096C8764-7EDB-4BBF-AD93-5A49E3601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0823D37F-586B-48EF-82B5-CCB2EA538682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972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1318</TotalTime>
  <Words>530</Words>
  <Application>Microsoft Office PowerPoint</Application>
  <PresentationFormat>Panorámica</PresentationFormat>
  <Paragraphs>207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6" baseType="lpstr">
      <vt:lpstr>AR JULIAN</vt:lpstr>
      <vt:lpstr>Arial</vt:lpstr>
      <vt:lpstr>Bookman Old Style</vt:lpstr>
      <vt:lpstr>Calibri</vt:lpstr>
      <vt:lpstr>Century Schoolbook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90</cp:revision>
  <dcterms:created xsi:type="dcterms:W3CDTF">2017-02-22T17:57:36Z</dcterms:created>
  <dcterms:modified xsi:type="dcterms:W3CDTF">2017-10-12T01:37:04Z</dcterms:modified>
</cp:coreProperties>
</file>