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94" r:id="rId3"/>
    <p:sldId id="343" r:id="rId4"/>
    <p:sldId id="344" r:id="rId5"/>
    <p:sldId id="345" r:id="rId6"/>
    <p:sldId id="346" r:id="rId7"/>
    <p:sldId id="296" r:id="rId8"/>
    <p:sldId id="317" r:id="rId9"/>
    <p:sldId id="319" r:id="rId10"/>
    <p:sldId id="320" r:id="rId11"/>
    <p:sldId id="321" r:id="rId12"/>
    <p:sldId id="322" r:id="rId13"/>
    <p:sldId id="323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876" autoAdjust="0"/>
    <p:restoredTop sz="94660"/>
  </p:normalViewPr>
  <p:slideViewPr>
    <p:cSldViewPr snapToGrid="0">
      <p:cViewPr varScale="1">
        <p:scale>
          <a:sx n="88" d="100"/>
          <a:sy n="88" d="100"/>
        </p:scale>
        <p:origin x="16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9069087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92401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35342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336488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795051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325480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es-ES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78953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320305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101034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15300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blipFill>
            <a:blip r:embed="rId2"/>
            <a:stretch>
              <a:fillRect/>
            </a:stretch>
          </a:blip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39652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3976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7" Type="http://schemas.microsoft.com/office/2007/relationships/hdphoto" Target="../media/hdphoto1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microsoft.com/office/2007/relationships/hdphoto" Target="../media/hdphoto11.wdp"/><Relationship Id="rId4" Type="http://schemas.openxmlformats.org/officeDocument/2006/relationships/image" Target="../media/image4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.svg"/><Relationship Id="rId7" Type="http://schemas.microsoft.com/office/2007/relationships/hdphoto" Target="../media/hdphoto14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microsoft.com/office/2007/relationships/hdphoto" Target="../media/hdphoto13.wdp"/><Relationship Id="rId4" Type="http://schemas.openxmlformats.org/officeDocument/2006/relationships/image" Target="../media/image44.png"/><Relationship Id="rId9" Type="http://schemas.microsoft.com/office/2007/relationships/hdphoto" Target="../media/hdphoto15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4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svg"/><Relationship Id="rId18" Type="http://schemas.openxmlformats.org/officeDocument/2006/relationships/image" Target="../media/image19.png"/><Relationship Id="rId26" Type="http://schemas.openxmlformats.org/officeDocument/2006/relationships/image" Target="../media/image27.png"/><Relationship Id="rId3" Type="http://schemas.openxmlformats.org/officeDocument/2006/relationships/image" Target="../media/image4.svg"/><Relationship Id="rId21" Type="http://schemas.openxmlformats.org/officeDocument/2006/relationships/image" Target="../media/image22.svg"/><Relationship Id="rId7" Type="http://schemas.openxmlformats.org/officeDocument/2006/relationships/image" Target="../media/image8.svg"/><Relationship Id="rId12" Type="http://schemas.openxmlformats.org/officeDocument/2006/relationships/image" Target="../media/image13.png"/><Relationship Id="rId17" Type="http://schemas.openxmlformats.org/officeDocument/2006/relationships/image" Target="../media/image18.svg"/><Relationship Id="rId25" Type="http://schemas.openxmlformats.org/officeDocument/2006/relationships/image" Target="../media/image26.svg"/><Relationship Id="rId2" Type="http://schemas.openxmlformats.org/officeDocument/2006/relationships/image" Target="../media/image3.png"/><Relationship Id="rId16" Type="http://schemas.openxmlformats.org/officeDocument/2006/relationships/image" Target="../media/image17.png"/><Relationship Id="rId20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svg"/><Relationship Id="rId24" Type="http://schemas.openxmlformats.org/officeDocument/2006/relationships/image" Target="../media/image25.png"/><Relationship Id="rId5" Type="http://schemas.openxmlformats.org/officeDocument/2006/relationships/image" Target="../media/image6.svg"/><Relationship Id="rId15" Type="http://schemas.openxmlformats.org/officeDocument/2006/relationships/image" Target="../media/image16.svg"/><Relationship Id="rId23" Type="http://schemas.openxmlformats.org/officeDocument/2006/relationships/image" Target="../media/image24.svg"/><Relationship Id="rId10" Type="http://schemas.openxmlformats.org/officeDocument/2006/relationships/image" Target="../media/image11.png"/><Relationship Id="rId19" Type="http://schemas.openxmlformats.org/officeDocument/2006/relationships/image" Target="../media/image20.svg"/><Relationship Id="rId4" Type="http://schemas.openxmlformats.org/officeDocument/2006/relationships/image" Target="../media/image5.png"/><Relationship Id="rId9" Type="http://schemas.openxmlformats.org/officeDocument/2006/relationships/image" Target="../media/image10.svg"/><Relationship Id="rId14" Type="http://schemas.openxmlformats.org/officeDocument/2006/relationships/image" Target="../media/image15.png"/><Relationship Id="rId22" Type="http://schemas.openxmlformats.org/officeDocument/2006/relationships/image" Target="../media/image23.png"/><Relationship Id="rId27" Type="http://schemas.openxmlformats.org/officeDocument/2006/relationships/image" Target="../media/image28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2.wdp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7" Type="http://schemas.microsoft.com/office/2007/relationships/hdphoto" Target="../media/hdphoto4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microsoft.com/office/2007/relationships/hdphoto" Target="../media/hdphoto3.wdp"/><Relationship Id="rId4" Type="http://schemas.openxmlformats.org/officeDocument/2006/relationships/image" Target="../media/image3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7" Type="http://schemas.microsoft.com/office/2007/relationships/hdphoto" Target="../media/hdphoto6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microsoft.com/office/2007/relationships/hdphoto" Target="../media/hdphoto5.wdp"/><Relationship Id="rId4" Type="http://schemas.openxmlformats.org/officeDocument/2006/relationships/image" Target="../media/image3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7" Type="http://schemas.microsoft.com/office/2007/relationships/hdphoto" Target="../media/hdphoto8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microsoft.com/office/2007/relationships/hdphoto" Target="../media/hdphoto7.wdp"/><Relationship Id="rId4" Type="http://schemas.openxmlformats.org/officeDocument/2006/relationships/image" Target="../media/image3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7" Type="http://schemas.microsoft.com/office/2007/relationships/hdphoto" Target="../media/hdphoto10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microsoft.com/office/2007/relationships/hdphoto" Target="../media/hdphoto9.wdp"/><Relationship Id="rId4" Type="http://schemas.openxmlformats.org/officeDocument/2006/relationships/image" Target="../media/image4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ángulo 10">
            <a:extLst>
              <a:ext uri="{FF2B5EF4-FFF2-40B4-BE49-F238E27FC236}">
                <a16:creationId xmlns:a16="http://schemas.microsoft.com/office/drawing/2014/main" id="{2477717A-80AD-4C6C-856C-087C6AF849E0}"/>
              </a:ext>
            </a:extLst>
          </p:cNvPr>
          <p:cNvSpPr/>
          <p:nvPr/>
        </p:nvSpPr>
        <p:spPr>
          <a:xfrm>
            <a:off x="868243" y="192828"/>
            <a:ext cx="56525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800" b="1" dirty="0">
                <a:solidFill>
                  <a:schemeClr val="accent1">
                    <a:lumMod val="50000"/>
                  </a:schemeClr>
                </a:solidFill>
              </a:rPr>
              <a:t>1.3 Geografía contemporánea</a:t>
            </a:r>
            <a:endParaRPr lang="es-MX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E944437A-AAD3-4893-8EAE-8FDA8FE6E1A3}"/>
              </a:ext>
            </a:extLst>
          </p:cNvPr>
          <p:cNvSpPr/>
          <p:nvPr/>
        </p:nvSpPr>
        <p:spPr>
          <a:xfrm>
            <a:off x="1149253" y="1148185"/>
            <a:ext cx="8554145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ES" sz="2800" dirty="0"/>
              <a:t>*Aspectos Generales</a:t>
            </a:r>
          </a:p>
          <a:p>
            <a:pPr lvl="0"/>
            <a:r>
              <a:rPr lang="es-ES" sz="2800" dirty="0"/>
              <a:t>  1.3.1 Campos de acción de la ciencia geográfica.</a:t>
            </a:r>
          </a:p>
          <a:p>
            <a:pPr lvl="0"/>
            <a:r>
              <a:rPr lang="es-ES" sz="2800" dirty="0">
                <a:solidFill>
                  <a:schemeClr val="accent1">
                    <a:lumMod val="75000"/>
                  </a:schemeClr>
                </a:solidFill>
              </a:rPr>
              <a:t>  1.3.2 Componentes y formas del entorno.</a:t>
            </a:r>
          </a:p>
          <a:p>
            <a:pPr lvl="0"/>
            <a:r>
              <a:rPr lang="es-ES" sz="2800" dirty="0">
                <a:solidFill>
                  <a:schemeClr val="accent1">
                    <a:lumMod val="75000"/>
                  </a:schemeClr>
                </a:solidFill>
              </a:rPr>
              <a:t>       a) Físicos</a:t>
            </a:r>
          </a:p>
          <a:p>
            <a:pPr lvl="0"/>
            <a:r>
              <a:rPr lang="es-ES" sz="2800" dirty="0">
                <a:solidFill>
                  <a:schemeClr val="accent1">
                    <a:lumMod val="75000"/>
                  </a:schemeClr>
                </a:solidFill>
              </a:rPr>
              <a:t>       b) Biológicos</a:t>
            </a:r>
          </a:p>
          <a:p>
            <a:pPr lvl="0"/>
            <a:r>
              <a:rPr lang="es-ES" sz="2800" dirty="0">
                <a:solidFill>
                  <a:schemeClr val="accent1">
                    <a:lumMod val="75000"/>
                  </a:schemeClr>
                </a:solidFill>
              </a:rPr>
              <a:t>       </a:t>
            </a:r>
            <a:r>
              <a:rPr lang="es-ES" sz="2800" u="sng" dirty="0">
                <a:solidFill>
                  <a:schemeClr val="accent1">
                    <a:lumMod val="75000"/>
                  </a:schemeClr>
                </a:solidFill>
              </a:rPr>
              <a:t>c) Sociales</a:t>
            </a:r>
          </a:p>
          <a:p>
            <a:pPr lvl="0"/>
            <a:r>
              <a:rPr lang="es-ES" sz="2800" dirty="0"/>
              <a:t>  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E57A941D-BC4C-43C0-894A-B879EA7DA3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02184" y="4256728"/>
            <a:ext cx="2377439" cy="2377439"/>
          </a:xfrm>
          <a:prstGeom prst="rect">
            <a:avLst/>
          </a:prstGeom>
        </p:spPr>
      </p:pic>
      <p:sp>
        <p:nvSpPr>
          <p:cNvPr id="19" name="Rectángulo 18">
            <a:extLst>
              <a:ext uri="{FF2B5EF4-FFF2-40B4-BE49-F238E27FC236}">
                <a16:creationId xmlns:a16="http://schemas.microsoft.com/office/drawing/2014/main" id="{7C64EE6C-3DAF-49B6-8793-8CB442D19722}"/>
              </a:ext>
            </a:extLst>
          </p:cNvPr>
          <p:cNvSpPr/>
          <p:nvPr/>
        </p:nvSpPr>
        <p:spPr>
          <a:xfrm>
            <a:off x="0" y="1431051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62C2A974-F346-4ECC-A2D5-2855672F8D5F}"/>
              </a:ext>
            </a:extLst>
          </p:cNvPr>
          <p:cNvSpPr/>
          <p:nvPr/>
        </p:nvSpPr>
        <p:spPr>
          <a:xfrm>
            <a:off x="6871861" y="2719252"/>
            <a:ext cx="1706880" cy="3139440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31151885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CECE45E2-6FDD-4A2E-BEDC-3926742D4AD6}"/>
              </a:ext>
            </a:extLst>
          </p:cNvPr>
          <p:cNvSpPr/>
          <p:nvPr/>
        </p:nvSpPr>
        <p:spPr>
          <a:xfrm>
            <a:off x="11492593" y="708858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40000"/>
                    <a:lumOff val="6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40000"/>
                    <a:lumOff val="6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pic>
        <p:nvPicPr>
          <p:cNvPr id="5" name="Gráfico 4" descr="Montañas">
            <a:extLst>
              <a:ext uri="{FF2B5EF4-FFF2-40B4-BE49-F238E27FC236}">
                <a16:creationId xmlns:a16="http://schemas.microsoft.com/office/drawing/2014/main" id="{1E80E41F-9A66-430C-A770-C9A8E046ED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77600" y="4554410"/>
            <a:ext cx="914400" cy="914400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9D8308D7-7F76-439A-8DE8-3E462A39B6E2}"/>
              </a:ext>
            </a:extLst>
          </p:cNvPr>
          <p:cNvSpPr/>
          <p:nvPr/>
        </p:nvSpPr>
        <p:spPr>
          <a:xfrm>
            <a:off x="3187944" y="124083"/>
            <a:ext cx="48958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200" dirty="0">
                <a:solidFill>
                  <a:prstClr val="black"/>
                </a:solidFill>
              </a:rPr>
              <a:t>CIUDAD DORMITORIO</a:t>
            </a:r>
            <a:endParaRPr lang="es-MX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322BE482-71BC-4B64-81C7-C8293059E59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181600" y="708858"/>
            <a:ext cx="6096000" cy="405765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FAF1C36C-EB79-41DA-8DB8-CF6AAC854D3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4078" y="2480096"/>
            <a:ext cx="6227732" cy="4148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30469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A3E94524-7512-455F-9FA9-CA4BFF5FF731}"/>
              </a:ext>
            </a:extLst>
          </p:cNvPr>
          <p:cNvSpPr/>
          <p:nvPr/>
        </p:nvSpPr>
        <p:spPr>
          <a:xfrm>
            <a:off x="11492593" y="708858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40000"/>
                    <a:lumOff val="6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40000"/>
                    <a:lumOff val="6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pic>
        <p:nvPicPr>
          <p:cNvPr id="5" name="Gráfico 4" descr="Montañas">
            <a:extLst>
              <a:ext uri="{FF2B5EF4-FFF2-40B4-BE49-F238E27FC236}">
                <a16:creationId xmlns:a16="http://schemas.microsoft.com/office/drawing/2014/main" id="{8B3030F6-30B2-4181-88C7-508E034150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77600" y="4554410"/>
            <a:ext cx="914400" cy="91440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7FA851AD-F7C9-4DDC-B1F5-C30C2D17D76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539507"/>
            <a:ext cx="5414495" cy="3878132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F480E5DC-C9A7-44B4-B5EF-492E93009A19}"/>
              </a:ext>
            </a:extLst>
          </p:cNvPr>
          <p:cNvSpPr/>
          <p:nvPr/>
        </p:nvSpPr>
        <p:spPr>
          <a:xfrm>
            <a:off x="4046121" y="0"/>
            <a:ext cx="367280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200" dirty="0">
                <a:solidFill>
                  <a:prstClr val="black"/>
                </a:solidFill>
              </a:rPr>
              <a:t>CIUDAD JARDÍN</a:t>
            </a:r>
            <a:endParaRPr lang="es-MX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AA801EE2-68A2-4DD1-BC8B-22CFF7D8CB9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49629" y="3453205"/>
            <a:ext cx="8191500" cy="3404795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87AAADE5-8DA5-4EDE-BDB3-AAAD2579E88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164268" y="584775"/>
            <a:ext cx="4905375" cy="4467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00548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73073A2B-BA5A-44F8-944E-91A2872DA0F5}"/>
              </a:ext>
            </a:extLst>
          </p:cNvPr>
          <p:cNvSpPr/>
          <p:nvPr/>
        </p:nvSpPr>
        <p:spPr>
          <a:xfrm>
            <a:off x="3412678" y="0"/>
            <a:ext cx="47612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200" dirty="0">
                <a:solidFill>
                  <a:prstClr val="black"/>
                </a:solidFill>
              </a:rPr>
              <a:t>¿CIUDAD TURÍSTICA?</a:t>
            </a:r>
            <a:endParaRPr lang="es-MX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376E5C81-2640-46F5-BF5D-9A0B8F0FA143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-9511" y="654700"/>
            <a:ext cx="5802809" cy="3645157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A7C0AD35-2038-471F-9639-7BC14DF3F7CC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306110" y="654700"/>
            <a:ext cx="4802874" cy="3201916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05F2D39C-8A93-4B57-A820-E9B5464E27DE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306110" y="3926541"/>
            <a:ext cx="4802874" cy="2845398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FB0B1045-F7A5-4EFB-BD53-300E0C2C60D2}"/>
              </a:ext>
            </a:extLst>
          </p:cNvPr>
          <p:cNvSpPr/>
          <p:nvPr/>
        </p:nvSpPr>
        <p:spPr>
          <a:xfrm>
            <a:off x="468799" y="4797313"/>
            <a:ext cx="521354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400" dirty="0">
                <a:solidFill>
                  <a:prstClr val="black"/>
                </a:solidFill>
              </a:rPr>
              <a:t>Asentamiento urbano con predominio en atractivos culturales o naturales, que promueven el desarrollo de AT (Barrado y Calabuig, 2005).</a:t>
            </a:r>
            <a:endParaRPr lang="es-MX" sz="2400" dirty="0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4B655EE5-54CE-44B9-810F-79835F21AAC3}"/>
              </a:ext>
            </a:extLst>
          </p:cNvPr>
          <p:cNvSpPr/>
          <p:nvPr/>
        </p:nvSpPr>
        <p:spPr>
          <a:xfrm>
            <a:off x="11492593" y="708858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40000"/>
                    <a:lumOff val="6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40000"/>
                    <a:lumOff val="6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pic>
        <p:nvPicPr>
          <p:cNvPr id="10" name="Gráfico 9" descr="Montañas">
            <a:extLst>
              <a:ext uri="{FF2B5EF4-FFF2-40B4-BE49-F238E27FC236}">
                <a16:creationId xmlns:a16="http://schemas.microsoft.com/office/drawing/2014/main" id="{077679F2-E2B1-499D-9A85-AF059EEABC2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277600" y="455441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4760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D2CEB922-1E14-4356-8CED-0BB51262C42B}"/>
              </a:ext>
            </a:extLst>
          </p:cNvPr>
          <p:cNvSpPr/>
          <p:nvPr/>
        </p:nvSpPr>
        <p:spPr>
          <a:xfrm>
            <a:off x="11492593" y="708858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40000"/>
                    <a:lumOff val="6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40000"/>
                    <a:lumOff val="6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pic>
        <p:nvPicPr>
          <p:cNvPr id="5" name="Gráfico 4" descr="Montañas">
            <a:extLst>
              <a:ext uri="{FF2B5EF4-FFF2-40B4-BE49-F238E27FC236}">
                <a16:creationId xmlns:a16="http://schemas.microsoft.com/office/drawing/2014/main" id="{51E7FCF3-17D4-4846-A21E-99823D63C5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77600" y="4554410"/>
            <a:ext cx="914400" cy="91440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43AE78DD-753D-4334-A1E7-4A428D6D69D5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708858"/>
            <a:ext cx="6282466" cy="4562389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EAD12521-C7F3-48D2-A80F-BD2D9B5BA205}"/>
              </a:ext>
            </a:extLst>
          </p:cNvPr>
          <p:cNvSpPr/>
          <p:nvPr/>
        </p:nvSpPr>
        <p:spPr>
          <a:xfrm>
            <a:off x="5083593" y="-78927"/>
            <a:ext cx="168347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200" dirty="0">
                <a:solidFill>
                  <a:prstClr val="black"/>
                </a:solidFill>
              </a:rPr>
              <a:t>RURAL</a:t>
            </a:r>
            <a:endParaRPr lang="es-MX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81686E72-07C2-47C4-B20A-B38132020ADC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325483" y="505848"/>
            <a:ext cx="5715000" cy="3810000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D2B827FC-A70D-4008-9C46-323C312492B4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625325" y="4022377"/>
            <a:ext cx="4013723" cy="2675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22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2872DA7E-A54B-4E44-AAA9-CF8E2F13123A}"/>
              </a:ext>
            </a:extLst>
          </p:cNvPr>
          <p:cNvSpPr/>
          <p:nvPr/>
        </p:nvSpPr>
        <p:spPr>
          <a:xfrm>
            <a:off x="0" y="-74913"/>
            <a:ext cx="29514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800" dirty="0">
                <a:solidFill>
                  <a:prstClr val="black"/>
                </a:solidFill>
              </a:rPr>
              <a:t>c) Entorno social</a:t>
            </a:r>
            <a:endParaRPr lang="es-MX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02EAF0DF-8494-446F-928B-CED815675FFD}"/>
              </a:ext>
            </a:extLst>
          </p:cNvPr>
          <p:cNvSpPr/>
          <p:nvPr/>
        </p:nvSpPr>
        <p:spPr>
          <a:xfrm>
            <a:off x="11492593" y="708858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pic>
        <p:nvPicPr>
          <p:cNvPr id="7" name="Gráfico 6" descr="Montañas">
            <a:extLst>
              <a:ext uri="{FF2B5EF4-FFF2-40B4-BE49-F238E27FC236}">
                <a16:creationId xmlns:a16="http://schemas.microsoft.com/office/drawing/2014/main" id="{28AE66EE-1012-474C-B10D-6A987D7200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77600" y="4554410"/>
            <a:ext cx="914400" cy="914400"/>
          </a:xfrm>
          <a:prstGeom prst="rect">
            <a:avLst/>
          </a:prstGeom>
        </p:spPr>
      </p:pic>
      <p:pic>
        <p:nvPicPr>
          <p:cNvPr id="5" name="Gráfico 4" descr="Conejo">
            <a:extLst>
              <a:ext uri="{FF2B5EF4-FFF2-40B4-BE49-F238E27FC236}">
                <a16:creationId xmlns:a16="http://schemas.microsoft.com/office/drawing/2014/main" id="{EC115770-F6BB-41F8-AD32-8024F8EAF22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216683" y="1641411"/>
            <a:ext cx="1118234" cy="1118234"/>
          </a:xfrm>
          <a:prstGeom prst="rect">
            <a:avLst/>
          </a:prstGeom>
        </p:spPr>
      </p:pic>
      <p:pic>
        <p:nvPicPr>
          <p:cNvPr id="11" name="Gráfico 10" descr="Montañas">
            <a:extLst>
              <a:ext uri="{FF2B5EF4-FFF2-40B4-BE49-F238E27FC236}">
                <a16:creationId xmlns:a16="http://schemas.microsoft.com/office/drawing/2014/main" id="{0D56AF1B-EA74-4D0D-BB7A-C25F65F6C99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39796" y="1347889"/>
            <a:ext cx="1118234" cy="1118234"/>
          </a:xfrm>
          <a:prstGeom prst="rect">
            <a:avLst/>
          </a:prstGeom>
        </p:spPr>
      </p:pic>
      <p:pic>
        <p:nvPicPr>
          <p:cNvPr id="13" name="Gráfico 12" descr="Pausa">
            <a:extLst>
              <a:ext uri="{FF2B5EF4-FFF2-40B4-BE49-F238E27FC236}">
                <a16:creationId xmlns:a16="http://schemas.microsoft.com/office/drawing/2014/main" id="{6AD28598-6A18-4E9C-9FB5-BD87FFF1A66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5400000">
            <a:off x="8659802" y="1672375"/>
            <a:ext cx="1118234" cy="1118234"/>
          </a:xfrm>
          <a:prstGeom prst="rect">
            <a:avLst/>
          </a:prstGeom>
        </p:spPr>
      </p:pic>
      <p:pic>
        <p:nvPicPr>
          <p:cNvPr id="15" name="Gráfico 14" descr="Suma">
            <a:extLst>
              <a:ext uri="{FF2B5EF4-FFF2-40B4-BE49-F238E27FC236}">
                <a16:creationId xmlns:a16="http://schemas.microsoft.com/office/drawing/2014/main" id="{DB380228-BAE8-4D4A-ADFB-0F69DAB6DB8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416223" y="1433818"/>
            <a:ext cx="797674" cy="797674"/>
          </a:xfrm>
          <a:prstGeom prst="rect">
            <a:avLst/>
          </a:prstGeom>
        </p:spPr>
      </p:pic>
      <p:sp>
        <p:nvSpPr>
          <p:cNvPr id="16" name="Elipse 15">
            <a:extLst>
              <a:ext uri="{FF2B5EF4-FFF2-40B4-BE49-F238E27FC236}">
                <a16:creationId xmlns:a16="http://schemas.microsoft.com/office/drawing/2014/main" id="{E9C5AA07-41DD-45C7-B020-7D411C35883E}"/>
              </a:ext>
            </a:extLst>
          </p:cNvPr>
          <p:cNvSpPr/>
          <p:nvPr/>
        </p:nvSpPr>
        <p:spPr>
          <a:xfrm>
            <a:off x="375987" y="1015439"/>
            <a:ext cx="1909786" cy="182414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18" name="Elipse 17">
            <a:extLst>
              <a:ext uri="{FF2B5EF4-FFF2-40B4-BE49-F238E27FC236}">
                <a16:creationId xmlns:a16="http://schemas.microsoft.com/office/drawing/2014/main" id="{0E89CA17-73A0-4280-951C-1FA80A279284}"/>
              </a:ext>
            </a:extLst>
          </p:cNvPr>
          <p:cNvSpPr/>
          <p:nvPr/>
        </p:nvSpPr>
        <p:spPr>
          <a:xfrm>
            <a:off x="3199197" y="1101631"/>
            <a:ext cx="1872789" cy="173126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9E2F3864-D8D2-4271-9A6D-ED55DFA56719}"/>
              </a:ext>
            </a:extLst>
          </p:cNvPr>
          <p:cNvSpPr/>
          <p:nvPr/>
        </p:nvSpPr>
        <p:spPr>
          <a:xfrm>
            <a:off x="265367" y="2352456"/>
            <a:ext cx="158402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dirty="0">
                <a:solidFill>
                  <a:prstClr val="black"/>
                </a:solidFill>
              </a:rPr>
              <a:t>Biosfera.</a:t>
            </a:r>
          </a:p>
          <a:p>
            <a:endParaRPr lang="es-ES" sz="2000" dirty="0">
              <a:solidFill>
                <a:prstClr val="black"/>
              </a:solidFill>
            </a:endParaRPr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C92A98B3-A223-4013-935F-B1ACF4567379}"/>
              </a:ext>
            </a:extLst>
          </p:cNvPr>
          <p:cNvSpPr/>
          <p:nvPr/>
        </p:nvSpPr>
        <p:spPr>
          <a:xfrm>
            <a:off x="4068921" y="2587455"/>
            <a:ext cx="158402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dirty="0">
                <a:solidFill>
                  <a:prstClr val="black"/>
                </a:solidFill>
              </a:rPr>
              <a:t>Hábitat.</a:t>
            </a:r>
          </a:p>
          <a:p>
            <a:endParaRPr lang="es-ES" sz="2000" dirty="0">
              <a:solidFill>
                <a:prstClr val="black"/>
              </a:solidFill>
            </a:endParaRPr>
          </a:p>
        </p:txBody>
      </p:sp>
      <p:sp>
        <p:nvSpPr>
          <p:cNvPr id="22" name="Rectángulo 21">
            <a:extLst>
              <a:ext uri="{FF2B5EF4-FFF2-40B4-BE49-F238E27FC236}">
                <a16:creationId xmlns:a16="http://schemas.microsoft.com/office/drawing/2014/main" id="{B1215D1D-EB0C-425D-80E5-033B0F721337}"/>
              </a:ext>
            </a:extLst>
          </p:cNvPr>
          <p:cNvSpPr/>
          <p:nvPr/>
        </p:nvSpPr>
        <p:spPr>
          <a:xfrm>
            <a:off x="9841363" y="324516"/>
            <a:ext cx="46966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200" dirty="0"/>
              <a:t>ECOSISTEMA</a:t>
            </a:r>
          </a:p>
        </p:txBody>
      </p:sp>
      <p:pic>
        <p:nvPicPr>
          <p:cNvPr id="23" name="Gráfico 22" descr="Árbol de hoja caduca">
            <a:extLst>
              <a:ext uri="{FF2B5EF4-FFF2-40B4-BE49-F238E27FC236}">
                <a16:creationId xmlns:a16="http://schemas.microsoft.com/office/drawing/2014/main" id="{F0960AE1-2695-4C0E-AA8E-B70C06AE33E3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3602679" y="1033085"/>
            <a:ext cx="914400" cy="914400"/>
          </a:xfrm>
          <a:prstGeom prst="rect">
            <a:avLst/>
          </a:prstGeom>
        </p:spPr>
      </p:pic>
      <p:pic>
        <p:nvPicPr>
          <p:cNvPr id="25" name="Gráfico 24" descr="Flor">
            <a:extLst>
              <a:ext uri="{FF2B5EF4-FFF2-40B4-BE49-F238E27FC236}">
                <a16:creationId xmlns:a16="http://schemas.microsoft.com/office/drawing/2014/main" id="{C0389F18-1A57-4EDB-A235-CFD8B34A7961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4068921" y="1741601"/>
            <a:ext cx="914400" cy="914400"/>
          </a:xfrm>
          <a:prstGeom prst="rect">
            <a:avLst/>
          </a:prstGeom>
        </p:spPr>
      </p:pic>
      <p:sp>
        <p:nvSpPr>
          <p:cNvPr id="24" name="Rectángulo 23">
            <a:extLst>
              <a:ext uri="{FF2B5EF4-FFF2-40B4-BE49-F238E27FC236}">
                <a16:creationId xmlns:a16="http://schemas.microsoft.com/office/drawing/2014/main" id="{F3C063CA-D5C9-45D5-9EA1-D51D64802455}"/>
              </a:ext>
            </a:extLst>
          </p:cNvPr>
          <p:cNvSpPr/>
          <p:nvPr/>
        </p:nvSpPr>
        <p:spPr>
          <a:xfrm>
            <a:off x="901112" y="3298693"/>
            <a:ext cx="160749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b="1" dirty="0">
                <a:solidFill>
                  <a:prstClr val="black"/>
                </a:solidFill>
              </a:rPr>
              <a:t>ABIÓTICO</a:t>
            </a:r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44FEB484-7527-4FCD-8485-F417898C4A6E}"/>
              </a:ext>
            </a:extLst>
          </p:cNvPr>
          <p:cNvSpPr/>
          <p:nvPr/>
        </p:nvSpPr>
        <p:spPr>
          <a:xfrm>
            <a:off x="2951449" y="3327744"/>
            <a:ext cx="160749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b="1" dirty="0">
                <a:solidFill>
                  <a:prstClr val="black"/>
                </a:solidFill>
              </a:rPr>
              <a:t>BIÓTICO</a:t>
            </a:r>
          </a:p>
        </p:txBody>
      </p:sp>
      <p:sp>
        <p:nvSpPr>
          <p:cNvPr id="19" name="Elipse 18">
            <a:extLst>
              <a:ext uri="{FF2B5EF4-FFF2-40B4-BE49-F238E27FC236}">
                <a16:creationId xmlns:a16="http://schemas.microsoft.com/office/drawing/2014/main" id="{B2082F27-BEFD-45A1-BB38-0BBE11DD2A0E}"/>
              </a:ext>
            </a:extLst>
          </p:cNvPr>
          <p:cNvSpPr/>
          <p:nvPr/>
        </p:nvSpPr>
        <p:spPr>
          <a:xfrm>
            <a:off x="0" y="555148"/>
            <a:ext cx="5554673" cy="34897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27" name="Gráfico 26" descr="Suma">
            <a:extLst>
              <a:ext uri="{FF2B5EF4-FFF2-40B4-BE49-F238E27FC236}">
                <a16:creationId xmlns:a16="http://schemas.microsoft.com/office/drawing/2014/main" id="{4A716775-7D7E-4545-B0E8-9FE1787A1B5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762669" y="1741601"/>
            <a:ext cx="797674" cy="797674"/>
          </a:xfrm>
          <a:prstGeom prst="rect">
            <a:avLst/>
          </a:prstGeom>
        </p:spPr>
      </p:pic>
      <p:sp>
        <p:nvSpPr>
          <p:cNvPr id="28" name="Elipse 27">
            <a:extLst>
              <a:ext uri="{FF2B5EF4-FFF2-40B4-BE49-F238E27FC236}">
                <a16:creationId xmlns:a16="http://schemas.microsoft.com/office/drawing/2014/main" id="{4D40FC95-CAE9-4D24-879C-A44716BA72B5}"/>
              </a:ext>
            </a:extLst>
          </p:cNvPr>
          <p:cNvSpPr/>
          <p:nvPr/>
        </p:nvSpPr>
        <p:spPr>
          <a:xfrm>
            <a:off x="6601706" y="1101631"/>
            <a:ext cx="2058096" cy="195846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3" name="Gráfico 2" descr="Niños">
            <a:extLst>
              <a:ext uri="{FF2B5EF4-FFF2-40B4-BE49-F238E27FC236}">
                <a16:creationId xmlns:a16="http://schemas.microsoft.com/office/drawing/2014/main" id="{D66BA896-2BDD-4A77-9132-35F57D19B2E9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6859200" y="1094287"/>
            <a:ext cx="929651" cy="929651"/>
          </a:xfrm>
          <a:prstGeom prst="rect">
            <a:avLst/>
          </a:prstGeom>
        </p:spPr>
      </p:pic>
      <p:pic>
        <p:nvPicPr>
          <p:cNvPr id="9" name="Gráfico 8" descr="Maestro">
            <a:extLst>
              <a:ext uri="{FF2B5EF4-FFF2-40B4-BE49-F238E27FC236}">
                <a16:creationId xmlns:a16="http://schemas.microsoft.com/office/drawing/2014/main" id="{DAE0956A-4497-4B0B-9080-CC35B26F0608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7703606" y="1263436"/>
            <a:ext cx="914400" cy="914400"/>
          </a:xfrm>
          <a:prstGeom prst="rect">
            <a:avLst/>
          </a:prstGeom>
        </p:spPr>
      </p:pic>
      <p:pic>
        <p:nvPicPr>
          <p:cNvPr id="12" name="Gráfico 11" descr="Profesor">
            <a:extLst>
              <a:ext uri="{FF2B5EF4-FFF2-40B4-BE49-F238E27FC236}">
                <a16:creationId xmlns:a16="http://schemas.microsoft.com/office/drawing/2014/main" id="{EF676326-2189-48DA-A3E6-BE1DFB51244F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7047619" y="1791999"/>
            <a:ext cx="914400" cy="914400"/>
          </a:xfrm>
          <a:prstGeom prst="rect">
            <a:avLst/>
          </a:prstGeom>
        </p:spPr>
      </p:pic>
      <p:pic>
        <p:nvPicPr>
          <p:cNvPr id="29" name="Gráfico 28" descr="Red">
            <a:extLst>
              <a:ext uri="{FF2B5EF4-FFF2-40B4-BE49-F238E27FC236}">
                <a16:creationId xmlns:a16="http://schemas.microsoft.com/office/drawing/2014/main" id="{F68BDF9D-CFF4-4BBB-9B4C-26DFE3037A7A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6513868" y="1695067"/>
            <a:ext cx="914400" cy="914400"/>
          </a:xfrm>
          <a:prstGeom prst="rect">
            <a:avLst/>
          </a:prstGeom>
        </p:spPr>
      </p:pic>
      <p:pic>
        <p:nvPicPr>
          <p:cNvPr id="31" name="Gráfico 30" descr="Monedas">
            <a:extLst>
              <a:ext uri="{FF2B5EF4-FFF2-40B4-BE49-F238E27FC236}">
                <a16:creationId xmlns:a16="http://schemas.microsoft.com/office/drawing/2014/main" id="{164EA162-FE0F-4952-ACF0-D37FAD494DCE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6871360" y="2539275"/>
            <a:ext cx="684799" cy="684799"/>
          </a:xfrm>
          <a:prstGeom prst="rect">
            <a:avLst/>
          </a:prstGeom>
        </p:spPr>
      </p:pic>
      <p:pic>
        <p:nvPicPr>
          <p:cNvPr id="35" name="Gráfico 34" descr="Drama">
            <a:extLst>
              <a:ext uri="{FF2B5EF4-FFF2-40B4-BE49-F238E27FC236}">
                <a16:creationId xmlns:a16="http://schemas.microsoft.com/office/drawing/2014/main" id="{ABF78BC1-2DA9-4848-915B-71E0DCF795D9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7618361" y="1925188"/>
            <a:ext cx="914400" cy="914400"/>
          </a:xfrm>
          <a:prstGeom prst="rect">
            <a:avLst/>
          </a:prstGeom>
        </p:spPr>
      </p:pic>
      <p:sp>
        <p:nvSpPr>
          <p:cNvPr id="36" name="Rectángulo 35">
            <a:extLst>
              <a:ext uri="{FF2B5EF4-FFF2-40B4-BE49-F238E27FC236}">
                <a16:creationId xmlns:a16="http://schemas.microsoft.com/office/drawing/2014/main" id="{0C579286-8C45-4D71-948D-E1B04A6AE3EA}"/>
              </a:ext>
            </a:extLst>
          </p:cNvPr>
          <p:cNvSpPr/>
          <p:nvPr/>
        </p:nvSpPr>
        <p:spPr>
          <a:xfrm>
            <a:off x="10585273" y="324516"/>
            <a:ext cx="46966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200" dirty="0"/>
              <a:t>ANTROPIZADO</a:t>
            </a:r>
          </a:p>
        </p:txBody>
      </p:sp>
      <p:sp>
        <p:nvSpPr>
          <p:cNvPr id="42" name="Rectángulo 41">
            <a:extLst>
              <a:ext uri="{FF2B5EF4-FFF2-40B4-BE49-F238E27FC236}">
                <a16:creationId xmlns:a16="http://schemas.microsoft.com/office/drawing/2014/main" id="{9033B120-BF7E-4CB0-A200-93AD9E6B236A}"/>
              </a:ext>
            </a:extLst>
          </p:cNvPr>
          <p:cNvSpPr/>
          <p:nvPr/>
        </p:nvSpPr>
        <p:spPr>
          <a:xfrm>
            <a:off x="1670643" y="4530899"/>
            <a:ext cx="776806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ES" sz="3200" dirty="0">
                <a:solidFill>
                  <a:prstClr val="black"/>
                </a:solidFill>
              </a:rPr>
              <a:t>Conjunto de estructuras humanas que interactúan con otros seres vivos (flora, fauna, vegetación) y con el medio físico que los rodea </a:t>
            </a:r>
            <a:r>
              <a:rPr lang="es-ES" sz="2400" b="1" dirty="0">
                <a:solidFill>
                  <a:prstClr val="black"/>
                </a:solidFill>
              </a:rPr>
              <a:t>(Dachary y Arnaiz, 2006).</a:t>
            </a:r>
            <a:endParaRPr lang="es-ES" sz="32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2445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8" grpId="0" animBg="1"/>
      <p:bldP spid="3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96597E2F-6927-4EB0-A4B2-6760C4FA65AF}"/>
              </a:ext>
            </a:extLst>
          </p:cNvPr>
          <p:cNvSpPr/>
          <p:nvPr/>
        </p:nvSpPr>
        <p:spPr>
          <a:xfrm>
            <a:off x="11492593" y="708858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40000"/>
                    <a:lumOff val="6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40000"/>
                    <a:lumOff val="6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pic>
        <p:nvPicPr>
          <p:cNvPr id="5" name="Gráfico 4" descr="Montañas">
            <a:extLst>
              <a:ext uri="{FF2B5EF4-FFF2-40B4-BE49-F238E27FC236}">
                <a16:creationId xmlns:a16="http://schemas.microsoft.com/office/drawing/2014/main" id="{118C41F3-5D91-4F85-AF9B-6E26145792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77600" y="4554410"/>
            <a:ext cx="914400" cy="914400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E547D061-6CE2-412B-B3AC-8BD53FF16F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22770" y="211077"/>
            <a:ext cx="3126997" cy="3297443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E842853A-1D76-461B-B396-906545814E8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1187" y="211078"/>
            <a:ext cx="3297442" cy="3297442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DB040613-7436-4E1C-B47E-E439912EDB12}"/>
              </a:ext>
            </a:extLst>
          </p:cNvPr>
          <p:cNvSpPr/>
          <p:nvPr/>
        </p:nvSpPr>
        <p:spPr>
          <a:xfrm>
            <a:off x="4583435" y="708858"/>
            <a:ext cx="206338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URBANO</a:t>
            </a: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20DE396A-C2B1-4319-B3CF-BAFC9399EA6C}"/>
              </a:ext>
            </a:extLst>
          </p:cNvPr>
          <p:cNvSpPr/>
          <p:nvPr/>
        </p:nvSpPr>
        <p:spPr>
          <a:xfrm>
            <a:off x="4717626" y="1859798"/>
            <a:ext cx="168347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RURAL</a:t>
            </a: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1C7F363A-F1A6-4913-8EB3-C4382DF9404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52676" y="2396741"/>
            <a:ext cx="6813418" cy="4315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095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365254F9-F3A6-4B87-A034-D15B4FCDD523}"/>
              </a:ext>
            </a:extLst>
          </p:cNvPr>
          <p:cNvSpPr/>
          <p:nvPr/>
        </p:nvSpPr>
        <p:spPr>
          <a:xfrm>
            <a:off x="1843882" y="0"/>
            <a:ext cx="742382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EA TERRESTRE : URBANO /RURAL</a:t>
            </a: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A16139BF-C0DF-420B-969D-504B14D680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770164"/>
            <a:ext cx="5555796" cy="3703864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64F28CAA-61D2-4C4D-828C-076DE6A21151}"/>
              </a:ext>
            </a:extLst>
          </p:cNvPr>
          <p:cNvSpPr/>
          <p:nvPr/>
        </p:nvSpPr>
        <p:spPr>
          <a:xfrm>
            <a:off x="11492593" y="708858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pic>
        <p:nvPicPr>
          <p:cNvPr id="8" name="Gráfico 7" descr="Montañas">
            <a:extLst>
              <a:ext uri="{FF2B5EF4-FFF2-40B4-BE49-F238E27FC236}">
                <a16:creationId xmlns:a16="http://schemas.microsoft.com/office/drawing/2014/main" id="{17A3893D-9BF8-466F-A520-1CC59825EC5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77600" y="4554410"/>
            <a:ext cx="914400" cy="914400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EA22D336-4563-4602-8680-E1BE19F96C0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641843" y="2622096"/>
            <a:ext cx="5548671" cy="3703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62939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8FE1653D-B5C4-4A13-95AA-BE484576A55D}"/>
              </a:ext>
            </a:extLst>
          </p:cNvPr>
          <p:cNvSpPr/>
          <p:nvPr/>
        </p:nvSpPr>
        <p:spPr>
          <a:xfrm>
            <a:off x="11492593" y="708858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pic>
        <p:nvPicPr>
          <p:cNvPr id="5" name="Gráfico 4" descr="Montañas">
            <a:extLst>
              <a:ext uri="{FF2B5EF4-FFF2-40B4-BE49-F238E27FC236}">
                <a16:creationId xmlns:a16="http://schemas.microsoft.com/office/drawing/2014/main" id="{322658F0-DD90-4387-8A6B-D3CB3B5395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77600" y="4554410"/>
            <a:ext cx="914400" cy="914400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FCF09326-144B-40CE-BE68-FD235DCBAC4D}"/>
              </a:ext>
            </a:extLst>
          </p:cNvPr>
          <p:cNvSpPr/>
          <p:nvPr/>
        </p:nvSpPr>
        <p:spPr>
          <a:xfrm>
            <a:off x="2355511" y="124083"/>
            <a:ext cx="62744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EA MIXTO : URBANO /RURAL</a:t>
            </a: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9581F225-E6AD-42D2-9BE9-C88CB4F6F47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0692" y="892660"/>
            <a:ext cx="5900467" cy="3929711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F2914D80-F148-4A7A-B971-A319912E40B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693230" y="2785496"/>
            <a:ext cx="5425826" cy="3820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28813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F8579CBE-C262-44A1-A97B-3DB5FE737E9F}"/>
              </a:ext>
            </a:extLst>
          </p:cNvPr>
          <p:cNvSpPr/>
          <p:nvPr/>
        </p:nvSpPr>
        <p:spPr>
          <a:xfrm>
            <a:off x="11492593" y="708858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pic>
        <p:nvPicPr>
          <p:cNvPr id="5" name="Gráfico 4" descr="Montañas">
            <a:extLst>
              <a:ext uri="{FF2B5EF4-FFF2-40B4-BE49-F238E27FC236}">
                <a16:creationId xmlns:a16="http://schemas.microsoft.com/office/drawing/2014/main" id="{66201F70-BC95-44C8-8A91-5BF15410F5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77600" y="4554410"/>
            <a:ext cx="914400" cy="914400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5E0EBEB7-15E9-444D-82BD-1B7826E4EBAD}"/>
              </a:ext>
            </a:extLst>
          </p:cNvPr>
          <p:cNvSpPr/>
          <p:nvPr/>
        </p:nvSpPr>
        <p:spPr>
          <a:xfrm>
            <a:off x="2355511" y="124083"/>
            <a:ext cx="711925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EA ACUÁTICO : URBANO /RURAL</a:t>
            </a: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EE997781-A2CB-4982-8191-3431A75332E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708858"/>
            <a:ext cx="5890437" cy="4097058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E8A9700B-A3D8-44B1-B500-63C4CC7E1F7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528930" y="2565278"/>
            <a:ext cx="5586762" cy="4194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08149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96597E2F-6927-4EB0-A4B2-6760C4FA65AF}"/>
              </a:ext>
            </a:extLst>
          </p:cNvPr>
          <p:cNvSpPr/>
          <p:nvPr/>
        </p:nvSpPr>
        <p:spPr>
          <a:xfrm>
            <a:off x="11492593" y="708858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pic>
        <p:nvPicPr>
          <p:cNvPr id="5" name="Gráfico 4" descr="Montañas">
            <a:extLst>
              <a:ext uri="{FF2B5EF4-FFF2-40B4-BE49-F238E27FC236}">
                <a16:creationId xmlns:a16="http://schemas.microsoft.com/office/drawing/2014/main" id="{118C41F3-5D91-4F85-AF9B-6E26145792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77600" y="4554410"/>
            <a:ext cx="914400" cy="914400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E547D061-6CE2-412B-B3AC-8BD53FF16F4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50327"/>
          <a:stretch/>
        </p:blipFill>
        <p:spPr>
          <a:xfrm>
            <a:off x="7210087" y="663027"/>
            <a:ext cx="3664640" cy="1793095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E842853A-1D76-461B-B396-906545814E8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-1502" t="-4699" r="1502" b="52025"/>
          <a:stretch/>
        </p:blipFill>
        <p:spPr>
          <a:xfrm>
            <a:off x="392815" y="461450"/>
            <a:ext cx="3786839" cy="1994672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DB040613-7436-4E1C-B47E-E439912EDB12}"/>
              </a:ext>
            </a:extLst>
          </p:cNvPr>
          <p:cNvSpPr/>
          <p:nvPr/>
        </p:nvSpPr>
        <p:spPr>
          <a:xfrm>
            <a:off x="4786093" y="940421"/>
            <a:ext cx="206338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200" dirty="0">
                <a:solidFill>
                  <a:prstClr val="black"/>
                </a:solidFill>
              </a:rPr>
              <a:t>URBANO</a:t>
            </a:r>
            <a:endParaRPr lang="es-MX" dirty="0"/>
          </a:p>
        </p:txBody>
      </p:sp>
      <p:cxnSp>
        <p:nvCxnSpPr>
          <p:cNvPr id="13" name="Conector: angular 12">
            <a:extLst>
              <a:ext uri="{FF2B5EF4-FFF2-40B4-BE49-F238E27FC236}">
                <a16:creationId xmlns:a16="http://schemas.microsoft.com/office/drawing/2014/main" id="{65B665F3-0327-4188-ABF0-0D50B4693BAB}"/>
              </a:ext>
            </a:extLst>
          </p:cNvPr>
          <p:cNvCxnSpPr>
            <a:stCxn id="7" idx="1"/>
            <a:endCxn id="3" idx="0"/>
          </p:cNvCxnSpPr>
          <p:nvPr/>
        </p:nvCxnSpPr>
        <p:spPr>
          <a:xfrm rot="10800000">
            <a:off x="2286235" y="461451"/>
            <a:ext cx="2499858" cy="771359"/>
          </a:xfrm>
          <a:prstGeom prst="bentConnector4">
            <a:avLst>
              <a:gd name="adj1" fmla="val 12129"/>
              <a:gd name="adj2" fmla="val 129636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Conector: angular 14">
            <a:extLst>
              <a:ext uri="{FF2B5EF4-FFF2-40B4-BE49-F238E27FC236}">
                <a16:creationId xmlns:a16="http://schemas.microsoft.com/office/drawing/2014/main" id="{4F3D119A-8053-4073-8179-106CB7DE6D16}"/>
              </a:ext>
            </a:extLst>
          </p:cNvPr>
          <p:cNvCxnSpPr>
            <a:stCxn id="7" idx="3"/>
            <a:endCxn id="2" idx="2"/>
          </p:cNvCxnSpPr>
          <p:nvPr/>
        </p:nvCxnSpPr>
        <p:spPr>
          <a:xfrm>
            <a:off x="6849478" y="1232809"/>
            <a:ext cx="2192929" cy="1223313"/>
          </a:xfrm>
          <a:prstGeom prst="bentConnector4">
            <a:avLst>
              <a:gd name="adj1" fmla="val 8222"/>
              <a:gd name="adj2" fmla="val 118687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Rectángulo 32">
            <a:extLst>
              <a:ext uri="{FF2B5EF4-FFF2-40B4-BE49-F238E27FC236}">
                <a16:creationId xmlns:a16="http://schemas.microsoft.com/office/drawing/2014/main" id="{71CADD67-E4D1-48C6-B4F9-563CCE8CBE08}"/>
              </a:ext>
            </a:extLst>
          </p:cNvPr>
          <p:cNvSpPr/>
          <p:nvPr/>
        </p:nvSpPr>
        <p:spPr>
          <a:xfrm>
            <a:off x="4786093" y="2926314"/>
            <a:ext cx="191751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200" dirty="0">
                <a:solidFill>
                  <a:prstClr val="black"/>
                </a:solidFill>
              </a:rPr>
              <a:t>CIUDAD</a:t>
            </a:r>
            <a:endParaRPr lang="es-MX" dirty="0"/>
          </a:p>
        </p:txBody>
      </p:sp>
      <p:sp>
        <p:nvSpPr>
          <p:cNvPr id="37" name="Rectángulo 36">
            <a:extLst>
              <a:ext uri="{FF2B5EF4-FFF2-40B4-BE49-F238E27FC236}">
                <a16:creationId xmlns:a16="http://schemas.microsoft.com/office/drawing/2014/main" id="{B9C38D57-3D0C-453D-8BDE-CAC4124FFF0F}"/>
              </a:ext>
            </a:extLst>
          </p:cNvPr>
          <p:cNvSpPr/>
          <p:nvPr/>
        </p:nvSpPr>
        <p:spPr>
          <a:xfrm>
            <a:off x="3719293" y="4410404"/>
            <a:ext cx="41969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200" dirty="0">
                <a:solidFill>
                  <a:prstClr val="black"/>
                </a:solidFill>
              </a:rPr>
              <a:t>CIUDAD DISPERSA</a:t>
            </a:r>
            <a:endParaRPr lang="es-MX" dirty="0"/>
          </a:p>
        </p:txBody>
      </p:sp>
      <p:sp>
        <p:nvSpPr>
          <p:cNvPr id="38" name="Rectángulo 37">
            <a:extLst>
              <a:ext uri="{FF2B5EF4-FFF2-40B4-BE49-F238E27FC236}">
                <a16:creationId xmlns:a16="http://schemas.microsoft.com/office/drawing/2014/main" id="{C60B9516-FA49-4070-8D5B-DCEEA835BF6C}"/>
              </a:ext>
            </a:extLst>
          </p:cNvPr>
          <p:cNvSpPr/>
          <p:nvPr/>
        </p:nvSpPr>
        <p:spPr>
          <a:xfrm>
            <a:off x="6082001" y="3663513"/>
            <a:ext cx="48958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200" dirty="0">
                <a:solidFill>
                  <a:prstClr val="black"/>
                </a:solidFill>
              </a:rPr>
              <a:t>CIUDAD DORMITORIO</a:t>
            </a:r>
            <a:endParaRPr lang="es-MX" dirty="0"/>
          </a:p>
        </p:txBody>
      </p:sp>
      <p:sp>
        <p:nvSpPr>
          <p:cNvPr id="39" name="Rectángulo 38">
            <a:extLst>
              <a:ext uri="{FF2B5EF4-FFF2-40B4-BE49-F238E27FC236}">
                <a16:creationId xmlns:a16="http://schemas.microsoft.com/office/drawing/2014/main" id="{8FF23EAD-E1F6-4D18-8265-CCD0A1F8D037}"/>
              </a:ext>
            </a:extLst>
          </p:cNvPr>
          <p:cNvSpPr/>
          <p:nvPr/>
        </p:nvSpPr>
        <p:spPr>
          <a:xfrm>
            <a:off x="1149403" y="3687437"/>
            <a:ext cx="367280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200" dirty="0">
                <a:solidFill>
                  <a:prstClr val="black"/>
                </a:solidFill>
              </a:rPr>
              <a:t>CIUDAD JARDÍN</a:t>
            </a:r>
            <a:endParaRPr lang="es-MX" dirty="0"/>
          </a:p>
        </p:txBody>
      </p:sp>
      <p:sp>
        <p:nvSpPr>
          <p:cNvPr id="40" name="Rectángulo 39">
            <a:extLst>
              <a:ext uri="{FF2B5EF4-FFF2-40B4-BE49-F238E27FC236}">
                <a16:creationId xmlns:a16="http://schemas.microsoft.com/office/drawing/2014/main" id="{1A6495E4-7F2D-45A5-9E50-4B306C983330}"/>
              </a:ext>
            </a:extLst>
          </p:cNvPr>
          <p:cNvSpPr/>
          <p:nvPr/>
        </p:nvSpPr>
        <p:spPr>
          <a:xfrm>
            <a:off x="4976047" y="5649406"/>
            <a:ext cx="168347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200" dirty="0">
                <a:solidFill>
                  <a:prstClr val="black"/>
                </a:solidFill>
              </a:rPr>
              <a:t>RURAL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018935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7" grpId="0"/>
      <p:bldP spid="38" grpId="0"/>
      <p:bldP spid="39" grpId="0"/>
      <p:bldP spid="4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>
            <a:extLst>
              <a:ext uri="{FF2B5EF4-FFF2-40B4-BE49-F238E27FC236}">
                <a16:creationId xmlns:a16="http://schemas.microsoft.com/office/drawing/2014/main" id="{963999E8-8D29-4F12-A174-A0F8BF522557}"/>
              </a:ext>
            </a:extLst>
          </p:cNvPr>
          <p:cNvSpPr/>
          <p:nvPr/>
        </p:nvSpPr>
        <p:spPr>
          <a:xfrm>
            <a:off x="11492593" y="708858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40000"/>
                    <a:lumOff val="6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40000"/>
                    <a:lumOff val="6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pic>
        <p:nvPicPr>
          <p:cNvPr id="9" name="Gráfico 8" descr="Montañas">
            <a:extLst>
              <a:ext uri="{FF2B5EF4-FFF2-40B4-BE49-F238E27FC236}">
                <a16:creationId xmlns:a16="http://schemas.microsoft.com/office/drawing/2014/main" id="{8F7F690F-0A5A-4465-A344-9F5265C3FE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77600" y="4554410"/>
            <a:ext cx="914400" cy="914400"/>
          </a:xfrm>
          <a:prstGeom prst="rect">
            <a:avLst/>
          </a:prstGeom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44464587-56F3-45AA-B22D-409C4441E14C}"/>
              </a:ext>
            </a:extLst>
          </p:cNvPr>
          <p:cNvSpPr/>
          <p:nvPr/>
        </p:nvSpPr>
        <p:spPr>
          <a:xfrm>
            <a:off x="4568379" y="-97339"/>
            <a:ext cx="191751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200" dirty="0">
                <a:solidFill>
                  <a:prstClr val="black"/>
                </a:solidFill>
              </a:rPr>
              <a:t>CIUDAD</a:t>
            </a:r>
            <a:endParaRPr lang="es-MX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298CC82D-C17C-49C4-A535-868D1C9A6D8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708858"/>
            <a:ext cx="5355771" cy="5094514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3CC47933-D9F9-4431-A07B-7839544AAF3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931353" y="708858"/>
            <a:ext cx="4985657" cy="5039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1713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868718DF-3485-43F6-81F8-E8D0C897FCCF}"/>
              </a:ext>
            </a:extLst>
          </p:cNvPr>
          <p:cNvSpPr/>
          <p:nvPr/>
        </p:nvSpPr>
        <p:spPr>
          <a:xfrm>
            <a:off x="11492593" y="708858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40000"/>
                    <a:lumOff val="6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40000"/>
                    <a:lumOff val="6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pic>
        <p:nvPicPr>
          <p:cNvPr id="5" name="Gráfico 4" descr="Montañas">
            <a:extLst>
              <a:ext uri="{FF2B5EF4-FFF2-40B4-BE49-F238E27FC236}">
                <a16:creationId xmlns:a16="http://schemas.microsoft.com/office/drawing/2014/main" id="{E22D01D2-4E3F-420B-A15E-586F633051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77600" y="4554410"/>
            <a:ext cx="914400" cy="914400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65B8B80B-3F8B-465C-80A7-75F9064D62C2}"/>
              </a:ext>
            </a:extLst>
          </p:cNvPr>
          <p:cNvSpPr/>
          <p:nvPr/>
        </p:nvSpPr>
        <p:spPr>
          <a:xfrm>
            <a:off x="3760306" y="0"/>
            <a:ext cx="41969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200" dirty="0">
                <a:solidFill>
                  <a:prstClr val="black"/>
                </a:solidFill>
              </a:rPr>
              <a:t>CIUDAD DISPERSA</a:t>
            </a:r>
            <a:endParaRPr lang="es-MX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27F70D86-D0AE-4EF5-97E0-0D5B1D8F1C9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668823"/>
            <a:ext cx="6096000" cy="4153548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3E7D20D8-199A-4AFF-9231-7799EC20B37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000625" y="2457450"/>
            <a:ext cx="6276975" cy="440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565514"/>
      </p:ext>
    </p:extLst>
  </p:cSld>
  <p:clrMapOvr>
    <a:masterClrMapping/>
  </p:clrMapOvr>
</p:sld>
</file>

<file path=ppt/theme/theme1.xml><?xml version="1.0" encoding="utf-8"?>
<a:theme xmlns:a="http://schemas.openxmlformats.org/drawingml/2006/main" name="View">
  <a:themeElements>
    <a:clrScheme name="Verde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Vista</Template>
  <TotalTime>3416</TotalTime>
  <Words>197</Words>
  <Application>Microsoft Office PowerPoint</Application>
  <PresentationFormat>Panorámica</PresentationFormat>
  <Paragraphs>60</Paragraphs>
  <Slides>13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7" baseType="lpstr">
      <vt:lpstr>Arial</vt:lpstr>
      <vt:lpstr>Century Schoolbook</vt:lpstr>
      <vt:lpstr>Wingdings 2</vt:lpstr>
      <vt:lpstr>View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Iván García Hinojosa</dc:creator>
  <cp:lastModifiedBy>Ivan Garcia Hinojosa</cp:lastModifiedBy>
  <cp:revision>181</cp:revision>
  <cp:lastPrinted>2017-08-21T21:19:47Z</cp:lastPrinted>
  <dcterms:created xsi:type="dcterms:W3CDTF">2016-08-12T14:36:33Z</dcterms:created>
  <dcterms:modified xsi:type="dcterms:W3CDTF">2017-10-17T23:02:59Z</dcterms:modified>
</cp:coreProperties>
</file>