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66" r:id="rId2"/>
    <p:sldId id="397" r:id="rId3"/>
    <p:sldId id="398" r:id="rId4"/>
    <p:sldId id="368" r:id="rId5"/>
    <p:sldId id="387" r:id="rId6"/>
    <p:sldId id="388" r:id="rId7"/>
    <p:sldId id="399" r:id="rId8"/>
    <p:sldId id="389" r:id="rId9"/>
    <p:sldId id="390" r:id="rId10"/>
    <p:sldId id="391" r:id="rId11"/>
    <p:sldId id="392" r:id="rId12"/>
    <p:sldId id="393" r:id="rId13"/>
    <p:sldId id="394" r:id="rId14"/>
    <p:sldId id="395" r:id="rId15"/>
    <p:sldId id="396" r:id="rId16"/>
    <p:sldId id="386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18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876" autoAdjust="0"/>
    <p:restoredTop sz="94660"/>
  </p:normalViewPr>
  <p:slideViewPr>
    <p:cSldViewPr snapToGrid="0">
      <p:cViewPr varScale="1">
        <p:scale>
          <a:sx n="71" d="100"/>
          <a:sy n="71" d="100"/>
        </p:scale>
        <p:origin x="40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="0" baseline="0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spc="3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Rectangle 10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969477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33158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24698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10174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 spc="3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80738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20012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21606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21606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11505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75356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15534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1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65170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1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4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13620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262393"/>
            <a:ext cx="9692640" cy="1428929"/>
          </a:xfrm>
          <a:prstGeom prst="rect">
            <a:avLst/>
          </a:prstGeom>
        </p:spPr>
        <p:txBody>
          <a:bodyPr vert="horz" lIns="91440" tIns="27432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117E1F1C-8F71-4AAE-AB72-041545AFAF11}" type="datetimeFigureOut">
              <a:rPr lang="es-MX" smtClean="0"/>
              <a:t>17/10/2017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fld id="{7BCA9049-6665-4460-95A1-B736F1744A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90170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spc="-5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2000" kern="1200" spc="1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18" Type="http://schemas.openxmlformats.org/officeDocument/2006/relationships/image" Target="../media/image17.svg"/><Relationship Id="rId3" Type="http://schemas.openxmlformats.org/officeDocument/2006/relationships/image" Target="../media/image2.sv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svg"/><Relationship Id="rId20" Type="http://schemas.openxmlformats.org/officeDocument/2006/relationships/image" Target="../media/image19.sv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svg"/><Relationship Id="rId5" Type="http://schemas.openxmlformats.org/officeDocument/2006/relationships/image" Target="../media/image4.sv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sv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svg"/><Relationship Id="rId22" Type="http://schemas.openxmlformats.org/officeDocument/2006/relationships/image" Target="../media/image21.sv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2.svg"/><Relationship Id="rId7" Type="http://schemas.openxmlformats.org/officeDocument/2006/relationships/image" Target="../media/image55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svg"/><Relationship Id="rId3" Type="http://schemas.openxmlformats.org/officeDocument/2006/relationships/image" Target="../media/image1.png"/><Relationship Id="rId7" Type="http://schemas.openxmlformats.org/officeDocument/2006/relationships/image" Target="../media/image54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13" Type="http://schemas.openxmlformats.org/officeDocument/2006/relationships/image" Target="../media/image4.svg"/><Relationship Id="rId3" Type="http://schemas.openxmlformats.org/officeDocument/2006/relationships/image" Target="../media/image59.png"/><Relationship Id="rId7" Type="http://schemas.openxmlformats.org/officeDocument/2006/relationships/image" Target="../media/image63.svg"/><Relationship Id="rId12" Type="http://schemas.openxmlformats.org/officeDocument/2006/relationships/image" Target="../media/image3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11" Type="http://schemas.openxmlformats.org/officeDocument/2006/relationships/image" Target="../media/image2.svg"/><Relationship Id="rId5" Type="http://schemas.openxmlformats.org/officeDocument/2006/relationships/image" Target="../media/image61.svg"/><Relationship Id="rId10" Type="http://schemas.openxmlformats.org/officeDocument/2006/relationships/image" Target="../media/image1.png"/><Relationship Id="rId4" Type="http://schemas.openxmlformats.org/officeDocument/2006/relationships/image" Target="../media/image60.png"/><Relationship Id="rId9" Type="http://schemas.openxmlformats.org/officeDocument/2006/relationships/image" Target="../media/image65.sv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2.svg"/><Relationship Id="rId7" Type="http://schemas.openxmlformats.org/officeDocument/2006/relationships/image" Target="../media/image67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emf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69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.svg"/><Relationship Id="rId7" Type="http://schemas.openxmlformats.org/officeDocument/2006/relationships/image" Target="../media/image25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svg"/><Relationship Id="rId3" Type="http://schemas.openxmlformats.org/officeDocument/2006/relationships/image" Target="../media/image2.svg"/><Relationship Id="rId7" Type="http://schemas.openxmlformats.org/officeDocument/2006/relationships/image" Target="../media/image28.svg"/><Relationship Id="rId12" Type="http://schemas.openxmlformats.org/officeDocument/2006/relationships/image" Target="../media/image3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image" Target="../media/image32.svg"/><Relationship Id="rId5" Type="http://schemas.openxmlformats.org/officeDocument/2006/relationships/image" Target="../media/image4.svg"/><Relationship Id="rId15" Type="http://schemas.openxmlformats.org/officeDocument/2006/relationships/image" Target="../media/image36.svg"/><Relationship Id="rId10" Type="http://schemas.openxmlformats.org/officeDocument/2006/relationships/image" Target="../media/image31.png"/><Relationship Id="rId4" Type="http://schemas.openxmlformats.org/officeDocument/2006/relationships/image" Target="../media/image3.png"/><Relationship Id="rId9" Type="http://schemas.openxmlformats.org/officeDocument/2006/relationships/image" Target="../media/image30.svg"/><Relationship Id="rId14" Type="http://schemas.openxmlformats.org/officeDocument/2006/relationships/image" Target="../media/image3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2.svg"/><Relationship Id="rId7" Type="http://schemas.openxmlformats.org/officeDocument/2006/relationships/image" Target="../media/image38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11" Type="http://schemas.openxmlformats.org/officeDocument/2006/relationships/image" Target="../media/image42.svg"/><Relationship Id="rId5" Type="http://schemas.openxmlformats.org/officeDocument/2006/relationships/image" Target="../media/image4.svg"/><Relationship Id="rId10" Type="http://schemas.openxmlformats.org/officeDocument/2006/relationships/image" Target="../media/image41.png"/><Relationship Id="rId4" Type="http://schemas.openxmlformats.org/officeDocument/2006/relationships/image" Target="../media/image3.png"/><Relationship Id="rId9" Type="http://schemas.openxmlformats.org/officeDocument/2006/relationships/image" Target="../media/image40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2.svg"/><Relationship Id="rId7" Type="http://schemas.openxmlformats.org/officeDocument/2006/relationships/image" Target="../media/image4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11" Type="http://schemas.openxmlformats.org/officeDocument/2006/relationships/image" Target="../media/image48.svg"/><Relationship Id="rId5" Type="http://schemas.openxmlformats.org/officeDocument/2006/relationships/image" Target="../media/image4.svg"/><Relationship Id="rId10" Type="http://schemas.openxmlformats.org/officeDocument/2006/relationships/image" Target="../media/image47.png"/><Relationship Id="rId4" Type="http://schemas.openxmlformats.org/officeDocument/2006/relationships/image" Target="../media/image3.png"/><Relationship Id="rId9" Type="http://schemas.openxmlformats.org/officeDocument/2006/relationships/image" Target="../media/image46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2.svg"/><Relationship Id="rId7" Type="http://schemas.openxmlformats.org/officeDocument/2006/relationships/image" Target="../media/image50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52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18" Type="http://schemas.openxmlformats.org/officeDocument/2006/relationships/image" Target="../media/image17.svg"/><Relationship Id="rId26" Type="http://schemas.openxmlformats.org/officeDocument/2006/relationships/image" Target="../media/image42.svg"/><Relationship Id="rId3" Type="http://schemas.openxmlformats.org/officeDocument/2006/relationships/image" Target="../media/image2.sv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17" Type="http://schemas.openxmlformats.org/officeDocument/2006/relationships/image" Target="../media/image16.png"/><Relationship Id="rId25" Type="http://schemas.openxmlformats.org/officeDocument/2006/relationships/image" Target="../media/image41.png"/><Relationship Id="rId2" Type="http://schemas.openxmlformats.org/officeDocument/2006/relationships/image" Target="../media/image1.png"/><Relationship Id="rId16" Type="http://schemas.openxmlformats.org/officeDocument/2006/relationships/image" Target="../media/image15.svg"/><Relationship Id="rId20" Type="http://schemas.openxmlformats.org/officeDocument/2006/relationships/image" Target="../media/image19.sv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svg"/><Relationship Id="rId5" Type="http://schemas.openxmlformats.org/officeDocument/2006/relationships/image" Target="../media/image4.sv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sv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svg"/><Relationship Id="rId22" Type="http://schemas.openxmlformats.org/officeDocument/2006/relationships/image" Target="../media/image21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svg"/><Relationship Id="rId3" Type="http://schemas.openxmlformats.org/officeDocument/2006/relationships/image" Target="../media/image2.svg"/><Relationship Id="rId7" Type="http://schemas.openxmlformats.org/officeDocument/2006/relationships/image" Target="../media/image5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E0814179-6191-46BE-8C9C-2CD35B54E750}"/>
              </a:ext>
            </a:extLst>
          </p:cNvPr>
          <p:cNvSpPr/>
          <p:nvPr/>
        </p:nvSpPr>
        <p:spPr>
          <a:xfrm>
            <a:off x="11492593" y="1676543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2</a:t>
            </a:r>
          </a:p>
        </p:txBody>
      </p:sp>
      <p:pic>
        <p:nvPicPr>
          <p:cNvPr id="5" name="Gráfico 4" descr="Avión">
            <a:extLst>
              <a:ext uri="{FF2B5EF4-FFF2-40B4-BE49-F238E27FC236}">
                <a16:creationId xmlns:a16="http://schemas.microsoft.com/office/drawing/2014/main" id="{7BFD3DC4-5994-4E8D-8853-600F70F2BD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235472"/>
            <a:ext cx="914400" cy="914400"/>
          </a:xfrm>
          <a:prstGeom prst="rect">
            <a:avLst/>
          </a:prstGeom>
        </p:spPr>
      </p:pic>
      <p:pic>
        <p:nvPicPr>
          <p:cNvPr id="6" name="Gráfico 5" descr="El mundo">
            <a:extLst>
              <a:ext uri="{FF2B5EF4-FFF2-40B4-BE49-F238E27FC236}">
                <a16:creationId xmlns:a16="http://schemas.microsoft.com/office/drawing/2014/main" id="{6A5DB1F4-601B-408B-A7DE-6BA6C1DA7C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77600" y="5459812"/>
            <a:ext cx="914400" cy="914400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9E7C304A-076C-4E1E-8F9C-867A2CE498EA}"/>
              </a:ext>
            </a:extLst>
          </p:cNvPr>
          <p:cNvSpPr/>
          <p:nvPr/>
        </p:nvSpPr>
        <p:spPr>
          <a:xfrm>
            <a:off x="611198" y="742766"/>
            <a:ext cx="72095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</a:rPr>
              <a:t>2.2 Factores de localización turística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8D45E4EF-07C9-4A6C-B0E7-E2258A7B6879}"/>
              </a:ext>
            </a:extLst>
          </p:cNvPr>
          <p:cNvSpPr/>
          <p:nvPr/>
        </p:nvSpPr>
        <p:spPr>
          <a:xfrm>
            <a:off x="729343" y="1411194"/>
            <a:ext cx="348662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LcParenR"/>
              <a:tabLst/>
              <a:defRPr/>
            </a:pPr>
            <a:r>
              <a:rPr lang="es-ES" sz="2800" b="1" kern="0" dirty="0">
                <a:solidFill>
                  <a:schemeClr val="accent5">
                    <a:lumMod val="50000"/>
                  </a:schemeClr>
                </a:solidFill>
              </a:rPr>
              <a:t>Naturales.</a:t>
            </a:r>
          </a:p>
          <a:p>
            <a:pPr marL="514350" marR="0" lvl="0" indent="-5143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LcParenR"/>
              <a:tabLst/>
              <a:defRPr/>
            </a:pPr>
            <a:r>
              <a:rPr kumimoji="0" lang="es-ES" sz="2800" b="1" i="0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</a:rPr>
              <a:t>Sociales</a:t>
            </a:r>
          </a:p>
          <a:p>
            <a:pPr marL="514350" marR="0" lvl="0" indent="-5143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LcParenR"/>
              <a:tabLst/>
              <a:defRPr/>
            </a:pPr>
            <a:r>
              <a:rPr lang="es-ES" sz="2800" b="1" kern="0" dirty="0">
                <a:solidFill>
                  <a:schemeClr val="accent5">
                    <a:lumMod val="50000"/>
                  </a:schemeClr>
                </a:solidFill>
              </a:rPr>
              <a:t>Técnicos</a:t>
            </a:r>
            <a:endParaRPr kumimoji="0" lang="es-ES" sz="2800" b="1" i="0" u="none" strike="noStrike" kern="0" cap="none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88D67821-1A32-4017-A8F1-AD592CD7DB6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21077" y="3514712"/>
            <a:ext cx="3788467" cy="2946585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9CEC152B-B439-44FF-A3D9-9F930EE1803E}"/>
              </a:ext>
            </a:extLst>
          </p:cNvPr>
          <p:cNvSpPr/>
          <p:nvPr/>
        </p:nvSpPr>
        <p:spPr>
          <a:xfrm>
            <a:off x="248970" y="62296"/>
            <a:ext cx="22236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defTabSz="914400">
              <a:defRPr/>
            </a:pPr>
            <a:r>
              <a:rPr lang="es-ES" sz="2800" b="1" kern="0" dirty="0">
                <a:solidFill>
                  <a:srgbClr val="7BA79D">
                    <a:lumMod val="75000"/>
                  </a:srgbClr>
                </a:solidFill>
              </a:rPr>
              <a:t>Contenido.</a:t>
            </a:r>
          </a:p>
        </p:txBody>
      </p:sp>
      <p:pic>
        <p:nvPicPr>
          <p:cNvPr id="12" name="Gráfico 11" descr="Árbol de hoja caduca">
            <a:extLst>
              <a:ext uri="{FF2B5EF4-FFF2-40B4-BE49-F238E27FC236}">
                <a16:creationId xmlns:a16="http://schemas.microsoft.com/office/drawing/2014/main" id="{CDC12099-0A7E-48B7-93C9-C966C30A661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141444" y="4783247"/>
            <a:ext cx="914400" cy="914400"/>
          </a:xfrm>
          <a:prstGeom prst="rect">
            <a:avLst/>
          </a:prstGeom>
        </p:spPr>
      </p:pic>
      <p:pic>
        <p:nvPicPr>
          <p:cNvPr id="14" name="Gráfico 13" descr="Montañas">
            <a:extLst>
              <a:ext uri="{FF2B5EF4-FFF2-40B4-BE49-F238E27FC236}">
                <a16:creationId xmlns:a16="http://schemas.microsoft.com/office/drawing/2014/main" id="{27E7A069-225B-477A-935C-D24287A70AB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824061" y="5622272"/>
            <a:ext cx="914400" cy="914400"/>
          </a:xfrm>
          <a:prstGeom prst="rect">
            <a:avLst/>
          </a:prstGeom>
        </p:spPr>
      </p:pic>
      <p:pic>
        <p:nvPicPr>
          <p:cNvPr id="16" name="Gráfico 15" descr="Conejo">
            <a:extLst>
              <a:ext uri="{FF2B5EF4-FFF2-40B4-BE49-F238E27FC236}">
                <a16:creationId xmlns:a16="http://schemas.microsoft.com/office/drawing/2014/main" id="{B25B689B-9EAC-417A-ABA9-F50121B5079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010038" y="2967424"/>
            <a:ext cx="914400" cy="914400"/>
          </a:xfrm>
          <a:prstGeom prst="rect">
            <a:avLst/>
          </a:prstGeom>
        </p:spPr>
      </p:pic>
      <p:pic>
        <p:nvPicPr>
          <p:cNvPr id="18" name="Gráfico 17" descr="Flor">
            <a:extLst>
              <a:ext uri="{FF2B5EF4-FFF2-40B4-BE49-F238E27FC236}">
                <a16:creationId xmlns:a16="http://schemas.microsoft.com/office/drawing/2014/main" id="{5C3E8264-47FF-4441-BF7E-BB34B67CB84D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3499035" y="3806449"/>
            <a:ext cx="914400" cy="914400"/>
          </a:xfrm>
          <a:prstGeom prst="rect">
            <a:avLst/>
          </a:prstGeom>
        </p:spPr>
      </p:pic>
      <p:pic>
        <p:nvPicPr>
          <p:cNvPr id="20" name="Gráfico 19" descr="Niños">
            <a:extLst>
              <a:ext uri="{FF2B5EF4-FFF2-40B4-BE49-F238E27FC236}">
                <a16:creationId xmlns:a16="http://schemas.microsoft.com/office/drawing/2014/main" id="{D797892B-FDC9-4784-9429-2986D59C526E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4878398" y="2693875"/>
            <a:ext cx="914400" cy="914400"/>
          </a:xfrm>
          <a:prstGeom prst="rect">
            <a:avLst/>
          </a:prstGeom>
        </p:spPr>
      </p:pic>
      <p:pic>
        <p:nvPicPr>
          <p:cNvPr id="22" name="Gráfico 21" descr="Ciudad">
            <a:extLst>
              <a:ext uri="{FF2B5EF4-FFF2-40B4-BE49-F238E27FC236}">
                <a16:creationId xmlns:a16="http://schemas.microsoft.com/office/drawing/2014/main" id="{D3C67044-D55F-46D7-96F5-130D2B4DD276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891732" y="2905699"/>
            <a:ext cx="914400" cy="914400"/>
          </a:xfrm>
          <a:prstGeom prst="rect">
            <a:avLst/>
          </a:prstGeom>
        </p:spPr>
      </p:pic>
      <p:pic>
        <p:nvPicPr>
          <p:cNvPr id="24" name="Gráfico 23" descr="Tren">
            <a:extLst>
              <a:ext uri="{FF2B5EF4-FFF2-40B4-BE49-F238E27FC236}">
                <a16:creationId xmlns:a16="http://schemas.microsoft.com/office/drawing/2014/main" id="{6F24F816-1D0E-440D-ABC6-19B71212EC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6303610" y="3839418"/>
            <a:ext cx="914400" cy="914400"/>
          </a:xfrm>
          <a:prstGeom prst="rect">
            <a:avLst/>
          </a:prstGeom>
        </p:spPr>
      </p:pic>
      <p:pic>
        <p:nvPicPr>
          <p:cNvPr id="26" name="Gráfico 25" descr="Avión">
            <a:extLst>
              <a:ext uri="{FF2B5EF4-FFF2-40B4-BE49-F238E27FC236}">
                <a16:creationId xmlns:a16="http://schemas.microsoft.com/office/drawing/2014/main" id="{B7C1A4B7-EAF7-4830-AA30-E963AF7DDFE4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6724889" y="4707872"/>
            <a:ext cx="914400" cy="914400"/>
          </a:xfrm>
          <a:prstGeom prst="rect">
            <a:avLst/>
          </a:prstGeom>
        </p:spPr>
      </p:pic>
      <p:pic>
        <p:nvPicPr>
          <p:cNvPr id="28" name="Gráfico 27" descr="Monedas">
            <a:extLst>
              <a:ext uri="{FF2B5EF4-FFF2-40B4-BE49-F238E27FC236}">
                <a16:creationId xmlns:a16="http://schemas.microsoft.com/office/drawing/2014/main" id="{D615A4B1-FE8B-42EF-8D3E-87860A99C4F7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7363542" y="5584585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0970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314C626C-25CF-4F78-BF4B-C472F4101E7C}"/>
              </a:ext>
            </a:extLst>
          </p:cNvPr>
          <p:cNvSpPr/>
          <p:nvPr/>
        </p:nvSpPr>
        <p:spPr>
          <a:xfrm>
            <a:off x="11492593" y="1676543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2</a:t>
            </a:r>
          </a:p>
        </p:txBody>
      </p:sp>
      <p:pic>
        <p:nvPicPr>
          <p:cNvPr id="5" name="Gráfico 4" descr="Avión">
            <a:extLst>
              <a:ext uri="{FF2B5EF4-FFF2-40B4-BE49-F238E27FC236}">
                <a16:creationId xmlns:a16="http://schemas.microsoft.com/office/drawing/2014/main" id="{1F0661BF-A937-4872-A5AB-9B037A8703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235472"/>
            <a:ext cx="914400" cy="914400"/>
          </a:xfrm>
          <a:prstGeom prst="rect">
            <a:avLst/>
          </a:prstGeom>
        </p:spPr>
      </p:pic>
      <p:pic>
        <p:nvPicPr>
          <p:cNvPr id="6" name="Gráfico 5" descr="El mundo">
            <a:extLst>
              <a:ext uri="{FF2B5EF4-FFF2-40B4-BE49-F238E27FC236}">
                <a16:creationId xmlns:a16="http://schemas.microsoft.com/office/drawing/2014/main" id="{93C5F56F-8496-47AF-A454-F7A38C31A1A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77600" y="5459812"/>
            <a:ext cx="914400" cy="914400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E8CAFA93-DBA7-4BF4-9256-CDBDB7497C43}"/>
              </a:ext>
            </a:extLst>
          </p:cNvPr>
          <p:cNvSpPr/>
          <p:nvPr/>
        </p:nvSpPr>
        <p:spPr>
          <a:xfrm>
            <a:off x="214925" y="50806"/>
            <a:ext cx="25426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es-MX" b="1" dirty="0">
                <a:solidFill>
                  <a:sysClr val="windowText" lastClr="000000"/>
                </a:solidFill>
              </a:rPr>
              <a:t>ANTALYA, TURKIA</a:t>
            </a:r>
          </a:p>
        </p:txBody>
      </p:sp>
      <p:pic>
        <p:nvPicPr>
          <p:cNvPr id="10" name="Gráfico 9" descr="Cara sonriente sin relleno">
            <a:extLst>
              <a:ext uri="{FF2B5EF4-FFF2-40B4-BE49-F238E27FC236}">
                <a16:creationId xmlns:a16="http://schemas.microsoft.com/office/drawing/2014/main" id="{01FCC3B5-70B3-4731-A6C1-D3150F31A3E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71867" y="426619"/>
            <a:ext cx="914400" cy="914400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1A977A31-6E97-4929-AA93-F2687843BB2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52057" y="823166"/>
            <a:ext cx="7682773" cy="5762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7802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77F9FE0C-14F5-4E55-99C7-B56A4FE570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7923" y="391578"/>
            <a:ext cx="9209677" cy="6466422"/>
          </a:xfrm>
          <a:prstGeom prst="rect">
            <a:avLst/>
          </a:prstGeom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314C626C-25CF-4F78-BF4B-C472F4101E7C}"/>
              </a:ext>
            </a:extLst>
          </p:cNvPr>
          <p:cNvSpPr/>
          <p:nvPr/>
        </p:nvSpPr>
        <p:spPr>
          <a:xfrm>
            <a:off x="11492593" y="1676543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2</a:t>
            </a:r>
          </a:p>
        </p:txBody>
      </p:sp>
      <p:pic>
        <p:nvPicPr>
          <p:cNvPr id="5" name="Gráfico 4" descr="Avión">
            <a:extLst>
              <a:ext uri="{FF2B5EF4-FFF2-40B4-BE49-F238E27FC236}">
                <a16:creationId xmlns:a16="http://schemas.microsoft.com/office/drawing/2014/main" id="{1F0661BF-A937-4872-A5AB-9B037A8703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77600" y="235472"/>
            <a:ext cx="914400" cy="914400"/>
          </a:xfrm>
          <a:prstGeom prst="rect">
            <a:avLst/>
          </a:prstGeom>
        </p:spPr>
      </p:pic>
      <p:pic>
        <p:nvPicPr>
          <p:cNvPr id="6" name="Gráfico 5" descr="El mundo">
            <a:extLst>
              <a:ext uri="{FF2B5EF4-FFF2-40B4-BE49-F238E27FC236}">
                <a16:creationId xmlns:a16="http://schemas.microsoft.com/office/drawing/2014/main" id="{93C5F56F-8496-47AF-A454-F7A38C31A1A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277600" y="5459812"/>
            <a:ext cx="914400" cy="914400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E8CAFA93-DBA7-4BF4-9256-CDBDB7497C43}"/>
              </a:ext>
            </a:extLst>
          </p:cNvPr>
          <p:cNvSpPr/>
          <p:nvPr/>
        </p:nvSpPr>
        <p:spPr>
          <a:xfrm>
            <a:off x="57783" y="128859"/>
            <a:ext cx="24673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es-MX" b="1" dirty="0">
                <a:solidFill>
                  <a:sysClr val="windowText" lastClr="000000"/>
                </a:solidFill>
              </a:rPr>
              <a:t>CANCÚN, MÉXICO</a:t>
            </a:r>
          </a:p>
        </p:txBody>
      </p:sp>
      <p:pic>
        <p:nvPicPr>
          <p:cNvPr id="10" name="Gráfico 9" descr="Cara sonriente sin relleno">
            <a:extLst>
              <a:ext uri="{FF2B5EF4-FFF2-40B4-BE49-F238E27FC236}">
                <a16:creationId xmlns:a16="http://schemas.microsoft.com/office/drawing/2014/main" id="{01FCC3B5-70B3-4731-A6C1-D3150F31A3E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94013" y="49819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244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62851CEC-A1E0-4699-858D-649913184B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996763" cy="4497572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5656F729-38EA-4CA1-B17E-01AAC5FD74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6763" y="2933700"/>
            <a:ext cx="5238750" cy="3924300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53CAA310-AF1D-489E-BFAC-B557F1BEA550}"/>
              </a:ext>
            </a:extLst>
          </p:cNvPr>
          <p:cNvSpPr/>
          <p:nvPr/>
        </p:nvSpPr>
        <p:spPr>
          <a:xfrm>
            <a:off x="1273025" y="5123788"/>
            <a:ext cx="28264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es-MX" b="1" dirty="0">
                <a:solidFill>
                  <a:sysClr val="windowText" lastClr="000000"/>
                </a:solidFill>
              </a:rPr>
              <a:t>Torremolinos, España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50BB3786-5D41-40C5-997F-06DB839692AA}"/>
              </a:ext>
            </a:extLst>
          </p:cNvPr>
          <p:cNvSpPr/>
          <p:nvPr/>
        </p:nvSpPr>
        <p:spPr>
          <a:xfrm>
            <a:off x="7157798" y="1374039"/>
            <a:ext cx="35253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es-MX" b="1" dirty="0">
                <a:solidFill>
                  <a:sysClr val="windowText" lastClr="000000"/>
                </a:solidFill>
              </a:rPr>
              <a:t>Acapulco, Guerrero. México</a:t>
            </a:r>
          </a:p>
        </p:txBody>
      </p:sp>
      <p:pic>
        <p:nvPicPr>
          <p:cNvPr id="10" name="Gráfico 9" descr="Cara enfadada sin relleno">
            <a:extLst>
              <a:ext uri="{FF2B5EF4-FFF2-40B4-BE49-F238E27FC236}">
                <a16:creationId xmlns:a16="http://schemas.microsoft.com/office/drawing/2014/main" id="{79E1A7A2-71F6-4C92-B2E7-A0AA25E584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970567" y="5662136"/>
            <a:ext cx="914400" cy="914400"/>
          </a:xfrm>
          <a:prstGeom prst="rect">
            <a:avLst/>
          </a:prstGeom>
        </p:spPr>
      </p:pic>
      <p:pic>
        <p:nvPicPr>
          <p:cNvPr id="11" name="Gráfico 10" descr="Cara enfadada sin relleno">
            <a:extLst>
              <a:ext uri="{FF2B5EF4-FFF2-40B4-BE49-F238E27FC236}">
                <a16:creationId xmlns:a16="http://schemas.microsoft.com/office/drawing/2014/main" id="{2530140E-6F6B-4D30-88C0-F1EC20879B8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463260" y="459639"/>
            <a:ext cx="914400" cy="914400"/>
          </a:xfrm>
          <a:prstGeom prst="rect">
            <a:avLst/>
          </a:prstGeom>
        </p:spPr>
      </p:pic>
      <p:pic>
        <p:nvPicPr>
          <p:cNvPr id="13" name="Gráfico 12" descr="Flecha: curva con sentido de las agujas del reloj">
            <a:extLst>
              <a:ext uri="{FF2B5EF4-FFF2-40B4-BE49-F238E27FC236}">
                <a16:creationId xmlns:a16="http://schemas.microsoft.com/office/drawing/2014/main" id="{43E95386-F886-444F-85E2-4746CD4899B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71377" y="4578720"/>
            <a:ext cx="914400" cy="914400"/>
          </a:xfrm>
          <a:prstGeom prst="rect">
            <a:avLst/>
          </a:prstGeom>
        </p:spPr>
      </p:pic>
      <p:pic>
        <p:nvPicPr>
          <p:cNvPr id="15" name="Gráfico 14" descr="Flecha: giro a la izquierda">
            <a:extLst>
              <a:ext uri="{FF2B5EF4-FFF2-40B4-BE49-F238E27FC236}">
                <a16:creationId xmlns:a16="http://schemas.microsoft.com/office/drawing/2014/main" id="{033E86BD-CDA9-4C07-BF6D-FDECBDB73CE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463260" y="1695524"/>
            <a:ext cx="914400" cy="914400"/>
          </a:xfrm>
          <a:prstGeom prst="rect">
            <a:avLst/>
          </a:prstGeom>
        </p:spPr>
      </p:pic>
      <p:sp>
        <p:nvSpPr>
          <p:cNvPr id="16" name="Rectángulo 15">
            <a:extLst>
              <a:ext uri="{FF2B5EF4-FFF2-40B4-BE49-F238E27FC236}">
                <a16:creationId xmlns:a16="http://schemas.microsoft.com/office/drawing/2014/main" id="{6EA342E7-68B2-4AAC-8E1A-EAC2A9A7269D}"/>
              </a:ext>
            </a:extLst>
          </p:cNvPr>
          <p:cNvSpPr/>
          <p:nvPr/>
        </p:nvSpPr>
        <p:spPr>
          <a:xfrm>
            <a:off x="11492593" y="1676543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2</a:t>
            </a:r>
          </a:p>
        </p:txBody>
      </p:sp>
      <p:pic>
        <p:nvPicPr>
          <p:cNvPr id="17" name="Gráfico 16" descr="Avión">
            <a:extLst>
              <a:ext uri="{FF2B5EF4-FFF2-40B4-BE49-F238E27FC236}">
                <a16:creationId xmlns:a16="http://schemas.microsoft.com/office/drawing/2014/main" id="{D1B3A766-1C46-4477-9939-05BB7D9578D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277600" y="235472"/>
            <a:ext cx="914400" cy="914400"/>
          </a:xfrm>
          <a:prstGeom prst="rect">
            <a:avLst/>
          </a:prstGeom>
        </p:spPr>
      </p:pic>
      <p:pic>
        <p:nvPicPr>
          <p:cNvPr id="18" name="Gráfico 17" descr="El mundo">
            <a:extLst>
              <a:ext uri="{FF2B5EF4-FFF2-40B4-BE49-F238E27FC236}">
                <a16:creationId xmlns:a16="http://schemas.microsoft.com/office/drawing/2014/main" id="{7A199D2A-F60C-404D-8601-F27B95276A2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1277600" y="545981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8525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F26948BF-61A8-49ED-A11E-8C25498B17B4}"/>
              </a:ext>
            </a:extLst>
          </p:cNvPr>
          <p:cNvSpPr/>
          <p:nvPr/>
        </p:nvSpPr>
        <p:spPr>
          <a:xfrm>
            <a:off x="11492593" y="1760485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2</a:t>
            </a:r>
          </a:p>
        </p:txBody>
      </p:sp>
      <p:pic>
        <p:nvPicPr>
          <p:cNvPr id="5" name="Gráfico 4" descr="Avión">
            <a:extLst>
              <a:ext uri="{FF2B5EF4-FFF2-40B4-BE49-F238E27FC236}">
                <a16:creationId xmlns:a16="http://schemas.microsoft.com/office/drawing/2014/main" id="{CAA8F8E7-868A-4A44-B042-4989D561A7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319414"/>
            <a:ext cx="914400" cy="914400"/>
          </a:xfrm>
          <a:prstGeom prst="rect">
            <a:avLst/>
          </a:prstGeom>
        </p:spPr>
      </p:pic>
      <p:pic>
        <p:nvPicPr>
          <p:cNvPr id="6" name="Gráfico 5" descr="El mundo">
            <a:extLst>
              <a:ext uri="{FF2B5EF4-FFF2-40B4-BE49-F238E27FC236}">
                <a16:creationId xmlns:a16="http://schemas.microsoft.com/office/drawing/2014/main" id="{0CE10007-4868-455A-97B6-BA095761C5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77600" y="5459812"/>
            <a:ext cx="914400" cy="914400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6A1EA267-740E-4D84-9C3C-4787EA6E97F3}"/>
              </a:ext>
            </a:extLst>
          </p:cNvPr>
          <p:cNvSpPr/>
          <p:nvPr/>
        </p:nvSpPr>
        <p:spPr>
          <a:xfrm>
            <a:off x="938885" y="235472"/>
            <a:ext cx="8965916" cy="12311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s-MX" sz="2800" b="1" dirty="0">
                <a:solidFill>
                  <a:schemeClr val="accent2"/>
                </a:solidFill>
              </a:rPr>
              <a:t>T2_U2: </a:t>
            </a:r>
            <a:r>
              <a:rPr lang="es-MX" sz="2800" b="1" dirty="0" err="1">
                <a:solidFill>
                  <a:schemeClr val="accent2"/>
                </a:solidFill>
              </a:rPr>
              <a:t>Zonas_óptimas</a:t>
            </a:r>
            <a:r>
              <a:rPr lang="es-MX" sz="2800" b="1" dirty="0">
                <a:solidFill>
                  <a:schemeClr val="accent2"/>
                </a:solidFill>
              </a:rPr>
              <a:t>.</a:t>
            </a:r>
          </a:p>
          <a:p>
            <a:pPr lvl="0" algn="ctr"/>
            <a:r>
              <a:rPr lang="es-MX" sz="2800" b="1" dirty="0">
                <a:solidFill>
                  <a:schemeClr val="accent2"/>
                </a:solidFill>
              </a:rPr>
              <a:t>Delimitación de zonas óptimas para el turismo.</a:t>
            </a:r>
          </a:p>
          <a:p>
            <a:pPr lvl="0" algn="ctr"/>
            <a:endParaRPr lang="es-MX" sz="1600" b="1" dirty="0">
              <a:solidFill>
                <a:schemeClr val="accent2"/>
              </a:solidFill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BD14DE6D-5C7C-4D4D-8E49-DBC4A194540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6721" y="2222205"/>
            <a:ext cx="4193936" cy="3237607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909A90F5-9396-47EA-932B-0C3D5D431C3C}"/>
              </a:ext>
            </a:extLst>
          </p:cNvPr>
          <p:cNvSpPr/>
          <p:nvPr/>
        </p:nvSpPr>
        <p:spPr>
          <a:xfrm>
            <a:off x="131503" y="1514319"/>
            <a:ext cx="101056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s-MX" sz="2400" dirty="0">
                <a:solidFill>
                  <a:schemeClr val="bg2">
                    <a:lumMod val="10000"/>
                  </a:schemeClr>
                </a:solidFill>
              </a:rPr>
              <a:t>Paso 1: Unir en un mapa, la información de climas y división política.  </a:t>
            </a:r>
          </a:p>
          <a:p>
            <a:pPr lvl="0" algn="ctr"/>
            <a:endParaRPr lang="es-MX" sz="1600" b="1" dirty="0">
              <a:solidFill>
                <a:schemeClr val="accent2"/>
              </a:solidFill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BE788B6F-F774-4D51-8110-609F43003360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37761" y="2222205"/>
            <a:ext cx="3969913" cy="3000794"/>
          </a:xfrm>
          <a:prstGeom prst="rect">
            <a:avLst/>
          </a:prstGeom>
        </p:spPr>
      </p:pic>
      <p:pic>
        <p:nvPicPr>
          <p:cNvPr id="12" name="Gráfico 11" descr="Suma">
            <a:extLst>
              <a:ext uri="{FF2B5EF4-FFF2-40B4-BE49-F238E27FC236}">
                <a16:creationId xmlns:a16="http://schemas.microsoft.com/office/drawing/2014/main" id="{0267F9B5-71DB-4FCB-91A5-15A37B529C6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831695" y="334231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5290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3AF80C27-DF44-4AA1-A8E1-8FBFF92B9197}"/>
              </a:ext>
            </a:extLst>
          </p:cNvPr>
          <p:cNvSpPr/>
          <p:nvPr/>
        </p:nvSpPr>
        <p:spPr>
          <a:xfrm>
            <a:off x="486676" y="298546"/>
            <a:ext cx="8764172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s-MX" sz="2000" b="1" dirty="0">
                <a:solidFill>
                  <a:schemeClr val="bg2">
                    <a:lumMod val="10000"/>
                  </a:schemeClr>
                </a:solidFill>
              </a:rPr>
              <a:t>Paso 2: Investiga las temperaturas para cada clima.</a:t>
            </a:r>
          </a:p>
          <a:p>
            <a:pPr lvl="0" algn="just"/>
            <a:endParaRPr lang="es-MX" sz="2000" b="1" dirty="0">
              <a:solidFill>
                <a:schemeClr val="bg2">
                  <a:lumMod val="10000"/>
                </a:schemeClr>
              </a:solidFill>
            </a:endParaRPr>
          </a:p>
          <a:p>
            <a:pPr lvl="0" algn="just"/>
            <a:r>
              <a:rPr lang="es-MX" sz="2000" b="1" dirty="0">
                <a:solidFill>
                  <a:schemeClr val="bg2">
                    <a:lumMod val="10000"/>
                  </a:schemeClr>
                </a:solidFill>
              </a:rPr>
              <a:t>Paso 3: Marcar y rellenar dentro de cada Estado, las zonas con clima óptimo (amarillo)</a:t>
            </a:r>
          </a:p>
          <a:p>
            <a:pPr lvl="0" algn="just"/>
            <a:endParaRPr lang="es-MX" sz="2000" b="1" dirty="0">
              <a:solidFill>
                <a:schemeClr val="bg2">
                  <a:lumMod val="10000"/>
                </a:schemeClr>
              </a:solidFill>
            </a:endParaRPr>
          </a:p>
          <a:p>
            <a:pPr lvl="0" algn="just"/>
            <a:r>
              <a:rPr lang="es-MX" sz="2000" b="1" dirty="0">
                <a:solidFill>
                  <a:schemeClr val="bg2">
                    <a:lumMod val="10000"/>
                  </a:schemeClr>
                </a:solidFill>
              </a:rPr>
              <a:t>Paso 4. Marcar y rellenar dentro de cada Estado, las zonas no óptimas (rojo)</a:t>
            </a:r>
          </a:p>
          <a:p>
            <a:pPr lvl="0" algn="just"/>
            <a:endParaRPr lang="es-MX" sz="2000" b="1" dirty="0">
              <a:solidFill>
                <a:schemeClr val="bg2">
                  <a:lumMod val="10000"/>
                </a:schemeClr>
              </a:solidFill>
            </a:endParaRPr>
          </a:p>
          <a:p>
            <a:pPr lvl="0" algn="just"/>
            <a:r>
              <a:rPr lang="es-MX" sz="2000" b="1" dirty="0">
                <a:solidFill>
                  <a:schemeClr val="bg2">
                    <a:lumMod val="10000"/>
                  </a:schemeClr>
                </a:solidFill>
              </a:rPr>
              <a:t>Paso 5. En un documento de Word, inserta la imagen con tu mapa resultado y responde las siguientes preguntas:</a:t>
            </a:r>
          </a:p>
          <a:p>
            <a:pPr lvl="0" algn="just"/>
            <a:endParaRPr lang="es-MX" sz="2000" b="1" dirty="0">
              <a:solidFill>
                <a:schemeClr val="bg2">
                  <a:lumMod val="10000"/>
                </a:schemeClr>
              </a:solidFill>
            </a:endParaRPr>
          </a:p>
          <a:p>
            <a:pPr marL="457200" lvl="0" indent="-457200" algn="just">
              <a:buAutoNum type="arabicPeriod"/>
            </a:pPr>
            <a:r>
              <a:rPr lang="es-MX" sz="2000" b="1" dirty="0">
                <a:solidFill>
                  <a:schemeClr val="bg2">
                    <a:lumMod val="10000"/>
                  </a:schemeClr>
                </a:solidFill>
              </a:rPr>
              <a:t>¿ En que Estados o Estado existen mayor numero de zonas óptimas?</a:t>
            </a:r>
          </a:p>
          <a:p>
            <a:pPr marL="342900" lvl="0" indent="-342900" algn="just">
              <a:buAutoNum type="arabicPeriod"/>
            </a:pPr>
            <a:r>
              <a:rPr lang="es-MX" sz="2000" b="1" dirty="0">
                <a:solidFill>
                  <a:schemeClr val="bg2">
                    <a:lumMod val="10000"/>
                  </a:schemeClr>
                </a:solidFill>
              </a:rPr>
              <a:t>Del Estado(s) que identificaste, explica en referencia a un lugar, el tipo de actividades turísticas que se desarrollan y su relación al clima, al relieve, a lo humano y técnico. </a:t>
            </a:r>
          </a:p>
          <a:p>
            <a:pPr lvl="0" algn="just"/>
            <a:endParaRPr lang="es-MX" sz="2000" b="1" dirty="0">
              <a:solidFill>
                <a:schemeClr val="bg2">
                  <a:lumMod val="10000"/>
                </a:schemeClr>
              </a:solidFill>
            </a:endParaRPr>
          </a:p>
          <a:p>
            <a:pPr lvl="0" algn="ctr"/>
            <a:r>
              <a:rPr lang="es-MX" sz="2000" b="1" dirty="0">
                <a:solidFill>
                  <a:srgbClr val="FF0000"/>
                </a:solidFill>
              </a:rPr>
              <a:t>Fecha límite:</a:t>
            </a:r>
          </a:p>
          <a:p>
            <a:pPr lvl="0" algn="ctr"/>
            <a:r>
              <a:rPr lang="es-MX" sz="2000" b="1" dirty="0">
                <a:solidFill>
                  <a:srgbClr val="FF0000"/>
                </a:solidFill>
              </a:rPr>
              <a:t>11 de noviembre</a:t>
            </a:r>
          </a:p>
          <a:p>
            <a:pPr lvl="0" algn="just"/>
            <a:endParaRPr lang="es-MX" sz="2000" b="1" dirty="0">
              <a:solidFill>
                <a:schemeClr val="bg2">
                  <a:lumMod val="10000"/>
                </a:schemeClr>
              </a:solidFill>
            </a:endParaRPr>
          </a:p>
          <a:p>
            <a:pPr lvl="0" algn="just"/>
            <a:endParaRPr lang="es-MX" sz="1400" b="1" dirty="0">
              <a:solidFill>
                <a:schemeClr val="accent2"/>
              </a:solidFill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C07D8516-17D4-4DC5-80C1-B19121944BBB}"/>
              </a:ext>
            </a:extLst>
          </p:cNvPr>
          <p:cNvSpPr/>
          <p:nvPr/>
        </p:nvSpPr>
        <p:spPr>
          <a:xfrm>
            <a:off x="11492593" y="1760485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2</a:t>
            </a:r>
          </a:p>
        </p:txBody>
      </p:sp>
      <p:pic>
        <p:nvPicPr>
          <p:cNvPr id="6" name="Gráfico 5" descr="Avión">
            <a:extLst>
              <a:ext uri="{FF2B5EF4-FFF2-40B4-BE49-F238E27FC236}">
                <a16:creationId xmlns:a16="http://schemas.microsoft.com/office/drawing/2014/main" id="{C2DB8E3C-DCF3-40BC-AA08-4D555585DE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319414"/>
            <a:ext cx="914400" cy="914400"/>
          </a:xfrm>
          <a:prstGeom prst="rect">
            <a:avLst/>
          </a:prstGeom>
        </p:spPr>
      </p:pic>
      <p:pic>
        <p:nvPicPr>
          <p:cNvPr id="7" name="Gráfico 6" descr="El mundo">
            <a:extLst>
              <a:ext uri="{FF2B5EF4-FFF2-40B4-BE49-F238E27FC236}">
                <a16:creationId xmlns:a16="http://schemas.microsoft.com/office/drawing/2014/main" id="{8249A63F-2DA4-4C7A-8A9F-C181E8EC88A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77600" y="5459812"/>
            <a:ext cx="914400" cy="9144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5FCC0686-B0FB-4F68-8B50-248597E1664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42134" y="8881"/>
            <a:ext cx="1535466" cy="1535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1487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86795A63-B1E0-4B1E-B087-3B4C2B257A35}"/>
              </a:ext>
            </a:extLst>
          </p:cNvPr>
          <p:cNvSpPr/>
          <p:nvPr/>
        </p:nvSpPr>
        <p:spPr>
          <a:xfrm>
            <a:off x="869448" y="314091"/>
            <a:ext cx="8764172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s-MX" sz="2000" b="1" dirty="0">
                <a:solidFill>
                  <a:schemeClr val="bg2">
                    <a:lumMod val="10000"/>
                  </a:schemeClr>
                </a:solidFill>
              </a:rPr>
              <a:t>Criterios de exposición:</a:t>
            </a:r>
          </a:p>
          <a:p>
            <a:pPr lvl="0" algn="just"/>
            <a:endParaRPr lang="es-MX" sz="2000" b="1" dirty="0">
              <a:solidFill>
                <a:schemeClr val="bg2">
                  <a:lumMod val="10000"/>
                </a:schemeClr>
              </a:solidFill>
            </a:endParaRPr>
          </a:p>
          <a:p>
            <a:pPr lvl="0" algn="just"/>
            <a:endParaRPr lang="es-MX" sz="2000" b="1" dirty="0">
              <a:solidFill>
                <a:schemeClr val="bg2">
                  <a:lumMod val="10000"/>
                </a:schemeClr>
              </a:solidFill>
            </a:endParaRPr>
          </a:p>
          <a:p>
            <a:pPr marL="457200" lvl="0" indent="-457200" algn="just">
              <a:buAutoNum type="arabicPeriod"/>
            </a:pPr>
            <a:r>
              <a:rPr lang="es-MX" sz="2000" b="1" dirty="0">
                <a:solidFill>
                  <a:schemeClr val="bg2">
                    <a:lumMod val="10000"/>
                  </a:schemeClr>
                </a:solidFill>
              </a:rPr>
              <a:t>Describe en relación al entorno la Actividad Turística encomendad.</a:t>
            </a:r>
          </a:p>
          <a:p>
            <a:pPr marL="457200" lvl="0" indent="-457200" algn="just">
              <a:buAutoNum type="arabicPeriod"/>
            </a:pPr>
            <a:r>
              <a:rPr lang="es-MX" sz="2000" b="1" dirty="0">
                <a:solidFill>
                  <a:schemeClr val="bg2">
                    <a:lumMod val="10000"/>
                  </a:schemeClr>
                </a:solidFill>
              </a:rPr>
              <a:t>Identifica la misma actividad para el caso de México, haciendo uso de los principios del Método Geográfico.</a:t>
            </a:r>
          </a:p>
          <a:p>
            <a:pPr marL="457200" lvl="0" indent="-457200" algn="just">
              <a:buAutoNum type="arabicPeriod"/>
            </a:pPr>
            <a:r>
              <a:rPr lang="es-MX" sz="2000" b="1" dirty="0">
                <a:solidFill>
                  <a:schemeClr val="bg2">
                    <a:lumMod val="10000"/>
                  </a:schemeClr>
                </a:solidFill>
              </a:rPr>
              <a:t>El material utilizado es útil y de acuerdo a las necesidades del tema.</a:t>
            </a:r>
          </a:p>
          <a:p>
            <a:pPr marL="457200" lvl="0" indent="-457200" algn="just">
              <a:buAutoNum type="arabicPeriod"/>
            </a:pPr>
            <a:r>
              <a:rPr lang="es-MX" sz="2000" b="1" dirty="0">
                <a:solidFill>
                  <a:schemeClr val="bg2">
                    <a:lumMod val="10000"/>
                  </a:schemeClr>
                </a:solidFill>
              </a:rPr>
              <a:t>Los alumnos seleccionados (2), conocen el tema y dan una buena explicación.</a:t>
            </a:r>
          </a:p>
          <a:p>
            <a:pPr lvl="0" algn="just"/>
            <a:endParaRPr lang="es-MX" sz="2000" b="1" dirty="0">
              <a:solidFill>
                <a:schemeClr val="bg2">
                  <a:lumMod val="10000"/>
                </a:schemeClr>
              </a:solidFill>
            </a:endParaRPr>
          </a:p>
          <a:p>
            <a:pPr lvl="0" algn="just"/>
            <a:endParaRPr lang="es-MX" sz="2000" b="1" dirty="0">
              <a:solidFill>
                <a:schemeClr val="bg2">
                  <a:lumMod val="10000"/>
                </a:schemeClr>
              </a:solidFill>
            </a:endParaRPr>
          </a:p>
          <a:p>
            <a:pPr lvl="0" algn="just"/>
            <a:endParaRPr lang="es-MX" sz="1400" b="1" dirty="0">
              <a:solidFill>
                <a:schemeClr val="accent2"/>
              </a:solidFill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E4408D74-63EE-45DB-96BB-E9971B15204E}"/>
              </a:ext>
            </a:extLst>
          </p:cNvPr>
          <p:cNvSpPr/>
          <p:nvPr/>
        </p:nvSpPr>
        <p:spPr>
          <a:xfrm>
            <a:off x="11492593" y="1760485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2</a:t>
            </a:r>
          </a:p>
        </p:txBody>
      </p:sp>
      <p:pic>
        <p:nvPicPr>
          <p:cNvPr id="6" name="Gráfico 5" descr="Avión">
            <a:extLst>
              <a:ext uri="{FF2B5EF4-FFF2-40B4-BE49-F238E27FC236}">
                <a16:creationId xmlns:a16="http://schemas.microsoft.com/office/drawing/2014/main" id="{0F03F438-5A1C-40FC-BCFE-4EAD335DC7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319414"/>
            <a:ext cx="914400" cy="914400"/>
          </a:xfrm>
          <a:prstGeom prst="rect">
            <a:avLst/>
          </a:prstGeom>
        </p:spPr>
      </p:pic>
      <p:pic>
        <p:nvPicPr>
          <p:cNvPr id="7" name="Gráfico 6" descr="El mundo">
            <a:extLst>
              <a:ext uri="{FF2B5EF4-FFF2-40B4-BE49-F238E27FC236}">
                <a16:creationId xmlns:a16="http://schemas.microsoft.com/office/drawing/2014/main" id="{0CC8CE24-5A7B-4CD2-8EEF-B7B3B4FD789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77600" y="5459812"/>
            <a:ext cx="914400" cy="914400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9181E679-D843-4B34-8F4B-4CE8B9BB7B8C}"/>
              </a:ext>
            </a:extLst>
          </p:cNvPr>
          <p:cNvSpPr/>
          <p:nvPr/>
        </p:nvSpPr>
        <p:spPr>
          <a:xfrm>
            <a:off x="2314354" y="429979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es-MX" b="1" dirty="0">
                <a:solidFill>
                  <a:srgbClr val="FF0000"/>
                </a:solidFill>
              </a:rPr>
              <a:t>Leer rúbrica, imprimir y presentar el día de exposición.</a:t>
            </a:r>
          </a:p>
        </p:txBody>
      </p:sp>
    </p:spTree>
    <p:extLst>
      <p:ext uri="{BB962C8B-B14F-4D97-AF65-F5344CB8AC3E}">
        <p14:creationId xmlns:p14="http://schemas.microsoft.com/office/powerpoint/2010/main" val="7234944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B40645B0-8664-4DE0-9BF2-1E703E93F6A2}"/>
              </a:ext>
            </a:extLst>
          </p:cNvPr>
          <p:cNvSpPr/>
          <p:nvPr/>
        </p:nvSpPr>
        <p:spPr>
          <a:xfrm>
            <a:off x="464288" y="479316"/>
            <a:ext cx="825440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s-MX" b="1" dirty="0">
                <a:solidFill>
                  <a:schemeClr val="bg2">
                    <a:lumMod val="10000"/>
                  </a:schemeClr>
                </a:solidFill>
              </a:rPr>
              <a:t>Referencias bibliográficas del tema:</a:t>
            </a:r>
          </a:p>
          <a:p>
            <a:pPr lvl="0" algn="just"/>
            <a:endParaRPr lang="es-MX" b="1" dirty="0">
              <a:solidFill>
                <a:schemeClr val="bg2">
                  <a:lumMod val="10000"/>
                </a:schemeClr>
              </a:solidFill>
            </a:endParaRPr>
          </a:p>
          <a:p>
            <a:pPr marL="285750" lvl="0" indent="-285750" algn="just">
              <a:buFontTx/>
              <a:buChar char="-"/>
            </a:pPr>
            <a:r>
              <a:rPr lang="es-MX" b="1" dirty="0">
                <a:solidFill>
                  <a:schemeClr val="bg2">
                    <a:lumMod val="10000"/>
                  </a:schemeClr>
                </a:solidFill>
              </a:rPr>
              <a:t>Artigues, A., et al ( 2001). Geografía mundial del Turismo. Síntesis, ed. Madrid, España.</a:t>
            </a:r>
          </a:p>
          <a:p>
            <a:pPr marL="285750" lvl="0" indent="-285750" algn="just">
              <a:buFontTx/>
              <a:buChar char="-"/>
            </a:pPr>
            <a:endParaRPr lang="es-MX" b="1" dirty="0">
              <a:solidFill>
                <a:schemeClr val="bg2">
                  <a:lumMod val="10000"/>
                </a:schemeClr>
              </a:solidFill>
            </a:endParaRPr>
          </a:p>
          <a:p>
            <a:pPr lvl="0" algn="just"/>
            <a:r>
              <a:rPr lang="es-MX" b="1" dirty="0">
                <a:solidFill>
                  <a:schemeClr val="bg2">
                    <a:lumMod val="10000"/>
                  </a:schemeClr>
                </a:solidFill>
              </a:rPr>
              <a:t>-Pardo, C. (2013). Territorio y recursos turísticos. </a:t>
            </a:r>
            <a:r>
              <a:rPr lang="es-MX" b="1" i="1" dirty="0">
                <a:solidFill>
                  <a:schemeClr val="bg2">
                    <a:lumMod val="10000"/>
                  </a:schemeClr>
                </a:solidFill>
              </a:rPr>
              <a:t>Análisis geográfico del turismo. </a:t>
            </a:r>
            <a:r>
              <a:rPr lang="es-MX" b="1" dirty="0">
                <a:solidFill>
                  <a:schemeClr val="bg2">
                    <a:lumMod val="10000"/>
                  </a:schemeClr>
                </a:solidFill>
              </a:rPr>
              <a:t>Centro de Estudios Ramón Aceres. Madrid, España.</a:t>
            </a:r>
            <a:endParaRPr lang="es-MX" b="1" i="1" dirty="0">
              <a:solidFill>
                <a:schemeClr val="bg2">
                  <a:lumMod val="10000"/>
                </a:schemeClr>
              </a:solidFill>
            </a:endParaRPr>
          </a:p>
          <a:p>
            <a:pPr lvl="0" algn="just"/>
            <a:endParaRPr lang="es-MX" b="1" dirty="0">
              <a:solidFill>
                <a:schemeClr val="bg2">
                  <a:lumMod val="10000"/>
                </a:schemeClr>
              </a:solidFill>
            </a:endParaRPr>
          </a:p>
          <a:p>
            <a:pPr lvl="0" algn="just"/>
            <a:endParaRPr lang="es-MX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36F17663-2E1C-433F-8352-89BBA4B9ECAE}"/>
              </a:ext>
            </a:extLst>
          </p:cNvPr>
          <p:cNvSpPr/>
          <p:nvPr/>
        </p:nvSpPr>
        <p:spPr>
          <a:xfrm>
            <a:off x="11492593" y="1760485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2</a:t>
            </a:r>
          </a:p>
        </p:txBody>
      </p:sp>
      <p:pic>
        <p:nvPicPr>
          <p:cNvPr id="6" name="Gráfico 5" descr="Avión">
            <a:extLst>
              <a:ext uri="{FF2B5EF4-FFF2-40B4-BE49-F238E27FC236}">
                <a16:creationId xmlns:a16="http://schemas.microsoft.com/office/drawing/2014/main" id="{EBF7B081-76CF-4D86-B6FB-D713013AD7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319414"/>
            <a:ext cx="914400" cy="914400"/>
          </a:xfrm>
          <a:prstGeom prst="rect">
            <a:avLst/>
          </a:prstGeom>
        </p:spPr>
      </p:pic>
      <p:pic>
        <p:nvPicPr>
          <p:cNvPr id="7" name="Gráfico 6" descr="El mundo">
            <a:extLst>
              <a:ext uri="{FF2B5EF4-FFF2-40B4-BE49-F238E27FC236}">
                <a16:creationId xmlns:a16="http://schemas.microsoft.com/office/drawing/2014/main" id="{B864A8FB-68AE-4F54-8C0F-50DE4D74AF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77600" y="545981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856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4858E382-AB37-452C-B1B4-21B270A73C41}"/>
              </a:ext>
            </a:extLst>
          </p:cNvPr>
          <p:cNvSpPr/>
          <p:nvPr/>
        </p:nvSpPr>
        <p:spPr>
          <a:xfrm>
            <a:off x="11492593" y="1676543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2</a:t>
            </a:r>
          </a:p>
        </p:txBody>
      </p:sp>
      <p:pic>
        <p:nvPicPr>
          <p:cNvPr id="5" name="Gráfico 4" descr="Avión">
            <a:extLst>
              <a:ext uri="{FF2B5EF4-FFF2-40B4-BE49-F238E27FC236}">
                <a16:creationId xmlns:a16="http://schemas.microsoft.com/office/drawing/2014/main" id="{87639BE3-BB1B-428C-9434-6E8F1BC6EB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235472"/>
            <a:ext cx="914400" cy="914400"/>
          </a:xfrm>
          <a:prstGeom prst="rect">
            <a:avLst/>
          </a:prstGeom>
        </p:spPr>
      </p:pic>
      <p:pic>
        <p:nvPicPr>
          <p:cNvPr id="6" name="Gráfico 5" descr="El mundo">
            <a:extLst>
              <a:ext uri="{FF2B5EF4-FFF2-40B4-BE49-F238E27FC236}">
                <a16:creationId xmlns:a16="http://schemas.microsoft.com/office/drawing/2014/main" id="{F20D54C7-D8E5-4FFB-B52C-09BD84DB9A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77600" y="5459812"/>
            <a:ext cx="914400" cy="914400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FE8CF3A8-9C00-4B35-A396-6AAADD57F20D}"/>
              </a:ext>
            </a:extLst>
          </p:cNvPr>
          <p:cNvSpPr/>
          <p:nvPr/>
        </p:nvSpPr>
        <p:spPr>
          <a:xfrm>
            <a:off x="255180" y="235472"/>
            <a:ext cx="223350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</a:rPr>
              <a:t>Resumen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54DF0971-73D6-400B-A965-60AAB9BFB857}"/>
              </a:ext>
            </a:extLst>
          </p:cNvPr>
          <p:cNvSpPr/>
          <p:nvPr/>
        </p:nvSpPr>
        <p:spPr>
          <a:xfrm>
            <a:off x="255180" y="888262"/>
            <a:ext cx="964373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s-ES" sz="2400" b="1" kern="0" dirty="0">
                <a:solidFill>
                  <a:schemeClr val="accent5">
                    <a:lumMod val="50000"/>
                  </a:schemeClr>
                </a:solidFill>
              </a:rPr>
              <a:t>Cualquier territorio es susceptible de convertirse en un destino turístico.</a:t>
            </a:r>
          </a:p>
          <a:p>
            <a:pPr marR="0" lvl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s-ES" sz="2400" b="1" kern="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s-ES" sz="2400" b="1" i="0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</a:rPr>
              <a:t>La actividad turística no sólo depende de los recursos geográficos físicos, sino de otras variables establecidas por el mercado y las pautas sociales.</a:t>
            </a: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s-ES" sz="2400" b="1" kern="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s-ES" sz="2400" b="1" i="0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</a:rPr>
              <a:t>Los</a:t>
            </a:r>
            <a:r>
              <a:rPr kumimoji="0" lang="es-ES" sz="2400" b="1" i="0" u="none" strike="noStrike" kern="0" cap="none" spc="0" normalizeH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</a:rPr>
              <a:t> paisajes naturales y culturales, son un recursos imprescindibles para garantizar el turismo del futuro.</a:t>
            </a:r>
            <a:endParaRPr kumimoji="0" lang="es-ES" sz="2400" b="1" i="0" u="none" strike="noStrike" kern="0" cap="none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</a:endParaRP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s-ES" sz="2400" b="1" kern="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s-ES" sz="2400" b="1" i="0" u="none" strike="noStrike" kern="0" cap="none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25247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4858E382-AB37-452C-B1B4-21B270A73C41}"/>
              </a:ext>
            </a:extLst>
          </p:cNvPr>
          <p:cNvSpPr/>
          <p:nvPr/>
        </p:nvSpPr>
        <p:spPr>
          <a:xfrm>
            <a:off x="11492593" y="1676543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2</a:t>
            </a:r>
          </a:p>
        </p:txBody>
      </p:sp>
      <p:pic>
        <p:nvPicPr>
          <p:cNvPr id="5" name="Gráfico 4" descr="Avión">
            <a:extLst>
              <a:ext uri="{FF2B5EF4-FFF2-40B4-BE49-F238E27FC236}">
                <a16:creationId xmlns:a16="http://schemas.microsoft.com/office/drawing/2014/main" id="{87639BE3-BB1B-428C-9434-6E8F1BC6EB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235472"/>
            <a:ext cx="914400" cy="914400"/>
          </a:xfrm>
          <a:prstGeom prst="rect">
            <a:avLst/>
          </a:prstGeom>
        </p:spPr>
      </p:pic>
      <p:pic>
        <p:nvPicPr>
          <p:cNvPr id="6" name="Gráfico 5" descr="El mundo">
            <a:extLst>
              <a:ext uri="{FF2B5EF4-FFF2-40B4-BE49-F238E27FC236}">
                <a16:creationId xmlns:a16="http://schemas.microsoft.com/office/drawing/2014/main" id="{F20D54C7-D8E5-4FFB-B52C-09BD84DB9A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77600" y="5459812"/>
            <a:ext cx="914400" cy="914400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FE8CF3A8-9C00-4B35-A396-6AAADD57F20D}"/>
              </a:ext>
            </a:extLst>
          </p:cNvPr>
          <p:cNvSpPr/>
          <p:nvPr/>
        </p:nvSpPr>
        <p:spPr>
          <a:xfrm>
            <a:off x="1052622" y="239676"/>
            <a:ext cx="223350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</a:rPr>
              <a:t>Objetivo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54DF0971-73D6-400B-A965-60AAB9BFB857}"/>
              </a:ext>
            </a:extLst>
          </p:cNvPr>
          <p:cNvSpPr/>
          <p:nvPr/>
        </p:nvSpPr>
        <p:spPr>
          <a:xfrm>
            <a:off x="350873" y="1547480"/>
            <a:ext cx="96437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s-ES" sz="2400" b="1" kern="0" dirty="0">
                <a:solidFill>
                  <a:schemeClr val="accent5">
                    <a:lumMod val="50000"/>
                  </a:schemeClr>
                </a:solidFill>
              </a:rPr>
              <a:t>Identificar los factores que determinan la localización de las actividades turísticas.</a:t>
            </a: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s-ES" sz="2400" b="1" i="0" u="none" strike="noStrike" kern="0" cap="none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</a:endParaRPr>
          </a:p>
        </p:txBody>
      </p:sp>
      <p:pic>
        <p:nvPicPr>
          <p:cNvPr id="3" name="Gráfico 2" descr="Diana">
            <a:extLst>
              <a:ext uri="{FF2B5EF4-FFF2-40B4-BE49-F238E27FC236}">
                <a16:creationId xmlns:a16="http://schemas.microsoft.com/office/drawing/2014/main" id="{1A1247D1-95EF-49D6-845F-E15D1912BAD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50873" y="44086"/>
            <a:ext cx="914400" cy="91440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3F89E7B7-7875-4405-8815-0C2594CC615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14659" y="2747809"/>
            <a:ext cx="4649308" cy="347148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844696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a 11">
            <a:extLst>
              <a:ext uri="{FF2B5EF4-FFF2-40B4-BE49-F238E27FC236}">
                <a16:creationId xmlns:a16="http://schemas.microsoft.com/office/drawing/2014/main" id="{72DCE5DE-1692-46A2-A38F-CAF451B5FE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7536215"/>
              </p:ext>
            </p:extLst>
          </p:nvPr>
        </p:nvGraphicFramePr>
        <p:xfrm>
          <a:off x="312057" y="1258580"/>
          <a:ext cx="9408886" cy="556407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483054">
                  <a:extLst>
                    <a:ext uri="{9D8B030D-6E8A-4147-A177-3AD203B41FA5}">
                      <a16:colId xmlns:a16="http://schemas.microsoft.com/office/drawing/2014/main" val="2526688456"/>
                    </a:ext>
                  </a:extLst>
                </a:gridCol>
                <a:gridCol w="3962916">
                  <a:extLst>
                    <a:ext uri="{9D8B030D-6E8A-4147-A177-3AD203B41FA5}">
                      <a16:colId xmlns:a16="http://schemas.microsoft.com/office/drawing/2014/main" val="2645203517"/>
                    </a:ext>
                  </a:extLst>
                </a:gridCol>
                <a:gridCol w="3962916">
                  <a:extLst>
                    <a:ext uri="{9D8B030D-6E8A-4147-A177-3AD203B41FA5}">
                      <a16:colId xmlns:a16="http://schemas.microsoft.com/office/drawing/2014/main" val="2931728165"/>
                    </a:ext>
                  </a:extLst>
                </a:gridCol>
              </a:tblGrid>
              <a:tr h="662820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ysClr val="windowText" lastClr="000000"/>
                          </a:solidFill>
                        </a:rPr>
                        <a:t>Factor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ysClr val="windowText" lastClr="000000"/>
                          </a:solidFill>
                        </a:rPr>
                        <a:t>Características de localización/atracción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ysClr val="windowText" lastClr="000000"/>
                          </a:solidFill>
                        </a:rPr>
                        <a:t>Actividad(es) Turística (s)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2133218"/>
                  </a:ext>
                </a:extLst>
              </a:tr>
              <a:tr h="1237512">
                <a:tc>
                  <a:txBody>
                    <a:bodyPr/>
                    <a:lstStyle/>
                    <a:p>
                      <a:endParaRPr lang="es-MX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>
                          <a:solidFill>
                            <a:sysClr val="windowText" lastClr="000000"/>
                          </a:solidFill>
                        </a:rPr>
                        <a:t>-Morfología del paisaje</a:t>
                      </a:r>
                    </a:p>
                    <a:p>
                      <a:r>
                        <a:rPr lang="es-MX" dirty="0">
                          <a:solidFill>
                            <a:sysClr val="windowText" lastClr="000000"/>
                          </a:solidFill>
                        </a:rPr>
                        <a:t>-Altitud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s-MX" dirty="0">
                          <a:solidFill>
                            <a:sysClr val="windowText" lastClr="000000"/>
                          </a:solidFill>
                        </a:rPr>
                        <a:t>Ecoturismo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MX" dirty="0">
                          <a:solidFill>
                            <a:sysClr val="windowText" lastClr="000000"/>
                          </a:solidFill>
                        </a:rPr>
                        <a:t>Turismo de montaña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MX" dirty="0">
                          <a:solidFill>
                            <a:sysClr val="windowText" lastClr="000000"/>
                          </a:solidFill>
                        </a:rPr>
                        <a:t>Turismo blanco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5035082"/>
                  </a:ext>
                </a:extLst>
              </a:tr>
              <a:tr h="1184488">
                <a:tc>
                  <a:txBody>
                    <a:bodyPr/>
                    <a:lstStyle/>
                    <a:p>
                      <a:endParaRPr lang="es-MX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s-MX" dirty="0">
                          <a:solidFill>
                            <a:sysClr val="windowText" lastClr="000000"/>
                          </a:solidFill>
                        </a:rPr>
                        <a:t>Por debajo de 16°C a 0°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es-MX" dirty="0">
                          <a:solidFill>
                            <a:sysClr val="windowText" lastClr="000000"/>
                          </a:solidFill>
                        </a:rPr>
                        <a:t>De 16°C a 26°C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es-MX" dirty="0">
                          <a:solidFill>
                            <a:sysClr val="windowText" lastClr="000000"/>
                          </a:solidFill>
                        </a:rPr>
                        <a:t>De 26°C a 30°C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es-MX" dirty="0">
                          <a:solidFill>
                            <a:sysClr val="windowText" lastClr="000000"/>
                          </a:solidFill>
                        </a:rPr>
                        <a:t>Superior a 30°C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>
                          <a:solidFill>
                            <a:sysClr val="windowText" lastClr="000000"/>
                          </a:solidFill>
                        </a:rPr>
                        <a:t>T. Montaña- Turismo Blanco</a:t>
                      </a:r>
                    </a:p>
                    <a:p>
                      <a:r>
                        <a:rPr lang="es-MX" dirty="0">
                          <a:solidFill>
                            <a:sysClr val="windowText" lastClr="000000"/>
                          </a:solidFill>
                        </a:rPr>
                        <a:t>   Zonas óptimas (casi todos)</a:t>
                      </a:r>
                    </a:p>
                    <a:p>
                      <a:r>
                        <a:rPr lang="es-MX" dirty="0">
                          <a:solidFill>
                            <a:sysClr val="windowText" lastClr="000000"/>
                          </a:solidFill>
                        </a:rPr>
                        <a:t>   Sol y Playa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3117712"/>
                  </a:ext>
                </a:extLst>
              </a:tr>
              <a:tr h="1237512">
                <a:tc>
                  <a:txBody>
                    <a:bodyPr/>
                    <a:lstStyle/>
                    <a:p>
                      <a:endParaRPr lang="es-MX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>
                          <a:solidFill>
                            <a:sysClr val="windowText" lastClr="000000"/>
                          </a:solidFill>
                        </a:rPr>
                        <a:t>-Zonas boscosas.</a:t>
                      </a:r>
                    </a:p>
                    <a:p>
                      <a:r>
                        <a:rPr lang="es-MX" dirty="0">
                          <a:solidFill>
                            <a:sysClr val="windowText" lastClr="000000"/>
                          </a:solidFill>
                        </a:rPr>
                        <a:t>-Zonas selváticas.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>
                          <a:solidFill>
                            <a:sysClr val="windowText" lastClr="000000"/>
                          </a:solidFill>
                        </a:rPr>
                        <a:t>-</a:t>
                      </a:r>
                    </a:p>
                    <a:p>
                      <a:r>
                        <a:rPr lang="es-MX" dirty="0">
                          <a:solidFill>
                            <a:sysClr val="windowText" lastClr="000000"/>
                          </a:solidFill>
                        </a:rPr>
                        <a:t>-</a:t>
                      </a:r>
                    </a:p>
                    <a:p>
                      <a:r>
                        <a:rPr lang="es-MX" dirty="0">
                          <a:solidFill>
                            <a:sysClr val="windowText" lastClr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1491722"/>
                  </a:ext>
                </a:extLst>
              </a:tr>
              <a:tr h="1237512">
                <a:tc>
                  <a:txBody>
                    <a:bodyPr/>
                    <a:lstStyle/>
                    <a:p>
                      <a:endParaRPr lang="es-MX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>
                          <a:solidFill>
                            <a:sysClr val="windowText" lastClr="000000"/>
                          </a:solidFill>
                        </a:rPr>
                        <a:t>-Tonalidad.</a:t>
                      </a:r>
                    </a:p>
                    <a:p>
                      <a:r>
                        <a:rPr lang="es-MX" dirty="0">
                          <a:solidFill>
                            <a:sysClr val="windowText" lastClr="000000"/>
                          </a:solidFill>
                        </a:rPr>
                        <a:t>-Profundidad.</a:t>
                      </a:r>
                    </a:p>
                    <a:p>
                      <a:r>
                        <a:rPr lang="es-MX" dirty="0">
                          <a:solidFill>
                            <a:sysClr val="windowText" lastClr="000000"/>
                          </a:solidFill>
                        </a:rPr>
                        <a:t>-Salinidad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>
                          <a:solidFill>
                            <a:sysClr val="windowText" lastClr="000000"/>
                          </a:solidFill>
                        </a:rPr>
                        <a:t>-</a:t>
                      </a:r>
                    </a:p>
                    <a:p>
                      <a:r>
                        <a:rPr lang="es-MX" dirty="0">
                          <a:solidFill>
                            <a:sysClr val="windowText" lastClr="000000"/>
                          </a:solidFill>
                        </a:rPr>
                        <a:t>-</a:t>
                      </a:r>
                    </a:p>
                    <a:p>
                      <a:r>
                        <a:rPr lang="es-MX" dirty="0">
                          <a:solidFill>
                            <a:sysClr val="windowText" lastClr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0592463"/>
                  </a:ext>
                </a:extLst>
              </a:tr>
            </a:tbl>
          </a:graphicData>
        </a:graphic>
      </p:graphicFrame>
      <p:sp>
        <p:nvSpPr>
          <p:cNvPr id="4" name="Rectángulo 3">
            <a:extLst>
              <a:ext uri="{FF2B5EF4-FFF2-40B4-BE49-F238E27FC236}">
                <a16:creationId xmlns:a16="http://schemas.microsoft.com/office/drawing/2014/main" id="{9B925D0E-F92F-4A01-B7C0-725CC2F14A07}"/>
              </a:ext>
            </a:extLst>
          </p:cNvPr>
          <p:cNvSpPr/>
          <p:nvPr/>
        </p:nvSpPr>
        <p:spPr>
          <a:xfrm>
            <a:off x="11492593" y="1676543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2</a:t>
            </a:r>
          </a:p>
        </p:txBody>
      </p:sp>
      <p:pic>
        <p:nvPicPr>
          <p:cNvPr id="5" name="Gráfico 4" descr="Avión">
            <a:extLst>
              <a:ext uri="{FF2B5EF4-FFF2-40B4-BE49-F238E27FC236}">
                <a16:creationId xmlns:a16="http://schemas.microsoft.com/office/drawing/2014/main" id="{BA0F7690-3BF9-414C-85A0-ADD1040507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235472"/>
            <a:ext cx="914400" cy="914400"/>
          </a:xfrm>
          <a:prstGeom prst="rect">
            <a:avLst/>
          </a:prstGeom>
        </p:spPr>
      </p:pic>
      <p:pic>
        <p:nvPicPr>
          <p:cNvPr id="6" name="Gráfico 5" descr="El mundo">
            <a:extLst>
              <a:ext uri="{FF2B5EF4-FFF2-40B4-BE49-F238E27FC236}">
                <a16:creationId xmlns:a16="http://schemas.microsoft.com/office/drawing/2014/main" id="{45C6DB9E-2958-406C-927A-AF6C4650E5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77600" y="5459812"/>
            <a:ext cx="914400" cy="914400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0503F5CD-ACCA-454A-9CE0-D02BFCB8DCC9}"/>
              </a:ext>
            </a:extLst>
          </p:cNvPr>
          <p:cNvSpPr/>
          <p:nvPr/>
        </p:nvSpPr>
        <p:spPr>
          <a:xfrm>
            <a:off x="186338" y="169452"/>
            <a:ext cx="47122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800" b="1" kern="0" dirty="0">
                <a:solidFill>
                  <a:schemeClr val="accent2">
                    <a:lumMod val="50000"/>
                  </a:schemeClr>
                </a:solidFill>
              </a:rPr>
              <a:t>a)  Factores Naturales</a:t>
            </a:r>
            <a:endParaRPr kumimoji="0" lang="es-ES" sz="2800" b="1" i="0" u="none" strike="noStrike" kern="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</a:endParaRPr>
          </a:p>
        </p:txBody>
      </p:sp>
      <p:pic>
        <p:nvPicPr>
          <p:cNvPr id="3" name="Gráfico 2" descr="Montañas">
            <a:extLst>
              <a:ext uri="{FF2B5EF4-FFF2-40B4-BE49-F238E27FC236}">
                <a16:creationId xmlns:a16="http://schemas.microsoft.com/office/drawing/2014/main" id="{8162F4FB-1B4C-4D97-9025-B06093BD58F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25235" y="1895798"/>
            <a:ext cx="1197430" cy="1197430"/>
          </a:xfrm>
          <a:prstGeom prst="rect">
            <a:avLst/>
          </a:prstGeom>
        </p:spPr>
      </p:pic>
      <p:pic>
        <p:nvPicPr>
          <p:cNvPr id="10" name="Gráfico 9" descr="Parcialmente soleado">
            <a:extLst>
              <a:ext uri="{FF2B5EF4-FFF2-40B4-BE49-F238E27FC236}">
                <a16:creationId xmlns:a16="http://schemas.microsoft.com/office/drawing/2014/main" id="{F4D579F8-78C2-4BEF-ACF0-00F3D83F1D6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12628" y="3187332"/>
            <a:ext cx="1060718" cy="1060718"/>
          </a:xfrm>
          <a:prstGeom prst="rect">
            <a:avLst/>
          </a:prstGeom>
        </p:spPr>
      </p:pic>
      <p:pic>
        <p:nvPicPr>
          <p:cNvPr id="11" name="Gráfico 10" descr="Árbol de hoja caduca">
            <a:extLst>
              <a:ext uri="{FF2B5EF4-FFF2-40B4-BE49-F238E27FC236}">
                <a16:creationId xmlns:a16="http://schemas.microsoft.com/office/drawing/2014/main" id="{27B4CC75-059B-456E-903A-044030AC2D1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08265" y="4639149"/>
            <a:ext cx="914400" cy="914400"/>
          </a:xfrm>
          <a:prstGeom prst="rect">
            <a:avLst/>
          </a:prstGeom>
        </p:spPr>
      </p:pic>
      <p:pic>
        <p:nvPicPr>
          <p:cNvPr id="14" name="Gráfico 13" descr="Submarinismo">
            <a:extLst>
              <a:ext uri="{FF2B5EF4-FFF2-40B4-BE49-F238E27FC236}">
                <a16:creationId xmlns:a16="http://schemas.microsoft.com/office/drawing/2014/main" id="{6B86897A-7B04-4FBF-A878-CE9FF94DFCF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66750" y="5692168"/>
            <a:ext cx="914400" cy="914400"/>
          </a:xfrm>
          <a:prstGeom prst="rect">
            <a:avLst/>
          </a:prstGeom>
        </p:spPr>
      </p:pic>
      <p:cxnSp>
        <p:nvCxnSpPr>
          <p:cNvPr id="16" name="Conector recto 15">
            <a:extLst>
              <a:ext uri="{FF2B5EF4-FFF2-40B4-BE49-F238E27FC236}">
                <a16:creationId xmlns:a16="http://schemas.microsoft.com/office/drawing/2014/main" id="{4FCE655C-EA01-4D41-AF9A-6A994F11EFF5}"/>
              </a:ext>
            </a:extLst>
          </p:cNvPr>
          <p:cNvCxnSpPr/>
          <p:nvPr/>
        </p:nvCxnSpPr>
        <p:spPr>
          <a:xfrm>
            <a:off x="1795689" y="3446258"/>
            <a:ext cx="7903482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Conector recto 16">
            <a:extLst>
              <a:ext uri="{FF2B5EF4-FFF2-40B4-BE49-F238E27FC236}">
                <a16:creationId xmlns:a16="http://schemas.microsoft.com/office/drawing/2014/main" id="{976D35E4-1540-45DC-94D1-299F547A0A27}"/>
              </a:ext>
            </a:extLst>
          </p:cNvPr>
          <p:cNvCxnSpPr/>
          <p:nvPr/>
        </p:nvCxnSpPr>
        <p:spPr>
          <a:xfrm>
            <a:off x="1817462" y="3717691"/>
            <a:ext cx="7903482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Conector recto 17">
            <a:extLst>
              <a:ext uri="{FF2B5EF4-FFF2-40B4-BE49-F238E27FC236}">
                <a16:creationId xmlns:a16="http://schemas.microsoft.com/office/drawing/2014/main" id="{B6418FAF-57C0-4A74-95C9-6446F69730EC}"/>
              </a:ext>
            </a:extLst>
          </p:cNvPr>
          <p:cNvCxnSpPr/>
          <p:nvPr/>
        </p:nvCxnSpPr>
        <p:spPr>
          <a:xfrm>
            <a:off x="1795689" y="4040618"/>
            <a:ext cx="7903482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Rectángulo 18">
            <a:extLst>
              <a:ext uri="{FF2B5EF4-FFF2-40B4-BE49-F238E27FC236}">
                <a16:creationId xmlns:a16="http://schemas.microsoft.com/office/drawing/2014/main" id="{685A424D-F16F-48AE-B7A2-74C65CA3822B}"/>
              </a:ext>
            </a:extLst>
          </p:cNvPr>
          <p:cNvSpPr/>
          <p:nvPr/>
        </p:nvSpPr>
        <p:spPr>
          <a:xfrm>
            <a:off x="7804298" y="64056"/>
            <a:ext cx="315660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err="1">
                <a:solidFill>
                  <a:schemeClr val="bg2">
                    <a:lumMod val="10000"/>
                  </a:schemeClr>
                </a:solidFill>
              </a:rPr>
              <a:t>Poulter</a:t>
            </a:r>
            <a:r>
              <a:rPr lang="es-MX" dirty="0">
                <a:solidFill>
                  <a:schemeClr val="bg2">
                    <a:lumMod val="10000"/>
                  </a:schemeClr>
                </a:solidFill>
              </a:rPr>
              <a:t>, 1962</a:t>
            </a:r>
          </a:p>
          <a:p>
            <a:r>
              <a:rPr lang="es-MX" dirty="0">
                <a:solidFill>
                  <a:schemeClr val="bg2">
                    <a:lumMod val="10000"/>
                  </a:schemeClr>
                </a:solidFill>
              </a:rPr>
              <a:t>A mayor temperatura y menor precipitación mayor atracción turística.</a:t>
            </a:r>
          </a:p>
        </p:txBody>
      </p:sp>
      <p:pic>
        <p:nvPicPr>
          <p:cNvPr id="21" name="Gráfico 20" descr="Advertencia">
            <a:extLst>
              <a:ext uri="{FF2B5EF4-FFF2-40B4-BE49-F238E27FC236}">
                <a16:creationId xmlns:a16="http://schemas.microsoft.com/office/drawing/2014/main" id="{A21B2303-1DA3-4BA1-AF4F-CE1C1C26B44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889898" y="155527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793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a 11">
            <a:extLst>
              <a:ext uri="{FF2B5EF4-FFF2-40B4-BE49-F238E27FC236}">
                <a16:creationId xmlns:a16="http://schemas.microsoft.com/office/drawing/2014/main" id="{72DCE5DE-1692-46A2-A38F-CAF451B5FE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9680621"/>
              </p:ext>
            </p:extLst>
          </p:nvPr>
        </p:nvGraphicFramePr>
        <p:xfrm>
          <a:off x="864950" y="1172328"/>
          <a:ext cx="9408887" cy="45478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483055">
                  <a:extLst>
                    <a:ext uri="{9D8B030D-6E8A-4147-A177-3AD203B41FA5}">
                      <a16:colId xmlns:a16="http://schemas.microsoft.com/office/drawing/2014/main" val="2526688456"/>
                    </a:ext>
                  </a:extLst>
                </a:gridCol>
                <a:gridCol w="3962916">
                  <a:extLst>
                    <a:ext uri="{9D8B030D-6E8A-4147-A177-3AD203B41FA5}">
                      <a16:colId xmlns:a16="http://schemas.microsoft.com/office/drawing/2014/main" val="2645203517"/>
                    </a:ext>
                  </a:extLst>
                </a:gridCol>
                <a:gridCol w="3962916">
                  <a:extLst>
                    <a:ext uri="{9D8B030D-6E8A-4147-A177-3AD203B41FA5}">
                      <a16:colId xmlns:a16="http://schemas.microsoft.com/office/drawing/2014/main" val="2931728165"/>
                    </a:ext>
                  </a:extLst>
                </a:gridCol>
              </a:tblGrid>
              <a:tr h="662820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ysClr val="windowText" lastClr="000000"/>
                          </a:solidFill>
                        </a:rPr>
                        <a:t>Factor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ysClr val="windowText" lastClr="000000"/>
                          </a:solidFill>
                        </a:rPr>
                        <a:t>Características de localización/atracción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ysClr val="windowText" lastClr="000000"/>
                          </a:solidFill>
                        </a:rPr>
                        <a:t>Actividad(es) Turística (s)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2133218"/>
                  </a:ext>
                </a:extLst>
              </a:tr>
              <a:tr h="1237512">
                <a:tc>
                  <a:txBody>
                    <a:bodyPr/>
                    <a:lstStyle/>
                    <a:p>
                      <a:endParaRPr lang="es-MX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s-MX" dirty="0">
                          <a:solidFill>
                            <a:sysClr val="windowText" lastClr="000000"/>
                          </a:solidFill>
                        </a:rPr>
                        <a:t>Restos de la antigüedad.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MX" dirty="0">
                          <a:solidFill>
                            <a:sysClr val="windowText" lastClr="000000"/>
                          </a:solidFill>
                        </a:rPr>
                        <a:t>Obras de arquitectura.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MX" dirty="0">
                          <a:solidFill>
                            <a:sysClr val="windowText" lastClr="000000"/>
                          </a:solidFill>
                        </a:rPr>
                        <a:t>Barrios, colonias, pueblos.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MX" dirty="0">
                          <a:solidFill>
                            <a:sysClr val="windowText" lastClr="000000"/>
                          </a:solidFill>
                        </a:rPr>
                        <a:t>Museos.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MX" dirty="0">
                          <a:solidFill>
                            <a:sysClr val="windowText" lastClr="000000"/>
                          </a:solidFill>
                        </a:rPr>
                        <a:t>Actividades deportivas.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endParaRPr lang="es-MX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5035082"/>
                  </a:ext>
                </a:extLst>
              </a:tr>
              <a:tr h="1184488">
                <a:tc>
                  <a:txBody>
                    <a:bodyPr/>
                    <a:lstStyle/>
                    <a:p>
                      <a:endParaRPr lang="es-MX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s-MX" dirty="0">
                          <a:solidFill>
                            <a:sysClr val="windowText" lastClr="000000"/>
                          </a:solidFill>
                        </a:rPr>
                        <a:t>Nivel de ingresos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MX" dirty="0">
                          <a:solidFill>
                            <a:sysClr val="windowText" lastClr="000000"/>
                          </a:solidFill>
                        </a:rPr>
                        <a:t>Economía local.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3117712"/>
                  </a:ext>
                </a:extLst>
              </a:tr>
              <a:tr h="1237512">
                <a:tc>
                  <a:txBody>
                    <a:bodyPr/>
                    <a:lstStyle/>
                    <a:p>
                      <a:endParaRPr lang="es-MX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s-MX" dirty="0">
                          <a:solidFill>
                            <a:sysClr val="windowText" lastClr="000000"/>
                          </a:solidFill>
                        </a:rPr>
                        <a:t>Competitividad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MX" dirty="0">
                          <a:solidFill>
                            <a:sysClr val="windowText" lastClr="000000"/>
                          </a:solidFill>
                        </a:rPr>
                        <a:t>Sostenibilidad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MX" dirty="0">
                          <a:solidFill>
                            <a:sysClr val="windowText" lastClr="000000"/>
                          </a:solidFill>
                        </a:rPr>
                        <a:t>-Seguridad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es-MX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>
                          <a:solidFill>
                            <a:sysClr val="windowText" lastClr="000000"/>
                          </a:solidFill>
                        </a:rPr>
                        <a:t>***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1491722"/>
                  </a:ext>
                </a:extLst>
              </a:tr>
            </a:tbl>
          </a:graphicData>
        </a:graphic>
      </p:graphicFrame>
      <p:sp>
        <p:nvSpPr>
          <p:cNvPr id="4" name="Rectángulo 3">
            <a:extLst>
              <a:ext uri="{FF2B5EF4-FFF2-40B4-BE49-F238E27FC236}">
                <a16:creationId xmlns:a16="http://schemas.microsoft.com/office/drawing/2014/main" id="{9B925D0E-F92F-4A01-B7C0-725CC2F14A07}"/>
              </a:ext>
            </a:extLst>
          </p:cNvPr>
          <p:cNvSpPr/>
          <p:nvPr/>
        </p:nvSpPr>
        <p:spPr>
          <a:xfrm>
            <a:off x="11492593" y="1676543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2</a:t>
            </a:r>
          </a:p>
        </p:txBody>
      </p:sp>
      <p:pic>
        <p:nvPicPr>
          <p:cNvPr id="5" name="Gráfico 4" descr="Avión">
            <a:extLst>
              <a:ext uri="{FF2B5EF4-FFF2-40B4-BE49-F238E27FC236}">
                <a16:creationId xmlns:a16="http://schemas.microsoft.com/office/drawing/2014/main" id="{BA0F7690-3BF9-414C-85A0-ADD1040507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235472"/>
            <a:ext cx="914400" cy="914400"/>
          </a:xfrm>
          <a:prstGeom prst="rect">
            <a:avLst/>
          </a:prstGeom>
        </p:spPr>
      </p:pic>
      <p:pic>
        <p:nvPicPr>
          <p:cNvPr id="6" name="Gráfico 5" descr="El mundo">
            <a:extLst>
              <a:ext uri="{FF2B5EF4-FFF2-40B4-BE49-F238E27FC236}">
                <a16:creationId xmlns:a16="http://schemas.microsoft.com/office/drawing/2014/main" id="{45C6DB9E-2958-406C-927A-AF6C4650E5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77600" y="5459812"/>
            <a:ext cx="914400" cy="914400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0503F5CD-ACCA-454A-9CE0-D02BFCB8DCC9}"/>
              </a:ext>
            </a:extLst>
          </p:cNvPr>
          <p:cNvSpPr/>
          <p:nvPr/>
        </p:nvSpPr>
        <p:spPr>
          <a:xfrm>
            <a:off x="186338" y="169452"/>
            <a:ext cx="97657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ES" sz="2800" b="1" kern="0" dirty="0">
                <a:solidFill>
                  <a:schemeClr val="accent2">
                    <a:lumMod val="50000"/>
                  </a:schemeClr>
                </a:solidFill>
              </a:rPr>
              <a:t>b) Factores humanos</a:t>
            </a:r>
          </a:p>
          <a:p>
            <a:pPr marR="0" lvl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ES" sz="2000" b="1" kern="0" dirty="0">
                <a:solidFill>
                  <a:schemeClr val="accent2">
                    <a:lumMod val="50000"/>
                  </a:schemeClr>
                </a:solidFill>
              </a:rPr>
              <a:t>Se interrelacionan a los naturales para completar la demanda turística.</a:t>
            </a:r>
          </a:p>
        </p:txBody>
      </p:sp>
      <p:pic>
        <p:nvPicPr>
          <p:cNvPr id="7" name="Gráfico 6" descr="Monedas">
            <a:extLst>
              <a:ext uri="{FF2B5EF4-FFF2-40B4-BE49-F238E27FC236}">
                <a16:creationId xmlns:a16="http://schemas.microsoft.com/office/drawing/2014/main" id="{7A95047C-E7D6-4292-9563-E494936396B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80977" y="3239059"/>
            <a:ext cx="914400" cy="914400"/>
          </a:xfrm>
          <a:prstGeom prst="rect">
            <a:avLst/>
          </a:prstGeom>
        </p:spPr>
      </p:pic>
      <p:pic>
        <p:nvPicPr>
          <p:cNvPr id="13" name="Gráfico 12" descr="Drama">
            <a:extLst>
              <a:ext uri="{FF2B5EF4-FFF2-40B4-BE49-F238E27FC236}">
                <a16:creationId xmlns:a16="http://schemas.microsoft.com/office/drawing/2014/main" id="{8B1BD6C9-6E45-4E63-ADD5-102932C47C8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80977" y="1896048"/>
            <a:ext cx="914400" cy="914400"/>
          </a:xfrm>
          <a:prstGeom prst="rect">
            <a:avLst/>
          </a:prstGeom>
        </p:spPr>
      </p:pic>
      <p:pic>
        <p:nvPicPr>
          <p:cNvPr id="20" name="Gráfico 19" descr="Profesor">
            <a:extLst>
              <a:ext uri="{FF2B5EF4-FFF2-40B4-BE49-F238E27FC236}">
                <a16:creationId xmlns:a16="http://schemas.microsoft.com/office/drawing/2014/main" id="{E6D70430-755B-499D-B565-20A71299612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03762" y="454541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6682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a 11">
            <a:extLst>
              <a:ext uri="{FF2B5EF4-FFF2-40B4-BE49-F238E27FC236}">
                <a16:creationId xmlns:a16="http://schemas.microsoft.com/office/drawing/2014/main" id="{72DCE5DE-1692-46A2-A38F-CAF451B5FE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076786"/>
              </p:ext>
            </p:extLst>
          </p:nvPr>
        </p:nvGraphicFramePr>
        <p:xfrm>
          <a:off x="1701209" y="1600098"/>
          <a:ext cx="6491676" cy="476545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023236">
                  <a:extLst>
                    <a:ext uri="{9D8B030D-6E8A-4147-A177-3AD203B41FA5}">
                      <a16:colId xmlns:a16="http://schemas.microsoft.com/office/drawing/2014/main" val="2526688456"/>
                    </a:ext>
                  </a:extLst>
                </a:gridCol>
                <a:gridCol w="2734220">
                  <a:extLst>
                    <a:ext uri="{9D8B030D-6E8A-4147-A177-3AD203B41FA5}">
                      <a16:colId xmlns:a16="http://schemas.microsoft.com/office/drawing/2014/main" val="2645203517"/>
                    </a:ext>
                  </a:extLst>
                </a:gridCol>
                <a:gridCol w="2734220">
                  <a:extLst>
                    <a:ext uri="{9D8B030D-6E8A-4147-A177-3AD203B41FA5}">
                      <a16:colId xmlns:a16="http://schemas.microsoft.com/office/drawing/2014/main" val="442032905"/>
                    </a:ext>
                  </a:extLst>
                </a:gridCol>
              </a:tblGrid>
              <a:tr h="662820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>
                          <a:solidFill>
                            <a:sysClr val="windowText" lastClr="000000"/>
                          </a:solidFill>
                        </a:rPr>
                        <a:t>Factor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>
                          <a:solidFill>
                            <a:sysClr val="windowText" lastClr="000000"/>
                          </a:solidFill>
                        </a:rPr>
                        <a:t>Características de localización/atracción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ysClr val="windowText" lastClr="000000"/>
                          </a:solidFill>
                        </a:rPr>
                        <a:t>Infraestructura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2133218"/>
                  </a:ext>
                </a:extLst>
              </a:tr>
              <a:tr h="1237512">
                <a:tc>
                  <a:txBody>
                    <a:bodyPr/>
                    <a:lstStyle/>
                    <a:p>
                      <a:endParaRPr lang="es-MX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s-MX" sz="1600" dirty="0">
                          <a:solidFill>
                            <a:sysClr val="windowText" lastClr="000000"/>
                          </a:solidFill>
                        </a:rPr>
                        <a:t>Costos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MX" sz="1600" dirty="0">
                          <a:solidFill>
                            <a:sysClr val="windowText" lastClr="000000"/>
                          </a:solidFill>
                        </a:rPr>
                        <a:t>Paisaje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MX" sz="1600" dirty="0">
                          <a:solidFill>
                            <a:sysClr val="windowText" lastClr="000000"/>
                          </a:solidFill>
                        </a:rPr>
                        <a:t>Velocidad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MX" sz="1600" dirty="0">
                          <a:solidFill>
                            <a:sysClr val="windowText" lastClr="000000"/>
                          </a:solidFill>
                        </a:rPr>
                        <a:t>Conexión espacial.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MX" sz="1600" dirty="0">
                          <a:solidFill>
                            <a:sysClr val="windowText" lastClr="000000"/>
                          </a:solidFill>
                        </a:rPr>
                        <a:t>Amplia red.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s-MX" sz="1600" dirty="0">
                          <a:solidFill>
                            <a:sysClr val="windowText" lastClr="000000"/>
                          </a:solidFill>
                        </a:rPr>
                        <a:t>Red férrea.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5035082"/>
                  </a:ext>
                </a:extLst>
              </a:tr>
              <a:tr h="1184488">
                <a:tc>
                  <a:txBody>
                    <a:bodyPr/>
                    <a:lstStyle/>
                    <a:p>
                      <a:endParaRPr lang="es-MX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s-MX" sz="1600" dirty="0">
                          <a:solidFill>
                            <a:sysClr val="windowText" lastClr="000000"/>
                          </a:solidFill>
                        </a:rPr>
                        <a:t>Costos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MX" sz="1600" dirty="0">
                          <a:solidFill>
                            <a:sysClr val="windowText" lastClr="000000"/>
                          </a:solidFill>
                        </a:rPr>
                        <a:t>Paisaje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MX" sz="1600" dirty="0">
                          <a:solidFill>
                            <a:sysClr val="windowText" lastClr="000000"/>
                          </a:solidFill>
                        </a:rPr>
                        <a:t>Dimensiones.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MX" sz="1600" dirty="0">
                          <a:solidFill>
                            <a:sysClr val="windowText" lastClr="000000"/>
                          </a:solidFill>
                        </a:rPr>
                        <a:t>Servicios intra.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MX" sz="1600" dirty="0">
                          <a:solidFill>
                            <a:sysClr val="windowText" lastClr="000000"/>
                          </a:solidFill>
                        </a:rPr>
                        <a:t>Recorrido.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MX" sz="1600" dirty="0">
                          <a:solidFill>
                            <a:sysClr val="windowText" lastClr="000000"/>
                          </a:solidFill>
                        </a:rPr>
                        <a:t>Lapsos.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s-MX" sz="1600" dirty="0">
                          <a:solidFill>
                            <a:sysClr val="windowText" lastClr="000000"/>
                          </a:solidFill>
                        </a:rPr>
                        <a:t>Puertos.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3117712"/>
                  </a:ext>
                </a:extLst>
              </a:tr>
              <a:tr h="1237512">
                <a:tc>
                  <a:txBody>
                    <a:bodyPr/>
                    <a:lstStyle/>
                    <a:p>
                      <a:endParaRPr lang="es-MX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s-MX" sz="1600" dirty="0">
                          <a:solidFill>
                            <a:sysClr val="windowText" lastClr="000000"/>
                          </a:solidFill>
                        </a:rPr>
                        <a:t>-Costos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es-MX" sz="1600" dirty="0">
                          <a:solidFill>
                            <a:sysClr val="windowText" lastClr="000000"/>
                          </a:solidFill>
                        </a:rPr>
                        <a:t>-Servicios intra.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s-MX" sz="1600" dirty="0">
                          <a:solidFill>
                            <a:sysClr val="windowText" lastClr="000000"/>
                          </a:solidFill>
                        </a:rPr>
                        <a:t>-Aeropuerto.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1491722"/>
                  </a:ext>
                </a:extLst>
              </a:tr>
            </a:tbl>
          </a:graphicData>
        </a:graphic>
      </p:graphicFrame>
      <p:sp>
        <p:nvSpPr>
          <p:cNvPr id="4" name="Rectángulo 3">
            <a:extLst>
              <a:ext uri="{FF2B5EF4-FFF2-40B4-BE49-F238E27FC236}">
                <a16:creationId xmlns:a16="http://schemas.microsoft.com/office/drawing/2014/main" id="{9B925D0E-F92F-4A01-B7C0-725CC2F14A07}"/>
              </a:ext>
            </a:extLst>
          </p:cNvPr>
          <p:cNvSpPr/>
          <p:nvPr/>
        </p:nvSpPr>
        <p:spPr>
          <a:xfrm>
            <a:off x="11492593" y="1676543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2</a:t>
            </a:r>
          </a:p>
        </p:txBody>
      </p:sp>
      <p:pic>
        <p:nvPicPr>
          <p:cNvPr id="5" name="Gráfico 4" descr="Avión">
            <a:extLst>
              <a:ext uri="{FF2B5EF4-FFF2-40B4-BE49-F238E27FC236}">
                <a16:creationId xmlns:a16="http://schemas.microsoft.com/office/drawing/2014/main" id="{BA0F7690-3BF9-414C-85A0-ADD1040507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235472"/>
            <a:ext cx="914400" cy="914400"/>
          </a:xfrm>
          <a:prstGeom prst="rect">
            <a:avLst/>
          </a:prstGeom>
        </p:spPr>
      </p:pic>
      <p:pic>
        <p:nvPicPr>
          <p:cNvPr id="6" name="Gráfico 5" descr="El mundo">
            <a:extLst>
              <a:ext uri="{FF2B5EF4-FFF2-40B4-BE49-F238E27FC236}">
                <a16:creationId xmlns:a16="http://schemas.microsoft.com/office/drawing/2014/main" id="{45C6DB9E-2958-406C-927A-AF6C4650E5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77600" y="5459812"/>
            <a:ext cx="914400" cy="914400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0503F5CD-ACCA-454A-9CE0-D02BFCB8DCC9}"/>
              </a:ext>
            </a:extLst>
          </p:cNvPr>
          <p:cNvSpPr/>
          <p:nvPr/>
        </p:nvSpPr>
        <p:spPr>
          <a:xfrm>
            <a:off x="186338" y="169452"/>
            <a:ext cx="9765736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ES" sz="2800" b="1" kern="0" dirty="0">
                <a:solidFill>
                  <a:schemeClr val="accent2">
                    <a:lumMod val="50000"/>
                  </a:schemeClr>
                </a:solidFill>
              </a:rPr>
              <a:t>c) Factores técnicos</a:t>
            </a:r>
          </a:p>
          <a:p>
            <a:pPr marR="0" lvl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ES" sz="2000" b="1" kern="0" dirty="0">
                <a:solidFill>
                  <a:schemeClr val="accent2">
                    <a:lumMod val="50000"/>
                  </a:schemeClr>
                </a:solidFill>
              </a:rPr>
              <a:t>Se interrelacionan a los naturales y humanos, principalmente son los Medios de Transporte y la infraestructura.</a:t>
            </a:r>
          </a:p>
        </p:txBody>
      </p:sp>
      <p:pic>
        <p:nvPicPr>
          <p:cNvPr id="3" name="Gráfico 2" descr="Tren">
            <a:extLst>
              <a:ext uri="{FF2B5EF4-FFF2-40B4-BE49-F238E27FC236}">
                <a16:creationId xmlns:a16="http://schemas.microsoft.com/office/drawing/2014/main" id="{BB4AFEBE-2B54-4536-9448-5B4C046760C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01209" y="2531858"/>
            <a:ext cx="914400" cy="914400"/>
          </a:xfrm>
          <a:prstGeom prst="rect">
            <a:avLst/>
          </a:prstGeom>
        </p:spPr>
      </p:pic>
      <p:pic>
        <p:nvPicPr>
          <p:cNvPr id="10" name="Gráfico 9" descr="Barco de vela">
            <a:extLst>
              <a:ext uri="{FF2B5EF4-FFF2-40B4-BE49-F238E27FC236}">
                <a16:creationId xmlns:a16="http://schemas.microsoft.com/office/drawing/2014/main" id="{E444FC0A-2D65-4270-A240-51E0D0DD703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697664" y="3920818"/>
            <a:ext cx="914400" cy="914400"/>
          </a:xfrm>
          <a:prstGeom prst="rect">
            <a:avLst/>
          </a:prstGeom>
        </p:spPr>
      </p:pic>
      <p:pic>
        <p:nvPicPr>
          <p:cNvPr id="14" name="Gráfico 13" descr="Avión">
            <a:extLst>
              <a:ext uri="{FF2B5EF4-FFF2-40B4-BE49-F238E27FC236}">
                <a16:creationId xmlns:a16="http://schemas.microsoft.com/office/drawing/2014/main" id="{52C67774-185A-4B13-9366-2EB84D43F58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757915" y="545981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3619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4239BA15-DC3C-441D-BE2D-5F41D9EC55C8}"/>
              </a:ext>
            </a:extLst>
          </p:cNvPr>
          <p:cNvSpPr/>
          <p:nvPr/>
        </p:nvSpPr>
        <p:spPr>
          <a:xfrm>
            <a:off x="11492593" y="1676543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2</a:t>
            </a:r>
          </a:p>
        </p:txBody>
      </p:sp>
      <p:pic>
        <p:nvPicPr>
          <p:cNvPr id="5" name="Gráfico 4" descr="Avión">
            <a:extLst>
              <a:ext uri="{FF2B5EF4-FFF2-40B4-BE49-F238E27FC236}">
                <a16:creationId xmlns:a16="http://schemas.microsoft.com/office/drawing/2014/main" id="{4FC61509-BADA-4B2D-8DFD-381316C268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235472"/>
            <a:ext cx="914400" cy="914400"/>
          </a:xfrm>
          <a:prstGeom prst="rect">
            <a:avLst/>
          </a:prstGeom>
        </p:spPr>
      </p:pic>
      <p:pic>
        <p:nvPicPr>
          <p:cNvPr id="6" name="Gráfico 5" descr="El mundo">
            <a:extLst>
              <a:ext uri="{FF2B5EF4-FFF2-40B4-BE49-F238E27FC236}">
                <a16:creationId xmlns:a16="http://schemas.microsoft.com/office/drawing/2014/main" id="{EF692057-5E11-4E4C-93D0-1A883B5DAF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77600" y="5459812"/>
            <a:ext cx="914400" cy="914400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7C420750-1E8E-4C1F-9E7F-C97130CBE8C4}"/>
              </a:ext>
            </a:extLst>
          </p:cNvPr>
          <p:cNvSpPr/>
          <p:nvPr/>
        </p:nvSpPr>
        <p:spPr>
          <a:xfrm>
            <a:off x="1004311" y="1381747"/>
            <a:ext cx="968341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800" b="1" kern="0" dirty="0">
                <a:solidFill>
                  <a:schemeClr val="accent5">
                    <a:lumMod val="50000"/>
                  </a:schemeClr>
                </a:solidFill>
              </a:rPr>
              <a:t>¿Qué pasaría sí existiera desequilibrio en la interrelación de los factores de localización?</a:t>
            </a:r>
            <a:endParaRPr lang="es-MX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B12F5D7C-3A21-400A-AE65-19A8A25CC385}"/>
              </a:ext>
            </a:extLst>
          </p:cNvPr>
          <p:cNvSpPr/>
          <p:nvPr/>
        </p:nvSpPr>
        <p:spPr>
          <a:xfrm>
            <a:off x="1004311" y="3633732"/>
            <a:ext cx="1011282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800" b="1" kern="0" dirty="0">
                <a:solidFill>
                  <a:schemeClr val="accent5">
                    <a:lumMod val="50000"/>
                  </a:schemeClr>
                </a:solidFill>
              </a:rPr>
              <a:t>¿Qué pasa cuando están en equilibrio en la interrelación de los factores de localización?</a:t>
            </a:r>
            <a:endParaRPr lang="es-MX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1" name="Gráfico 10" descr="Cerebro en cabeza">
            <a:extLst>
              <a:ext uri="{FF2B5EF4-FFF2-40B4-BE49-F238E27FC236}">
                <a16:creationId xmlns:a16="http://schemas.microsoft.com/office/drawing/2014/main" id="{FD6507D9-6DDC-4F73-B194-91D80419FC2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9911" y="1401601"/>
            <a:ext cx="914400" cy="914400"/>
          </a:xfrm>
          <a:prstGeom prst="rect">
            <a:avLst/>
          </a:prstGeom>
        </p:spPr>
      </p:pic>
      <p:pic>
        <p:nvPicPr>
          <p:cNvPr id="13" name="Gráfico 12" descr="Cabeza con engranajes">
            <a:extLst>
              <a:ext uri="{FF2B5EF4-FFF2-40B4-BE49-F238E27FC236}">
                <a16:creationId xmlns:a16="http://schemas.microsoft.com/office/drawing/2014/main" id="{50E496B5-6F84-44BF-BCDD-B9D5E015929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9911" y="3633732"/>
            <a:ext cx="914400" cy="914400"/>
          </a:xfrm>
          <a:prstGeom prst="rect">
            <a:avLst/>
          </a:prstGeom>
        </p:spPr>
      </p:pic>
      <p:sp>
        <p:nvSpPr>
          <p:cNvPr id="14" name="Rectángulo 13">
            <a:extLst>
              <a:ext uri="{FF2B5EF4-FFF2-40B4-BE49-F238E27FC236}">
                <a16:creationId xmlns:a16="http://schemas.microsoft.com/office/drawing/2014/main" id="{C590915E-F217-47B2-881D-19B44863FD97}"/>
              </a:ext>
            </a:extLst>
          </p:cNvPr>
          <p:cNvSpPr/>
          <p:nvPr/>
        </p:nvSpPr>
        <p:spPr>
          <a:xfrm>
            <a:off x="89911" y="83869"/>
            <a:ext cx="38754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800" b="1" kern="0" dirty="0">
                <a:solidFill>
                  <a:schemeClr val="accent5">
                    <a:lumMod val="50000"/>
                  </a:schemeClr>
                </a:solidFill>
              </a:rPr>
              <a:t>Analiza y responde:</a:t>
            </a:r>
            <a:endParaRPr lang="es-MX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2579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9B925D0E-F92F-4A01-B7C0-725CC2F14A07}"/>
              </a:ext>
            </a:extLst>
          </p:cNvPr>
          <p:cNvSpPr/>
          <p:nvPr/>
        </p:nvSpPr>
        <p:spPr>
          <a:xfrm>
            <a:off x="11492593" y="1676543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2</a:t>
            </a:r>
          </a:p>
        </p:txBody>
      </p:sp>
      <p:pic>
        <p:nvPicPr>
          <p:cNvPr id="5" name="Gráfico 4" descr="Avión">
            <a:extLst>
              <a:ext uri="{FF2B5EF4-FFF2-40B4-BE49-F238E27FC236}">
                <a16:creationId xmlns:a16="http://schemas.microsoft.com/office/drawing/2014/main" id="{BA0F7690-3BF9-414C-85A0-ADD1040507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235472"/>
            <a:ext cx="914400" cy="914400"/>
          </a:xfrm>
          <a:prstGeom prst="rect">
            <a:avLst/>
          </a:prstGeom>
        </p:spPr>
      </p:pic>
      <p:pic>
        <p:nvPicPr>
          <p:cNvPr id="6" name="Gráfico 5" descr="El mundo">
            <a:extLst>
              <a:ext uri="{FF2B5EF4-FFF2-40B4-BE49-F238E27FC236}">
                <a16:creationId xmlns:a16="http://schemas.microsoft.com/office/drawing/2014/main" id="{45C6DB9E-2958-406C-927A-AF6C4650E5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77600" y="5459812"/>
            <a:ext cx="914400" cy="9144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2E409124-9563-4B92-8B5C-3FBEDF39CB2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6015" y="1341630"/>
            <a:ext cx="2374830" cy="1847090"/>
          </a:xfrm>
          <a:prstGeom prst="rect">
            <a:avLst/>
          </a:prstGeom>
        </p:spPr>
      </p:pic>
      <p:pic>
        <p:nvPicPr>
          <p:cNvPr id="13" name="Gráfico 12" descr="Árbol de hoja caduca">
            <a:extLst>
              <a:ext uri="{FF2B5EF4-FFF2-40B4-BE49-F238E27FC236}">
                <a16:creationId xmlns:a16="http://schemas.microsoft.com/office/drawing/2014/main" id="{BB26F31E-C692-49C0-A01E-7DF88D30699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07400" y="2529579"/>
            <a:ext cx="914400" cy="914400"/>
          </a:xfrm>
          <a:prstGeom prst="rect">
            <a:avLst/>
          </a:prstGeom>
        </p:spPr>
      </p:pic>
      <p:pic>
        <p:nvPicPr>
          <p:cNvPr id="15" name="Gráfico 14" descr="Montañas">
            <a:extLst>
              <a:ext uri="{FF2B5EF4-FFF2-40B4-BE49-F238E27FC236}">
                <a16:creationId xmlns:a16="http://schemas.microsoft.com/office/drawing/2014/main" id="{3A6B66D1-A0D4-4B65-9F21-04FCB26554F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207976" y="2837865"/>
            <a:ext cx="914400" cy="914400"/>
          </a:xfrm>
          <a:prstGeom prst="rect">
            <a:avLst/>
          </a:prstGeom>
        </p:spPr>
      </p:pic>
      <p:pic>
        <p:nvPicPr>
          <p:cNvPr id="16" name="Gráfico 15" descr="Conejo">
            <a:extLst>
              <a:ext uri="{FF2B5EF4-FFF2-40B4-BE49-F238E27FC236}">
                <a16:creationId xmlns:a16="http://schemas.microsoft.com/office/drawing/2014/main" id="{0C935755-1F5A-4730-AC28-69D7E0B2C9A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162272" y="849693"/>
            <a:ext cx="914400" cy="914400"/>
          </a:xfrm>
          <a:prstGeom prst="rect">
            <a:avLst/>
          </a:prstGeom>
        </p:spPr>
      </p:pic>
      <p:pic>
        <p:nvPicPr>
          <p:cNvPr id="17" name="Gráfico 16" descr="Flor">
            <a:extLst>
              <a:ext uri="{FF2B5EF4-FFF2-40B4-BE49-F238E27FC236}">
                <a16:creationId xmlns:a16="http://schemas.microsoft.com/office/drawing/2014/main" id="{74DD8E27-8BE2-4A44-8F79-3D7E7EC220E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619605" y="1615179"/>
            <a:ext cx="914400" cy="914400"/>
          </a:xfrm>
          <a:prstGeom prst="rect">
            <a:avLst/>
          </a:prstGeom>
        </p:spPr>
      </p:pic>
      <p:pic>
        <p:nvPicPr>
          <p:cNvPr id="18" name="Gráfico 17" descr="Niños">
            <a:extLst>
              <a:ext uri="{FF2B5EF4-FFF2-40B4-BE49-F238E27FC236}">
                <a16:creationId xmlns:a16="http://schemas.microsoft.com/office/drawing/2014/main" id="{43BF81C6-7351-4B20-9A19-1D7CFB258CAD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904280" y="638462"/>
            <a:ext cx="914400" cy="914400"/>
          </a:xfrm>
          <a:prstGeom prst="rect">
            <a:avLst/>
          </a:prstGeom>
        </p:spPr>
      </p:pic>
      <p:pic>
        <p:nvPicPr>
          <p:cNvPr id="19" name="Gráfico 18" descr="Ciudad">
            <a:extLst>
              <a:ext uri="{FF2B5EF4-FFF2-40B4-BE49-F238E27FC236}">
                <a16:creationId xmlns:a16="http://schemas.microsoft.com/office/drawing/2014/main" id="{34871D97-B3A8-4C63-9F11-67B0C841273E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695834" y="849693"/>
            <a:ext cx="914400" cy="914400"/>
          </a:xfrm>
          <a:prstGeom prst="rect">
            <a:avLst/>
          </a:prstGeom>
        </p:spPr>
      </p:pic>
      <p:pic>
        <p:nvPicPr>
          <p:cNvPr id="20" name="Gráfico 19" descr="Tren">
            <a:extLst>
              <a:ext uri="{FF2B5EF4-FFF2-40B4-BE49-F238E27FC236}">
                <a16:creationId xmlns:a16="http://schemas.microsoft.com/office/drawing/2014/main" id="{E7342046-A3B3-412C-9FDD-3ECA6E0F4839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3050952" y="1615179"/>
            <a:ext cx="914400" cy="914400"/>
          </a:xfrm>
          <a:prstGeom prst="rect">
            <a:avLst/>
          </a:prstGeom>
        </p:spPr>
      </p:pic>
      <p:pic>
        <p:nvPicPr>
          <p:cNvPr id="21" name="Gráfico 20" descr="Avión">
            <a:extLst>
              <a:ext uri="{FF2B5EF4-FFF2-40B4-BE49-F238E27FC236}">
                <a16:creationId xmlns:a16="http://schemas.microsoft.com/office/drawing/2014/main" id="{EA207794-A4F1-408C-B956-0DFF3F70AAEC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 rot="1067745">
            <a:off x="3427502" y="2265175"/>
            <a:ext cx="914400" cy="914400"/>
          </a:xfrm>
          <a:prstGeom prst="rect">
            <a:avLst/>
          </a:prstGeom>
        </p:spPr>
      </p:pic>
      <p:pic>
        <p:nvPicPr>
          <p:cNvPr id="22" name="Gráfico 21" descr="Monedas">
            <a:extLst>
              <a:ext uri="{FF2B5EF4-FFF2-40B4-BE49-F238E27FC236}">
                <a16:creationId xmlns:a16="http://schemas.microsoft.com/office/drawing/2014/main" id="{324FDA93-00AE-48B9-926C-8CCC4BD11036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2825139" y="2799627"/>
            <a:ext cx="914400" cy="914400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812FF73D-B7F1-4F20-BD47-7563DA067E1F}"/>
              </a:ext>
            </a:extLst>
          </p:cNvPr>
          <p:cNvSpPr/>
          <p:nvPr/>
        </p:nvSpPr>
        <p:spPr>
          <a:xfrm>
            <a:off x="404206" y="4019702"/>
            <a:ext cx="371017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>
                <a:solidFill>
                  <a:sysClr val="windowText" lastClr="000000"/>
                </a:solidFill>
              </a:rPr>
              <a:t>Desarrollo turístico ordenado, equilibrado, planificado.</a:t>
            </a:r>
          </a:p>
          <a:p>
            <a:endParaRPr lang="es-MX" dirty="0">
              <a:solidFill>
                <a:sysClr val="windowText" lastClr="000000"/>
              </a:solidFill>
            </a:endParaRPr>
          </a:p>
          <a:p>
            <a:r>
              <a:rPr lang="es-MX" dirty="0">
                <a:solidFill>
                  <a:sysClr val="windowText" lastClr="000000"/>
                </a:solidFill>
              </a:rPr>
              <a:t>Ejemplos:</a:t>
            </a:r>
          </a:p>
          <a:p>
            <a:r>
              <a:rPr lang="es-MX" dirty="0">
                <a:solidFill>
                  <a:sysClr val="windowText" lastClr="000000"/>
                </a:solidFill>
              </a:rPr>
              <a:t>-Costa Adriática croata.</a:t>
            </a:r>
          </a:p>
          <a:p>
            <a:r>
              <a:rPr lang="es-MX" dirty="0">
                <a:solidFill>
                  <a:sysClr val="windowText" lastClr="000000"/>
                </a:solidFill>
              </a:rPr>
              <a:t>-Cancún.</a:t>
            </a:r>
          </a:p>
          <a:p>
            <a:r>
              <a:rPr lang="es-MX" dirty="0">
                <a:solidFill>
                  <a:sysClr val="windowText" lastClr="000000"/>
                </a:solidFill>
              </a:rPr>
              <a:t>-Antalya .</a:t>
            </a:r>
          </a:p>
          <a:p>
            <a:pPr marL="285750" indent="-285750">
              <a:buFontTx/>
              <a:buChar char="-"/>
            </a:pPr>
            <a:endParaRPr lang="es-MX" dirty="0">
              <a:solidFill>
                <a:sysClr val="windowText" lastClr="000000"/>
              </a:solidFill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99B4C7D2-A3A1-4AD5-83F1-9936F3A82D7E}"/>
              </a:ext>
            </a:extLst>
          </p:cNvPr>
          <p:cNvSpPr/>
          <p:nvPr/>
        </p:nvSpPr>
        <p:spPr>
          <a:xfrm>
            <a:off x="1651820" y="163515"/>
            <a:ext cx="16578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es-MX" b="1" dirty="0">
                <a:solidFill>
                  <a:sysClr val="windowText" lastClr="000000"/>
                </a:solidFill>
              </a:rPr>
              <a:t>En armonía:</a:t>
            </a:r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498E393B-D9D8-4735-BE38-EF406DF26A48}"/>
              </a:ext>
            </a:extLst>
          </p:cNvPr>
          <p:cNvSpPr/>
          <p:nvPr/>
        </p:nvSpPr>
        <p:spPr>
          <a:xfrm>
            <a:off x="7032277" y="227438"/>
            <a:ext cx="16995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es-MX" b="1" dirty="0">
                <a:solidFill>
                  <a:sysClr val="windowText" lastClr="000000"/>
                </a:solidFill>
              </a:rPr>
              <a:t>En conflicto:</a:t>
            </a:r>
          </a:p>
        </p:txBody>
      </p:sp>
      <p:pic>
        <p:nvPicPr>
          <p:cNvPr id="25" name="Gráfico 24" descr="Profesor">
            <a:extLst>
              <a:ext uri="{FF2B5EF4-FFF2-40B4-BE49-F238E27FC236}">
                <a16:creationId xmlns:a16="http://schemas.microsoft.com/office/drawing/2014/main" id="{AA60E7B2-544D-4DD1-8DD6-26658004274B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2006307" y="3042985"/>
            <a:ext cx="765854" cy="677212"/>
          </a:xfrm>
          <a:prstGeom prst="rect">
            <a:avLst/>
          </a:prstGeom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id="{6CA4E8D3-78C0-4108-A21B-071EFD8548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28646" y="1360976"/>
            <a:ext cx="2374830" cy="1847090"/>
          </a:xfrm>
          <a:prstGeom prst="rect">
            <a:avLst/>
          </a:prstGeom>
        </p:spPr>
      </p:pic>
      <p:pic>
        <p:nvPicPr>
          <p:cNvPr id="27" name="Gráfico 26" descr="Árbol de hoja caduca">
            <a:extLst>
              <a:ext uri="{FF2B5EF4-FFF2-40B4-BE49-F238E27FC236}">
                <a16:creationId xmlns:a16="http://schemas.microsoft.com/office/drawing/2014/main" id="{2135BFC8-22AC-40E6-BA13-A3C1D967ACC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735835" y="2470534"/>
            <a:ext cx="914400" cy="914400"/>
          </a:xfrm>
          <a:prstGeom prst="rect">
            <a:avLst/>
          </a:prstGeom>
        </p:spPr>
      </p:pic>
      <p:pic>
        <p:nvPicPr>
          <p:cNvPr id="28" name="Gráfico 27" descr="Montañas">
            <a:extLst>
              <a:ext uri="{FF2B5EF4-FFF2-40B4-BE49-F238E27FC236}">
                <a16:creationId xmlns:a16="http://schemas.microsoft.com/office/drawing/2014/main" id="{997091C3-5C41-4C7C-A0EA-4B34DFCBE3C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546974" y="1355926"/>
            <a:ext cx="914400" cy="914400"/>
          </a:xfrm>
          <a:prstGeom prst="rect">
            <a:avLst/>
          </a:prstGeom>
        </p:spPr>
      </p:pic>
      <p:pic>
        <p:nvPicPr>
          <p:cNvPr id="29" name="Gráfico 28" descr="Conejo">
            <a:extLst>
              <a:ext uri="{FF2B5EF4-FFF2-40B4-BE49-F238E27FC236}">
                <a16:creationId xmlns:a16="http://schemas.microsoft.com/office/drawing/2014/main" id="{3B130EF5-5839-429D-8C5C-0B532204BA6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7488681" y="1549334"/>
            <a:ext cx="914400" cy="914400"/>
          </a:xfrm>
          <a:prstGeom prst="rect">
            <a:avLst/>
          </a:prstGeom>
        </p:spPr>
      </p:pic>
      <p:pic>
        <p:nvPicPr>
          <p:cNvPr id="30" name="Gráfico 29" descr="Flor">
            <a:extLst>
              <a:ext uri="{FF2B5EF4-FFF2-40B4-BE49-F238E27FC236}">
                <a16:creationId xmlns:a16="http://schemas.microsoft.com/office/drawing/2014/main" id="{B20B3692-BB8B-44F3-A92D-22EE6C25FC1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6967629" y="1903069"/>
            <a:ext cx="914400" cy="914400"/>
          </a:xfrm>
          <a:prstGeom prst="rect">
            <a:avLst/>
          </a:prstGeom>
        </p:spPr>
      </p:pic>
      <p:pic>
        <p:nvPicPr>
          <p:cNvPr id="31" name="Gráfico 30" descr="Ciudad">
            <a:extLst>
              <a:ext uri="{FF2B5EF4-FFF2-40B4-BE49-F238E27FC236}">
                <a16:creationId xmlns:a16="http://schemas.microsoft.com/office/drawing/2014/main" id="{BB6EE702-D5C6-40D7-9D7F-E44353E2D947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8147216" y="1795862"/>
            <a:ext cx="914400" cy="914400"/>
          </a:xfrm>
          <a:prstGeom prst="rect">
            <a:avLst/>
          </a:prstGeom>
        </p:spPr>
      </p:pic>
      <p:pic>
        <p:nvPicPr>
          <p:cNvPr id="32" name="Gráfico 31" descr="Tren">
            <a:extLst>
              <a:ext uri="{FF2B5EF4-FFF2-40B4-BE49-F238E27FC236}">
                <a16:creationId xmlns:a16="http://schemas.microsoft.com/office/drawing/2014/main" id="{1B952C32-64D2-4DA6-9B0B-04A1A79BE31A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8049195" y="1016386"/>
            <a:ext cx="914400" cy="914400"/>
          </a:xfrm>
          <a:prstGeom prst="rect">
            <a:avLst/>
          </a:prstGeom>
        </p:spPr>
      </p:pic>
      <p:pic>
        <p:nvPicPr>
          <p:cNvPr id="33" name="Gráfico 32" descr="Avión">
            <a:extLst>
              <a:ext uri="{FF2B5EF4-FFF2-40B4-BE49-F238E27FC236}">
                <a16:creationId xmlns:a16="http://schemas.microsoft.com/office/drawing/2014/main" id="{A9C8C3E9-2FC6-4544-BC15-B2345A4A61B5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 rot="1067745">
            <a:off x="8254803" y="2378797"/>
            <a:ext cx="914400" cy="914400"/>
          </a:xfrm>
          <a:prstGeom prst="rect">
            <a:avLst/>
          </a:prstGeom>
        </p:spPr>
      </p:pic>
      <p:pic>
        <p:nvPicPr>
          <p:cNvPr id="34" name="Gráfico 33" descr="Monedas">
            <a:extLst>
              <a:ext uri="{FF2B5EF4-FFF2-40B4-BE49-F238E27FC236}">
                <a16:creationId xmlns:a16="http://schemas.microsoft.com/office/drawing/2014/main" id="{809205E9-4E44-429A-9D49-B0E9C27574E9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7557423" y="2414399"/>
            <a:ext cx="914400" cy="914400"/>
          </a:xfrm>
          <a:prstGeom prst="rect">
            <a:avLst/>
          </a:prstGeom>
        </p:spPr>
      </p:pic>
      <p:pic>
        <p:nvPicPr>
          <p:cNvPr id="35" name="Gráfico 34" descr="Profesor">
            <a:extLst>
              <a:ext uri="{FF2B5EF4-FFF2-40B4-BE49-F238E27FC236}">
                <a16:creationId xmlns:a16="http://schemas.microsoft.com/office/drawing/2014/main" id="{ABFD126D-AA33-4862-92B3-F5068FD8FEB2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7503125" y="2284521"/>
            <a:ext cx="765854" cy="677212"/>
          </a:xfrm>
          <a:prstGeom prst="rect">
            <a:avLst/>
          </a:prstGeom>
        </p:spPr>
      </p:pic>
      <p:sp>
        <p:nvSpPr>
          <p:cNvPr id="36" name="Rectángulo 35">
            <a:extLst>
              <a:ext uri="{FF2B5EF4-FFF2-40B4-BE49-F238E27FC236}">
                <a16:creationId xmlns:a16="http://schemas.microsoft.com/office/drawing/2014/main" id="{053F0991-D9D9-4284-8F6B-BE73216252F0}"/>
              </a:ext>
            </a:extLst>
          </p:cNvPr>
          <p:cNvSpPr/>
          <p:nvPr/>
        </p:nvSpPr>
        <p:spPr>
          <a:xfrm>
            <a:off x="6502118" y="3662962"/>
            <a:ext cx="371017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>
                <a:solidFill>
                  <a:sysClr val="windowText" lastClr="000000"/>
                </a:solidFill>
              </a:rPr>
              <a:t>Desarrollo turístico espontáneo, muy masificado y con sobreexplotación de litoral. Con paisajes heterogéneos e inacabados (en construcción) </a:t>
            </a:r>
          </a:p>
          <a:p>
            <a:endParaRPr lang="es-MX" dirty="0">
              <a:solidFill>
                <a:sysClr val="windowText" lastClr="000000"/>
              </a:solidFill>
            </a:endParaRPr>
          </a:p>
          <a:p>
            <a:r>
              <a:rPr lang="es-MX" dirty="0">
                <a:solidFill>
                  <a:sysClr val="windowText" lastClr="000000"/>
                </a:solidFill>
              </a:rPr>
              <a:t>Ejemplos:</a:t>
            </a:r>
          </a:p>
          <a:p>
            <a:r>
              <a:rPr lang="es-MX" dirty="0">
                <a:solidFill>
                  <a:sysClr val="windowText" lastClr="000000"/>
                </a:solidFill>
              </a:rPr>
              <a:t>-Torremolinos.</a:t>
            </a:r>
          </a:p>
          <a:p>
            <a:r>
              <a:rPr lang="es-MX" dirty="0">
                <a:solidFill>
                  <a:sysClr val="windowText" lastClr="000000"/>
                </a:solidFill>
              </a:rPr>
              <a:t>- Acapulco.</a:t>
            </a:r>
          </a:p>
        </p:txBody>
      </p:sp>
    </p:spTree>
    <p:extLst>
      <p:ext uri="{BB962C8B-B14F-4D97-AF65-F5344CB8AC3E}">
        <p14:creationId xmlns:p14="http://schemas.microsoft.com/office/powerpoint/2010/main" val="33960646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314C626C-25CF-4F78-BF4B-C472F4101E7C}"/>
              </a:ext>
            </a:extLst>
          </p:cNvPr>
          <p:cNvSpPr/>
          <p:nvPr/>
        </p:nvSpPr>
        <p:spPr>
          <a:xfrm>
            <a:off x="11492593" y="1676543"/>
            <a:ext cx="4844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UN  IDAD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 2</a:t>
            </a:r>
          </a:p>
        </p:txBody>
      </p:sp>
      <p:pic>
        <p:nvPicPr>
          <p:cNvPr id="5" name="Gráfico 4" descr="Avión">
            <a:extLst>
              <a:ext uri="{FF2B5EF4-FFF2-40B4-BE49-F238E27FC236}">
                <a16:creationId xmlns:a16="http://schemas.microsoft.com/office/drawing/2014/main" id="{1F0661BF-A937-4872-A5AB-9B037A8703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235472"/>
            <a:ext cx="914400" cy="914400"/>
          </a:xfrm>
          <a:prstGeom prst="rect">
            <a:avLst/>
          </a:prstGeom>
        </p:spPr>
      </p:pic>
      <p:pic>
        <p:nvPicPr>
          <p:cNvPr id="6" name="Gráfico 5" descr="El mundo">
            <a:extLst>
              <a:ext uri="{FF2B5EF4-FFF2-40B4-BE49-F238E27FC236}">
                <a16:creationId xmlns:a16="http://schemas.microsoft.com/office/drawing/2014/main" id="{93C5F56F-8496-47AF-A454-F7A38C31A1A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77600" y="5459812"/>
            <a:ext cx="914400" cy="9144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B589849D-48C8-4D3B-94D6-421B9935F92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5621" y="0"/>
            <a:ext cx="10281979" cy="6858000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E8CAFA93-DBA7-4BF4-9256-CDBDB7497C43}"/>
              </a:ext>
            </a:extLst>
          </p:cNvPr>
          <p:cNvSpPr/>
          <p:nvPr/>
        </p:nvSpPr>
        <p:spPr>
          <a:xfrm>
            <a:off x="97128" y="28252"/>
            <a:ext cx="38940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/>
            <a:r>
              <a:rPr lang="es-MX" b="1" dirty="0">
                <a:solidFill>
                  <a:sysClr val="windowText" lastClr="000000"/>
                </a:solidFill>
              </a:rPr>
              <a:t>COSTA ADRIÁTICA, CROACIA</a:t>
            </a:r>
          </a:p>
        </p:txBody>
      </p:sp>
      <p:pic>
        <p:nvPicPr>
          <p:cNvPr id="10" name="Gráfico 9" descr="Cara sonriente sin relleno">
            <a:extLst>
              <a:ext uri="{FF2B5EF4-FFF2-40B4-BE49-F238E27FC236}">
                <a16:creationId xmlns:a16="http://schemas.microsoft.com/office/drawing/2014/main" id="{01FCC3B5-70B3-4731-A6C1-D3150F31A3E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0" y="42013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761823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Intermedio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3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23C5FE65-18CC-4A65-9EBC-B05E331504E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TM03457515[[fn=Vista]]</Template>
  <TotalTime>4564</TotalTime>
  <Words>771</Words>
  <Application>Microsoft Office PowerPoint</Application>
  <PresentationFormat>Panorámica</PresentationFormat>
  <Paragraphs>162</Paragraphs>
  <Slides>16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0" baseType="lpstr">
      <vt:lpstr>Arial</vt:lpstr>
      <vt:lpstr>Century Schoolbook</vt:lpstr>
      <vt:lpstr>Wingdings 2</vt:lpstr>
      <vt:lpstr>View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Iván García Hinojosa</dc:creator>
  <cp:lastModifiedBy>Iván García Hinojosa</cp:lastModifiedBy>
  <cp:revision>273</cp:revision>
  <cp:lastPrinted>2017-08-21T21:19:47Z</cp:lastPrinted>
  <dcterms:created xsi:type="dcterms:W3CDTF">2016-08-12T14:36:33Z</dcterms:created>
  <dcterms:modified xsi:type="dcterms:W3CDTF">2017-10-17T17:45:42Z</dcterms:modified>
</cp:coreProperties>
</file>