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66" r:id="rId2"/>
    <p:sldId id="397" r:id="rId3"/>
    <p:sldId id="398" r:id="rId4"/>
    <p:sldId id="399" r:id="rId5"/>
    <p:sldId id="40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1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6947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15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69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017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073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01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150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35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55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5170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62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017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0814179-6191-46BE-8C9C-2CD35B54E750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7BFD3DC4-5994-4E8D-8853-600F70F2B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6A5DB1F4-601B-408B-A7DE-6BA6C1DA7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E7C304A-076C-4E1E-8F9C-867A2CE498EA}"/>
              </a:ext>
            </a:extLst>
          </p:cNvPr>
          <p:cNvSpPr/>
          <p:nvPr/>
        </p:nvSpPr>
        <p:spPr>
          <a:xfrm>
            <a:off x="611198" y="742766"/>
            <a:ext cx="7209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2.3 Tipos de turismo y sus espacios geográficos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D45E4EF-07C9-4A6C-B0E7-E2258A7B6879}"/>
              </a:ext>
            </a:extLst>
          </p:cNvPr>
          <p:cNvSpPr/>
          <p:nvPr/>
        </p:nvSpPr>
        <p:spPr>
          <a:xfrm>
            <a:off x="484576" y="2088980"/>
            <a:ext cx="57992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800" b="1" kern="0" dirty="0">
                <a:solidFill>
                  <a:schemeClr val="accent5">
                    <a:lumMod val="50000"/>
                  </a:schemeClr>
                </a:solidFill>
              </a:rPr>
              <a:t>-Generalidades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Ronda 1 de exposiciones: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CEC152B-B439-44FF-A3D9-9F930EE1803E}"/>
              </a:ext>
            </a:extLst>
          </p:cNvPr>
          <p:cNvSpPr/>
          <p:nvPr/>
        </p:nvSpPr>
        <p:spPr>
          <a:xfrm>
            <a:off x="248970" y="62296"/>
            <a:ext cx="2223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>
              <a:defRPr/>
            </a:pPr>
            <a:r>
              <a:rPr lang="es-ES" sz="2800" b="1" kern="0" dirty="0">
                <a:solidFill>
                  <a:srgbClr val="7BA79D">
                    <a:lumMod val="75000"/>
                  </a:srgbClr>
                </a:solidFill>
              </a:rPr>
              <a:t>Contenido.</a:t>
            </a:r>
          </a:p>
        </p:txBody>
      </p:sp>
      <p:pic>
        <p:nvPicPr>
          <p:cNvPr id="25" name="Gráfico 24" descr="Montañas">
            <a:extLst>
              <a:ext uri="{FF2B5EF4-FFF2-40B4-BE49-F238E27FC236}">
                <a16:creationId xmlns:a16="http://schemas.microsoft.com/office/drawing/2014/main" id="{285642E5-C4AC-4A42-881C-F54C71FBE4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79296" y="4203618"/>
            <a:ext cx="914400" cy="914400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595E0319-39F5-4056-B38A-C9140A2A04F5}"/>
              </a:ext>
            </a:extLst>
          </p:cNvPr>
          <p:cNvSpPr/>
          <p:nvPr/>
        </p:nvSpPr>
        <p:spPr>
          <a:xfrm>
            <a:off x="2193696" y="4412531"/>
            <a:ext cx="57992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800" b="1" kern="0" dirty="0">
                <a:solidFill>
                  <a:schemeClr val="tx2">
                    <a:lumMod val="75000"/>
                  </a:schemeClr>
                </a:solidFill>
              </a:rPr>
              <a:t>-Turismo de montaña.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2" name="Gráfico 31" descr="Submarinismo">
            <a:extLst>
              <a:ext uri="{FF2B5EF4-FFF2-40B4-BE49-F238E27FC236}">
                <a16:creationId xmlns:a16="http://schemas.microsoft.com/office/drawing/2014/main" id="{5801C2DD-D03A-417A-85F3-6699FEB80C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60813" y="3435194"/>
            <a:ext cx="914400" cy="914400"/>
          </a:xfrm>
          <a:prstGeom prst="rect">
            <a:avLst/>
          </a:prstGeom>
        </p:spPr>
      </p:pic>
      <p:sp>
        <p:nvSpPr>
          <p:cNvPr id="33" name="Rectángulo 32">
            <a:extLst>
              <a:ext uri="{FF2B5EF4-FFF2-40B4-BE49-F238E27FC236}">
                <a16:creationId xmlns:a16="http://schemas.microsoft.com/office/drawing/2014/main" id="{C48552D0-9FF8-4E68-9240-5A828F2A7CD6}"/>
              </a:ext>
            </a:extLst>
          </p:cNvPr>
          <p:cNvSpPr/>
          <p:nvPr/>
        </p:nvSpPr>
        <p:spPr>
          <a:xfrm>
            <a:off x="2246371" y="3630784"/>
            <a:ext cx="70334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800" b="1" kern="0" dirty="0">
                <a:solidFill>
                  <a:schemeClr val="tx2">
                    <a:lumMod val="75000"/>
                  </a:schemeClr>
                </a:solidFill>
              </a:rPr>
              <a:t>-Turismo en espacios litorales.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5" name="Gráfico 34" descr="Ciudad">
            <a:extLst>
              <a:ext uri="{FF2B5EF4-FFF2-40B4-BE49-F238E27FC236}">
                <a16:creationId xmlns:a16="http://schemas.microsoft.com/office/drawing/2014/main" id="{D705334B-68A5-4A49-93CC-F8EF9BD032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79296" y="5098489"/>
            <a:ext cx="914400" cy="914400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88BB346D-3F1B-4C85-8179-46B6CE497929}"/>
              </a:ext>
            </a:extLst>
          </p:cNvPr>
          <p:cNvSpPr/>
          <p:nvPr/>
        </p:nvSpPr>
        <p:spPr>
          <a:xfrm>
            <a:off x="2246371" y="5294079"/>
            <a:ext cx="57992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800" b="1" kern="0" dirty="0">
                <a:solidFill>
                  <a:schemeClr val="tx2">
                    <a:lumMod val="75000"/>
                  </a:schemeClr>
                </a:solidFill>
              </a:rPr>
              <a:t>-Turismo de áreas urbanas.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209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858E382-AB37-452C-B1B4-21B270A73C41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87639BE3-BB1B-428C-9434-6E8F1BC6E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F20D54C7-D8E5-4FFB-B52C-09BD84DB9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E8CF3A8-9C00-4B35-A396-6AAADD57F20D}"/>
              </a:ext>
            </a:extLst>
          </p:cNvPr>
          <p:cNvSpPr/>
          <p:nvPr/>
        </p:nvSpPr>
        <p:spPr>
          <a:xfrm>
            <a:off x="329610" y="169452"/>
            <a:ext cx="3094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Generalidades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4DF0971-73D6-400B-A965-60AAB9BFB857}"/>
              </a:ext>
            </a:extLst>
          </p:cNvPr>
          <p:cNvSpPr/>
          <p:nvPr/>
        </p:nvSpPr>
        <p:spPr>
          <a:xfrm>
            <a:off x="2041450" y="888262"/>
            <a:ext cx="78574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- La clasificación de los espacios turísticos va en función de la localización.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Cada ubicación ofrece recursos diversos para el desarrollo del turismo.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La clasificación de los tipos de turismo es la siguiente: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F7F34B1-36E2-4B2E-AF5C-FC66D7E420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16" y="692672"/>
            <a:ext cx="1601131" cy="1245324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23CFAC7E-CB9C-47E1-B518-FFEF96781097}"/>
              </a:ext>
            </a:extLst>
          </p:cNvPr>
          <p:cNvSpPr/>
          <p:nvPr/>
        </p:nvSpPr>
        <p:spPr>
          <a:xfrm>
            <a:off x="522766" y="4304582"/>
            <a:ext cx="44320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defRPr/>
            </a:pPr>
            <a:r>
              <a:rPr lang="es-ES" b="1" kern="0" dirty="0">
                <a:solidFill>
                  <a:schemeClr val="accent5">
                    <a:lumMod val="50000"/>
                  </a:schemeClr>
                </a:solidFill>
              </a:rPr>
              <a:t>GENERALES</a:t>
            </a:r>
          </a:p>
          <a:p>
            <a:pPr marL="342900" lvl="0" indent="-342900" algn="just" defTabSz="914400">
              <a:buAutoNum type="alphaLcParenR"/>
              <a:defRPr/>
            </a:pPr>
            <a:r>
              <a:rPr lang="es-ES" b="1" kern="0" dirty="0">
                <a:solidFill>
                  <a:schemeClr val="tx2">
                    <a:lumMod val="75000"/>
                  </a:schemeClr>
                </a:solidFill>
              </a:rPr>
              <a:t>Turismo en espacios litorales.</a:t>
            </a:r>
          </a:p>
          <a:p>
            <a:pPr marL="342900" lvl="0" indent="-342900" algn="just" defTabSz="914400">
              <a:buAutoNum type="alphaLcParenR"/>
              <a:defRPr/>
            </a:pPr>
            <a:r>
              <a:rPr lang="es-ES" b="1" kern="0" dirty="0">
                <a:solidFill>
                  <a:schemeClr val="tx2">
                    <a:lumMod val="75000"/>
                  </a:schemeClr>
                </a:solidFill>
              </a:rPr>
              <a:t>Turismo de montaña.</a:t>
            </a:r>
          </a:p>
          <a:p>
            <a:pPr marL="342900" lvl="0" indent="-342900" algn="just" defTabSz="914400">
              <a:buAutoNum type="alphaLcParenR"/>
              <a:defRPr/>
            </a:pPr>
            <a:r>
              <a:rPr lang="es-ES" b="1" kern="0" dirty="0">
                <a:solidFill>
                  <a:schemeClr val="tx2">
                    <a:lumMod val="75000"/>
                  </a:schemeClr>
                </a:solidFill>
              </a:rPr>
              <a:t>Turismo en áreas urbanas y metropolitanas.</a:t>
            </a:r>
          </a:p>
          <a:p>
            <a:pPr marL="342900" lvl="0" indent="-342900" algn="just" defTabSz="914400">
              <a:buAutoNum type="alphaLcParenR"/>
              <a:defRPr/>
            </a:pPr>
            <a:r>
              <a:rPr lang="es-ES" b="1" kern="0" dirty="0">
                <a:solidFill>
                  <a:schemeClr val="tx2">
                    <a:lumMod val="75000"/>
                  </a:schemeClr>
                </a:solidFill>
              </a:rPr>
              <a:t>Turismo en espacios rurales.</a:t>
            </a:r>
          </a:p>
          <a:p>
            <a:pPr lvl="0" algn="just" defTabSz="914400">
              <a:defRPr/>
            </a:pPr>
            <a:endParaRPr lang="es-ES" b="1" kern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3785ECE-8E0D-421E-91FB-920B069AB177}"/>
              </a:ext>
            </a:extLst>
          </p:cNvPr>
          <p:cNvSpPr/>
          <p:nvPr/>
        </p:nvSpPr>
        <p:spPr>
          <a:xfrm>
            <a:off x="5970180" y="4304582"/>
            <a:ext cx="47350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defRPr/>
            </a:pPr>
            <a:r>
              <a:rPr lang="es-ES" b="1" kern="0" dirty="0">
                <a:solidFill>
                  <a:schemeClr val="accent5">
                    <a:lumMod val="50000"/>
                  </a:schemeClr>
                </a:solidFill>
              </a:rPr>
              <a:t>ESPECÍFICOS:</a:t>
            </a:r>
          </a:p>
          <a:p>
            <a:pPr marL="342900" lvl="0" indent="-342900" algn="just" defTabSz="914400">
              <a:buAutoNum type="alphaLcParenR"/>
              <a:defRPr/>
            </a:pPr>
            <a:r>
              <a:rPr lang="es-ES" b="1" kern="0" dirty="0">
                <a:solidFill>
                  <a:schemeClr val="tx2">
                    <a:lumMod val="75000"/>
                  </a:schemeClr>
                </a:solidFill>
              </a:rPr>
              <a:t>Turismo emergente</a:t>
            </a:r>
          </a:p>
          <a:p>
            <a:pPr marL="342900" lvl="0" indent="-342900" algn="just" defTabSz="914400">
              <a:buAutoNum type="alphaLcParenR"/>
              <a:defRPr/>
            </a:pPr>
            <a:r>
              <a:rPr lang="es-ES" b="1" kern="0" dirty="0">
                <a:solidFill>
                  <a:schemeClr val="tx2">
                    <a:lumMod val="75000"/>
                  </a:schemeClr>
                </a:solidFill>
              </a:rPr>
              <a:t>Turismo en fase de consolidación.</a:t>
            </a:r>
          </a:p>
          <a:p>
            <a:pPr lvl="0" algn="just" defTabSz="914400">
              <a:defRPr/>
            </a:pPr>
            <a:endParaRPr lang="es-ES" b="1" kern="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DC625745-417B-445E-B03B-A208FF1636D5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4B3945DD-1B84-4620-B8DC-C77BF696B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81E68897-F911-4AB0-9684-FA0905FED8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8730026-8C51-46A7-A1C3-4E33B896C6F0}"/>
              </a:ext>
            </a:extLst>
          </p:cNvPr>
          <p:cNvSpPr/>
          <p:nvPr/>
        </p:nvSpPr>
        <p:spPr>
          <a:xfrm>
            <a:off x="1052622" y="239676"/>
            <a:ext cx="2233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Objetivos</a:t>
            </a:r>
          </a:p>
        </p:txBody>
      </p:sp>
      <p:pic>
        <p:nvPicPr>
          <p:cNvPr id="8" name="Gráfico 7" descr="Diana">
            <a:extLst>
              <a:ext uri="{FF2B5EF4-FFF2-40B4-BE49-F238E27FC236}">
                <a16:creationId xmlns:a16="http://schemas.microsoft.com/office/drawing/2014/main" id="{BEDDDE03-02AA-457B-B9EB-1D02AF9D56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0873" y="44086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F79D057-A0D0-4119-BD89-CC18CD0CA6F7}"/>
              </a:ext>
            </a:extLst>
          </p:cNvPr>
          <p:cNvSpPr/>
          <p:nvPr/>
        </p:nvSpPr>
        <p:spPr>
          <a:xfrm>
            <a:off x="1499190" y="1149872"/>
            <a:ext cx="7857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Conocer los distintos tipos de turismo según el carácter geográfico.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Analizar las características del turismo, su plasmación espacial y las relaciones con el territorio.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Estudiar los rasgos más importantes de algunos destinos turísticos.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4478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4A46992-9303-40B6-B060-49A6EC2096EE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FB79A881-EBB7-49B5-9799-A7820DEBF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CA5F22B2-77B0-4DE5-A80F-3DA607192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10B5F5C1-973E-46C7-A685-F9AE9ACA2F6E}"/>
              </a:ext>
            </a:extLst>
          </p:cNvPr>
          <p:cNvSpPr/>
          <p:nvPr/>
        </p:nvSpPr>
        <p:spPr>
          <a:xfrm>
            <a:off x="1828800" y="554449"/>
            <a:ext cx="78574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T3U2: Cuadro resumen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En base a las rondas de exposiciones, elabora un cuadro resumen, para concentrar la información más relevante de los tipos de turismo.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BE364374-96AB-4541-95E7-D94B53110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301745"/>
              </p:ext>
            </p:extLst>
          </p:nvPr>
        </p:nvGraphicFramePr>
        <p:xfrm>
          <a:off x="1828800" y="3659359"/>
          <a:ext cx="8128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61756974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187223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41624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315754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Tipo de turismo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Localización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Descripción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Referencia gráfica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349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502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619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279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533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40645B0-8664-4DE0-9BF2-1E703E93F6A2}"/>
              </a:ext>
            </a:extLst>
          </p:cNvPr>
          <p:cNvSpPr/>
          <p:nvPr/>
        </p:nvSpPr>
        <p:spPr>
          <a:xfrm>
            <a:off x="464288" y="479316"/>
            <a:ext cx="82544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Referencias bibliográficas del tema:</a:t>
            </a:r>
          </a:p>
          <a:p>
            <a:pPr lvl="0" algn="just"/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  <a:p>
            <a:pPr marL="285750" lvl="0" indent="-285750" algn="just">
              <a:buFontTx/>
              <a:buChar char="-"/>
            </a:pPr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Artigues, A., et al ( 2001). Geografía mundial del Turismo. Síntesis, ed. Madrid, España.</a:t>
            </a:r>
          </a:p>
          <a:p>
            <a:pPr marL="285750" lvl="0" indent="-285750" algn="just">
              <a:buFontTx/>
              <a:buChar char="-"/>
            </a:pPr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-Pardo, C. (2013). Territorio y recursos turísticos. </a:t>
            </a:r>
            <a:r>
              <a:rPr lang="es-MX" b="1" i="1" dirty="0">
                <a:solidFill>
                  <a:schemeClr val="bg2">
                    <a:lumMod val="10000"/>
                  </a:schemeClr>
                </a:solidFill>
              </a:rPr>
              <a:t>Análisis geográfico del turismo. </a:t>
            </a:r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Centro de Estudios Ramón Aceres. Madrid, España.</a:t>
            </a:r>
            <a:endParaRPr lang="es-MX" b="1" i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6F17663-2E1C-433F-8352-89BBA4B9ECAE}"/>
              </a:ext>
            </a:extLst>
          </p:cNvPr>
          <p:cNvSpPr/>
          <p:nvPr/>
        </p:nvSpPr>
        <p:spPr>
          <a:xfrm>
            <a:off x="11492593" y="176048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6" name="Gráfico 5" descr="Avión">
            <a:extLst>
              <a:ext uri="{FF2B5EF4-FFF2-40B4-BE49-F238E27FC236}">
                <a16:creationId xmlns:a16="http://schemas.microsoft.com/office/drawing/2014/main" id="{EBF7B081-76CF-4D86-B6FB-D713013AD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319414"/>
            <a:ext cx="914400" cy="914400"/>
          </a:xfrm>
          <a:prstGeom prst="rect">
            <a:avLst/>
          </a:prstGeom>
        </p:spPr>
      </p:pic>
      <p:pic>
        <p:nvPicPr>
          <p:cNvPr id="7" name="Gráfico 6" descr="El mundo">
            <a:extLst>
              <a:ext uri="{FF2B5EF4-FFF2-40B4-BE49-F238E27FC236}">
                <a16:creationId xmlns:a16="http://schemas.microsoft.com/office/drawing/2014/main" id="{B864A8FB-68AE-4F54-8C0F-50DE4D74AF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5640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4601</TotalTime>
  <Words>252</Words>
  <Application>Microsoft Office PowerPoint</Application>
  <PresentationFormat>Panorámica</PresentationFormat>
  <Paragraphs>48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278</cp:revision>
  <cp:lastPrinted>2017-08-21T21:19:47Z</cp:lastPrinted>
  <dcterms:created xsi:type="dcterms:W3CDTF">2016-08-12T14:36:33Z</dcterms:created>
  <dcterms:modified xsi:type="dcterms:W3CDTF">2017-10-17T21:45:53Z</dcterms:modified>
</cp:coreProperties>
</file>