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3gp" ContentType="video/3gpp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1" r:id="rId5"/>
    <p:sldId id="260" r:id="rId6"/>
    <p:sldId id="261" r:id="rId7"/>
    <p:sldId id="262" r:id="rId8"/>
    <p:sldId id="276" r:id="rId9"/>
    <p:sldId id="265" r:id="rId10"/>
    <p:sldId id="272" r:id="rId11"/>
    <p:sldId id="264" r:id="rId12"/>
    <p:sldId id="266" r:id="rId13"/>
    <p:sldId id="268" r:id="rId14"/>
    <p:sldId id="269" r:id="rId15"/>
    <p:sldId id="270" r:id="rId16"/>
    <p:sldId id="273" r:id="rId17"/>
    <p:sldId id="274" r:id="rId18"/>
    <p:sldId id="275" r:id="rId19"/>
    <p:sldId id="277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678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876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241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51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44091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561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84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71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646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902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47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97DDB32-B059-46FE-8DBD-E774574B4D0B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7885E1E-DDAE-4DB8-AE6D-6B8390E68FE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839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3gp"/><Relationship Id="rId1" Type="http://schemas.microsoft.com/office/2007/relationships/media" Target="../media/media1.3gp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3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875315" y="169452"/>
            <a:ext cx="3145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EVALUACIÓN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772176"/>
              </p:ext>
            </p:extLst>
          </p:nvPr>
        </p:nvGraphicFramePr>
        <p:xfrm>
          <a:off x="1689862" y="1739112"/>
          <a:ext cx="7813366" cy="2103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919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4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Evidencia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Instrumento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Porcentaje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Tareas (I)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Línea de tiempo (I)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Collage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599935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Ensayo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30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Mapa conceptual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Rúbrica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effectLst/>
                          <a:latin typeface="Arial Black" panose="020B0A040201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es-MX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3502439" y="692672"/>
            <a:ext cx="4607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PRIMER PARCIAL</a:t>
            </a:r>
          </a:p>
        </p:txBody>
      </p:sp>
      <p:pic>
        <p:nvPicPr>
          <p:cNvPr id="3" name="Gráfico 2" descr="Globo terrestre, América">
            <a:extLst>
              <a:ext uri="{FF2B5EF4-FFF2-40B4-BE49-F238E27FC236}">
                <a16:creationId xmlns:a16="http://schemas.microsoft.com/office/drawing/2014/main" id="{9492D80B-84A8-41C6-AA3A-68E8C0822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31062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D78EBEE-B242-423C-9CB2-D0497D21828D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BF6CD7-F0AD-4982-947D-6CD14847530F}"/>
              </a:ext>
            </a:extLst>
          </p:cNvPr>
          <p:cNvSpPr/>
          <p:nvPr/>
        </p:nvSpPr>
        <p:spPr>
          <a:xfrm>
            <a:off x="135947" y="4987597"/>
            <a:ext cx="10921195" cy="80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5 tareas, cada una de 0 a 100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s-MX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Se pondera sacando el promedio y en escala de 3 para calcular ponderación de 0 a 2</a:t>
            </a:r>
          </a:p>
        </p:txBody>
      </p:sp>
    </p:spTree>
    <p:extLst>
      <p:ext uri="{BB962C8B-B14F-4D97-AF65-F5344CB8AC3E}">
        <p14:creationId xmlns:p14="http://schemas.microsoft.com/office/powerpoint/2010/main" val="2182872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EE7CE47-8839-4E69-BBDF-0D1B43BD0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787" y="2097450"/>
            <a:ext cx="5295167" cy="376092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657B1B3-BFCD-4DF7-9572-4165193106C1}"/>
              </a:ext>
            </a:extLst>
          </p:cNvPr>
          <p:cNvSpPr/>
          <p:nvPr/>
        </p:nvSpPr>
        <p:spPr>
          <a:xfrm>
            <a:off x="113374" y="1130292"/>
            <a:ext cx="11024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Capa superficial del planeta, no cubierta por agua.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09D4F1C-CE81-48C5-BA6C-39912B975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809754"/>
            <a:ext cx="5085046" cy="269215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D73CD59-1079-4242-9870-8DAD1662764D}"/>
              </a:ext>
            </a:extLst>
          </p:cNvPr>
          <p:cNvSpPr/>
          <p:nvPr/>
        </p:nvSpPr>
        <p:spPr>
          <a:xfrm>
            <a:off x="113374" y="213617"/>
            <a:ext cx="4350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defRPr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SUPERFICIE TERRESTE</a:t>
            </a:r>
          </a:p>
        </p:txBody>
      </p:sp>
      <p:pic>
        <p:nvPicPr>
          <p:cNvPr id="9" name="Gráfico 8" descr="Globo terrestre, América">
            <a:extLst>
              <a:ext uri="{FF2B5EF4-FFF2-40B4-BE49-F238E27FC236}">
                <a16:creationId xmlns:a16="http://schemas.microsoft.com/office/drawing/2014/main" id="{3045CF5D-43F4-4894-B9AA-10DEC7942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09E843D-89A8-47AD-8D2F-3B959DFB0AAD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8834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a-verdadera-forma-del-planeta-Tierra (tuvideo.matiasmx.com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47359" y="980410"/>
            <a:ext cx="6588254" cy="521687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19270" y="2058569"/>
            <a:ext cx="39756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Tierra en realidad es un elipsoide, una forma geométrica 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achatada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en los polos y 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ensanchada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en el Ecuador.  Como la superficie de la Tierra no es uniforme--presenta alturas y depresiones--se llama geoide.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73206" y="441633"/>
            <a:ext cx="33629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FORMA ORIGINAL DE LA TIERRA:</a:t>
            </a: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88612280-F7CD-4A78-AC8D-41801FEF76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8BA1C44-C972-4506-A83F-B4AB5626D1D5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28394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4" y="205882"/>
            <a:ext cx="11016816" cy="6427304"/>
          </a:xfrm>
          <a:prstGeom prst="rect">
            <a:avLst/>
          </a:prstGeom>
        </p:spPr>
      </p:pic>
      <p:pic>
        <p:nvPicPr>
          <p:cNvPr id="4" name="Gráfico 3" descr="Globo terrestre, América">
            <a:extLst>
              <a:ext uri="{FF2B5EF4-FFF2-40B4-BE49-F238E27FC236}">
                <a16:creationId xmlns:a16="http://schemas.microsoft.com/office/drawing/2014/main" id="{7F623A69-8679-44B7-BE2B-7D4E2AD62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67B6BAF-8036-463B-8EE1-34D2F85D743A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297652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8" y="194390"/>
            <a:ext cx="1657598" cy="134286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637182" y="194390"/>
            <a:ext cx="7726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Actividad 1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LOCALIZACIÓN DE COORDENADAS GEOGRÁFICAS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705753" y="1324279"/>
            <a:ext cx="86574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En parejas y utilizando el planisferio, localiza las siguientes coordenadas y escribe en que país se encuentra el punto y qué características generales reconoces sobre ese lugar.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44359" y="3506168"/>
            <a:ext cx="87723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A) Latitud 10° sur / Longitud 45° oeste : ________________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B)Latitud 10° sur / Longitud 75° oeste: _________________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C)Latitud 0° / Longitud 75° oeste : ____________________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D)Latitud 30° sur / Longitud 60° oeste: ________________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E)Latitud 20° sur / Longitud 60° oeste: ________________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F)Latitud 60° norte / Longitud 120° oeste: 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G)Latitud 30° norte / Longitud 105° oeste: _____________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H)Latitud 40° norte / Longitud 90° oeste: ______________</a:t>
            </a:r>
          </a:p>
          <a:p>
            <a:pPr marL="514350" marR="0" lvl="0" indent="-5143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UcParenR"/>
              <a:tabLst/>
              <a:defRPr/>
            </a:pPr>
            <a:r>
              <a:rPr lang="es-MX" sz="2000" b="1" dirty="0">
                <a:solidFill>
                  <a:srgbClr val="000000"/>
                </a:solidFill>
                <a:latin typeface="Century Schoolbook" panose="02040604050505020304"/>
              </a:rPr>
              <a:t>Latitud 60° norte/ Longitud 150° oeste:_______________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000" b="1" dirty="0">
                <a:solidFill>
                  <a:srgbClr val="000000"/>
                </a:solidFill>
                <a:latin typeface="Century Schoolbook" panose="02040604050505020304"/>
              </a:rPr>
              <a:t>J) Latitud 30° sur/ Longitud 30° este:_____________________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59C9A5C4-98D1-4875-8DE9-6BC4EA920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BFF7A3B-A67C-4AEA-8869-63093F098580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34902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57" y="0"/>
            <a:ext cx="11970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82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24190" r="12587" b="1"/>
          <a:stretch/>
        </p:blipFill>
        <p:spPr>
          <a:xfrm>
            <a:off x="0" y="0"/>
            <a:ext cx="1926750" cy="2850487"/>
          </a:xfrm>
          <a:prstGeom prst="rect">
            <a:avLst/>
          </a:prstGeom>
          <a:effectLst/>
        </p:spPr>
      </p:pic>
      <p:sp>
        <p:nvSpPr>
          <p:cNvPr id="7" name="Rectángulo 6"/>
          <p:cNvSpPr/>
          <p:nvPr/>
        </p:nvSpPr>
        <p:spPr>
          <a:xfrm>
            <a:off x="3090765" y="101804"/>
            <a:ext cx="61917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Tarea 1</a:t>
            </a:r>
            <a:endParaRPr lang="es-MX" sz="4000" dirty="0">
              <a:solidFill>
                <a:srgbClr val="00B050"/>
              </a:solidFill>
              <a:latin typeface="Century Schoolbook" panose="02040604050505020304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T1U1_Loca_geo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657254" y="1425243"/>
            <a:ext cx="70588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Descarga del menú </a:t>
            </a:r>
            <a:r>
              <a:rPr lang="es-MX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RECURSOS</a:t>
            </a: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, el formato T1U1:Loc_geo, respóndelo en formato digital. Una vez elaborado, envíalo a través del menú </a:t>
            </a:r>
            <a:r>
              <a:rPr lang="es-MX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TRABAJOS</a:t>
            </a: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, tienes hasta el día 12 de agosto antes de las 11:59 pm. Cualquier duda, estará activado el chat el día jueves 10 de agosto de 7 a 8 pm</a:t>
            </a:r>
          </a:p>
          <a:p>
            <a:pPr lvl="0" algn="just" defTabSz="457200"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Fecha límite: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11 de agosto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11:59 pm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400" b="1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37FF2D3B-0E0B-4318-A89D-0FF588D3D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01155F1B-3394-4A72-B552-26FCAA0F65A2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89631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3538B8B-79DD-4545-A0E3-D1D41BC8C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432473" cy="6858000"/>
          </a:xfrm>
          <a:prstGeom prst="rect">
            <a:avLst/>
          </a:prstGeom>
        </p:spPr>
      </p:pic>
      <p:pic>
        <p:nvPicPr>
          <p:cNvPr id="3" name="Gráfico 2" descr="Globo terrestre, América">
            <a:extLst>
              <a:ext uri="{FF2B5EF4-FFF2-40B4-BE49-F238E27FC236}">
                <a16:creationId xmlns:a16="http://schemas.microsoft.com/office/drawing/2014/main" id="{23D4C24D-5202-4FF3-AF3B-FCA6DE2EC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654386D-D3DA-4FE9-811E-240794B71FE8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18317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2CD1037-D83A-4C01-BF12-7D647C203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57" y="0"/>
            <a:ext cx="11016343" cy="6858000"/>
          </a:xfrm>
          <a:prstGeom prst="rect">
            <a:avLst/>
          </a:prstGeom>
        </p:spPr>
      </p:pic>
      <p:pic>
        <p:nvPicPr>
          <p:cNvPr id="3" name="Gráfico 2" descr="Globo terrestre, América">
            <a:extLst>
              <a:ext uri="{FF2B5EF4-FFF2-40B4-BE49-F238E27FC236}">
                <a16:creationId xmlns:a16="http://schemas.microsoft.com/office/drawing/2014/main" id="{7A6D026B-4949-47F9-A8F8-60E7766F81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160C344-2440-4B4B-A2AB-6E42FC25CC15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94146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080691-0663-4B63-B3D8-68AD649BDE45}"/>
              </a:ext>
            </a:extLst>
          </p:cNvPr>
          <p:cNvSpPr/>
          <p:nvPr/>
        </p:nvSpPr>
        <p:spPr>
          <a:xfrm>
            <a:off x="1850573" y="706787"/>
            <a:ext cx="79852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Siguiente clase:</a:t>
            </a:r>
          </a:p>
          <a:p>
            <a:pPr lvl="0" algn="just" defTabSz="457200">
              <a:defRPr/>
            </a:pPr>
            <a:endParaRPr lang="es-MX" sz="2400" b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Equipo 1y4: Imprimir artículo: Tsunami Japón</a:t>
            </a:r>
          </a:p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Equipo 2y3: Imprimir artículo: Sismo México 85</a:t>
            </a:r>
          </a:p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Por equipo: 1 pliego de papel bond, colores, plumones…</a:t>
            </a:r>
          </a:p>
          <a:p>
            <a:pPr lvl="0" algn="just" defTabSz="457200">
              <a:defRPr/>
            </a:pPr>
            <a:endParaRPr lang="es-MX" sz="2400" b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Imprimir y recortar Planilla 2_U1</a:t>
            </a:r>
          </a:p>
          <a:p>
            <a:pPr lvl="0" algn="just" defTabSz="457200"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400" b="1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6" name="Gráfico 5" descr="Lápiz">
            <a:extLst>
              <a:ext uri="{FF2B5EF4-FFF2-40B4-BE49-F238E27FC236}">
                <a16:creationId xmlns:a16="http://schemas.microsoft.com/office/drawing/2014/main" id="{6DDCFFF9-E978-4422-BA96-9E1BA42F2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2886" y="783654"/>
            <a:ext cx="914400" cy="914400"/>
          </a:xfrm>
          <a:prstGeom prst="rect">
            <a:avLst/>
          </a:prstGeom>
        </p:spPr>
      </p:pic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6566AED3-CE61-4C49-B89E-189792E05E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E84C175-9B77-42DF-B234-BE2DDF71B428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048106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080691-0663-4B63-B3D8-68AD649BDE45}"/>
              </a:ext>
            </a:extLst>
          </p:cNvPr>
          <p:cNvSpPr/>
          <p:nvPr/>
        </p:nvSpPr>
        <p:spPr>
          <a:xfrm>
            <a:off x="685802" y="587044"/>
            <a:ext cx="79852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lang="es-MX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Referencias del tema</a:t>
            </a:r>
          </a:p>
          <a:p>
            <a:pPr lvl="0" algn="just" defTabSz="457200">
              <a:defRPr/>
            </a:pPr>
            <a:endParaRPr lang="es-MX" sz="2400" b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lvl="0" algn="just" defTabSz="457200"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2400" b="1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6566AED3-CE61-4C49-B89E-189792E05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E84C175-9B77-42DF-B234-BE2DDF71B428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693DB31-621C-4D58-982C-F11CF05B10D8}"/>
              </a:ext>
            </a:extLst>
          </p:cNvPr>
          <p:cNvSpPr/>
          <p:nvPr/>
        </p:nvSpPr>
        <p:spPr>
          <a:xfrm>
            <a:off x="1167778" y="1589588"/>
            <a:ext cx="8806543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Daniel, (2006), “Geografía del turismo” en </a:t>
            </a: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Daniel y Alicia Lindón, directores, 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Tratado de Geografía Humana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Barcelona-México: </a:t>
            </a: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Anthropos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Editores-Universidad Autónoma Metropolitana Iztapalapa, pp.401-432.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Holden, Andrew, (2005); cap 1: “A historical Geography of Tourism” (pp. 7-38).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Tourism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Social </a:t>
            </a:r>
            <a:r>
              <a:rPr lang="es-ES_tradnl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Routledge-London.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_tradn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Lozato-Giotart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Jean Pierre, (1990), cap. 1: “Diversidad y contrastes geográficos de los flujos de frecuentación turística” pp. 17-26 y cap.2: “Distribución geográfica de los grandes tipos de centros turísticos”, pp. 27-37.</a:t>
            </a:r>
            <a:r>
              <a:rPr lang="es-ES_tradnl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Geografía del turismo: del espacio contemplado al espacio consumido</a:t>
            </a:r>
            <a:r>
              <a:rPr lang="es-ES_tradn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Masson-España, Barcelona.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20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F90CAB28-E017-408E-A4C0-1F7402BDAE02}"/>
              </a:ext>
            </a:extLst>
          </p:cNvPr>
          <p:cNvGrpSpPr/>
          <p:nvPr/>
        </p:nvGrpSpPr>
        <p:grpSpPr>
          <a:xfrm>
            <a:off x="387528" y="1104362"/>
            <a:ext cx="3250475" cy="1287998"/>
            <a:chOff x="3255" y="854828"/>
            <a:chExt cx="3250475" cy="1287998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509EADD-3920-44AD-A1A4-BD99D91C6674}"/>
                </a:ext>
              </a:extLst>
            </p:cNvPr>
            <p:cNvSpPr/>
            <p:nvPr/>
          </p:nvSpPr>
          <p:spPr>
            <a:xfrm>
              <a:off x="3255" y="873116"/>
              <a:ext cx="3174275" cy="1269710"/>
            </a:xfrm>
            <a:prstGeom prst="rect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D5363F65-99AA-427B-9EE3-B480AFAF3C0B}"/>
                </a:ext>
              </a:extLst>
            </p:cNvPr>
            <p:cNvSpPr txBox="1"/>
            <p:nvPr/>
          </p:nvSpPr>
          <p:spPr>
            <a:xfrm>
              <a:off x="79455" y="854828"/>
              <a:ext cx="3174275" cy="1269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576" tIns="93472" rIns="163576" bIns="93472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UNIDAD 1</a:t>
              </a:r>
            </a:p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300" kern="1200" dirty="0"/>
                <a:t>Consolidación de la ciencia geográfica</a:t>
              </a:r>
            </a:p>
          </p:txBody>
        </p:sp>
      </p:grpSp>
      <p:pic>
        <p:nvPicPr>
          <p:cNvPr id="11" name="Gráfico 10" descr="Globo terrestre, América">
            <a:extLst>
              <a:ext uri="{FF2B5EF4-FFF2-40B4-BE49-F238E27FC236}">
                <a16:creationId xmlns:a16="http://schemas.microsoft.com/office/drawing/2014/main" id="{79666F1E-B458-4AFE-A635-CE8E168A2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-26138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BE09D23B-AEE2-42E5-A228-DA3A298CDD64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69830A2-1E7E-4DF0-8582-6D10CB5DE0FC}"/>
              </a:ext>
            </a:extLst>
          </p:cNvPr>
          <p:cNvGrpSpPr/>
          <p:nvPr/>
        </p:nvGrpSpPr>
        <p:grpSpPr>
          <a:xfrm>
            <a:off x="387528" y="2603907"/>
            <a:ext cx="3174275" cy="2651670"/>
            <a:chOff x="3255" y="2142827"/>
            <a:chExt cx="3174275" cy="2651670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02EC28F-EC50-47ED-A206-88B727D7B822}"/>
                </a:ext>
              </a:extLst>
            </p:cNvPr>
            <p:cNvSpPr/>
            <p:nvPr/>
          </p:nvSpPr>
          <p:spPr>
            <a:xfrm>
              <a:off x="3255" y="2142827"/>
              <a:ext cx="3174275" cy="2651670"/>
            </a:xfrm>
            <a:prstGeom prst="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FF2FF0D-6A27-4C85-BA82-15BF06E1C2DF}"/>
                </a:ext>
              </a:extLst>
            </p:cNvPr>
            <p:cNvSpPr txBox="1"/>
            <p:nvPr/>
          </p:nvSpPr>
          <p:spPr>
            <a:xfrm>
              <a:off x="3255" y="2142827"/>
              <a:ext cx="3174275" cy="26516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1.1 Conceptualización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1.2 Evolución histórica de la ciencia geográfica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1.3 Geografía contemporánea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2000" kern="1200" dirty="0"/>
                <a:t>1.4 El espacio geográfico</a:t>
              </a:r>
            </a:p>
          </p:txBody>
        </p:sp>
      </p:grpSp>
      <p:pic>
        <p:nvPicPr>
          <p:cNvPr id="16" name="Gráfico 15" descr="Diana">
            <a:extLst>
              <a:ext uri="{FF2B5EF4-FFF2-40B4-BE49-F238E27FC236}">
                <a16:creationId xmlns:a16="http://schemas.microsoft.com/office/drawing/2014/main" id="{94AECEE1-2BE7-4669-BCED-AC9D10E47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08657" y="207130"/>
            <a:ext cx="1362263" cy="1362263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4EA0B2C0-1FF0-4BA4-9786-53ADB4C5D911}"/>
              </a:ext>
            </a:extLst>
          </p:cNvPr>
          <p:cNvSpPr/>
          <p:nvPr/>
        </p:nvSpPr>
        <p:spPr>
          <a:xfrm>
            <a:off x="4350645" y="1948048"/>
            <a:ext cx="6096000" cy="16730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s-ES_tradnl" sz="24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Identificar </a:t>
            </a:r>
            <a:r>
              <a:rPr lang="es-ES_tradnl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la importancia de la Geografía para el turismo, a través de la conceptualización y conocimiento general de esta ciencia.</a:t>
            </a:r>
            <a:endParaRPr lang="es-MX" sz="2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6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819400" y="2489988"/>
            <a:ext cx="4859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1.1 Conceptualización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526DB505-F736-478E-84E0-5373E13F2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5B2DA6BF-6C69-4BCA-90ED-93DF5583B1A6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E600C68-DADC-4F6C-8C3E-AB01DA99710B}"/>
              </a:ext>
            </a:extLst>
          </p:cNvPr>
          <p:cNvSpPr/>
          <p:nvPr/>
        </p:nvSpPr>
        <p:spPr>
          <a:xfrm>
            <a:off x="1186919" y="115376"/>
            <a:ext cx="8621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MX" sz="2400" b="1" kern="0" dirty="0">
                <a:solidFill>
                  <a:schemeClr val="tx2">
                    <a:lumMod val="75000"/>
                  </a:schemeClr>
                </a:solidFill>
              </a:rPr>
              <a:t>¿Qué relación existe entre la Geografía y el Turismo?</a:t>
            </a:r>
          </a:p>
        </p:txBody>
      </p:sp>
      <p:pic>
        <p:nvPicPr>
          <p:cNvPr id="19" name="Gráfico 18" descr="Globo terrestre, América">
            <a:extLst>
              <a:ext uri="{FF2B5EF4-FFF2-40B4-BE49-F238E27FC236}">
                <a16:creationId xmlns:a16="http://schemas.microsoft.com/office/drawing/2014/main" id="{BB70B348-1BF9-4425-91F7-A812D4DDDB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04943" y="3346157"/>
            <a:ext cx="2144486" cy="2144486"/>
          </a:xfrm>
          <a:prstGeom prst="rect">
            <a:avLst/>
          </a:prstGeom>
        </p:spPr>
      </p:pic>
      <p:pic>
        <p:nvPicPr>
          <p:cNvPr id="21" name="Gráfico 20" descr="Edificio">
            <a:extLst>
              <a:ext uri="{FF2B5EF4-FFF2-40B4-BE49-F238E27FC236}">
                <a16:creationId xmlns:a16="http://schemas.microsoft.com/office/drawing/2014/main" id="{009B0722-F377-40B6-AAE8-452856AA36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78422" y="3504000"/>
            <a:ext cx="914400" cy="914400"/>
          </a:xfrm>
          <a:prstGeom prst="rect">
            <a:avLst/>
          </a:prstGeom>
        </p:spPr>
      </p:pic>
      <p:pic>
        <p:nvPicPr>
          <p:cNvPr id="23" name="Gráfico 22" descr="Avión">
            <a:extLst>
              <a:ext uri="{FF2B5EF4-FFF2-40B4-BE49-F238E27FC236}">
                <a16:creationId xmlns:a16="http://schemas.microsoft.com/office/drawing/2014/main" id="{7898AA5A-4BFA-4467-AA0E-92FB66030C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7565" y="3504000"/>
            <a:ext cx="914400" cy="914400"/>
          </a:xfrm>
          <a:prstGeom prst="rect">
            <a:avLst/>
          </a:prstGeom>
        </p:spPr>
      </p:pic>
      <p:pic>
        <p:nvPicPr>
          <p:cNvPr id="25" name="Gráfico 24" descr="Barco de vela">
            <a:extLst>
              <a:ext uri="{FF2B5EF4-FFF2-40B4-BE49-F238E27FC236}">
                <a16:creationId xmlns:a16="http://schemas.microsoft.com/office/drawing/2014/main" id="{FB3D162A-7015-4E7F-A0F0-5FDA5D291C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221222" y="4264800"/>
            <a:ext cx="914400" cy="914400"/>
          </a:xfrm>
          <a:prstGeom prst="rect">
            <a:avLst/>
          </a:prstGeom>
        </p:spPr>
      </p:pic>
      <p:pic>
        <p:nvPicPr>
          <p:cNvPr id="27" name="Gráfico 26" descr="Palmera">
            <a:extLst>
              <a:ext uri="{FF2B5EF4-FFF2-40B4-BE49-F238E27FC236}">
                <a16:creationId xmlns:a16="http://schemas.microsoft.com/office/drawing/2014/main" id="{4FF09335-419C-4957-B7AD-7F892C83BB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254004" y="4158343"/>
            <a:ext cx="914400" cy="914400"/>
          </a:xfrm>
          <a:prstGeom prst="rect">
            <a:avLst/>
          </a:prstGeom>
        </p:spPr>
      </p:pic>
      <p:pic>
        <p:nvPicPr>
          <p:cNvPr id="29" name="Gráfico 28" descr="Repetir">
            <a:extLst>
              <a:ext uri="{FF2B5EF4-FFF2-40B4-BE49-F238E27FC236}">
                <a16:creationId xmlns:a16="http://schemas.microsoft.com/office/drawing/2014/main" id="{70A0B11E-32CF-4E02-82CD-4BECBA6E11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40461" y="3961200"/>
            <a:ext cx="914400" cy="914400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4F0BAA14-AB8E-424D-B21B-51D714ECDB13}"/>
              </a:ext>
            </a:extLst>
          </p:cNvPr>
          <p:cNvSpPr/>
          <p:nvPr/>
        </p:nvSpPr>
        <p:spPr>
          <a:xfrm>
            <a:off x="1622348" y="5551491"/>
            <a:ext cx="2762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b="1" kern="0" dirty="0">
                <a:solidFill>
                  <a:schemeClr val="tx2">
                    <a:lumMod val="75000"/>
                  </a:schemeClr>
                </a:solidFill>
              </a:rPr>
              <a:t>Geografía</a:t>
            </a:r>
            <a:endParaRPr lang="es-MX" sz="320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AB8537F-CF24-4616-9407-6EF81FF69101}"/>
              </a:ext>
            </a:extLst>
          </p:cNvPr>
          <p:cNvSpPr/>
          <p:nvPr/>
        </p:nvSpPr>
        <p:spPr>
          <a:xfrm>
            <a:off x="6872749" y="5355225"/>
            <a:ext cx="2762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kern="0" dirty="0">
                <a:solidFill>
                  <a:schemeClr val="tx2">
                    <a:lumMod val="75000"/>
                  </a:schemeClr>
                </a:solidFill>
              </a:rPr>
              <a:t>Turismo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54904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1FD9565C-0877-4F41-8A0F-69EA49E3E56D}"/>
              </a:ext>
            </a:extLst>
          </p:cNvPr>
          <p:cNvSpPr/>
          <p:nvPr/>
        </p:nvSpPr>
        <p:spPr>
          <a:xfrm>
            <a:off x="602801" y="232936"/>
            <a:ext cx="68194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000" b="1" dirty="0">
                <a:solidFill>
                  <a:srgbClr val="000000"/>
                </a:solidFill>
                <a:latin typeface="Century Schoolbook" panose="02040604050505020304"/>
              </a:rPr>
              <a:t>a) Conceptos geográficos</a:t>
            </a:r>
            <a:endParaRPr kumimoji="0" lang="es-MX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0205D71-27D2-4DA3-A919-86AE14766640}"/>
              </a:ext>
            </a:extLst>
          </p:cNvPr>
          <p:cNvSpPr/>
          <p:nvPr/>
        </p:nvSpPr>
        <p:spPr>
          <a:xfrm>
            <a:off x="602801" y="1910598"/>
            <a:ext cx="98566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Es la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ciencia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 encargada del análisis de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hechos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y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8D6374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fenómenos físicos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B9A48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biológicos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y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sociales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 que se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92A9B9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localizan sobre la superficie terrestre 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(</a:t>
            </a:r>
            <a:r>
              <a:rPr lang="es-MX" sz="3600" b="1" dirty="0">
                <a:solidFill>
                  <a:srgbClr val="000000"/>
                </a:solidFill>
                <a:latin typeface="Century Schoolbook" panose="02040604050505020304"/>
              </a:rPr>
              <a:t>IG</a:t>
            </a: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,UNAM, 2014)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2AE3960-4345-49EE-8000-F793C939D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227" y="4365171"/>
            <a:ext cx="2595011" cy="249282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666F127-BDE9-4E6A-A708-A42E1F47C7CA}"/>
              </a:ext>
            </a:extLst>
          </p:cNvPr>
          <p:cNvSpPr/>
          <p:nvPr/>
        </p:nvSpPr>
        <p:spPr>
          <a:xfrm>
            <a:off x="602801" y="1202712"/>
            <a:ext cx="3132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000" b="1" dirty="0">
                <a:solidFill>
                  <a:srgbClr val="000000"/>
                </a:solidFill>
                <a:latin typeface="Century Schoolbook" panose="02040604050505020304"/>
              </a:rPr>
              <a:t>- Geografía</a:t>
            </a:r>
            <a:endParaRPr kumimoji="0" lang="es-MX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0" name="Gráfico 9" descr="Globo terrestre, América">
            <a:extLst>
              <a:ext uri="{FF2B5EF4-FFF2-40B4-BE49-F238E27FC236}">
                <a16:creationId xmlns:a16="http://schemas.microsoft.com/office/drawing/2014/main" id="{3BD892C6-DD06-4458-AACA-012645FF1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90DCD2A3-E9FD-4B45-8EBF-E3224B3B381D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07614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/>
          <p:cNvSpPr/>
          <p:nvPr/>
        </p:nvSpPr>
        <p:spPr>
          <a:xfrm>
            <a:off x="39402" y="0"/>
            <a:ext cx="1006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9B7362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-Localización / Ubicación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283029" y="984886"/>
            <a:ext cx="103643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CRITERIOS PARA LOCALIZAR UN PUNTO EN EL ESPACIO.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1. Líneas geográficas imaginarias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3AD3139-D06D-4DA1-B614-4AAC3AA863A0}"/>
              </a:ext>
            </a:extLst>
          </p:cNvPr>
          <p:cNvSpPr/>
          <p:nvPr/>
        </p:nvSpPr>
        <p:spPr>
          <a:xfrm>
            <a:off x="283029" y="569388"/>
            <a:ext cx="10120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 Black" panose="020B0A04020102020204" pitchFamily="34" charset="0"/>
              </a:rPr>
              <a:t>Posición exacta que ocupa en un territorio algún elemento.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1D33FFF-B075-45EE-8A1F-13A0718D42E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9356" y="2092881"/>
            <a:ext cx="6226630" cy="4122861"/>
          </a:xfrm>
          <a:prstGeom prst="rect">
            <a:avLst/>
          </a:prstGeom>
          <a:ln>
            <a:solidFill>
              <a:schemeClr val="accent1"/>
            </a:solidFill>
            <a:prstDash val="dash"/>
          </a:ln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8F8F34EE-8E51-4442-853B-82693BDEC3C6}"/>
              </a:ext>
            </a:extLst>
          </p:cNvPr>
          <p:cNvSpPr/>
          <p:nvPr/>
        </p:nvSpPr>
        <p:spPr>
          <a:xfrm>
            <a:off x="7002236" y="1446551"/>
            <a:ext cx="37760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Ecuador</a:t>
            </a:r>
            <a:br>
              <a:rPr lang="es-MX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s-MX" dirty="0">
                <a:latin typeface="Arial" panose="020B0604020202020204" pitchFamily="34" charset="0"/>
              </a:rPr>
              <a:t>Divide a la Tierra en dos partes iguales.  Estas partes se llaman el Hemisferio Norte y el Hemisferio Sur. </a:t>
            </a:r>
            <a:endParaRPr lang="es-MX" dirty="0"/>
          </a:p>
        </p:txBody>
      </p:sp>
      <p:pic>
        <p:nvPicPr>
          <p:cNvPr id="12" name="Gráfico 11" descr="Globo terrestre, América">
            <a:extLst>
              <a:ext uri="{FF2B5EF4-FFF2-40B4-BE49-F238E27FC236}">
                <a16:creationId xmlns:a16="http://schemas.microsoft.com/office/drawing/2014/main" id="{F0FAC321-64D9-4803-8507-1C6C7BC37C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732ABCF-8029-40F2-A6FB-BDEF2085BD11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F05E77B-EB9B-4EB9-B6F6-21662A0B3B37}"/>
              </a:ext>
            </a:extLst>
          </p:cNvPr>
          <p:cNvSpPr/>
          <p:nvPr/>
        </p:nvSpPr>
        <p:spPr>
          <a:xfrm>
            <a:off x="7025263" y="2871709"/>
            <a:ext cx="40141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</a:rPr>
              <a:t>Paralelos</a:t>
            </a:r>
            <a:br>
              <a:rPr lang="es-MX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Círculos menores </a:t>
            </a:r>
            <a:r>
              <a:rPr lang="es-MX" dirty="0">
                <a:solidFill>
                  <a:srgbClr val="FF0000"/>
                </a:solidFill>
                <a:latin typeface="Arial" panose="020B0604020202020204" pitchFamily="34" charset="0"/>
              </a:rPr>
              <a:t>paralelos al Ecuador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.  Algunos con sus propios nombres son:  el </a:t>
            </a:r>
            <a:r>
              <a:rPr lang="es-MX" dirty="0">
                <a:solidFill>
                  <a:srgbClr val="FFC000"/>
                </a:solidFill>
                <a:latin typeface="Arial" panose="020B0604020202020204" pitchFamily="34" charset="0"/>
              </a:rPr>
              <a:t>Trópico de Cáncer, Trópico de Capricornio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, el </a:t>
            </a:r>
            <a:r>
              <a:rPr lang="es-MX" dirty="0">
                <a:solidFill>
                  <a:srgbClr val="6F6F74">
                    <a:lumMod val="75000"/>
                  </a:srgbClr>
                </a:solidFill>
                <a:latin typeface="Arial" panose="020B0604020202020204" pitchFamily="34" charset="0"/>
              </a:rPr>
              <a:t>Círculo </a:t>
            </a:r>
            <a:r>
              <a:rPr lang="es-MX" dirty="0">
                <a:solidFill>
                  <a:srgbClr val="00B0F0"/>
                </a:solidFill>
                <a:latin typeface="Arial" panose="020B0604020202020204" pitchFamily="34" charset="0"/>
              </a:rPr>
              <a:t>Polar Ártico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, el </a:t>
            </a:r>
            <a:r>
              <a:rPr lang="es-MX" dirty="0">
                <a:solidFill>
                  <a:srgbClr val="00B0F0"/>
                </a:solidFill>
                <a:latin typeface="Arial" panose="020B0604020202020204" pitchFamily="34" charset="0"/>
              </a:rPr>
              <a:t>Círculo Polar Antártico.</a:t>
            </a:r>
            <a:endParaRPr lang="es-MX" dirty="0">
              <a:solidFill>
                <a:srgbClr val="00B0F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8422293-077E-4DA1-B258-114625215CC8}"/>
              </a:ext>
            </a:extLst>
          </p:cNvPr>
          <p:cNvSpPr/>
          <p:nvPr/>
        </p:nvSpPr>
        <p:spPr>
          <a:xfrm>
            <a:off x="7025263" y="5056924"/>
            <a:ext cx="42523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00B050"/>
                </a:solidFill>
                <a:latin typeface="Arial" panose="020B0604020202020204" pitchFamily="34" charset="0"/>
              </a:rPr>
              <a:t>Meridianos</a:t>
            </a:r>
            <a:br>
              <a:rPr lang="es-MX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El meridiano de origen ó cero grados (0º) es el que pasa por </a:t>
            </a:r>
            <a:r>
              <a:rPr lang="es-MX" dirty="0">
                <a:solidFill>
                  <a:srgbClr val="92D050"/>
                </a:solidFill>
                <a:latin typeface="Arial" panose="020B0604020202020204" pitchFamily="34" charset="0"/>
              </a:rPr>
              <a:t>Greenwich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, Inglaterra y divide a la Tierra en dos hemisferios:  </a:t>
            </a:r>
            <a:r>
              <a:rPr lang="es-MX" dirty="0">
                <a:solidFill>
                  <a:srgbClr val="FF0000"/>
                </a:solidFill>
                <a:latin typeface="Arial" panose="020B0604020202020204" pitchFamily="34" charset="0"/>
              </a:rPr>
              <a:t>Oriental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 y </a:t>
            </a:r>
            <a:r>
              <a:rPr lang="es-MX" dirty="0">
                <a:solidFill>
                  <a:srgbClr val="0070C0"/>
                </a:solidFill>
                <a:latin typeface="Arial" panose="020B0604020202020204" pitchFamily="34" charset="0"/>
              </a:rPr>
              <a:t>Occidental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985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3" grpId="0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 descr="Globo terrestre, América">
            <a:extLst>
              <a:ext uri="{FF2B5EF4-FFF2-40B4-BE49-F238E27FC236}">
                <a16:creationId xmlns:a16="http://schemas.microsoft.com/office/drawing/2014/main" id="{B0A7C5C7-C508-477F-8B89-DED6EB398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F0C992A-5096-4CB2-9892-BBB79BAFB558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31E49EF-9E29-4A34-AB57-E68187AE3061}"/>
              </a:ext>
            </a:extLst>
          </p:cNvPr>
          <p:cNvSpPr/>
          <p:nvPr/>
        </p:nvSpPr>
        <p:spPr>
          <a:xfrm>
            <a:off x="239486" y="235119"/>
            <a:ext cx="10364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2. Orientación y Medidas en grados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9B7000D-2276-474A-A7D1-DBD321BD19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" b="7756"/>
          <a:stretch/>
        </p:blipFill>
        <p:spPr>
          <a:xfrm>
            <a:off x="152401" y="1149519"/>
            <a:ext cx="6814456" cy="5232977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F235BE4C-81C9-4D2E-AC8A-8A8997B56386}"/>
              </a:ext>
            </a:extLst>
          </p:cNvPr>
          <p:cNvSpPr/>
          <p:nvPr/>
        </p:nvSpPr>
        <p:spPr>
          <a:xfrm>
            <a:off x="7240006" y="235119"/>
            <a:ext cx="2939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-Norte, sur, este y oeste</a:t>
            </a:r>
            <a:endParaRPr lang="es-MX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D0DC4F7-905F-4BC4-A87E-51DAE33079F1}"/>
              </a:ext>
            </a:extLst>
          </p:cNvPr>
          <p:cNvSpPr/>
          <p:nvPr/>
        </p:nvSpPr>
        <p:spPr>
          <a:xfrm>
            <a:off x="7240006" y="604451"/>
            <a:ext cx="35494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srgbClr val="0070C0"/>
                </a:solidFill>
                <a:latin typeface="Arial" panose="020B0604020202020204" pitchFamily="34" charset="0"/>
              </a:rPr>
              <a:t>-L</a:t>
            </a:r>
            <a:r>
              <a:rPr kumimoji="0" lang="es-MX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atitud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varía desde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 grados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 el Ecuador hasta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90 y -90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grados en los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polos norte o sur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 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39B073D-DADC-461C-A01D-7D43AC224C6B}"/>
              </a:ext>
            </a:extLst>
          </p:cNvPr>
          <p:cNvSpPr/>
          <p:nvPr/>
        </p:nvSpPr>
        <p:spPr>
          <a:xfrm>
            <a:off x="7240006" y="2303469"/>
            <a:ext cx="32467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dirty="0">
                <a:solidFill>
                  <a:srgbClr val="FFC000"/>
                </a:solidFill>
                <a:latin typeface="Arial" panose="020B0604020202020204" pitchFamily="34" charset="0"/>
              </a:rPr>
              <a:t>-L</a:t>
            </a:r>
            <a:r>
              <a:rPr kumimoji="0" lang="es-MX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ongitud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se mide de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 grados a 180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grados y puede ser de longitud </a:t>
            </a: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este u oeste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88FD11E-C212-4C1E-BB41-3373D4BF2370}"/>
              </a:ext>
            </a:extLst>
          </p:cNvPr>
          <p:cNvSpPr/>
          <p:nvPr/>
        </p:nvSpPr>
        <p:spPr>
          <a:xfrm>
            <a:off x="7472894" y="4567633"/>
            <a:ext cx="3513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Latitud norte, longitud este</a:t>
            </a:r>
          </a:p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Latitud sur, longitud este</a:t>
            </a:r>
          </a:p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Latitud norte, longitud oeste</a:t>
            </a:r>
          </a:p>
          <a:p>
            <a:pPr algn="just"/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</a:rPr>
              <a:t>Latitud sur, longitud oeste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217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6E81CB5-00F3-43A8-B067-00F36AFAE4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89" b="5028"/>
          <a:stretch/>
        </p:blipFill>
        <p:spPr>
          <a:xfrm>
            <a:off x="181972" y="214675"/>
            <a:ext cx="10126800" cy="6186125"/>
          </a:xfrm>
          <a:prstGeom prst="rect">
            <a:avLst/>
          </a:prstGeom>
        </p:spPr>
      </p:pic>
      <p:pic>
        <p:nvPicPr>
          <p:cNvPr id="7" name="Gráfico 6" descr="Globo terrestre, América">
            <a:extLst>
              <a:ext uri="{FF2B5EF4-FFF2-40B4-BE49-F238E27FC236}">
                <a16:creationId xmlns:a16="http://schemas.microsoft.com/office/drawing/2014/main" id="{89D57337-C9C7-4EB1-9972-C000B57433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69AC654-F503-470F-82B9-76B4672BC43D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47312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CB64D8C-AB2E-45C2-8EF5-63AAAF408927}"/>
              </a:ext>
            </a:extLst>
          </p:cNvPr>
          <p:cNvSpPr/>
          <p:nvPr/>
        </p:nvSpPr>
        <p:spPr>
          <a:xfrm>
            <a:off x="1691372" y="461536"/>
            <a:ext cx="7626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¿Qué utilidad tiene la </a:t>
            </a:r>
            <a:r>
              <a:rPr lang="es-MX" sz="3200" b="1" dirty="0">
                <a:solidFill>
                  <a:schemeClr val="accent4">
                    <a:lumMod val="75000"/>
                  </a:schemeClr>
                </a:solidFill>
                <a:latin typeface="Century Schoolbook" panose="02040604050505020304"/>
              </a:rPr>
              <a:t>LOCALIZACIÓN GEOGRÁFICA</a:t>
            </a: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 para la actividad turística?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2CF8DA6D-1149-4C7C-AD40-81FC67C08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20FC51F5-688B-4B83-94A4-C5445E1951D9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Ayuda">
            <a:extLst>
              <a:ext uri="{FF2B5EF4-FFF2-40B4-BE49-F238E27FC236}">
                <a16:creationId xmlns:a16="http://schemas.microsoft.com/office/drawing/2014/main" id="{489167DA-2C76-4BAE-96AE-048E7ECC2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4458" y="23511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604E501-C6EE-4DE4-8806-0B0DCF200ECC}"/>
              </a:ext>
            </a:extLst>
          </p:cNvPr>
          <p:cNvSpPr/>
          <p:nvPr/>
        </p:nvSpPr>
        <p:spPr>
          <a:xfrm rot="20210371">
            <a:off x="394882" y="2779927"/>
            <a:ext cx="29695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Encontrar…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43FC3AE-91CD-497E-ADFA-B6BC372E2F41}"/>
              </a:ext>
            </a:extLst>
          </p:cNvPr>
          <p:cNvSpPr/>
          <p:nvPr/>
        </p:nvSpPr>
        <p:spPr>
          <a:xfrm rot="20210371">
            <a:off x="3345923" y="3303690"/>
            <a:ext cx="31979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Planificar…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0E4815D-3302-4005-AE37-BF0FF3A4FF5E}"/>
              </a:ext>
            </a:extLst>
          </p:cNvPr>
          <p:cNvSpPr/>
          <p:nvPr/>
        </p:nvSpPr>
        <p:spPr>
          <a:xfrm rot="20210371">
            <a:off x="5583489" y="3505829"/>
            <a:ext cx="47266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Describir un lugar…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78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378596" y="1420467"/>
            <a:ext cx="5003293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-Espacio geográfico: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3600" b="1" dirty="0">
              <a:solidFill>
                <a:srgbClr val="ED7D31">
                  <a:lumMod val="75000"/>
                </a:srgbClr>
              </a:solidFill>
              <a:latin typeface="Century Schoolbook" panose="020406040505050203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3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600" b="1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/>
              </a:rPr>
              <a:t>-Territorio: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3600" b="1" dirty="0">
              <a:solidFill>
                <a:srgbClr val="ED7D31">
                  <a:lumMod val="75000"/>
                </a:srgbClr>
              </a:solidFill>
              <a:latin typeface="Century Schoolbook" panose="020406040505050203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3600" b="1" dirty="0">
              <a:solidFill>
                <a:srgbClr val="ED7D31">
                  <a:lumMod val="75000"/>
                </a:srgbClr>
              </a:solidFill>
              <a:latin typeface="Century Schoolbook" panose="020406040505050203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- Área: 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6" name="Gráfico 5" descr="Globo terrestre, América">
            <a:extLst>
              <a:ext uri="{FF2B5EF4-FFF2-40B4-BE49-F238E27FC236}">
                <a16:creationId xmlns:a16="http://schemas.microsoft.com/office/drawing/2014/main" id="{BFBF41F5-1EF0-4350-A501-2DF6567C8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11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76AB182-6FE0-4080-B8D4-7DE07CF0DD60}"/>
              </a:ext>
            </a:extLst>
          </p:cNvPr>
          <p:cNvSpPr/>
          <p:nvPr/>
        </p:nvSpPr>
        <p:spPr>
          <a:xfrm>
            <a:off x="11492593" y="185135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38E5E92-C632-49A6-9DA5-3A414A9CCC34}"/>
              </a:ext>
            </a:extLst>
          </p:cNvPr>
          <p:cNvSpPr/>
          <p:nvPr/>
        </p:nvSpPr>
        <p:spPr>
          <a:xfrm>
            <a:off x="2159458" y="72301"/>
            <a:ext cx="76267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3200" b="1" dirty="0">
                <a:solidFill>
                  <a:srgbClr val="000000"/>
                </a:solidFill>
                <a:latin typeface="Century Schoolbook" panose="02040604050505020304"/>
              </a:rPr>
              <a:t>Busca en tu glosario digital los siguientes conceptos: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73192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767</Words>
  <Application>Microsoft Office PowerPoint</Application>
  <PresentationFormat>Panorámica</PresentationFormat>
  <Paragraphs>136</Paragraphs>
  <Slides>19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Calibri</vt:lpstr>
      <vt:lpstr>Century Schoolbook</vt:lpstr>
      <vt:lpstr>Georgia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Garcia Hinojosa</dc:creator>
  <cp:lastModifiedBy>Ivan Garcia Hinojosa</cp:lastModifiedBy>
  <cp:revision>31</cp:revision>
  <dcterms:created xsi:type="dcterms:W3CDTF">2017-08-02T12:39:46Z</dcterms:created>
  <dcterms:modified xsi:type="dcterms:W3CDTF">2017-10-12T02:19:36Z</dcterms:modified>
</cp:coreProperties>
</file>