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9" r:id="rId3"/>
    <p:sldId id="259" r:id="rId4"/>
    <p:sldId id="280" r:id="rId5"/>
    <p:sldId id="260" r:id="rId6"/>
    <p:sldId id="261" r:id="rId7"/>
    <p:sldId id="262" r:id="rId8"/>
    <p:sldId id="264" r:id="rId9"/>
    <p:sldId id="263" r:id="rId10"/>
    <p:sldId id="273" r:id="rId11"/>
    <p:sldId id="281" r:id="rId12"/>
    <p:sldId id="282" r:id="rId13"/>
    <p:sldId id="284" r:id="rId14"/>
    <p:sldId id="285" r:id="rId15"/>
    <p:sldId id="283" r:id="rId16"/>
    <p:sldId id="277" r:id="rId17"/>
    <p:sldId id="286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4660"/>
  </p:normalViewPr>
  <p:slideViewPr>
    <p:cSldViewPr snapToGrid="0">
      <p:cViewPr varScale="1">
        <p:scale>
          <a:sx n="71" d="100"/>
          <a:sy n="71" d="100"/>
        </p:scale>
        <p:origin x="40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9069087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92401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35342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336488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795051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325480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es-ES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78953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320305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101034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15300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blipFill>
            <a:blip r:embed="rId2"/>
            <a:stretch>
              <a:fillRect/>
            </a:stretch>
          </a:blip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39652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3976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7" Type="http://schemas.openxmlformats.org/officeDocument/2006/relationships/image" Target="../media/image2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sv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svg"/><Relationship Id="rId3" Type="http://schemas.openxmlformats.org/officeDocument/2006/relationships/image" Target="../media/image24.png"/><Relationship Id="rId7" Type="http://schemas.openxmlformats.org/officeDocument/2006/relationships/image" Target="../media/image3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5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5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sv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33.sv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sv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4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ángulo 10">
            <a:extLst>
              <a:ext uri="{FF2B5EF4-FFF2-40B4-BE49-F238E27FC236}">
                <a16:creationId xmlns:a16="http://schemas.microsoft.com/office/drawing/2014/main" id="{2477717A-80AD-4C6C-856C-087C6AF849E0}"/>
              </a:ext>
            </a:extLst>
          </p:cNvPr>
          <p:cNvSpPr/>
          <p:nvPr/>
        </p:nvSpPr>
        <p:spPr>
          <a:xfrm>
            <a:off x="484414" y="81968"/>
            <a:ext cx="102034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3200" b="1" dirty="0">
                <a:solidFill>
                  <a:srgbClr val="002060"/>
                </a:solidFill>
              </a:rPr>
              <a:t>1.2 Evolución histórica de la ciencia geográfica</a:t>
            </a:r>
            <a:endParaRPr lang="es-MX" sz="3200" dirty="0">
              <a:solidFill>
                <a:srgbClr val="002060"/>
              </a:solidFill>
            </a:endParaRP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E944437A-AAD3-4893-8EAE-8FDA8FE6E1A3}"/>
              </a:ext>
            </a:extLst>
          </p:cNvPr>
          <p:cNvSpPr/>
          <p:nvPr/>
        </p:nvSpPr>
        <p:spPr>
          <a:xfrm>
            <a:off x="1004046" y="1056925"/>
            <a:ext cx="1063572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ES" sz="3200" dirty="0"/>
              <a:t>1.2.1 El origen de la ciencia Geográfica</a:t>
            </a:r>
          </a:p>
          <a:p>
            <a:pPr lvl="0"/>
            <a:endParaRPr lang="es-ES" sz="3200" dirty="0"/>
          </a:p>
          <a:p>
            <a:pPr lvl="0"/>
            <a:r>
              <a:rPr lang="es-ES" sz="3200" dirty="0"/>
              <a:t>1.2.2  Etapas y principales aportaciones de la     Geografía</a:t>
            </a:r>
          </a:p>
          <a:p>
            <a:pPr lvl="0"/>
            <a:endParaRPr lang="es-ES" sz="3200" dirty="0"/>
          </a:p>
          <a:p>
            <a:pPr lvl="0"/>
            <a:r>
              <a:rPr lang="es-ES" sz="3200" dirty="0"/>
              <a:t>1.2.3 Perspectiva histórica geográfica del Turismo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E57A941D-BC4C-43C0-894A-B879EA7DA3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16749" y="4103912"/>
            <a:ext cx="2754087" cy="2754087"/>
          </a:xfrm>
          <a:prstGeom prst="rect">
            <a:avLst/>
          </a:prstGeom>
        </p:spPr>
      </p:pic>
      <p:sp>
        <p:nvSpPr>
          <p:cNvPr id="19" name="Rectángulo 18">
            <a:extLst>
              <a:ext uri="{FF2B5EF4-FFF2-40B4-BE49-F238E27FC236}">
                <a16:creationId xmlns:a16="http://schemas.microsoft.com/office/drawing/2014/main" id="{7C64EE6C-3DAF-49B6-8793-8CB442D19722}"/>
              </a:ext>
            </a:extLst>
          </p:cNvPr>
          <p:cNvSpPr/>
          <p:nvPr/>
        </p:nvSpPr>
        <p:spPr>
          <a:xfrm>
            <a:off x="0" y="1431051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</p:spTree>
    <p:extLst>
      <p:ext uri="{BB962C8B-B14F-4D97-AF65-F5344CB8AC3E}">
        <p14:creationId xmlns:p14="http://schemas.microsoft.com/office/powerpoint/2010/main" val="31151885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>
            <a:extLst>
              <a:ext uri="{FF2B5EF4-FFF2-40B4-BE49-F238E27FC236}">
                <a16:creationId xmlns:a16="http://schemas.microsoft.com/office/drawing/2014/main" id="{6FD31E83-E44D-4094-8422-DE49755247DD}"/>
              </a:ext>
            </a:extLst>
          </p:cNvPr>
          <p:cNvSpPr/>
          <p:nvPr/>
        </p:nvSpPr>
        <p:spPr>
          <a:xfrm>
            <a:off x="11489167" y="813672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pic>
        <p:nvPicPr>
          <p:cNvPr id="7" name="Gráfico 6" descr="Átomo">
            <a:extLst>
              <a:ext uri="{FF2B5EF4-FFF2-40B4-BE49-F238E27FC236}">
                <a16:creationId xmlns:a16="http://schemas.microsoft.com/office/drawing/2014/main" id="{084ED9FB-81CC-4764-8C86-0704E5DF84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74174" y="4757569"/>
            <a:ext cx="914400" cy="914400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39535B47-61A8-42DD-9E12-9A8ABF18E5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252" y="1261576"/>
            <a:ext cx="2887783" cy="2544418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530C0F37-AB14-4192-A06D-72AC6F3F89F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84103" y="1776975"/>
            <a:ext cx="2692255" cy="2372139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1D89DECE-4153-425B-90BF-68032A9D798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50163" y="4321393"/>
            <a:ext cx="2590986" cy="2173356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A92A8A27-1EE9-4493-B37B-F0FC01E138F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5531" y="4757569"/>
            <a:ext cx="2405308" cy="1958608"/>
          </a:xfrm>
          <a:prstGeom prst="rect">
            <a:avLst/>
          </a:prstGeom>
        </p:spPr>
      </p:pic>
      <p:sp>
        <p:nvSpPr>
          <p:cNvPr id="13" name="Rectángulo 12">
            <a:extLst>
              <a:ext uri="{FF2B5EF4-FFF2-40B4-BE49-F238E27FC236}">
                <a16:creationId xmlns:a16="http://schemas.microsoft.com/office/drawing/2014/main" id="{4301ED11-67BB-4ACA-95F0-06B2CC57DEE3}"/>
              </a:ext>
            </a:extLst>
          </p:cNvPr>
          <p:cNvSpPr/>
          <p:nvPr/>
        </p:nvSpPr>
        <p:spPr>
          <a:xfrm>
            <a:off x="5777975" y="1798449"/>
            <a:ext cx="5274365" cy="3416320"/>
          </a:xfrm>
          <a:prstGeom prst="rect">
            <a:avLst/>
          </a:prstGeom>
          <a:ln w="28575">
            <a:solidFill>
              <a:srgbClr val="C00000"/>
            </a:solidFill>
            <a:prstDash val="lgDashDot"/>
          </a:ln>
        </p:spPr>
        <p:txBody>
          <a:bodyPr wrap="square">
            <a:spAutoFit/>
          </a:bodyPr>
          <a:lstStyle/>
          <a:p>
            <a:pPr lvl="0" algn="just"/>
            <a:r>
              <a:rPr lang="es-MX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Orientarse</a:t>
            </a:r>
            <a:r>
              <a:rPr lang="es-MX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MX" sz="24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ubicar los territorios</a:t>
            </a:r>
            <a:r>
              <a:rPr lang="es-MX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MX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ordenarlos</a:t>
            </a:r>
            <a:r>
              <a:rPr lang="es-MX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MX" sz="24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describirlos</a:t>
            </a:r>
            <a:r>
              <a:rPr lang="es-MX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MX" sz="24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establecer relaciones</a:t>
            </a:r>
            <a:r>
              <a:rPr lang="es-MX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más o menos precisas, de los elementos que constituyen un territorio, de los </a:t>
            </a:r>
            <a:r>
              <a:rPr lang="es-MX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recursos apreciados en el mismo</a:t>
            </a:r>
            <a:r>
              <a:rPr lang="es-MX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son prácticas que han decantado, en cada sociedad, una cierta imagen del espacio, una </a:t>
            </a:r>
            <a:r>
              <a:rPr lang="es-MX" sz="24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imago </a:t>
            </a:r>
            <a:r>
              <a:rPr lang="es-MX" sz="2400" b="1" i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mundi</a:t>
            </a:r>
            <a:r>
              <a:rPr lang="es-MX" sz="24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MX" sz="2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0001F062-D709-49E4-9F3F-3E52D466D20B}"/>
              </a:ext>
            </a:extLst>
          </p:cNvPr>
          <p:cNvSpPr/>
          <p:nvPr/>
        </p:nvSpPr>
        <p:spPr>
          <a:xfrm>
            <a:off x="185531" y="149759"/>
            <a:ext cx="866692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b="0" i="0" u="none" strike="noStrike" baseline="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torno a estas prácticas, todas las sociedades han elaborado la ciencia del espacio (</a:t>
            </a:r>
            <a:r>
              <a:rPr lang="es-MX" sz="2400" b="0" i="0" u="none" strike="noStrike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Geografía</a:t>
            </a:r>
            <a:r>
              <a:rPr lang="es-MX" sz="2400" b="0" i="0" u="none" strike="noStrike" baseline="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s-MX" sz="24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MX" sz="2400" b="0" i="0" u="none" strike="noStrike" baseline="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28727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DDACF249-4C17-46B7-94F1-F835EDE56787}"/>
              </a:ext>
            </a:extLst>
          </p:cNvPr>
          <p:cNvSpPr/>
          <p:nvPr/>
        </p:nvSpPr>
        <p:spPr>
          <a:xfrm>
            <a:off x="1444176" y="0"/>
            <a:ext cx="86669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0" i="0" u="none" strike="noStrike" baseline="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Actividad 3</a:t>
            </a:r>
          </a:p>
        </p:txBody>
      </p:sp>
      <p:pic>
        <p:nvPicPr>
          <p:cNvPr id="4" name="Gráfico 3" descr="Lápiz">
            <a:extLst>
              <a:ext uri="{FF2B5EF4-FFF2-40B4-BE49-F238E27FC236}">
                <a16:creationId xmlns:a16="http://schemas.microsoft.com/office/drawing/2014/main" id="{C8BE9F71-052E-4541-9213-0510675CA3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74174" y="-22429"/>
            <a:ext cx="914400" cy="914400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B8B6DF6C-A4D0-4EAD-B589-278E0AD864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2047" y="966765"/>
            <a:ext cx="9869051" cy="5891236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36B5152F-96BD-432B-9D71-10A2FB1D278A}"/>
              </a:ext>
            </a:extLst>
          </p:cNvPr>
          <p:cNvSpPr/>
          <p:nvPr/>
        </p:nvSpPr>
        <p:spPr>
          <a:xfrm>
            <a:off x="11489167" y="813672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pic>
        <p:nvPicPr>
          <p:cNvPr id="7" name="Gráfico 6" descr="Átomo">
            <a:extLst>
              <a:ext uri="{FF2B5EF4-FFF2-40B4-BE49-F238E27FC236}">
                <a16:creationId xmlns:a16="http://schemas.microsoft.com/office/drawing/2014/main" id="{33E012E4-5449-403D-84E0-7E9F33DFA8D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274174" y="4757569"/>
            <a:ext cx="914400" cy="914400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44A0BB35-0A50-48DF-A05F-993A4DAD91BE}"/>
              </a:ext>
            </a:extLst>
          </p:cNvPr>
          <p:cNvSpPr/>
          <p:nvPr/>
        </p:nvSpPr>
        <p:spPr>
          <a:xfrm>
            <a:off x="414131" y="434771"/>
            <a:ext cx="86669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b="0" i="0" u="none" strike="noStrike" baseline="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Localización de ecúmene y antiguas civilizaciones.</a:t>
            </a:r>
          </a:p>
        </p:txBody>
      </p:sp>
    </p:spTree>
    <p:extLst>
      <p:ext uri="{BB962C8B-B14F-4D97-AF65-F5344CB8AC3E}">
        <p14:creationId xmlns:p14="http://schemas.microsoft.com/office/powerpoint/2010/main" val="22691326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7C4FA094-A9D1-4A17-9038-1724352CDB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224" y="706196"/>
            <a:ext cx="8948079" cy="6151804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BC163F60-68C5-4BF6-B745-3248AE3ECC99}"/>
              </a:ext>
            </a:extLst>
          </p:cNvPr>
          <p:cNvSpPr/>
          <p:nvPr/>
        </p:nvSpPr>
        <p:spPr>
          <a:xfrm>
            <a:off x="3551164" y="136955"/>
            <a:ext cx="402335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0" i="0" u="none" strike="noStrike" baseline="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Imago </a:t>
            </a:r>
            <a:r>
              <a:rPr lang="es-MX" sz="2400" b="0" i="0" u="none" strike="noStrike" baseline="0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mundi</a:t>
            </a:r>
            <a:endParaRPr lang="es-MX" sz="2400" b="0" i="0" u="none" strike="noStrike" baseline="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Gráfico 5" descr="Lápiz">
            <a:extLst>
              <a:ext uri="{FF2B5EF4-FFF2-40B4-BE49-F238E27FC236}">
                <a16:creationId xmlns:a16="http://schemas.microsoft.com/office/drawing/2014/main" id="{13F4E37C-2637-4A3E-9EBF-075F040EF1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45D95E26-96EE-4068-B987-0C0F0102159C}"/>
              </a:ext>
            </a:extLst>
          </p:cNvPr>
          <p:cNvSpPr/>
          <p:nvPr/>
        </p:nvSpPr>
        <p:spPr>
          <a:xfrm>
            <a:off x="9369911" y="785308"/>
            <a:ext cx="430306" cy="419548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843D3B9A-B000-4185-A28C-CF00FAB489C2}"/>
              </a:ext>
            </a:extLst>
          </p:cNvPr>
          <p:cNvSpPr/>
          <p:nvPr/>
        </p:nvSpPr>
        <p:spPr>
          <a:xfrm>
            <a:off x="9800217" y="743191"/>
            <a:ext cx="132319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0" i="0" u="none" strike="noStrike" baseline="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Griegos</a:t>
            </a:r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BE2D7858-0405-4060-A262-075CCD8ABB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7416" y="1246973"/>
            <a:ext cx="9112344" cy="6167941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5B9EE6F7-260C-404E-A26C-80F81825A1C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2493" y="605902"/>
            <a:ext cx="5788154" cy="6352391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49F6F1B7-BA1A-4EB5-810D-ABDDD2933C35}"/>
              </a:ext>
            </a:extLst>
          </p:cNvPr>
          <p:cNvSpPr/>
          <p:nvPr/>
        </p:nvSpPr>
        <p:spPr>
          <a:xfrm>
            <a:off x="11489167" y="813672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pic>
        <p:nvPicPr>
          <p:cNvPr id="10" name="Gráfico 9" descr="Átomo">
            <a:extLst>
              <a:ext uri="{FF2B5EF4-FFF2-40B4-BE49-F238E27FC236}">
                <a16:creationId xmlns:a16="http://schemas.microsoft.com/office/drawing/2014/main" id="{74A565DA-4E76-4908-85D0-05F7ED5D7EC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274174" y="4757569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9742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18C29CAB-C04E-46B9-87A7-62EF1DFFDD6C}"/>
              </a:ext>
            </a:extLst>
          </p:cNvPr>
          <p:cNvSpPr/>
          <p:nvPr/>
        </p:nvSpPr>
        <p:spPr>
          <a:xfrm>
            <a:off x="585216" y="223510"/>
            <a:ext cx="996563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b="1" dirty="0">
                <a:solidFill>
                  <a:schemeClr val="accent1">
                    <a:lumMod val="50000"/>
                  </a:schemeClr>
                </a:solidFill>
              </a:rPr>
              <a:t>Para complementar actividad:</a:t>
            </a:r>
          </a:p>
          <a:p>
            <a:pPr marL="514350" indent="-514350" algn="just">
              <a:buAutoNum type="arabicPeriod"/>
            </a:pPr>
            <a:r>
              <a:rPr lang="es-MX" b="1" dirty="0">
                <a:solidFill>
                  <a:schemeClr val="accent1">
                    <a:lumMod val="50000"/>
                  </a:schemeClr>
                </a:solidFill>
              </a:rPr>
              <a:t>Trazar las líneas imaginarias</a:t>
            </a:r>
          </a:p>
          <a:p>
            <a:pPr marL="457200" indent="-457200" algn="just">
              <a:buAutoNum type="alphaLcParenR"/>
            </a:pPr>
            <a:r>
              <a:rPr lang="es-MX" b="1" dirty="0">
                <a:solidFill>
                  <a:schemeClr val="accent1">
                    <a:lumMod val="50000"/>
                  </a:schemeClr>
                </a:solidFill>
              </a:rPr>
              <a:t>Cuadricula el mapa en un formato de 36 L x 16 A</a:t>
            </a:r>
          </a:p>
          <a:p>
            <a:pPr marL="457200" indent="-457200" algn="just">
              <a:buAutoNum type="alphaLcParenR"/>
            </a:pPr>
            <a:r>
              <a:rPr lang="es-MX" b="1" dirty="0">
                <a:solidFill>
                  <a:schemeClr val="accent1">
                    <a:lumMod val="50000"/>
                  </a:schemeClr>
                </a:solidFill>
              </a:rPr>
              <a:t>Resalta las principales líneas (ecuador, meridiano cero, trópicos)</a:t>
            </a:r>
          </a:p>
          <a:p>
            <a:pPr marL="457200" indent="-457200" algn="just">
              <a:buAutoNum type="alphaLcParenR"/>
            </a:pPr>
            <a:r>
              <a:rPr lang="es-MX" b="1" dirty="0">
                <a:solidFill>
                  <a:schemeClr val="accent1">
                    <a:lumMod val="50000"/>
                  </a:schemeClr>
                </a:solidFill>
              </a:rPr>
              <a:t>Colocar orientación</a:t>
            </a:r>
          </a:p>
          <a:p>
            <a:pPr algn="just"/>
            <a:endParaRPr lang="es-MX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37B3469F-7A10-4BC8-9541-648706D8E9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715" y="1877568"/>
            <a:ext cx="9933476" cy="4980432"/>
          </a:xfrm>
          <a:prstGeom prst="rect">
            <a:avLst/>
          </a:prstGeom>
        </p:spPr>
      </p:pic>
      <p:pic>
        <p:nvPicPr>
          <p:cNvPr id="6" name="Gráfico 5" descr="Lápiz">
            <a:extLst>
              <a:ext uri="{FF2B5EF4-FFF2-40B4-BE49-F238E27FC236}">
                <a16:creationId xmlns:a16="http://schemas.microsoft.com/office/drawing/2014/main" id="{519CDEAF-9AE1-4F34-A7DE-D720767F92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5C691698-C0ED-4926-BEE3-60066C11E0F2}"/>
              </a:ext>
            </a:extLst>
          </p:cNvPr>
          <p:cNvSpPr/>
          <p:nvPr/>
        </p:nvSpPr>
        <p:spPr>
          <a:xfrm>
            <a:off x="11489167" y="813672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pic>
        <p:nvPicPr>
          <p:cNvPr id="8" name="Gráfico 7" descr="Átomo">
            <a:extLst>
              <a:ext uri="{FF2B5EF4-FFF2-40B4-BE49-F238E27FC236}">
                <a16:creationId xmlns:a16="http://schemas.microsoft.com/office/drawing/2014/main" id="{7555CDA1-4BCA-4454-9068-A3E20CA02D7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274174" y="4757569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39818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BF8AA83D-BF89-4D5A-AD76-35C1C32E257C}"/>
              </a:ext>
            </a:extLst>
          </p:cNvPr>
          <p:cNvSpPr/>
          <p:nvPr/>
        </p:nvSpPr>
        <p:spPr>
          <a:xfrm>
            <a:off x="0" y="0"/>
            <a:ext cx="996563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b="1" dirty="0">
                <a:solidFill>
                  <a:schemeClr val="accent1">
                    <a:lumMod val="50000"/>
                  </a:schemeClr>
                </a:solidFill>
              </a:rPr>
              <a:t>2. Elabora las tablas de localización </a:t>
            </a:r>
          </a:p>
          <a:p>
            <a:pPr algn="just"/>
            <a:endParaRPr lang="es-MX" b="1" dirty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endParaRPr lang="es-MX" b="1" dirty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r>
              <a:rPr lang="es-MX" b="1" dirty="0">
                <a:solidFill>
                  <a:schemeClr val="accent1">
                    <a:lumMod val="50000"/>
                  </a:schemeClr>
                </a:solidFill>
              </a:rPr>
              <a:t>a) Civilizaciones orientales (Grecia, China, Mesopotamia, India, Egipto)</a:t>
            </a:r>
          </a:p>
          <a:p>
            <a:pPr algn="just"/>
            <a:endParaRPr lang="es-MX" b="1" dirty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endParaRPr lang="es-MX" dirty="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A0231E3C-7ECB-491B-B78B-A5D44985AD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5923180"/>
              </p:ext>
            </p:extLst>
          </p:nvPr>
        </p:nvGraphicFramePr>
        <p:xfrm>
          <a:off x="1666240" y="1417522"/>
          <a:ext cx="8127999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1720398258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123389287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30710902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Civilización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País (es) actual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Coordenadas geo (centro del lugar)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9770247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lang="es-MX" dirty="0"/>
                        <a:t>Griega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Grecia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297468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/>
                        <a:t>Turquia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6979851"/>
                  </a:ext>
                </a:extLst>
              </a:tr>
            </a:tbl>
          </a:graphicData>
        </a:graphic>
      </p:graphicFrame>
      <p:sp>
        <p:nvSpPr>
          <p:cNvPr id="6" name="Rectángulo 5">
            <a:extLst>
              <a:ext uri="{FF2B5EF4-FFF2-40B4-BE49-F238E27FC236}">
                <a16:creationId xmlns:a16="http://schemas.microsoft.com/office/drawing/2014/main" id="{E407FB7D-4B25-4406-A2F4-F9AFFB370454}"/>
              </a:ext>
            </a:extLst>
          </p:cNvPr>
          <p:cNvSpPr/>
          <p:nvPr/>
        </p:nvSpPr>
        <p:spPr>
          <a:xfrm>
            <a:off x="172414" y="2802516"/>
            <a:ext cx="37273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s-MX" b="1" dirty="0">
                <a:solidFill>
                  <a:schemeClr val="accent1">
                    <a:lumMod val="50000"/>
                  </a:schemeClr>
                </a:solidFill>
              </a:rPr>
              <a:t>b) Civilizaciones occidentales</a:t>
            </a:r>
          </a:p>
        </p:txBody>
      </p:sp>
      <p:graphicFrame>
        <p:nvGraphicFramePr>
          <p:cNvPr id="7" name="Tabla 6">
            <a:extLst>
              <a:ext uri="{FF2B5EF4-FFF2-40B4-BE49-F238E27FC236}">
                <a16:creationId xmlns:a16="http://schemas.microsoft.com/office/drawing/2014/main" id="{3DF3D159-AA92-42E9-ADDD-D708809E29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583223"/>
              </p:ext>
            </p:extLst>
          </p:nvPr>
        </p:nvGraphicFramePr>
        <p:xfrm>
          <a:off x="1666239" y="3578232"/>
          <a:ext cx="8127999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1720398258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123389287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30710902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Civilización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Países actuales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Coordenadas geo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9770247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lang="es-MX" dirty="0"/>
                        <a:t>Azteca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México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297468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….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6979851"/>
                  </a:ext>
                </a:extLst>
              </a:tr>
            </a:tbl>
          </a:graphicData>
        </a:graphic>
      </p:graphicFrame>
      <p:sp>
        <p:nvSpPr>
          <p:cNvPr id="8" name="Rectángulo 7">
            <a:extLst>
              <a:ext uri="{FF2B5EF4-FFF2-40B4-BE49-F238E27FC236}">
                <a16:creationId xmlns:a16="http://schemas.microsoft.com/office/drawing/2014/main" id="{1EFE89F1-F22C-49D3-91D2-43CB44FF62A4}"/>
              </a:ext>
            </a:extLst>
          </p:cNvPr>
          <p:cNvSpPr/>
          <p:nvPr/>
        </p:nvSpPr>
        <p:spPr>
          <a:xfrm>
            <a:off x="306177" y="5277277"/>
            <a:ext cx="99229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b="1" dirty="0">
                <a:solidFill>
                  <a:schemeClr val="accent1">
                    <a:lumMod val="50000"/>
                  </a:schemeClr>
                </a:solidFill>
              </a:rPr>
              <a:t>3. Responde a las preguntas:</a:t>
            </a:r>
          </a:p>
          <a:p>
            <a:pPr marL="342900" indent="-342900" algn="just">
              <a:buAutoNum type="alphaLcParenR"/>
            </a:pPr>
            <a:r>
              <a:rPr lang="es-MX" b="1" dirty="0">
                <a:solidFill>
                  <a:schemeClr val="accent1">
                    <a:lumMod val="50000"/>
                  </a:schemeClr>
                </a:solidFill>
              </a:rPr>
              <a:t>En que cuadrante existe mayor número de asentamientos</a:t>
            </a:r>
          </a:p>
          <a:p>
            <a:pPr algn="just"/>
            <a:r>
              <a:rPr lang="es-MX" b="1" dirty="0">
                <a:solidFill>
                  <a:schemeClr val="accent1">
                    <a:lumMod val="50000"/>
                  </a:schemeClr>
                </a:solidFill>
              </a:rPr>
              <a:t>b) Observa su distribución y analiza el por qué están localizados ahí, describe.</a:t>
            </a:r>
          </a:p>
        </p:txBody>
      </p:sp>
      <p:pic>
        <p:nvPicPr>
          <p:cNvPr id="9" name="Gráfico 8" descr="Lápiz">
            <a:extLst>
              <a:ext uri="{FF2B5EF4-FFF2-40B4-BE49-F238E27FC236}">
                <a16:creationId xmlns:a16="http://schemas.microsoft.com/office/drawing/2014/main" id="{2393F0A6-48C2-43B3-B701-6E6FBF6CCB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1868FAA1-E9F7-407E-BA90-8EA3909901BB}"/>
              </a:ext>
            </a:extLst>
          </p:cNvPr>
          <p:cNvSpPr/>
          <p:nvPr/>
        </p:nvSpPr>
        <p:spPr>
          <a:xfrm>
            <a:off x="11489167" y="813672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pic>
        <p:nvPicPr>
          <p:cNvPr id="11" name="Gráfico 10" descr="Átomo">
            <a:extLst>
              <a:ext uri="{FF2B5EF4-FFF2-40B4-BE49-F238E27FC236}">
                <a16:creationId xmlns:a16="http://schemas.microsoft.com/office/drawing/2014/main" id="{89640E13-5E34-442E-9E69-0B6B5D89982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74174" y="4757569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17146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3823ED15-17CB-4E1D-9DEC-2BA1025C182E}"/>
              </a:ext>
            </a:extLst>
          </p:cNvPr>
          <p:cNvSpPr/>
          <p:nvPr/>
        </p:nvSpPr>
        <p:spPr>
          <a:xfrm>
            <a:off x="205954" y="467350"/>
            <a:ext cx="9965635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b="1" dirty="0">
                <a:solidFill>
                  <a:schemeClr val="accent1">
                    <a:lumMod val="50000"/>
                  </a:schemeClr>
                </a:solidFill>
              </a:rPr>
              <a:t>Para complementar actividad</a:t>
            </a:r>
          </a:p>
          <a:p>
            <a:pPr algn="ctr"/>
            <a:r>
              <a:rPr lang="es-MX" sz="2800" b="1" dirty="0">
                <a:solidFill>
                  <a:schemeClr val="accent1">
                    <a:lumMod val="50000"/>
                  </a:schemeClr>
                </a:solidFill>
              </a:rPr>
              <a:t>Revisar plataforma, apartado trabajos.</a:t>
            </a:r>
          </a:p>
          <a:p>
            <a:pPr algn="ctr"/>
            <a:endParaRPr lang="es-MX" sz="2800" b="1" dirty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lang="es-MX" sz="2800" b="1" dirty="0">
                <a:solidFill>
                  <a:schemeClr val="accent1">
                    <a:lumMod val="50000"/>
                  </a:schemeClr>
                </a:solidFill>
              </a:rPr>
              <a:t>Siguiente clase</a:t>
            </a:r>
          </a:p>
          <a:p>
            <a:pPr algn="ctr"/>
            <a:endParaRPr lang="es-MX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7F0A6D5B-A30A-4FD4-9D82-821DE0A2B6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31111" y="0"/>
            <a:ext cx="1421457" cy="1421457"/>
          </a:xfrm>
          <a:prstGeom prst="rect">
            <a:avLst/>
          </a:prstGeom>
        </p:spPr>
      </p:pic>
      <p:pic>
        <p:nvPicPr>
          <p:cNvPr id="3" name="Gráfico 2" descr="Libros">
            <a:extLst>
              <a:ext uri="{FF2B5EF4-FFF2-40B4-BE49-F238E27FC236}">
                <a16:creationId xmlns:a16="http://schemas.microsoft.com/office/drawing/2014/main" id="{06D941F1-C332-49DB-A061-AB844CB8C7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05954" y="2447544"/>
            <a:ext cx="914400" cy="914400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76611FE6-530E-4E69-8102-5E45FC0627E7}"/>
              </a:ext>
            </a:extLst>
          </p:cNvPr>
          <p:cNvSpPr/>
          <p:nvPr/>
        </p:nvSpPr>
        <p:spPr>
          <a:xfrm>
            <a:off x="1341569" y="2447544"/>
            <a:ext cx="9200270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b="1" dirty="0">
                <a:solidFill>
                  <a:schemeClr val="accent1">
                    <a:lumMod val="50000"/>
                  </a:schemeClr>
                </a:solidFill>
              </a:rPr>
              <a:t>Juego de copias (individual)</a:t>
            </a:r>
          </a:p>
          <a:p>
            <a:pPr algn="ctr"/>
            <a:endParaRPr lang="es-MX" sz="2800" b="1" dirty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lang="es-MX" sz="2800" b="1" dirty="0">
                <a:solidFill>
                  <a:schemeClr val="accent1">
                    <a:lumMod val="50000"/>
                  </a:schemeClr>
                </a:solidFill>
              </a:rPr>
              <a:t>Sterling, B; Villanueva, E. (2006). Geografía. Un enfoque constructivista. Esfinge. Naucalpan, México, pp. 10-14</a:t>
            </a:r>
          </a:p>
          <a:p>
            <a:pPr algn="ctr"/>
            <a:endParaRPr lang="es-MX" sz="2800" b="1" dirty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s-MX" sz="2800" b="1" dirty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s-MX" sz="2800" b="1" dirty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s-MX" sz="2800" b="1" dirty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s-MX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AE614A67-2ED7-45E5-9A85-EB18EB44C84A}"/>
              </a:ext>
            </a:extLst>
          </p:cNvPr>
          <p:cNvSpPr/>
          <p:nvPr/>
        </p:nvSpPr>
        <p:spPr>
          <a:xfrm>
            <a:off x="11489167" y="813672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pic>
        <p:nvPicPr>
          <p:cNvPr id="9" name="Gráfico 8" descr="Átomo">
            <a:extLst>
              <a:ext uri="{FF2B5EF4-FFF2-40B4-BE49-F238E27FC236}">
                <a16:creationId xmlns:a16="http://schemas.microsoft.com/office/drawing/2014/main" id="{2111B1A1-13C3-4F0B-88C8-D6DC8F88208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274174" y="4757569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94446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936612" y="329998"/>
            <a:ext cx="969779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/>
              <a:t>TAREA 2</a:t>
            </a:r>
          </a:p>
          <a:p>
            <a:pPr algn="ctr"/>
            <a:r>
              <a:rPr lang="es-MX" sz="2800" b="1" dirty="0"/>
              <a:t>T2U1: INFOGRAFÍA</a:t>
            </a:r>
          </a:p>
          <a:p>
            <a:pPr algn="ctr"/>
            <a:endParaRPr lang="es-MX" sz="2800" b="1" dirty="0"/>
          </a:p>
          <a:p>
            <a:pPr algn="ctr"/>
            <a:endParaRPr lang="es-MX" sz="2800" b="1" dirty="0"/>
          </a:p>
        </p:txBody>
      </p:sp>
      <p:sp>
        <p:nvSpPr>
          <p:cNvPr id="6" name="CuadroTexto 5"/>
          <p:cNvSpPr txBox="1"/>
          <p:nvPr/>
        </p:nvSpPr>
        <p:spPr>
          <a:xfrm>
            <a:off x="844047" y="1421457"/>
            <a:ext cx="969779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/>
              <a:t>Investiga las aportaciones de las culturas antiguas a la Geografía y elabora una infografía para explicarlo. </a:t>
            </a:r>
          </a:p>
          <a:p>
            <a:pPr algn="ctr"/>
            <a:r>
              <a:rPr lang="es-MX" sz="2800" b="1" dirty="0"/>
              <a:t>Chinos, Árabes y Griegos</a:t>
            </a:r>
          </a:p>
          <a:p>
            <a:r>
              <a:rPr lang="es-MX" sz="2800" b="1" dirty="0"/>
              <a:t>Revisar rúbrica</a:t>
            </a:r>
          </a:p>
          <a:p>
            <a:r>
              <a:rPr lang="es-MX" sz="2800" b="1" dirty="0" err="1"/>
              <a:t>Power</a:t>
            </a:r>
            <a:r>
              <a:rPr lang="es-MX" sz="2800" b="1" dirty="0"/>
              <a:t> </a:t>
            </a:r>
            <a:r>
              <a:rPr lang="es-MX" sz="2800" b="1" dirty="0" err="1"/>
              <a:t>point</a:t>
            </a:r>
            <a:endParaRPr lang="es-MX" sz="2800" b="1" dirty="0"/>
          </a:p>
          <a:p>
            <a:r>
              <a:rPr lang="es-MX" sz="2800" b="1" dirty="0" err="1"/>
              <a:t>Canva</a:t>
            </a:r>
            <a:r>
              <a:rPr lang="es-MX" sz="2800" b="1" dirty="0"/>
              <a:t>…</a:t>
            </a:r>
          </a:p>
          <a:p>
            <a:pPr algn="ctr"/>
            <a:endParaRPr lang="es-MX" sz="2800" b="1" dirty="0"/>
          </a:p>
          <a:p>
            <a:pPr algn="ctr"/>
            <a:r>
              <a:rPr lang="es-MX" sz="2800" b="1" dirty="0">
                <a:solidFill>
                  <a:srgbClr val="FF0000"/>
                </a:solidFill>
              </a:rPr>
              <a:t>Fecha límite: </a:t>
            </a:r>
          </a:p>
          <a:p>
            <a:pPr algn="ctr"/>
            <a:r>
              <a:rPr lang="es-MX" sz="2800" b="1" dirty="0">
                <a:solidFill>
                  <a:srgbClr val="FF0000"/>
                </a:solidFill>
              </a:rPr>
              <a:t>28 agosto</a:t>
            </a:r>
          </a:p>
          <a:p>
            <a:pPr algn="ctr"/>
            <a:r>
              <a:rPr lang="es-MX" sz="2800" b="1" dirty="0">
                <a:solidFill>
                  <a:srgbClr val="FF0000"/>
                </a:solidFill>
              </a:rPr>
              <a:t>11:59 pm</a:t>
            </a:r>
          </a:p>
        </p:txBody>
      </p:sp>
      <p:pic>
        <p:nvPicPr>
          <p:cNvPr id="7" name="Imagen 6" descr="Imagen que contiene imágenes prediseñadas&#10;&#10;Descripción generada con confianza alta">
            <a:extLst>
              <a:ext uri="{FF2B5EF4-FFF2-40B4-BE49-F238E27FC236}">
                <a16:creationId xmlns:a16="http://schemas.microsoft.com/office/drawing/2014/main" id="{7EFD47FF-9409-446C-9336-7A3907C376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31111" y="0"/>
            <a:ext cx="1421457" cy="1421457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C6CBE4B8-A9F8-47E9-8AD5-070A869EA32E}"/>
              </a:ext>
            </a:extLst>
          </p:cNvPr>
          <p:cNvSpPr/>
          <p:nvPr/>
        </p:nvSpPr>
        <p:spPr>
          <a:xfrm>
            <a:off x="11489167" y="813672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pic>
        <p:nvPicPr>
          <p:cNvPr id="10" name="Gráfico 9" descr="Átomo">
            <a:extLst>
              <a:ext uri="{FF2B5EF4-FFF2-40B4-BE49-F238E27FC236}">
                <a16:creationId xmlns:a16="http://schemas.microsoft.com/office/drawing/2014/main" id="{B328268B-9647-4ECA-8254-ED867015B5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274174" y="4757569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57787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>
            <a:extLst>
              <a:ext uri="{FF2B5EF4-FFF2-40B4-BE49-F238E27FC236}">
                <a16:creationId xmlns:a16="http://schemas.microsoft.com/office/drawing/2014/main" id="{0B819693-0A57-4698-8532-6EEB9F1F1454}"/>
              </a:ext>
            </a:extLst>
          </p:cNvPr>
          <p:cNvSpPr/>
          <p:nvPr/>
        </p:nvSpPr>
        <p:spPr>
          <a:xfrm>
            <a:off x="11489167" y="813672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pic>
        <p:nvPicPr>
          <p:cNvPr id="6" name="Gráfico 5" descr="Átomo">
            <a:extLst>
              <a:ext uri="{FF2B5EF4-FFF2-40B4-BE49-F238E27FC236}">
                <a16:creationId xmlns:a16="http://schemas.microsoft.com/office/drawing/2014/main" id="{301F007B-E80F-4B51-9A2E-57D62241B6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74174" y="4757569"/>
            <a:ext cx="914400" cy="914400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8E797E3F-2FEA-4CFB-B334-892B1E4B3745}"/>
              </a:ext>
            </a:extLst>
          </p:cNvPr>
          <p:cNvSpPr txBox="1"/>
          <p:nvPr/>
        </p:nvSpPr>
        <p:spPr>
          <a:xfrm>
            <a:off x="613883" y="383786"/>
            <a:ext cx="9697792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b="1" dirty="0"/>
              <a:t>Referencia del tema:</a:t>
            </a:r>
          </a:p>
          <a:p>
            <a:pPr algn="just"/>
            <a:endParaRPr lang="es-MX" sz="2800" b="1" dirty="0"/>
          </a:p>
          <a:p>
            <a:pPr algn="just"/>
            <a:endParaRPr lang="es-MX" sz="2800" b="1" dirty="0"/>
          </a:p>
          <a:p>
            <a:pPr marL="342900" indent="-342900" algn="just">
              <a:buFontTx/>
              <a:buChar char="-"/>
            </a:pPr>
            <a:r>
              <a:rPr lang="es-MX" sz="2400" dirty="0"/>
              <a:t>Córdova, F. y Levi, S. (1992). Cómo acercarse a la Geografía. LIMUSA-COANCULTA. México.</a:t>
            </a:r>
          </a:p>
          <a:p>
            <a:pPr marL="457200" indent="-457200" algn="just">
              <a:buFontTx/>
              <a:buChar char="-"/>
            </a:pP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8951998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>
            <a:extLst>
              <a:ext uri="{FF2B5EF4-FFF2-40B4-BE49-F238E27FC236}">
                <a16:creationId xmlns:a16="http://schemas.microsoft.com/office/drawing/2014/main" id="{E9B1F226-06B1-42E6-AD85-721388BF024D}"/>
              </a:ext>
            </a:extLst>
          </p:cNvPr>
          <p:cNvSpPr/>
          <p:nvPr/>
        </p:nvSpPr>
        <p:spPr>
          <a:xfrm>
            <a:off x="177756" y="168725"/>
            <a:ext cx="63850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/>
            <a:r>
              <a:rPr lang="es-MX" sz="2400" b="1" dirty="0">
                <a:solidFill>
                  <a:schemeClr val="accent1">
                    <a:lumMod val="75000"/>
                  </a:schemeClr>
                </a:solidFill>
              </a:rPr>
              <a:t>1.2.1 El origen de la ciencia geográfica </a:t>
            </a: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423DBB9B-1014-4F8B-A625-206A7CA5EC12}"/>
              </a:ext>
            </a:extLst>
          </p:cNvPr>
          <p:cNvSpPr/>
          <p:nvPr/>
        </p:nvSpPr>
        <p:spPr>
          <a:xfrm>
            <a:off x="833557" y="1229159"/>
            <a:ext cx="9368661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b="1" dirty="0">
                <a:solidFill>
                  <a:schemeClr val="tx2">
                    <a:lumMod val="50000"/>
                  </a:schemeClr>
                </a:solidFill>
                <a:latin typeface="GaramondRegular"/>
              </a:rPr>
              <a:t>En base al video, responde las siguientes preguntas:</a:t>
            </a:r>
          </a:p>
          <a:p>
            <a:pPr algn="just"/>
            <a:endParaRPr lang="es-MX" sz="2800" b="1" dirty="0">
              <a:solidFill>
                <a:schemeClr val="tx2">
                  <a:lumMod val="50000"/>
                </a:schemeClr>
              </a:solidFill>
              <a:latin typeface="GaramondRegular"/>
            </a:endParaRPr>
          </a:p>
          <a:p>
            <a:pPr marL="514350" indent="-514350" algn="just">
              <a:buAutoNum type="arabicPeriod"/>
            </a:pPr>
            <a:r>
              <a:rPr lang="es-MX" sz="2800" b="1" dirty="0">
                <a:solidFill>
                  <a:schemeClr val="tx2">
                    <a:lumMod val="50000"/>
                  </a:schemeClr>
                </a:solidFill>
                <a:latin typeface="GaramondRegular"/>
              </a:rPr>
              <a:t>¿Qué necesidades guiaron al ser humano a explorar el entorno?</a:t>
            </a:r>
          </a:p>
          <a:p>
            <a:pPr marL="514350" indent="-514350" algn="just">
              <a:buAutoNum type="arabicPeriod"/>
            </a:pPr>
            <a:r>
              <a:rPr lang="es-MX" sz="2800" b="1" dirty="0">
                <a:solidFill>
                  <a:schemeClr val="tx2">
                    <a:lumMod val="50000"/>
                  </a:schemeClr>
                </a:solidFill>
                <a:latin typeface="GaramondRegular"/>
              </a:rPr>
              <a:t>¿Cómo era transmitido el conocimiento?</a:t>
            </a:r>
          </a:p>
          <a:p>
            <a:pPr marL="514350" indent="-514350" algn="just">
              <a:buAutoNum type="arabicPeriod"/>
            </a:pPr>
            <a:r>
              <a:rPr lang="es-MX" sz="2800" b="1" dirty="0">
                <a:solidFill>
                  <a:schemeClr val="tx2">
                    <a:lumMod val="50000"/>
                  </a:schemeClr>
                </a:solidFill>
                <a:latin typeface="GaramondRegular"/>
              </a:rPr>
              <a:t>¿Qué ventajas tuvo para el ser humano y la ciencia, organizarse en grupos?</a:t>
            </a:r>
          </a:p>
          <a:p>
            <a:pPr marL="514350" indent="-514350" algn="just">
              <a:buAutoNum type="arabicPeriod"/>
            </a:pPr>
            <a:r>
              <a:rPr lang="es-MX" sz="2800" b="1" dirty="0">
                <a:solidFill>
                  <a:schemeClr val="tx2">
                    <a:lumMod val="50000"/>
                  </a:schemeClr>
                </a:solidFill>
                <a:latin typeface="GaramondRegular"/>
              </a:rPr>
              <a:t>Imagina: Que proceso (método) utilizaba el ser humano para explorar el entorno (2 ejemplos, comer y vestir).</a:t>
            </a:r>
          </a:p>
          <a:p>
            <a:pPr marL="514350" indent="-514350" algn="just">
              <a:buAutoNum type="arabicPeriod"/>
            </a:pPr>
            <a:r>
              <a:rPr lang="es-MX" sz="2800" b="1" dirty="0">
                <a:solidFill>
                  <a:schemeClr val="tx2">
                    <a:lumMod val="50000"/>
                  </a:schemeClr>
                </a:solidFill>
                <a:latin typeface="GaramondRegular"/>
              </a:rPr>
              <a:t>Que conocimientos relacionados a la Geografía, crees que se haya generado.</a:t>
            </a:r>
          </a:p>
          <a:p>
            <a:pPr algn="just"/>
            <a:r>
              <a:rPr lang="es-MX" sz="2800" b="1" dirty="0">
                <a:solidFill>
                  <a:schemeClr val="tx2">
                    <a:lumMod val="50000"/>
                  </a:schemeClr>
                </a:solidFill>
                <a:latin typeface="GaramondRegular"/>
              </a:rPr>
              <a:t>            </a:t>
            </a: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B673D777-B745-4F66-80DE-CB97F43D3724}"/>
              </a:ext>
            </a:extLst>
          </p:cNvPr>
          <p:cNvSpPr/>
          <p:nvPr/>
        </p:nvSpPr>
        <p:spPr>
          <a:xfrm>
            <a:off x="11489167" y="813672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pic>
        <p:nvPicPr>
          <p:cNvPr id="16" name="Gráfico 15" descr="Átomo">
            <a:extLst>
              <a:ext uri="{FF2B5EF4-FFF2-40B4-BE49-F238E27FC236}">
                <a16:creationId xmlns:a16="http://schemas.microsoft.com/office/drawing/2014/main" id="{1C2FAFF1-E31B-4393-B65C-0C83A9A785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74174" y="4757569"/>
            <a:ext cx="914400" cy="914400"/>
          </a:xfrm>
          <a:prstGeom prst="rect">
            <a:avLst/>
          </a:prstGeom>
        </p:spPr>
      </p:pic>
      <p:pic>
        <p:nvPicPr>
          <p:cNvPr id="18" name="Gráfico 17" descr="Claqueta">
            <a:extLst>
              <a:ext uri="{FF2B5EF4-FFF2-40B4-BE49-F238E27FC236}">
                <a16:creationId xmlns:a16="http://schemas.microsoft.com/office/drawing/2014/main" id="{FCE9436B-443F-43A4-807B-D5176B84D8D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20801427">
            <a:off x="376357" y="1054932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8072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298450" y="258996"/>
            <a:ext cx="704589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b="0" i="0" u="none" strike="noStrike" baseline="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Todas las ciencias, incluyendo a la</a:t>
            </a:r>
            <a:r>
              <a:rPr lang="es-MX" sz="2400" b="0" i="0" u="none" strike="noStrike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400" b="0" i="0" u="none" strike="noStrike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Geografía</a:t>
            </a:r>
            <a:r>
              <a:rPr lang="es-MX" sz="2400" b="0" i="0" u="none" strike="noStrike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inician con la propia naturaleza humana.</a:t>
            </a:r>
            <a:endParaRPr lang="es-MX" sz="2400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459932" y="1425567"/>
            <a:ext cx="18774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INQUIETUD</a:t>
            </a:r>
            <a:endParaRPr lang="es-MX" b="1" dirty="0">
              <a:solidFill>
                <a:srgbClr val="FF0000"/>
              </a:solidFill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2"/>
          <a:srcRect l="22664" t="20821" b="8807"/>
          <a:stretch/>
        </p:blipFill>
        <p:spPr>
          <a:xfrm>
            <a:off x="267483" y="1887232"/>
            <a:ext cx="2445987" cy="1825078"/>
          </a:xfrm>
          <a:prstGeom prst="flowChartManualInpu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02197" y="2034387"/>
            <a:ext cx="2531933" cy="1913670"/>
          </a:xfrm>
          <a:prstGeom prst="rect">
            <a:avLst/>
          </a:prstGeom>
        </p:spPr>
      </p:pic>
      <p:sp>
        <p:nvSpPr>
          <p:cNvPr id="12" name="Rectángulo 11"/>
          <p:cNvSpPr/>
          <p:nvPr/>
        </p:nvSpPr>
        <p:spPr>
          <a:xfrm>
            <a:off x="3974739" y="1448309"/>
            <a:ext cx="26060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CONOCIMIENTO</a:t>
            </a:r>
            <a:endParaRPr lang="es-MX" b="1" dirty="0">
              <a:solidFill>
                <a:srgbClr val="00B050"/>
              </a:solidFill>
            </a:endParaRPr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19692" y="1724201"/>
            <a:ext cx="1847945" cy="2616559"/>
          </a:xfrm>
          <a:prstGeom prst="rect">
            <a:avLst/>
          </a:prstGeom>
        </p:spPr>
      </p:pic>
      <p:sp>
        <p:nvSpPr>
          <p:cNvPr id="14" name="Rectángulo 13"/>
          <p:cNvSpPr/>
          <p:nvPr/>
        </p:nvSpPr>
        <p:spPr>
          <a:xfrm>
            <a:off x="8371282" y="4435140"/>
            <a:ext cx="19447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REFLEXIÓN</a:t>
            </a:r>
            <a:endParaRPr lang="es-MX" b="1" dirty="0">
              <a:solidFill>
                <a:srgbClr val="FF0000"/>
              </a:solidFill>
            </a:endParaRPr>
          </a:p>
        </p:txBody>
      </p:sp>
      <p:sp>
        <p:nvSpPr>
          <p:cNvPr id="17" name="Rectángulo 16"/>
          <p:cNvSpPr/>
          <p:nvPr/>
        </p:nvSpPr>
        <p:spPr>
          <a:xfrm rot="21079845">
            <a:off x="9368823" y="812843"/>
            <a:ext cx="16866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¿por qué?</a:t>
            </a:r>
            <a:endParaRPr lang="es-MX" b="1" dirty="0"/>
          </a:p>
        </p:txBody>
      </p:sp>
      <p:sp>
        <p:nvSpPr>
          <p:cNvPr id="18" name="Rectángulo 17"/>
          <p:cNvSpPr/>
          <p:nvPr/>
        </p:nvSpPr>
        <p:spPr>
          <a:xfrm rot="21079845">
            <a:off x="9645622" y="1493368"/>
            <a:ext cx="14318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¿Cómo?</a:t>
            </a:r>
            <a:endParaRPr lang="es-MX" b="1" dirty="0"/>
          </a:p>
        </p:txBody>
      </p:sp>
      <p:sp>
        <p:nvSpPr>
          <p:cNvPr id="19" name="Rectángulo 18"/>
          <p:cNvSpPr/>
          <p:nvPr/>
        </p:nvSpPr>
        <p:spPr>
          <a:xfrm rot="21079845">
            <a:off x="7921320" y="1584505"/>
            <a:ext cx="18421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¿para qué?</a:t>
            </a:r>
            <a:endParaRPr lang="es-MX" b="1" dirty="0"/>
          </a:p>
        </p:txBody>
      </p:sp>
      <p:sp>
        <p:nvSpPr>
          <p:cNvPr id="20" name="Rectángulo 19"/>
          <p:cNvSpPr/>
          <p:nvPr/>
        </p:nvSpPr>
        <p:spPr>
          <a:xfrm rot="21079845">
            <a:off x="7923382" y="826132"/>
            <a:ext cx="14814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¿dónde?</a:t>
            </a:r>
            <a:endParaRPr lang="es-MX" b="1" dirty="0"/>
          </a:p>
        </p:txBody>
      </p:sp>
      <p:sp>
        <p:nvSpPr>
          <p:cNvPr id="15" name="Rectángulo 14"/>
          <p:cNvSpPr/>
          <p:nvPr/>
        </p:nvSpPr>
        <p:spPr>
          <a:xfrm rot="16200000">
            <a:off x="2115157" y="2587554"/>
            <a:ext cx="24416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EXPLORACIÓN</a:t>
            </a:r>
            <a:endParaRPr lang="es-MX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1" name="Rectángulo 20"/>
          <p:cNvSpPr/>
          <p:nvPr/>
        </p:nvSpPr>
        <p:spPr>
          <a:xfrm rot="16200000">
            <a:off x="6197216" y="2520493"/>
            <a:ext cx="26060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CONOCIMIENTO</a:t>
            </a:r>
            <a:endParaRPr lang="es-MX" b="1" dirty="0">
              <a:solidFill>
                <a:srgbClr val="00B050"/>
              </a:solidFill>
            </a:endParaRPr>
          </a:p>
        </p:txBody>
      </p:sp>
      <p:sp>
        <p:nvSpPr>
          <p:cNvPr id="33" name="Rectángulo 32"/>
          <p:cNvSpPr/>
          <p:nvPr/>
        </p:nvSpPr>
        <p:spPr>
          <a:xfrm rot="16200000">
            <a:off x="5931259" y="2511998"/>
            <a:ext cx="24416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EXPLORACIÓN</a:t>
            </a:r>
            <a:endParaRPr lang="es-MX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2" name="Rectángulo 41">
            <a:extLst>
              <a:ext uri="{FF2B5EF4-FFF2-40B4-BE49-F238E27FC236}">
                <a16:creationId xmlns:a16="http://schemas.microsoft.com/office/drawing/2014/main" id="{FFB4F928-ECF6-45A8-8978-D5FC5A635410}"/>
              </a:ext>
            </a:extLst>
          </p:cNvPr>
          <p:cNvSpPr/>
          <p:nvPr/>
        </p:nvSpPr>
        <p:spPr>
          <a:xfrm rot="16200000">
            <a:off x="5815292" y="2742273"/>
            <a:ext cx="18774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INQUIETUD</a:t>
            </a:r>
            <a:endParaRPr lang="es-MX" b="1" dirty="0">
              <a:solidFill>
                <a:srgbClr val="FF0000"/>
              </a:solidFill>
            </a:endParaRPr>
          </a:p>
        </p:txBody>
      </p:sp>
      <p:sp>
        <p:nvSpPr>
          <p:cNvPr id="43" name="Rectángulo 42">
            <a:extLst>
              <a:ext uri="{FF2B5EF4-FFF2-40B4-BE49-F238E27FC236}">
                <a16:creationId xmlns:a16="http://schemas.microsoft.com/office/drawing/2014/main" id="{84A0CC34-344B-4326-9B72-AE5ED22D6559}"/>
              </a:ext>
            </a:extLst>
          </p:cNvPr>
          <p:cNvSpPr/>
          <p:nvPr/>
        </p:nvSpPr>
        <p:spPr>
          <a:xfrm>
            <a:off x="7476389" y="4991185"/>
            <a:ext cx="37345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TEORÍAS (SUPUESTOS)</a:t>
            </a:r>
            <a:endParaRPr lang="es-MX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4" name="Rectángulo 43">
            <a:extLst>
              <a:ext uri="{FF2B5EF4-FFF2-40B4-BE49-F238E27FC236}">
                <a16:creationId xmlns:a16="http://schemas.microsoft.com/office/drawing/2014/main" id="{9AC84DE7-7FDD-4C8A-BCA5-A2DDB597BAFF}"/>
              </a:ext>
            </a:extLst>
          </p:cNvPr>
          <p:cNvSpPr/>
          <p:nvPr/>
        </p:nvSpPr>
        <p:spPr>
          <a:xfrm>
            <a:off x="8421201" y="5395767"/>
            <a:ext cx="17340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MÉTODOS</a:t>
            </a:r>
            <a:endParaRPr lang="es-MX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5" name="Rectángulo 44">
            <a:extLst>
              <a:ext uri="{FF2B5EF4-FFF2-40B4-BE49-F238E27FC236}">
                <a16:creationId xmlns:a16="http://schemas.microsoft.com/office/drawing/2014/main" id="{A279804E-AE4A-4B3C-8C4C-D7CD085301DA}"/>
              </a:ext>
            </a:extLst>
          </p:cNvPr>
          <p:cNvSpPr/>
          <p:nvPr/>
        </p:nvSpPr>
        <p:spPr>
          <a:xfrm>
            <a:off x="8478162" y="5928027"/>
            <a:ext cx="17588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TÉCNICAS</a:t>
            </a:r>
            <a:endParaRPr lang="es-MX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6" name="Imagen 45">
            <a:extLst>
              <a:ext uri="{FF2B5EF4-FFF2-40B4-BE49-F238E27FC236}">
                <a16:creationId xmlns:a16="http://schemas.microsoft.com/office/drawing/2014/main" id="{85057B65-A29A-4FDD-B32E-E51E6DE6085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7430"/>
          <a:stretch/>
        </p:blipFill>
        <p:spPr>
          <a:xfrm>
            <a:off x="1121134" y="4211206"/>
            <a:ext cx="2853605" cy="2413480"/>
          </a:xfrm>
          <a:prstGeom prst="rect">
            <a:avLst/>
          </a:prstGeom>
        </p:spPr>
      </p:pic>
      <p:sp>
        <p:nvSpPr>
          <p:cNvPr id="47" name="Rectángulo 46">
            <a:extLst>
              <a:ext uri="{FF2B5EF4-FFF2-40B4-BE49-F238E27FC236}">
                <a16:creationId xmlns:a16="http://schemas.microsoft.com/office/drawing/2014/main" id="{63E79FCD-7974-4DC9-ADC7-B2C33A989D10}"/>
              </a:ext>
            </a:extLst>
          </p:cNvPr>
          <p:cNvSpPr/>
          <p:nvPr/>
        </p:nvSpPr>
        <p:spPr>
          <a:xfrm>
            <a:off x="5010127" y="5395204"/>
            <a:ext cx="16562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CIENCIAS</a:t>
            </a:r>
            <a:endParaRPr lang="es-MX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49" name="Conector: angular 48">
            <a:extLst>
              <a:ext uri="{FF2B5EF4-FFF2-40B4-BE49-F238E27FC236}">
                <a16:creationId xmlns:a16="http://schemas.microsoft.com/office/drawing/2014/main" id="{C60F069C-D0F7-49E8-B596-65259FB9C7A0}"/>
              </a:ext>
            </a:extLst>
          </p:cNvPr>
          <p:cNvCxnSpPr>
            <a:cxnSpLocks/>
            <a:stCxn id="9" idx="0"/>
            <a:endCxn id="15" idx="3"/>
          </p:cNvCxnSpPr>
          <p:nvPr/>
        </p:nvCxnSpPr>
        <p:spPr>
          <a:xfrm rot="16200000" flipH="1">
            <a:off x="2281340" y="542877"/>
            <a:ext cx="171973" cy="1937353"/>
          </a:xfrm>
          <a:prstGeom prst="bentConnector3">
            <a:avLst>
              <a:gd name="adj1" fmla="val -132928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Conector: angular 51">
            <a:extLst>
              <a:ext uri="{FF2B5EF4-FFF2-40B4-BE49-F238E27FC236}">
                <a16:creationId xmlns:a16="http://schemas.microsoft.com/office/drawing/2014/main" id="{B2A28B14-349A-44C1-A313-17273E64D8BC}"/>
              </a:ext>
            </a:extLst>
          </p:cNvPr>
          <p:cNvCxnSpPr>
            <a:cxnSpLocks/>
            <a:stCxn id="15" idx="3"/>
            <a:endCxn id="12" idx="0"/>
          </p:cNvCxnSpPr>
          <p:nvPr/>
        </p:nvCxnSpPr>
        <p:spPr>
          <a:xfrm rot="5400000" flipH="1" flipV="1">
            <a:off x="4232265" y="552049"/>
            <a:ext cx="149231" cy="1941752"/>
          </a:xfrm>
          <a:prstGeom prst="bentConnector3">
            <a:avLst>
              <a:gd name="adj1" fmla="val 267603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Conector: angular 55">
            <a:extLst>
              <a:ext uri="{FF2B5EF4-FFF2-40B4-BE49-F238E27FC236}">
                <a16:creationId xmlns:a16="http://schemas.microsoft.com/office/drawing/2014/main" id="{AFC00828-64D2-427D-9A3A-6250D1A9C365}"/>
              </a:ext>
            </a:extLst>
          </p:cNvPr>
          <p:cNvCxnSpPr>
            <a:stCxn id="12" idx="0"/>
            <a:endCxn id="42" idx="3"/>
          </p:cNvCxnSpPr>
          <p:nvPr/>
        </p:nvCxnSpPr>
        <p:spPr>
          <a:xfrm rot="16200000" flipH="1">
            <a:off x="5722844" y="1003221"/>
            <a:ext cx="586078" cy="1476255"/>
          </a:xfrm>
          <a:prstGeom prst="bentConnector3">
            <a:avLst>
              <a:gd name="adj1" fmla="val -39005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" name="Conector: angular 57">
            <a:extLst>
              <a:ext uri="{FF2B5EF4-FFF2-40B4-BE49-F238E27FC236}">
                <a16:creationId xmlns:a16="http://schemas.microsoft.com/office/drawing/2014/main" id="{5F693A36-509D-4BF9-B6FD-D2057C6681C6}"/>
              </a:ext>
            </a:extLst>
          </p:cNvPr>
          <p:cNvCxnSpPr>
            <a:cxnSpLocks/>
            <a:stCxn id="12" idx="0"/>
            <a:endCxn id="33" idx="3"/>
          </p:cNvCxnSpPr>
          <p:nvPr/>
        </p:nvCxnSpPr>
        <p:spPr>
          <a:xfrm rot="16200000" flipH="1">
            <a:off x="6178093" y="547971"/>
            <a:ext cx="73675" cy="1874351"/>
          </a:xfrm>
          <a:prstGeom prst="bentConnector3">
            <a:avLst>
              <a:gd name="adj1" fmla="val -310282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Conector: angular 60">
            <a:extLst>
              <a:ext uri="{FF2B5EF4-FFF2-40B4-BE49-F238E27FC236}">
                <a16:creationId xmlns:a16="http://schemas.microsoft.com/office/drawing/2014/main" id="{A77A41D8-622B-4C06-9516-6FBD42424B4F}"/>
              </a:ext>
            </a:extLst>
          </p:cNvPr>
          <p:cNvCxnSpPr>
            <a:stCxn id="12" idx="0"/>
            <a:endCxn id="21" idx="3"/>
          </p:cNvCxnSpPr>
          <p:nvPr/>
        </p:nvCxnSpPr>
        <p:spPr>
          <a:xfrm rot="5400000" flipH="1" flipV="1">
            <a:off x="6388995" y="337070"/>
            <a:ext cx="12700" cy="2222478"/>
          </a:xfrm>
          <a:prstGeom prst="bentConnector3">
            <a:avLst>
              <a:gd name="adj1" fmla="val 1884701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Conector: angular 63">
            <a:extLst>
              <a:ext uri="{FF2B5EF4-FFF2-40B4-BE49-F238E27FC236}">
                <a16:creationId xmlns:a16="http://schemas.microsoft.com/office/drawing/2014/main" id="{04E0CDD6-26C6-4D0F-9556-E596728ADB1F}"/>
              </a:ext>
            </a:extLst>
          </p:cNvPr>
          <p:cNvCxnSpPr>
            <a:stCxn id="42" idx="1"/>
            <a:endCxn id="14" idx="1"/>
          </p:cNvCxnSpPr>
          <p:nvPr/>
        </p:nvCxnSpPr>
        <p:spPr>
          <a:xfrm rot="16200000" flipH="1">
            <a:off x="7185572" y="3480262"/>
            <a:ext cx="754149" cy="1617271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Conector: angular 65">
            <a:extLst>
              <a:ext uri="{FF2B5EF4-FFF2-40B4-BE49-F238E27FC236}">
                <a16:creationId xmlns:a16="http://schemas.microsoft.com/office/drawing/2014/main" id="{CCB2C319-CBA2-416E-9996-54DF7E97820D}"/>
              </a:ext>
            </a:extLst>
          </p:cNvPr>
          <p:cNvCxnSpPr>
            <a:stCxn id="33" idx="1"/>
            <a:endCxn id="14" idx="1"/>
          </p:cNvCxnSpPr>
          <p:nvPr/>
        </p:nvCxnSpPr>
        <p:spPr>
          <a:xfrm rot="16200000" flipH="1">
            <a:off x="7410547" y="3705237"/>
            <a:ext cx="702295" cy="1219175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Conector: angular 67">
            <a:extLst>
              <a:ext uri="{FF2B5EF4-FFF2-40B4-BE49-F238E27FC236}">
                <a16:creationId xmlns:a16="http://schemas.microsoft.com/office/drawing/2014/main" id="{C21284B6-5803-464A-BFA3-AFE59609E0EE}"/>
              </a:ext>
            </a:extLst>
          </p:cNvPr>
          <p:cNvCxnSpPr>
            <a:stCxn id="21" idx="1"/>
            <a:endCxn id="14" idx="1"/>
          </p:cNvCxnSpPr>
          <p:nvPr/>
        </p:nvCxnSpPr>
        <p:spPr>
          <a:xfrm rot="16200000" flipH="1">
            <a:off x="7629943" y="3924634"/>
            <a:ext cx="611630" cy="871048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0" name="Conector: angular 69">
            <a:extLst>
              <a:ext uri="{FF2B5EF4-FFF2-40B4-BE49-F238E27FC236}">
                <a16:creationId xmlns:a16="http://schemas.microsoft.com/office/drawing/2014/main" id="{6DC8C8F8-FDBE-4524-86D1-DECC85AD2330}"/>
              </a:ext>
            </a:extLst>
          </p:cNvPr>
          <p:cNvCxnSpPr>
            <a:cxnSpLocks/>
            <a:stCxn id="43" idx="1"/>
            <a:endCxn id="47" idx="0"/>
          </p:cNvCxnSpPr>
          <p:nvPr/>
        </p:nvCxnSpPr>
        <p:spPr>
          <a:xfrm rot="10800000" flipV="1">
            <a:off x="5838239" y="5222018"/>
            <a:ext cx="1638150" cy="17318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5" name="Conector: angular 74">
            <a:extLst>
              <a:ext uri="{FF2B5EF4-FFF2-40B4-BE49-F238E27FC236}">
                <a16:creationId xmlns:a16="http://schemas.microsoft.com/office/drawing/2014/main" id="{120FD72A-E444-49E6-8068-A7D64A122665}"/>
              </a:ext>
            </a:extLst>
          </p:cNvPr>
          <p:cNvCxnSpPr>
            <a:cxnSpLocks/>
            <a:stCxn id="44" idx="1"/>
            <a:endCxn id="47" idx="3"/>
          </p:cNvCxnSpPr>
          <p:nvPr/>
        </p:nvCxnSpPr>
        <p:spPr>
          <a:xfrm rot="10800000">
            <a:off x="6666351" y="5626038"/>
            <a:ext cx="1754851" cy="56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7" name="Conector: angular 76">
            <a:extLst>
              <a:ext uri="{FF2B5EF4-FFF2-40B4-BE49-F238E27FC236}">
                <a16:creationId xmlns:a16="http://schemas.microsoft.com/office/drawing/2014/main" id="{D65AF171-9FC1-4FD7-BB8E-45DCB78F8E46}"/>
              </a:ext>
            </a:extLst>
          </p:cNvPr>
          <p:cNvCxnSpPr>
            <a:cxnSpLocks/>
            <a:stCxn id="45" idx="1"/>
            <a:endCxn id="47" idx="2"/>
          </p:cNvCxnSpPr>
          <p:nvPr/>
        </p:nvCxnSpPr>
        <p:spPr>
          <a:xfrm rot="10800000">
            <a:off x="5838240" y="5856870"/>
            <a:ext cx="2639923" cy="301991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2" name="Conector: angular 81">
            <a:extLst>
              <a:ext uri="{FF2B5EF4-FFF2-40B4-BE49-F238E27FC236}">
                <a16:creationId xmlns:a16="http://schemas.microsoft.com/office/drawing/2014/main" id="{ED1A9C47-10F9-4B54-9F7D-52FFA7716B43}"/>
              </a:ext>
            </a:extLst>
          </p:cNvPr>
          <p:cNvCxnSpPr>
            <a:stCxn id="47" idx="1"/>
            <a:endCxn id="46" idx="3"/>
          </p:cNvCxnSpPr>
          <p:nvPr/>
        </p:nvCxnSpPr>
        <p:spPr>
          <a:xfrm rot="10800000">
            <a:off x="3974739" y="5417947"/>
            <a:ext cx="1035388" cy="20809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6" name="Conector: angular 85">
            <a:extLst>
              <a:ext uri="{FF2B5EF4-FFF2-40B4-BE49-F238E27FC236}">
                <a16:creationId xmlns:a16="http://schemas.microsoft.com/office/drawing/2014/main" id="{F2F71C77-7710-4562-9185-597FDB827AFC}"/>
              </a:ext>
            </a:extLst>
          </p:cNvPr>
          <p:cNvCxnSpPr>
            <a:stCxn id="14" idx="3"/>
            <a:endCxn id="43" idx="0"/>
          </p:cNvCxnSpPr>
          <p:nvPr/>
        </p:nvCxnSpPr>
        <p:spPr>
          <a:xfrm flipH="1">
            <a:off x="9343663" y="4665973"/>
            <a:ext cx="972382" cy="325212"/>
          </a:xfrm>
          <a:prstGeom prst="bentConnector4">
            <a:avLst>
              <a:gd name="adj1" fmla="val -23509"/>
              <a:gd name="adj2" fmla="val 85489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7" name="Rectángulo 86">
            <a:extLst>
              <a:ext uri="{FF2B5EF4-FFF2-40B4-BE49-F238E27FC236}">
                <a16:creationId xmlns:a16="http://schemas.microsoft.com/office/drawing/2014/main" id="{C7A60598-D14C-457F-8E6B-ACD141486DEF}"/>
              </a:ext>
            </a:extLst>
          </p:cNvPr>
          <p:cNvSpPr/>
          <p:nvPr/>
        </p:nvSpPr>
        <p:spPr>
          <a:xfrm rot="16200000">
            <a:off x="-76142" y="5164371"/>
            <a:ext cx="18085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Disciplinas</a:t>
            </a:r>
            <a:endParaRPr lang="es-MX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8" name="Rectángulo 87">
            <a:extLst>
              <a:ext uri="{FF2B5EF4-FFF2-40B4-BE49-F238E27FC236}">
                <a16:creationId xmlns:a16="http://schemas.microsoft.com/office/drawing/2014/main" id="{95FFCE70-3F98-49D7-8118-5C1D3EC55A06}"/>
              </a:ext>
            </a:extLst>
          </p:cNvPr>
          <p:cNvSpPr/>
          <p:nvPr/>
        </p:nvSpPr>
        <p:spPr>
          <a:xfrm>
            <a:off x="11509718" y="801330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pic>
        <p:nvPicPr>
          <p:cNvPr id="89" name="Gráfico 88" descr="Átomo">
            <a:extLst>
              <a:ext uri="{FF2B5EF4-FFF2-40B4-BE49-F238E27FC236}">
                <a16:creationId xmlns:a16="http://schemas.microsoft.com/office/drawing/2014/main" id="{1347D582-1DBF-4282-9A11-965601D3824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294725" y="4745227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4466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14" grpId="0"/>
      <p:bldP spid="17" grpId="0"/>
      <p:bldP spid="18" grpId="0"/>
      <p:bldP spid="19" grpId="0"/>
      <p:bldP spid="20" grpId="0"/>
      <p:bldP spid="15" grpId="0"/>
      <p:bldP spid="21" grpId="0"/>
      <p:bldP spid="33" grpId="0"/>
      <p:bldP spid="42" grpId="0"/>
      <p:bldP spid="43" grpId="0"/>
      <p:bldP spid="44" grpId="0"/>
      <p:bldP spid="45" grpId="0"/>
      <p:bldP spid="47" grpId="0"/>
      <p:bldP spid="8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0DAE8D61-42EB-4D41-AD1C-039463B00C30}"/>
              </a:ext>
            </a:extLst>
          </p:cNvPr>
          <p:cNvSpPr/>
          <p:nvPr/>
        </p:nvSpPr>
        <p:spPr>
          <a:xfrm>
            <a:off x="1253669" y="387135"/>
            <a:ext cx="831668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¿Cómo fue el surgimiento de la Geografía y del Turismo?</a:t>
            </a:r>
            <a:endParaRPr lang="es-MX" sz="2400" b="0" i="0" u="none" strike="noStrike" baseline="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DDF30CB1-099D-4ABF-8003-EED04E4B4E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4209096"/>
              </p:ext>
            </p:extLst>
          </p:nvPr>
        </p:nvGraphicFramePr>
        <p:xfrm>
          <a:off x="441065" y="1797352"/>
          <a:ext cx="9806020" cy="19037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1204">
                  <a:extLst>
                    <a:ext uri="{9D8B030D-6E8A-4147-A177-3AD203B41FA5}">
                      <a16:colId xmlns:a16="http://schemas.microsoft.com/office/drawing/2014/main" val="2627679596"/>
                    </a:ext>
                  </a:extLst>
                </a:gridCol>
                <a:gridCol w="1961204">
                  <a:extLst>
                    <a:ext uri="{9D8B030D-6E8A-4147-A177-3AD203B41FA5}">
                      <a16:colId xmlns:a16="http://schemas.microsoft.com/office/drawing/2014/main" val="3873741452"/>
                    </a:ext>
                  </a:extLst>
                </a:gridCol>
                <a:gridCol w="1961204">
                  <a:extLst>
                    <a:ext uri="{9D8B030D-6E8A-4147-A177-3AD203B41FA5}">
                      <a16:colId xmlns:a16="http://schemas.microsoft.com/office/drawing/2014/main" val="3257940293"/>
                    </a:ext>
                  </a:extLst>
                </a:gridCol>
                <a:gridCol w="1961204">
                  <a:extLst>
                    <a:ext uri="{9D8B030D-6E8A-4147-A177-3AD203B41FA5}">
                      <a16:colId xmlns:a16="http://schemas.microsoft.com/office/drawing/2014/main" val="2684971620"/>
                    </a:ext>
                  </a:extLst>
                </a:gridCol>
                <a:gridCol w="1961204">
                  <a:extLst>
                    <a:ext uri="{9D8B030D-6E8A-4147-A177-3AD203B41FA5}">
                      <a16:colId xmlns:a16="http://schemas.microsoft.com/office/drawing/2014/main" val="3729125747"/>
                    </a:ext>
                  </a:extLst>
                </a:gridCol>
              </a:tblGrid>
              <a:tr h="494696">
                <a:tc>
                  <a:txBody>
                    <a:bodyPr/>
                    <a:lstStyle/>
                    <a:p>
                      <a:pPr algn="ctr"/>
                      <a:r>
                        <a:rPr lang="es-MX" sz="1600" dirty="0"/>
                        <a:t>Ciencia/Disciplina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Inquietud</a:t>
                      </a:r>
                    </a:p>
                    <a:p>
                      <a:pPr algn="ctr"/>
                      <a:r>
                        <a:rPr lang="es-MX" dirty="0"/>
                        <a:t>¿Cuál, qué, etc.?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Exploración</a:t>
                      </a:r>
                    </a:p>
                    <a:p>
                      <a:pPr algn="ctr"/>
                      <a:r>
                        <a:rPr lang="es-MX" dirty="0"/>
                        <a:t>¿Cómo?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Conocimiento</a:t>
                      </a:r>
                    </a:p>
                    <a:p>
                      <a:pPr algn="ctr"/>
                      <a:r>
                        <a:rPr lang="es-MX" dirty="0"/>
                        <a:t>¿Qué se obtuvo?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Reflexión</a:t>
                      </a:r>
                    </a:p>
                    <a:p>
                      <a:pPr algn="ctr"/>
                      <a:r>
                        <a:rPr lang="es-MX" dirty="0"/>
                        <a:t>¿Para qué, cómo?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1293791"/>
                  </a:ext>
                </a:extLst>
              </a:tr>
              <a:tr h="494696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Geografía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9930512"/>
                  </a:ext>
                </a:extLst>
              </a:tr>
              <a:tr h="494696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Turismo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1880915"/>
                  </a:ext>
                </a:extLst>
              </a:tr>
            </a:tbl>
          </a:graphicData>
        </a:graphic>
      </p:graphicFrame>
      <p:pic>
        <p:nvPicPr>
          <p:cNvPr id="7" name="Gráfico 6" descr="Ayuda">
            <a:extLst>
              <a:ext uri="{FF2B5EF4-FFF2-40B4-BE49-F238E27FC236}">
                <a16:creationId xmlns:a16="http://schemas.microsoft.com/office/drawing/2014/main" id="{A7AE458B-BBBC-4A8A-B9FF-87E57FA43C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63285" y="160768"/>
            <a:ext cx="914400" cy="914400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B1EA6EFC-67C7-460F-9E10-A288508046C3}"/>
              </a:ext>
            </a:extLst>
          </p:cNvPr>
          <p:cNvSpPr/>
          <p:nvPr/>
        </p:nvSpPr>
        <p:spPr>
          <a:xfrm>
            <a:off x="11489167" y="813672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pic>
        <p:nvPicPr>
          <p:cNvPr id="9" name="Gráfico 8" descr="Átomo">
            <a:extLst>
              <a:ext uri="{FF2B5EF4-FFF2-40B4-BE49-F238E27FC236}">
                <a16:creationId xmlns:a16="http://schemas.microsoft.com/office/drawing/2014/main" id="{B9E3292D-3BC8-40F9-8C1B-C669ACA68DD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74174" y="4757569"/>
            <a:ext cx="914400" cy="914400"/>
          </a:xfrm>
          <a:prstGeom prst="rect">
            <a:avLst/>
          </a:prstGeom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30E20510-182F-4CB6-94EE-CB0104E21739}"/>
              </a:ext>
            </a:extLst>
          </p:cNvPr>
          <p:cNvSpPr/>
          <p:nvPr/>
        </p:nvSpPr>
        <p:spPr>
          <a:xfrm>
            <a:off x="1588693" y="4461482"/>
            <a:ext cx="831668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 entender a la ciencia Geográfica y sus orígenes, es necesario reconocer sus antecedentes y principales acepciones (Córdova y Levi, 1992). </a:t>
            </a:r>
            <a:endParaRPr lang="es-MX" sz="2400" b="0" i="0" u="none" strike="noStrike" baseline="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85982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266253" y="1367047"/>
            <a:ext cx="1066509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b="0" i="0" u="none" strike="noStrike" baseline="0" dirty="0">
                <a:latin typeface="Times New Roman" panose="02020603050405020304" pitchFamily="18" charset="0"/>
              </a:rPr>
              <a:t>1. El término </a:t>
            </a:r>
            <a:r>
              <a:rPr lang="es-MX" sz="2800" b="0" i="1" u="none" strike="noStrike" baseline="0" dirty="0">
                <a:solidFill>
                  <a:srgbClr val="FF0000"/>
                </a:solidFill>
                <a:latin typeface="Times New Roman" panose="02020603050405020304" pitchFamily="18" charset="0"/>
              </a:rPr>
              <a:t>geografía</a:t>
            </a:r>
            <a:r>
              <a:rPr lang="es-MX" sz="2800" b="0" i="1" u="none" strike="noStrike" baseline="0" dirty="0">
                <a:latin typeface="Times New Roman" panose="02020603050405020304" pitchFamily="18" charset="0"/>
              </a:rPr>
              <a:t> </a:t>
            </a:r>
            <a:r>
              <a:rPr lang="es-MX" sz="2800" b="0" i="0" u="none" strike="noStrike" baseline="0" dirty="0">
                <a:latin typeface="Times New Roman" panose="02020603050405020304" pitchFamily="18" charset="0"/>
              </a:rPr>
              <a:t>es polisémico. Se utiliza con </a:t>
            </a:r>
            <a:r>
              <a:rPr lang="es-MX" sz="2800" b="0" i="0" u="none" strike="noStrike" baseline="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</a:rPr>
              <a:t>acepciones</a:t>
            </a:r>
            <a:r>
              <a:rPr lang="es-MX" sz="2800" b="0" i="0" u="none" strike="noStrike" baseline="0" dirty="0">
                <a:latin typeface="Times New Roman" panose="02020603050405020304" pitchFamily="18" charset="0"/>
              </a:rPr>
              <a:t> distintas.</a:t>
            </a:r>
            <a:endParaRPr lang="es-MX" sz="2800" dirty="0"/>
          </a:p>
        </p:txBody>
      </p:sp>
      <p:sp>
        <p:nvSpPr>
          <p:cNvPr id="5" name="Rectángulo 4"/>
          <p:cNvSpPr/>
          <p:nvPr/>
        </p:nvSpPr>
        <p:spPr>
          <a:xfrm>
            <a:off x="1963148" y="84219"/>
            <a:ext cx="727131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b="1" dirty="0">
                <a:solidFill>
                  <a:srgbClr val="002060"/>
                </a:solidFill>
              </a:rPr>
              <a:t>Premisas para comprender a la Geografía y otras ciencias</a:t>
            </a:r>
            <a:endParaRPr lang="es-MX" sz="2800" dirty="0">
              <a:solidFill>
                <a:srgbClr val="002060"/>
              </a:solidFill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3063154" y="2441678"/>
            <a:ext cx="6096000" cy="2677656"/>
          </a:xfrm>
          <a:prstGeom prst="rect">
            <a:avLst/>
          </a:prstGeom>
          <a:ln w="28575">
            <a:solidFill>
              <a:srgbClr val="C00000"/>
            </a:solidFill>
            <a:prstDash val="dashDot"/>
          </a:ln>
        </p:spPr>
        <p:txBody>
          <a:bodyPr>
            <a:spAutoFit/>
          </a:bodyPr>
          <a:lstStyle/>
          <a:p>
            <a:pPr algn="just"/>
            <a:r>
              <a:rPr lang="es-MX" sz="28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</a:rPr>
              <a:t>Concepciones</a:t>
            </a:r>
            <a:r>
              <a:rPr lang="es-MX" sz="2800" dirty="0">
                <a:latin typeface="Times New Roman" panose="02020603050405020304" pitchFamily="18" charset="0"/>
              </a:rPr>
              <a:t> que </a:t>
            </a:r>
            <a:r>
              <a:rPr lang="es-MX" sz="2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divergen</a:t>
            </a:r>
            <a:r>
              <a:rPr lang="es-MX" sz="2800" dirty="0">
                <a:latin typeface="Times New Roman" panose="02020603050405020304" pitchFamily="18" charset="0"/>
              </a:rPr>
              <a:t> en la definición </a:t>
            </a:r>
            <a:r>
              <a:rPr lang="es-MX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temporal</a:t>
            </a:r>
            <a:r>
              <a:rPr lang="es-MX" sz="2800" dirty="0">
                <a:latin typeface="Times New Roman" panose="02020603050405020304" pitchFamily="18" charset="0"/>
              </a:rPr>
              <a:t> de la geografía, en el entendimiento de su naturaleza y carácter, y que difieren en la propia consideración de lo que se entiende por historia.</a:t>
            </a:r>
            <a:endParaRPr lang="es-MX" sz="2800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6253" y="3896745"/>
            <a:ext cx="2384783" cy="2617299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2101B784-079C-48F0-8141-689368F842C1}"/>
              </a:ext>
            </a:extLst>
          </p:cNvPr>
          <p:cNvSpPr/>
          <p:nvPr/>
        </p:nvSpPr>
        <p:spPr>
          <a:xfrm>
            <a:off x="11489167" y="813672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pic>
        <p:nvPicPr>
          <p:cNvPr id="9" name="Gráfico 8" descr="Átomo">
            <a:extLst>
              <a:ext uri="{FF2B5EF4-FFF2-40B4-BE49-F238E27FC236}">
                <a16:creationId xmlns:a16="http://schemas.microsoft.com/office/drawing/2014/main" id="{8B1993F5-9933-4763-998B-65F0B3FCCF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274174" y="4757569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890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333644" y="228836"/>
            <a:ext cx="1091776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800" dirty="0">
                <a:latin typeface="Times New Roman" panose="02020603050405020304" pitchFamily="18" charset="0"/>
              </a:rPr>
              <a:t>2</a:t>
            </a:r>
            <a:r>
              <a:rPr lang="es-MX" sz="2800" b="0" i="0" u="none" strike="noStrike" baseline="0" dirty="0">
                <a:latin typeface="Times New Roman" panose="02020603050405020304" pitchFamily="18" charset="0"/>
              </a:rPr>
              <a:t>. </a:t>
            </a:r>
            <a:r>
              <a:rPr lang="es-MX" sz="2800" b="0" i="0" u="none" strike="noStrike" baseline="0" dirty="0">
                <a:solidFill>
                  <a:srgbClr val="FF0000"/>
                </a:solidFill>
                <a:latin typeface="Times New Roman" panose="02020603050405020304" pitchFamily="18" charset="0"/>
              </a:rPr>
              <a:t>No</a:t>
            </a:r>
            <a:r>
              <a:rPr lang="es-MX" sz="2800" b="0" i="0" u="none" strike="noStrike" baseline="0" dirty="0">
                <a:latin typeface="Times New Roman" panose="02020603050405020304" pitchFamily="18" charset="0"/>
              </a:rPr>
              <a:t> existe </a:t>
            </a:r>
            <a:r>
              <a:rPr lang="es-MX" sz="2800" b="0" i="0" u="none" strike="noStrike" baseline="0" dirty="0">
                <a:solidFill>
                  <a:srgbClr val="FF0000"/>
                </a:solidFill>
                <a:latin typeface="Times New Roman" panose="02020603050405020304" pitchFamily="18" charset="0"/>
              </a:rPr>
              <a:t>una historia </a:t>
            </a:r>
            <a:r>
              <a:rPr lang="es-MX" sz="2800" b="0" i="0" u="none" strike="noStrike" baseline="0" dirty="0">
                <a:latin typeface="Times New Roman" panose="02020603050405020304" pitchFamily="18" charset="0"/>
              </a:rPr>
              <a:t>de la geografía sino «</a:t>
            </a:r>
            <a:r>
              <a:rPr lang="es-MX" sz="2800" b="0" i="0" u="none" strike="noStrike" baseline="0" dirty="0">
                <a:solidFill>
                  <a:srgbClr val="FF0000"/>
                </a:solidFill>
                <a:latin typeface="Times New Roman" panose="02020603050405020304" pitchFamily="18" charset="0"/>
              </a:rPr>
              <a:t>historias</a:t>
            </a:r>
            <a:r>
              <a:rPr lang="es-MX" sz="2800" b="0" i="0" u="none" strike="noStrike" baseline="0" dirty="0">
                <a:latin typeface="Times New Roman" panose="02020603050405020304" pitchFamily="18" charset="0"/>
              </a:rPr>
              <a:t>» de</a:t>
            </a:r>
            <a:r>
              <a:rPr lang="es-MX" sz="2800" b="0" i="0" u="none" strike="noStrike" dirty="0">
                <a:latin typeface="Times New Roman" panose="02020603050405020304" pitchFamily="18" charset="0"/>
              </a:rPr>
              <a:t> </a:t>
            </a:r>
            <a:r>
              <a:rPr lang="es-MX" sz="2800" b="0" i="0" u="none" strike="noStrike" baseline="0" dirty="0">
                <a:latin typeface="Times New Roman" panose="02020603050405020304" pitchFamily="18" charset="0"/>
              </a:rPr>
              <a:t>la geografía.</a:t>
            </a:r>
            <a:endParaRPr lang="es-MX" sz="2800" dirty="0"/>
          </a:p>
        </p:txBody>
      </p:sp>
      <p:sp>
        <p:nvSpPr>
          <p:cNvPr id="5" name="Rectángulo 4"/>
          <p:cNvSpPr/>
          <p:nvPr/>
        </p:nvSpPr>
        <p:spPr>
          <a:xfrm>
            <a:off x="861158" y="1286125"/>
            <a:ext cx="6096000" cy="3108543"/>
          </a:xfrm>
          <a:prstGeom prst="rect">
            <a:avLst/>
          </a:prstGeom>
          <a:ln w="38100">
            <a:solidFill>
              <a:srgbClr val="C00000"/>
            </a:solidFill>
            <a:prstDash val="dashDot"/>
          </a:ln>
        </p:spPr>
        <p:txBody>
          <a:bodyPr>
            <a:spAutoFit/>
          </a:bodyPr>
          <a:lstStyle/>
          <a:p>
            <a:pPr algn="just"/>
            <a:r>
              <a:rPr lang="es-MX" sz="2800" b="0" i="0" u="none" strike="noStrike" baseline="0" dirty="0">
                <a:latin typeface="Times New Roman" panose="02020603050405020304" pitchFamily="18" charset="0"/>
              </a:rPr>
              <a:t>Para unos, una historia</a:t>
            </a:r>
            <a:r>
              <a:rPr lang="es-MX" sz="2800" b="0" i="0" u="none" strike="noStrike" dirty="0">
                <a:latin typeface="Times New Roman" panose="02020603050405020304" pitchFamily="18" charset="0"/>
              </a:rPr>
              <a:t> </a:t>
            </a:r>
            <a:r>
              <a:rPr lang="es-MX" sz="2800" b="0" i="0" u="none" strike="noStrike" baseline="0" dirty="0">
                <a:latin typeface="Times New Roman" panose="02020603050405020304" pitchFamily="18" charset="0"/>
              </a:rPr>
              <a:t>como mera </a:t>
            </a:r>
            <a:r>
              <a:rPr lang="es-MX" sz="2800" b="0" i="0" u="none" strike="noStrike" baseline="0" dirty="0">
                <a:solidFill>
                  <a:srgbClr val="00B050"/>
                </a:solidFill>
                <a:latin typeface="Times New Roman" panose="02020603050405020304" pitchFamily="18" charset="0"/>
              </a:rPr>
              <a:t>crónica de acontecimientos </a:t>
            </a:r>
            <a:r>
              <a:rPr lang="es-MX" sz="2800" b="0" i="0" u="none" strike="noStrike" baseline="0" dirty="0">
                <a:latin typeface="Times New Roman" panose="02020603050405020304" pitchFamily="18" charset="0"/>
              </a:rPr>
              <a:t>y, en su caso, de </a:t>
            </a:r>
            <a:r>
              <a:rPr lang="es-MX" sz="2800" b="0" i="0" u="none" strike="noStrike" baseline="0" dirty="0">
                <a:solidFill>
                  <a:srgbClr val="00B050"/>
                </a:solidFill>
                <a:latin typeface="Times New Roman" panose="02020603050405020304" pitchFamily="18" charset="0"/>
              </a:rPr>
              <a:t>biografías</a:t>
            </a:r>
            <a:r>
              <a:rPr lang="es-MX" sz="2800" b="0" i="0" u="none" strike="noStrike" baseline="0" dirty="0">
                <a:latin typeface="Times New Roman" panose="02020603050405020304" pitchFamily="18" charset="0"/>
              </a:rPr>
              <a:t>, como</a:t>
            </a:r>
            <a:r>
              <a:rPr lang="es-MX" sz="2800" b="0" i="0" u="none" strike="noStrike" dirty="0">
                <a:latin typeface="Times New Roman" panose="02020603050405020304" pitchFamily="18" charset="0"/>
              </a:rPr>
              <a:t> </a:t>
            </a:r>
            <a:r>
              <a:rPr lang="es-MX" sz="2800" b="0" i="0" u="none" strike="noStrike" baseline="0" dirty="0">
                <a:latin typeface="Times New Roman" panose="02020603050405020304" pitchFamily="18" charset="0"/>
              </a:rPr>
              <a:t>una sucesión de </a:t>
            </a:r>
            <a:r>
              <a:rPr lang="es-MX" sz="2800" b="0" i="0" u="none" strike="noStrike" baseline="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</a:rPr>
              <a:t>personajes sobresalientes</a:t>
            </a:r>
            <a:r>
              <a:rPr lang="es-MX" sz="2800" b="0" i="0" u="none" strike="noStrike" baseline="0" dirty="0">
                <a:latin typeface="Times New Roman" panose="02020603050405020304" pitchFamily="18" charset="0"/>
              </a:rPr>
              <a:t>. Para otros, </a:t>
            </a:r>
            <a:r>
              <a:rPr lang="es-MX" sz="2800" b="0" i="0" u="none" strike="noStrike" baseline="0" dirty="0">
                <a:solidFill>
                  <a:srgbClr val="0070C0"/>
                </a:solidFill>
                <a:latin typeface="Times New Roman" panose="02020603050405020304" pitchFamily="18" charset="0"/>
              </a:rPr>
              <a:t>una historia de ideas</a:t>
            </a:r>
            <a:r>
              <a:rPr lang="es-MX" sz="2800" b="0" i="0" u="none" strike="noStrike" baseline="0" dirty="0">
                <a:latin typeface="Times New Roman" panose="02020603050405020304" pitchFamily="18" charset="0"/>
              </a:rPr>
              <a:t>,</a:t>
            </a:r>
            <a:r>
              <a:rPr lang="es-MX" sz="2800" b="0" i="0" u="none" strike="noStrike" dirty="0">
                <a:latin typeface="Times New Roman" panose="02020603050405020304" pitchFamily="18" charset="0"/>
              </a:rPr>
              <a:t> </a:t>
            </a:r>
            <a:r>
              <a:rPr lang="es-MX" sz="2800" b="0" i="0" u="none" strike="noStrike" baseline="0" dirty="0">
                <a:latin typeface="Times New Roman" panose="02020603050405020304" pitchFamily="18" charset="0"/>
              </a:rPr>
              <a:t>en que priman las </a:t>
            </a:r>
            <a:r>
              <a:rPr lang="es-MX" sz="2800" b="0" i="0" u="none" strike="noStrike" baseline="0" dirty="0">
                <a:solidFill>
                  <a:srgbClr val="0070C0"/>
                </a:solidFill>
                <a:latin typeface="Times New Roman" panose="02020603050405020304" pitchFamily="18" charset="0"/>
              </a:rPr>
              <a:t>filosofías</a:t>
            </a:r>
            <a:r>
              <a:rPr lang="es-MX" sz="2800" b="0" i="0" u="none" strike="noStrike" baseline="0" dirty="0">
                <a:latin typeface="Times New Roman" panose="02020603050405020304" pitchFamily="18" charset="0"/>
              </a:rPr>
              <a:t>, y en la que las singularidades tienen un carácter</a:t>
            </a:r>
            <a:r>
              <a:rPr lang="es-MX" sz="2800" b="0" i="0" u="none" strike="noStrike" dirty="0">
                <a:latin typeface="Times New Roman" panose="02020603050405020304" pitchFamily="18" charset="0"/>
              </a:rPr>
              <a:t> </a:t>
            </a:r>
            <a:r>
              <a:rPr lang="es-MX" sz="2800" b="0" i="0" u="none" strike="noStrike" baseline="0" dirty="0">
                <a:latin typeface="Times New Roman" panose="02020603050405020304" pitchFamily="18" charset="0"/>
              </a:rPr>
              <a:t>secundario.</a:t>
            </a:r>
            <a:endParaRPr lang="es-MX" sz="2800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15597" y="3543561"/>
            <a:ext cx="2794746" cy="3046822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1957AC4E-9202-47F1-9EA2-12D9714CE1B3}"/>
              </a:ext>
            </a:extLst>
          </p:cNvPr>
          <p:cNvSpPr/>
          <p:nvPr/>
        </p:nvSpPr>
        <p:spPr>
          <a:xfrm>
            <a:off x="11489167" y="813672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pic>
        <p:nvPicPr>
          <p:cNvPr id="8" name="Gráfico 7" descr="Átomo">
            <a:extLst>
              <a:ext uri="{FF2B5EF4-FFF2-40B4-BE49-F238E27FC236}">
                <a16:creationId xmlns:a16="http://schemas.microsoft.com/office/drawing/2014/main" id="{9A7039AA-E1B3-4B22-A178-136BCDC840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274174" y="4757569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9726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771" y="3780901"/>
            <a:ext cx="3558620" cy="2939103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258911" y="129349"/>
            <a:ext cx="1091776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800" dirty="0">
                <a:latin typeface="Times New Roman" panose="02020603050405020304" pitchFamily="18" charset="0"/>
              </a:rPr>
              <a:t>3</a:t>
            </a:r>
            <a:r>
              <a:rPr lang="es-MX" sz="2800" b="0" i="0" u="none" strike="noStrike" baseline="0" dirty="0">
                <a:latin typeface="Times New Roman" panose="02020603050405020304" pitchFamily="18" charset="0"/>
              </a:rPr>
              <a:t>. La geografía es </a:t>
            </a:r>
            <a:r>
              <a:rPr lang="es-MX" sz="2800" b="0" i="0" u="none" strike="noStrike" baseline="0" dirty="0">
                <a:solidFill>
                  <a:srgbClr val="FF0000"/>
                </a:solidFill>
                <a:latin typeface="Times New Roman" panose="02020603050405020304" pitchFamily="18" charset="0"/>
              </a:rPr>
              <a:t>multidisciplinaria</a:t>
            </a:r>
            <a:r>
              <a:rPr lang="es-MX" sz="2800" b="0" i="0" u="none" strike="noStrike" baseline="0" dirty="0">
                <a:latin typeface="Times New Roman" panose="02020603050405020304" pitchFamily="18" charset="0"/>
              </a:rPr>
              <a:t> y </a:t>
            </a:r>
            <a:r>
              <a:rPr lang="es-MX" sz="2800" b="0" i="0" u="none" strike="noStrike" baseline="0" dirty="0">
                <a:solidFill>
                  <a:srgbClr val="FF0000"/>
                </a:solidFill>
                <a:latin typeface="Times New Roman" panose="02020603050405020304" pitchFamily="18" charset="0"/>
              </a:rPr>
              <a:t>base</a:t>
            </a:r>
            <a:r>
              <a:rPr lang="es-MX" sz="2800" b="0" i="0" u="none" strike="noStrike" baseline="0" dirty="0">
                <a:latin typeface="Times New Roman" panose="02020603050405020304" pitchFamily="18" charset="0"/>
              </a:rPr>
              <a:t> para otras ciencias.</a:t>
            </a:r>
            <a:endParaRPr lang="es-MX" sz="2800" dirty="0"/>
          </a:p>
        </p:txBody>
      </p:sp>
      <p:sp>
        <p:nvSpPr>
          <p:cNvPr id="5" name="Rectángulo 4"/>
          <p:cNvSpPr/>
          <p:nvPr/>
        </p:nvSpPr>
        <p:spPr>
          <a:xfrm>
            <a:off x="2340081" y="1020302"/>
            <a:ext cx="6096000" cy="2677656"/>
          </a:xfrm>
          <a:prstGeom prst="rect">
            <a:avLst/>
          </a:prstGeom>
          <a:ln w="38100">
            <a:solidFill>
              <a:srgbClr val="C00000"/>
            </a:solidFill>
            <a:prstDash val="dashDot"/>
          </a:ln>
        </p:spPr>
        <p:txBody>
          <a:bodyPr>
            <a:spAutoFit/>
          </a:bodyPr>
          <a:lstStyle/>
          <a:p>
            <a:pPr algn="just"/>
            <a:r>
              <a:rPr lang="es-MX" sz="2800" dirty="0">
                <a:latin typeface="Times New Roman" panose="02020603050405020304" pitchFamily="18" charset="0"/>
              </a:rPr>
              <a:t>Aporta </a:t>
            </a:r>
            <a:r>
              <a:rPr lang="es-MX" sz="2800" b="1" dirty="0">
                <a:solidFill>
                  <a:srgbClr val="0070C0"/>
                </a:solidFill>
                <a:latin typeface="Times New Roman" panose="02020603050405020304" pitchFamily="18" charset="0"/>
              </a:rPr>
              <a:t>sentido espacio-temporal </a:t>
            </a:r>
            <a:r>
              <a:rPr lang="es-MX" sz="2800" dirty="0">
                <a:latin typeface="Times New Roman" panose="02020603050405020304" pitchFamily="18" charset="0"/>
              </a:rPr>
              <a:t>para comprender, describir y analizar el comportamiento de diferentes fenómenos, hechos y acontecimientos: </a:t>
            </a:r>
            <a:r>
              <a:rPr lang="es-MX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Socioculturales, políticos, ambientales, biológicos, económicos…</a:t>
            </a:r>
            <a:endParaRPr lang="es-MX" sz="2800" b="1" dirty="0">
              <a:solidFill>
                <a:srgbClr val="FF0000"/>
              </a:solidFill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3968471" y="5140705"/>
            <a:ext cx="906017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8800" b="1" dirty="0">
                <a:solidFill>
                  <a:prstClr val="black"/>
                </a:solidFill>
                <a:latin typeface="Times New Roman" panose="02020603050405020304" pitchFamily="18" charset="0"/>
              </a:rPr>
              <a:t>I </a:t>
            </a:r>
            <a:endParaRPr lang="es-MX" sz="8800" b="1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814463" y="5487462"/>
            <a:ext cx="774630" cy="708704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8789"/>
          <a:stretch/>
        </p:blipFill>
        <p:spPr>
          <a:xfrm>
            <a:off x="5774162" y="5374371"/>
            <a:ext cx="958599" cy="934886"/>
          </a:xfrm>
          <a:prstGeom prst="rect">
            <a:avLst/>
          </a:prstGeom>
        </p:spPr>
      </p:pic>
      <p:sp>
        <p:nvSpPr>
          <p:cNvPr id="11" name="Rectángulo 10">
            <a:extLst>
              <a:ext uri="{FF2B5EF4-FFF2-40B4-BE49-F238E27FC236}">
                <a16:creationId xmlns:a16="http://schemas.microsoft.com/office/drawing/2014/main" id="{21F96E53-148B-4AE8-9E61-695AE0C79018}"/>
              </a:ext>
            </a:extLst>
          </p:cNvPr>
          <p:cNvSpPr/>
          <p:nvPr/>
        </p:nvSpPr>
        <p:spPr>
          <a:xfrm>
            <a:off x="11489167" y="813672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pic>
        <p:nvPicPr>
          <p:cNvPr id="12" name="Gráfico 11" descr="Átomo">
            <a:extLst>
              <a:ext uri="{FF2B5EF4-FFF2-40B4-BE49-F238E27FC236}">
                <a16:creationId xmlns:a16="http://schemas.microsoft.com/office/drawing/2014/main" id="{D0BD2244-7A82-44FC-BCB4-7611B555D0F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274174" y="4757569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4910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269098" y="218079"/>
            <a:ext cx="1091776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800" dirty="0">
                <a:latin typeface="Times New Roman" panose="02020603050405020304" pitchFamily="18" charset="0"/>
              </a:rPr>
              <a:t>4</a:t>
            </a:r>
            <a:r>
              <a:rPr lang="es-MX" sz="2800" b="0" i="0" u="none" strike="noStrike" baseline="0" dirty="0">
                <a:latin typeface="Times New Roman" panose="02020603050405020304" pitchFamily="18" charset="0"/>
              </a:rPr>
              <a:t>. La geografía esta</a:t>
            </a:r>
            <a:r>
              <a:rPr lang="es-MX" sz="2800" b="0" i="0" u="none" strike="noStrike" dirty="0">
                <a:latin typeface="Times New Roman" panose="02020603050405020304" pitchFamily="18" charset="0"/>
              </a:rPr>
              <a:t> en </a:t>
            </a:r>
            <a:r>
              <a:rPr lang="es-MX" sz="2800" b="0" i="0" u="none" strike="noStrike" dirty="0">
                <a:solidFill>
                  <a:srgbClr val="FF0000"/>
                </a:solidFill>
                <a:latin typeface="Times New Roman" panose="02020603050405020304" pitchFamily="18" charset="0"/>
              </a:rPr>
              <a:t>constante construcción y evolución</a:t>
            </a:r>
            <a:r>
              <a:rPr lang="es-MX" sz="2800" b="0" i="0" u="none" strike="noStrike" dirty="0">
                <a:latin typeface="Times New Roman" panose="02020603050405020304" pitchFamily="18" charset="0"/>
              </a:rPr>
              <a:t>.</a:t>
            </a:r>
            <a:endParaRPr lang="es-MX" sz="2800" dirty="0"/>
          </a:p>
        </p:txBody>
      </p:sp>
      <p:sp>
        <p:nvSpPr>
          <p:cNvPr id="5" name="Rectángulo 4"/>
          <p:cNvSpPr/>
          <p:nvPr/>
        </p:nvSpPr>
        <p:spPr>
          <a:xfrm>
            <a:off x="2168757" y="1318399"/>
            <a:ext cx="6466047" cy="1815882"/>
          </a:xfrm>
          <a:prstGeom prst="rect">
            <a:avLst/>
          </a:prstGeom>
          <a:ln w="38100">
            <a:solidFill>
              <a:srgbClr val="C00000"/>
            </a:solidFill>
            <a:prstDash val="dashDot"/>
          </a:ln>
        </p:spPr>
        <p:txBody>
          <a:bodyPr wrap="square">
            <a:spAutoFit/>
          </a:bodyPr>
          <a:lstStyle/>
          <a:p>
            <a:pPr algn="just"/>
            <a:r>
              <a:rPr lang="es-MX" sz="2800" dirty="0">
                <a:latin typeface="Times New Roman" panose="02020603050405020304" pitchFamily="18" charset="0"/>
              </a:rPr>
              <a:t>Es una </a:t>
            </a:r>
            <a:r>
              <a:rPr lang="es-MX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ciencia compleja</a:t>
            </a:r>
            <a:r>
              <a:rPr lang="es-MX" sz="2800" dirty="0">
                <a:latin typeface="Times New Roman" panose="02020603050405020304" pitchFamily="18" charset="0"/>
              </a:rPr>
              <a:t>, que jamás termina, encuentra </a:t>
            </a:r>
            <a:r>
              <a:rPr lang="es-MX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</a:rPr>
              <a:t>nuevos conflictos </a:t>
            </a:r>
            <a:r>
              <a:rPr lang="es-MX" sz="2800" dirty="0">
                <a:latin typeface="Times New Roman" panose="02020603050405020304" pitchFamily="18" charset="0"/>
              </a:rPr>
              <a:t>y se desarrolla </a:t>
            </a:r>
            <a:r>
              <a:rPr lang="es-MX" sz="2800" b="1" dirty="0">
                <a:solidFill>
                  <a:srgbClr val="00B050"/>
                </a:solidFill>
                <a:latin typeface="Times New Roman" panose="02020603050405020304" pitchFamily="18" charset="0"/>
              </a:rPr>
              <a:t>paralelamente con la sociedad y el tiempo.</a:t>
            </a:r>
            <a:endParaRPr lang="es-MX" sz="2800" b="1" dirty="0">
              <a:solidFill>
                <a:srgbClr val="00B050"/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58115" y="3575344"/>
            <a:ext cx="2973126" cy="3014870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B4B952C3-C85E-47D6-AFD3-7E03223AD51B}"/>
              </a:ext>
            </a:extLst>
          </p:cNvPr>
          <p:cNvSpPr/>
          <p:nvPr/>
        </p:nvSpPr>
        <p:spPr>
          <a:xfrm>
            <a:off x="11489167" y="813672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pic>
        <p:nvPicPr>
          <p:cNvPr id="7" name="Gráfico 6" descr="Átomo">
            <a:extLst>
              <a:ext uri="{FF2B5EF4-FFF2-40B4-BE49-F238E27FC236}">
                <a16:creationId xmlns:a16="http://schemas.microsoft.com/office/drawing/2014/main" id="{91C7E1C8-7E18-44BC-8237-5A693B6D11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274174" y="4757569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0380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8882"/>
          <a:stretch/>
        </p:blipFill>
        <p:spPr>
          <a:xfrm>
            <a:off x="8552329" y="4042274"/>
            <a:ext cx="2378220" cy="2639524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808382" y="198782"/>
            <a:ext cx="996563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b="1" dirty="0">
                <a:solidFill>
                  <a:schemeClr val="accent1">
                    <a:lumMod val="50000"/>
                  </a:schemeClr>
                </a:solidFill>
              </a:rPr>
              <a:t>POR QUÉ ESTUDIAR </a:t>
            </a:r>
            <a:r>
              <a:rPr lang="es-MX" sz="2800" b="1" dirty="0">
                <a:solidFill>
                  <a:srgbClr val="0070C0"/>
                </a:solidFill>
              </a:rPr>
              <a:t>LA EVOLUCIÓN O HISTORIA DE LA GEOGRAFÍA </a:t>
            </a:r>
            <a:r>
              <a:rPr lang="es-MX" sz="2800" b="1" dirty="0">
                <a:solidFill>
                  <a:schemeClr val="accent1">
                    <a:lumMod val="50000"/>
                  </a:schemeClr>
                </a:solidFill>
              </a:rPr>
              <a:t>!</a:t>
            </a:r>
          </a:p>
          <a:p>
            <a:pPr algn="ctr"/>
            <a:r>
              <a:rPr lang="es-MX" sz="2800" b="1" dirty="0">
                <a:solidFill>
                  <a:schemeClr val="accent1">
                    <a:lumMod val="50000"/>
                  </a:schemeClr>
                </a:solidFill>
              </a:rPr>
              <a:t>SI YO SERÉ </a:t>
            </a:r>
            <a:r>
              <a:rPr lang="es-MX" sz="2800" b="1" dirty="0">
                <a:solidFill>
                  <a:schemeClr val="accent2">
                    <a:lumMod val="75000"/>
                  </a:schemeClr>
                </a:solidFill>
              </a:rPr>
              <a:t>TURISMOLOGO</a:t>
            </a:r>
            <a:endParaRPr lang="es-MX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594865" y="2207514"/>
            <a:ext cx="7076662" cy="2677656"/>
          </a:xfrm>
          <a:prstGeom prst="rect">
            <a:avLst/>
          </a:prstGeom>
          <a:ln w="28575">
            <a:solidFill>
              <a:srgbClr val="C00000"/>
            </a:solidFill>
            <a:prstDash val="lgDashDot"/>
          </a:ln>
        </p:spPr>
        <p:txBody>
          <a:bodyPr wrap="square">
            <a:spAutoFit/>
          </a:bodyPr>
          <a:lstStyle/>
          <a:p>
            <a:pPr algn="just"/>
            <a:r>
              <a:rPr lang="es-MX" sz="2800" b="1" i="0" u="none" strike="noStrike" baseline="0" dirty="0">
                <a:solidFill>
                  <a:srgbClr val="00B050"/>
                </a:solidFill>
                <a:latin typeface="GaramondRegular"/>
              </a:rPr>
              <a:t>La perspectiva histórica </a:t>
            </a:r>
            <a:r>
              <a:rPr lang="es-MX" sz="2800" b="0" i="0" u="none" strike="noStrike" baseline="0" dirty="0">
                <a:latin typeface="GaramondRegular"/>
              </a:rPr>
              <a:t>y la contextual </a:t>
            </a:r>
            <a:r>
              <a:rPr lang="es-MX" sz="2800" b="1" i="0" u="none" strike="noStrike" baseline="0" dirty="0">
                <a:solidFill>
                  <a:srgbClr val="00B050"/>
                </a:solidFill>
                <a:latin typeface="GaramondRegular"/>
              </a:rPr>
              <a:t>permiten iluminar y distinguir</a:t>
            </a:r>
            <a:r>
              <a:rPr lang="es-MX" sz="2800" b="1" i="0" u="none" strike="noStrike" dirty="0">
                <a:solidFill>
                  <a:srgbClr val="00B050"/>
                </a:solidFill>
                <a:latin typeface="GaramondRegular"/>
              </a:rPr>
              <a:t> </a:t>
            </a:r>
            <a:r>
              <a:rPr lang="es-MX" sz="2800" b="1" i="0" u="none" strike="noStrike" baseline="0" dirty="0">
                <a:solidFill>
                  <a:srgbClr val="00B050"/>
                </a:solidFill>
                <a:latin typeface="GaramondRegular"/>
              </a:rPr>
              <a:t>conceptos e ideas de apariencia similar</a:t>
            </a:r>
            <a:r>
              <a:rPr lang="es-MX" sz="2800" b="0" i="0" u="none" strike="noStrike" baseline="0" dirty="0">
                <a:latin typeface="GaramondRegular"/>
              </a:rPr>
              <a:t>, y </a:t>
            </a:r>
            <a:r>
              <a:rPr lang="es-MX" sz="2800" b="1" i="0" u="none" strike="noStrike" baseline="0" dirty="0">
                <a:solidFill>
                  <a:srgbClr val="FF0000"/>
                </a:solidFill>
                <a:latin typeface="GaramondRegular"/>
              </a:rPr>
              <a:t>asociar</a:t>
            </a:r>
            <a:r>
              <a:rPr lang="es-MX" sz="2800" b="1" i="0" u="none" strike="noStrike" baseline="0" dirty="0">
                <a:solidFill>
                  <a:srgbClr val="0070C0"/>
                </a:solidFill>
                <a:latin typeface="GaramondRegular"/>
              </a:rPr>
              <a:t> actitudes y planteamientos</a:t>
            </a:r>
            <a:r>
              <a:rPr lang="es-MX" sz="2800" b="1" i="0" u="none" strike="noStrike" dirty="0">
                <a:solidFill>
                  <a:srgbClr val="0070C0"/>
                </a:solidFill>
                <a:latin typeface="GaramondRegular"/>
              </a:rPr>
              <a:t> </a:t>
            </a:r>
            <a:r>
              <a:rPr lang="es-MX" sz="2800" b="1" i="0" u="none" strike="noStrike" baseline="0" dirty="0">
                <a:solidFill>
                  <a:schemeClr val="accent4">
                    <a:lumMod val="75000"/>
                  </a:schemeClr>
                </a:solidFill>
                <a:latin typeface="GaramondRegular"/>
              </a:rPr>
              <a:t>de sedicente originalidad o novedad con sus antecedentes.</a:t>
            </a:r>
            <a:endParaRPr lang="es-MX" sz="28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F4510B6E-0D21-436A-B53F-F4ABB1F20D7A}"/>
              </a:ext>
            </a:extLst>
          </p:cNvPr>
          <p:cNvSpPr/>
          <p:nvPr/>
        </p:nvSpPr>
        <p:spPr>
          <a:xfrm>
            <a:off x="11489167" y="813672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pic>
        <p:nvPicPr>
          <p:cNvPr id="9" name="Gráfico 8" descr="Átomo">
            <a:extLst>
              <a:ext uri="{FF2B5EF4-FFF2-40B4-BE49-F238E27FC236}">
                <a16:creationId xmlns:a16="http://schemas.microsoft.com/office/drawing/2014/main" id="{F024F641-668C-428C-B7A0-AC6B15534D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274174" y="4757569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7212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View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Vista</Template>
  <TotalTime>1589</TotalTime>
  <Words>852</Words>
  <Application>Microsoft Office PowerPoint</Application>
  <PresentationFormat>Panorámica</PresentationFormat>
  <Paragraphs>148</Paragraphs>
  <Slides>17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23" baseType="lpstr">
      <vt:lpstr>Arial</vt:lpstr>
      <vt:lpstr>Century Schoolbook</vt:lpstr>
      <vt:lpstr>GaramondRegular</vt:lpstr>
      <vt:lpstr>Times New Roman</vt:lpstr>
      <vt:lpstr>Wingdings 2</vt:lpstr>
      <vt:lpstr>View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Iván García Hinojosa</dc:creator>
  <cp:lastModifiedBy>Iván García Hinojosa</cp:lastModifiedBy>
  <cp:revision>72</cp:revision>
  <dcterms:created xsi:type="dcterms:W3CDTF">2016-08-12T14:36:33Z</dcterms:created>
  <dcterms:modified xsi:type="dcterms:W3CDTF">2017-10-17T16:32:11Z</dcterms:modified>
</cp:coreProperties>
</file>