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6" r:id="rId3"/>
    <p:sldId id="294" r:id="rId4"/>
    <p:sldId id="279" r:id="rId5"/>
    <p:sldId id="259" r:id="rId6"/>
    <p:sldId id="295" r:id="rId7"/>
    <p:sldId id="29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0690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240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534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3648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9505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548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8953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2030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0103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530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9652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97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18" Type="http://schemas.openxmlformats.org/officeDocument/2006/relationships/image" Target="../media/image23.png"/><Relationship Id="rId3" Type="http://schemas.openxmlformats.org/officeDocument/2006/relationships/image" Target="../media/image4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17" Type="http://schemas.openxmlformats.org/officeDocument/2006/relationships/image" Target="../media/image22.svg"/><Relationship Id="rId2" Type="http://schemas.openxmlformats.org/officeDocument/2006/relationships/image" Target="../media/image3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5" Type="http://schemas.openxmlformats.org/officeDocument/2006/relationships/image" Target="../media/image20.svg"/><Relationship Id="rId10" Type="http://schemas.openxmlformats.org/officeDocument/2006/relationships/image" Target="../media/image15.png"/><Relationship Id="rId19" Type="http://schemas.openxmlformats.org/officeDocument/2006/relationships/image" Target="../media/image24.svg"/><Relationship Id="rId4" Type="http://schemas.openxmlformats.org/officeDocument/2006/relationships/image" Target="../media/image9.png"/><Relationship Id="rId9" Type="http://schemas.openxmlformats.org/officeDocument/2006/relationships/image" Target="../media/image14.svg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svg"/><Relationship Id="rId18" Type="http://schemas.openxmlformats.org/officeDocument/2006/relationships/image" Target="../media/image41.png"/><Relationship Id="rId3" Type="http://schemas.openxmlformats.org/officeDocument/2006/relationships/image" Target="../media/image26.svg"/><Relationship Id="rId21" Type="http://schemas.openxmlformats.org/officeDocument/2006/relationships/image" Target="../media/image44.svg"/><Relationship Id="rId7" Type="http://schemas.openxmlformats.org/officeDocument/2006/relationships/image" Target="../media/image30.svg"/><Relationship Id="rId12" Type="http://schemas.openxmlformats.org/officeDocument/2006/relationships/image" Target="../media/image35.png"/><Relationship Id="rId17" Type="http://schemas.openxmlformats.org/officeDocument/2006/relationships/image" Target="../media/image40.svg"/><Relationship Id="rId25" Type="http://schemas.openxmlformats.org/officeDocument/2006/relationships/image" Target="../media/image46.svg"/><Relationship Id="rId2" Type="http://schemas.openxmlformats.org/officeDocument/2006/relationships/image" Target="../media/image2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24" Type="http://schemas.openxmlformats.org/officeDocument/2006/relationships/image" Target="../media/image45.png"/><Relationship Id="rId5" Type="http://schemas.openxmlformats.org/officeDocument/2006/relationships/image" Target="../media/image28.svg"/><Relationship Id="rId15" Type="http://schemas.openxmlformats.org/officeDocument/2006/relationships/image" Target="../media/image38.svg"/><Relationship Id="rId23" Type="http://schemas.openxmlformats.org/officeDocument/2006/relationships/image" Target="../media/image4.svg"/><Relationship Id="rId10" Type="http://schemas.openxmlformats.org/officeDocument/2006/relationships/image" Target="../media/image33.png"/><Relationship Id="rId19" Type="http://schemas.openxmlformats.org/officeDocument/2006/relationships/image" Target="../media/image42.svg"/><Relationship Id="rId4" Type="http://schemas.openxmlformats.org/officeDocument/2006/relationships/image" Target="../media/image27.png"/><Relationship Id="rId9" Type="http://schemas.openxmlformats.org/officeDocument/2006/relationships/image" Target="../media/image32.svg"/><Relationship Id="rId14" Type="http://schemas.openxmlformats.org/officeDocument/2006/relationships/image" Target="../media/image37.png"/><Relationship Id="rId2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svg"/><Relationship Id="rId18" Type="http://schemas.openxmlformats.org/officeDocument/2006/relationships/image" Target="../media/image49.gif"/><Relationship Id="rId3" Type="http://schemas.openxmlformats.org/officeDocument/2006/relationships/image" Target="../media/image4.svg"/><Relationship Id="rId7" Type="http://schemas.openxmlformats.org/officeDocument/2006/relationships/image" Target="../media/image30.svg"/><Relationship Id="rId12" Type="http://schemas.openxmlformats.org/officeDocument/2006/relationships/image" Target="../media/image35.png"/><Relationship Id="rId17" Type="http://schemas.openxmlformats.org/officeDocument/2006/relationships/image" Target="../media/image48.png"/><Relationship Id="rId2" Type="http://schemas.openxmlformats.org/officeDocument/2006/relationships/image" Target="../media/image3.png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5" Type="http://schemas.openxmlformats.org/officeDocument/2006/relationships/image" Target="../media/image28.svg"/><Relationship Id="rId15" Type="http://schemas.openxmlformats.org/officeDocument/2006/relationships/image" Target="../media/image38.sv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svg"/><Relationship Id="rId1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svg"/><Relationship Id="rId4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2477717A-80AD-4C6C-856C-087C6AF849E0}"/>
              </a:ext>
            </a:extLst>
          </p:cNvPr>
          <p:cNvSpPr/>
          <p:nvPr/>
        </p:nvSpPr>
        <p:spPr>
          <a:xfrm>
            <a:off x="717636" y="990725"/>
            <a:ext cx="5652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1.3 Geografía contemporánea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944437A-AAD3-4893-8EAE-8FDA8FE6E1A3}"/>
              </a:ext>
            </a:extLst>
          </p:cNvPr>
          <p:cNvSpPr/>
          <p:nvPr/>
        </p:nvSpPr>
        <p:spPr>
          <a:xfrm>
            <a:off x="1307857" y="1761370"/>
            <a:ext cx="855414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800" dirty="0"/>
              <a:t>*Aspectos Generales</a:t>
            </a:r>
          </a:p>
          <a:p>
            <a:pPr lvl="0"/>
            <a:r>
              <a:rPr lang="es-ES" sz="2800" dirty="0"/>
              <a:t>  1.3.1 Campos de acción de la ciencia geográfica.</a:t>
            </a:r>
          </a:p>
          <a:p>
            <a:pPr lvl="0"/>
            <a:r>
              <a:rPr lang="es-ES" sz="2800" dirty="0"/>
              <a:t>  1.3.2 Componentes y formas del entorno.</a:t>
            </a:r>
          </a:p>
          <a:p>
            <a:pPr lvl="0"/>
            <a:r>
              <a:rPr lang="es-ES" sz="2800" dirty="0"/>
              <a:t>       a) Físicos</a:t>
            </a:r>
          </a:p>
          <a:p>
            <a:pPr lvl="0"/>
            <a:r>
              <a:rPr lang="es-ES" sz="2800" dirty="0"/>
              <a:t>       b) Biológicos</a:t>
            </a:r>
          </a:p>
          <a:p>
            <a:pPr lvl="0"/>
            <a:r>
              <a:rPr lang="es-ES" sz="2800" dirty="0"/>
              <a:t>       b) Sociales</a:t>
            </a:r>
          </a:p>
          <a:p>
            <a:pPr lvl="0"/>
            <a:r>
              <a:rPr lang="es-ES" sz="2800" dirty="0"/>
              <a:t>  1.3.3 Principios del Método geográfico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7A941D-BC4C-43C0-894A-B879EA7DA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2184" y="4256728"/>
            <a:ext cx="2377439" cy="2377439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7C64EE6C-3DAF-49B6-8793-8CB442D19722}"/>
              </a:ext>
            </a:extLst>
          </p:cNvPr>
          <p:cNvSpPr/>
          <p:nvPr/>
        </p:nvSpPr>
        <p:spPr>
          <a:xfrm>
            <a:off x="0" y="1431051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2C2A974-F346-4ECC-A2D5-2855672F8D5F}"/>
              </a:ext>
            </a:extLst>
          </p:cNvPr>
          <p:cNvSpPr/>
          <p:nvPr/>
        </p:nvSpPr>
        <p:spPr>
          <a:xfrm>
            <a:off x="6871861" y="2719252"/>
            <a:ext cx="1706880" cy="313944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31A6827-1C13-4F42-B5D5-BCD9F58D8121}"/>
              </a:ext>
            </a:extLst>
          </p:cNvPr>
          <p:cNvSpPr/>
          <p:nvPr/>
        </p:nvSpPr>
        <p:spPr>
          <a:xfrm>
            <a:off x="3543890" y="138946"/>
            <a:ext cx="56781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Contenido general del bloque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188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DAF32FC0-D8CF-4EF6-A865-60519FAD7485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6" name="Gráfico 5" descr="Montañas">
            <a:extLst>
              <a:ext uri="{FF2B5EF4-FFF2-40B4-BE49-F238E27FC236}">
                <a16:creationId xmlns:a16="http://schemas.microsoft.com/office/drawing/2014/main" id="{92E58A59-03E5-4E1C-AF44-CF6E9814BE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694260"/>
            <a:ext cx="914400" cy="914400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886F54C2-77BD-4EFE-B454-99DCB60E1C94}"/>
              </a:ext>
            </a:extLst>
          </p:cNvPr>
          <p:cNvSpPr/>
          <p:nvPr/>
        </p:nvSpPr>
        <p:spPr>
          <a:xfrm>
            <a:off x="3483396" y="185638"/>
            <a:ext cx="34179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prstClr val="black"/>
                </a:solidFill>
              </a:rPr>
              <a:t>Aspectos Generales</a:t>
            </a:r>
            <a:endParaRPr lang="es-MX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C0436418-CDBC-4743-9923-8BB69435C986}"/>
              </a:ext>
            </a:extLst>
          </p:cNvPr>
          <p:cNvSpPr/>
          <p:nvPr/>
        </p:nvSpPr>
        <p:spPr>
          <a:xfrm>
            <a:off x="376229" y="1091073"/>
            <a:ext cx="54280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prstClr val="black"/>
                </a:solidFill>
              </a:rPr>
              <a:t>a) Contexto temporal-biográfico</a:t>
            </a:r>
            <a:endParaRPr lang="es-MX" dirty="0"/>
          </a:p>
        </p:txBody>
      </p:sp>
      <p:pic>
        <p:nvPicPr>
          <p:cNvPr id="19" name="Picture 2" descr="https://upload.wikimedia.org/wikipedia/commons/thumb/f/f3/AvHumboldt.jpg/150px-AvHumboldt.jpg">
            <a:extLst>
              <a:ext uri="{FF2B5EF4-FFF2-40B4-BE49-F238E27FC236}">
                <a16:creationId xmlns:a16="http://schemas.microsoft.com/office/drawing/2014/main" id="{F5639EBC-A4E7-4F7F-BE3A-A11F74E71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600" y="1996508"/>
            <a:ext cx="1428750" cy="1864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6BBCA35B-4538-4EFB-94CE-8F4E9DF7FAB2}"/>
              </a:ext>
            </a:extLst>
          </p:cNvPr>
          <p:cNvCxnSpPr/>
          <p:nvPr/>
        </p:nvCxnSpPr>
        <p:spPr>
          <a:xfrm flipH="1">
            <a:off x="2613701" y="1996508"/>
            <a:ext cx="29642" cy="3728718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6EB88029-0F73-4025-B0E2-B7D04D54D734}"/>
              </a:ext>
            </a:extLst>
          </p:cNvPr>
          <p:cNvCxnSpPr/>
          <p:nvPr/>
        </p:nvCxnSpPr>
        <p:spPr>
          <a:xfrm flipH="1">
            <a:off x="5485403" y="1996508"/>
            <a:ext cx="29642" cy="3728718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943B49FF-92B6-40C6-ACCD-9F389E64FE92}"/>
              </a:ext>
            </a:extLst>
          </p:cNvPr>
          <p:cNvCxnSpPr/>
          <p:nvPr/>
        </p:nvCxnSpPr>
        <p:spPr>
          <a:xfrm flipH="1">
            <a:off x="8731822" y="1996508"/>
            <a:ext cx="29642" cy="3728718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agen 22">
            <a:extLst>
              <a:ext uri="{FF2B5EF4-FFF2-40B4-BE49-F238E27FC236}">
                <a16:creationId xmlns:a16="http://schemas.microsoft.com/office/drawing/2014/main" id="{3CC93F44-AB25-444E-90CC-C68D9CE581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3736" y="1996508"/>
            <a:ext cx="1428750" cy="1864805"/>
          </a:xfrm>
          <a:prstGeom prst="rect">
            <a:avLst/>
          </a:prstGeom>
        </p:spPr>
      </p:pic>
      <p:grpSp>
        <p:nvGrpSpPr>
          <p:cNvPr id="24" name="Grupo 23">
            <a:extLst>
              <a:ext uri="{FF2B5EF4-FFF2-40B4-BE49-F238E27FC236}">
                <a16:creationId xmlns:a16="http://schemas.microsoft.com/office/drawing/2014/main" id="{DE2F5B65-59BC-43CE-AE6B-57B1A43D8429}"/>
              </a:ext>
            </a:extLst>
          </p:cNvPr>
          <p:cNvGrpSpPr/>
          <p:nvPr/>
        </p:nvGrpSpPr>
        <p:grpSpPr>
          <a:xfrm>
            <a:off x="675332" y="3996758"/>
            <a:ext cx="1893824" cy="1468120"/>
            <a:chOff x="1137920" y="3781213"/>
            <a:chExt cx="1893824" cy="1468120"/>
          </a:xfrm>
        </p:grpSpPr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5F04FB51-49B2-47B6-B61D-B44C12AAFCDD}"/>
                </a:ext>
              </a:extLst>
            </p:cNvPr>
            <p:cNvSpPr/>
            <p:nvPr/>
          </p:nvSpPr>
          <p:spPr>
            <a:xfrm>
              <a:off x="1137920" y="3781213"/>
              <a:ext cx="1893824" cy="146812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FCB0F115-0FB5-4A25-B3F4-150B0B1DFFDE}"/>
                </a:ext>
              </a:extLst>
            </p:cNvPr>
            <p:cNvSpPr txBox="1"/>
            <p:nvPr/>
          </p:nvSpPr>
          <p:spPr>
            <a:xfrm>
              <a:off x="1137920" y="3781213"/>
              <a:ext cx="1893824" cy="1468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978" tIns="0" rIns="0" bIns="0" numCol="1" spcCol="1270" anchor="t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400" kern="1200" dirty="0"/>
                <a:t>1700</a:t>
              </a:r>
            </a:p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400" dirty="0"/>
                <a:t>Humboldt</a:t>
              </a:r>
              <a:r>
                <a:rPr lang="es-ES" sz="2400" kern="1200" dirty="0"/>
                <a:t> </a:t>
              </a:r>
            </a:p>
          </p:txBody>
        </p:sp>
      </p:grpSp>
      <p:sp>
        <p:nvSpPr>
          <p:cNvPr id="28" name="Rectángulo 27">
            <a:extLst>
              <a:ext uri="{FF2B5EF4-FFF2-40B4-BE49-F238E27FC236}">
                <a16:creationId xmlns:a16="http://schemas.microsoft.com/office/drawing/2014/main" id="{7F685CB0-6409-4DF0-BB28-55B05BFF7148}"/>
              </a:ext>
            </a:extLst>
          </p:cNvPr>
          <p:cNvSpPr/>
          <p:nvPr/>
        </p:nvSpPr>
        <p:spPr>
          <a:xfrm>
            <a:off x="3591904" y="4000550"/>
            <a:ext cx="15856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1900</a:t>
            </a:r>
          </a:p>
          <a:p>
            <a:r>
              <a:rPr lang="es-ES" sz="2400" dirty="0" err="1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Martonne</a:t>
            </a:r>
            <a:endParaRPr lang="es-MX" dirty="0"/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94B2054E-B94E-4A69-9262-9D0710E19A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2074" y="1996508"/>
            <a:ext cx="2312168" cy="2000250"/>
          </a:xfrm>
          <a:prstGeom prst="rect">
            <a:avLst/>
          </a:prstGeom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775BE01B-E9C7-41F2-AC48-EC9DD5624DC9}"/>
              </a:ext>
            </a:extLst>
          </p:cNvPr>
          <p:cNvSpPr/>
          <p:nvPr/>
        </p:nvSpPr>
        <p:spPr>
          <a:xfrm>
            <a:off x="6353687" y="4039645"/>
            <a:ext cx="218361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1980- </a:t>
            </a:r>
            <a:r>
              <a:rPr lang="es-ES" sz="2400" dirty="0" err="1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hnd</a:t>
            </a:r>
            <a:endParaRPr lang="es-ES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r>
              <a:rPr lang="es-ES" sz="2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Milton Santos</a:t>
            </a:r>
            <a:endParaRPr lang="es-MX" dirty="0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D610E107-6300-40D8-9687-C4DF53E1E2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65801" y="1996508"/>
            <a:ext cx="2206943" cy="206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657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2872DA7E-A54B-4E44-AAA9-CF8E2F13123A}"/>
              </a:ext>
            </a:extLst>
          </p:cNvPr>
          <p:cNvSpPr/>
          <p:nvPr/>
        </p:nvSpPr>
        <p:spPr>
          <a:xfrm>
            <a:off x="128803" y="198188"/>
            <a:ext cx="3969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prstClr val="black"/>
                </a:solidFill>
              </a:rPr>
              <a:t>b) Contexto conceptual</a:t>
            </a:r>
            <a:endParaRPr lang="es-MX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02EAF0DF-8494-446F-928B-CED815675FFD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7" name="Gráfico 6" descr="Montañas">
            <a:extLst>
              <a:ext uri="{FF2B5EF4-FFF2-40B4-BE49-F238E27FC236}">
                <a16:creationId xmlns:a16="http://schemas.microsoft.com/office/drawing/2014/main" id="{28AE66EE-1012-474C-B10D-6A987D720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694260"/>
            <a:ext cx="914400" cy="914400"/>
          </a:xfrm>
          <a:prstGeom prst="rect">
            <a:avLst/>
          </a:prstGeom>
        </p:spPr>
      </p:pic>
      <p:pic>
        <p:nvPicPr>
          <p:cNvPr id="9" name="Gráfico 8" descr="Globo terrestre, América">
            <a:extLst>
              <a:ext uri="{FF2B5EF4-FFF2-40B4-BE49-F238E27FC236}">
                <a16:creationId xmlns:a16="http://schemas.microsoft.com/office/drawing/2014/main" id="{7059A762-FFE0-4525-91CA-4175719079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42635" y="565158"/>
            <a:ext cx="1418217" cy="1418217"/>
          </a:xfrm>
          <a:prstGeom prst="rect">
            <a:avLst/>
          </a:prstGeom>
        </p:spPr>
      </p:pic>
      <p:pic>
        <p:nvPicPr>
          <p:cNvPr id="13" name="Gráfico 12" descr="Red">
            <a:extLst>
              <a:ext uri="{FF2B5EF4-FFF2-40B4-BE49-F238E27FC236}">
                <a16:creationId xmlns:a16="http://schemas.microsoft.com/office/drawing/2014/main" id="{6D30F862-6B34-4D10-9080-108B840D3C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53156" y="2510565"/>
            <a:ext cx="1187823" cy="1187823"/>
          </a:xfrm>
          <a:prstGeom prst="rect">
            <a:avLst/>
          </a:prstGeom>
        </p:spPr>
      </p:pic>
      <p:pic>
        <p:nvPicPr>
          <p:cNvPr id="15" name="Gráfico 14" descr="Flecha: giro a la izquierda">
            <a:extLst>
              <a:ext uri="{FF2B5EF4-FFF2-40B4-BE49-F238E27FC236}">
                <a16:creationId xmlns:a16="http://schemas.microsoft.com/office/drawing/2014/main" id="{38876949-E32C-4880-8246-5916224AF5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732822" y="1635917"/>
            <a:ext cx="1556804" cy="914400"/>
          </a:xfrm>
          <a:prstGeom prst="rect">
            <a:avLst/>
          </a:prstGeom>
        </p:spPr>
      </p:pic>
      <p:pic>
        <p:nvPicPr>
          <p:cNvPr id="16" name="Gráfico 15" descr="Flecha: giro a la izquierda">
            <a:extLst>
              <a:ext uri="{FF2B5EF4-FFF2-40B4-BE49-F238E27FC236}">
                <a16:creationId xmlns:a16="http://schemas.microsoft.com/office/drawing/2014/main" id="{79182B52-4F8F-4BCE-98DD-4BB6E38277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5860852" y="1635917"/>
            <a:ext cx="1777319" cy="914400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E489D728-E512-42B0-906D-B424E6593BA5}"/>
              </a:ext>
            </a:extLst>
          </p:cNvPr>
          <p:cNvSpPr/>
          <p:nvPr/>
        </p:nvSpPr>
        <p:spPr>
          <a:xfrm>
            <a:off x="244707" y="3627860"/>
            <a:ext cx="2813054" cy="156966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400" dirty="0">
                <a:solidFill>
                  <a:prstClr val="black"/>
                </a:solidFill>
              </a:rPr>
              <a:t>Descriptiva:</a:t>
            </a:r>
          </a:p>
          <a:p>
            <a:pPr algn="ctr"/>
            <a:r>
              <a:rPr lang="es-ES" sz="2400" dirty="0">
                <a:solidFill>
                  <a:prstClr val="black"/>
                </a:solidFill>
              </a:rPr>
              <a:t>Al catalogar las características del entorno.</a:t>
            </a:r>
            <a:endParaRPr lang="es-MX" sz="2400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F60980C7-9108-40F6-97F3-7F3C8035F498}"/>
              </a:ext>
            </a:extLst>
          </p:cNvPr>
          <p:cNvSpPr/>
          <p:nvPr/>
        </p:nvSpPr>
        <p:spPr>
          <a:xfrm>
            <a:off x="7773277" y="3529174"/>
            <a:ext cx="3347167" cy="193899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400" dirty="0">
                <a:solidFill>
                  <a:prstClr val="black"/>
                </a:solidFill>
              </a:rPr>
              <a:t>Analítica:</a:t>
            </a:r>
          </a:p>
          <a:p>
            <a:pPr algn="ctr"/>
            <a:r>
              <a:rPr lang="es-ES" sz="2400" dirty="0">
                <a:solidFill>
                  <a:prstClr val="black"/>
                </a:solidFill>
              </a:rPr>
              <a:t>Al establecer la importancia y relaciones de esas características.</a:t>
            </a:r>
            <a:endParaRPr lang="es-MX" sz="2400" dirty="0"/>
          </a:p>
        </p:txBody>
      </p:sp>
      <p:pic>
        <p:nvPicPr>
          <p:cNvPr id="22" name="Gráfico 21" descr="Cabeza con engranajes">
            <a:extLst>
              <a:ext uri="{FF2B5EF4-FFF2-40B4-BE49-F238E27FC236}">
                <a16:creationId xmlns:a16="http://schemas.microsoft.com/office/drawing/2014/main" id="{B48E220F-13A0-424F-BBDD-78B703BBE57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93080" y="2599385"/>
            <a:ext cx="914400" cy="914400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DFC1E9E9-0485-41A1-9EFA-9B4BA0D1AAC3}"/>
              </a:ext>
            </a:extLst>
          </p:cNvPr>
          <p:cNvSpPr/>
          <p:nvPr/>
        </p:nvSpPr>
        <p:spPr>
          <a:xfrm>
            <a:off x="3511224" y="4694260"/>
            <a:ext cx="3857146" cy="52322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 lvl="0" algn="ctr"/>
            <a:r>
              <a:rPr lang="es-ES" sz="2800" dirty="0">
                <a:solidFill>
                  <a:prstClr val="black"/>
                </a:solidFill>
              </a:rPr>
              <a:t>Identifica e interpreta</a:t>
            </a:r>
          </a:p>
        </p:txBody>
      </p:sp>
      <p:pic>
        <p:nvPicPr>
          <p:cNvPr id="25" name="Gráfico 24" descr="Flecha lineal: recto">
            <a:extLst>
              <a:ext uri="{FF2B5EF4-FFF2-40B4-BE49-F238E27FC236}">
                <a16:creationId xmlns:a16="http://schemas.microsoft.com/office/drawing/2014/main" id="{BAEE2579-9913-4D17-B535-7E4DF5A4966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6200000">
            <a:off x="4492376" y="3233917"/>
            <a:ext cx="1615105" cy="914400"/>
          </a:xfrm>
          <a:prstGeom prst="rect">
            <a:avLst/>
          </a:prstGeom>
        </p:spPr>
      </p:pic>
      <p:pic>
        <p:nvPicPr>
          <p:cNvPr id="27" name="Gráfico 26" descr="Montañas">
            <a:extLst>
              <a:ext uri="{FF2B5EF4-FFF2-40B4-BE49-F238E27FC236}">
                <a16:creationId xmlns:a16="http://schemas.microsoft.com/office/drawing/2014/main" id="{EC3C6908-2C0C-4B55-B56B-D223E8E3835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147067" y="5487545"/>
            <a:ext cx="1248150" cy="1248150"/>
          </a:xfrm>
          <a:prstGeom prst="rect">
            <a:avLst/>
          </a:prstGeom>
        </p:spPr>
      </p:pic>
      <p:pic>
        <p:nvPicPr>
          <p:cNvPr id="29" name="Gráfico 28" descr="Senderismo">
            <a:extLst>
              <a:ext uri="{FF2B5EF4-FFF2-40B4-BE49-F238E27FC236}">
                <a16:creationId xmlns:a16="http://schemas.microsoft.com/office/drawing/2014/main" id="{DB2C3DC2-3C12-4ED9-BCB1-A19EEFBFBF3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484377" y="5405800"/>
            <a:ext cx="1312790" cy="1312790"/>
          </a:xfrm>
          <a:prstGeom prst="rect">
            <a:avLst/>
          </a:prstGeom>
        </p:spPr>
      </p:pic>
      <p:pic>
        <p:nvPicPr>
          <p:cNvPr id="31" name="Gráfico 30" descr="Repetir">
            <a:extLst>
              <a:ext uri="{FF2B5EF4-FFF2-40B4-BE49-F238E27FC236}">
                <a16:creationId xmlns:a16="http://schemas.microsoft.com/office/drawing/2014/main" id="{401736FF-2E77-483E-832A-49F6083A4F9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982597" y="5501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44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5A9217AC-6AE2-4791-98A1-85B0CBDA2DD6}"/>
              </a:ext>
            </a:extLst>
          </p:cNvPr>
          <p:cNvSpPr/>
          <p:nvPr/>
        </p:nvSpPr>
        <p:spPr>
          <a:xfrm>
            <a:off x="0" y="99431"/>
            <a:ext cx="110400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800" dirty="0">
                <a:solidFill>
                  <a:schemeClr val="accent1">
                    <a:lumMod val="50000"/>
                  </a:schemeClr>
                </a:solidFill>
              </a:rPr>
              <a:t>1.3.1 Campos de acción de la ciencia geográfica </a:t>
            </a:r>
            <a:r>
              <a:rPr lang="es-ES" sz="2000" dirty="0">
                <a:solidFill>
                  <a:schemeClr val="accent1">
                    <a:lumMod val="50000"/>
                  </a:schemeClr>
                </a:solidFill>
              </a:rPr>
              <a:t>(Sánchez y Zapata, 2005).</a:t>
            </a:r>
            <a:endParaRPr lang="es-E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Gráfico 7" descr="El mundo">
            <a:extLst>
              <a:ext uri="{FF2B5EF4-FFF2-40B4-BE49-F238E27FC236}">
                <a16:creationId xmlns:a16="http://schemas.microsoft.com/office/drawing/2014/main" id="{B49ED053-2463-4029-B30A-E0A0885911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25904" y="3042431"/>
            <a:ext cx="914400" cy="914400"/>
          </a:xfrm>
          <a:prstGeom prst="rect">
            <a:avLst/>
          </a:prstGeom>
        </p:spPr>
      </p:pic>
      <p:pic>
        <p:nvPicPr>
          <p:cNvPr id="13" name="Gráfico 12" descr="Montañas">
            <a:extLst>
              <a:ext uri="{FF2B5EF4-FFF2-40B4-BE49-F238E27FC236}">
                <a16:creationId xmlns:a16="http://schemas.microsoft.com/office/drawing/2014/main" id="{A51BA98A-2DFD-4C24-8F52-E4D728CD16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96908" y="990104"/>
            <a:ext cx="799619" cy="799619"/>
          </a:xfrm>
          <a:prstGeom prst="rect">
            <a:avLst/>
          </a:prstGeom>
        </p:spPr>
      </p:pic>
      <p:pic>
        <p:nvPicPr>
          <p:cNvPr id="17" name="Gráfico 16" descr="Hombre">
            <a:extLst>
              <a:ext uri="{FF2B5EF4-FFF2-40B4-BE49-F238E27FC236}">
                <a16:creationId xmlns:a16="http://schemas.microsoft.com/office/drawing/2014/main" id="{2E47081D-9806-457D-9818-9829BA2C28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30141" y="2368581"/>
            <a:ext cx="827022" cy="827022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62588D90-EF1A-4992-A907-C587E8B4E2B4}"/>
              </a:ext>
            </a:extLst>
          </p:cNvPr>
          <p:cNvSpPr/>
          <p:nvPr/>
        </p:nvSpPr>
        <p:spPr>
          <a:xfrm>
            <a:off x="1846188" y="1712179"/>
            <a:ext cx="1128835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G. Física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45DFEAB3-8414-449F-97AA-EF49BA22FDBA}"/>
              </a:ext>
            </a:extLst>
          </p:cNvPr>
          <p:cNvSpPr/>
          <p:nvPr/>
        </p:nvSpPr>
        <p:spPr>
          <a:xfrm>
            <a:off x="1636078" y="3212280"/>
            <a:ext cx="1428596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G. Humana</a:t>
            </a:r>
          </a:p>
        </p:txBody>
      </p:sp>
      <p:pic>
        <p:nvPicPr>
          <p:cNvPr id="19" name="Gráfico 18" descr="Planta">
            <a:extLst>
              <a:ext uri="{FF2B5EF4-FFF2-40B4-BE49-F238E27FC236}">
                <a16:creationId xmlns:a16="http://schemas.microsoft.com/office/drawing/2014/main" id="{042E9617-ED93-485E-A953-A08732958C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96717" y="3950449"/>
            <a:ext cx="636273" cy="636273"/>
          </a:xfrm>
          <a:prstGeom prst="rect">
            <a:avLst/>
          </a:prstGeom>
        </p:spPr>
      </p:pic>
      <p:pic>
        <p:nvPicPr>
          <p:cNvPr id="23" name="Gráfico 22" descr="Conejo">
            <a:extLst>
              <a:ext uri="{FF2B5EF4-FFF2-40B4-BE49-F238E27FC236}">
                <a16:creationId xmlns:a16="http://schemas.microsoft.com/office/drawing/2014/main" id="{9C633686-0960-4835-AFF2-B81B6ACD62F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798069" y="3956830"/>
            <a:ext cx="720661" cy="720661"/>
          </a:xfrm>
          <a:prstGeom prst="rect">
            <a:avLst/>
          </a:prstGeom>
        </p:spPr>
      </p:pic>
      <p:sp>
        <p:nvSpPr>
          <p:cNvPr id="26" name="Rectángulo 25">
            <a:extLst>
              <a:ext uri="{FF2B5EF4-FFF2-40B4-BE49-F238E27FC236}">
                <a16:creationId xmlns:a16="http://schemas.microsoft.com/office/drawing/2014/main" id="{C8377379-6BB7-4281-906D-CA6C732160E0}"/>
              </a:ext>
            </a:extLst>
          </p:cNvPr>
          <p:cNvSpPr/>
          <p:nvPr/>
        </p:nvSpPr>
        <p:spPr>
          <a:xfrm>
            <a:off x="1745809" y="4681217"/>
            <a:ext cx="1460656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G. Biológica</a:t>
            </a:r>
          </a:p>
        </p:txBody>
      </p:sp>
      <p:pic>
        <p:nvPicPr>
          <p:cNvPr id="25" name="Gráfico 24" descr="Globo terrestre">
            <a:extLst>
              <a:ext uri="{FF2B5EF4-FFF2-40B4-BE49-F238E27FC236}">
                <a16:creationId xmlns:a16="http://schemas.microsoft.com/office/drawing/2014/main" id="{CA4719EC-47AA-4832-BD21-A1BF0CA306F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94408" y="5266520"/>
            <a:ext cx="718457" cy="718457"/>
          </a:xfrm>
          <a:prstGeom prst="rect">
            <a:avLst/>
          </a:prstGeom>
        </p:spPr>
      </p:pic>
      <p:pic>
        <p:nvPicPr>
          <p:cNvPr id="28" name="Gráfico 27" descr="Sistema solar">
            <a:extLst>
              <a:ext uri="{FF2B5EF4-FFF2-40B4-BE49-F238E27FC236}">
                <a16:creationId xmlns:a16="http://schemas.microsoft.com/office/drawing/2014/main" id="{59BB2472-3864-4662-A5A4-E1992559929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025507" y="5158394"/>
            <a:ext cx="914400" cy="914400"/>
          </a:xfrm>
          <a:prstGeom prst="rect">
            <a:avLst/>
          </a:prstGeom>
        </p:spPr>
      </p:pic>
      <p:sp>
        <p:nvSpPr>
          <p:cNvPr id="31" name="Rectángulo 30">
            <a:extLst>
              <a:ext uri="{FF2B5EF4-FFF2-40B4-BE49-F238E27FC236}">
                <a16:creationId xmlns:a16="http://schemas.microsoft.com/office/drawing/2014/main" id="{F963E22F-8D8F-45E7-B7A4-27F9FFB4DB9E}"/>
              </a:ext>
            </a:extLst>
          </p:cNvPr>
          <p:cNvSpPr/>
          <p:nvPr/>
        </p:nvSpPr>
        <p:spPr>
          <a:xfrm>
            <a:off x="1539021" y="6025814"/>
            <a:ext cx="1770036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G. Matemática</a:t>
            </a:r>
          </a:p>
        </p:txBody>
      </p:sp>
      <p:pic>
        <p:nvPicPr>
          <p:cNvPr id="30" name="Gráfico 29" descr="Avión">
            <a:extLst>
              <a:ext uri="{FF2B5EF4-FFF2-40B4-BE49-F238E27FC236}">
                <a16:creationId xmlns:a16="http://schemas.microsoft.com/office/drawing/2014/main" id="{124F27AA-780A-410E-9199-F8CA56CAB24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925528" y="2619739"/>
            <a:ext cx="914400" cy="914400"/>
          </a:xfrm>
          <a:prstGeom prst="rect">
            <a:avLst/>
          </a:prstGeom>
        </p:spPr>
      </p:pic>
      <p:pic>
        <p:nvPicPr>
          <p:cNvPr id="33" name="Gráfico 32" descr="Edificio">
            <a:extLst>
              <a:ext uri="{FF2B5EF4-FFF2-40B4-BE49-F238E27FC236}">
                <a16:creationId xmlns:a16="http://schemas.microsoft.com/office/drawing/2014/main" id="{CBBC77BB-DA73-4F6D-823D-AFEA957ADD6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9952366" y="4220291"/>
            <a:ext cx="914400" cy="914400"/>
          </a:xfrm>
          <a:prstGeom prst="rect">
            <a:avLst/>
          </a:prstGeom>
        </p:spPr>
      </p:pic>
      <p:pic>
        <p:nvPicPr>
          <p:cNvPr id="35" name="Gráfico 34" descr="Senderismo">
            <a:extLst>
              <a:ext uri="{FF2B5EF4-FFF2-40B4-BE49-F238E27FC236}">
                <a16:creationId xmlns:a16="http://schemas.microsoft.com/office/drawing/2014/main" id="{4D04E65F-CDB8-4353-8B32-FA178E8C10E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9772748" y="3461069"/>
            <a:ext cx="914400" cy="914400"/>
          </a:xfrm>
          <a:prstGeom prst="rect">
            <a:avLst/>
          </a:prstGeom>
        </p:spPr>
      </p:pic>
      <p:sp>
        <p:nvSpPr>
          <p:cNvPr id="39" name="Rectángulo 38">
            <a:extLst>
              <a:ext uri="{FF2B5EF4-FFF2-40B4-BE49-F238E27FC236}">
                <a16:creationId xmlns:a16="http://schemas.microsoft.com/office/drawing/2014/main" id="{F3A8CB2E-1D70-4CFE-A595-9D804BCAD24A}"/>
              </a:ext>
            </a:extLst>
          </p:cNvPr>
          <p:cNvSpPr/>
          <p:nvPr/>
        </p:nvSpPr>
        <p:spPr>
          <a:xfrm rot="5400000">
            <a:off x="10284414" y="3472850"/>
            <a:ext cx="1380506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Turismo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3ACB17AA-97F8-4D79-AFF2-42B691BDC1CF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41" name="Gráfico 40" descr="Montañas">
            <a:extLst>
              <a:ext uri="{FF2B5EF4-FFF2-40B4-BE49-F238E27FC236}">
                <a16:creationId xmlns:a16="http://schemas.microsoft.com/office/drawing/2014/main" id="{3E8DB86B-7EC2-4896-B983-40653381E64D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1277600" y="4694260"/>
            <a:ext cx="914400" cy="914400"/>
          </a:xfrm>
          <a:prstGeom prst="rect">
            <a:avLst/>
          </a:prstGeom>
        </p:spPr>
      </p:pic>
      <p:pic>
        <p:nvPicPr>
          <p:cNvPr id="44" name="Gráfico 43" descr="Flecha lineal: recto">
            <a:extLst>
              <a:ext uri="{FF2B5EF4-FFF2-40B4-BE49-F238E27FC236}">
                <a16:creationId xmlns:a16="http://schemas.microsoft.com/office/drawing/2014/main" id="{A60B910A-A08A-45A9-BCF2-059DEA5EB8BC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 rot="13015849">
            <a:off x="639018" y="3734036"/>
            <a:ext cx="914400" cy="914400"/>
          </a:xfrm>
          <a:prstGeom prst="rect">
            <a:avLst/>
          </a:prstGeom>
        </p:spPr>
      </p:pic>
      <p:pic>
        <p:nvPicPr>
          <p:cNvPr id="45" name="Gráfico 44" descr="Flecha lineal: recto">
            <a:extLst>
              <a:ext uri="{FF2B5EF4-FFF2-40B4-BE49-F238E27FC236}">
                <a16:creationId xmlns:a16="http://schemas.microsoft.com/office/drawing/2014/main" id="{2AAE57EF-8CF7-4E78-B0B1-4F44194546A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 rot="14751903">
            <a:off x="13720" y="4335127"/>
            <a:ext cx="1459107" cy="914400"/>
          </a:xfrm>
          <a:prstGeom prst="rect">
            <a:avLst/>
          </a:prstGeom>
        </p:spPr>
      </p:pic>
      <p:pic>
        <p:nvPicPr>
          <p:cNvPr id="46" name="Gráfico 45" descr="Flecha lineal: recto">
            <a:extLst>
              <a:ext uri="{FF2B5EF4-FFF2-40B4-BE49-F238E27FC236}">
                <a16:creationId xmlns:a16="http://schemas.microsoft.com/office/drawing/2014/main" id="{3439995B-1EE6-478A-93D3-CD9D950D6389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 rot="7844039">
            <a:off x="439784" y="1690536"/>
            <a:ext cx="1282514" cy="914400"/>
          </a:xfrm>
          <a:prstGeom prst="rect">
            <a:avLst/>
          </a:prstGeom>
        </p:spPr>
      </p:pic>
      <p:pic>
        <p:nvPicPr>
          <p:cNvPr id="47" name="Gráfico 46" descr="Flecha lineal: recto">
            <a:extLst>
              <a:ext uri="{FF2B5EF4-FFF2-40B4-BE49-F238E27FC236}">
                <a16:creationId xmlns:a16="http://schemas.microsoft.com/office/drawing/2014/main" id="{EE005490-7A6F-4F4F-AD9F-BD1EF7A1E73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 rot="10800000">
            <a:off x="821995" y="2967208"/>
            <a:ext cx="914400" cy="914400"/>
          </a:xfrm>
          <a:prstGeom prst="rect">
            <a:avLst/>
          </a:prstGeom>
        </p:spPr>
      </p:pic>
      <p:sp>
        <p:nvSpPr>
          <p:cNvPr id="49" name="Rectángulo 48">
            <a:extLst>
              <a:ext uri="{FF2B5EF4-FFF2-40B4-BE49-F238E27FC236}">
                <a16:creationId xmlns:a16="http://schemas.microsoft.com/office/drawing/2014/main" id="{1BDC7ED9-4A72-4A89-A6D9-B3E214560DA1}"/>
              </a:ext>
            </a:extLst>
          </p:cNvPr>
          <p:cNvSpPr/>
          <p:nvPr/>
        </p:nvSpPr>
        <p:spPr>
          <a:xfrm>
            <a:off x="3309057" y="1030040"/>
            <a:ext cx="7609314" cy="8309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es-ES" sz="1600" dirty="0">
                <a:solidFill>
                  <a:prstClr val="black"/>
                </a:solidFill>
              </a:rPr>
              <a:t>Identifica e interpreta lo relacionado a la S.T. en sus tres estados: Sólido (esfera de roca- litosfera) líquido (esfera de agua-hidrosfera) y Gaseoso (atmósfera).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5FDF58AC-A5DC-4A8B-80D4-31C348EF48D8}"/>
              </a:ext>
            </a:extLst>
          </p:cNvPr>
          <p:cNvSpPr/>
          <p:nvPr/>
        </p:nvSpPr>
        <p:spPr>
          <a:xfrm>
            <a:off x="2931056" y="2479142"/>
            <a:ext cx="5292878" cy="83099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es-ES" sz="1600" dirty="0">
                <a:solidFill>
                  <a:prstClr val="black"/>
                </a:solidFill>
              </a:rPr>
              <a:t>Identifica e interpreta lo relacionado al ser humano en sus tres principales aspectos: Social, político y económico.</a:t>
            </a: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786A8243-D67C-4550-BB5C-7BF61317C079}"/>
              </a:ext>
            </a:extLst>
          </p:cNvPr>
          <p:cNvSpPr/>
          <p:nvPr/>
        </p:nvSpPr>
        <p:spPr>
          <a:xfrm>
            <a:off x="3253285" y="4109485"/>
            <a:ext cx="4929356" cy="58477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es-ES" sz="1600" dirty="0">
                <a:solidFill>
                  <a:prstClr val="black"/>
                </a:solidFill>
              </a:rPr>
              <a:t>Identifica e interpreta las relaciones entre plantas y animales.</a:t>
            </a: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14D136DB-3D6D-401C-90AF-617451C09656}"/>
              </a:ext>
            </a:extLst>
          </p:cNvPr>
          <p:cNvSpPr/>
          <p:nvPr/>
        </p:nvSpPr>
        <p:spPr>
          <a:xfrm>
            <a:off x="3479539" y="5601082"/>
            <a:ext cx="5557529" cy="58477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es-ES" sz="1600" dirty="0">
                <a:solidFill>
                  <a:prstClr val="black"/>
                </a:solidFill>
              </a:rPr>
              <a:t>Identifica e interpreta cuestiones de proyección, representación y cálculos.</a:t>
            </a:r>
          </a:p>
        </p:txBody>
      </p:sp>
      <p:pic>
        <p:nvPicPr>
          <p:cNvPr id="53" name="Gráfico 52" descr="Flecha lineal: recto">
            <a:extLst>
              <a:ext uri="{FF2B5EF4-FFF2-40B4-BE49-F238E27FC236}">
                <a16:creationId xmlns:a16="http://schemas.microsoft.com/office/drawing/2014/main" id="{B1E8DABD-3AA2-412F-AEFD-AF921AA9AAD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 rot="13300625">
            <a:off x="9093306" y="1882568"/>
            <a:ext cx="914400" cy="914400"/>
          </a:xfrm>
          <a:prstGeom prst="rect">
            <a:avLst/>
          </a:prstGeom>
        </p:spPr>
      </p:pic>
      <p:pic>
        <p:nvPicPr>
          <p:cNvPr id="54" name="Gráfico 53" descr="Flecha lineal: recto">
            <a:extLst>
              <a:ext uri="{FF2B5EF4-FFF2-40B4-BE49-F238E27FC236}">
                <a16:creationId xmlns:a16="http://schemas.microsoft.com/office/drawing/2014/main" id="{8C17BB4C-A11D-4827-BE29-181559B835CE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 rot="8203697">
            <a:off x="9119501" y="5340544"/>
            <a:ext cx="914400" cy="914400"/>
          </a:xfrm>
          <a:prstGeom prst="rect">
            <a:avLst/>
          </a:prstGeom>
        </p:spPr>
      </p:pic>
      <p:pic>
        <p:nvPicPr>
          <p:cNvPr id="55" name="Gráfico 54" descr="Flecha lineal: recto">
            <a:extLst>
              <a:ext uri="{FF2B5EF4-FFF2-40B4-BE49-F238E27FC236}">
                <a16:creationId xmlns:a16="http://schemas.microsoft.com/office/drawing/2014/main" id="{060CADA5-EFD2-4BA0-A2E3-EBA9D0A39DBA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 rot="10970554">
            <a:off x="8336000" y="2907036"/>
            <a:ext cx="914400" cy="914400"/>
          </a:xfrm>
          <a:prstGeom prst="rect">
            <a:avLst/>
          </a:prstGeom>
        </p:spPr>
      </p:pic>
      <p:pic>
        <p:nvPicPr>
          <p:cNvPr id="56" name="Gráfico 55" descr="Flecha lineal: recto">
            <a:extLst>
              <a:ext uri="{FF2B5EF4-FFF2-40B4-BE49-F238E27FC236}">
                <a16:creationId xmlns:a16="http://schemas.microsoft.com/office/drawing/2014/main" id="{7DB1B12D-9CFC-40E3-859F-661C3DCD2C43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 rot="9970237">
            <a:off x="8389972" y="404934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07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ángulo 87">
            <a:extLst>
              <a:ext uri="{FF2B5EF4-FFF2-40B4-BE49-F238E27FC236}">
                <a16:creationId xmlns:a16="http://schemas.microsoft.com/office/drawing/2014/main" id="{95FFCE70-3F98-49D7-8118-5C1D3EC55A06}"/>
              </a:ext>
            </a:extLst>
          </p:cNvPr>
          <p:cNvSpPr/>
          <p:nvPr/>
        </p:nvSpPr>
        <p:spPr>
          <a:xfrm>
            <a:off x="11509718" y="80133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6" name="Gráfico 5" descr="Montañas">
            <a:extLst>
              <a:ext uri="{FF2B5EF4-FFF2-40B4-BE49-F238E27FC236}">
                <a16:creationId xmlns:a16="http://schemas.microsoft.com/office/drawing/2014/main" id="{2E3BF580-CC92-4571-ADF4-6F7408246C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694260"/>
            <a:ext cx="914400" cy="9144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E4B560DC-2C30-4803-AA8C-B1EE1B0C81D5}"/>
              </a:ext>
            </a:extLst>
          </p:cNvPr>
          <p:cNvSpPr/>
          <p:nvPr/>
        </p:nvSpPr>
        <p:spPr>
          <a:xfrm>
            <a:off x="2645229" y="10439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s-ES" b="1" dirty="0"/>
              <a:t>PROYECTO 2</a:t>
            </a:r>
          </a:p>
          <a:p>
            <a:pPr lvl="0" algn="ctr"/>
            <a:r>
              <a:rPr lang="es-ES" b="1" dirty="0"/>
              <a:t>Ramas de la Geografía</a:t>
            </a:r>
          </a:p>
          <a:p>
            <a:pPr lvl="0" algn="ctr"/>
            <a:r>
              <a:rPr lang="es-ES" b="1" dirty="0"/>
              <a:t>COLLAGE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8522147-6802-4CAB-B2FF-61BCF29AF2FB}"/>
              </a:ext>
            </a:extLst>
          </p:cNvPr>
          <p:cNvSpPr/>
          <p:nvPr/>
        </p:nvSpPr>
        <p:spPr>
          <a:xfrm>
            <a:off x="626988" y="1200551"/>
            <a:ext cx="1513556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Equipo 1 y 6</a:t>
            </a:r>
          </a:p>
        </p:txBody>
      </p:sp>
      <p:pic>
        <p:nvPicPr>
          <p:cNvPr id="8" name="Gráfico 7" descr="Montañas">
            <a:extLst>
              <a:ext uri="{FF2B5EF4-FFF2-40B4-BE49-F238E27FC236}">
                <a16:creationId xmlns:a16="http://schemas.microsoft.com/office/drawing/2014/main" id="{B15ECEE6-A85E-4D11-95F9-6A6B059BD0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3956" y="1396523"/>
            <a:ext cx="799619" cy="799619"/>
          </a:xfrm>
          <a:prstGeom prst="rect">
            <a:avLst/>
          </a:prstGeom>
        </p:spPr>
      </p:pic>
      <p:pic>
        <p:nvPicPr>
          <p:cNvPr id="9" name="Gráfico 8" descr="Hombre">
            <a:extLst>
              <a:ext uri="{FF2B5EF4-FFF2-40B4-BE49-F238E27FC236}">
                <a16:creationId xmlns:a16="http://schemas.microsoft.com/office/drawing/2014/main" id="{B778CAF7-B0A0-4213-BA5C-602C5BA1ED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85025" y="1541573"/>
            <a:ext cx="827022" cy="827022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F3C94363-5575-40CD-8E76-4114A6602092}"/>
              </a:ext>
            </a:extLst>
          </p:cNvPr>
          <p:cNvSpPr/>
          <p:nvPr/>
        </p:nvSpPr>
        <p:spPr>
          <a:xfrm>
            <a:off x="3141758" y="1175063"/>
            <a:ext cx="1513556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Equipo 2 y 4</a:t>
            </a:r>
          </a:p>
        </p:txBody>
      </p:sp>
      <p:pic>
        <p:nvPicPr>
          <p:cNvPr id="11" name="Gráfico 10" descr="Planta">
            <a:extLst>
              <a:ext uri="{FF2B5EF4-FFF2-40B4-BE49-F238E27FC236}">
                <a16:creationId xmlns:a16="http://schemas.microsoft.com/office/drawing/2014/main" id="{120F47F6-348E-4E1B-A129-6544C963943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086831" y="1636947"/>
            <a:ext cx="636273" cy="636273"/>
          </a:xfrm>
          <a:prstGeom prst="rect">
            <a:avLst/>
          </a:prstGeom>
        </p:spPr>
      </p:pic>
      <p:pic>
        <p:nvPicPr>
          <p:cNvPr id="12" name="Gráfico 11" descr="Conejo">
            <a:extLst>
              <a:ext uri="{FF2B5EF4-FFF2-40B4-BE49-F238E27FC236}">
                <a16:creationId xmlns:a16="http://schemas.microsoft.com/office/drawing/2014/main" id="{C0473BBB-14B5-4401-AA24-D5CDEC6D0D6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620125" y="1441352"/>
            <a:ext cx="720661" cy="720661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39F82A91-CFBD-48FC-AC6B-0282112D1AB2}"/>
              </a:ext>
            </a:extLst>
          </p:cNvPr>
          <p:cNvSpPr/>
          <p:nvPr/>
        </p:nvSpPr>
        <p:spPr>
          <a:xfrm>
            <a:off x="5493361" y="1175063"/>
            <a:ext cx="1133644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Equipo 3</a:t>
            </a:r>
          </a:p>
        </p:txBody>
      </p:sp>
      <p:pic>
        <p:nvPicPr>
          <p:cNvPr id="14" name="Gráfico 13" descr="Globo terrestre">
            <a:extLst>
              <a:ext uri="{FF2B5EF4-FFF2-40B4-BE49-F238E27FC236}">
                <a16:creationId xmlns:a16="http://schemas.microsoft.com/office/drawing/2014/main" id="{EAE7B50D-C055-479B-A914-CE359989F31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350771" y="1520393"/>
            <a:ext cx="718457" cy="718457"/>
          </a:xfrm>
          <a:prstGeom prst="rect">
            <a:avLst/>
          </a:prstGeom>
        </p:spPr>
      </p:pic>
      <p:pic>
        <p:nvPicPr>
          <p:cNvPr id="15" name="Gráfico 14" descr="Sistema solar">
            <a:extLst>
              <a:ext uri="{FF2B5EF4-FFF2-40B4-BE49-F238E27FC236}">
                <a16:creationId xmlns:a16="http://schemas.microsoft.com/office/drawing/2014/main" id="{F805187E-E4F4-456B-837D-76E509DC7D2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938294" y="1441352"/>
            <a:ext cx="914400" cy="914400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3DA6E54E-36CF-4AC5-8A48-04F186ACC153}"/>
              </a:ext>
            </a:extLst>
          </p:cNvPr>
          <p:cNvSpPr/>
          <p:nvPr/>
        </p:nvSpPr>
        <p:spPr>
          <a:xfrm>
            <a:off x="8337938" y="1115992"/>
            <a:ext cx="1133644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Equipo 5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80B96AD7-3F35-43BC-85EE-9848CB8C407B}"/>
              </a:ext>
            </a:extLst>
          </p:cNvPr>
          <p:cNvSpPr/>
          <p:nvPr/>
        </p:nvSpPr>
        <p:spPr>
          <a:xfrm>
            <a:off x="1181134" y="2577410"/>
            <a:ext cx="86244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b="1" dirty="0"/>
              <a:t>Explicar a través de un collage, la relación entre la rama y </a:t>
            </a:r>
            <a:r>
              <a:rPr lang="es-ES" b="1" dirty="0" err="1"/>
              <a:t>subramas</a:t>
            </a:r>
            <a:r>
              <a:rPr lang="es-ES" b="1" dirty="0"/>
              <a:t> de la geografía con el turismo. Seleccionando uno de los siguientes modelos. Tiempo destinado para su elaboración: 65 minutos.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95BE67D-632D-40C9-8A20-FAAE2C48289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6572" y="3903188"/>
            <a:ext cx="3264804" cy="2671783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70F03698-1B92-442D-940C-A59434D51C8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312047" y="3876057"/>
            <a:ext cx="2690332" cy="2726044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E67D6FA4-49FE-4BEB-A78C-864B71845D0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93" y="4087289"/>
            <a:ext cx="3090037" cy="212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466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5D31509-72EE-4A64-AA6B-6E999171AF19}"/>
              </a:ext>
            </a:extLst>
          </p:cNvPr>
          <p:cNvSpPr/>
          <p:nvPr/>
        </p:nvSpPr>
        <p:spPr>
          <a:xfrm>
            <a:off x="2249659" y="1760272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s-ES" sz="2800" b="1" dirty="0"/>
              <a:t>Siguiente clase:</a:t>
            </a:r>
          </a:p>
          <a:p>
            <a:pPr lvl="0" algn="ctr"/>
            <a:r>
              <a:rPr lang="es-ES" sz="2800" b="1" dirty="0"/>
              <a:t>Planilla 4: Entorno físico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3D0B6E6-5D98-49D5-B2F8-5081539C575F}"/>
              </a:ext>
            </a:extLst>
          </p:cNvPr>
          <p:cNvSpPr/>
          <p:nvPr/>
        </p:nvSpPr>
        <p:spPr>
          <a:xfrm>
            <a:off x="11509718" y="80133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6" name="Gráfico 5" descr="Montañas">
            <a:extLst>
              <a:ext uri="{FF2B5EF4-FFF2-40B4-BE49-F238E27FC236}">
                <a16:creationId xmlns:a16="http://schemas.microsoft.com/office/drawing/2014/main" id="{932D2AAC-7A25-4B9F-BBFA-9D1BE28AD9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694260"/>
            <a:ext cx="914400" cy="9144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49E6E57-0298-4A3A-BB6D-9AFD72AA1C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3114" y="569893"/>
            <a:ext cx="2144486" cy="2144486"/>
          </a:xfrm>
          <a:prstGeom prst="rect">
            <a:avLst/>
          </a:prstGeom>
        </p:spPr>
      </p:pic>
      <p:pic>
        <p:nvPicPr>
          <p:cNvPr id="8" name="Gráfico 7" descr="Montañas">
            <a:extLst>
              <a:ext uri="{FF2B5EF4-FFF2-40B4-BE49-F238E27FC236}">
                <a16:creationId xmlns:a16="http://schemas.microsoft.com/office/drawing/2014/main" id="{F1547331-D5D9-4B62-ACDC-08D8C4B24A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4470" y="742061"/>
            <a:ext cx="914400" cy="914400"/>
          </a:xfrm>
          <a:prstGeom prst="rect">
            <a:avLst/>
          </a:prstGeom>
        </p:spPr>
      </p:pic>
      <p:pic>
        <p:nvPicPr>
          <p:cNvPr id="9" name="Gráfico 8" descr="Montañas">
            <a:extLst>
              <a:ext uri="{FF2B5EF4-FFF2-40B4-BE49-F238E27FC236}">
                <a16:creationId xmlns:a16="http://schemas.microsoft.com/office/drawing/2014/main" id="{146C1C85-0E78-4B02-96FF-F9898A5183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4470" y="0"/>
            <a:ext cx="914400" cy="914400"/>
          </a:xfrm>
          <a:prstGeom prst="rect">
            <a:avLst/>
          </a:prstGeom>
        </p:spPr>
      </p:pic>
      <p:pic>
        <p:nvPicPr>
          <p:cNvPr id="10" name="Gráfico 9" descr="Montañas">
            <a:extLst>
              <a:ext uri="{FF2B5EF4-FFF2-40B4-BE49-F238E27FC236}">
                <a16:creationId xmlns:a16="http://schemas.microsoft.com/office/drawing/2014/main" id="{EC7AF953-3CB0-41BB-8C77-8D27CC5FB7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4470" y="2157711"/>
            <a:ext cx="914400" cy="914400"/>
          </a:xfrm>
          <a:prstGeom prst="rect">
            <a:avLst/>
          </a:prstGeom>
        </p:spPr>
      </p:pic>
      <p:pic>
        <p:nvPicPr>
          <p:cNvPr id="11" name="Gráfico 10" descr="Montañas">
            <a:extLst>
              <a:ext uri="{FF2B5EF4-FFF2-40B4-BE49-F238E27FC236}">
                <a16:creationId xmlns:a16="http://schemas.microsoft.com/office/drawing/2014/main" id="{F73EB47D-D362-41C2-9989-8AB1C2976C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4470" y="14156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515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003F196-47A0-4335-9EA6-12DDE4BFE01F}"/>
              </a:ext>
            </a:extLst>
          </p:cNvPr>
          <p:cNvSpPr/>
          <p:nvPr/>
        </p:nvSpPr>
        <p:spPr>
          <a:xfrm>
            <a:off x="11509718" y="80133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5" name="Gráfico 4" descr="Montañas">
            <a:extLst>
              <a:ext uri="{FF2B5EF4-FFF2-40B4-BE49-F238E27FC236}">
                <a16:creationId xmlns:a16="http://schemas.microsoft.com/office/drawing/2014/main" id="{5335B7DF-ACAB-45BD-9D5C-7F54E6663E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694260"/>
            <a:ext cx="914400" cy="914400"/>
          </a:xfrm>
          <a:prstGeom prst="rect">
            <a:avLst/>
          </a:prstGeom>
        </p:spPr>
      </p:pic>
      <p:pic>
        <p:nvPicPr>
          <p:cNvPr id="6" name="Gráfico 5" descr="Libros">
            <a:extLst>
              <a:ext uri="{FF2B5EF4-FFF2-40B4-BE49-F238E27FC236}">
                <a16:creationId xmlns:a16="http://schemas.microsoft.com/office/drawing/2014/main" id="{B54830EB-5346-496F-9E60-9118AE2238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5578" y="551508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2E0BB27-C08B-4728-BB57-76BE903035AD}"/>
              </a:ext>
            </a:extLst>
          </p:cNvPr>
          <p:cNvSpPr/>
          <p:nvPr/>
        </p:nvSpPr>
        <p:spPr>
          <a:xfrm>
            <a:off x="1698578" y="1465908"/>
            <a:ext cx="780849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800" b="1" dirty="0"/>
              <a:t>Referencia bibliográfica del tema:</a:t>
            </a:r>
          </a:p>
          <a:p>
            <a:pPr lvl="0" algn="ctr"/>
            <a:endParaRPr lang="es-ES" sz="2800" b="1" dirty="0"/>
          </a:p>
          <a:p>
            <a:pPr lvl="0" algn="ctr"/>
            <a:endParaRPr lang="es-ES" sz="2800" b="1" dirty="0"/>
          </a:p>
          <a:p>
            <a:pPr lvl="0" algn="just"/>
            <a:r>
              <a:rPr lang="es-ES" sz="2800" b="1" dirty="0"/>
              <a:t>- </a:t>
            </a:r>
            <a:r>
              <a:rPr lang="es-ES" sz="2000" b="1" dirty="0"/>
              <a:t>Sánchez, J. y Zapata J. (2005). Geografía General. El universo, nuestro planeta y sus recursos. Trillas. México. </a:t>
            </a:r>
            <a:endParaRPr lang="es-ES" sz="2800" b="1" dirty="0"/>
          </a:p>
        </p:txBody>
      </p:sp>
    </p:spTree>
    <p:extLst>
      <p:ext uri="{BB962C8B-B14F-4D97-AF65-F5344CB8AC3E}">
        <p14:creationId xmlns:p14="http://schemas.microsoft.com/office/powerpoint/2010/main" val="2852649592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2429</TotalTime>
  <Words>316</Words>
  <Application>Microsoft Office PowerPoint</Application>
  <PresentationFormat>Panorámica</PresentationFormat>
  <Paragraphs>61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Century Schoolbook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Ivan Garcia Hinojosa</cp:lastModifiedBy>
  <cp:revision>123</cp:revision>
  <cp:lastPrinted>2017-08-21T21:19:47Z</cp:lastPrinted>
  <dcterms:created xsi:type="dcterms:W3CDTF">2016-08-12T14:36:33Z</dcterms:created>
  <dcterms:modified xsi:type="dcterms:W3CDTF">2017-10-17T22:17:40Z</dcterms:modified>
</cp:coreProperties>
</file>