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318" r:id="rId4"/>
    <p:sldId id="312" r:id="rId5"/>
    <p:sldId id="313" r:id="rId6"/>
    <p:sldId id="315" r:id="rId7"/>
    <p:sldId id="31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4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6.svg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868243" y="192828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1.3 Geografía contemporánea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49253" y="1148185"/>
            <a:ext cx="8554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1.3.2 Componentes y formas del entorno.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a) Físicos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s-ES" sz="2800" u="sng" dirty="0">
                <a:solidFill>
                  <a:schemeClr val="accent1">
                    <a:lumMod val="75000"/>
                  </a:schemeClr>
                </a:solidFill>
              </a:rPr>
              <a:t>b) Biológicos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b) Sociales</a:t>
            </a:r>
          </a:p>
          <a:p>
            <a:pPr lvl="0"/>
            <a:r>
              <a:rPr lang="es-ES" sz="2800" dirty="0"/>
              <a:t> 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872DA7E-A54B-4E44-AAA9-CF8E2F13123A}"/>
              </a:ext>
            </a:extLst>
          </p:cNvPr>
          <p:cNvSpPr/>
          <p:nvPr/>
        </p:nvSpPr>
        <p:spPr>
          <a:xfrm>
            <a:off x="0" y="-74913"/>
            <a:ext cx="4464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b) Entorno físico-biológico</a:t>
            </a: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EAF0DF-8494-446F-928B-CED815675FF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Montañas">
            <a:extLst>
              <a:ext uri="{FF2B5EF4-FFF2-40B4-BE49-F238E27FC236}">
                <a16:creationId xmlns:a16="http://schemas.microsoft.com/office/drawing/2014/main" id="{28AE66EE-1012-474C-B10D-6A987D720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5" name="Gráfico 4" descr="Conejo">
            <a:extLst>
              <a:ext uri="{FF2B5EF4-FFF2-40B4-BE49-F238E27FC236}">
                <a16:creationId xmlns:a16="http://schemas.microsoft.com/office/drawing/2014/main" id="{EC115770-F6BB-41F8-AD32-8024F8EAF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0883" y="1810782"/>
            <a:ext cx="1118234" cy="1118234"/>
          </a:xfrm>
          <a:prstGeom prst="rect">
            <a:avLst/>
          </a:prstGeom>
        </p:spPr>
      </p:pic>
      <p:pic>
        <p:nvPicPr>
          <p:cNvPr id="11" name="Gráfico 10" descr="Montañas">
            <a:extLst>
              <a:ext uri="{FF2B5EF4-FFF2-40B4-BE49-F238E27FC236}">
                <a16:creationId xmlns:a16="http://schemas.microsoft.com/office/drawing/2014/main" id="{0D56AF1B-EA74-4D0D-BB7A-C25F65F6C9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12381" y="1480730"/>
            <a:ext cx="1118234" cy="1118234"/>
          </a:xfrm>
          <a:prstGeom prst="rect">
            <a:avLst/>
          </a:prstGeom>
        </p:spPr>
      </p:pic>
      <p:pic>
        <p:nvPicPr>
          <p:cNvPr id="13" name="Gráfico 12" descr="Pausa">
            <a:extLst>
              <a:ext uri="{FF2B5EF4-FFF2-40B4-BE49-F238E27FC236}">
                <a16:creationId xmlns:a16="http://schemas.microsoft.com/office/drawing/2014/main" id="{6AD28598-6A18-4E9C-9FB5-BD87FFF1A6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5764060" y="1810782"/>
            <a:ext cx="1118234" cy="1118234"/>
          </a:xfrm>
          <a:prstGeom prst="rect">
            <a:avLst/>
          </a:prstGeom>
        </p:spPr>
      </p:pic>
      <p:pic>
        <p:nvPicPr>
          <p:cNvPr id="15" name="Gráfico 14" descr="Suma">
            <a:extLst>
              <a:ext uri="{FF2B5EF4-FFF2-40B4-BE49-F238E27FC236}">
                <a16:creationId xmlns:a16="http://schemas.microsoft.com/office/drawing/2014/main" id="{DB380228-BAE8-4D4A-ADFB-0F69DAB6DB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893209" y="1649390"/>
            <a:ext cx="797674" cy="797674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E9C5AA07-41DD-45C7-B020-7D411C35883E}"/>
              </a:ext>
            </a:extLst>
          </p:cNvPr>
          <p:cNvSpPr/>
          <p:nvPr/>
        </p:nvSpPr>
        <p:spPr>
          <a:xfrm>
            <a:off x="959519" y="1174208"/>
            <a:ext cx="1909786" cy="18241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0E89CA17-73A0-4280-951C-1FA80A279284}"/>
              </a:ext>
            </a:extLst>
          </p:cNvPr>
          <p:cNvSpPr/>
          <p:nvPr/>
        </p:nvSpPr>
        <p:spPr>
          <a:xfrm>
            <a:off x="3690883" y="1215757"/>
            <a:ext cx="1872789" cy="1731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E2F3864-D8D2-4271-9A6D-ED55DFA56719}"/>
              </a:ext>
            </a:extLst>
          </p:cNvPr>
          <p:cNvSpPr/>
          <p:nvPr/>
        </p:nvSpPr>
        <p:spPr>
          <a:xfrm>
            <a:off x="1079484" y="3016372"/>
            <a:ext cx="1584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Biosfera.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92A98B3-A223-4013-935F-B1ACF4567379}"/>
              </a:ext>
            </a:extLst>
          </p:cNvPr>
          <p:cNvSpPr/>
          <p:nvPr/>
        </p:nvSpPr>
        <p:spPr>
          <a:xfrm>
            <a:off x="3920552" y="3016372"/>
            <a:ext cx="15840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Hábitat.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B1215D1D-EB0C-425D-80E5-033B0F721337}"/>
              </a:ext>
            </a:extLst>
          </p:cNvPr>
          <p:cNvSpPr/>
          <p:nvPr/>
        </p:nvSpPr>
        <p:spPr>
          <a:xfrm>
            <a:off x="7082682" y="2081389"/>
            <a:ext cx="30630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/>
              <a:t>ECOSISTEMA</a:t>
            </a:r>
          </a:p>
        </p:txBody>
      </p:sp>
      <p:pic>
        <p:nvPicPr>
          <p:cNvPr id="23" name="Gráfico 22" descr="Árbol de hoja caduca">
            <a:extLst>
              <a:ext uri="{FF2B5EF4-FFF2-40B4-BE49-F238E27FC236}">
                <a16:creationId xmlns:a16="http://schemas.microsoft.com/office/drawing/2014/main" id="{F0960AE1-2695-4C0E-AA8E-B70C06AE33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72286" y="1233493"/>
            <a:ext cx="914400" cy="914400"/>
          </a:xfrm>
          <a:prstGeom prst="rect">
            <a:avLst/>
          </a:prstGeom>
        </p:spPr>
      </p:pic>
      <p:pic>
        <p:nvPicPr>
          <p:cNvPr id="25" name="Gráfico 24" descr="Flor">
            <a:extLst>
              <a:ext uri="{FF2B5EF4-FFF2-40B4-BE49-F238E27FC236}">
                <a16:creationId xmlns:a16="http://schemas.microsoft.com/office/drawing/2014/main" id="{C0389F18-1A57-4EDB-A235-CFD8B34A796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627277" y="1901277"/>
            <a:ext cx="914400" cy="9144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0F721E94-935D-43FE-B8FF-5BB27B6B6CC3}"/>
              </a:ext>
            </a:extLst>
          </p:cNvPr>
          <p:cNvSpPr/>
          <p:nvPr/>
        </p:nvSpPr>
        <p:spPr>
          <a:xfrm>
            <a:off x="1306649" y="4683980"/>
            <a:ext cx="8682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/>
              <a:t>Conjunto de seres vivos (flora, fauna, vegetación) que interactúan con el medio físico que los rodea </a:t>
            </a:r>
            <a:r>
              <a:rPr lang="es-ES" sz="2800" dirty="0"/>
              <a:t>(Dachary y Anaiz, 2006).</a:t>
            </a:r>
            <a:endParaRPr lang="es-ES" sz="320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F3C063CA-D5C9-45D5-9EA1-D51D64802455}"/>
              </a:ext>
            </a:extLst>
          </p:cNvPr>
          <p:cNvSpPr/>
          <p:nvPr/>
        </p:nvSpPr>
        <p:spPr>
          <a:xfrm>
            <a:off x="909796" y="3561729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ABIÓTICO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44FEB484-7527-4FCD-8485-F417898C4A6E}"/>
              </a:ext>
            </a:extLst>
          </p:cNvPr>
          <p:cNvSpPr/>
          <p:nvPr/>
        </p:nvSpPr>
        <p:spPr>
          <a:xfrm>
            <a:off x="3737422" y="3562576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BIÓTICO</a:t>
            </a:r>
          </a:p>
        </p:txBody>
      </p:sp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17" grpId="0"/>
      <p:bldP spid="24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27F11A4-9598-4954-8340-13A1AB66C465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F1511878-370B-48BC-A63C-D14AAE2A3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6" name="Gráfico 5" descr="Conejo">
            <a:extLst>
              <a:ext uri="{FF2B5EF4-FFF2-40B4-BE49-F238E27FC236}">
                <a16:creationId xmlns:a16="http://schemas.microsoft.com/office/drawing/2014/main" id="{94DA7B8F-DDDC-44FA-BD7F-F055567FE7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6336" y="440235"/>
            <a:ext cx="1118234" cy="1118234"/>
          </a:xfrm>
          <a:prstGeom prst="rect">
            <a:avLst/>
          </a:prstGeom>
        </p:spPr>
      </p:pic>
      <p:pic>
        <p:nvPicPr>
          <p:cNvPr id="7" name="Gráfico 6" descr="Árbol de hoja caduca">
            <a:extLst>
              <a:ext uri="{FF2B5EF4-FFF2-40B4-BE49-F238E27FC236}">
                <a16:creationId xmlns:a16="http://schemas.microsoft.com/office/drawing/2014/main" id="{3BD8D516-6533-41D5-8E04-6934A4AB62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88626" y="557235"/>
            <a:ext cx="914400" cy="914400"/>
          </a:xfrm>
          <a:prstGeom prst="rect">
            <a:avLst/>
          </a:prstGeom>
        </p:spPr>
      </p:pic>
      <p:pic>
        <p:nvPicPr>
          <p:cNvPr id="8" name="Gráfico 7" descr="Flor">
            <a:extLst>
              <a:ext uri="{FF2B5EF4-FFF2-40B4-BE49-F238E27FC236}">
                <a16:creationId xmlns:a16="http://schemas.microsoft.com/office/drawing/2014/main" id="{DF21C954-5565-4C01-894D-E0E758C4A2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41309" y="55723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67C0581-7CE8-45A9-B009-59C1D84BA7A8}"/>
              </a:ext>
            </a:extLst>
          </p:cNvPr>
          <p:cNvSpPr/>
          <p:nvPr/>
        </p:nvSpPr>
        <p:spPr>
          <a:xfrm>
            <a:off x="247044" y="157125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FAUNA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73AC008-4947-49AE-8514-99EA2BAD33F9}"/>
              </a:ext>
            </a:extLst>
          </p:cNvPr>
          <p:cNvSpPr/>
          <p:nvPr/>
        </p:nvSpPr>
        <p:spPr>
          <a:xfrm>
            <a:off x="4459977" y="157125"/>
            <a:ext cx="1607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FLORA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6DE5B6E-7382-4936-A0A1-A58AAE8D59AE}"/>
              </a:ext>
            </a:extLst>
          </p:cNvPr>
          <p:cNvSpPr/>
          <p:nvPr/>
        </p:nvSpPr>
        <p:spPr>
          <a:xfrm>
            <a:off x="9019379" y="255263"/>
            <a:ext cx="2198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prstClr val="black"/>
                </a:solidFill>
              </a:rPr>
              <a:t>VEGETACIÓN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A71B200-80FD-467D-BFDC-7AF402F5CB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118" y="1558469"/>
            <a:ext cx="3073418" cy="248053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772DEA3-B863-42A7-9736-F15671C885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8422" y="4368285"/>
            <a:ext cx="3073418" cy="231221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9845E7A-D7C5-4841-9631-7A510528DCF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87831" y="1604921"/>
            <a:ext cx="3866733" cy="264336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76D578FD-1C09-47A3-BE85-0FA65642BE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23341" y="1552713"/>
            <a:ext cx="3800475" cy="539115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85B1B23-2C7C-4169-85C9-7A449E398B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94828" y="4368285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1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7F33B86-F0C2-4CAB-9BB7-CEE811C94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53" y="94131"/>
            <a:ext cx="10461812" cy="627708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0B5D443-0CF9-43D6-B951-662465A82F20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3F69BEF6-C8CB-44CB-90F7-1B98C5CC6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47851F3-B5FC-47B0-94FA-FCE3019D0BA9}"/>
              </a:ext>
            </a:extLst>
          </p:cNvPr>
          <p:cNvSpPr/>
          <p:nvPr/>
        </p:nvSpPr>
        <p:spPr>
          <a:xfrm>
            <a:off x="0" y="6371218"/>
            <a:ext cx="112058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/>
              <a:t>Clasificación de los ecosistemas. Obtenido </a:t>
            </a:r>
            <a:r>
              <a:rPr lang="es-ES" sz="1400" dirty="0" err="1"/>
              <a:t>de:http</a:t>
            </a:r>
            <a:r>
              <a:rPr lang="es-ES" sz="1400" dirty="0"/>
              <a:t>://www.monografias.com/trabajos106/hombre-y-sociedad-contemporanea/img10.png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68601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62A22C7-2E34-4EE3-86ED-A87E2B887B08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F3F145F6-4055-4828-8986-A3ECD2682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52CDDFC-6DC8-4554-99B1-2ACF2DA0D614}"/>
              </a:ext>
            </a:extLst>
          </p:cNvPr>
          <p:cNvSpPr/>
          <p:nvPr/>
        </p:nvSpPr>
        <p:spPr>
          <a:xfrm>
            <a:off x="1855694" y="205548"/>
            <a:ext cx="780736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b="1" dirty="0"/>
              <a:t>Actividad 6:</a:t>
            </a:r>
          </a:p>
          <a:p>
            <a:pPr lvl="0" algn="ctr"/>
            <a:r>
              <a:rPr lang="es-ES" sz="2400" b="1" dirty="0"/>
              <a:t>Ficha descriptiva</a:t>
            </a:r>
            <a:endParaRPr lang="es-ES" sz="2000" b="1" dirty="0"/>
          </a:p>
          <a:p>
            <a:pPr lvl="0" algn="just"/>
            <a:r>
              <a:rPr lang="es-ES" sz="2000" dirty="0"/>
              <a:t>Elabora una ficha descriptiva, para cada uno de los ecosistemas ilustrados en el material proporcionado en clase.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ACE1A57-0172-4F8A-8C88-01551FFC70A8}"/>
              </a:ext>
            </a:extLst>
          </p:cNvPr>
          <p:cNvSpPr/>
          <p:nvPr/>
        </p:nvSpPr>
        <p:spPr>
          <a:xfrm>
            <a:off x="382409" y="2220116"/>
            <a:ext cx="98515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400" dirty="0"/>
              <a:t>Ejemplo: </a:t>
            </a:r>
          </a:p>
          <a:p>
            <a:pPr lvl="0"/>
            <a:r>
              <a:rPr lang="es-ES" sz="2400" dirty="0"/>
              <a:t>Tipo de ecosistema:____</a:t>
            </a:r>
          </a:p>
          <a:p>
            <a:pPr lvl="0"/>
            <a:r>
              <a:rPr lang="es-ES" sz="2400" dirty="0"/>
              <a:t>Nombre: ____________</a:t>
            </a:r>
          </a:p>
          <a:p>
            <a:pPr lvl="0"/>
            <a:r>
              <a:rPr lang="es-ES" sz="2400" dirty="0"/>
              <a:t>Clima:_______________</a:t>
            </a:r>
          </a:p>
          <a:p>
            <a:pPr lvl="0"/>
            <a:r>
              <a:rPr lang="es-ES" sz="2400" dirty="0"/>
              <a:t>Forma(s) físicas: _________________________</a:t>
            </a:r>
          </a:p>
          <a:p>
            <a:pPr lvl="0"/>
            <a:r>
              <a:rPr lang="es-ES" sz="2400" dirty="0"/>
              <a:t>Flora: ____________________________________</a:t>
            </a:r>
          </a:p>
          <a:p>
            <a:pPr lvl="0"/>
            <a:r>
              <a:rPr lang="es-ES" sz="2400" dirty="0"/>
              <a:t>Fauna (Tabla de clasificación): </a:t>
            </a:r>
          </a:p>
          <a:p>
            <a:pPr lvl="0"/>
            <a:endParaRPr lang="es-ES" sz="2400" dirty="0"/>
          </a:p>
          <a:p>
            <a:pPr lvl="0"/>
            <a:r>
              <a:rPr lang="es-ES" sz="2400" dirty="0"/>
              <a:t>Vegetación: ________________________________</a:t>
            </a:r>
          </a:p>
          <a:p>
            <a:pPr lvl="0"/>
            <a:endParaRPr lang="es-ES" sz="2400" dirty="0"/>
          </a:p>
          <a:p>
            <a:pPr lvl="0" algn="ctr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042388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0727440-2D40-4261-967E-C1D9E7A0CBCC}"/>
              </a:ext>
            </a:extLst>
          </p:cNvPr>
          <p:cNvSpPr/>
          <p:nvPr/>
        </p:nvSpPr>
        <p:spPr>
          <a:xfrm>
            <a:off x="2638995" y="87215"/>
            <a:ext cx="61490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Tarea 3</a:t>
            </a:r>
          </a:p>
          <a:p>
            <a:pPr lvl="0" algn="ctr"/>
            <a:r>
              <a:rPr lang="es-ES" sz="2400" dirty="0"/>
              <a:t>T3U1:</a:t>
            </a:r>
          </a:p>
          <a:p>
            <a:pPr lvl="0" algn="ctr"/>
            <a:r>
              <a:rPr lang="es-ES" sz="2400" dirty="0"/>
              <a:t>Ficha descriptiva</a:t>
            </a:r>
          </a:p>
          <a:p>
            <a:pPr lvl="0" algn="ctr"/>
            <a:r>
              <a:rPr lang="es-ES" sz="2400" dirty="0"/>
              <a:t>En una presentación electrónica, genera una ficha descriptiva para 10 de las formas del relieve vistas en clase.</a:t>
            </a:r>
          </a:p>
          <a:p>
            <a:pPr lvl="0" algn="ctr"/>
            <a:r>
              <a:rPr lang="es-ES" sz="2400" dirty="0"/>
              <a:t>***Rúbrica***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887BA9D8-D3B8-4B81-ACFA-05CFA89CE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747749"/>
              </p:ext>
            </p:extLst>
          </p:nvPr>
        </p:nvGraphicFramePr>
        <p:xfrm>
          <a:off x="452417" y="3399756"/>
          <a:ext cx="10522176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168">
                  <a:extLst>
                    <a:ext uri="{9D8B030D-6E8A-4147-A177-3AD203B41FA5}">
                      <a16:colId xmlns:a16="http://schemas.microsoft.com/office/drawing/2014/main" val="1946323129"/>
                    </a:ext>
                  </a:extLst>
                </a:gridCol>
                <a:gridCol w="1503168">
                  <a:extLst>
                    <a:ext uri="{9D8B030D-6E8A-4147-A177-3AD203B41FA5}">
                      <a16:colId xmlns:a16="http://schemas.microsoft.com/office/drawing/2014/main" val="2899844844"/>
                    </a:ext>
                  </a:extLst>
                </a:gridCol>
                <a:gridCol w="1503168">
                  <a:extLst>
                    <a:ext uri="{9D8B030D-6E8A-4147-A177-3AD203B41FA5}">
                      <a16:colId xmlns:a16="http://schemas.microsoft.com/office/drawing/2014/main" val="3426820766"/>
                    </a:ext>
                  </a:extLst>
                </a:gridCol>
                <a:gridCol w="1503168">
                  <a:extLst>
                    <a:ext uri="{9D8B030D-6E8A-4147-A177-3AD203B41FA5}">
                      <a16:colId xmlns:a16="http://schemas.microsoft.com/office/drawing/2014/main" val="789703763"/>
                    </a:ext>
                  </a:extLst>
                </a:gridCol>
                <a:gridCol w="3006336">
                  <a:extLst>
                    <a:ext uri="{9D8B030D-6E8A-4147-A177-3AD203B41FA5}">
                      <a16:colId xmlns:a16="http://schemas.microsoft.com/office/drawing/2014/main" val="378652580"/>
                    </a:ext>
                  </a:extLst>
                </a:gridCol>
                <a:gridCol w="1503168">
                  <a:extLst>
                    <a:ext uri="{9D8B030D-6E8A-4147-A177-3AD203B41FA5}">
                      <a16:colId xmlns:a16="http://schemas.microsoft.com/office/drawing/2014/main" val="2116388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Forma del relieve (imagen)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clima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ecosistema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Descripción del tipo de 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Fuentes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356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Cordillera de las andes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Perú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Frío</a:t>
                      </a:r>
                    </a:p>
                    <a:p>
                      <a:r>
                        <a:rPr lang="es-MX" sz="1600" dirty="0"/>
                        <a:t>imagen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Tundra</a:t>
                      </a:r>
                    </a:p>
                    <a:p>
                      <a:r>
                        <a:rPr lang="es-MX" sz="1600" dirty="0"/>
                        <a:t>imagen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Texto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944063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F26323DC-4EF8-42F6-86FC-CAE069371AA7}"/>
              </a:ext>
            </a:extLst>
          </p:cNvPr>
          <p:cNvSpPr/>
          <p:nvPr/>
        </p:nvSpPr>
        <p:spPr>
          <a:xfrm>
            <a:off x="2767191" y="5131893"/>
            <a:ext cx="6149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Fecha límite: </a:t>
            </a:r>
          </a:p>
          <a:p>
            <a:pPr lvl="0" algn="ctr"/>
            <a:r>
              <a:rPr lang="es-ES" sz="2400" dirty="0"/>
              <a:t>12 de septiembre</a:t>
            </a:r>
          </a:p>
          <a:p>
            <a:pPr lvl="0" algn="ctr"/>
            <a:r>
              <a:rPr lang="es-ES" sz="2400" dirty="0"/>
              <a:t>11:59 pm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E80C5F9-E2DA-4B05-AF4A-A41FE7789640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9" name="Gráfico 8" descr="Montañas">
            <a:extLst>
              <a:ext uri="{FF2B5EF4-FFF2-40B4-BE49-F238E27FC236}">
                <a16:creationId xmlns:a16="http://schemas.microsoft.com/office/drawing/2014/main" id="{B8EDD6AB-20C3-47AD-AD88-23FA05E12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D66E5CE-9FC0-4AE4-A7B9-BF3237D4BEFA}"/>
              </a:ext>
            </a:extLst>
          </p:cNvPr>
          <p:cNvSpPr txBox="1"/>
          <p:nvPr/>
        </p:nvSpPr>
        <p:spPr>
          <a:xfrm>
            <a:off x="749563" y="1411941"/>
            <a:ext cx="96977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Referencia del tema: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457200" marR="0" lvl="0" indent="-4572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Dachary, A., y Arnaiz, S. (2006). Territorio y Turismo. Nuevas dimensiones y acciones. UDG. </a:t>
            </a:r>
            <a:r>
              <a:rPr lang="es-MX" sz="2400" b="1" kern="0" dirty="0">
                <a:solidFill>
                  <a:prstClr val="black"/>
                </a:solidFill>
              </a:rPr>
              <a:t>Jalisco, México. Pp. 45-51.</a:t>
            </a:r>
            <a:endParaRPr kumimoji="0" lang="es-MX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8EBD061-59FE-4698-8A12-FC4DDEF553E2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2DA15A28-02D9-435E-8659-CDB9926C1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8" name="Gráfico 7" descr="Libros">
            <a:extLst>
              <a:ext uri="{FF2B5EF4-FFF2-40B4-BE49-F238E27FC236}">
                <a16:creationId xmlns:a16="http://schemas.microsoft.com/office/drawing/2014/main" id="{B794CBF0-DE44-4B1F-8803-6706C9918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363" y="2516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3025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3311</TotalTime>
  <Words>266</Words>
  <Application>Microsoft Office PowerPoint</Application>
  <PresentationFormat>Panorámica</PresentationFormat>
  <Paragraphs>68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164</cp:revision>
  <cp:lastPrinted>2017-08-21T21:19:47Z</cp:lastPrinted>
  <dcterms:created xsi:type="dcterms:W3CDTF">2016-08-12T14:36:33Z</dcterms:created>
  <dcterms:modified xsi:type="dcterms:W3CDTF">2017-10-17T22:16:50Z</dcterms:modified>
</cp:coreProperties>
</file>