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94" r:id="rId4"/>
    <p:sldId id="296" r:id="rId5"/>
    <p:sldId id="29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690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40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534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3648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505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548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895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03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010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30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965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97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image" Target="../media/image4.svg"/><Relationship Id="rId21" Type="http://schemas.openxmlformats.org/officeDocument/2006/relationships/image" Target="../media/image22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2477717A-80AD-4C6C-856C-087C6AF849E0}"/>
              </a:ext>
            </a:extLst>
          </p:cNvPr>
          <p:cNvSpPr/>
          <p:nvPr/>
        </p:nvSpPr>
        <p:spPr>
          <a:xfrm>
            <a:off x="484414" y="206275"/>
            <a:ext cx="5652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b="1" dirty="0">
                <a:solidFill>
                  <a:schemeClr val="accent1">
                    <a:lumMod val="50000"/>
                  </a:schemeClr>
                </a:solidFill>
              </a:rPr>
              <a:t>1.3 Geografía contemporánea</a:t>
            </a:r>
            <a:endParaRPr lang="es-MX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944437A-AAD3-4893-8EAE-8FDA8FE6E1A3}"/>
              </a:ext>
            </a:extLst>
          </p:cNvPr>
          <p:cNvSpPr/>
          <p:nvPr/>
        </p:nvSpPr>
        <p:spPr>
          <a:xfrm>
            <a:off x="1149253" y="1148185"/>
            <a:ext cx="85541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800" dirty="0"/>
              <a:t> PRIMERA PARTE</a:t>
            </a:r>
          </a:p>
          <a:p>
            <a:pPr lvl="0" algn="ctr"/>
            <a:endParaRPr lang="es-ES" sz="2800" dirty="0"/>
          </a:p>
          <a:p>
            <a:pPr lvl="0"/>
            <a:r>
              <a:rPr lang="es-ES" sz="2800" dirty="0"/>
              <a:t>  </a:t>
            </a:r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1.3.2 Componentes y formas del entorno.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s-ES" sz="2800" u="sng" dirty="0">
                <a:solidFill>
                  <a:schemeClr val="accent1">
                    <a:lumMod val="75000"/>
                  </a:schemeClr>
                </a:solidFill>
              </a:rPr>
              <a:t>a) Físicos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     b) Biológicos</a:t>
            </a:r>
          </a:p>
          <a:p>
            <a:pPr lvl="0"/>
            <a:r>
              <a:rPr lang="es-ES" sz="2800" dirty="0">
                <a:solidFill>
                  <a:schemeClr val="accent1">
                    <a:lumMod val="75000"/>
                  </a:schemeClr>
                </a:solidFill>
              </a:rPr>
              <a:t>       b) Sociales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7A941D-BC4C-43C0-894A-B879EA7DA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184" y="4256728"/>
            <a:ext cx="2377439" cy="2377439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7C64EE6C-3DAF-49B6-8793-8CB442D19722}"/>
              </a:ext>
            </a:extLst>
          </p:cNvPr>
          <p:cNvSpPr/>
          <p:nvPr/>
        </p:nvSpPr>
        <p:spPr>
          <a:xfrm>
            <a:off x="0" y="1431051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C2A974-F346-4ECC-A2D5-2855672F8D5F}"/>
              </a:ext>
            </a:extLst>
          </p:cNvPr>
          <p:cNvSpPr/>
          <p:nvPr/>
        </p:nvSpPr>
        <p:spPr>
          <a:xfrm>
            <a:off x="6871861" y="2719252"/>
            <a:ext cx="1706880" cy="313944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11518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AF32FC0-D8CF-4EF6-A865-60519FAD7485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6" name="Gráfico 5" descr="Montañas">
            <a:extLst>
              <a:ext uri="{FF2B5EF4-FFF2-40B4-BE49-F238E27FC236}">
                <a16:creationId xmlns:a16="http://schemas.microsoft.com/office/drawing/2014/main" id="{92E58A59-03E5-4E1C-AF44-CF6E9814B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694260"/>
            <a:ext cx="914400" cy="91440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6E32442F-77DF-4171-894D-0B9F7BAF02A2}"/>
              </a:ext>
            </a:extLst>
          </p:cNvPr>
          <p:cNvSpPr/>
          <p:nvPr/>
        </p:nvSpPr>
        <p:spPr>
          <a:xfrm>
            <a:off x="0" y="15751"/>
            <a:ext cx="9312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prstClr val="black"/>
                </a:solidFill>
              </a:rPr>
              <a:t>1.3.2 Componentes y formas del entorno.</a:t>
            </a:r>
          </a:p>
        </p:txBody>
      </p:sp>
      <p:pic>
        <p:nvPicPr>
          <p:cNvPr id="27" name="Gráfico 26" descr="Montañas">
            <a:extLst>
              <a:ext uri="{FF2B5EF4-FFF2-40B4-BE49-F238E27FC236}">
                <a16:creationId xmlns:a16="http://schemas.microsoft.com/office/drawing/2014/main" id="{BF013745-FBF7-4F15-81E6-DC0A2F6FDB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65615" y="828949"/>
            <a:ext cx="799619" cy="799619"/>
          </a:xfrm>
          <a:prstGeom prst="rect">
            <a:avLst/>
          </a:prstGeom>
        </p:spPr>
      </p:pic>
      <p:pic>
        <p:nvPicPr>
          <p:cNvPr id="32" name="Gráfico 31" descr="Hombre">
            <a:extLst>
              <a:ext uri="{FF2B5EF4-FFF2-40B4-BE49-F238E27FC236}">
                <a16:creationId xmlns:a16="http://schemas.microsoft.com/office/drawing/2014/main" id="{CACB0978-05E0-40B3-BA82-BA46D905C1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79396" y="538971"/>
            <a:ext cx="827022" cy="827022"/>
          </a:xfrm>
          <a:prstGeom prst="rect">
            <a:avLst/>
          </a:prstGeom>
        </p:spPr>
      </p:pic>
      <p:pic>
        <p:nvPicPr>
          <p:cNvPr id="33" name="Gráfico 32" descr="Planta">
            <a:extLst>
              <a:ext uri="{FF2B5EF4-FFF2-40B4-BE49-F238E27FC236}">
                <a16:creationId xmlns:a16="http://schemas.microsoft.com/office/drawing/2014/main" id="{4BA4C59E-6977-4D8F-98C4-6409747896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44603" y="1256366"/>
            <a:ext cx="636273" cy="636273"/>
          </a:xfrm>
          <a:prstGeom prst="rect">
            <a:avLst/>
          </a:prstGeom>
        </p:spPr>
      </p:pic>
      <p:pic>
        <p:nvPicPr>
          <p:cNvPr id="34" name="Gráfico 33" descr="Conejo">
            <a:extLst>
              <a:ext uri="{FF2B5EF4-FFF2-40B4-BE49-F238E27FC236}">
                <a16:creationId xmlns:a16="http://schemas.microsoft.com/office/drawing/2014/main" id="{7852BC8C-BF49-46D8-820E-A167B3A301F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12721" y="749226"/>
            <a:ext cx="720661" cy="720661"/>
          </a:xfrm>
          <a:prstGeom prst="rect">
            <a:avLst/>
          </a:prstGeom>
        </p:spPr>
      </p:pic>
      <p:pic>
        <p:nvPicPr>
          <p:cNvPr id="35" name="Gráfico 34" descr="Globo terrestre">
            <a:extLst>
              <a:ext uri="{FF2B5EF4-FFF2-40B4-BE49-F238E27FC236}">
                <a16:creationId xmlns:a16="http://schemas.microsoft.com/office/drawing/2014/main" id="{DAF96E39-91AA-45A0-B559-005853100A9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93081" y="1561504"/>
            <a:ext cx="718457" cy="718457"/>
          </a:xfrm>
          <a:prstGeom prst="rect">
            <a:avLst/>
          </a:prstGeom>
        </p:spPr>
      </p:pic>
      <p:pic>
        <p:nvPicPr>
          <p:cNvPr id="36" name="Gráfico 35" descr="Sistema solar">
            <a:extLst>
              <a:ext uri="{FF2B5EF4-FFF2-40B4-BE49-F238E27FC236}">
                <a16:creationId xmlns:a16="http://schemas.microsoft.com/office/drawing/2014/main" id="{BC207AD2-D618-4F6E-8BD1-C01C239D2E7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499425" y="1990611"/>
            <a:ext cx="914400" cy="914400"/>
          </a:xfrm>
          <a:prstGeom prst="rect">
            <a:avLst/>
          </a:prstGeom>
        </p:spPr>
      </p:pic>
      <p:pic>
        <p:nvPicPr>
          <p:cNvPr id="37" name="Gráfico 36" descr="Avión">
            <a:extLst>
              <a:ext uri="{FF2B5EF4-FFF2-40B4-BE49-F238E27FC236}">
                <a16:creationId xmlns:a16="http://schemas.microsoft.com/office/drawing/2014/main" id="{0642BE80-1640-41DB-9A46-35BC17D8C40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845107" y="619013"/>
            <a:ext cx="914400" cy="914400"/>
          </a:xfrm>
          <a:prstGeom prst="rect">
            <a:avLst/>
          </a:prstGeom>
        </p:spPr>
      </p:pic>
      <p:pic>
        <p:nvPicPr>
          <p:cNvPr id="38" name="Gráfico 37" descr="Edificio">
            <a:extLst>
              <a:ext uri="{FF2B5EF4-FFF2-40B4-BE49-F238E27FC236}">
                <a16:creationId xmlns:a16="http://schemas.microsoft.com/office/drawing/2014/main" id="{3ECFC1F6-AAD2-409F-BBE8-028CB15521B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529027" y="1628568"/>
            <a:ext cx="914400" cy="914400"/>
          </a:xfrm>
          <a:prstGeom prst="rect">
            <a:avLst/>
          </a:prstGeom>
        </p:spPr>
      </p:pic>
      <p:pic>
        <p:nvPicPr>
          <p:cNvPr id="39" name="Gráfico 38" descr="Senderismo">
            <a:extLst>
              <a:ext uri="{FF2B5EF4-FFF2-40B4-BE49-F238E27FC236}">
                <a16:creationId xmlns:a16="http://schemas.microsoft.com/office/drawing/2014/main" id="{D2E2BFFD-0CF4-4680-B73A-0CFF822981B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275446" y="1787249"/>
            <a:ext cx="914400" cy="914400"/>
          </a:xfrm>
          <a:prstGeom prst="rect">
            <a:avLst/>
          </a:prstGeom>
        </p:spPr>
      </p:pic>
      <p:pic>
        <p:nvPicPr>
          <p:cNvPr id="40" name="Gráfico 39" descr="Repetir">
            <a:extLst>
              <a:ext uri="{FF2B5EF4-FFF2-40B4-BE49-F238E27FC236}">
                <a16:creationId xmlns:a16="http://schemas.microsoft.com/office/drawing/2014/main" id="{0F3A119C-83A4-4B47-BE9F-7646EEB9D26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821232" y="1239817"/>
            <a:ext cx="914400" cy="914400"/>
          </a:xfrm>
          <a:prstGeom prst="rect">
            <a:avLst/>
          </a:prstGeom>
        </p:spPr>
      </p:pic>
      <p:sp>
        <p:nvSpPr>
          <p:cNvPr id="41" name="Rectángulo 40">
            <a:extLst>
              <a:ext uri="{FF2B5EF4-FFF2-40B4-BE49-F238E27FC236}">
                <a16:creationId xmlns:a16="http://schemas.microsoft.com/office/drawing/2014/main" id="{94178D3C-8DCF-48E0-A94A-7D97867A8DD6}"/>
              </a:ext>
            </a:extLst>
          </p:cNvPr>
          <p:cNvSpPr/>
          <p:nvPr/>
        </p:nvSpPr>
        <p:spPr>
          <a:xfrm>
            <a:off x="918221" y="2964224"/>
            <a:ext cx="9237612" cy="2677656"/>
          </a:xfrm>
          <a:prstGeom prst="rect">
            <a:avLst/>
          </a:prstGeom>
          <a:ln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pPr lvl="0" algn="just"/>
            <a:r>
              <a:rPr lang="es-ES" sz="2800" dirty="0">
                <a:solidFill>
                  <a:prstClr val="black"/>
                </a:solidFill>
              </a:rPr>
              <a:t>Para poder llegar a un análisis holístico de nuestro entorno es preciso conocer sus componentes y formas, recordando que todo esta en una armonía e interrelación. </a:t>
            </a:r>
            <a:r>
              <a:rPr lang="es-ES" sz="2800" u="sng" dirty="0">
                <a:solidFill>
                  <a:prstClr val="black"/>
                </a:solidFill>
              </a:rPr>
              <a:t>Una armonía que lleva al fracaso o al éxito dependiendo del fenómeno que se manifieste</a:t>
            </a:r>
            <a:r>
              <a:rPr lang="es-ES" sz="2800" dirty="0">
                <a:solidFill>
                  <a:prstClr val="black"/>
                </a:solidFill>
              </a:rPr>
              <a:t>.</a:t>
            </a:r>
          </a:p>
          <a:p>
            <a:pPr lvl="0" algn="just"/>
            <a:r>
              <a:rPr lang="es-ES" sz="2400" b="1" dirty="0" err="1">
                <a:solidFill>
                  <a:prstClr val="black"/>
                </a:solidFill>
              </a:rPr>
              <a:t>Martonne</a:t>
            </a:r>
            <a:r>
              <a:rPr lang="es-ES" sz="2400" b="1" dirty="0">
                <a:solidFill>
                  <a:prstClr val="black"/>
                </a:solidFill>
              </a:rPr>
              <a:t>, 1920, en Sánchez y Zapata (2005: 15-18)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CA1C1374-3764-47EF-B3E4-6E1FFDD85B18}"/>
              </a:ext>
            </a:extLst>
          </p:cNvPr>
          <p:cNvSpPr/>
          <p:nvPr/>
        </p:nvSpPr>
        <p:spPr>
          <a:xfrm>
            <a:off x="2574941" y="5979759"/>
            <a:ext cx="55168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prstClr val="black"/>
                </a:solidFill>
              </a:rPr>
              <a:t>¡Interpreta la anterior reflexión!</a:t>
            </a:r>
          </a:p>
        </p:txBody>
      </p:sp>
    </p:spTree>
    <p:extLst>
      <p:ext uri="{BB962C8B-B14F-4D97-AF65-F5344CB8AC3E}">
        <p14:creationId xmlns:p14="http://schemas.microsoft.com/office/powerpoint/2010/main" val="100865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872DA7E-A54B-4E44-AAA9-CF8E2F13123A}"/>
              </a:ext>
            </a:extLst>
          </p:cNvPr>
          <p:cNvSpPr/>
          <p:nvPr/>
        </p:nvSpPr>
        <p:spPr>
          <a:xfrm>
            <a:off x="0" y="-74913"/>
            <a:ext cx="4285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prstClr val="black"/>
                </a:solidFill>
              </a:rPr>
              <a:t>a) Entorno físico-natural</a:t>
            </a:r>
            <a:endParaRPr lang="es-MX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2EAF0DF-8494-446F-928B-CED815675FFD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7" name="Gráfico 6" descr="Montañas">
            <a:extLst>
              <a:ext uri="{FF2B5EF4-FFF2-40B4-BE49-F238E27FC236}">
                <a16:creationId xmlns:a16="http://schemas.microsoft.com/office/drawing/2014/main" id="{28AE66EE-1012-474C-B10D-6A987D720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3B1659C8-8636-4A12-9C88-1704ED80A8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7886" y="448307"/>
            <a:ext cx="8896574" cy="522130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0A3C428C-A39C-494C-940D-7931ACE533F2}"/>
              </a:ext>
            </a:extLst>
          </p:cNvPr>
          <p:cNvSpPr/>
          <p:nvPr/>
        </p:nvSpPr>
        <p:spPr>
          <a:xfrm>
            <a:off x="833956" y="5842337"/>
            <a:ext cx="97244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dirty="0">
                <a:solidFill>
                  <a:prstClr val="black"/>
                </a:solidFill>
              </a:rPr>
              <a:t>La GEOMORFOLOGÍA estudia las formas originadas por la interacción de la LF, HF y AT.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0624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6597E2F-6927-4EB0-A4B2-6760C4FA65AF}"/>
              </a:ext>
            </a:extLst>
          </p:cNvPr>
          <p:cNvSpPr/>
          <p:nvPr/>
        </p:nvSpPr>
        <p:spPr>
          <a:xfrm>
            <a:off x="11492593" y="708858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pic>
        <p:nvPicPr>
          <p:cNvPr id="5" name="Gráfico 4" descr="Montañas">
            <a:extLst>
              <a:ext uri="{FF2B5EF4-FFF2-40B4-BE49-F238E27FC236}">
                <a16:creationId xmlns:a16="http://schemas.microsoft.com/office/drawing/2014/main" id="{118C41F3-5D91-4F85-AF9B-6E26145792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DCF2CEF-B910-447D-80F4-8FF59AC33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97281"/>
            <a:ext cx="11277600" cy="576072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8424036F-0FB0-4719-A540-EF09E5489A20}"/>
              </a:ext>
            </a:extLst>
          </p:cNvPr>
          <p:cNvSpPr/>
          <p:nvPr/>
        </p:nvSpPr>
        <p:spPr>
          <a:xfrm>
            <a:off x="0" y="691575"/>
            <a:ext cx="109836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prstClr val="black"/>
                </a:solidFill>
              </a:rPr>
              <a:t>b.1) Litosfera: formas que van de los 0 a 8848 msnm.</a:t>
            </a:r>
          </a:p>
          <a:p>
            <a:endParaRPr lang="es-ES" sz="2000" dirty="0">
              <a:solidFill>
                <a:prstClr val="black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6E3E944-4509-463E-8ABD-B9B5C5BC1F79}"/>
              </a:ext>
            </a:extLst>
          </p:cNvPr>
          <p:cNvSpPr/>
          <p:nvPr/>
        </p:nvSpPr>
        <p:spPr>
          <a:xfrm>
            <a:off x="405331" y="0"/>
            <a:ext cx="110872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" sz="2400" b="1" dirty="0"/>
              <a:t>Actividad 4: Identifica sobre el esquema, las siguientes formas del entorno.</a:t>
            </a:r>
          </a:p>
        </p:txBody>
      </p:sp>
    </p:spTree>
    <p:extLst>
      <p:ext uri="{BB962C8B-B14F-4D97-AF65-F5344CB8AC3E}">
        <p14:creationId xmlns:p14="http://schemas.microsoft.com/office/powerpoint/2010/main" val="401893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0B819693-0A57-4698-8532-6EEB9F1F1454}"/>
              </a:ext>
            </a:extLst>
          </p:cNvPr>
          <p:cNvSpPr/>
          <p:nvPr/>
        </p:nvSpPr>
        <p:spPr>
          <a:xfrm>
            <a:off x="11489167" y="813672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rgbClr val="549E39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E797E3F-2FEA-4CFB-B334-892B1E4B3745}"/>
              </a:ext>
            </a:extLst>
          </p:cNvPr>
          <p:cNvSpPr txBox="1"/>
          <p:nvPr/>
        </p:nvSpPr>
        <p:spPr>
          <a:xfrm>
            <a:off x="344942" y="276210"/>
            <a:ext cx="9697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Referencia del tema: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Sánchez, J. y Zapata, J. (2005). Geografía general. El universo, nuestro planeta y sus recursos. Trillas. México. </a:t>
            </a:r>
          </a:p>
          <a:p>
            <a:pPr marL="457200" marR="0" lvl="0" indent="-4572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MX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8" name="Gráfico 7" descr="Montañas">
            <a:extLst>
              <a:ext uri="{FF2B5EF4-FFF2-40B4-BE49-F238E27FC236}">
                <a16:creationId xmlns:a16="http://schemas.microsoft.com/office/drawing/2014/main" id="{80B23F57-DAF5-4846-A20B-7092F008F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45544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9989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2998</TotalTime>
  <Words>199</Words>
  <Application>Microsoft Office PowerPoint</Application>
  <PresentationFormat>Panorámica</PresentationFormat>
  <Paragraphs>29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148</cp:revision>
  <cp:lastPrinted>2017-08-21T21:19:47Z</cp:lastPrinted>
  <dcterms:created xsi:type="dcterms:W3CDTF">2016-08-12T14:36:33Z</dcterms:created>
  <dcterms:modified xsi:type="dcterms:W3CDTF">2017-10-17T22:13:26Z</dcterms:modified>
</cp:coreProperties>
</file>