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57" r:id="rId3"/>
    <p:sldId id="265" r:id="rId4"/>
    <p:sldId id="266" r:id="rId5"/>
    <p:sldId id="256" r:id="rId6"/>
    <p:sldId id="259" r:id="rId7"/>
    <p:sldId id="260" r:id="rId8"/>
    <p:sldId id="267" r:id="rId9"/>
    <p:sldId id="269" r:id="rId10"/>
    <p:sldId id="270" r:id="rId11"/>
    <p:sldId id="262" r:id="rId12"/>
    <p:sldId id="271" r:id="rId13"/>
    <p:sldId id="268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084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543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55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962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768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605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339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24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098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933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245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E0CC709-EB79-4CF4-B9DD-F30343DD582F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470A854-DDD9-4180-8988-86887FBC2C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004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3" Type="http://schemas.openxmlformats.org/officeDocument/2006/relationships/image" Target="../media/image24.svg"/><Relationship Id="rId21" Type="http://schemas.openxmlformats.org/officeDocument/2006/relationships/image" Target="../media/image42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38.sv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6.svg"/><Relationship Id="rId15" Type="http://schemas.openxmlformats.org/officeDocument/2006/relationships/image" Target="../media/image36.svg"/><Relationship Id="rId23" Type="http://schemas.openxmlformats.org/officeDocument/2006/relationships/image" Target="../media/image44.svg"/><Relationship Id="rId10" Type="http://schemas.openxmlformats.org/officeDocument/2006/relationships/image" Target="../media/image31.png"/><Relationship Id="rId19" Type="http://schemas.openxmlformats.org/officeDocument/2006/relationships/image" Target="../media/image40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sv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image" Target="../media/image49.svg"/><Relationship Id="rId15" Type="http://schemas.openxmlformats.org/officeDocument/2006/relationships/image" Target="../media/image24.sv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svg"/><Relationship Id="rId1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7" Type="http://schemas.openxmlformats.org/officeDocument/2006/relationships/image" Target="../media/image24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7.svg"/><Relationship Id="rId7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525431" y="1743740"/>
            <a:ext cx="6967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85000"/>
                  </a:schemeClr>
                </a:solidFill>
              </a:rPr>
              <a:t>UNIDAD DE APRENDIZAJE</a:t>
            </a:r>
          </a:p>
          <a:p>
            <a:pPr algn="ctr"/>
            <a:r>
              <a:rPr lang="es-MX" sz="3200" b="1" dirty="0">
                <a:solidFill>
                  <a:schemeClr val="tx1">
                    <a:lumMod val="85000"/>
                  </a:schemeClr>
                </a:solidFill>
              </a:rPr>
              <a:t>GEOGRAFÍA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052952" y="5634984"/>
            <a:ext cx="46201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M. EN A. E Y G. Iván García Hinojosa</a:t>
            </a:r>
          </a:p>
          <a:p>
            <a:pPr algn="ctr"/>
            <a:r>
              <a:rPr lang="es-MX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igarciah@uaemex.mx</a:t>
            </a:r>
          </a:p>
          <a:p>
            <a:pPr algn="ctr"/>
            <a:endParaRPr lang="es-MX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286BEA5-8CD0-49E4-9DDE-8229BD645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763" y="2699956"/>
            <a:ext cx="3072809" cy="307280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27ADA6D-510C-4107-AEC9-89F5AF186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98" y="0"/>
            <a:ext cx="11702602" cy="174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179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19E4BC7-F031-4AF5-94A6-E23025EE09F5}"/>
              </a:ext>
            </a:extLst>
          </p:cNvPr>
          <p:cNvSpPr/>
          <p:nvPr/>
        </p:nvSpPr>
        <p:spPr>
          <a:xfrm>
            <a:off x="11492593" y="244677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B4746389-709D-4F47-88DC-45457855B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1079204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03720435-8DD8-4BEB-9385-285755312ECB}"/>
              </a:ext>
            </a:extLst>
          </p:cNvPr>
          <p:cNvSpPr/>
          <p:nvPr/>
        </p:nvSpPr>
        <p:spPr>
          <a:xfrm>
            <a:off x="159489" y="355361"/>
            <a:ext cx="42258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-Infraestructura:</a:t>
            </a:r>
          </a:p>
          <a:p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6759483-1FA1-4F83-BA90-AEBB3077480F}"/>
              </a:ext>
            </a:extLst>
          </p:cNvPr>
          <p:cNvSpPr/>
          <p:nvPr/>
        </p:nvSpPr>
        <p:spPr>
          <a:xfrm>
            <a:off x="4385326" y="35536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Instalaciones necesarios para promover el desarrollo económico y conseguir una calidad de vida aceptable </a:t>
            </a:r>
            <a:r>
              <a:rPr lang="es-MX" dirty="0">
                <a:solidFill>
                  <a:srgbClr val="FF0000"/>
                </a:solidFill>
              </a:rPr>
              <a:t>(Barrado y Calabuig, 2001: 21.23).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D0A98A0-8E87-4835-B8A5-F9D7A1B0AE14}"/>
              </a:ext>
            </a:extLst>
          </p:cNvPr>
          <p:cNvSpPr/>
          <p:nvPr/>
        </p:nvSpPr>
        <p:spPr>
          <a:xfrm>
            <a:off x="3005626" y="3348370"/>
            <a:ext cx="71070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Actividades que buscan la satisfacción de un cliente o turista </a:t>
            </a:r>
            <a:r>
              <a:rPr lang="es-MX" dirty="0">
                <a:solidFill>
                  <a:srgbClr val="FF0000"/>
                </a:solidFill>
              </a:rPr>
              <a:t>(Et al; 2001: 21-23)</a:t>
            </a:r>
            <a:r>
              <a:rPr lang="es-MX" dirty="0"/>
              <a:t>. </a:t>
            </a:r>
          </a:p>
        </p:txBody>
      </p:sp>
      <p:pic>
        <p:nvPicPr>
          <p:cNvPr id="3" name="Gráfico 2" descr="Ciudad">
            <a:extLst>
              <a:ext uri="{FF2B5EF4-FFF2-40B4-BE49-F238E27FC236}">
                <a16:creationId xmlns:a16="http://schemas.microsoft.com/office/drawing/2014/main" id="{D89AC8B6-F9AE-40E4-A896-6A7D1E91AF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45141" y="1310673"/>
            <a:ext cx="1633870" cy="1633870"/>
          </a:xfrm>
          <a:prstGeom prst="rect">
            <a:avLst/>
          </a:prstGeom>
        </p:spPr>
      </p:pic>
      <p:pic>
        <p:nvPicPr>
          <p:cNvPr id="10" name="Gráfico 9" descr="Edificio">
            <a:extLst>
              <a:ext uri="{FF2B5EF4-FFF2-40B4-BE49-F238E27FC236}">
                <a16:creationId xmlns:a16="http://schemas.microsoft.com/office/drawing/2014/main" id="{60E0580D-C1BC-4E99-A8BE-9C2EDEC895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3100" y="1287683"/>
            <a:ext cx="1411842" cy="1411842"/>
          </a:xfrm>
          <a:prstGeom prst="rect">
            <a:avLst/>
          </a:prstGeom>
        </p:spPr>
      </p:pic>
      <p:pic>
        <p:nvPicPr>
          <p:cNvPr id="14" name="Gráfico 13" descr="Hogar">
            <a:extLst>
              <a:ext uri="{FF2B5EF4-FFF2-40B4-BE49-F238E27FC236}">
                <a16:creationId xmlns:a16="http://schemas.microsoft.com/office/drawing/2014/main" id="{8EB34364-B38C-40A6-9835-855209EAD1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15879" y="1785125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FF43FB46-2982-4B5C-8B66-413267F98C21}"/>
              </a:ext>
            </a:extLst>
          </p:cNvPr>
          <p:cNvSpPr/>
          <p:nvPr/>
        </p:nvSpPr>
        <p:spPr>
          <a:xfrm>
            <a:off x="333100" y="3209871"/>
            <a:ext cx="2672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3600" b="1" dirty="0">
                <a:solidFill>
                  <a:srgbClr val="92A9B9">
                    <a:lumMod val="75000"/>
                  </a:srgbClr>
                </a:solidFill>
              </a:rPr>
              <a:t>-Servicios:</a:t>
            </a:r>
          </a:p>
        </p:txBody>
      </p:sp>
      <p:pic>
        <p:nvPicPr>
          <p:cNvPr id="17" name="Gráfico 16" descr="Monedas">
            <a:extLst>
              <a:ext uri="{FF2B5EF4-FFF2-40B4-BE49-F238E27FC236}">
                <a16:creationId xmlns:a16="http://schemas.microsoft.com/office/drawing/2014/main" id="{C5B190C2-105D-4D07-9E9C-428A799669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84964" y="4121529"/>
            <a:ext cx="914400" cy="914400"/>
          </a:xfrm>
          <a:prstGeom prst="rect">
            <a:avLst/>
          </a:prstGeom>
        </p:spPr>
      </p:pic>
      <p:pic>
        <p:nvPicPr>
          <p:cNvPr id="19" name="Gráfico 18" descr="Caja registradora">
            <a:extLst>
              <a:ext uri="{FF2B5EF4-FFF2-40B4-BE49-F238E27FC236}">
                <a16:creationId xmlns:a16="http://schemas.microsoft.com/office/drawing/2014/main" id="{1DFFA6BB-5088-40E5-B16F-FCA497A9C6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54963" y="4027838"/>
            <a:ext cx="914400" cy="914400"/>
          </a:xfrm>
          <a:prstGeom prst="rect">
            <a:avLst/>
          </a:prstGeom>
        </p:spPr>
      </p:pic>
      <p:pic>
        <p:nvPicPr>
          <p:cNvPr id="21" name="Gráfico 20" descr="Bolsa para la compra">
            <a:extLst>
              <a:ext uri="{FF2B5EF4-FFF2-40B4-BE49-F238E27FC236}">
                <a16:creationId xmlns:a16="http://schemas.microsoft.com/office/drawing/2014/main" id="{34C3862C-3FFF-4F70-B13D-FF7E74785F5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282482" y="4047847"/>
            <a:ext cx="914400" cy="914400"/>
          </a:xfrm>
          <a:prstGeom prst="rect">
            <a:avLst/>
          </a:prstGeom>
        </p:spPr>
      </p:pic>
      <p:pic>
        <p:nvPicPr>
          <p:cNvPr id="23" name="Gráfico 22" descr="Carro de la compra">
            <a:extLst>
              <a:ext uri="{FF2B5EF4-FFF2-40B4-BE49-F238E27FC236}">
                <a16:creationId xmlns:a16="http://schemas.microsoft.com/office/drawing/2014/main" id="{7E960F31-8DB9-4657-B9DF-10EF2F92C67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595749" y="3981614"/>
            <a:ext cx="914400" cy="914400"/>
          </a:xfrm>
          <a:prstGeom prst="rect">
            <a:avLst/>
          </a:prstGeom>
        </p:spPr>
      </p:pic>
      <p:pic>
        <p:nvPicPr>
          <p:cNvPr id="25" name="Gráfico 24" descr="Átomo">
            <a:extLst>
              <a:ext uri="{FF2B5EF4-FFF2-40B4-BE49-F238E27FC236}">
                <a16:creationId xmlns:a16="http://schemas.microsoft.com/office/drawing/2014/main" id="{50A4CB9F-7C48-4067-B5F7-5E46499109B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418590" y="4027838"/>
            <a:ext cx="914400" cy="914400"/>
          </a:xfrm>
          <a:prstGeom prst="rect">
            <a:avLst/>
          </a:prstGeom>
        </p:spPr>
      </p:pic>
      <p:pic>
        <p:nvPicPr>
          <p:cNvPr id="27" name="Gráfico 26" descr="Teatro">
            <a:extLst>
              <a:ext uri="{FF2B5EF4-FFF2-40B4-BE49-F238E27FC236}">
                <a16:creationId xmlns:a16="http://schemas.microsoft.com/office/drawing/2014/main" id="{5F5E675F-41D3-48B3-B54C-D541184C9CD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301767" y="4054040"/>
            <a:ext cx="914400" cy="914400"/>
          </a:xfrm>
          <a:prstGeom prst="rect">
            <a:avLst/>
          </a:prstGeom>
        </p:spPr>
      </p:pic>
      <p:pic>
        <p:nvPicPr>
          <p:cNvPr id="29" name="Gráfico 28" descr="Claqueta">
            <a:extLst>
              <a:ext uri="{FF2B5EF4-FFF2-40B4-BE49-F238E27FC236}">
                <a16:creationId xmlns:a16="http://schemas.microsoft.com/office/drawing/2014/main" id="{7EB80E1D-6650-4865-B12F-5B3A42E1F2E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182945" y="402783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68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637182" y="194390"/>
            <a:ext cx="7726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dirty="0"/>
              <a:t>Actividad 2</a:t>
            </a:r>
          </a:p>
          <a:p>
            <a:pPr lvl="0" algn="ctr"/>
            <a:r>
              <a:rPr lang="es-MX" sz="2400" dirty="0"/>
              <a:t>ANÁLISIS DE HECHOS Y FENÓMENOS GEOGRÁFICOS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82" y="1870957"/>
            <a:ext cx="1752575" cy="141980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835964" y="1672920"/>
            <a:ext cx="73284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 equipos y con base</a:t>
            </a:r>
            <a:r>
              <a:rPr kumimoji="0" lang="es-MX" sz="2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al material proporcionado, elaborar un mapa conceptual que describa la relación entre hecho y fenómeno geográfico sobre la ST.</a:t>
            </a:r>
            <a:endParaRPr kumimoji="0" lang="es-MX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341E0D2-E5E5-4ACD-9484-A34AFDB2E31C}"/>
              </a:ext>
            </a:extLst>
          </p:cNvPr>
          <p:cNvSpPr/>
          <p:nvPr/>
        </p:nvSpPr>
        <p:spPr>
          <a:xfrm>
            <a:off x="2172894" y="4333999"/>
            <a:ext cx="7726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dirty="0"/>
              <a:t>HECHO  +  FENÓMENO = CONSECUENCIAS (FISICAS, BIOLOGICAS Y SOCIALES)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5EEEAE0-4B2D-4663-BF2B-F577A7A08E3C}"/>
              </a:ext>
            </a:extLst>
          </p:cNvPr>
          <p:cNvSpPr/>
          <p:nvPr/>
        </p:nvSpPr>
        <p:spPr>
          <a:xfrm>
            <a:off x="11492593" y="244677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Avión">
            <a:extLst>
              <a:ext uri="{FF2B5EF4-FFF2-40B4-BE49-F238E27FC236}">
                <a16:creationId xmlns:a16="http://schemas.microsoft.com/office/drawing/2014/main" id="{6B7D5467-3D66-4D5B-B6B3-427A26665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10792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B4747E8-E48D-4812-A27F-3E6067BE1E70}"/>
              </a:ext>
            </a:extLst>
          </p:cNvPr>
          <p:cNvSpPr/>
          <p:nvPr/>
        </p:nvSpPr>
        <p:spPr>
          <a:xfrm>
            <a:off x="1469571" y="284179"/>
            <a:ext cx="879920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¿El turismo es un hecho o fenómeno</a:t>
            </a:r>
          </a:p>
          <a:p>
            <a:pPr algn="ctr"/>
            <a:r>
              <a:rPr lang="es-MX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geográfico, y por qué?</a:t>
            </a:r>
          </a:p>
          <a:p>
            <a:pPr algn="ctr"/>
            <a:r>
              <a:rPr lang="es-MX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Responde…</a:t>
            </a: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Gráfico 5" descr="Ayuda">
            <a:extLst>
              <a:ext uri="{FF2B5EF4-FFF2-40B4-BE49-F238E27FC236}">
                <a16:creationId xmlns:a16="http://schemas.microsoft.com/office/drawing/2014/main" id="{79B33209-2AFF-4F33-A955-6E1591459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465" y="92402"/>
            <a:ext cx="1392106" cy="1392106"/>
          </a:xfrm>
          <a:prstGeom prst="rect">
            <a:avLst/>
          </a:prstGeom>
        </p:spPr>
      </p:pic>
      <p:pic>
        <p:nvPicPr>
          <p:cNvPr id="3" name="Gráfico 2" descr="Montañas">
            <a:extLst>
              <a:ext uri="{FF2B5EF4-FFF2-40B4-BE49-F238E27FC236}">
                <a16:creationId xmlns:a16="http://schemas.microsoft.com/office/drawing/2014/main" id="{9D030F95-2A4B-4931-AD5D-870CFB899F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5549" y="2636873"/>
            <a:ext cx="1768043" cy="1768043"/>
          </a:xfrm>
          <a:prstGeom prst="rect">
            <a:avLst/>
          </a:prstGeom>
        </p:spPr>
      </p:pic>
      <p:pic>
        <p:nvPicPr>
          <p:cNvPr id="7" name="Gráfico 6" descr="Senderismo">
            <a:extLst>
              <a:ext uri="{FF2B5EF4-FFF2-40B4-BE49-F238E27FC236}">
                <a16:creationId xmlns:a16="http://schemas.microsoft.com/office/drawing/2014/main" id="{A62ED158-EAAE-4C68-AD8D-82BE1BC48F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01656" y="2978633"/>
            <a:ext cx="1134140" cy="1134140"/>
          </a:xfrm>
          <a:prstGeom prst="rect">
            <a:avLst/>
          </a:prstGeom>
        </p:spPr>
      </p:pic>
      <p:pic>
        <p:nvPicPr>
          <p:cNvPr id="9" name="Gráfico 8" descr="Monedas">
            <a:extLst>
              <a:ext uri="{FF2B5EF4-FFF2-40B4-BE49-F238E27FC236}">
                <a16:creationId xmlns:a16="http://schemas.microsoft.com/office/drawing/2014/main" id="{30F42E4D-3039-4C7E-BA86-146B8E06C9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35973" y="5080840"/>
            <a:ext cx="914400" cy="914400"/>
          </a:xfrm>
          <a:prstGeom prst="rect">
            <a:avLst/>
          </a:prstGeom>
        </p:spPr>
      </p:pic>
      <p:pic>
        <p:nvPicPr>
          <p:cNvPr id="11" name="Gráfico 10" descr="Coche">
            <a:extLst>
              <a:ext uri="{FF2B5EF4-FFF2-40B4-BE49-F238E27FC236}">
                <a16:creationId xmlns:a16="http://schemas.microsoft.com/office/drawing/2014/main" id="{9D1C1177-D9CD-477F-A324-28B3546DFC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287386" y="3471275"/>
            <a:ext cx="1282995" cy="1282995"/>
          </a:xfrm>
          <a:prstGeom prst="rect">
            <a:avLst/>
          </a:prstGeom>
        </p:spPr>
      </p:pic>
      <p:pic>
        <p:nvPicPr>
          <p:cNvPr id="13" name="Gráfico 12" descr="Corazón">
            <a:extLst>
              <a:ext uri="{FF2B5EF4-FFF2-40B4-BE49-F238E27FC236}">
                <a16:creationId xmlns:a16="http://schemas.microsoft.com/office/drawing/2014/main" id="{8175819E-C0EF-4B89-BF7F-6A0F3E491A1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287386" y="2179673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948FE5F-9641-4CEE-9667-B787189F8E30}"/>
              </a:ext>
            </a:extLst>
          </p:cNvPr>
          <p:cNvSpPr/>
          <p:nvPr/>
        </p:nvSpPr>
        <p:spPr>
          <a:xfrm>
            <a:off x="11492593" y="244677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2" name="Gráfico 11" descr="Avión">
            <a:extLst>
              <a:ext uri="{FF2B5EF4-FFF2-40B4-BE49-F238E27FC236}">
                <a16:creationId xmlns:a16="http://schemas.microsoft.com/office/drawing/2014/main" id="{FD274EBE-59B5-448D-B33C-5B2154EC627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77600" y="10792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03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áfico 7" descr="Impresora">
            <a:extLst>
              <a:ext uri="{FF2B5EF4-FFF2-40B4-BE49-F238E27FC236}">
                <a16:creationId xmlns:a16="http://schemas.microsoft.com/office/drawing/2014/main" id="{37B7EC41-ECBB-47D7-AA9F-FF8BDF73F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568" y="1524098"/>
            <a:ext cx="914400" cy="914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40247B0-7FA2-48CD-A402-FF0B54066F49}"/>
              </a:ext>
            </a:extLst>
          </p:cNvPr>
          <p:cNvSpPr/>
          <p:nvPr/>
        </p:nvSpPr>
        <p:spPr>
          <a:xfrm>
            <a:off x="1264924" y="1524098"/>
            <a:ext cx="77260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dirty="0"/>
              <a:t>Imprimir y recortar planilla 3_U1</a:t>
            </a:r>
          </a:p>
        </p:txBody>
      </p:sp>
      <p:pic>
        <p:nvPicPr>
          <p:cNvPr id="11" name="Gráfico 10" descr="Lápiz">
            <a:extLst>
              <a:ext uri="{FF2B5EF4-FFF2-40B4-BE49-F238E27FC236}">
                <a16:creationId xmlns:a16="http://schemas.microsoft.com/office/drawing/2014/main" id="{9272A97B-E572-462C-803C-77B152D77C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4568" y="359426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A498EDE9-68DB-4009-B282-98F183D67AD6}"/>
              </a:ext>
            </a:extLst>
          </p:cNvPr>
          <p:cNvSpPr/>
          <p:nvPr/>
        </p:nvSpPr>
        <p:spPr>
          <a:xfrm>
            <a:off x="1044568" y="3292748"/>
            <a:ext cx="7726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dirty="0"/>
              <a:t>1 planisferio tamaño carta</a:t>
            </a:r>
          </a:p>
          <a:p>
            <a:pPr lvl="0" algn="ctr"/>
            <a:endParaRPr lang="es-MX" sz="2400" dirty="0"/>
          </a:p>
          <a:p>
            <a:pPr lvl="0" algn="ctr"/>
            <a:r>
              <a:rPr lang="es-MX" sz="2400" dirty="0"/>
              <a:t>Con división política y sin nombres</a:t>
            </a:r>
          </a:p>
        </p:txBody>
      </p:sp>
      <p:pic>
        <p:nvPicPr>
          <p:cNvPr id="7" name="Gráfico 6" descr="Lápiz">
            <a:extLst>
              <a:ext uri="{FF2B5EF4-FFF2-40B4-BE49-F238E27FC236}">
                <a16:creationId xmlns:a16="http://schemas.microsoft.com/office/drawing/2014/main" id="{D9BCFA7D-A3C5-4270-9658-959F125A8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4568" y="4641205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2619713-E7E7-4A3F-BC4B-16E4E62CDC18}"/>
              </a:ext>
            </a:extLst>
          </p:cNvPr>
          <p:cNvSpPr/>
          <p:nvPr/>
        </p:nvSpPr>
        <p:spPr>
          <a:xfrm>
            <a:off x="1044568" y="4744916"/>
            <a:ext cx="7726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dirty="0"/>
              <a:t>Subir tarea T1U1_Loc_geo</a:t>
            </a:r>
          </a:p>
          <a:p>
            <a:pPr lvl="0" algn="ctr"/>
            <a:r>
              <a:rPr lang="es-MX" sz="2400" dirty="0"/>
              <a:t>Miércoles 16 agosto  11:59 pm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D792A35-AD33-4F92-B92D-14072FB45A19}"/>
              </a:ext>
            </a:extLst>
          </p:cNvPr>
          <p:cNvSpPr/>
          <p:nvPr/>
        </p:nvSpPr>
        <p:spPr>
          <a:xfrm>
            <a:off x="87888" y="6851"/>
            <a:ext cx="31005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Siguiente clase:</a:t>
            </a:r>
            <a:endParaRPr lang="es-MX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A2FB4AA-490F-4309-BE15-3666B3DD5AFD}"/>
              </a:ext>
            </a:extLst>
          </p:cNvPr>
          <p:cNvSpPr/>
          <p:nvPr/>
        </p:nvSpPr>
        <p:spPr>
          <a:xfrm>
            <a:off x="11492593" y="244677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5" name="Gráfico 14" descr="Avión">
            <a:extLst>
              <a:ext uri="{FF2B5EF4-FFF2-40B4-BE49-F238E27FC236}">
                <a16:creationId xmlns:a16="http://schemas.microsoft.com/office/drawing/2014/main" id="{8827933F-31B2-4BC3-B641-CD4252C0FF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10792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9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87DBA8D-8FB0-4445-9D22-C9C63EA41FD7}"/>
              </a:ext>
            </a:extLst>
          </p:cNvPr>
          <p:cNvSpPr/>
          <p:nvPr/>
        </p:nvSpPr>
        <p:spPr>
          <a:xfrm>
            <a:off x="11492593" y="244677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EA3F8558-A26E-46B0-8476-78DFC4493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1079204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364D27F-2509-40CF-8F9E-8032AAD73BB9}"/>
              </a:ext>
            </a:extLst>
          </p:cNvPr>
          <p:cNvSpPr/>
          <p:nvPr/>
        </p:nvSpPr>
        <p:spPr>
          <a:xfrm>
            <a:off x="87888" y="6851"/>
            <a:ext cx="6781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Referencias bibliográficas del tema</a:t>
            </a:r>
            <a:endParaRPr lang="es-MX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4B1B48A-5906-4A7E-9805-0A14B2D82EA2}"/>
              </a:ext>
            </a:extLst>
          </p:cNvPr>
          <p:cNvSpPr/>
          <p:nvPr/>
        </p:nvSpPr>
        <p:spPr>
          <a:xfrm>
            <a:off x="689306" y="1169506"/>
            <a:ext cx="77260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400" dirty="0"/>
              <a:t>-Barrado, D.A. y Calabuig, J. (2001). Geografía Mundial del Turismo. Síntesis. Madrid, España. Pp. 13-21.</a:t>
            </a:r>
          </a:p>
          <a:p>
            <a:pPr lvl="0" algn="just"/>
            <a:br>
              <a:rPr lang="es-MX" sz="2400" dirty="0"/>
            </a:br>
            <a:endParaRPr lang="es-MX" sz="2400" dirty="0"/>
          </a:p>
          <a:p>
            <a:pPr lvl="0" algn="just"/>
            <a:r>
              <a:rPr lang="es-MX" sz="2400" dirty="0"/>
              <a:t>- Sánchez, J. y Zapata, J. </a:t>
            </a:r>
            <a:r>
              <a:rPr lang="es-MX" sz="2400" i="1" dirty="0"/>
              <a:t>Geografía General</a:t>
            </a:r>
            <a:r>
              <a:rPr lang="es-MX" sz="2400" dirty="0"/>
              <a:t>. El universo, nuestro planeta y sus recursos. Trillas. México. Pp. 15-22 </a:t>
            </a:r>
          </a:p>
        </p:txBody>
      </p:sp>
    </p:spTree>
    <p:extLst>
      <p:ext uri="{BB962C8B-B14F-4D97-AF65-F5344CB8AC3E}">
        <p14:creationId xmlns:p14="http://schemas.microsoft.com/office/powerpoint/2010/main" val="292435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371606"/>
            <a:ext cx="6348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-Hechos y fenómenos geográficos</a:t>
            </a:r>
            <a:endParaRPr lang="es-MX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03556" y="2103106"/>
            <a:ext cx="6241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Para </a:t>
            </a:r>
            <a:r>
              <a:rPr lang="es-MX" sz="2400" dirty="0">
                <a:solidFill>
                  <a:srgbClr val="FF0000"/>
                </a:solidFill>
                <a:latin typeface="Georgia" panose="02040502050405020303" pitchFamily="18" charset="0"/>
              </a:rPr>
              <a:t>analizar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 lo que ocurre sobre la superficie terrestre, se debe partir de la identificación de un hecho o fenómeno geográfico (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Sánchez y Zapata, 2005: 17-21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).</a:t>
            </a:r>
            <a:endParaRPr lang="es-MX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350C40E-F3B9-47E6-A8EA-A9C67F154E9C}"/>
              </a:ext>
            </a:extLst>
          </p:cNvPr>
          <p:cNvSpPr/>
          <p:nvPr/>
        </p:nvSpPr>
        <p:spPr>
          <a:xfrm>
            <a:off x="305304" y="3925308"/>
            <a:ext cx="324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a) HECHO GEOGRÁFICO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67E6C12-5943-4827-BB4B-557F76913482}"/>
              </a:ext>
            </a:extLst>
          </p:cNvPr>
          <p:cNvSpPr/>
          <p:nvPr/>
        </p:nvSpPr>
        <p:spPr>
          <a:xfrm>
            <a:off x="412395" y="4337229"/>
            <a:ext cx="31744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00B050"/>
                </a:solidFill>
              </a:rPr>
              <a:t>Elementos que existen sobre la S.T, en forma </a:t>
            </a:r>
            <a:r>
              <a:rPr lang="es-MX" b="1" dirty="0">
                <a:solidFill>
                  <a:srgbClr val="C00000"/>
                </a:solidFill>
              </a:rPr>
              <a:t>permanente</a:t>
            </a:r>
            <a:r>
              <a:rPr lang="es-MX" b="1" dirty="0">
                <a:solidFill>
                  <a:srgbClr val="00B050"/>
                </a:solidFill>
              </a:rPr>
              <a:t>, </a:t>
            </a:r>
            <a:r>
              <a:rPr lang="es-MX" b="1" u="sng" dirty="0">
                <a:solidFill>
                  <a:srgbClr val="00B050"/>
                </a:solidFill>
              </a:rPr>
              <a:t>su origen data de miles de millones de años</a:t>
            </a:r>
            <a:r>
              <a:rPr lang="es-MX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F3CDEEF-5883-46C0-B7B1-516B6D29A5EC}"/>
              </a:ext>
            </a:extLst>
          </p:cNvPr>
          <p:cNvSpPr/>
          <p:nvPr/>
        </p:nvSpPr>
        <p:spPr>
          <a:xfrm>
            <a:off x="7062168" y="3937690"/>
            <a:ext cx="3565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b) Fenómeno GEOGRÁFICO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9E7C51D-B1A3-47D8-923C-78483AF8BE41}"/>
              </a:ext>
            </a:extLst>
          </p:cNvPr>
          <p:cNvSpPr/>
          <p:nvPr/>
        </p:nvSpPr>
        <p:spPr>
          <a:xfrm>
            <a:off x="7257625" y="4481615"/>
            <a:ext cx="31744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C00000"/>
                </a:solidFill>
              </a:rPr>
              <a:t>Procesos</a:t>
            </a:r>
            <a:r>
              <a:rPr lang="es-MX" b="1" dirty="0">
                <a:solidFill>
                  <a:srgbClr val="00B050"/>
                </a:solidFill>
              </a:rPr>
              <a:t> temporales que se manifiestan sobre S.T, pueden o no ser </a:t>
            </a:r>
            <a:r>
              <a:rPr lang="es-MX" b="1" dirty="0">
                <a:solidFill>
                  <a:srgbClr val="C00000"/>
                </a:solidFill>
              </a:rPr>
              <a:t>predecibles.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1D1E198-28E6-4A13-BE1E-A241FAE466CD}"/>
              </a:ext>
            </a:extLst>
          </p:cNvPr>
          <p:cNvSpPr/>
          <p:nvPr/>
        </p:nvSpPr>
        <p:spPr>
          <a:xfrm>
            <a:off x="4550968" y="4204616"/>
            <a:ext cx="183896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FÍSICOS</a:t>
            </a:r>
          </a:p>
          <a:p>
            <a:pPr algn="ctr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BIOLÓGICOS</a:t>
            </a:r>
          </a:p>
          <a:p>
            <a:pPr algn="ctr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SOCIALES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Gráfico 3" descr="Flecha lineal: recto">
            <a:extLst>
              <a:ext uri="{FF2B5EF4-FFF2-40B4-BE49-F238E27FC236}">
                <a16:creationId xmlns:a16="http://schemas.microsoft.com/office/drawing/2014/main" id="{27F2E1B8-953C-499E-9F6F-406AAF017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7309" y="3665156"/>
            <a:ext cx="914400" cy="914400"/>
          </a:xfrm>
          <a:prstGeom prst="rect">
            <a:avLst/>
          </a:prstGeom>
        </p:spPr>
      </p:pic>
      <p:pic>
        <p:nvPicPr>
          <p:cNvPr id="18" name="Gráfico 17" descr="Flecha lineal: recto">
            <a:extLst>
              <a:ext uri="{FF2B5EF4-FFF2-40B4-BE49-F238E27FC236}">
                <a16:creationId xmlns:a16="http://schemas.microsoft.com/office/drawing/2014/main" id="{2D66ADFE-190A-4BAD-9149-4F9C1FB00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3604598" y="3665156"/>
            <a:ext cx="914400" cy="914400"/>
          </a:xfrm>
          <a:prstGeom prst="rect">
            <a:avLst/>
          </a:prstGeom>
        </p:spPr>
      </p:pic>
      <p:pic>
        <p:nvPicPr>
          <p:cNvPr id="19" name="Gráfico 18" descr="Globo terrestre, América">
            <a:extLst>
              <a:ext uri="{FF2B5EF4-FFF2-40B4-BE49-F238E27FC236}">
                <a16:creationId xmlns:a16="http://schemas.microsoft.com/office/drawing/2014/main" id="{9B3D32E4-5FA3-48B1-8095-196994585C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E63EFEA7-0555-425E-92D7-F7382695A2F9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EA33298-EBEB-4E84-8A99-1F0BFC85B439}"/>
              </a:ext>
            </a:extLst>
          </p:cNvPr>
          <p:cNvSpPr/>
          <p:nvPr/>
        </p:nvSpPr>
        <p:spPr>
          <a:xfrm>
            <a:off x="3893422" y="119164"/>
            <a:ext cx="366158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Conceptualización</a:t>
            </a:r>
          </a:p>
          <a:p>
            <a:pPr algn="ctr"/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2da parte</a:t>
            </a:r>
            <a:endParaRPr lang="es-MX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10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4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52C4C7A-A96C-47AA-89E9-D904410EDA3B}"/>
              </a:ext>
            </a:extLst>
          </p:cNvPr>
          <p:cNvSpPr/>
          <p:nvPr/>
        </p:nvSpPr>
        <p:spPr>
          <a:xfrm>
            <a:off x="6093114" y="5960455"/>
            <a:ext cx="1309576" cy="32430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HECHO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6227157F-E82E-4074-A17E-A3DC1E25AF67}"/>
              </a:ext>
            </a:extLst>
          </p:cNvPr>
          <p:cNvSpPr/>
          <p:nvPr/>
        </p:nvSpPr>
        <p:spPr>
          <a:xfrm>
            <a:off x="8258243" y="2635427"/>
            <a:ext cx="1678168" cy="453654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FENÓMENO 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DE94EBB5-71CB-4CC0-B225-1CB8BBB04DBB}"/>
              </a:ext>
            </a:extLst>
          </p:cNvPr>
          <p:cNvSpPr/>
          <p:nvPr/>
        </p:nvSpPr>
        <p:spPr>
          <a:xfrm>
            <a:off x="1688985" y="4696648"/>
            <a:ext cx="1871330" cy="712382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GEOGRAFÍA 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787CD94-BE65-42D6-AE08-CCC518111CEE}"/>
              </a:ext>
            </a:extLst>
          </p:cNvPr>
          <p:cNvSpPr/>
          <p:nvPr/>
        </p:nvSpPr>
        <p:spPr>
          <a:xfrm>
            <a:off x="695572" y="2268348"/>
            <a:ext cx="1208566" cy="29416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físicos 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CD03FAF3-401E-46FC-A014-F551878684A4}"/>
              </a:ext>
            </a:extLst>
          </p:cNvPr>
          <p:cNvSpPr/>
          <p:nvPr/>
        </p:nvSpPr>
        <p:spPr>
          <a:xfrm>
            <a:off x="1901640" y="5828560"/>
            <a:ext cx="1407041" cy="29416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biológicos 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3FC17045-BB6D-4D68-A5F5-951C93B0E674}"/>
              </a:ext>
            </a:extLst>
          </p:cNvPr>
          <p:cNvSpPr/>
          <p:nvPr/>
        </p:nvSpPr>
        <p:spPr>
          <a:xfrm>
            <a:off x="4452281" y="4076546"/>
            <a:ext cx="1208566" cy="29416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sociales 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95719495-AB43-4111-AFAA-6C76F1F68404}"/>
              </a:ext>
            </a:extLst>
          </p:cNvPr>
          <p:cNvSpPr/>
          <p:nvPr/>
        </p:nvSpPr>
        <p:spPr>
          <a:xfrm>
            <a:off x="420097" y="3186956"/>
            <a:ext cx="1569628" cy="88959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Océanos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Montañas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Desiertos 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FC4FEA7F-543C-4FFC-ABD2-06D1A3AF8A27}"/>
              </a:ext>
            </a:extLst>
          </p:cNvPr>
          <p:cNvSpPr/>
          <p:nvPr/>
        </p:nvSpPr>
        <p:spPr>
          <a:xfrm>
            <a:off x="3619268" y="4748484"/>
            <a:ext cx="1956391" cy="132109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1200" dirty="0">
                <a:solidFill>
                  <a:schemeClr val="accent5">
                    <a:lumMod val="50000"/>
                  </a:schemeClr>
                </a:solidFill>
              </a:rPr>
              <a:t>Origen de la vida</a:t>
            </a:r>
          </a:p>
          <a:p>
            <a:pPr marL="342900" indent="-342900" algn="just">
              <a:buAutoNum type="arabicPeriod"/>
            </a:pPr>
            <a:r>
              <a:rPr lang="es-MX" sz="1200" dirty="0">
                <a:solidFill>
                  <a:schemeClr val="accent5">
                    <a:lumMod val="50000"/>
                  </a:schemeClr>
                </a:solidFill>
              </a:rPr>
              <a:t>Diversidad de plantas y animales</a:t>
            </a:r>
          </a:p>
          <a:p>
            <a:pPr marL="342900" indent="-342900" algn="just">
              <a:buAutoNum type="arabicPeriod"/>
            </a:pPr>
            <a:r>
              <a:rPr lang="es-MX" sz="1200" dirty="0">
                <a:solidFill>
                  <a:schemeClr val="accent5">
                    <a:lumMod val="50000"/>
                  </a:schemeClr>
                </a:solidFill>
              </a:rPr>
              <a:t>Extinción natural de especies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5A8D8994-10D8-441B-9FEE-A7E3C536201F}"/>
              </a:ext>
            </a:extLst>
          </p:cNvPr>
          <p:cNvSpPr/>
          <p:nvPr/>
        </p:nvSpPr>
        <p:spPr>
          <a:xfrm>
            <a:off x="2333381" y="2700815"/>
            <a:ext cx="2071575" cy="1214768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El origen de la sociedad y las ciudades.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Evolución de la humanidad.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E17B2BA5-8D51-445F-8621-8CD354D4C74D}"/>
              </a:ext>
            </a:extLst>
          </p:cNvPr>
          <p:cNvSpPr/>
          <p:nvPr/>
        </p:nvSpPr>
        <p:spPr>
          <a:xfrm>
            <a:off x="4594194" y="2062412"/>
            <a:ext cx="1775636" cy="124578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Sismo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Tornado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Erupción volcánica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2584A989-F4E5-40EC-8A29-821F12EBE38D}"/>
              </a:ext>
            </a:extLst>
          </p:cNvPr>
          <p:cNvSpPr/>
          <p:nvPr/>
        </p:nvSpPr>
        <p:spPr>
          <a:xfrm>
            <a:off x="6426775" y="3174979"/>
            <a:ext cx="1628554" cy="124578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Plaga de moscos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Epidemia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Incendio forestal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21D37384-C93B-40B1-953B-C75396ADA243}"/>
              </a:ext>
            </a:extLst>
          </p:cNvPr>
          <p:cNvSpPr/>
          <p:nvPr/>
        </p:nvSpPr>
        <p:spPr>
          <a:xfrm>
            <a:off x="133841" y="5297407"/>
            <a:ext cx="1562986" cy="124578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Migración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Atentado terrorista</a:t>
            </a:r>
          </a:p>
          <a:p>
            <a:pPr marL="342900" indent="-342900" algn="just">
              <a:buAutoNum type="arabicPeriod"/>
            </a:pPr>
            <a:r>
              <a:rPr lang="es-MX" sz="1400" dirty="0">
                <a:solidFill>
                  <a:schemeClr val="accent5">
                    <a:lumMod val="50000"/>
                  </a:schemeClr>
                </a:solidFill>
              </a:rPr>
              <a:t>Sobrepoblación</a:t>
            </a: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06D2A08E-246B-478F-A992-C5110BEDA789}"/>
              </a:ext>
            </a:extLst>
          </p:cNvPr>
          <p:cNvSpPr/>
          <p:nvPr/>
        </p:nvSpPr>
        <p:spPr>
          <a:xfrm>
            <a:off x="8493044" y="4550847"/>
            <a:ext cx="1208566" cy="29416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físicos 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C2BBA7C4-2801-4664-95F2-7A8D79E7E3A4}"/>
              </a:ext>
            </a:extLst>
          </p:cNvPr>
          <p:cNvSpPr/>
          <p:nvPr/>
        </p:nvSpPr>
        <p:spPr>
          <a:xfrm>
            <a:off x="8493044" y="3467871"/>
            <a:ext cx="1407041" cy="29416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biológicos 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E104C201-1D46-4AE8-8BEF-963F931F9D13}"/>
              </a:ext>
            </a:extLst>
          </p:cNvPr>
          <p:cNvSpPr/>
          <p:nvPr/>
        </p:nvSpPr>
        <p:spPr>
          <a:xfrm>
            <a:off x="6723470" y="2317800"/>
            <a:ext cx="1208566" cy="29416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accent5">
                    <a:lumMod val="50000"/>
                  </a:schemeClr>
                </a:solidFill>
              </a:rPr>
              <a:t>sociales </a:t>
            </a:r>
          </a:p>
        </p:txBody>
      </p:sp>
      <p:pic>
        <p:nvPicPr>
          <p:cNvPr id="20" name="Gráfico 19" descr="Globo terrestre, América">
            <a:extLst>
              <a:ext uri="{FF2B5EF4-FFF2-40B4-BE49-F238E27FC236}">
                <a16:creationId xmlns:a16="http://schemas.microsoft.com/office/drawing/2014/main" id="{350116F1-E9AF-41E5-B998-E5DD70E85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CAC3258-D675-4B32-9454-3C293226ED9B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3" name="Gráfico 2" descr="Flecha lineal: recto">
            <a:extLst>
              <a:ext uri="{FF2B5EF4-FFF2-40B4-BE49-F238E27FC236}">
                <a16:creationId xmlns:a16="http://schemas.microsoft.com/office/drawing/2014/main" id="{99572505-3622-47E9-ACBF-0E4248509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799521">
            <a:off x="5969575" y="4860823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668CB517-4EAD-4B52-A791-945B5FF3B740}"/>
              </a:ext>
            </a:extLst>
          </p:cNvPr>
          <p:cNvSpPr/>
          <p:nvPr/>
        </p:nvSpPr>
        <p:spPr>
          <a:xfrm>
            <a:off x="7564724" y="5182229"/>
            <a:ext cx="3712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CONECTORES:</a:t>
            </a:r>
          </a:p>
          <a:p>
            <a:r>
              <a:rPr lang="es-MX" dirty="0"/>
              <a:t>Es, ejemplo, se divide en, estudia</a:t>
            </a:r>
          </a:p>
        </p:txBody>
      </p:sp>
      <p:pic>
        <p:nvPicPr>
          <p:cNvPr id="22" name="Gráfico 21" descr="Flecha lineal: recto">
            <a:extLst>
              <a:ext uri="{FF2B5EF4-FFF2-40B4-BE49-F238E27FC236}">
                <a16:creationId xmlns:a16="http://schemas.microsoft.com/office/drawing/2014/main" id="{C2DF9114-3E95-426D-9058-0F44F08E81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406816">
            <a:off x="6137510" y="4840207"/>
            <a:ext cx="914400" cy="91440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CBDAF1B5-4B28-4C5A-92FC-0595DEBCE4DE}"/>
              </a:ext>
            </a:extLst>
          </p:cNvPr>
          <p:cNvSpPr/>
          <p:nvPr/>
        </p:nvSpPr>
        <p:spPr>
          <a:xfrm>
            <a:off x="87888" y="6851"/>
            <a:ext cx="5692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3">
                    <a:lumMod val="50000"/>
                  </a:schemeClr>
                </a:solidFill>
              </a:rPr>
              <a:t>Actividad 1: Mapa conceptual</a:t>
            </a:r>
            <a:endParaRPr lang="es-MX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B2F28EBB-F455-424D-A63C-106072731F8B}"/>
              </a:ext>
            </a:extLst>
          </p:cNvPr>
          <p:cNvSpPr/>
          <p:nvPr/>
        </p:nvSpPr>
        <p:spPr>
          <a:xfrm>
            <a:off x="81654" y="621610"/>
            <a:ext cx="103597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</a:rPr>
              <a:t>En base al material proporcionado, construye un mapa conceptual que explique la clasificación de hecho y fenómeno geográfico.</a:t>
            </a:r>
            <a:endParaRPr lang="es-MX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651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DE4488A-C7AF-4EC5-8569-C4CC19ACC113}"/>
              </a:ext>
            </a:extLst>
          </p:cNvPr>
          <p:cNvSpPr/>
          <p:nvPr/>
        </p:nvSpPr>
        <p:spPr>
          <a:xfrm>
            <a:off x="85059" y="70599"/>
            <a:ext cx="9037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Emmanuel de </a:t>
            </a:r>
            <a:r>
              <a:rPr lang="es-MX" sz="2400" dirty="0" err="1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Martonne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, considera que los hechos y fenómenos geográficos están en interrelación. Se parte de un hecho al que le pueden ocurrir cambios, una vez registrado el cambio, vuelve a la categoría de hecho (Sánchez y Zapata, 2005: 15-16)</a:t>
            </a:r>
            <a:endParaRPr lang="es-MX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2DA77A4-011C-4FAD-837C-8A9CD13D6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12" y="2462039"/>
            <a:ext cx="5164668" cy="39934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2073D4AE-5E02-4E51-91C7-D147D5B69A60}"/>
              </a:ext>
            </a:extLst>
          </p:cNvPr>
          <p:cNvSpPr/>
          <p:nvPr/>
        </p:nvSpPr>
        <p:spPr>
          <a:xfrm>
            <a:off x="900193" y="3344254"/>
            <a:ext cx="4362922" cy="736311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FÍSICOS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2B5F96A-34D6-4561-B7EE-D3283939C39A}"/>
              </a:ext>
            </a:extLst>
          </p:cNvPr>
          <p:cNvSpPr/>
          <p:nvPr/>
        </p:nvSpPr>
        <p:spPr>
          <a:xfrm>
            <a:off x="531012" y="4057766"/>
            <a:ext cx="5101285" cy="108575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rgbClr val="00B050"/>
                </a:solidFill>
              </a:rPr>
              <a:t>BIOLOGICOS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9822BD1E-3650-4C4F-9BED-1FB44F2C2EC2}"/>
              </a:ext>
            </a:extLst>
          </p:cNvPr>
          <p:cNvSpPr/>
          <p:nvPr/>
        </p:nvSpPr>
        <p:spPr>
          <a:xfrm>
            <a:off x="931884" y="4922181"/>
            <a:ext cx="4362923" cy="937208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solidFill>
                  <a:srgbClr val="FFC000"/>
                </a:solidFill>
              </a:rPr>
              <a:t>SOCIALES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0BC1D5F-EB72-4484-90B9-5640CFC61556}"/>
              </a:ext>
            </a:extLst>
          </p:cNvPr>
          <p:cNvSpPr/>
          <p:nvPr/>
        </p:nvSpPr>
        <p:spPr>
          <a:xfrm>
            <a:off x="6485725" y="2821863"/>
            <a:ext cx="44294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Ejemplo 1:</a:t>
            </a:r>
          </a:p>
          <a:p>
            <a:pPr algn="just"/>
            <a:r>
              <a:rPr lang="es-MX" sz="2400" b="1" dirty="0">
                <a:solidFill>
                  <a:srgbClr val="FF0000"/>
                </a:solidFill>
              </a:rPr>
              <a:t>Un sismo</a:t>
            </a:r>
            <a:r>
              <a:rPr lang="es-MX" sz="2400" b="1" dirty="0"/>
              <a:t>, altera la S.T</a:t>
            </a:r>
          </a:p>
          <a:p>
            <a:pPr algn="just"/>
            <a:r>
              <a:rPr lang="es-MX" sz="2400" b="1" dirty="0"/>
              <a:t> y provoca fenómenos </a:t>
            </a:r>
          </a:p>
          <a:p>
            <a:pPr algn="just"/>
            <a:r>
              <a:rPr lang="es-MX" sz="2400" b="1" dirty="0"/>
              <a:t>Sociales (migración), biológicos (epidemias) físicos (rupturas o grietas).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Ejemplo 2:</a:t>
            </a:r>
          </a:p>
          <a:p>
            <a:pPr algn="just"/>
            <a:endParaRPr lang="es-MX" sz="2400" dirty="0"/>
          </a:p>
        </p:txBody>
      </p:sp>
      <p:pic>
        <p:nvPicPr>
          <p:cNvPr id="10" name="Gráfico 9" descr="Globo terrestre, América">
            <a:extLst>
              <a:ext uri="{FF2B5EF4-FFF2-40B4-BE49-F238E27FC236}">
                <a16:creationId xmlns:a16="http://schemas.microsoft.com/office/drawing/2014/main" id="{53DC14EE-8397-4DE1-9FDA-862DC899B0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5C8AD4F1-FC0F-45C0-A031-19545CE5EAB8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6D32570-A157-45D2-B8D0-DC97BFB397F5}"/>
              </a:ext>
            </a:extLst>
          </p:cNvPr>
          <p:cNvSpPr/>
          <p:nvPr/>
        </p:nvSpPr>
        <p:spPr>
          <a:xfrm>
            <a:off x="2325822" y="1735951"/>
            <a:ext cx="7483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HG + FG = CONSECUENCIA FISICA, SOCIAL O BIOLÓGICA</a:t>
            </a:r>
          </a:p>
        </p:txBody>
      </p:sp>
    </p:spTree>
    <p:extLst>
      <p:ext uri="{BB962C8B-B14F-4D97-AF65-F5344CB8AC3E}">
        <p14:creationId xmlns:p14="http://schemas.microsoft.com/office/powerpoint/2010/main" val="357590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01248" y="0"/>
            <a:ext cx="4387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b="1" dirty="0">
                <a:solidFill>
                  <a:srgbClr val="4472C4">
                    <a:lumMod val="75000"/>
                  </a:srgbClr>
                </a:solidFill>
              </a:rPr>
              <a:t>Físicos</a:t>
            </a:r>
            <a:endParaRPr lang="es-MX" sz="4800" dirty="0"/>
          </a:p>
        </p:txBody>
      </p:sp>
      <p:sp>
        <p:nvSpPr>
          <p:cNvPr id="5" name="Rectángulo 4"/>
          <p:cNvSpPr/>
          <p:nvPr/>
        </p:nvSpPr>
        <p:spPr>
          <a:xfrm>
            <a:off x="2669243" y="747257"/>
            <a:ext cx="7274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Georgia" panose="02040502050405020303" pitchFamily="18" charset="0"/>
              </a:rPr>
              <a:t>Todos aquellos que </a:t>
            </a:r>
            <a:r>
              <a:rPr lang="es-MX" sz="2000" dirty="0">
                <a:solidFill>
                  <a:srgbClr val="FF0000"/>
                </a:solidFill>
                <a:latin typeface="Georgia" panose="02040502050405020303" pitchFamily="18" charset="0"/>
              </a:rPr>
              <a:t>se producen naturalmente sin intervención humana</a:t>
            </a:r>
            <a:r>
              <a:rPr lang="es-MX" sz="2000" dirty="0">
                <a:latin typeface="Georgia" panose="02040502050405020303" pitchFamily="18" charset="0"/>
              </a:rPr>
              <a:t>, pueden o no modificar la superficie terrestre.</a:t>
            </a:r>
            <a:endParaRPr lang="es-MX" sz="2000" dirty="0">
              <a:solidFill>
                <a:srgbClr val="FF000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65821" y="1632353"/>
            <a:ext cx="53406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chemeClr val="tx2">
                    <a:lumMod val="75000"/>
                  </a:schemeClr>
                </a:solidFill>
              </a:rPr>
              <a:t>Dinámicos</a:t>
            </a:r>
            <a:endParaRPr lang="es-MX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813220" y="2400471"/>
            <a:ext cx="22602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</a:rPr>
              <a:t>Meteorológicos</a:t>
            </a:r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7" name="Conector recto 16"/>
          <p:cNvCxnSpPr/>
          <p:nvPr/>
        </p:nvCxnSpPr>
        <p:spPr>
          <a:xfrm>
            <a:off x="459049" y="0"/>
            <a:ext cx="0" cy="4013041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965821" y="3618575"/>
            <a:ext cx="2260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Originados al interior ST.</a:t>
            </a:r>
            <a:endParaRPr lang="es-MX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9621078" y="3475585"/>
            <a:ext cx="2260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Originados al exterior de ST.</a:t>
            </a:r>
            <a:endParaRPr lang="es-MX" sz="2400" dirty="0"/>
          </a:p>
        </p:txBody>
      </p:sp>
      <p:sp>
        <p:nvSpPr>
          <p:cNvPr id="20" name="Rectángulo 19"/>
          <p:cNvSpPr/>
          <p:nvPr/>
        </p:nvSpPr>
        <p:spPr>
          <a:xfrm>
            <a:off x="2773356" y="2404576"/>
            <a:ext cx="66970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Lluvias, huracanes, inundaciones, sequías, olas de calor, tornados.</a:t>
            </a:r>
            <a:endParaRPr lang="es-MX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801248" y="4978017"/>
            <a:ext cx="37802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Terremotos</a:t>
            </a:r>
          </a:p>
          <a:p>
            <a:r>
              <a:rPr lang="es-MX" sz="2400" b="1" dirty="0"/>
              <a:t>Tsunamis</a:t>
            </a:r>
          </a:p>
          <a:p>
            <a:r>
              <a:rPr lang="es-MX" sz="2400" b="1" dirty="0"/>
              <a:t>Erupciones volcánicas</a:t>
            </a:r>
          </a:p>
          <a:p>
            <a:r>
              <a:rPr lang="es-MX" sz="2400" b="1" dirty="0"/>
              <a:t>Erupciones límnicas</a:t>
            </a:r>
            <a:endParaRPr lang="es-MX" dirty="0"/>
          </a:p>
        </p:txBody>
      </p:sp>
      <p:sp>
        <p:nvSpPr>
          <p:cNvPr id="24" name="Rectángulo 23"/>
          <p:cNvSpPr/>
          <p:nvPr/>
        </p:nvSpPr>
        <p:spPr>
          <a:xfrm>
            <a:off x="9213923" y="5107267"/>
            <a:ext cx="261802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Deslaves</a:t>
            </a:r>
          </a:p>
          <a:p>
            <a:r>
              <a:rPr lang="es-MX" sz="2400" b="1" dirty="0"/>
              <a:t>Deslizamientos</a:t>
            </a:r>
          </a:p>
          <a:p>
            <a:r>
              <a:rPr lang="es-MX" sz="2400" b="1" dirty="0"/>
              <a:t>Aludes</a:t>
            </a:r>
          </a:p>
          <a:p>
            <a:endParaRPr lang="es-MX" dirty="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966" y="3993001"/>
            <a:ext cx="3092025" cy="176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5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366118" y="-45389"/>
            <a:ext cx="2339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FFC000">
                    <a:lumMod val="75000"/>
                  </a:srgbClr>
                </a:solidFill>
              </a:rPr>
              <a:t>Biológicos</a:t>
            </a:r>
            <a:endParaRPr lang="es-MX" sz="4000" dirty="0"/>
          </a:p>
        </p:txBody>
      </p:sp>
      <p:sp>
        <p:nvSpPr>
          <p:cNvPr id="5" name="Rectángulo 4"/>
          <p:cNvSpPr/>
          <p:nvPr/>
        </p:nvSpPr>
        <p:spPr>
          <a:xfrm>
            <a:off x="1981200" y="1710672"/>
            <a:ext cx="15327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chemeClr val="accent6">
                    <a:lumMod val="75000"/>
                  </a:schemeClr>
                </a:solidFill>
              </a:rPr>
              <a:t>Hecho</a:t>
            </a:r>
            <a:endParaRPr lang="es-MX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026373" y="1844702"/>
            <a:ext cx="24486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FF0000"/>
                </a:solidFill>
              </a:rPr>
              <a:t>Fenómeno</a:t>
            </a:r>
            <a:endParaRPr lang="es-MX" sz="4000" dirty="0">
              <a:solidFill>
                <a:srgbClr val="FF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b="15862"/>
          <a:stretch/>
        </p:blipFill>
        <p:spPr>
          <a:xfrm>
            <a:off x="352515" y="2317380"/>
            <a:ext cx="4790162" cy="287713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34119" y="5194518"/>
            <a:ext cx="4044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Origen de especies animales y vegetales </a:t>
            </a:r>
            <a:endParaRPr lang="es-MX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895252" y="5194517"/>
            <a:ext cx="33091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FF0000"/>
                </a:solidFill>
              </a:rPr>
              <a:t>Migración de la monarca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266789" y="61632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dirty="0">
                <a:solidFill>
                  <a:srgbClr val="333333"/>
                </a:solidFill>
                <a:latin typeface="Georgia" panose="02040502050405020303" pitchFamily="18" charset="0"/>
              </a:rPr>
              <a:t>S</a:t>
            </a:r>
            <a:r>
              <a:rPr lang="es-MX" sz="2400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on producto de la interrelación de todos los seres vivos de manera natural sin intervención del ser humano.</a:t>
            </a:r>
            <a:endParaRPr lang="es-MX" sz="2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6F4A7C2-EEE4-41E9-B34F-FDA0832E2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201" y="2552588"/>
            <a:ext cx="3224594" cy="2136964"/>
          </a:xfrm>
          <a:prstGeom prst="rect">
            <a:avLst/>
          </a:prstGeom>
        </p:spPr>
      </p:pic>
      <p:pic>
        <p:nvPicPr>
          <p:cNvPr id="13" name="Gráfico 12" descr="Globo terrestre, América">
            <a:extLst>
              <a:ext uri="{FF2B5EF4-FFF2-40B4-BE49-F238E27FC236}">
                <a16:creationId xmlns:a16="http://schemas.microsoft.com/office/drawing/2014/main" id="{8C601FF2-3E37-4589-A6B3-86D4187B81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5EF1E8F7-A760-452A-91A8-9A38A2BF7322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55191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879214" y="0"/>
            <a:ext cx="18870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FF0000"/>
                </a:solidFill>
              </a:rPr>
              <a:t>Sociales</a:t>
            </a:r>
            <a:endParaRPr lang="es-MX" sz="4000" dirty="0"/>
          </a:p>
        </p:txBody>
      </p:sp>
      <p:sp>
        <p:nvSpPr>
          <p:cNvPr id="5" name="Rectángulo 4"/>
          <p:cNvSpPr/>
          <p:nvPr/>
        </p:nvSpPr>
        <p:spPr>
          <a:xfrm>
            <a:off x="2882837" y="67306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dirty="0">
                <a:solidFill>
                  <a:srgbClr val="333333"/>
                </a:solidFill>
                <a:latin typeface="Georgia" panose="02040502050405020303" pitchFamily="18" charset="0"/>
              </a:rPr>
              <a:t>S</a:t>
            </a:r>
            <a:r>
              <a:rPr lang="es-MX" sz="2400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on producto de la interrelación de los seres humanos con la naturaleza y su entorno a través del tiempo.</a:t>
            </a:r>
            <a:endParaRPr lang="es-MX" sz="2400" dirty="0"/>
          </a:p>
        </p:txBody>
      </p:sp>
      <p:sp>
        <p:nvSpPr>
          <p:cNvPr id="6" name="Rectángulo 5"/>
          <p:cNvSpPr/>
          <p:nvPr/>
        </p:nvSpPr>
        <p:spPr>
          <a:xfrm>
            <a:off x="1264395" y="1710672"/>
            <a:ext cx="15327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chemeClr val="accent6">
                    <a:lumMod val="75000"/>
                  </a:schemeClr>
                </a:solidFill>
              </a:rPr>
              <a:t>Hecho</a:t>
            </a:r>
            <a:endParaRPr lang="es-MX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165359" y="1519454"/>
            <a:ext cx="24486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Fenómeno</a:t>
            </a:r>
            <a:endParaRPr lang="es-MX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b="15810"/>
          <a:stretch/>
        </p:blipFill>
        <p:spPr>
          <a:xfrm>
            <a:off x="285997" y="2620572"/>
            <a:ext cx="3551093" cy="2387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814" y="1935501"/>
            <a:ext cx="2889854" cy="174949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144" y="2331159"/>
            <a:ext cx="2628900" cy="17335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7349" y="4113635"/>
            <a:ext cx="2466975" cy="184785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9917" y="3407448"/>
            <a:ext cx="2857500" cy="16002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5359" y="4373945"/>
            <a:ext cx="2609850" cy="1752600"/>
          </a:xfrm>
          <a:prstGeom prst="rect">
            <a:avLst/>
          </a:prstGeom>
        </p:spPr>
      </p:pic>
      <p:pic>
        <p:nvPicPr>
          <p:cNvPr id="14" name="Gráfico 13" descr="Globo terrestre, América">
            <a:extLst>
              <a:ext uri="{FF2B5EF4-FFF2-40B4-BE49-F238E27FC236}">
                <a16:creationId xmlns:a16="http://schemas.microsoft.com/office/drawing/2014/main" id="{3354FEE5-B68F-41A7-8314-F958D07887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A7AE972C-C4BC-445B-9AA1-B24A4B42CD35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297693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4C03E04-BCB6-4B3B-841F-7E90C32D84D5}"/>
              </a:ext>
            </a:extLst>
          </p:cNvPr>
          <p:cNvSpPr/>
          <p:nvPr/>
        </p:nvSpPr>
        <p:spPr>
          <a:xfrm>
            <a:off x="0" y="0"/>
            <a:ext cx="3374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accent3">
                    <a:lumMod val="50000"/>
                  </a:schemeClr>
                </a:solidFill>
              </a:rPr>
              <a:t>-Distribución</a:t>
            </a:r>
            <a:endParaRPr lang="es-MX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222115CD-6D57-467C-BFF7-C3A6A3390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85ABE0F-2563-49F6-8544-6AC83A65F8FD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9C18F79-4B43-45B9-8DCB-DD9DD1334784}"/>
              </a:ext>
            </a:extLst>
          </p:cNvPr>
          <p:cNvSpPr/>
          <p:nvPr/>
        </p:nvSpPr>
        <p:spPr>
          <a:xfrm>
            <a:off x="581246" y="809203"/>
            <a:ext cx="9902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Times-Roman"/>
              </a:rPr>
              <a:t>Es el </a:t>
            </a:r>
            <a:r>
              <a:rPr lang="es-MX" sz="2000" b="1" dirty="0">
                <a:solidFill>
                  <a:srgbClr val="FF0000"/>
                </a:solidFill>
                <a:latin typeface="Times-Roman"/>
              </a:rPr>
              <a:t>conjunto de localizaciones </a:t>
            </a:r>
            <a:r>
              <a:rPr lang="es-MX" sz="2000" dirty="0">
                <a:latin typeface="Times-Roman"/>
              </a:rPr>
              <a:t>concretas de un hecho o fenómeno geográfico en un área determinada.</a:t>
            </a:r>
            <a:endParaRPr lang="es-MX" sz="20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94C7A5E-55FC-4154-A48F-71A6C9AEE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46" y="1605533"/>
            <a:ext cx="7254216" cy="506108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6198D3BE-CAC2-4BF9-96C0-2E502EEB618F}"/>
              </a:ext>
            </a:extLst>
          </p:cNvPr>
          <p:cNvSpPr/>
          <p:nvPr/>
        </p:nvSpPr>
        <p:spPr>
          <a:xfrm>
            <a:off x="7825563" y="1851355"/>
            <a:ext cx="2966484" cy="28907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12" name="Gráfico 11" descr="Información">
            <a:extLst>
              <a:ext uri="{FF2B5EF4-FFF2-40B4-BE49-F238E27FC236}">
                <a16:creationId xmlns:a16="http://schemas.microsoft.com/office/drawing/2014/main" id="{F808E992-7695-487B-9939-AEB1FCFC9B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76379" y="2885732"/>
            <a:ext cx="728330" cy="728330"/>
          </a:xfrm>
          <a:prstGeom prst="rect">
            <a:avLst/>
          </a:prstGeom>
        </p:spPr>
      </p:pic>
      <p:pic>
        <p:nvPicPr>
          <p:cNvPr id="14" name="Gráfico 13" descr="Información">
            <a:extLst>
              <a:ext uri="{FF2B5EF4-FFF2-40B4-BE49-F238E27FC236}">
                <a16:creationId xmlns:a16="http://schemas.microsoft.com/office/drawing/2014/main" id="{17B71513-3C39-414C-9455-359CB1FE44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72129" y="2276012"/>
            <a:ext cx="622005" cy="622005"/>
          </a:xfrm>
          <a:prstGeom prst="rect">
            <a:avLst/>
          </a:prstGeom>
        </p:spPr>
      </p:pic>
      <p:pic>
        <p:nvPicPr>
          <p:cNvPr id="15" name="Gráfico 14" descr="Información">
            <a:extLst>
              <a:ext uri="{FF2B5EF4-FFF2-40B4-BE49-F238E27FC236}">
                <a16:creationId xmlns:a16="http://schemas.microsoft.com/office/drawing/2014/main" id="{7F5EE95C-8E9F-45FA-8DB4-D66A065C1A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07008" y="3198063"/>
            <a:ext cx="622005" cy="622005"/>
          </a:xfrm>
          <a:prstGeom prst="rect">
            <a:avLst/>
          </a:prstGeom>
        </p:spPr>
      </p:pic>
      <p:pic>
        <p:nvPicPr>
          <p:cNvPr id="16" name="Gráfico 15" descr="Información">
            <a:extLst>
              <a:ext uri="{FF2B5EF4-FFF2-40B4-BE49-F238E27FC236}">
                <a16:creationId xmlns:a16="http://schemas.microsoft.com/office/drawing/2014/main" id="{855CE905-55AF-42E0-8407-96AC6D93DF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30563" y="2300916"/>
            <a:ext cx="622005" cy="622005"/>
          </a:xfrm>
          <a:prstGeom prst="rect">
            <a:avLst/>
          </a:prstGeom>
        </p:spPr>
      </p:pic>
      <p:pic>
        <p:nvPicPr>
          <p:cNvPr id="17" name="Gráfico 16" descr="Información">
            <a:extLst>
              <a:ext uri="{FF2B5EF4-FFF2-40B4-BE49-F238E27FC236}">
                <a16:creationId xmlns:a16="http://schemas.microsoft.com/office/drawing/2014/main" id="{51E5442B-F55C-4C7E-AA4F-2BAB60B572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62549" y="3906338"/>
            <a:ext cx="622005" cy="622005"/>
          </a:xfrm>
          <a:prstGeom prst="rect">
            <a:avLst/>
          </a:prstGeom>
        </p:spPr>
      </p:pic>
      <p:pic>
        <p:nvPicPr>
          <p:cNvPr id="18" name="Gráfico 17" descr="Información">
            <a:extLst>
              <a:ext uri="{FF2B5EF4-FFF2-40B4-BE49-F238E27FC236}">
                <a16:creationId xmlns:a16="http://schemas.microsoft.com/office/drawing/2014/main" id="{D6C56432-E3AC-4E65-A0DF-9C269B6CC2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94134" y="4120116"/>
            <a:ext cx="622005" cy="622005"/>
          </a:xfrm>
          <a:prstGeom prst="rect">
            <a:avLst/>
          </a:prstGeom>
        </p:spPr>
      </p:pic>
      <p:sp>
        <p:nvSpPr>
          <p:cNvPr id="19" name="Elipse 18">
            <a:extLst>
              <a:ext uri="{FF2B5EF4-FFF2-40B4-BE49-F238E27FC236}">
                <a16:creationId xmlns:a16="http://schemas.microsoft.com/office/drawing/2014/main" id="{0C4C18E2-D465-4C43-8FD1-9E396897727E}"/>
              </a:ext>
            </a:extLst>
          </p:cNvPr>
          <p:cNvSpPr/>
          <p:nvPr/>
        </p:nvSpPr>
        <p:spPr>
          <a:xfrm>
            <a:off x="8729013" y="2739188"/>
            <a:ext cx="1233536" cy="9822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502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A0ACF4A-60E4-4594-9B94-FFF61A1BB96B}"/>
              </a:ext>
            </a:extLst>
          </p:cNvPr>
          <p:cNvSpPr/>
          <p:nvPr/>
        </p:nvSpPr>
        <p:spPr>
          <a:xfrm>
            <a:off x="11492593" y="244677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Avión">
            <a:extLst>
              <a:ext uri="{FF2B5EF4-FFF2-40B4-BE49-F238E27FC236}">
                <a16:creationId xmlns:a16="http://schemas.microsoft.com/office/drawing/2014/main" id="{E3F3978F-529A-411E-8547-9AC55AE9A8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1079204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281FA87-E372-4942-9E7F-65D7D08A4699}"/>
              </a:ext>
            </a:extLst>
          </p:cNvPr>
          <p:cNvSpPr/>
          <p:nvPr/>
        </p:nvSpPr>
        <p:spPr>
          <a:xfrm>
            <a:off x="170121" y="170121"/>
            <a:ext cx="57182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b) Conceptos turísticos</a:t>
            </a:r>
          </a:p>
          <a:p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EB19BAE-866C-4532-962B-79C344BA3145}"/>
              </a:ext>
            </a:extLst>
          </p:cNvPr>
          <p:cNvSpPr/>
          <p:nvPr/>
        </p:nvSpPr>
        <p:spPr>
          <a:xfrm>
            <a:off x="170121" y="1213238"/>
            <a:ext cx="3664786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-Turismo</a:t>
            </a:r>
          </a:p>
          <a:p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-Turista</a:t>
            </a:r>
          </a:p>
          <a:p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-Excursionista</a:t>
            </a:r>
          </a:p>
          <a:p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386BBFD-DAE9-44B4-B91A-A2EE5C72F20B}"/>
              </a:ext>
            </a:extLst>
          </p:cNvPr>
          <p:cNvSpPr/>
          <p:nvPr/>
        </p:nvSpPr>
        <p:spPr>
          <a:xfrm>
            <a:off x="2664773" y="1213238"/>
            <a:ext cx="77019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MX" b="1" kern="0" dirty="0">
                <a:solidFill>
                  <a:schemeClr val="accent2">
                    <a:lumMod val="50000"/>
                  </a:schemeClr>
                </a:solidFill>
              </a:rPr>
              <a:t>Viaje, nunca por motivos de trabajo, con una duración superior a las 24 horas y fuera del lugar de residencia habitual. Debe generar pernoctación en una segunda residencia, hotel, camping o similar </a:t>
            </a:r>
            <a:r>
              <a:rPr lang="es-MX" b="1" kern="0" dirty="0">
                <a:solidFill>
                  <a:srgbClr val="FF0000"/>
                </a:solidFill>
              </a:rPr>
              <a:t>(Barrado y Calabuig, 2001:13-21).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D6D99CB-AA1B-4BF3-BCE6-8E23CF3EE79E}"/>
              </a:ext>
            </a:extLst>
          </p:cNvPr>
          <p:cNvSpPr/>
          <p:nvPr/>
        </p:nvSpPr>
        <p:spPr>
          <a:xfrm>
            <a:off x="2472801" y="2752120"/>
            <a:ext cx="7202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MX" sz="2000" b="1" kern="0" dirty="0">
                <a:solidFill>
                  <a:schemeClr val="accent2">
                    <a:lumMod val="50000"/>
                  </a:schemeClr>
                </a:solidFill>
              </a:rPr>
              <a:t>Personas que viajan por diversión u ocio, duran fuera de su lugar de residencia más de 24 horas, es decir, viajes largos y distantes </a:t>
            </a:r>
            <a:r>
              <a:rPr lang="es-MX" sz="2000" b="1" kern="0" dirty="0">
                <a:solidFill>
                  <a:srgbClr val="FF0000"/>
                </a:solidFill>
              </a:rPr>
              <a:t>(Et al, 2001:13-21).</a:t>
            </a:r>
            <a:endParaRPr kumimoji="0" lang="es-MX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Schoolbook" panose="02040604050505020304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7E6AC60-AADF-49B9-9FDD-BC7CF84D6D30}"/>
              </a:ext>
            </a:extLst>
          </p:cNvPr>
          <p:cNvSpPr/>
          <p:nvPr/>
        </p:nvSpPr>
        <p:spPr>
          <a:xfrm>
            <a:off x="3834907" y="4518461"/>
            <a:ext cx="7202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MX" sz="2000" b="1" kern="0" dirty="0">
                <a:solidFill>
                  <a:schemeClr val="accent2">
                    <a:lumMod val="50000"/>
                  </a:schemeClr>
                </a:solidFill>
              </a:rPr>
              <a:t>Personas que viajan por diversión u ocio, duran fuera de su lugar de residencia menos de 24 horas o viajes cortos y cercanos </a:t>
            </a:r>
            <a:r>
              <a:rPr lang="es-MX" sz="2000" b="1" kern="0" dirty="0">
                <a:solidFill>
                  <a:srgbClr val="FF0000"/>
                </a:solidFill>
              </a:rPr>
              <a:t>(Et al, 2001:13-21).</a:t>
            </a:r>
            <a:endParaRPr kumimoji="0" lang="es-MX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Schoolbook" panose="02040604050505020304"/>
            </a:endParaRPr>
          </a:p>
        </p:txBody>
      </p:sp>
    </p:spTree>
    <p:extLst>
      <p:ext uri="{BB962C8B-B14F-4D97-AF65-F5344CB8AC3E}">
        <p14:creationId xmlns:p14="http://schemas.microsoft.com/office/powerpoint/2010/main" val="397136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1250</TotalTime>
  <Words>731</Words>
  <Application>Microsoft Office PowerPoint</Application>
  <PresentationFormat>Panorámica</PresentationFormat>
  <Paragraphs>141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Century Schoolbook</vt:lpstr>
      <vt:lpstr>Georgia</vt:lpstr>
      <vt:lpstr>Times-Roman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53</cp:revision>
  <dcterms:created xsi:type="dcterms:W3CDTF">2016-08-09T19:41:55Z</dcterms:created>
  <dcterms:modified xsi:type="dcterms:W3CDTF">2017-10-17T16:26:24Z</dcterms:modified>
</cp:coreProperties>
</file>