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744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279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094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1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989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5499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139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4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4371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96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610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49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868243" y="192828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1.3 Geografía contemporánea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638351" y="1307673"/>
            <a:ext cx="8554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accent1">
                    <a:lumMod val="50000"/>
                  </a:schemeClr>
                </a:solidFill>
              </a:rPr>
              <a:t>1.3.3 Principios del Método geográfico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835" y="2593042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69092" y="114399"/>
            <a:ext cx="5088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5. Evolución o dinamismo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212572" y="802140"/>
            <a:ext cx="9289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Se utiliza para entender como ha transformado un fenómeno al espacio y como ha evolucionado en el tiempo.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69092" y="2829422"/>
            <a:ext cx="6241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¿Cuándo inició?*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¿Cómo modifico el entorno?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desapareció/ apareció?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¿Cuándo finalizó?*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¿Sigue vigente o no?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688" y="4599137"/>
            <a:ext cx="3118992" cy="205092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60AA45FE-1D7C-451E-8551-1DCF8BBC4978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BE0155E4-EB5A-4B76-9C5C-B17FAC51F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11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78" y="947945"/>
            <a:ext cx="6934200" cy="52006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2777" y="99232"/>
            <a:ext cx="3167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Ejemplo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296978" y="0"/>
            <a:ext cx="4081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ramas y subramas auxilian en la evolución o dinamismo?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827"/>
          <a:stretch/>
        </p:blipFill>
        <p:spPr>
          <a:xfrm>
            <a:off x="8058277" y="4379533"/>
            <a:ext cx="2999583" cy="227937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2356573-9E5B-4005-A75A-5A4B7B76B876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F8496F3E-762A-4C80-8B23-811E037AA9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2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0727440-2D40-4261-967E-C1D9E7A0CBCC}"/>
              </a:ext>
            </a:extLst>
          </p:cNvPr>
          <p:cNvSpPr/>
          <p:nvPr/>
        </p:nvSpPr>
        <p:spPr>
          <a:xfrm>
            <a:off x="194842" y="240636"/>
            <a:ext cx="61490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T4U1: </a:t>
            </a:r>
            <a:r>
              <a:rPr kumimoji="0" lang="es-E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Método_Geo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En una presentación electrónica, explicar la aplicación  del método geográfico en una actividad turística del país.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Rúbrica e instrucciones</a:t>
            </a:r>
          </a:p>
        </p:txBody>
      </p:sp>
      <p:pic>
        <p:nvPicPr>
          <p:cNvPr id="7" name="Imagen 6" descr="Imagen que contiene objeto&#10;&#10;Descripción generada con confianza muy alta">
            <a:extLst>
              <a:ext uri="{FF2B5EF4-FFF2-40B4-BE49-F238E27FC236}">
                <a16:creationId xmlns:a16="http://schemas.microsoft.com/office/drawing/2014/main" id="{0D18E1F5-3A47-47E9-A743-488A01702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40" y="2430716"/>
            <a:ext cx="2434814" cy="243481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26323DC-4EF8-42F6-86FC-CAE069371AA7}"/>
              </a:ext>
            </a:extLst>
          </p:cNvPr>
          <p:cNvSpPr/>
          <p:nvPr/>
        </p:nvSpPr>
        <p:spPr>
          <a:xfrm>
            <a:off x="-306223" y="5286957"/>
            <a:ext cx="6149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Fecha límite: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18 de septiembre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11:59 pm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67BC4C5-54FE-4FA6-9B76-2CA3ABC2DCA0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E1D64FF6-1AA7-42E7-8E60-23AE4D6A3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51BE1BA-3B11-42AF-8F7D-4ECB154D0AAD}"/>
              </a:ext>
            </a:extLst>
          </p:cNvPr>
          <p:cNvSpPr/>
          <p:nvPr/>
        </p:nvSpPr>
        <p:spPr>
          <a:xfrm>
            <a:off x="5842797" y="3377014"/>
            <a:ext cx="5464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SIGUIENTE CLASE: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***CONCEPTO DE ESPACIO GEOGRÁFICO***</a:t>
            </a:r>
          </a:p>
        </p:txBody>
      </p:sp>
    </p:spTree>
    <p:extLst>
      <p:ext uri="{BB962C8B-B14F-4D97-AF65-F5344CB8AC3E}">
        <p14:creationId xmlns:p14="http://schemas.microsoft.com/office/powerpoint/2010/main" val="25551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4799" y="185530"/>
            <a:ext cx="2862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Ejemplo para T4U1: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378764" y="298173"/>
            <a:ext cx="868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8AB833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ECOTURISMO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8AB833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OACALCO,YAUTEPEC MORELOS.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srgbClr val="8AB833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87728" y="1683168"/>
            <a:ext cx="6333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Actividad: PASEO A CABALGATA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41932"/>
            <a:ext cx="10115107" cy="40005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DD8611F-5727-4B8C-AF4E-761EC6F7D664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FA7A09E9-225F-44B8-839B-D135F1AF5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52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5183" y="314192"/>
            <a:ext cx="3754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 Localización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41087" t="16847" r="16087" b="25592"/>
          <a:stretch/>
        </p:blipFill>
        <p:spPr>
          <a:xfrm>
            <a:off x="358913" y="1896226"/>
            <a:ext cx="5589634" cy="422391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063388" y="2858790"/>
            <a:ext cx="30011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Latitud: 18.9200856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Longitud: -99.0414026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478376" y="6126683"/>
            <a:ext cx="2814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Fuente: Google, </a:t>
            </a:r>
            <a:r>
              <a:rPr kumimoji="0" lang="es-MX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maps</a:t>
            </a: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 2016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183721" y="524154"/>
            <a:ext cx="50146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la localidad de 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Oacalco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 está situada en el Municipio de Yautepec (en el Estado de Morelos). Hay 1471 habitantes. 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Oacalco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 está a 1250 metros de altitud.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4189" y="4930915"/>
            <a:ext cx="1763331" cy="1763331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6581A017-84A3-4868-87D8-CF737AAE07DA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2" name="Gráfico 11" descr="El mundo">
            <a:extLst>
              <a:ext uri="{FF2B5EF4-FFF2-40B4-BE49-F238E27FC236}">
                <a16:creationId xmlns:a16="http://schemas.microsoft.com/office/drawing/2014/main" id="{BCB94836-6A97-47E4-BF9E-E4F044EA8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41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20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4585" y="100134"/>
            <a:ext cx="103893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2. Descripción de la actividad y su entorno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45975" y="1079514"/>
            <a:ext cx="100779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La cabalgata es una actividad ecoturística, que tiene la finalidad de otorgar a quienes lo practican la posibilidad de relacionarse con la naturaleza…..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2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10" y="3301106"/>
            <a:ext cx="4274418" cy="23936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882" y="3029900"/>
            <a:ext cx="4340087" cy="3255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DE2B3A5-AC03-41C3-B867-4F39A0BEEDC9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5CF6F27D-4221-4E54-94EE-B2F31C5835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05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165" y="337856"/>
            <a:ext cx="4671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3. COMPARACIÓN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75776" y="1465804"/>
            <a:ext cx="3166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OACATLAN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514383" y="1465804"/>
            <a:ext cx="4729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VALLE DE BRAVO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06" y="2365152"/>
            <a:ext cx="4847384" cy="343515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106" y="2365152"/>
            <a:ext cx="4959259" cy="3435154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5C1FDCC-C267-418F-B84E-DDB46F252263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0DBDC1CB-1B35-4139-9DD4-FA7789F02F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12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26912" y="201191"/>
            <a:ext cx="5402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4. CONEXIÓN O RELACIÓN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55" y="1289039"/>
            <a:ext cx="4962939" cy="1737029"/>
          </a:xfrm>
          <a:prstGeom prst="rect">
            <a:avLst/>
          </a:prstGeom>
        </p:spPr>
      </p:pic>
      <p:pic>
        <p:nvPicPr>
          <p:cNvPr id="1026" name="Picture 2" descr="Resultado de imagen para SOCIE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963" y="586265"/>
            <a:ext cx="3809379" cy="217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conomí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061" y="3796320"/>
            <a:ext cx="33337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267" y="4180074"/>
            <a:ext cx="3595895" cy="1899493"/>
          </a:xfrm>
          <a:prstGeom prst="rect">
            <a:avLst/>
          </a:prstGeom>
        </p:spPr>
      </p:pic>
      <p:sp>
        <p:nvSpPr>
          <p:cNvPr id="7" name="Flecha: a la derecha 6"/>
          <p:cNvSpPr/>
          <p:nvPr/>
        </p:nvSpPr>
        <p:spPr>
          <a:xfrm>
            <a:off x="6122504" y="1763201"/>
            <a:ext cx="985216" cy="463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8" name="Flecha: a la derecha 7"/>
          <p:cNvSpPr/>
          <p:nvPr/>
        </p:nvSpPr>
        <p:spPr>
          <a:xfrm rot="1438496">
            <a:off x="5653871" y="3227901"/>
            <a:ext cx="1122213" cy="6065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9" name="Flecha: hacia abajo 8"/>
          <p:cNvSpPr/>
          <p:nvPr/>
        </p:nvSpPr>
        <p:spPr>
          <a:xfrm>
            <a:off x="2669632" y="3241371"/>
            <a:ext cx="503583" cy="72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FF56440-43D6-43C4-8D34-EEC3C4603095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1" name="Gráfico 10" descr="El mundo">
            <a:extLst>
              <a:ext uri="{FF2B5EF4-FFF2-40B4-BE49-F238E27FC236}">
                <a16:creationId xmlns:a16="http://schemas.microsoft.com/office/drawing/2014/main" id="{64983CBB-BD1B-4832-8734-2E74025C4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69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9446" y="268570"/>
            <a:ext cx="5973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5. EVOLUCIÓN O DINAMISMO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45" y="1030985"/>
            <a:ext cx="3739168" cy="248824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45" y="4281646"/>
            <a:ext cx="3739168" cy="253630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755" y="1619722"/>
            <a:ext cx="4949553" cy="3799018"/>
          </a:xfrm>
          <a:prstGeom prst="rect">
            <a:avLst/>
          </a:prstGeom>
        </p:spPr>
      </p:pic>
      <p:sp>
        <p:nvSpPr>
          <p:cNvPr id="8" name="Signo más 7"/>
          <p:cNvSpPr/>
          <p:nvPr/>
        </p:nvSpPr>
        <p:spPr>
          <a:xfrm>
            <a:off x="1589233" y="3568537"/>
            <a:ext cx="583096" cy="66380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9" name="Es igual a 8"/>
          <p:cNvSpPr/>
          <p:nvPr/>
        </p:nvSpPr>
        <p:spPr>
          <a:xfrm>
            <a:off x="4465983" y="3379304"/>
            <a:ext cx="1139687" cy="9023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6733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6F4D961F-0468-40F5-9016-9B81A1B50FEE}"/>
              </a:ext>
            </a:extLst>
          </p:cNvPr>
          <p:cNvSpPr/>
          <p:nvPr/>
        </p:nvSpPr>
        <p:spPr>
          <a:xfrm>
            <a:off x="132677" y="79655"/>
            <a:ext cx="89145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4AB5C4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1.3.3 Principios del Método geográfico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srgbClr val="4AB5C4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784BDDA-F8F2-4C81-8FEC-A739A2A597A1}"/>
              </a:ext>
            </a:extLst>
          </p:cNvPr>
          <p:cNvSpPr/>
          <p:nvPr/>
        </p:nvSpPr>
        <p:spPr>
          <a:xfrm>
            <a:off x="1503527" y="602875"/>
            <a:ext cx="80145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Integrar todos los elementos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geografía en el análisis del entorno (Córdova y Levi, 1992).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AB5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**Análisis holístico** 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4AB5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F60565D1-0E7A-4C4F-9969-8A9F9B081A6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2677" y="2333101"/>
          <a:ext cx="10570820" cy="4231962"/>
        </p:xfrm>
        <a:graphic>
          <a:graphicData uri="http://schemas.openxmlformats.org/drawingml/2006/table">
            <a:tbl>
              <a:tblPr firstRow="1" bandRow="1"/>
              <a:tblGrid>
                <a:gridCol w="2114164">
                  <a:extLst>
                    <a:ext uri="{9D8B030D-6E8A-4147-A177-3AD203B41FA5}">
                      <a16:colId xmlns:a16="http://schemas.microsoft.com/office/drawing/2014/main" val="390493810"/>
                    </a:ext>
                  </a:extLst>
                </a:gridCol>
                <a:gridCol w="2114164">
                  <a:extLst>
                    <a:ext uri="{9D8B030D-6E8A-4147-A177-3AD203B41FA5}">
                      <a16:colId xmlns:a16="http://schemas.microsoft.com/office/drawing/2014/main" val="685674333"/>
                    </a:ext>
                  </a:extLst>
                </a:gridCol>
                <a:gridCol w="2114164">
                  <a:extLst>
                    <a:ext uri="{9D8B030D-6E8A-4147-A177-3AD203B41FA5}">
                      <a16:colId xmlns:a16="http://schemas.microsoft.com/office/drawing/2014/main" val="4048889793"/>
                    </a:ext>
                  </a:extLst>
                </a:gridCol>
                <a:gridCol w="4228328">
                  <a:extLst>
                    <a:ext uri="{9D8B030D-6E8A-4147-A177-3AD203B41FA5}">
                      <a16:colId xmlns:a16="http://schemas.microsoft.com/office/drawing/2014/main" val="491394132"/>
                    </a:ext>
                  </a:extLst>
                </a:gridCol>
              </a:tblGrid>
              <a:tr h="757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MX" sz="1600" dirty="0"/>
                        <a:t>Principio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MX" sz="1600" dirty="0"/>
                        <a:t>Descripción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MX" sz="1600" dirty="0"/>
                        <a:t>Preguntas a responder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MX" sz="1600" dirty="0"/>
                        <a:t>Aplicación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37301"/>
                  </a:ext>
                </a:extLst>
              </a:tr>
              <a:tr h="378778">
                <a:tc>
                  <a:txBody>
                    <a:bodyPr/>
                    <a:lstStyle/>
                    <a:p>
                      <a:r>
                        <a:rPr lang="es-MX" sz="1600" b="1" dirty="0"/>
                        <a:t>1. Observación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38756"/>
                  </a:ext>
                </a:extLst>
              </a:tr>
              <a:tr h="757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s-MX" sz="1600" dirty="0"/>
                        <a:t>2. Localización,</a:t>
                      </a:r>
                      <a:r>
                        <a:rPr lang="es-MX" sz="1600" baseline="0" dirty="0"/>
                        <a:t> distribución y extensión</a:t>
                      </a:r>
                      <a:endParaRPr lang="es-MX" sz="16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s-MX" sz="16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s-MX" sz="16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942687"/>
                  </a:ext>
                </a:extLst>
              </a:tr>
              <a:tr h="757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s-MX" sz="1600" dirty="0"/>
                        <a:t>3. Descripción</a:t>
                      </a:r>
                      <a:r>
                        <a:rPr lang="es-MX" sz="1600" baseline="0" dirty="0"/>
                        <a:t> y explicación /causalidad</a:t>
                      </a:r>
                      <a:endParaRPr lang="es-MX" sz="16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371948"/>
                  </a:ext>
                </a:extLst>
              </a:tr>
              <a:tr h="757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s-MX" sz="1600" dirty="0"/>
                        <a:t>4. Comparación /correlación</a:t>
                      </a:r>
                      <a:endParaRPr lang="es-MX" sz="16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58908"/>
                  </a:ext>
                </a:extLst>
              </a:tr>
              <a:tr h="757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s-MX" sz="1600" b="1" dirty="0"/>
                        <a:t>5. Evolución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s-MX" sz="16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089248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AF2AAE7C-911B-4F40-A002-A1AD1ECB11B4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0" name="Gráfico 9" descr="El mundo">
            <a:extLst>
              <a:ext uri="{FF2B5EF4-FFF2-40B4-BE49-F238E27FC236}">
                <a16:creationId xmlns:a16="http://schemas.microsoft.com/office/drawing/2014/main" id="{3157129E-E3A0-46D4-A632-A32157498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6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DA3BEF9-2D2E-4491-89ED-03FFFDC10584}"/>
              </a:ext>
            </a:extLst>
          </p:cNvPr>
          <p:cNvSpPr txBox="1"/>
          <p:nvPr/>
        </p:nvSpPr>
        <p:spPr>
          <a:xfrm>
            <a:off x="613883" y="383786"/>
            <a:ext cx="96977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Referencia del tema: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Córdova, F. y Levi, S. (1992). Cómo acercarse a la Geografía. LIMUSA-COANCULTA. México.</a:t>
            </a:r>
          </a:p>
          <a:p>
            <a:pPr marL="457200" marR="0" lvl="0" indent="-4572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MX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C2CA117-3ADB-4FF8-A50A-256C83059DB6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E8C395A6-C257-45D6-91EF-FF508A12A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36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2C890B9-8879-406C-9299-CA0AD710861C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El mundo">
            <a:extLst>
              <a:ext uri="{FF2B5EF4-FFF2-40B4-BE49-F238E27FC236}">
                <a16:creationId xmlns:a16="http://schemas.microsoft.com/office/drawing/2014/main" id="{066567C8-436B-4683-A843-4E8716100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7BBF8AE-B692-49AF-98D4-CDBA99ECE1E8}"/>
              </a:ext>
            </a:extLst>
          </p:cNvPr>
          <p:cNvSpPr/>
          <p:nvPr/>
        </p:nvSpPr>
        <p:spPr>
          <a:xfrm>
            <a:off x="3247073" y="97166"/>
            <a:ext cx="4364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 Observación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6EB9D41-55A7-4AA4-8100-20211D2D35EA}"/>
              </a:ext>
            </a:extLst>
          </p:cNvPr>
          <p:cNvSpPr/>
          <p:nvPr/>
        </p:nvSpPr>
        <p:spPr>
          <a:xfrm>
            <a:off x="274983" y="1271538"/>
            <a:ext cx="9870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Consiste en establecer un registro espacio-temporal (interés) del fenómeno a analizar.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7E6E2DF-ED5C-4C74-8559-26B1A53FA49C}"/>
              </a:ext>
            </a:extLst>
          </p:cNvPr>
          <p:cNvSpPr/>
          <p:nvPr/>
        </p:nvSpPr>
        <p:spPr>
          <a:xfrm>
            <a:off x="711824" y="2447751"/>
            <a:ext cx="17844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es?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B965368-4FF9-4273-8E72-2E8FD2AC40EA}"/>
              </a:ext>
            </a:extLst>
          </p:cNvPr>
          <p:cNvSpPr/>
          <p:nvPr/>
        </p:nvSpPr>
        <p:spPr>
          <a:xfrm>
            <a:off x="3919593" y="2447751"/>
            <a:ext cx="3132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¿Por qué es así?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43467AD6-CB66-4C45-AB26-1F7A26C3421B}"/>
              </a:ext>
            </a:extLst>
          </p:cNvPr>
          <p:cNvSpPr/>
          <p:nvPr/>
        </p:nvSpPr>
        <p:spPr>
          <a:xfrm>
            <a:off x="8360004" y="2358831"/>
            <a:ext cx="2097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¿Cómo es?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4" name="Gráfico 13" descr="Binoculares">
            <a:extLst>
              <a:ext uri="{FF2B5EF4-FFF2-40B4-BE49-F238E27FC236}">
                <a16:creationId xmlns:a16="http://schemas.microsoft.com/office/drawing/2014/main" id="{8774532B-1C92-4203-87B2-236C0B526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4624" y="93118"/>
            <a:ext cx="914400" cy="914400"/>
          </a:xfrm>
          <a:prstGeom prst="rect">
            <a:avLst/>
          </a:prstGeom>
        </p:spPr>
      </p:pic>
      <p:pic>
        <p:nvPicPr>
          <p:cNvPr id="16" name="Gráfico 15" descr="Hombre">
            <a:extLst>
              <a:ext uri="{FF2B5EF4-FFF2-40B4-BE49-F238E27FC236}">
                <a16:creationId xmlns:a16="http://schemas.microsoft.com/office/drawing/2014/main" id="{93D71901-C257-465B-A3FD-ADBA0AFA2B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53230" y="3333888"/>
            <a:ext cx="914400" cy="914400"/>
          </a:xfrm>
          <a:prstGeom prst="rect">
            <a:avLst/>
          </a:prstGeom>
        </p:spPr>
      </p:pic>
      <p:pic>
        <p:nvPicPr>
          <p:cNvPr id="18" name="Gráfico 17" descr="Globo terrestre">
            <a:extLst>
              <a:ext uri="{FF2B5EF4-FFF2-40B4-BE49-F238E27FC236}">
                <a16:creationId xmlns:a16="http://schemas.microsoft.com/office/drawing/2014/main" id="{C00B8B74-303D-4C0E-8D49-6950495D95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40206" y="3309716"/>
            <a:ext cx="914400" cy="914400"/>
          </a:xfrm>
          <a:prstGeom prst="rect">
            <a:avLst/>
          </a:prstGeom>
        </p:spPr>
      </p:pic>
      <p:pic>
        <p:nvPicPr>
          <p:cNvPr id="20" name="Gráfico 19" descr="Conejo">
            <a:extLst>
              <a:ext uri="{FF2B5EF4-FFF2-40B4-BE49-F238E27FC236}">
                <a16:creationId xmlns:a16="http://schemas.microsoft.com/office/drawing/2014/main" id="{54567065-A69B-41A8-887F-69E77F4441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63436" y="3415714"/>
            <a:ext cx="914400" cy="914400"/>
          </a:xfrm>
          <a:prstGeom prst="rect">
            <a:avLst/>
          </a:prstGeom>
        </p:spPr>
      </p:pic>
      <p:pic>
        <p:nvPicPr>
          <p:cNvPr id="22" name="Gráfico 21" descr="Flor">
            <a:extLst>
              <a:ext uri="{FF2B5EF4-FFF2-40B4-BE49-F238E27FC236}">
                <a16:creationId xmlns:a16="http://schemas.microsoft.com/office/drawing/2014/main" id="{6206E525-C57D-4781-BCD8-FDE4176D50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403170" y="3333888"/>
            <a:ext cx="914400" cy="914400"/>
          </a:xfrm>
          <a:prstGeom prst="rect">
            <a:avLst/>
          </a:prstGeom>
        </p:spPr>
      </p:pic>
      <p:pic>
        <p:nvPicPr>
          <p:cNvPr id="24" name="Gráfico 23" descr="Montañas">
            <a:extLst>
              <a:ext uri="{FF2B5EF4-FFF2-40B4-BE49-F238E27FC236}">
                <a16:creationId xmlns:a16="http://schemas.microsoft.com/office/drawing/2014/main" id="{6C302D23-348E-4B43-B2D0-A5F742E3D6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19294" y="341571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8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273" y="2673819"/>
            <a:ext cx="4315125" cy="263841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788728" y="193527"/>
            <a:ext cx="6361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2. LOCALIZACIÓN Y DISTRIBUCIÓN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91863" y="1344874"/>
            <a:ext cx="11138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Consiste en ubicar sobre la ST, al fenómeno que se desea analizar, así como su distribución y extensión, a través del tiempo y espacio.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-316711" y="2551164"/>
            <a:ext cx="42108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LOCALIZACIÓN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775398" y="2819598"/>
            <a:ext cx="3654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DISTRIBUCIÓN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0" y="3144732"/>
            <a:ext cx="3342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¿Dónde ésta?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102614" y="3488597"/>
            <a:ext cx="48304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¿Cómo ésta?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Disperso, agrupado, irregular.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Flecha: a la izquierda y derecha 11"/>
          <p:cNvSpPr/>
          <p:nvPr/>
        </p:nvSpPr>
        <p:spPr>
          <a:xfrm>
            <a:off x="4131365" y="5307187"/>
            <a:ext cx="3180522" cy="461664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A7F8475-E5F3-49C5-AB64-57F85A9F075A}"/>
              </a:ext>
            </a:extLst>
          </p:cNvPr>
          <p:cNvSpPr/>
          <p:nvPr/>
        </p:nvSpPr>
        <p:spPr>
          <a:xfrm>
            <a:off x="2673626" y="597150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¿Cuáles son sus límites?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¿Hasta donde llega?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66E19C7-AE22-4090-8581-873E4840A425}"/>
              </a:ext>
            </a:extLst>
          </p:cNvPr>
          <p:cNvSpPr/>
          <p:nvPr/>
        </p:nvSpPr>
        <p:spPr>
          <a:xfrm>
            <a:off x="3894167" y="5448282"/>
            <a:ext cx="3654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EXTENSIÓN</a:t>
            </a:r>
          </a:p>
        </p:txBody>
      </p:sp>
      <p:pic>
        <p:nvPicPr>
          <p:cNvPr id="10" name="Gráfico 9" descr="Chincheta">
            <a:extLst>
              <a:ext uri="{FF2B5EF4-FFF2-40B4-BE49-F238E27FC236}">
                <a16:creationId xmlns:a16="http://schemas.microsoft.com/office/drawing/2014/main" id="{B186596F-2AAF-4F75-8040-15DDE2DDB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629" y="-32841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E83235C7-BA8A-4371-B2DE-5900CD4D0C8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5" name="Gráfico 14" descr="El mundo">
            <a:extLst>
              <a:ext uri="{FF2B5EF4-FFF2-40B4-BE49-F238E27FC236}">
                <a16:creationId xmlns:a16="http://schemas.microsoft.com/office/drawing/2014/main" id="{73CC7AB0-DBBA-45DB-9ECC-D32D78943F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4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5652" y="59476"/>
            <a:ext cx="249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Ejemplo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2" y="705807"/>
            <a:ext cx="7922434" cy="596713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068140" y="151781"/>
            <a:ext cx="40816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rama o subrama auxilian en la localización y distribución?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152" y="4002746"/>
            <a:ext cx="2883658" cy="23715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C34EA32-C075-4A6E-BA74-3DE4119DA339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7B815D71-AEF9-44A6-8B7B-30A214C51D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07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23321" y="104258"/>
            <a:ext cx="67188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6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5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6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5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80525" y="229285"/>
            <a:ext cx="97999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3. Descripción y explicación/ Causalidad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98781" y="1378215"/>
            <a:ext cx="105696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Mencionar que características acompañan al fenómeno. Recordando que cada fenómeno es complejo, casi nunca tendrá un solo factor para explicarlo.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82723" y="3037648"/>
            <a:ext cx="3710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DESCRIPCIÓN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888354" y="3058495"/>
            <a:ext cx="31076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EXPLICACIÓN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0" y="3859739"/>
            <a:ext cx="432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es? ¿Qué son?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hay?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¿Cómo es?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6" name="Flecha: a la izquierda y derecha 15"/>
          <p:cNvSpPr/>
          <p:nvPr/>
        </p:nvSpPr>
        <p:spPr>
          <a:xfrm>
            <a:off x="3893332" y="3099204"/>
            <a:ext cx="3180522" cy="461664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0013" y="4175778"/>
            <a:ext cx="2267160" cy="2611679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B135465-34BF-4F95-821F-F8F97B930311}"/>
              </a:ext>
            </a:extLst>
          </p:cNvPr>
          <p:cNvSpPr/>
          <p:nvPr/>
        </p:nvSpPr>
        <p:spPr>
          <a:xfrm>
            <a:off x="6768975" y="3946796"/>
            <a:ext cx="45521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¿Con qué se relaciona?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lo origina?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¿Cuáles son sus causas-consecuencias?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3" name="Gráfico 2" descr="Maestro">
            <a:extLst>
              <a:ext uri="{FF2B5EF4-FFF2-40B4-BE49-F238E27FC236}">
                <a16:creationId xmlns:a16="http://schemas.microsoft.com/office/drawing/2014/main" id="{D2FD17B3-099C-40EA-AAB3-2036477DC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957" y="0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F4447A55-3C8D-4DFC-B831-D2016EE8D722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9" name="Gráfico 18" descr="El mundo">
            <a:extLst>
              <a:ext uri="{FF2B5EF4-FFF2-40B4-BE49-F238E27FC236}">
                <a16:creationId xmlns:a16="http://schemas.microsoft.com/office/drawing/2014/main" id="{D62FB10D-5404-4A62-9B0F-3E2268420E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35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58573" y="275514"/>
            <a:ext cx="5994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4. Comparación/ correlación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31304" y="1452759"/>
            <a:ext cx="103115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Comparar fenómenos semejantes en lugares diferentes. Bajo el supuesto de que un mismo fenómeno puede manifestarse en otro lugar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58852" y="3429179"/>
            <a:ext cx="53936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diferencias hay?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similitudes existen?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srgbClr val="455F5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9218" y="2237589"/>
            <a:ext cx="4280083" cy="302815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E66C143-9A39-432F-9A57-0AA6F9FF855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8C82E864-89E5-4BAA-922C-0D7C8C77E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D5833B4-B0C5-4C97-8A86-335CFA4B75D7}"/>
              </a:ext>
            </a:extLst>
          </p:cNvPr>
          <p:cNvSpPr/>
          <p:nvPr/>
        </p:nvSpPr>
        <p:spPr>
          <a:xfrm>
            <a:off x="1589950" y="4919038"/>
            <a:ext cx="53936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factores influyen?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relación hay con…?</a:t>
            </a:r>
          </a:p>
        </p:txBody>
      </p:sp>
      <p:pic>
        <p:nvPicPr>
          <p:cNvPr id="3" name="Gráfico 2" descr="Poste indicador">
            <a:extLst>
              <a:ext uri="{FF2B5EF4-FFF2-40B4-BE49-F238E27FC236}">
                <a16:creationId xmlns:a16="http://schemas.microsoft.com/office/drawing/2014/main" id="{AF4FBBA3-21F0-4A78-91BF-1D99170CC8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4727" y="13159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48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6062" y="0"/>
            <a:ext cx="2061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Ejemplo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10" y="608988"/>
            <a:ext cx="7384981" cy="603641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2367" y="4196383"/>
            <a:ext cx="2883658" cy="23715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0EE92B2-F102-41EB-9355-D8F25D4C019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738F5B03-4B6B-4C8C-BB14-C5F4C309F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F0F48BE2-C433-497C-95FE-E943DC5B6D88}"/>
              </a:ext>
            </a:extLst>
          </p:cNvPr>
          <p:cNvSpPr/>
          <p:nvPr/>
        </p:nvSpPr>
        <p:spPr>
          <a:xfrm>
            <a:off x="7897004" y="608988"/>
            <a:ext cx="30865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ramas y subramas auxilian en la conexión o relación?</a:t>
            </a:r>
          </a:p>
        </p:txBody>
      </p:sp>
    </p:spTree>
    <p:extLst>
      <p:ext uri="{BB962C8B-B14F-4D97-AF65-F5344CB8AC3E}">
        <p14:creationId xmlns:p14="http://schemas.microsoft.com/office/powerpoint/2010/main" val="339069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5651" y="59476"/>
            <a:ext cx="2717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Ejemplo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02" y="848139"/>
            <a:ext cx="7353436" cy="52346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851903" y="340307"/>
            <a:ext cx="3454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ramas y subramas auxilian en la conexión o relación?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875" y="4323101"/>
            <a:ext cx="2816439" cy="244813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57D9994-A80D-4258-9B65-6FB6B05AABF2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El mundo">
            <a:extLst>
              <a:ext uri="{FF2B5EF4-FFF2-40B4-BE49-F238E27FC236}">
                <a16:creationId xmlns:a16="http://schemas.microsoft.com/office/drawing/2014/main" id="{4B0E464F-87F1-4022-A536-1588D23DAC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9727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06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599</Words>
  <Application>Microsoft Office PowerPoint</Application>
  <PresentationFormat>Panorámica</PresentationFormat>
  <Paragraphs>125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Schoolbook</vt:lpstr>
      <vt:lpstr>Open Sans</vt:lpstr>
      <vt:lpstr>Wingdings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3</cp:revision>
  <dcterms:created xsi:type="dcterms:W3CDTF">2017-10-17T17:21:11Z</dcterms:created>
  <dcterms:modified xsi:type="dcterms:W3CDTF">2017-10-17T22:23:07Z</dcterms:modified>
</cp:coreProperties>
</file>