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94" r:id="rId3"/>
    <p:sldId id="349" r:id="rId4"/>
    <p:sldId id="343" r:id="rId5"/>
    <p:sldId id="347" r:id="rId6"/>
    <p:sldId id="348" r:id="rId7"/>
    <p:sldId id="350" r:id="rId8"/>
    <p:sldId id="351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876" autoAdjust="0"/>
    <p:restoredTop sz="94660"/>
  </p:normalViewPr>
  <p:slideViewPr>
    <p:cSldViewPr snapToGrid="0">
      <p:cViewPr varScale="1">
        <p:scale>
          <a:sx n="90" d="100"/>
          <a:sy n="90" d="100"/>
        </p:scale>
        <p:origin x="6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5/10/relationships/revisionInfo" Target="revisionInfo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287BD59-0178-43D8-AA5E-32AF807C896E}" type="doc">
      <dgm:prSet loTypeId="urn:microsoft.com/office/officeart/2005/8/layout/radial1" loCatId="cycle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s-ES"/>
        </a:p>
      </dgm:t>
    </dgm:pt>
    <dgm:pt modelId="{1C894DF9-67B8-4EC4-8173-485EDBA96ECB}">
      <dgm:prSet phldrT="[Texto]"/>
      <dgm:spPr/>
      <dgm:t>
        <a:bodyPr/>
        <a:lstStyle/>
        <a:p>
          <a:r>
            <a:rPr lang="es-ES" dirty="0"/>
            <a:t>Espacio G</a:t>
          </a:r>
        </a:p>
      </dgm:t>
    </dgm:pt>
    <dgm:pt modelId="{0CF358BC-7651-443A-B60D-0A38FBD76990}" type="parTrans" cxnId="{556C14EA-16EE-463E-9953-BEE9F8A4678E}">
      <dgm:prSet/>
      <dgm:spPr/>
      <dgm:t>
        <a:bodyPr/>
        <a:lstStyle/>
        <a:p>
          <a:endParaRPr lang="es-ES"/>
        </a:p>
      </dgm:t>
    </dgm:pt>
    <dgm:pt modelId="{79432368-2D52-4879-B00B-3E9014A1F9F4}" type="sibTrans" cxnId="{556C14EA-16EE-463E-9953-BEE9F8A4678E}">
      <dgm:prSet/>
      <dgm:spPr/>
      <dgm:t>
        <a:bodyPr/>
        <a:lstStyle/>
        <a:p>
          <a:endParaRPr lang="es-ES"/>
        </a:p>
      </dgm:t>
    </dgm:pt>
    <dgm:pt modelId="{EEE7A042-D04E-40AF-8F5A-C195C79EC3FF}">
      <dgm:prSet phldrT="[Texto]"/>
      <dgm:spPr/>
      <dgm:t>
        <a:bodyPr/>
        <a:lstStyle/>
        <a:p>
          <a:r>
            <a:rPr lang="es-ES" dirty="0" err="1"/>
            <a:t>Ss</a:t>
          </a:r>
          <a:endParaRPr lang="es-ES" dirty="0"/>
        </a:p>
        <a:p>
          <a:r>
            <a:rPr lang="es-ES" dirty="0"/>
            <a:t>natural</a:t>
          </a:r>
        </a:p>
      </dgm:t>
    </dgm:pt>
    <dgm:pt modelId="{A8B237BC-A7B4-465E-AE6D-E5EEB965D885}" type="parTrans" cxnId="{C7E9DDC5-A5A5-4047-9B44-2DE06E504DA6}">
      <dgm:prSet/>
      <dgm:spPr/>
      <dgm:t>
        <a:bodyPr/>
        <a:lstStyle/>
        <a:p>
          <a:endParaRPr lang="es-ES"/>
        </a:p>
      </dgm:t>
    </dgm:pt>
    <dgm:pt modelId="{51600E17-5981-4987-B47F-14F530F06BE4}" type="sibTrans" cxnId="{C7E9DDC5-A5A5-4047-9B44-2DE06E504DA6}">
      <dgm:prSet/>
      <dgm:spPr/>
      <dgm:t>
        <a:bodyPr/>
        <a:lstStyle/>
        <a:p>
          <a:endParaRPr lang="es-ES"/>
        </a:p>
      </dgm:t>
    </dgm:pt>
    <dgm:pt modelId="{AD414EB6-DE7B-42CE-9DAF-409FF39B3491}">
      <dgm:prSet phldrT="[Texto]"/>
      <dgm:spPr/>
      <dgm:t>
        <a:bodyPr/>
        <a:lstStyle/>
        <a:p>
          <a:r>
            <a:rPr lang="es-ES" dirty="0" err="1"/>
            <a:t>Ss</a:t>
          </a:r>
          <a:r>
            <a:rPr lang="es-ES" dirty="0"/>
            <a:t> económico</a:t>
          </a:r>
        </a:p>
      </dgm:t>
    </dgm:pt>
    <dgm:pt modelId="{618D2767-F44E-480C-A07D-27776019ABE5}" type="parTrans" cxnId="{161FDA63-B5DD-41A2-A088-B7665845019C}">
      <dgm:prSet/>
      <dgm:spPr/>
      <dgm:t>
        <a:bodyPr/>
        <a:lstStyle/>
        <a:p>
          <a:endParaRPr lang="es-ES"/>
        </a:p>
      </dgm:t>
    </dgm:pt>
    <dgm:pt modelId="{53E7D70F-609B-41FA-8A43-6AC9795DC2D6}" type="sibTrans" cxnId="{161FDA63-B5DD-41A2-A088-B7665845019C}">
      <dgm:prSet/>
      <dgm:spPr/>
      <dgm:t>
        <a:bodyPr/>
        <a:lstStyle/>
        <a:p>
          <a:endParaRPr lang="es-ES"/>
        </a:p>
      </dgm:t>
    </dgm:pt>
    <dgm:pt modelId="{D80EA1D5-DD27-4194-85CD-DFA1D724BCD3}">
      <dgm:prSet phldrT="[Texto]"/>
      <dgm:spPr/>
      <dgm:t>
        <a:bodyPr/>
        <a:lstStyle/>
        <a:p>
          <a:r>
            <a:rPr lang="es-ES" dirty="0" err="1"/>
            <a:t>Ss</a:t>
          </a:r>
          <a:r>
            <a:rPr lang="es-ES" dirty="0"/>
            <a:t> social</a:t>
          </a:r>
        </a:p>
      </dgm:t>
    </dgm:pt>
    <dgm:pt modelId="{518042CB-C0A4-4607-BC6B-E2718E144D08}" type="parTrans" cxnId="{25032F37-5D52-4A9A-948C-A3C4FFFFA131}">
      <dgm:prSet/>
      <dgm:spPr/>
      <dgm:t>
        <a:bodyPr/>
        <a:lstStyle/>
        <a:p>
          <a:endParaRPr lang="es-ES"/>
        </a:p>
      </dgm:t>
    </dgm:pt>
    <dgm:pt modelId="{7D08C1AE-0423-4411-B902-1CBD9EB4D58D}" type="sibTrans" cxnId="{25032F37-5D52-4A9A-948C-A3C4FFFFA131}">
      <dgm:prSet/>
      <dgm:spPr/>
      <dgm:t>
        <a:bodyPr/>
        <a:lstStyle/>
        <a:p>
          <a:endParaRPr lang="es-ES"/>
        </a:p>
      </dgm:t>
    </dgm:pt>
    <dgm:pt modelId="{EEC2B818-6F45-47FB-B0F2-91CBFCDE3192}" type="pres">
      <dgm:prSet presAssocID="{5287BD59-0178-43D8-AA5E-32AF807C896E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A334E3FE-6C9A-4349-B563-ADA3EA02A3BD}" type="pres">
      <dgm:prSet presAssocID="{1C894DF9-67B8-4EC4-8173-485EDBA96ECB}" presName="centerShape" presStyleLbl="node0" presStyleIdx="0" presStyleCnt="1"/>
      <dgm:spPr/>
    </dgm:pt>
    <dgm:pt modelId="{458C7FB5-8A3D-4102-A07F-715523532C25}" type="pres">
      <dgm:prSet presAssocID="{A8B237BC-A7B4-465E-AE6D-E5EEB965D885}" presName="Name9" presStyleLbl="parChTrans1D2" presStyleIdx="0" presStyleCnt="3"/>
      <dgm:spPr/>
    </dgm:pt>
    <dgm:pt modelId="{C0925709-3652-4B55-93CE-A5A9D6D4FE2D}" type="pres">
      <dgm:prSet presAssocID="{A8B237BC-A7B4-465E-AE6D-E5EEB965D885}" presName="connTx" presStyleLbl="parChTrans1D2" presStyleIdx="0" presStyleCnt="3"/>
      <dgm:spPr/>
    </dgm:pt>
    <dgm:pt modelId="{7BCBF437-C996-49A4-92FD-6E48F7CD5940}" type="pres">
      <dgm:prSet presAssocID="{EEE7A042-D04E-40AF-8F5A-C195C79EC3FF}" presName="node" presStyleLbl="node1" presStyleIdx="0" presStyleCnt="3">
        <dgm:presLayoutVars>
          <dgm:bulletEnabled val="1"/>
        </dgm:presLayoutVars>
      </dgm:prSet>
      <dgm:spPr/>
    </dgm:pt>
    <dgm:pt modelId="{D816873A-A707-4914-9247-4DC8F6E454C6}" type="pres">
      <dgm:prSet presAssocID="{618D2767-F44E-480C-A07D-27776019ABE5}" presName="Name9" presStyleLbl="parChTrans1D2" presStyleIdx="1" presStyleCnt="3"/>
      <dgm:spPr/>
    </dgm:pt>
    <dgm:pt modelId="{93395A8A-A5CC-4ED2-B6BE-294031CA2C19}" type="pres">
      <dgm:prSet presAssocID="{618D2767-F44E-480C-A07D-27776019ABE5}" presName="connTx" presStyleLbl="parChTrans1D2" presStyleIdx="1" presStyleCnt="3"/>
      <dgm:spPr/>
    </dgm:pt>
    <dgm:pt modelId="{3E71AAE1-D115-4347-A157-04A590FCE529}" type="pres">
      <dgm:prSet presAssocID="{AD414EB6-DE7B-42CE-9DAF-409FF39B3491}" presName="node" presStyleLbl="node1" presStyleIdx="1" presStyleCnt="3">
        <dgm:presLayoutVars>
          <dgm:bulletEnabled val="1"/>
        </dgm:presLayoutVars>
      </dgm:prSet>
      <dgm:spPr/>
    </dgm:pt>
    <dgm:pt modelId="{F2A1DA3F-9AAE-4149-A54E-057B7AD77602}" type="pres">
      <dgm:prSet presAssocID="{518042CB-C0A4-4607-BC6B-E2718E144D08}" presName="Name9" presStyleLbl="parChTrans1D2" presStyleIdx="2" presStyleCnt="3"/>
      <dgm:spPr/>
    </dgm:pt>
    <dgm:pt modelId="{C6C10AFD-4DDB-429F-8B1B-5A68805EE5EC}" type="pres">
      <dgm:prSet presAssocID="{518042CB-C0A4-4607-BC6B-E2718E144D08}" presName="connTx" presStyleLbl="parChTrans1D2" presStyleIdx="2" presStyleCnt="3"/>
      <dgm:spPr/>
    </dgm:pt>
    <dgm:pt modelId="{347A557E-10A1-4159-B399-53C4913F4A46}" type="pres">
      <dgm:prSet presAssocID="{D80EA1D5-DD27-4194-85CD-DFA1D724BCD3}" presName="node" presStyleLbl="node1" presStyleIdx="2" presStyleCnt="3">
        <dgm:presLayoutVars>
          <dgm:bulletEnabled val="1"/>
        </dgm:presLayoutVars>
      </dgm:prSet>
      <dgm:spPr/>
    </dgm:pt>
  </dgm:ptLst>
  <dgm:cxnLst>
    <dgm:cxn modelId="{CFA0B30F-683E-447E-BB77-6612E2F48BBE}" type="presOf" srcId="{D80EA1D5-DD27-4194-85CD-DFA1D724BCD3}" destId="{347A557E-10A1-4159-B399-53C4913F4A46}" srcOrd="0" destOrd="0" presId="urn:microsoft.com/office/officeart/2005/8/layout/radial1"/>
    <dgm:cxn modelId="{AC5EB121-40FF-42BD-84DB-12E92D2AE00B}" type="presOf" srcId="{1C894DF9-67B8-4EC4-8173-485EDBA96ECB}" destId="{A334E3FE-6C9A-4349-B563-ADA3EA02A3BD}" srcOrd="0" destOrd="0" presId="urn:microsoft.com/office/officeart/2005/8/layout/radial1"/>
    <dgm:cxn modelId="{E9BC472D-C95A-4F10-8B6D-C0B23DEC20E8}" type="presOf" srcId="{AD414EB6-DE7B-42CE-9DAF-409FF39B3491}" destId="{3E71AAE1-D115-4347-A157-04A590FCE529}" srcOrd="0" destOrd="0" presId="urn:microsoft.com/office/officeart/2005/8/layout/radial1"/>
    <dgm:cxn modelId="{25032F37-5D52-4A9A-948C-A3C4FFFFA131}" srcId="{1C894DF9-67B8-4EC4-8173-485EDBA96ECB}" destId="{D80EA1D5-DD27-4194-85CD-DFA1D724BCD3}" srcOrd="2" destOrd="0" parTransId="{518042CB-C0A4-4607-BC6B-E2718E144D08}" sibTransId="{7D08C1AE-0423-4411-B902-1CBD9EB4D58D}"/>
    <dgm:cxn modelId="{161FDA63-B5DD-41A2-A088-B7665845019C}" srcId="{1C894DF9-67B8-4EC4-8173-485EDBA96ECB}" destId="{AD414EB6-DE7B-42CE-9DAF-409FF39B3491}" srcOrd="1" destOrd="0" parTransId="{618D2767-F44E-480C-A07D-27776019ABE5}" sibTransId="{53E7D70F-609B-41FA-8A43-6AC9795DC2D6}"/>
    <dgm:cxn modelId="{F8B3764B-947B-4C8C-9E54-46F11006A2A7}" type="presOf" srcId="{518042CB-C0A4-4607-BC6B-E2718E144D08}" destId="{C6C10AFD-4DDB-429F-8B1B-5A68805EE5EC}" srcOrd="1" destOrd="0" presId="urn:microsoft.com/office/officeart/2005/8/layout/radial1"/>
    <dgm:cxn modelId="{E10D9986-7C19-4D05-A6A5-9FFCD5CC60EF}" type="presOf" srcId="{EEE7A042-D04E-40AF-8F5A-C195C79EC3FF}" destId="{7BCBF437-C996-49A4-92FD-6E48F7CD5940}" srcOrd="0" destOrd="0" presId="urn:microsoft.com/office/officeart/2005/8/layout/radial1"/>
    <dgm:cxn modelId="{890BF58D-4C56-4E9A-8944-4B886E4373B9}" type="presOf" srcId="{618D2767-F44E-480C-A07D-27776019ABE5}" destId="{93395A8A-A5CC-4ED2-B6BE-294031CA2C19}" srcOrd="1" destOrd="0" presId="urn:microsoft.com/office/officeart/2005/8/layout/radial1"/>
    <dgm:cxn modelId="{26B678A3-EA82-40ED-8657-CB5F552876C0}" type="presOf" srcId="{A8B237BC-A7B4-465E-AE6D-E5EEB965D885}" destId="{458C7FB5-8A3D-4102-A07F-715523532C25}" srcOrd="0" destOrd="0" presId="urn:microsoft.com/office/officeart/2005/8/layout/radial1"/>
    <dgm:cxn modelId="{E3DAE8A8-2576-4C10-BD0F-A8D63C5B731E}" type="presOf" srcId="{618D2767-F44E-480C-A07D-27776019ABE5}" destId="{D816873A-A707-4914-9247-4DC8F6E454C6}" srcOrd="0" destOrd="0" presId="urn:microsoft.com/office/officeart/2005/8/layout/radial1"/>
    <dgm:cxn modelId="{C7E9DDC5-A5A5-4047-9B44-2DE06E504DA6}" srcId="{1C894DF9-67B8-4EC4-8173-485EDBA96ECB}" destId="{EEE7A042-D04E-40AF-8F5A-C195C79EC3FF}" srcOrd="0" destOrd="0" parTransId="{A8B237BC-A7B4-465E-AE6D-E5EEB965D885}" sibTransId="{51600E17-5981-4987-B47F-14F530F06BE4}"/>
    <dgm:cxn modelId="{B1D935DD-8E3F-4BB2-B91D-96F847383ED9}" type="presOf" srcId="{518042CB-C0A4-4607-BC6B-E2718E144D08}" destId="{F2A1DA3F-9AAE-4149-A54E-057B7AD77602}" srcOrd="0" destOrd="0" presId="urn:microsoft.com/office/officeart/2005/8/layout/radial1"/>
    <dgm:cxn modelId="{AF4BC8E4-887E-4996-919F-D16AE4948A60}" type="presOf" srcId="{A8B237BC-A7B4-465E-AE6D-E5EEB965D885}" destId="{C0925709-3652-4B55-93CE-A5A9D6D4FE2D}" srcOrd="1" destOrd="0" presId="urn:microsoft.com/office/officeart/2005/8/layout/radial1"/>
    <dgm:cxn modelId="{556C14EA-16EE-463E-9953-BEE9F8A4678E}" srcId="{5287BD59-0178-43D8-AA5E-32AF807C896E}" destId="{1C894DF9-67B8-4EC4-8173-485EDBA96ECB}" srcOrd="0" destOrd="0" parTransId="{0CF358BC-7651-443A-B60D-0A38FBD76990}" sibTransId="{79432368-2D52-4879-B00B-3E9014A1F9F4}"/>
    <dgm:cxn modelId="{4F8D71EE-D27E-4BE7-BB46-B18EE05E1C57}" type="presOf" srcId="{5287BD59-0178-43D8-AA5E-32AF807C896E}" destId="{EEC2B818-6F45-47FB-B0F2-91CBFCDE3192}" srcOrd="0" destOrd="0" presId="urn:microsoft.com/office/officeart/2005/8/layout/radial1"/>
    <dgm:cxn modelId="{69CF2777-5DC5-40B7-9311-FD511CDA1008}" type="presParOf" srcId="{EEC2B818-6F45-47FB-B0F2-91CBFCDE3192}" destId="{A334E3FE-6C9A-4349-B563-ADA3EA02A3BD}" srcOrd="0" destOrd="0" presId="urn:microsoft.com/office/officeart/2005/8/layout/radial1"/>
    <dgm:cxn modelId="{CE19BE61-B9AD-4011-A517-820F690E804B}" type="presParOf" srcId="{EEC2B818-6F45-47FB-B0F2-91CBFCDE3192}" destId="{458C7FB5-8A3D-4102-A07F-715523532C25}" srcOrd="1" destOrd="0" presId="urn:microsoft.com/office/officeart/2005/8/layout/radial1"/>
    <dgm:cxn modelId="{36EEB20E-C2F9-4B88-A9A7-056E8064457A}" type="presParOf" srcId="{458C7FB5-8A3D-4102-A07F-715523532C25}" destId="{C0925709-3652-4B55-93CE-A5A9D6D4FE2D}" srcOrd="0" destOrd="0" presId="urn:microsoft.com/office/officeart/2005/8/layout/radial1"/>
    <dgm:cxn modelId="{8A603045-C0F0-4186-8494-6D087F835B40}" type="presParOf" srcId="{EEC2B818-6F45-47FB-B0F2-91CBFCDE3192}" destId="{7BCBF437-C996-49A4-92FD-6E48F7CD5940}" srcOrd="2" destOrd="0" presId="urn:microsoft.com/office/officeart/2005/8/layout/radial1"/>
    <dgm:cxn modelId="{0F9E29B8-86D7-4A86-9BA3-6AEE2B76F3B1}" type="presParOf" srcId="{EEC2B818-6F45-47FB-B0F2-91CBFCDE3192}" destId="{D816873A-A707-4914-9247-4DC8F6E454C6}" srcOrd="3" destOrd="0" presId="urn:microsoft.com/office/officeart/2005/8/layout/radial1"/>
    <dgm:cxn modelId="{36C84881-E76B-421E-83A6-CBBAB2152A7E}" type="presParOf" srcId="{D816873A-A707-4914-9247-4DC8F6E454C6}" destId="{93395A8A-A5CC-4ED2-B6BE-294031CA2C19}" srcOrd="0" destOrd="0" presId="urn:microsoft.com/office/officeart/2005/8/layout/radial1"/>
    <dgm:cxn modelId="{6602D49B-8566-403A-82E1-4E0CEDD04E82}" type="presParOf" srcId="{EEC2B818-6F45-47FB-B0F2-91CBFCDE3192}" destId="{3E71AAE1-D115-4347-A157-04A590FCE529}" srcOrd="4" destOrd="0" presId="urn:microsoft.com/office/officeart/2005/8/layout/radial1"/>
    <dgm:cxn modelId="{F42B5AD9-2769-4936-B1F1-5DC82888B191}" type="presParOf" srcId="{EEC2B818-6F45-47FB-B0F2-91CBFCDE3192}" destId="{F2A1DA3F-9AAE-4149-A54E-057B7AD77602}" srcOrd="5" destOrd="0" presId="urn:microsoft.com/office/officeart/2005/8/layout/radial1"/>
    <dgm:cxn modelId="{1DB17DE7-6531-4412-8459-505C9E7FFF02}" type="presParOf" srcId="{F2A1DA3F-9AAE-4149-A54E-057B7AD77602}" destId="{C6C10AFD-4DDB-429F-8B1B-5A68805EE5EC}" srcOrd="0" destOrd="0" presId="urn:microsoft.com/office/officeart/2005/8/layout/radial1"/>
    <dgm:cxn modelId="{E2556AD4-6B1C-41F1-AD12-0412C277EE71}" type="presParOf" srcId="{EEC2B818-6F45-47FB-B0F2-91CBFCDE3192}" destId="{347A557E-10A1-4159-B399-53C4913F4A46}" srcOrd="6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34E3FE-6C9A-4349-B563-ADA3EA02A3BD}">
      <dsp:nvSpPr>
        <dsp:cNvPr id="0" name=""/>
        <dsp:cNvSpPr/>
      </dsp:nvSpPr>
      <dsp:spPr>
        <a:xfrm>
          <a:off x="1871382" y="2063143"/>
          <a:ext cx="1583977" cy="1583977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kern="1200" dirty="0"/>
            <a:t>Espacio G</a:t>
          </a:r>
        </a:p>
      </dsp:txBody>
      <dsp:txXfrm>
        <a:off x="2103350" y="2295111"/>
        <a:ext cx="1120041" cy="1120041"/>
      </dsp:txXfrm>
    </dsp:sp>
    <dsp:sp modelId="{458C7FB5-8A3D-4102-A07F-715523532C25}">
      <dsp:nvSpPr>
        <dsp:cNvPr id="0" name=""/>
        <dsp:cNvSpPr/>
      </dsp:nvSpPr>
      <dsp:spPr>
        <a:xfrm rot="16200000">
          <a:off x="2424742" y="1797751"/>
          <a:ext cx="477258" cy="53525"/>
        </a:xfrm>
        <a:custGeom>
          <a:avLst/>
          <a:gdLst/>
          <a:ahLst/>
          <a:cxnLst/>
          <a:rect l="0" t="0" r="0" b="0"/>
          <a:pathLst>
            <a:path>
              <a:moveTo>
                <a:pt x="0" y="26762"/>
              </a:moveTo>
              <a:lnTo>
                <a:pt x="477258" y="26762"/>
              </a:lnTo>
            </a:path>
          </a:pathLst>
        </a:custGeom>
        <a:noFill/>
        <a:ln w="1397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500" kern="1200"/>
        </a:p>
      </dsp:txBody>
      <dsp:txXfrm>
        <a:off x="2651440" y="1812582"/>
        <a:ext cx="23862" cy="23862"/>
      </dsp:txXfrm>
    </dsp:sp>
    <dsp:sp modelId="{7BCBF437-C996-49A4-92FD-6E48F7CD5940}">
      <dsp:nvSpPr>
        <dsp:cNvPr id="0" name=""/>
        <dsp:cNvSpPr/>
      </dsp:nvSpPr>
      <dsp:spPr>
        <a:xfrm>
          <a:off x="1871382" y="1907"/>
          <a:ext cx="1583977" cy="1583977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 err="1"/>
            <a:t>Ss</a:t>
          </a:r>
          <a:endParaRPr lang="es-ES" sz="1800" kern="1200" dirty="0"/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/>
            <a:t>natural</a:t>
          </a:r>
        </a:p>
      </dsp:txBody>
      <dsp:txXfrm>
        <a:off x="2103350" y="233875"/>
        <a:ext cx="1120041" cy="1120041"/>
      </dsp:txXfrm>
    </dsp:sp>
    <dsp:sp modelId="{D816873A-A707-4914-9247-4DC8F6E454C6}">
      <dsp:nvSpPr>
        <dsp:cNvPr id="0" name=""/>
        <dsp:cNvSpPr/>
      </dsp:nvSpPr>
      <dsp:spPr>
        <a:xfrm rot="1800000">
          <a:off x="3317283" y="3343678"/>
          <a:ext cx="477258" cy="53525"/>
        </a:xfrm>
        <a:custGeom>
          <a:avLst/>
          <a:gdLst/>
          <a:ahLst/>
          <a:cxnLst/>
          <a:rect l="0" t="0" r="0" b="0"/>
          <a:pathLst>
            <a:path>
              <a:moveTo>
                <a:pt x="0" y="26762"/>
              </a:moveTo>
              <a:lnTo>
                <a:pt x="477258" y="26762"/>
              </a:lnTo>
            </a:path>
          </a:pathLst>
        </a:custGeom>
        <a:noFill/>
        <a:ln w="1397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500" kern="1200"/>
        </a:p>
      </dsp:txBody>
      <dsp:txXfrm>
        <a:off x="3543981" y="3358510"/>
        <a:ext cx="23862" cy="23862"/>
      </dsp:txXfrm>
    </dsp:sp>
    <dsp:sp modelId="{3E71AAE1-D115-4347-A157-04A590FCE529}">
      <dsp:nvSpPr>
        <dsp:cNvPr id="0" name=""/>
        <dsp:cNvSpPr/>
      </dsp:nvSpPr>
      <dsp:spPr>
        <a:xfrm>
          <a:off x="3656465" y="3093761"/>
          <a:ext cx="1583977" cy="1583977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 err="1"/>
            <a:t>Ss</a:t>
          </a:r>
          <a:r>
            <a:rPr lang="es-ES" sz="1800" kern="1200" dirty="0"/>
            <a:t> económico</a:t>
          </a:r>
        </a:p>
      </dsp:txBody>
      <dsp:txXfrm>
        <a:off x="3888433" y="3325729"/>
        <a:ext cx="1120041" cy="1120041"/>
      </dsp:txXfrm>
    </dsp:sp>
    <dsp:sp modelId="{F2A1DA3F-9AAE-4149-A54E-057B7AD77602}">
      <dsp:nvSpPr>
        <dsp:cNvPr id="0" name=""/>
        <dsp:cNvSpPr/>
      </dsp:nvSpPr>
      <dsp:spPr>
        <a:xfrm rot="9000000">
          <a:off x="1532200" y="3343678"/>
          <a:ext cx="477258" cy="53525"/>
        </a:xfrm>
        <a:custGeom>
          <a:avLst/>
          <a:gdLst/>
          <a:ahLst/>
          <a:cxnLst/>
          <a:rect l="0" t="0" r="0" b="0"/>
          <a:pathLst>
            <a:path>
              <a:moveTo>
                <a:pt x="0" y="26762"/>
              </a:moveTo>
              <a:lnTo>
                <a:pt x="477258" y="26762"/>
              </a:lnTo>
            </a:path>
          </a:pathLst>
        </a:custGeom>
        <a:noFill/>
        <a:ln w="1397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500" kern="1200"/>
        </a:p>
      </dsp:txBody>
      <dsp:txXfrm rot="10800000">
        <a:off x="1758898" y="3358510"/>
        <a:ext cx="23862" cy="23862"/>
      </dsp:txXfrm>
    </dsp:sp>
    <dsp:sp modelId="{347A557E-10A1-4159-B399-53C4913F4A46}">
      <dsp:nvSpPr>
        <dsp:cNvPr id="0" name=""/>
        <dsp:cNvSpPr/>
      </dsp:nvSpPr>
      <dsp:spPr>
        <a:xfrm>
          <a:off x="86299" y="3093761"/>
          <a:ext cx="1583977" cy="1583977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 err="1"/>
            <a:t>Ss</a:t>
          </a:r>
          <a:r>
            <a:rPr lang="es-ES" sz="1800" kern="1200" dirty="0"/>
            <a:t> social</a:t>
          </a:r>
        </a:p>
      </dsp:txBody>
      <dsp:txXfrm>
        <a:off x="318267" y="3325729"/>
        <a:ext cx="1120041" cy="112004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spc="3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/>
              <a:t>Haga clic para editar el estilo de subtítulo del patrón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1190554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2094293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1313401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575803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1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 spc="3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2063273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0722986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es-ES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  <p:sp>
        <p:nvSpPr>
          <p:cNvPr id="11" name="Rectangle 10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513701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004170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7144473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2800" b="1" baseline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968255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400" baseline="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047454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294198"/>
            <a:ext cx="9692640" cy="1397124"/>
          </a:xfrm>
          <a:prstGeom prst="rect">
            <a:avLst/>
          </a:prstGeom>
        </p:spPr>
        <p:txBody>
          <a:bodyPr vert="horz" lIns="91440" tIns="27432" rIns="91440" bIns="45720" rtlCol="0" anchor="b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defRPr>
            </a:lvl1pPr>
          </a:lstStyle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491568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 spc="-5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2000" kern="1200" spc="1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4.svg"/><Relationship Id="rId7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gi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1.svg"/><Relationship Id="rId18" Type="http://schemas.openxmlformats.org/officeDocument/2006/relationships/image" Target="../media/image26.png"/><Relationship Id="rId26" Type="http://schemas.openxmlformats.org/officeDocument/2006/relationships/image" Target="../media/image8.png"/><Relationship Id="rId3" Type="http://schemas.openxmlformats.org/officeDocument/2006/relationships/image" Target="../media/image11.svg"/><Relationship Id="rId21" Type="http://schemas.openxmlformats.org/officeDocument/2006/relationships/image" Target="../media/image29.svg"/><Relationship Id="rId7" Type="http://schemas.openxmlformats.org/officeDocument/2006/relationships/image" Target="../media/image15.svg"/><Relationship Id="rId12" Type="http://schemas.openxmlformats.org/officeDocument/2006/relationships/image" Target="../media/image20.png"/><Relationship Id="rId17" Type="http://schemas.openxmlformats.org/officeDocument/2006/relationships/image" Target="../media/image25.svg"/><Relationship Id="rId25" Type="http://schemas.openxmlformats.org/officeDocument/2006/relationships/image" Target="../media/image33.svg"/><Relationship Id="rId2" Type="http://schemas.openxmlformats.org/officeDocument/2006/relationships/image" Target="../media/image10.png"/><Relationship Id="rId16" Type="http://schemas.openxmlformats.org/officeDocument/2006/relationships/image" Target="../media/image24.png"/><Relationship Id="rId20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11" Type="http://schemas.openxmlformats.org/officeDocument/2006/relationships/image" Target="../media/image19.svg"/><Relationship Id="rId24" Type="http://schemas.openxmlformats.org/officeDocument/2006/relationships/image" Target="../media/image32.png"/><Relationship Id="rId5" Type="http://schemas.openxmlformats.org/officeDocument/2006/relationships/image" Target="../media/image13.svg"/><Relationship Id="rId15" Type="http://schemas.openxmlformats.org/officeDocument/2006/relationships/image" Target="../media/image23.svg"/><Relationship Id="rId23" Type="http://schemas.openxmlformats.org/officeDocument/2006/relationships/image" Target="../media/image31.svg"/><Relationship Id="rId10" Type="http://schemas.openxmlformats.org/officeDocument/2006/relationships/image" Target="../media/image18.png"/><Relationship Id="rId19" Type="http://schemas.openxmlformats.org/officeDocument/2006/relationships/image" Target="../media/image27.svg"/><Relationship Id="rId4" Type="http://schemas.openxmlformats.org/officeDocument/2006/relationships/image" Target="../media/image12.png"/><Relationship Id="rId9" Type="http://schemas.openxmlformats.org/officeDocument/2006/relationships/image" Target="../media/image17.svg"/><Relationship Id="rId14" Type="http://schemas.openxmlformats.org/officeDocument/2006/relationships/image" Target="../media/image22.png"/><Relationship Id="rId22" Type="http://schemas.openxmlformats.org/officeDocument/2006/relationships/image" Target="../media/image30.png"/><Relationship Id="rId27" Type="http://schemas.openxmlformats.org/officeDocument/2006/relationships/image" Target="../media/image9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svg"/><Relationship Id="rId3" Type="http://schemas.openxmlformats.org/officeDocument/2006/relationships/image" Target="../media/image4.svg"/><Relationship Id="rId7" Type="http://schemas.openxmlformats.org/officeDocument/2006/relationships/image" Target="../media/image3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sv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3" Type="http://schemas.microsoft.com/office/2007/relationships/hdphoto" Target="../media/hdphoto1.wdp"/><Relationship Id="rId7" Type="http://schemas.openxmlformats.org/officeDocument/2006/relationships/diagramLayout" Target="../diagrams/layout1.xml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1.xml"/><Relationship Id="rId5" Type="http://schemas.openxmlformats.org/officeDocument/2006/relationships/image" Target="../media/image4.svg"/><Relationship Id="rId10" Type="http://schemas.microsoft.com/office/2007/relationships/diagramDrawing" Target="../diagrams/drawing1.xml"/><Relationship Id="rId4" Type="http://schemas.openxmlformats.org/officeDocument/2006/relationships/image" Target="../media/image2.png"/><Relationship Id="rId9" Type="http://schemas.openxmlformats.org/officeDocument/2006/relationships/diagramColors" Target="../diagrams/colors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sv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sv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ángulo 10">
            <a:extLst>
              <a:ext uri="{FF2B5EF4-FFF2-40B4-BE49-F238E27FC236}">
                <a16:creationId xmlns:a16="http://schemas.microsoft.com/office/drawing/2014/main" id="{2477717A-80AD-4C6C-856C-087C6AF849E0}"/>
              </a:ext>
            </a:extLst>
          </p:cNvPr>
          <p:cNvSpPr/>
          <p:nvPr/>
        </p:nvSpPr>
        <p:spPr>
          <a:xfrm>
            <a:off x="938773" y="926346"/>
            <a:ext cx="60660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8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1.4 EL ESPACIO GEOGRÁFICO</a:t>
            </a:r>
            <a:endParaRPr lang="es-MX" sz="28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E944437A-AAD3-4893-8EAE-8FDA8FE6E1A3}"/>
              </a:ext>
            </a:extLst>
          </p:cNvPr>
          <p:cNvSpPr/>
          <p:nvPr/>
        </p:nvSpPr>
        <p:spPr>
          <a:xfrm>
            <a:off x="1119907" y="1698388"/>
            <a:ext cx="8554145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ES" sz="2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1.4.1 Las diferentes acepciones del espacio</a:t>
            </a:r>
          </a:p>
          <a:p>
            <a:pPr lvl="0"/>
            <a:r>
              <a:rPr lang="es-ES" sz="2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     a) El espacio geográfico </a:t>
            </a:r>
          </a:p>
          <a:p>
            <a:pPr lvl="0"/>
            <a:r>
              <a:rPr lang="es-ES" sz="2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     b) Los elementos del espacio geográfico</a:t>
            </a:r>
          </a:p>
          <a:p>
            <a:pPr lvl="0"/>
            <a:r>
              <a:rPr lang="es-ES" sz="2800" dirty="0"/>
              <a:t>1.4.2 Categorías de análisis espacial </a:t>
            </a:r>
          </a:p>
          <a:p>
            <a:pPr lvl="0"/>
            <a:r>
              <a:rPr lang="es-ES" sz="2800" dirty="0"/>
              <a:t>1.4.3 Las representaciones del espacio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E57A941D-BC4C-43C0-894A-B879EA7DA3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96613" y="4303859"/>
            <a:ext cx="2377439" cy="2377439"/>
          </a:xfrm>
          <a:prstGeom prst="rect">
            <a:avLst/>
          </a:prstGeom>
        </p:spPr>
      </p:pic>
      <p:sp>
        <p:nvSpPr>
          <p:cNvPr id="19" name="Rectángulo 18">
            <a:extLst>
              <a:ext uri="{FF2B5EF4-FFF2-40B4-BE49-F238E27FC236}">
                <a16:creationId xmlns:a16="http://schemas.microsoft.com/office/drawing/2014/main" id="{7C64EE6C-3DAF-49B6-8793-8CB442D19722}"/>
              </a:ext>
            </a:extLst>
          </p:cNvPr>
          <p:cNvSpPr/>
          <p:nvPr/>
        </p:nvSpPr>
        <p:spPr>
          <a:xfrm>
            <a:off x="11497056" y="528270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62C2A974-F346-4ECC-A2D5-2855672F8D5F}"/>
              </a:ext>
            </a:extLst>
          </p:cNvPr>
          <p:cNvSpPr/>
          <p:nvPr/>
        </p:nvSpPr>
        <p:spPr>
          <a:xfrm>
            <a:off x="6871861" y="2719252"/>
            <a:ext cx="1706880" cy="3139440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5" name="Gráfico 4" descr="Globo terrestre, América">
            <a:extLst>
              <a:ext uri="{FF2B5EF4-FFF2-40B4-BE49-F238E27FC236}">
                <a16:creationId xmlns:a16="http://schemas.microsoft.com/office/drawing/2014/main" id="{7D3F21FB-E27B-4B67-9D86-4800EF74AA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282063" y="4480561"/>
            <a:ext cx="914400" cy="914400"/>
          </a:xfrm>
          <a:prstGeom prst="rect">
            <a:avLst/>
          </a:prstGeom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16C292F0-34E0-4C10-B1A9-9EBD660FF30E}"/>
              </a:ext>
            </a:extLst>
          </p:cNvPr>
          <p:cNvSpPr/>
          <p:nvPr/>
        </p:nvSpPr>
        <p:spPr>
          <a:xfrm>
            <a:off x="2481160" y="154304"/>
            <a:ext cx="74735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8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CONTENIDO GENERAL DEL BLOQUE</a:t>
            </a:r>
            <a:endParaRPr lang="es-MX" sz="28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51885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ángulo 29">
            <a:extLst>
              <a:ext uri="{FF2B5EF4-FFF2-40B4-BE49-F238E27FC236}">
                <a16:creationId xmlns:a16="http://schemas.microsoft.com/office/drawing/2014/main" id="{3E4AA51F-D3EA-43FD-B255-231A9E19CBA4}"/>
              </a:ext>
            </a:extLst>
          </p:cNvPr>
          <p:cNvSpPr/>
          <p:nvPr/>
        </p:nvSpPr>
        <p:spPr>
          <a:xfrm>
            <a:off x="11497056" y="528270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9B2D1F">
                    <a:lumMod val="50000"/>
                  </a:srgbClr>
                </a:solidFill>
                <a:effectLst/>
                <a:uLnTx/>
                <a:uFillTx/>
              </a:rPr>
              <a:t>UN  IDAD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9B2D1F">
                    <a:lumMod val="50000"/>
                  </a:srgbClr>
                </a:solidFill>
                <a:effectLst/>
                <a:uLnTx/>
                <a:uFillTx/>
              </a:rPr>
              <a:t> 1</a:t>
            </a:r>
          </a:p>
        </p:txBody>
      </p:sp>
      <p:pic>
        <p:nvPicPr>
          <p:cNvPr id="32" name="Gráfico 31" descr="Globo terrestre, América">
            <a:extLst>
              <a:ext uri="{FF2B5EF4-FFF2-40B4-BE49-F238E27FC236}">
                <a16:creationId xmlns:a16="http://schemas.microsoft.com/office/drawing/2014/main" id="{1E982E6D-222F-4ED6-ACAA-2C88FFAE6CA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82063" y="4480561"/>
            <a:ext cx="914400" cy="914400"/>
          </a:xfrm>
          <a:prstGeom prst="rect">
            <a:avLst/>
          </a:prstGeom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DA46EAA4-3E94-4504-9726-29962057B346}"/>
              </a:ext>
            </a:extLst>
          </p:cNvPr>
          <p:cNvSpPr/>
          <p:nvPr/>
        </p:nvSpPr>
        <p:spPr>
          <a:xfrm>
            <a:off x="633984" y="266660"/>
            <a:ext cx="942441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800" b="0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</a:rPr>
              <a:t>1.4.1 Las diferentes acepciones del espacio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2800" kern="0" dirty="0">
                <a:solidFill>
                  <a:schemeClr val="accent2">
                    <a:lumMod val="50000"/>
                  </a:schemeClr>
                </a:solidFill>
              </a:rPr>
              <a:t>a) El espacio geográfico</a:t>
            </a:r>
            <a:endParaRPr kumimoji="0" lang="es-ES" sz="2800" b="0" i="0" u="none" strike="noStrike" kern="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</a:endParaRPr>
          </a:p>
        </p:txBody>
      </p:sp>
      <p:pic>
        <p:nvPicPr>
          <p:cNvPr id="37" name="Imagen 36">
            <a:extLst>
              <a:ext uri="{FF2B5EF4-FFF2-40B4-BE49-F238E27FC236}">
                <a16:creationId xmlns:a16="http://schemas.microsoft.com/office/drawing/2014/main" id="{3C54F43C-A813-4BB3-9FE2-7B96C487994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19" y="1632693"/>
            <a:ext cx="4046685" cy="3183955"/>
          </a:xfrm>
          <a:prstGeom prst="rect">
            <a:avLst/>
          </a:prstGeom>
        </p:spPr>
      </p:pic>
      <p:sp>
        <p:nvSpPr>
          <p:cNvPr id="10" name="Rectángulo 9">
            <a:extLst>
              <a:ext uri="{FF2B5EF4-FFF2-40B4-BE49-F238E27FC236}">
                <a16:creationId xmlns:a16="http://schemas.microsoft.com/office/drawing/2014/main" id="{A65FDC83-85BE-4590-875D-50EECBFAB8B5}"/>
              </a:ext>
            </a:extLst>
          </p:cNvPr>
          <p:cNvSpPr/>
          <p:nvPr/>
        </p:nvSpPr>
        <p:spPr>
          <a:xfrm>
            <a:off x="1572224" y="3510554"/>
            <a:ext cx="106427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b="1" kern="0" dirty="0">
                <a:solidFill>
                  <a:schemeClr val="accent2">
                    <a:lumMod val="50000"/>
                  </a:schemeClr>
                </a:solidFill>
              </a:rPr>
              <a:t>1900</a:t>
            </a:r>
            <a:endParaRPr lang="es-MX" sz="2800" b="1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BAD428B0-AA0E-4220-87D5-24F7BBCD36A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9927" t="27132" r="41311" b="66003"/>
          <a:stretch/>
        </p:blipFill>
        <p:spPr>
          <a:xfrm>
            <a:off x="9032455" y="751460"/>
            <a:ext cx="1745273" cy="729625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0E66D757-5823-4D49-A892-004313FF9F0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84756" y="2860816"/>
            <a:ext cx="3615506" cy="3752564"/>
          </a:xfrm>
          <a:prstGeom prst="rect">
            <a:avLst/>
          </a:prstGeom>
        </p:spPr>
      </p:pic>
      <p:pic>
        <p:nvPicPr>
          <p:cNvPr id="5" name="Gráfico 4" descr="Flecha: recto">
            <a:extLst>
              <a:ext uri="{FF2B5EF4-FFF2-40B4-BE49-F238E27FC236}">
                <a16:creationId xmlns:a16="http://schemas.microsoft.com/office/drawing/2014/main" id="{3118DD6F-5493-4F1D-90A4-302A7CCCBBF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12544456">
            <a:off x="3614839" y="3314963"/>
            <a:ext cx="914400" cy="914400"/>
          </a:xfrm>
          <a:prstGeom prst="rect">
            <a:avLst/>
          </a:prstGeom>
        </p:spPr>
      </p:pic>
      <p:pic>
        <p:nvPicPr>
          <p:cNvPr id="11" name="Gráfico 10" descr="Flecha: recto">
            <a:extLst>
              <a:ext uri="{FF2B5EF4-FFF2-40B4-BE49-F238E27FC236}">
                <a16:creationId xmlns:a16="http://schemas.microsoft.com/office/drawing/2014/main" id="{965DD6BF-D3AE-4AA1-A115-2802755C1CE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8827031">
            <a:off x="6307430" y="2157770"/>
            <a:ext cx="914400" cy="914400"/>
          </a:xfrm>
          <a:prstGeom prst="rect">
            <a:avLst/>
          </a:prstGeom>
        </p:spPr>
      </p:pic>
      <p:pic>
        <p:nvPicPr>
          <p:cNvPr id="14" name="Gráfico 13" descr="Flecha: recto">
            <a:extLst>
              <a:ext uri="{FF2B5EF4-FFF2-40B4-BE49-F238E27FC236}">
                <a16:creationId xmlns:a16="http://schemas.microsoft.com/office/drawing/2014/main" id="{E0011D20-88BE-4E10-86A8-B0913074677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8827031">
            <a:off x="7125255" y="1583590"/>
            <a:ext cx="914400" cy="914400"/>
          </a:xfrm>
          <a:prstGeom prst="rect">
            <a:avLst/>
          </a:prstGeom>
        </p:spPr>
      </p:pic>
      <p:pic>
        <p:nvPicPr>
          <p:cNvPr id="15" name="Gráfico 14" descr="Flecha: recto">
            <a:extLst>
              <a:ext uri="{FF2B5EF4-FFF2-40B4-BE49-F238E27FC236}">
                <a16:creationId xmlns:a16="http://schemas.microsoft.com/office/drawing/2014/main" id="{ABA7592C-AC39-4B7B-B197-AC3F35BC728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8827031">
            <a:off x="7977113" y="1047575"/>
            <a:ext cx="914400" cy="914400"/>
          </a:xfrm>
          <a:prstGeom prst="rect">
            <a:avLst/>
          </a:prstGeom>
        </p:spPr>
      </p:pic>
      <p:sp>
        <p:nvSpPr>
          <p:cNvPr id="22" name="Rectángulo 21">
            <a:extLst>
              <a:ext uri="{FF2B5EF4-FFF2-40B4-BE49-F238E27FC236}">
                <a16:creationId xmlns:a16="http://schemas.microsoft.com/office/drawing/2014/main" id="{BC63DBB9-6D68-4ED5-91D1-E3FDFE56E3A6}"/>
              </a:ext>
            </a:extLst>
          </p:cNvPr>
          <p:cNvSpPr/>
          <p:nvPr/>
        </p:nvSpPr>
        <p:spPr>
          <a:xfrm>
            <a:off x="8298389" y="2654035"/>
            <a:ext cx="270979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400" b="1" dirty="0"/>
              <a:t>Concepto actual</a:t>
            </a:r>
          </a:p>
          <a:p>
            <a:pPr algn="ctr"/>
            <a:endParaRPr lang="es-ES" sz="2400" b="1" dirty="0"/>
          </a:p>
          <a:p>
            <a:pPr algn="ctr"/>
            <a:r>
              <a:rPr lang="es-ES" sz="2400" b="1" dirty="0"/>
              <a:t>ESPACIO GEOGRÁFICO</a:t>
            </a:r>
          </a:p>
          <a:p>
            <a:pPr algn="ctr"/>
            <a:endParaRPr lang="es-ES" sz="2400" b="1" dirty="0"/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0F9A09A8-F568-4AF0-9BC8-A5DB2F4ADCEE}"/>
              </a:ext>
            </a:extLst>
          </p:cNvPr>
          <p:cNvSpPr/>
          <p:nvPr/>
        </p:nvSpPr>
        <p:spPr>
          <a:xfrm>
            <a:off x="852523" y="4827380"/>
            <a:ext cx="321951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800" b="1" kern="0" dirty="0">
                <a:solidFill>
                  <a:schemeClr val="accent2">
                    <a:lumMod val="50000"/>
                  </a:schemeClr>
                </a:solidFill>
              </a:rPr>
              <a:t>“lucha entre paradigmas”</a:t>
            </a:r>
            <a:endParaRPr lang="es-MX" sz="2800" b="1" dirty="0"/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C3434C94-BA7E-4C20-A9F0-0F230FD94FB9}"/>
              </a:ext>
            </a:extLst>
          </p:cNvPr>
          <p:cNvSpPr/>
          <p:nvPr/>
        </p:nvSpPr>
        <p:spPr>
          <a:xfrm>
            <a:off x="3730766" y="1406288"/>
            <a:ext cx="321951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800" b="1" kern="0" dirty="0">
                <a:solidFill>
                  <a:schemeClr val="accent2">
                    <a:lumMod val="50000"/>
                  </a:schemeClr>
                </a:solidFill>
              </a:rPr>
              <a:t>1950</a:t>
            </a:r>
          </a:p>
          <a:p>
            <a:pPr algn="ctr"/>
            <a:r>
              <a:rPr lang="es-ES" sz="2800" b="1" kern="0" dirty="0">
                <a:solidFill>
                  <a:schemeClr val="accent2">
                    <a:lumMod val="50000"/>
                  </a:schemeClr>
                </a:solidFill>
              </a:rPr>
              <a:t>Acuerdo científico</a:t>
            </a:r>
            <a:endParaRPr lang="es-MX" sz="2800" b="1" dirty="0"/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0054D82E-6B7D-4E27-998E-05D22F3E953A}"/>
              </a:ext>
            </a:extLst>
          </p:cNvPr>
          <p:cNvSpPr/>
          <p:nvPr/>
        </p:nvSpPr>
        <p:spPr>
          <a:xfrm>
            <a:off x="8062547" y="2288199"/>
            <a:ext cx="32195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800" b="1" kern="0" dirty="0">
                <a:solidFill>
                  <a:schemeClr val="accent2">
                    <a:lumMod val="50000"/>
                  </a:schemeClr>
                </a:solidFill>
              </a:rPr>
              <a:t>1980</a:t>
            </a:r>
          </a:p>
        </p:txBody>
      </p:sp>
    </p:spTree>
    <p:extLst>
      <p:ext uri="{BB962C8B-B14F-4D97-AF65-F5344CB8AC3E}">
        <p14:creationId xmlns:p14="http://schemas.microsoft.com/office/powerpoint/2010/main" val="1062445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áfico 7" descr="Conejo">
            <a:extLst>
              <a:ext uri="{FF2B5EF4-FFF2-40B4-BE49-F238E27FC236}">
                <a16:creationId xmlns:a16="http://schemas.microsoft.com/office/drawing/2014/main" id="{8F36B4D1-EDEB-4AE0-A228-AF2DDDD8AE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16683" y="1641411"/>
            <a:ext cx="866938" cy="866938"/>
          </a:xfrm>
          <a:prstGeom prst="rect">
            <a:avLst/>
          </a:prstGeom>
        </p:spPr>
      </p:pic>
      <p:pic>
        <p:nvPicPr>
          <p:cNvPr id="9" name="Gráfico 8" descr="Montañas">
            <a:extLst>
              <a:ext uri="{FF2B5EF4-FFF2-40B4-BE49-F238E27FC236}">
                <a16:creationId xmlns:a16="http://schemas.microsoft.com/office/drawing/2014/main" id="{33AF854E-1C19-416C-AB2B-80EA4F4A032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39796" y="1347889"/>
            <a:ext cx="1118234" cy="1118234"/>
          </a:xfrm>
          <a:prstGeom prst="rect">
            <a:avLst/>
          </a:prstGeom>
        </p:spPr>
      </p:pic>
      <p:pic>
        <p:nvPicPr>
          <p:cNvPr id="10" name="Gráfico 9" descr="Pausa">
            <a:extLst>
              <a:ext uri="{FF2B5EF4-FFF2-40B4-BE49-F238E27FC236}">
                <a16:creationId xmlns:a16="http://schemas.microsoft.com/office/drawing/2014/main" id="{978A5B0E-ED5E-4C7B-B443-366AFB67C1C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5400000">
            <a:off x="8079767" y="1490285"/>
            <a:ext cx="1118234" cy="1118234"/>
          </a:xfrm>
          <a:prstGeom prst="rect">
            <a:avLst/>
          </a:prstGeom>
        </p:spPr>
      </p:pic>
      <p:pic>
        <p:nvPicPr>
          <p:cNvPr id="11" name="Gráfico 10" descr="Suma">
            <a:extLst>
              <a:ext uri="{FF2B5EF4-FFF2-40B4-BE49-F238E27FC236}">
                <a16:creationId xmlns:a16="http://schemas.microsoft.com/office/drawing/2014/main" id="{DB616DE1-EC78-45F1-86CA-BA30E94443C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416223" y="1433818"/>
            <a:ext cx="797674" cy="797674"/>
          </a:xfrm>
          <a:prstGeom prst="rect">
            <a:avLst/>
          </a:prstGeom>
        </p:spPr>
      </p:pic>
      <p:sp>
        <p:nvSpPr>
          <p:cNvPr id="12" name="Elipse 11">
            <a:extLst>
              <a:ext uri="{FF2B5EF4-FFF2-40B4-BE49-F238E27FC236}">
                <a16:creationId xmlns:a16="http://schemas.microsoft.com/office/drawing/2014/main" id="{77C55E56-CCA5-4C3D-B634-1EF462AE0BA9}"/>
              </a:ext>
            </a:extLst>
          </p:cNvPr>
          <p:cNvSpPr/>
          <p:nvPr/>
        </p:nvSpPr>
        <p:spPr>
          <a:xfrm>
            <a:off x="375987" y="1015439"/>
            <a:ext cx="1909786" cy="182414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13" name="Elipse 12">
            <a:extLst>
              <a:ext uri="{FF2B5EF4-FFF2-40B4-BE49-F238E27FC236}">
                <a16:creationId xmlns:a16="http://schemas.microsoft.com/office/drawing/2014/main" id="{C7A210B9-F990-4B54-9E38-26F4DB1A60FC}"/>
              </a:ext>
            </a:extLst>
          </p:cNvPr>
          <p:cNvSpPr/>
          <p:nvPr/>
        </p:nvSpPr>
        <p:spPr>
          <a:xfrm>
            <a:off x="3199197" y="1101631"/>
            <a:ext cx="1872789" cy="173126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E698730A-111D-4376-88FE-C05707DA0E31}"/>
              </a:ext>
            </a:extLst>
          </p:cNvPr>
          <p:cNvSpPr/>
          <p:nvPr/>
        </p:nvSpPr>
        <p:spPr>
          <a:xfrm>
            <a:off x="722799" y="2283038"/>
            <a:ext cx="158402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000" dirty="0">
                <a:solidFill>
                  <a:prstClr val="black"/>
                </a:solidFill>
              </a:rPr>
              <a:t>Biosfera.</a:t>
            </a:r>
          </a:p>
          <a:p>
            <a:endParaRPr lang="es-ES" sz="2000" dirty="0">
              <a:solidFill>
                <a:prstClr val="black"/>
              </a:solidFill>
            </a:endParaRP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296C9746-0140-480A-B731-C3E21352CA25}"/>
              </a:ext>
            </a:extLst>
          </p:cNvPr>
          <p:cNvSpPr/>
          <p:nvPr/>
        </p:nvSpPr>
        <p:spPr>
          <a:xfrm>
            <a:off x="3600510" y="2353690"/>
            <a:ext cx="113629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000" dirty="0">
                <a:solidFill>
                  <a:prstClr val="black"/>
                </a:solidFill>
              </a:rPr>
              <a:t>Hábitat.</a:t>
            </a:r>
          </a:p>
          <a:p>
            <a:endParaRPr lang="es-ES" sz="2000" dirty="0">
              <a:solidFill>
                <a:prstClr val="black"/>
              </a:solidFill>
            </a:endParaRPr>
          </a:p>
        </p:txBody>
      </p:sp>
      <p:pic>
        <p:nvPicPr>
          <p:cNvPr id="16" name="Gráfico 15" descr="Árbol de hoja caduca">
            <a:extLst>
              <a:ext uri="{FF2B5EF4-FFF2-40B4-BE49-F238E27FC236}">
                <a16:creationId xmlns:a16="http://schemas.microsoft.com/office/drawing/2014/main" id="{C6947234-7F2C-4356-A64E-2083C96C952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3602679" y="1033085"/>
            <a:ext cx="914400" cy="914400"/>
          </a:xfrm>
          <a:prstGeom prst="rect">
            <a:avLst/>
          </a:prstGeom>
        </p:spPr>
      </p:pic>
      <p:pic>
        <p:nvPicPr>
          <p:cNvPr id="17" name="Gráfico 16" descr="Flor">
            <a:extLst>
              <a:ext uri="{FF2B5EF4-FFF2-40B4-BE49-F238E27FC236}">
                <a16:creationId xmlns:a16="http://schemas.microsoft.com/office/drawing/2014/main" id="{162FA8B3-55C5-40C4-B729-C6983B6066D8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4197220" y="1583849"/>
            <a:ext cx="914400" cy="914400"/>
          </a:xfrm>
          <a:prstGeom prst="rect">
            <a:avLst/>
          </a:prstGeom>
        </p:spPr>
      </p:pic>
      <p:sp>
        <p:nvSpPr>
          <p:cNvPr id="18" name="Rectángulo 17">
            <a:extLst>
              <a:ext uri="{FF2B5EF4-FFF2-40B4-BE49-F238E27FC236}">
                <a16:creationId xmlns:a16="http://schemas.microsoft.com/office/drawing/2014/main" id="{97A724FA-C031-4302-8140-B77665554CFB}"/>
              </a:ext>
            </a:extLst>
          </p:cNvPr>
          <p:cNvSpPr/>
          <p:nvPr/>
        </p:nvSpPr>
        <p:spPr>
          <a:xfrm>
            <a:off x="1022349" y="2716280"/>
            <a:ext cx="160749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000" b="1" dirty="0">
                <a:solidFill>
                  <a:prstClr val="black"/>
                </a:solidFill>
              </a:rPr>
              <a:t>ABIÓTICO</a:t>
            </a:r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515B3460-EDA9-4F09-83F1-3028A00F50E4}"/>
              </a:ext>
            </a:extLst>
          </p:cNvPr>
          <p:cNvSpPr/>
          <p:nvPr/>
        </p:nvSpPr>
        <p:spPr>
          <a:xfrm>
            <a:off x="2918628" y="2773844"/>
            <a:ext cx="160749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000" b="1" dirty="0">
                <a:solidFill>
                  <a:prstClr val="black"/>
                </a:solidFill>
              </a:rPr>
              <a:t>BIÓTICO</a:t>
            </a:r>
          </a:p>
        </p:txBody>
      </p:sp>
      <p:sp>
        <p:nvSpPr>
          <p:cNvPr id="20" name="Elipse 19">
            <a:extLst>
              <a:ext uri="{FF2B5EF4-FFF2-40B4-BE49-F238E27FC236}">
                <a16:creationId xmlns:a16="http://schemas.microsoft.com/office/drawing/2014/main" id="{C1AE2A88-8B87-4BFF-9BC7-5B1A786C03C0}"/>
              </a:ext>
            </a:extLst>
          </p:cNvPr>
          <p:cNvSpPr/>
          <p:nvPr/>
        </p:nvSpPr>
        <p:spPr>
          <a:xfrm>
            <a:off x="358894" y="180324"/>
            <a:ext cx="7764380" cy="348972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pic>
        <p:nvPicPr>
          <p:cNvPr id="21" name="Gráfico 20" descr="Suma">
            <a:extLst>
              <a:ext uri="{FF2B5EF4-FFF2-40B4-BE49-F238E27FC236}">
                <a16:creationId xmlns:a16="http://schemas.microsoft.com/office/drawing/2014/main" id="{910C8F97-8302-466A-BA94-AD91996F542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074271" y="1469796"/>
            <a:ext cx="797674" cy="797674"/>
          </a:xfrm>
          <a:prstGeom prst="rect">
            <a:avLst/>
          </a:prstGeom>
        </p:spPr>
      </p:pic>
      <p:sp>
        <p:nvSpPr>
          <p:cNvPr id="22" name="Elipse 21">
            <a:extLst>
              <a:ext uri="{FF2B5EF4-FFF2-40B4-BE49-F238E27FC236}">
                <a16:creationId xmlns:a16="http://schemas.microsoft.com/office/drawing/2014/main" id="{B67DB40E-ADDA-467E-8B55-B1D94A5F7C87}"/>
              </a:ext>
            </a:extLst>
          </p:cNvPr>
          <p:cNvSpPr/>
          <p:nvPr/>
        </p:nvSpPr>
        <p:spPr>
          <a:xfrm>
            <a:off x="5900554" y="1015439"/>
            <a:ext cx="2058096" cy="195846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pic>
        <p:nvPicPr>
          <p:cNvPr id="23" name="Gráfico 22" descr="Niños">
            <a:extLst>
              <a:ext uri="{FF2B5EF4-FFF2-40B4-BE49-F238E27FC236}">
                <a16:creationId xmlns:a16="http://schemas.microsoft.com/office/drawing/2014/main" id="{EC9CA257-9FB5-408E-BEAF-8989A21FF988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6114599" y="1008673"/>
            <a:ext cx="929651" cy="929651"/>
          </a:xfrm>
          <a:prstGeom prst="rect">
            <a:avLst/>
          </a:prstGeom>
        </p:spPr>
      </p:pic>
      <p:pic>
        <p:nvPicPr>
          <p:cNvPr id="24" name="Gráfico 23" descr="Maestro">
            <a:extLst>
              <a:ext uri="{FF2B5EF4-FFF2-40B4-BE49-F238E27FC236}">
                <a16:creationId xmlns:a16="http://schemas.microsoft.com/office/drawing/2014/main" id="{E01F847E-C2FF-4C08-90AC-85AA1A0557A0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6999993" y="1229035"/>
            <a:ext cx="914400" cy="914400"/>
          </a:xfrm>
          <a:prstGeom prst="rect">
            <a:avLst/>
          </a:prstGeom>
        </p:spPr>
      </p:pic>
      <p:pic>
        <p:nvPicPr>
          <p:cNvPr id="25" name="Gráfico 24" descr="Profesor">
            <a:extLst>
              <a:ext uri="{FF2B5EF4-FFF2-40B4-BE49-F238E27FC236}">
                <a16:creationId xmlns:a16="http://schemas.microsoft.com/office/drawing/2014/main" id="{62881EC1-C6F9-4CC3-AA48-631266EB04EE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5686856" y="1641117"/>
            <a:ext cx="914400" cy="914400"/>
          </a:xfrm>
          <a:prstGeom prst="rect">
            <a:avLst/>
          </a:prstGeom>
        </p:spPr>
      </p:pic>
      <p:pic>
        <p:nvPicPr>
          <p:cNvPr id="26" name="Gráfico 25" descr="Red">
            <a:extLst>
              <a:ext uri="{FF2B5EF4-FFF2-40B4-BE49-F238E27FC236}">
                <a16:creationId xmlns:a16="http://schemas.microsoft.com/office/drawing/2014/main" id="{3A10DB08-837B-4288-8296-F52505A49559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6502290" y="1554748"/>
            <a:ext cx="914400" cy="914400"/>
          </a:xfrm>
          <a:prstGeom prst="rect">
            <a:avLst/>
          </a:prstGeom>
        </p:spPr>
      </p:pic>
      <p:pic>
        <p:nvPicPr>
          <p:cNvPr id="27" name="Gráfico 26" descr="Monedas">
            <a:extLst>
              <a:ext uri="{FF2B5EF4-FFF2-40B4-BE49-F238E27FC236}">
                <a16:creationId xmlns:a16="http://schemas.microsoft.com/office/drawing/2014/main" id="{0647D757-0503-44CE-A237-859DE4E4432D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6425009" y="2267470"/>
            <a:ext cx="684799" cy="684799"/>
          </a:xfrm>
          <a:prstGeom prst="rect">
            <a:avLst/>
          </a:prstGeom>
        </p:spPr>
      </p:pic>
      <p:pic>
        <p:nvPicPr>
          <p:cNvPr id="28" name="Gráfico 27" descr="Drama">
            <a:extLst>
              <a:ext uri="{FF2B5EF4-FFF2-40B4-BE49-F238E27FC236}">
                <a16:creationId xmlns:a16="http://schemas.microsoft.com/office/drawing/2014/main" id="{0F23AA47-DD94-4448-942F-E14B4732F015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7077029" y="1872687"/>
            <a:ext cx="914400" cy="914400"/>
          </a:xfrm>
          <a:prstGeom prst="rect">
            <a:avLst/>
          </a:prstGeom>
        </p:spPr>
      </p:pic>
      <p:sp>
        <p:nvSpPr>
          <p:cNvPr id="29" name="Rectángulo 28">
            <a:extLst>
              <a:ext uri="{FF2B5EF4-FFF2-40B4-BE49-F238E27FC236}">
                <a16:creationId xmlns:a16="http://schemas.microsoft.com/office/drawing/2014/main" id="{FFA5EE49-0123-4C05-BBA4-7988D705CA5A}"/>
              </a:ext>
            </a:extLst>
          </p:cNvPr>
          <p:cNvSpPr/>
          <p:nvPr/>
        </p:nvSpPr>
        <p:spPr>
          <a:xfrm>
            <a:off x="4903423" y="663743"/>
            <a:ext cx="319773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000" b="1" dirty="0">
                <a:solidFill>
                  <a:prstClr val="black"/>
                </a:solidFill>
              </a:rPr>
              <a:t>ECOSISTEMA A</a:t>
            </a:r>
          </a:p>
        </p:txBody>
      </p:sp>
      <p:sp>
        <p:nvSpPr>
          <p:cNvPr id="30" name="Elipse 29">
            <a:extLst>
              <a:ext uri="{FF2B5EF4-FFF2-40B4-BE49-F238E27FC236}">
                <a16:creationId xmlns:a16="http://schemas.microsoft.com/office/drawing/2014/main" id="{96EFA2FA-840D-477F-A7F0-B5A457CA4A87}"/>
              </a:ext>
            </a:extLst>
          </p:cNvPr>
          <p:cNvSpPr/>
          <p:nvPr/>
        </p:nvSpPr>
        <p:spPr>
          <a:xfrm>
            <a:off x="416083" y="431313"/>
            <a:ext cx="4760521" cy="298774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31" name="Rectángulo 30">
            <a:extLst>
              <a:ext uri="{FF2B5EF4-FFF2-40B4-BE49-F238E27FC236}">
                <a16:creationId xmlns:a16="http://schemas.microsoft.com/office/drawing/2014/main" id="{65BF1EDB-F598-46AC-A86C-B51A91CE3DB7}"/>
              </a:ext>
            </a:extLst>
          </p:cNvPr>
          <p:cNvSpPr/>
          <p:nvPr/>
        </p:nvSpPr>
        <p:spPr>
          <a:xfrm>
            <a:off x="1797882" y="697024"/>
            <a:ext cx="258908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000" b="1" dirty="0">
                <a:solidFill>
                  <a:prstClr val="black"/>
                </a:solidFill>
              </a:rPr>
              <a:t>ECOSISTEMA</a:t>
            </a:r>
          </a:p>
        </p:txBody>
      </p:sp>
      <p:sp>
        <p:nvSpPr>
          <p:cNvPr id="33" name="Rectángulo 32">
            <a:extLst>
              <a:ext uri="{FF2B5EF4-FFF2-40B4-BE49-F238E27FC236}">
                <a16:creationId xmlns:a16="http://schemas.microsoft.com/office/drawing/2014/main" id="{8867A630-6E96-424F-BBA1-0BAEA8143D7B}"/>
              </a:ext>
            </a:extLst>
          </p:cNvPr>
          <p:cNvSpPr/>
          <p:nvPr/>
        </p:nvSpPr>
        <p:spPr>
          <a:xfrm>
            <a:off x="10303003" y="180324"/>
            <a:ext cx="469668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400" b="1" dirty="0"/>
              <a:t>ESPACIO GEOGRÁFICO</a:t>
            </a:r>
          </a:p>
        </p:txBody>
      </p:sp>
      <p:pic>
        <p:nvPicPr>
          <p:cNvPr id="35" name="Gráfico 34" descr="Flecha: recto">
            <a:extLst>
              <a:ext uri="{FF2B5EF4-FFF2-40B4-BE49-F238E27FC236}">
                <a16:creationId xmlns:a16="http://schemas.microsoft.com/office/drawing/2014/main" id="{7BB63722-3183-4BE5-8294-A06350B9FBDB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7"/>
              </a:ext>
            </a:extLst>
          </a:blip>
          <a:stretch>
            <a:fillRect/>
          </a:stretch>
        </p:blipFill>
        <p:spPr>
          <a:xfrm rot="16200000">
            <a:off x="4816428" y="3773375"/>
            <a:ext cx="914400" cy="914400"/>
          </a:xfrm>
          <a:prstGeom prst="rect">
            <a:avLst/>
          </a:prstGeom>
        </p:spPr>
      </p:pic>
      <p:sp>
        <p:nvSpPr>
          <p:cNvPr id="36" name="Rectángulo 35">
            <a:extLst>
              <a:ext uri="{FF2B5EF4-FFF2-40B4-BE49-F238E27FC236}">
                <a16:creationId xmlns:a16="http://schemas.microsoft.com/office/drawing/2014/main" id="{25B5007E-3A08-4AF2-B4FB-9E6AECB384CD}"/>
              </a:ext>
            </a:extLst>
          </p:cNvPr>
          <p:cNvSpPr/>
          <p:nvPr/>
        </p:nvSpPr>
        <p:spPr>
          <a:xfrm>
            <a:off x="1320689" y="4937651"/>
            <a:ext cx="853569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dirty="0"/>
              <a:t>la </a:t>
            </a:r>
            <a:r>
              <a:rPr lang="es-MX" sz="2400" dirty="0">
                <a:solidFill>
                  <a:srgbClr val="FF0000"/>
                </a:solidFill>
              </a:rPr>
              <a:t>Sociedad se apropia de la Naturaleza </a:t>
            </a:r>
            <a:r>
              <a:rPr lang="es-MX" sz="2400" dirty="0"/>
              <a:t>y la modifica, transformándola en una naturaleza humanizada; </a:t>
            </a:r>
            <a:r>
              <a:rPr lang="es-MX" sz="2400" dirty="0">
                <a:solidFill>
                  <a:srgbClr val="FF0000"/>
                </a:solidFill>
              </a:rPr>
              <a:t>el espacio geográfico</a:t>
            </a:r>
            <a:r>
              <a:rPr lang="es-MX" sz="2400" dirty="0"/>
              <a:t> </a:t>
            </a:r>
            <a:r>
              <a:rPr lang="es-MX" sz="2400" dirty="0">
                <a:solidFill>
                  <a:srgbClr val="FF0000"/>
                </a:solidFill>
              </a:rPr>
              <a:t>es el resultado de esa apropiación </a:t>
            </a:r>
            <a:r>
              <a:rPr lang="es-MX" sz="2400" dirty="0"/>
              <a:t>social e histórica de la naturaleza (</a:t>
            </a:r>
            <a:r>
              <a:rPr lang="es-MX" sz="2400" dirty="0" err="1"/>
              <a:t>Hiernaux</a:t>
            </a:r>
            <a:r>
              <a:rPr lang="es-MX" sz="2400" dirty="0"/>
              <a:t>, 2016).</a:t>
            </a:r>
          </a:p>
        </p:txBody>
      </p:sp>
    </p:spTree>
    <p:extLst>
      <p:ext uri="{BB962C8B-B14F-4D97-AF65-F5344CB8AC3E}">
        <p14:creationId xmlns:p14="http://schemas.microsoft.com/office/powerpoint/2010/main" val="1841903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3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>
            <a:extLst>
              <a:ext uri="{FF2B5EF4-FFF2-40B4-BE49-F238E27FC236}">
                <a16:creationId xmlns:a16="http://schemas.microsoft.com/office/drawing/2014/main" id="{8725F62A-79F6-4881-8A0F-6D2AB5DD47C4}"/>
              </a:ext>
            </a:extLst>
          </p:cNvPr>
          <p:cNvSpPr/>
          <p:nvPr/>
        </p:nvSpPr>
        <p:spPr>
          <a:xfrm>
            <a:off x="1682494" y="178579"/>
            <a:ext cx="795585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914400">
              <a:defRPr/>
            </a:pPr>
            <a:r>
              <a:rPr lang="es-MX" sz="2800" b="1" kern="0" dirty="0">
                <a:solidFill>
                  <a:srgbClr val="44546A">
                    <a:lumMod val="75000"/>
                  </a:srgbClr>
                </a:solidFill>
                <a:latin typeface="Calibri" panose="020F0502020204030204"/>
              </a:rPr>
              <a:t>El término “espacio geográfico”, se concibe como aquel </a:t>
            </a:r>
            <a:r>
              <a:rPr lang="es-MX" sz="2800" b="1" kern="0" dirty="0">
                <a:solidFill>
                  <a:schemeClr val="accent1">
                    <a:lumMod val="50000"/>
                  </a:schemeClr>
                </a:solidFill>
                <a:latin typeface="Calibri" panose="020F0502020204030204"/>
              </a:rPr>
              <a:t>socialmente construido, percibido, vivido y continuamente transformado</a:t>
            </a:r>
            <a:r>
              <a:rPr lang="es-MX" sz="2800" b="1" kern="0" dirty="0">
                <a:solidFill>
                  <a:srgbClr val="44546A">
                    <a:lumMod val="75000"/>
                  </a:srgbClr>
                </a:solidFill>
                <a:latin typeface="Calibri" panose="020F0502020204030204"/>
              </a:rPr>
              <a:t> a lo largo de tiempo (</a:t>
            </a:r>
            <a:r>
              <a:rPr lang="es-MX" sz="2800" b="1" kern="0" dirty="0" err="1">
                <a:solidFill>
                  <a:srgbClr val="44546A">
                    <a:lumMod val="75000"/>
                  </a:srgbClr>
                </a:solidFill>
                <a:latin typeface="Calibri" panose="020F0502020204030204"/>
              </a:rPr>
              <a:t>Hiernaux</a:t>
            </a:r>
            <a:r>
              <a:rPr lang="es-MX" sz="2800" b="1" kern="0" dirty="0">
                <a:solidFill>
                  <a:srgbClr val="44546A">
                    <a:lumMod val="75000"/>
                  </a:srgbClr>
                </a:solidFill>
                <a:latin typeface="Calibri" panose="020F0502020204030204"/>
              </a:rPr>
              <a:t>, 2016).</a:t>
            </a: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F4ED74E4-6DE8-4618-BBE6-12EC98876DF8}"/>
              </a:ext>
            </a:extLst>
          </p:cNvPr>
          <p:cNvSpPr/>
          <p:nvPr/>
        </p:nvSpPr>
        <p:spPr>
          <a:xfrm>
            <a:off x="11497056" y="528270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9B2D1F">
                    <a:lumMod val="50000"/>
                  </a:srgbClr>
                </a:solidFill>
                <a:effectLst/>
                <a:uLnTx/>
                <a:uFillTx/>
              </a:rPr>
              <a:t>UN  IDAD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9B2D1F">
                    <a:lumMod val="50000"/>
                  </a:srgbClr>
                </a:solidFill>
                <a:effectLst/>
                <a:uLnTx/>
                <a:uFillTx/>
              </a:rPr>
              <a:t> 1</a:t>
            </a:r>
          </a:p>
        </p:txBody>
      </p:sp>
      <p:pic>
        <p:nvPicPr>
          <p:cNvPr id="13" name="Gráfico 12" descr="Globo terrestre, América">
            <a:extLst>
              <a:ext uri="{FF2B5EF4-FFF2-40B4-BE49-F238E27FC236}">
                <a16:creationId xmlns:a16="http://schemas.microsoft.com/office/drawing/2014/main" id="{76D7E8E6-2362-4BA8-B53C-8ED1EB6A40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82063" y="4480561"/>
            <a:ext cx="914400" cy="914400"/>
          </a:xfrm>
          <a:prstGeom prst="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CD0E6476-D415-4A49-A296-53635DEA8E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7323" y="2297985"/>
            <a:ext cx="3142807" cy="2683387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12C94498-458F-4CE4-9B02-681C49F5386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45443" y="2297985"/>
            <a:ext cx="3810000" cy="2683387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12D22561-ED77-4301-928D-6CF286B85D6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05217" y="2297985"/>
            <a:ext cx="3380234" cy="2683387"/>
          </a:xfrm>
          <a:prstGeom prst="rect">
            <a:avLst/>
          </a:prstGeom>
        </p:spPr>
      </p:pic>
      <p:pic>
        <p:nvPicPr>
          <p:cNvPr id="6" name="Gráfico 5" descr="Flecha: curva ligera">
            <a:extLst>
              <a:ext uri="{FF2B5EF4-FFF2-40B4-BE49-F238E27FC236}">
                <a16:creationId xmlns:a16="http://schemas.microsoft.com/office/drawing/2014/main" id="{26713AD9-7114-4CA1-9434-CD5B8E6DFAA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238469" y="4937761"/>
            <a:ext cx="914400" cy="914400"/>
          </a:xfrm>
          <a:prstGeom prst="rect">
            <a:avLst/>
          </a:prstGeom>
        </p:spPr>
      </p:pic>
      <p:pic>
        <p:nvPicPr>
          <p:cNvPr id="11" name="Gráfico 10" descr="Flecha: curva ligera">
            <a:extLst>
              <a:ext uri="{FF2B5EF4-FFF2-40B4-BE49-F238E27FC236}">
                <a16:creationId xmlns:a16="http://schemas.microsoft.com/office/drawing/2014/main" id="{04EB03F4-4A0A-46A6-9CB3-84A23DB9C96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322289" y="4792255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9095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CA91EF08-7F38-4259-8BEC-C018C8E866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324" y="304618"/>
            <a:ext cx="4667250" cy="4838700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574637F0-750D-4BA2-B12A-0BEC8239FD29}"/>
              </a:ext>
            </a:extLst>
          </p:cNvPr>
          <p:cNvSpPr/>
          <p:nvPr/>
        </p:nvSpPr>
        <p:spPr>
          <a:xfrm>
            <a:off x="5471160" y="256649"/>
            <a:ext cx="5138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2800" kern="0" dirty="0">
                <a:solidFill>
                  <a:schemeClr val="accent2">
                    <a:lumMod val="50000"/>
                  </a:schemeClr>
                </a:solidFill>
              </a:rPr>
              <a:t>¿Qué es el espacio geográfico?</a:t>
            </a:r>
            <a:endParaRPr kumimoji="0" lang="es-ES" sz="2800" b="0" i="0" u="none" strike="noStrike" kern="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053A9D59-F55D-40DB-9FE1-49CB3165DD78}"/>
              </a:ext>
            </a:extLst>
          </p:cNvPr>
          <p:cNvSpPr/>
          <p:nvPr/>
        </p:nvSpPr>
        <p:spPr>
          <a:xfrm>
            <a:off x="4800932" y="1292807"/>
            <a:ext cx="6479383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>
              <a:defRPr/>
            </a:pPr>
            <a:r>
              <a:rPr lang="es-MX" sz="3600" b="1" kern="0" dirty="0">
                <a:solidFill>
                  <a:srgbClr val="44546A">
                    <a:lumMod val="75000"/>
                  </a:srgbClr>
                </a:solidFill>
                <a:latin typeface="Calibri" panose="020F0502020204030204"/>
              </a:rPr>
              <a:t>“Conjunto de elementos naturales y sociales organizados e </a:t>
            </a:r>
            <a:r>
              <a:rPr lang="es-MX" sz="3600" b="1" u="sng" kern="0" dirty="0">
                <a:solidFill>
                  <a:srgbClr val="44546A">
                    <a:lumMod val="75000"/>
                  </a:srgbClr>
                </a:solidFill>
                <a:latin typeface="Calibri" panose="020F0502020204030204"/>
              </a:rPr>
              <a:t>interrelacionados</a:t>
            </a:r>
            <a:r>
              <a:rPr lang="es-MX" sz="3600" b="1" kern="0" dirty="0">
                <a:solidFill>
                  <a:srgbClr val="44546A">
                    <a:lumMod val="75000"/>
                  </a:srgbClr>
                </a:solidFill>
                <a:latin typeface="Calibri" panose="020F0502020204030204"/>
              </a:rPr>
              <a:t>, que ocupan un lugar sobre la superficie terrestre” (</a:t>
            </a:r>
            <a:r>
              <a:rPr lang="es-MX" sz="3600" b="1" kern="0" dirty="0" err="1">
                <a:solidFill>
                  <a:srgbClr val="44546A">
                    <a:lumMod val="75000"/>
                  </a:srgbClr>
                </a:solidFill>
                <a:latin typeface="Calibri" panose="020F0502020204030204"/>
              </a:rPr>
              <a:t>Hiernaux</a:t>
            </a:r>
            <a:r>
              <a:rPr lang="es-MX" sz="3600" b="1" kern="0" dirty="0">
                <a:solidFill>
                  <a:srgbClr val="44546A">
                    <a:lumMod val="75000"/>
                  </a:srgbClr>
                </a:solidFill>
                <a:latin typeface="Calibri" panose="020F0502020204030204"/>
              </a:rPr>
              <a:t>, 2016)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51321D4D-3F25-499F-BBF9-27C920CC9330}"/>
              </a:ext>
            </a:extLst>
          </p:cNvPr>
          <p:cNvSpPr/>
          <p:nvPr/>
        </p:nvSpPr>
        <p:spPr>
          <a:xfrm>
            <a:off x="11497056" y="528270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9B2D1F">
                    <a:lumMod val="50000"/>
                  </a:srgbClr>
                </a:solidFill>
                <a:effectLst/>
                <a:uLnTx/>
                <a:uFillTx/>
              </a:rPr>
              <a:t>UN  IDAD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9B2D1F">
                    <a:lumMod val="50000"/>
                  </a:srgbClr>
                </a:solidFill>
                <a:effectLst/>
                <a:uLnTx/>
                <a:uFillTx/>
              </a:rPr>
              <a:t> 1</a:t>
            </a:r>
          </a:p>
        </p:txBody>
      </p:sp>
      <p:pic>
        <p:nvPicPr>
          <p:cNvPr id="8" name="Gráfico 7" descr="Globo terrestre, América">
            <a:extLst>
              <a:ext uri="{FF2B5EF4-FFF2-40B4-BE49-F238E27FC236}">
                <a16:creationId xmlns:a16="http://schemas.microsoft.com/office/drawing/2014/main" id="{43A2FAA6-3312-4B70-AD20-986A0F795A6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282063" y="4778272"/>
            <a:ext cx="914400" cy="914400"/>
          </a:xfrm>
          <a:prstGeom prst="rect">
            <a:avLst/>
          </a:prstGeom>
        </p:spPr>
      </p:pic>
      <p:sp>
        <p:nvSpPr>
          <p:cNvPr id="2" name="Rectángulo 1">
            <a:extLst>
              <a:ext uri="{FF2B5EF4-FFF2-40B4-BE49-F238E27FC236}">
                <a16:creationId xmlns:a16="http://schemas.microsoft.com/office/drawing/2014/main" id="{190FA7C6-5C31-421B-9AE8-78D491916204}"/>
              </a:ext>
            </a:extLst>
          </p:cNvPr>
          <p:cNvSpPr/>
          <p:nvPr/>
        </p:nvSpPr>
        <p:spPr>
          <a:xfrm>
            <a:off x="2217830" y="5656256"/>
            <a:ext cx="807448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b="1" dirty="0"/>
              <a:t>NOTA: La Geografía analiza fenómenos puramente relacionados con la naturaleza pero siempre lo hace para ponerlos en perspectiva en relación con la vida humana</a:t>
            </a:r>
          </a:p>
        </p:txBody>
      </p:sp>
    </p:spTree>
    <p:extLst>
      <p:ext uri="{BB962C8B-B14F-4D97-AF65-F5344CB8AC3E}">
        <p14:creationId xmlns:p14="http://schemas.microsoft.com/office/powerpoint/2010/main" val="122040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id="{C0853BB6-5B5E-4115-8FE8-ECA2F1763113}"/>
              </a:ext>
            </a:extLst>
          </p:cNvPr>
          <p:cNvSpPr/>
          <p:nvPr/>
        </p:nvSpPr>
        <p:spPr>
          <a:xfrm>
            <a:off x="569128" y="200906"/>
            <a:ext cx="664476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>
              <a:defRPr/>
            </a:pPr>
            <a:r>
              <a:rPr lang="es-ES" sz="2800" kern="0" dirty="0">
                <a:solidFill>
                  <a:srgbClr val="9B2D1F">
                    <a:lumMod val="50000"/>
                  </a:srgbClr>
                </a:solidFill>
              </a:rPr>
              <a:t>b) Los elementos del espacio geográfico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CFA2D262-CD0D-4E4D-B3C0-524B773BA29C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94658" y="1115405"/>
            <a:ext cx="6437478" cy="4911833"/>
          </a:xfrm>
          <a:prstGeom prst="rect">
            <a:avLst/>
          </a:prstGeom>
        </p:spPr>
      </p:pic>
      <p:sp>
        <p:nvSpPr>
          <p:cNvPr id="13" name="Rectángulo 12">
            <a:extLst>
              <a:ext uri="{FF2B5EF4-FFF2-40B4-BE49-F238E27FC236}">
                <a16:creationId xmlns:a16="http://schemas.microsoft.com/office/drawing/2014/main" id="{B7E6BB4E-435D-49C8-ADDE-8D9D31CCF5DE}"/>
              </a:ext>
            </a:extLst>
          </p:cNvPr>
          <p:cNvSpPr/>
          <p:nvPr/>
        </p:nvSpPr>
        <p:spPr>
          <a:xfrm>
            <a:off x="4569422" y="724126"/>
            <a:ext cx="1787669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4400">
              <a:defRPr/>
            </a:pPr>
            <a:r>
              <a:rPr lang="es-ES" sz="2400" kern="0" dirty="0">
                <a:solidFill>
                  <a:srgbClr val="9B2D1F">
                    <a:lumMod val="50000"/>
                  </a:srgbClr>
                </a:solidFill>
              </a:rPr>
              <a:t>Sinónimos:</a:t>
            </a:r>
          </a:p>
          <a:p>
            <a:pPr lvl="0" algn="ctr" defTabSz="914400">
              <a:defRPr/>
            </a:pPr>
            <a:r>
              <a:rPr lang="es-ES" sz="2400" kern="0" dirty="0">
                <a:solidFill>
                  <a:srgbClr val="9B2D1F">
                    <a:lumMod val="50000"/>
                  </a:srgbClr>
                </a:solidFill>
              </a:rPr>
              <a:t>Perfiles</a:t>
            </a:r>
          </a:p>
          <a:p>
            <a:pPr lvl="0" algn="ctr" defTabSz="914400">
              <a:defRPr/>
            </a:pPr>
            <a:r>
              <a:rPr lang="es-ES" sz="2400" kern="0" dirty="0">
                <a:solidFill>
                  <a:srgbClr val="9B2D1F">
                    <a:lumMod val="50000"/>
                  </a:srgbClr>
                </a:solidFill>
              </a:rPr>
              <a:t>subsistema</a:t>
            </a: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9B37EF80-5104-49B6-A425-E525EC9B817B}"/>
              </a:ext>
            </a:extLst>
          </p:cNvPr>
          <p:cNvSpPr/>
          <p:nvPr/>
        </p:nvSpPr>
        <p:spPr>
          <a:xfrm>
            <a:off x="3629462" y="5802089"/>
            <a:ext cx="366759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Actividad 7: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Diagrama/esquema descriptivo</a:t>
            </a: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DC74B95D-7C00-493A-8779-5F3BE6F56483}"/>
              </a:ext>
            </a:extLst>
          </p:cNvPr>
          <p:cNvSpPr/>
          <p:nvPr/>
        </p:nvSpPr>
        <p:spPr>
          <a:xfrm>
            <a:off x="11497056" y="528270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9B2D1F">
                    <a:lumMod val="50000"/>
                  </a:srgbClr>
                </a:solidFill>
                <a:effectLst/>
                <a:uLnTx/>
                <a:uFillTx/>
              </a:rPr>
              <a:t>UN  IDAD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9B2D1F">
                    <a:lumMod val="50000"/>
                  </a:srgbClr>
                </a:solidFill>
                <a:effectLst/>
                <a:uLnTx/>
                <a:uFillTx/>
              </a:rPr>
              <a:t> 1</a:t>
            </a:r>
          </a:p>
        </p:txBody>
      </p:sp>
      <p:pic>
        <p:nvPicPr>
          <p:cNvPr id="16" name="Gráfico 15" descr="Globo terrestre, América">
            <a:extLst>
              <a:ext uri="{FF2B5EF4-FFF2-40B4-BE49-F238E27FC236}">
                <a16:creationId xmlns:a16="http://schemas.microsoft.com/office/drawing/2014/main" id="{39F35B6A-797A-4CD1-89B9-3F8144FD54B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282063" y="4778272"/>
            <a:ext cx="914400" cy="914400"/>
          </a:xfrm>
          <a:prstGeom prst="rect">
            <a:avLst/>
          </a:prstGeom>
        </p:spPr>
      </p:pic>
      <p:graphicFrame>
        <p:nvGraphicFramePr>
          <p:cNvPr id="18" name="Diagrama 17">
            <a:extLst>
              <a:ext uri="{FF2B5EF4-FFF2-40B4-BE49-F238E27FC236}">
                <a16:creationId xmlns:a16="http://schemas.microsoft.com/office/drawing/2014/main" id="{74B72BA6-CB8D-4BE1-AD50-071CB8C72F1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52910810"/>
              </p:ext>
            </p:extLst>
          </p:nvPr>
        </p:nvGraphicFramePr>
        <p:xfrm>
          <a:off x="5955320" y="928726"/>
          <a:ext cx="5326743" cy="46796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  <p:extLst>
      <p:ext uri="{BB962C8B-B14F-4D97-AF65-F5344CB8AC3E}">
        <p14:creationId xmlns:p14="http://schemas.microsoft.com/office/powerpoint/2010/main" val="1708386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>
            <a:extLst>
              <a:ext uri="{FF2B5EF4-FFF2-40B4-BE49-F238E27FC236}">
                <a16:creationId xmlns:a16="http://schemas.microsoft.com/office/drawing/2014/main" id="{F9D17CAA-E27B-476E-AC40-9B7AA83F6BCE}"/>
              </a:ext>
            </a:extLst>
          </p:cNvPr>
          <p:cNvSpPr/>
          <p:nvPr/>
        </p:nvSpPr>
        <p:spPr>
          <a:xfrm>
            <a:off x="1970072" y="416035"/>
            <a:ext cx="6967099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>
              <a:defRPr/>
            </a:pPr>
            <a:r>
              <a:rPr lang="es-ES" sz="2800" kern="0" dirty="0">
                <a:solidFill>
                  <a:srgbClr val="9B2D1F">
                    <a:lumMod val="50000"/>
                  </a:srgbClr>
                </a:solidFill>
              </a:rPr>
              <a:t>Siguiente clase</a:t>
            </a:r>
          </a:p>
          <a:p>
            <a:pPr marL="457200" lvl="0" indent="-457200" algn="ctr" defTabSz="914400">
              <a:buFontTx/>
              <a:buChar char="-"/>
              <a:defRPr/>
            </a:pPr>
            <a:r>
              <a:rPr lang="es-ES" sz="2800" kern="0" dirty="0">
                <a:solidFill>
                  <a:srgbClr val="9B2D1F">
                    <a:lumMod val="50000"/>
                  </a:srgbClr>
                </a:solidFill>
              </a:rPr>
              <a:t>3 mapas de la republica mexicana </a:t>
            </a:r>
            <a:r>
              <a:rPr lang="es-ES" sz="2800" kern="0" dirty="0" err="1">
                <a:solidFill>
                  <a:srgbClr val="9B2D1F">
                    <a:lumMod val="50000"/>
                  </a:srgbClr>
                </a:solidFill>
              </a:rPr>
              <a:t>T.carta</a:t>
            </a:r>
            <a:r>
              <a:rPr lang="es-ES" sz="2800" kern="0" dirty="0">
                <a:solidFill>
                  <a:srgbClr val="9B2D1F">
                    <a:lumMod val="50000"/>
                  </a:srgbClr>
                </a:solidFill>
              </a:rPr>
              <a:t>, con división y sin nombres</a:t>
            </a:r>
          </a:p>
          <a:p>
            <a:pPr marL="457200" lvl="0" indent="-457200" algn="ctr" defTabSz="914400">
              <a:buFontTx/>
              <a:buChar char="-"/>
              <a:defRPr/>
            </a:pPr>
            <a:r>
              <a:rPr lang="es-ES" sz="2800" kern="0" dirty="0">
                <a:solidFill>
                  <a:srgbClr val="9B2D1F">
                    <a:lumMod val="50000"/>
                  </a:srgbClr>
                </a:solidFill>
              </a:rPr>
              <a:t>1 hoja de papel </a:t>
            </a:r>
            <a:r>
              <a:rPr lang="es-ES" sz="2800" kern="0" dirty="0" err="1">
                <a:solidFill>
                  <a:srgbClr val="9B2D1F">
                    <a:lumMod val="50000"/>
                  </a:srgbClr>
                </a:solidFill>
              </a:rPr>
              <a:t>albanene</a:t>
            </a:r>
            <a:r>
              <a:rPr lang="es-ES" sz="2800" kern="0" dirty="0">
                <a:solidFill>
                  <a:srgbClr val="9B2D1F">
                    <a:lumMod val="50000"/>
                  </a:srgbClr>
                </a:solidFill>
              </a:rPr>
              <a:t> T. carta</a:t>
            </a:r>
          </a:p>
          <a:p>
            <a:pPr marL="457200" lvl="0" indent="-457200" algn="ctr" defTabSz="914400">
              <a:buFontTx/>
              <a:buChar char="-"/>
              <a:defRPr/>
            </a:pPr>
            <a:r>
              <a:rPr lang="es-ES" sz="2800" kern="0" dirty="0">
                <a:solidFill>
                  <a:srgbClr val="9B2D1F">
                    <a:lumMod val="50000"/>
                  </a:srgbClr>
                </a:solidFill>
              </a:rPr>
              <a:t>Material…</a:t>
            </a:r>
          </a:p>
          <a:p>
            <a:pPr lvl="0" algn="ctr" defTabSz="914400">
              <a:defRPr/>
            </a:pPr>
            <a:r>
              <a:rPr lang="es-ES" sz="2800" kern="0" dirty="0">
                <a:solidFill>
                  <a:srgbClr val="9B2D1F">
                    <a:lumMod val="50000"/>
                  </a:srgbClr>
                </a:solidFill>
              </a:rPr>
              <a:t>Imprimir:</a:t>
            </a:r>
          </a:p>
          <a:p>
            <a:pPr lvl="0" algn="ctr" defTabSz="914400">
              <a:defRPr/>
            </a:pPr>
            <a:r>
              <a:rPr lang="es-ES" sz="2800" kern="0" dirty="0">
                <a:solidFill>
                  <a:srgbClr val="9B2D1F">
                    <a:lumMod val="50000"/>
                  </a:srgbClr>
                </a:solidFill>
              </a:rPr>
              <a:t> Planilla 5U1</a:t>
            </a:r>
          </a:p>
          <a:p>
            <a:pPr lvl="0" algn="ctr" defTabSz="914400">
              <a:defRPr/>
            </a:pPr>
            <a:r>
              <a:rPr lang="es-ES" sz="2800" kern="0" dirty="0" err="1">
                <a:solidFill>
                  <a:srgbClr val="9B2D1F">
                    <a:lumMod val="50000"/>
                  </a:srgbClr>
                </a:solidFill>
              </a:rPr>
              <a:t>Regiones_Turis</a:t>
            </a:r>
            <a:endParaRPr lang="es-ES" sz="2800" kern="0" dirty="0">
              <a:solidFill>
                <a:srgbClr val="9B2D1F">
                  <a:lumMod val="50000"/>
                </a:srgbClr>
              </a:solidFill>
            </a:endParaRPr>
          </a:p>
          <a:p>
            <a:pPr marL="457200" lvl="0" indent="-457200" algn="ctr" defTabSz="914400">
              <a:buFontTx/>
              <a:buChar char="-"/>
              <a:defRPr/>
            </a:pPr>
            <a:endParaRPr lang="es-ES" sz="2800" kern="0" dirty="0">
              <a:solidFill>
                <a:srgbClr val="9B2D1F">
                  <a:lumMod val="50000"/>
                </a:srgbClr>
              </a:solidFill>
            </a:endParaRP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C8CC3A36-33B2-47CD-9972-E8C066D7CA7C}"/>
              </a:ext>
            </a:extLst>
          </p:cNvPr>
          <p:cNvSpPr/>
          <p:nvPr/>
        </p:nvSpPr>
        <p:spPr>
          <a:xfrm>
            <a:off x="11497056" y="528270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9B2D1F">
                    <a:lumMod val="50000"/>
                  </a:srgbClr>
                </a:solidFill>
                <a:effectLst/>
                <a:uLnTx/>
                <a:uFillTx/>
              </a:rPr>
              <a:t>UN  IDAD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9B2D1F">
                    <a:lumMod val="50000"/>
                  </a:srgbClr>
                </a:solidFill>
                <a:effectLst/>
                <a:uLnTx/>
                <a:uFillTx/>
              </a:rPr>
              <a:t> 1</a:t>
            </a:r>
          </a:p>
        </p:txBody>
      </p:sp>
      <p:pic>
        <p:nvPicPr>
          <p:cNvPr id="4" name="Gráfico 3" descr="Globo terrestre, América">
            <a:extLst>
              <a:ext uri="{FF2B5EF4-FFF2-40B4-BE49-F238E27FC236}">
                <a16:creationId xmlns:a16="http://schemas.microsoft.com/office/drawing/2014/main" id="{D4BB45FB-A504-48EA-B43A-5F71C6BC78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82063" y="4778272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87383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26424A44-4128-4AB5-941E-A6BFB383D859}"/>
              </a:ext>
            </a:extLst>
          </p:cNvPr>
          <p:cNvSpPr/>
          <p:nvPr/>
        </p:nvSpPr>
        <p:spPr>
          <a:xfrm>
            <a:off x="2467613" y="1021153"/>
            <a:ext cx="6967099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defTabSz="914400">
              <a:defRPr/>
            </a:pPr>
            <a:r>
              <a:rPr lang="es-ES" sz="2800" kern="0" dirty="0">
                <a:solidFill>
                  <a:srgbClr val="9B2D1F">
                    <a:lumMod val="50000"/>
                  </a:srgbClr>
                </a:solidFill>
              </a:rPr>
              <a:t>Referencias bibliográficas del tema:</a:t>
            </a:r>
          </a:p>
          <a:p>
            <a:pPr lvl="0" algn="ctr" defTabSz="914400">
              <a:defRPr/>
            </a:pPr>
            <a:endParaRPr lang="es-ES" sz="2800" kern="0" dirty="0">
              <a:solidFill>
                <a:srgbClr val="9B2D1F">
                  <a:lumMod val="50000"/>
                </a:srgbClr>
              </a:solidFill>
            </a:endParaRPr>
          </a:p>
          <a:p>
            <a:pPr algn="just" defTabSz="914400">
              <a:defRPr/>
            </a:pPr>
            <a:r>
              <a:rPr lang="es-ES" sz="2800" kern="0" dirty="0">
                <a:solidFill>
                  <a:srgbClr val="9B2D1F">
                    <a:lumMod val="50000"/>
                  </a:srgbClr>
                </a:solidFill>
              </a:rPr>
              <a:t>- </a:t>
            </a:r>
            <a:r>
              <a:rPr lang="es-ES_tradnl" sz="28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Hiernaux, Daniel, (2006), “Geografía del turismo” en Hiernaux, Daniel y Alicia Lindón, directores, </a:t>
            </a:r>
            <a:r>
              <a:rPr lang="es-ES_tradnl" sz="28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Tratado de Geografía Humana</a:t>
            </a:r>
            <a:r>
              <a:rPr lang="es-ES_tradnl" sz="28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Barcelona-México: </a:t>
            </a:r>
            <a:r>
              <a:rPr lang="es-ES_tradnl" sz="2800" dirty="0" err="1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Anthropos</a:t>
            </a:r>
            <a:r>
              <a:rPr lang="es-ES_tradnl" sz="28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Editores-Universidad Autónoma Metropolitana Iztapalapa, pp.401-432.</a:t>
            </a:r>
          </a:p>
          <a:p>
            <a:pPr lvl="0" algn="just" defTabSz="914400">
              <a:defRPr/>
            </a:pPr>
            <a:endParaRPr lang="es-ES" sz="2800" kern="0" dirty="0">
              <a:solidFill>
                <a:schemeClr val="accent2">
                  <a:lumMod val="50000"/>
                </a:schemeClr>
              </a:solidFill>
            </a:endParaRPr>
          </a:p>
          <a:p>
            <a:pPr marL="457200" lvl="0" indent="-457200" algn="ctr" defTabSz="914400">
              <a:buFontTx/>
              <a:buChar char="-"/>
              <a:defRPr/>
            </a:pPr>
            <a:endParaRPr lang="es-ES" sz="2800" kern="0" dirty="0">
              <a:solidFill>
                <a:srgbClr val="9B2D1F">
                  <a:lumMod val="50000"/>
                </a:srgbClr>
              </a:solidFill>
            </a:endParaRPr>
          </a:p>
        </p:txBody>
      </p:sp>
      <p:pic>
        <p:nvPicPr>
          <p:cNvPr id="6" name="Gráfico 5" descr="Libros">
            <a:extLst>
              <a:ext uri="{FF2B5EF4-FFF2-40B4-BE49-F238E27FC236}">
                <a16:creationId xmlns:a16="http://schemas.microsoft.com/office/drawing/2014/main" id="{3F8E18B3-F273-4A96-9DF3-CCDD5AEB5F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44070" y="201706"/>
            <a:ext cx="914400" cy="914400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9E49043A-0B57-4D65-B865-86B5FFCB3949}"/>
              </a:ext>
            </a:extLst>
          </p:cNvPr>
          <p:cNvSpPr/>
          <p:nvPr/>
        </p:nvSpPr>
        <p:spPr>
          <a:xfrm>
            <a:off x="11497056" y="528270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9B2D1F">
                    <a:lumMod val="50000"/>
                  </a:srgbClr>
                </a:solidFill>
                <a:effectLst/>
                <a:uLnTx/>
                <a:uFillTx/>
              </a:rPr>
              <a:t>UN  IDAD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9B2D1F">
                    <a:lumMod val="50000"/>
                  </a:srgbClr>
                </a:solidFill>
                <a:effectLst/>
                <a:uLnTx/>
                <a:uFillTx/>
              </a:rPr>
              <a:t> 1</a:t>
            </a:r>
          </a:p>
        </p:txBody>
      </p:sp>
      <p:pic>
        <p:nvPicPr>
          <p:cNvPr id="8" name="Gráfico 7" descr="Globo terrestre, América">
            <a:extLst>
              <a:ext uri="{FF2B5EF4-FFF2-40B4-BE49-F238E27FC236}">
                <a16:creationId xmlns:a16="http://schemas.microsoft.com/office/drawing/2014/main" id="{3C54DD12-AA1C-4265-8647-474A1213B8A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282063" y="4778272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6407996"/>
      </p:ext>
    </p:extLst>
  </p:cSld>
  <p:clrMapOvr>
    <a:masterClrMapping/>
  </p:clrMapOvr>
</p:sld>
</file>

<file path=ppt/theme/theme1.xml><?xml version="1.0" encoding="utf-8"?>
<a:theme xmlns:a="http://schemas.openxmlformats.org/drawingml/2006/main" name="View">
  <a:themeElements>
    <a:clrScheme name="View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3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7B713C7F-58B7-4AE9-B361-B13EB9EC4C0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TM03457515[[fn=Vista]]</Template>
  <TotalTime>3828</TotalTime>
  <Words>331</Words>
  <Application>Microsoft Office PowerPoint</Application>
  <PresentationFormat>Panorámica</PresentationFormat>
  <Paragraphs>64</Paragraphs>
  <Slides>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14" baseType="lpstr">
      <vt:lpstr>Arial</vt:lpstr>
      <vt:lpstr>Calibri</vt:lpstr>
      <vt:lpstr>Century Schoolbook</vt:lpstr>
      <vt:lpstr>Times New Roman</vt:lpstr>
      <vt:lpstr>Wingdings 2</vt:lpstr>
      <vt:lpstr>View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Iván García Hinojosa</dc:creator>
  <cp:lastModifiedBy>Ivan Garcia Hinojosa</cp:lastModifiedBy>
  <cp:revision>211</cp:revision>
  <cp:lastPrinted>2017-08-21T21:19:47Z</cp:lastPrinted>
  <dcterms:created xsi:type="dcterms:W3CDTF">2016-08-12T14:36:33Z</dcterms:created>
  <dcterms:modified xsi:type="dcterms:W3CDTF">2017-10-17T22:23:43Z</dcterms:modified>
</cp:coreProperties>
</file>